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6" r:id="rId10"/>
    <p:sldId id="267" r:id="rId11"/>
    <p:sldId id="268" r:id="rId12"/>
    <p:sldId id="357" r:id="rId13"/>
    <p:sldId id="282" r:id="rId14"/>
    <p:sldId id="283" r:id="rId15"/>
    <p:sldId id="284" r:id="rId16"/>
    <p:sldId id="285" r:id="rId17"/>
    <p:sldId id="296" r:id="rId18"/>
    <p:sldId id="297" r:id="rId19"/>
    <p:sldId id="299" r:id="rId20"/>
    <p:sldId id="358" r:id="rId21"/>
    <p:sldId id="302" r:id="rId22"/>
    <p:sldId id="303"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8" r:id="rId36"/>
    <p:sldId id="319"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4"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6" r:id="rId65"/>
    <p:sldId id="351" r:id="rId66"/>
    <p:sldId id="35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Schizophrenia</a:t>
            </a:r>
            <a:endParaRPr lang="en-US" dirty="0"/>
          </a:p>
        </p:txBody>
      </p:sp>
    </p:spTree>
    <p:extLst>
      <p:ext uri="{BB962C8B-B14F-4D97-AF65-F5344CB8AC3E}">
        <p14:creationId xmlns:p14="http://schemas.microsoft.com/office/powerpoint/2010/main" val="738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Course</a:t>
            </a:r>
            <a:endParaRPr lang="en-US" dirty="0"/>
          </a:p>
        </p:txBody>
      </p:sp>
      <p:sp>
        <p:nvSpPr>
          <p:cNvPr id="3" name="Content Placeholder 2"/>
          <p:cNvSpPr>
            <a:spLocks noGrp="1"/>
          </p:cNvSpPr>
          <p:nvPr>
            <p:ph idx="1"/>
          </p:nvPr>
        </p:nvSpPr>
        <p:spPr/>
        <p:txBody>
          <a:bodyPr/>
          <a:lstStyle/>
          <a:p>
            <a:r>
              <a:rPr lang="en-US" dirty="0"/>
              <a:t>Although the symptoms of schizophrenia are always </a:t>
            </a:r>
            <a:r>
              <a:rPr lang="en-US" dirty="0" smtClean="0"/>
              <a:t>severe, the </a:t>
            </a:r>
            <a:r>
              <a:rPr lang="en-US" dirty="0"/>
              <a:t>long-term course does not always involve </a:t>
            </a:r>
            <a:r>
              <a:rPr lang="en-US" dirty="0" smtClean="0"/>
              <a:t>progressive deterioration</a:t>
            </a:r>
            <a:r>
              <a:rPr lang="en-US" dirty="0"/>
              <a:t>. The clinical course varies among clients.</a:t>
            </a:r>
          </a:p>
        </p:txBody>
      </p:sp>
    </p:spTree>
    <p:extLst>
      <p:ext uri="{BB962C8B-B14F-4D97-AF65-F5344CB8AC3E}">
        <p14:creationId xmlns:p14="http://schemas.microsoft.com/office/powerpoint/2010/main" val="2311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Onset</a:t>
            </a:r>
          </a:p>
        </p:txBody>
      </p:sp>
      <p:sp>
        <p:nvSpPr>
          <p:cNvPr id="3" name="Content Placeholder 2"/>
          <p:cNvSpPr>
            <a:spLocks noGrp="1"/>
          </p:cNvSpPr>
          <p:nvPr>
            <p:ph idx="1"/>
          </p:nvPr>
        </p:nvSpPr>
        <p:spPr/>
        <p:txBody>
          <a:bodyPr>
            <a:normAutofit fontScale="92500"/>
          </a:bodyPr>
          <a:lstStyle/>
          <a:p>
            <a:r>
              <a:rPr lang="en-US" dirty="0"/>
              <a:t>Onset may be abrupt or insidious, but most clients slowly </a:t>
            </a:r>
            <a:r>
              <a:rPr lang="en-US" dirty="0" smtClean="0"/>
              <a:t>and gradually </a:t>
            </a:r>
            <a:r>
              <a:rPr lang="en-US" dirty="0"/>
              <a:t>develop signs and symptoms such as social </a:t>
            </a:r>
            <a:r>
              <a:rPr lang="en-US" dirty="0" smtClean="0"/>
              <a:t>withdrawal, unusual </a:t>
            </a:r>
            <a:r>
              <a:rPr lang="en-US" dirty="0"/>
              <a:t>behavior, loss of interest in school or </a:t>
            </a:r>
            <a:r>
              <a:rPr lang="en-US" dirty="0" smtClean="0"/>
              <a:t>work, and </a:t>
            </a:r>
            <a:r>
              <a:rPr lang="en-US" dirty="0"/>
              <a:t>neglected hygiene. </a:t>
            </a:r>
            <a:endParaRPr lang="en-US" dirty="0" smtClean="0"/>
          </a:p>
          <a:p>
            <a:r>
              <a:rPr lang="en-US" dirty="0" smtClean="0"/>
              <a:t>The </a:t>
            </a:r>
            <a:r>
              <a:rPr lang="en-US" dirty="0"/>
              <a:t>diagnosis of schizophrenia </a:t>
            </a:r>
            <a:r>
              <a:rPr lang="en-US" dirty="0" smtClean="0"/>
              <a:t>usually is </a:t>
            </a:r>
            <a:r>
              <a:rPr lang="en-US" dirty="0"/>
              <a:t>made when the person begins to display more </a:t>
            </a:r>
            <a:r>
              <a:rPr lang="en-US" dirty="0" smtClean="0"/>
              <a:t>actively </a:t>
            </a:r>
            <a:r>
              <a:rPr lang="en-US" dirty="0"/>
              <a:t>positive symptoms of delusions, hallucinations, and </a:t>
            </a:r>
            <a:r>
              <a:rPr lang="en-US" dirty="0" smtClean="0"/>
              <a:t>disordered thinking </a:t>
            </a:r>
            <a:r>
              <a:rPr lang="en-US" dirty="0"/>
              <a:t>(</a:t>
            </a:r>
            <a:r>
              <a:rPr lang="en-US" b="1" dirty="0"/>
              <a:t>psychosis</a:t>
            </a:r>
            <a:r>
              <a:rPr lang="en-US" dirty="0"/>
              <a:t>). </a:t>
            </a:r>
          </a:p>
        </p:txBody>
      </p:sp>
    </p:spTree>
    <p:extLst>
      <p:ext uri="{BB962C8B-B14F-4D97-AF65-F5344CB8AC3E}">
        <p14:creationId xmlns:p14="http://schemas.microsoft.com/office/powerpoint/2010/main" val="27696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igns and Symptoms of Schizophre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0971"/>
            <a:ext cx="6934200" cy="637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4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Psychopharmacology: </a:t>
            </a:r>
            <a:r>
              <a:rPr lang="en-US" dirty="0"/>
              <a:t>Antipsychotic </a:t>
            </a:r>
            <a:r>
              <a:rPr lang="en-US" dirty="0" smtClean="0"/>
              <a:t>medications are </a:t>
            </a:r>
            <a:r>
              <a:rPr lang="en-US" dirty="0"/>
              <a:t>prescribed primarily for their efficacy in decreasing </a:t>
            </a:r>
            <a:r>
              <a:rPr lang="en-US" dirty="0" smtClean="0"/>
              <a:t>psychotic symptoms</a:t>
            </a:r>
            <a:r>
              <a:rPr lang="en-US" dirty="0"/>
              <a:t>. </a:t>
            </a:r>
            <a:endParaRPr lang="en-US" dirty="0" smtClean="0"/>
          </a:p>
          <a:p>
            <a:r>
              <a:rPr lang="en-US" dirty="0" smtClean="0"/>
              <a:t>They </a:t>
            </a:r>
            <a:r>
              <a:rPr lang="en-US" dirty="0"/>
              <a:t>do not cure schizophrenia; </a:t>
            </a:r>
            <a:r>
              <a:rPr lang="en-US" dirty="0" smtClean="0"/>
              <a:t>rather, they </a:t>
            </a:r>
            <a:r>
              <a:rPr lang="en-US" dirty="0"/>
              <a:t>are used to manage the symptoms of the disease.</a:t>
            </a:r>
          </a:p>
        </p:txBody>
      </p:sp>
    </p:spTree>
    <p:extLst>
      <p:ext uri="{BB962C8B-B14F-4D97-AF65-F5344CB8AC3E}">
        <p14:creationId xmlns:p14="http://schemas.microsoft.com/office/powerpoint/2010/main" val="8720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fontScale="92500"/>
          </a:bodyPr>
          <a:lstStyle/>
          <a:p>
            <a:r>
              <a:rPr lang="en-US" dirty="0" smtClean="0"/>
              <a:t>The </a:t>
            </a:r>
            <a:r>
              <a:rPr lang="en-US" dirty="0"/>
              <a:t>conventional antipsychotics target the positive signs </a:t>
            </a:r>
            <a:r>
              <a:rPr lang="en-US" dirty="0" smtClean="0"/>
              <a:t>of schizophrenia</a:t>
            </a:r>
            <a:r>
              <a:rPr lang="en-US" dirty="0"/>
              <a:t>, such as delusions, hallucinations, </a:t>
            </a:r>
            <a:r>
              <a:rPr lang="en-US" dirty="0" smtClean="0"/>
              <a:t>disturbed thinking</a:t>
            </a:r>
            <a:r>
              <a:rPr lang="en-US" dirty="0"/>
              <a:t>, and other psychotic symptoms, but have </a:t>
            </a:r>
            <a:r>
              <a:rPr lang="en-US" dirty="0" smtClean="0"/>
              <a:t>no observable </a:t>
            </a:r>
            <a:r>
              <a:rPr lang="en-US" dirty="0"/>
              <a:t>effect on the negative signs. </a:t>
            </a:r>
            <a:endParaRPr lang="en-US" dirty="0" smtClean="0"/>
          </a:p>
          <a:p>
            <a:r>
              <a:rPr lang="en-US" dirty="0" smtClean="0"/>
              <a:t>The </a:t>
            </a:r>
            <a:r>
              <a:rPr lang="en-US" dirty="0"/>
              <a:t>atypical </a:t>
            </a:r>
            <a:r>
              <a:rPr lang="en-US" dirty="0" smtClean="0"/>
              <a:t>antipsychotics not </a:t>
            </a:r>
            <a:r>
              <a:rPr lang="en-US" dirty="0"/>
              <a:t>only diminish positive symptoms but </a:t>
            </a:r>
            <a:r>
              <a:rPr lang="en-US" dirty="0" smtClean="0"/>
              <a:t>also, for </a:t>
            </a:r>
            <a:r>
              <a:rPr lang="en-US" dirty="0"/>
              <a:t>many clients, lessen the negative signs of lack of </a:t>
            </a:r>
            <a:r>
              <a:rPr lang="en-US" dirty="0" smtClean="0"/>
              <a:t>volition and </a:t>
            </a:r>
            <a:r>
              <a:rPr lang="en-US" dirty="0"/>
              <a:t>motivation, social withdrawal, and anhedonia.</a:t>
            </a:r>
          </a:p>
        </p:txBody>
      </p:sp>
    </p:spTree>
    <p:extLst>
      <p:ext uri="{BB962C8B-B14F-4D97-AF65-F5344CB8AC3E}">
        <p14:creationId xmlns:p14="http://schemas.microsoft.com/office/powerpoint/2010/main" val="62174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Therapy</a:t>
            </a:r>
          </a:p>
        </p:txBody>
      </p:sp>
      <p:sp>
        <p:nvSpPr>
          <p:cNvPr id="3" name="Content Placeholder 2"/>
          <p:cNvSpPr>
            <a:spLocks noGrp="1"/>
          </p:cNvSpPr>
          <p:nvPr>
            <p:ph idx="1"/>
          </p:nvPr>
        </p:nvSpPr>
        <p:spPr/>
        <p:txBody>
          <a:bodyPr>
            <a:normAutofit/>
          </a:bodyPr>
          <a:lstStyle/>
          <a:p>
            <a:r>
              <a:rPr lang="en-US" dirty="0"/>
              <a:t>Two antipsychotics are available </a:t>
            </a:r>
            <a:r>
              <a:rPr lang="en-US" dirty="0" smtClean="0"/>
              <a:t>in </a:t>
            </a:r>
            <a:r>
              <a:rPr lang="en-US" dirty="0"/>
              <a:t>injection </a:t>
            </a:r>
            <a:r>
              <a:rPr lang="en-US" dirty="0" smtClean="0"/>
              <a:t>forms for </a:t>
            </a:r>
            <a:r>
              <a:rPr lang="en-US" dirty="0"/>
              <a:t>maintenance therapy: </a:t>
            </a:r>
            <a:r>
              <a:rPr lang="en-US" dirty="0" err="1"/>
              <a:t>fluphenazine</a:t>
            </a:r>
            <a:r>
              <a:rPr lang="en-US" dirty="0"/>
              <a:t> (</a:t>
            </a:r>
            <a:r>
              <a:rPr lang="en-US" dirty="0" err="1"/>
              <a:t>Prolixin</a:t>
            </a:r>
            <a:r>
              <a:rPr lang="en-US" dirty="0" smtClean="0"/>
              <a:t>) </a:t>
            </a:r>
            <a:r>
              <a:rPr lang="en-US" dirty="0"/>
              <a:t>and </a:t>
            </a:r>
            <a:r>
              <a:rPr lang="en-US" dirty="0" smtClean="0"/>
              <a:t>haloperidol (Haldol). </a:t>
            </a:r>
          </a:p>
          <a:p>
            <a:r>
              <a:rPr lang="en-US" dirty="0" smtClean="0"/>
              <a:t>The </a:t>
            </a:r>
            <a:r>
              <a:rPr lang="en-US" dirty="0"/>
              <a:t>effects of the </a:t>
            </a:r>
            <a:r>
              <a:rPr lang="en-US" dirty="0" smtClean="0"/>
              <a:t>medications last </a:t>
            </a:r>
            <a:r>
              <a:rPr lang="en-US" dirty="0"/>
              <a:t>2 to 4 weeks, eliminating the need for </a:t>
            </a:r>
            <a:r>
              <a:rPr lang="en-US" dirty="0" smtClean="0"/>
              <a:t>daily oral </a:t>
            </a:r>
            <a:r>
              <a:rPr lang="en-US" dirty="0"/>
              <a:t>antipsychotic </a:t>
            </a:r>
            <a:r>
              <a:rPr lang="en-US" dirty="0" smtClean="0"/>
              <a:t>medication. </a:t>
            </a:r>
            <a:r>
              <a:rPr lang="en-US" dirty="0"/>
              <a:t>The </a:t>
            </a:r>
            <a:r>
              <a:rPr lang="en-US" dirty="0" smtClean="0"/>
              <a:t>duration of </a:t>
            </a:r>
            <a:r>
              <a:rPr lang="en-US" dirty="0"/>
              <a:t>action is 7 to 28 days for </a:t>
            </a:r>
            <a:r>
              <a:rPr lang="en-US" dirty="0" err="1"/>
              <a:t>fluphenazine</a:t>
            </a:r>
            <a:r>
              <a:rPr lang="en-US" dirty="0"/>
              <a:t> and 4 </a:t>
            </a:r>
            <a:r>
              <a:rPr lang="en-US" dirty="0" smtClean="0"/>
              <a:t>weeks for </a:t>
            </a:r>
            <a:r>
              <a:rPr lang="en-US" dirty="0"/>
              <a:t>haloperidol</a:t>
            </a:r>
            <a:r>
              <a:rPr lang="en-US" dirty="0" smtClean="0"/>
              <a:t>.</a:t>
            </a:r>
          </a:p>
        </p:txBody>
      </p:sp>
    </p:spTree>
    <p:extLst>
      <p:ext uri="{BB962C8B-B14F-4D97-AF65-F5344CB8AC3E}">
        <p14:creationId xmlns:p14="http://schemas.microsoft.com/office/powerpoint/2010/main" val="243595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fontScale="92500"/>
          </a:bodyPr>
          <a:lstStyle/>
          <a:p>
            <a:r>
              <a:rPr lang="en-US" dirty="0" smtClean="0"/>
              <a:t>Serious neurologic </a:t>
            </a:r>
            <a:r>
              <a:rPr lang="en-US" dirty="0"/>
              <a:t>side effects include </a:t>
            </a:r>
            <a:r>
              <a:rPr lang="en-US" b="1" dirty="0"/>
              <a:t>extrapyramidal </a:t>
            </a:r>
            <a:r>
              <a:rPr lang="en-US" b="1" dirty="0" smtClean="0"/>
              <a:t>side effects </a:t>
            </a:r>
            <a:r>
              <a:rPr lang="en-US" dirty="0"/>
              <a:t>(EPS) (acute dystonic reactions, akathisia, and parkinsonism</a:t>
            </a:r>
            <a:r>
              <a:rPr lang="en-US" dirty="0" smtClean="0"/>
              <a:t>), tardive </a:t>
            </a:r>
            <a:r>
              <a:rPr lang="en-US" dirty="0"/>
              <a:t>dyskinesia, </a:t>
            </a:r>
            <a:r>
              <a:rPr lang="en-US" dirty="0" smtClean="0"/>
              <a:t>and seizures. </a:t>
            </a:r>
          </a:p>
          <a:p>
            <a:r>
              <a:rPr lang="en-US" dirty="0" err="1" smtClean="0"/>
              <a:t>Nonneurologic</a:t>
            </a:r>
            <a:r>
              <a:rPr lang="en-US" dirty="0" smtClean="0"/>
              <a:t> side </a:t>
            </a:r>
            <a:r>
              <a:rPr lang="en-US" dirty="0"/>
              <a:t>effects include weight gain, sedation, </a:t>
            </a:r>
            <a:r>
              <a:rPr lang="en-US" dirty="0" smtClean="0"/>
              <a:t>photosensitivity, and </a:t>
            </a:r>
            <a:r>
              <a:rPr lang="en-US" dirty="0"/>
              <a:t>anticholinergic symptoms such as dry </a:t>
            </a:r>
            <a:r>
              <a:rPr lang="en-US" dirty="0" smtClean="0"/>
              <a:t>mouth, blurred </a:t>
            </a:r>
            <a:r>
              <a:rPr lang="en-US" dirty="0"/>
              <a:t>vision, constipation, urinary retention, and </a:t>
            </a:r>
            <a:r>
              <a:rPr lang="en-US" dirty="0" smtClean="0"/>
              <a:t>orthostatic hypotension.</a:t>
            </a:r>
            <a:endParaRPr lang="en-US" dirty="0"/>
          </a:p>
        </p:txBody>
      </p:sp>
    </p:spTree>
    <p:extLst>
      <p:ext uri="{BB962C8B-B14F-4D97-AF65-F5344CB8AC3E}">
        <p14:creationId xmlns:p14="http://schemas.microsoft.com/office/powerpoint/2010/main" val="45092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Treatment</a:t>
            </a:r>
          </a:p>
        </p:txBody>
      </p:sp>
      <p:sp>
        <p:nvSpPr>
          <p:cNvPr id="3" name="Content Placeholder 2"/>
          <p:cNvSpPr>
            <a:spLocks noGrp="1"/>
          </p:cNvSpPr>
          <p:nvPr>
            <p:ph idx="1"/>
          </p:nvPr>
        </p:nvSpPr>
        <p:spPr/>
        <p:txBody>
          <a:bodyPr>
            <a:normAutofit/>
          </a:bodyPr>
          <a:lstStyle/>
          <a:p>
            <a:r>
              <a:rPr lang="en-US" dirty="0" smtClean="0"/>
              <a:t>Individual and </a:t>
            </a:r>
            <a:r>
              <a:rPr lang="en-US" dirty="0"/>
              <a:t>group therapies, family therapy, family </a:t>
            </a:r>
            <a:r>
              <a:rPr lang="en-US" dirty="0" smtClean="0"/>
              <a:t>education, and </a:t>
            </a:r>
            <a:r>
              <a:rPr lang="en-US" dirty="0"/>
              <a:t>social skills training can be instituted for </a:t>
            </a:r>
            <a:r>
              <a:rPr lang="en-US" dirty="0" smtClean="0"/>
              <a:t>clients in </a:t>
            </a:r>
            <a:r>
              <a:rPr lang="en-US" dirty="0"/>
              <a:t>both inpatient and community settings.</a:t>
            </a:r>
          </a:p>
        </p:txBody>
      </p:sp>
    </p:spTree>
    <p:extLst>
      <p:ext uri="{BB962C8B-B14F-4D97-AF65-F5344CB8AC3E}">
        <p14:creationId xmlns:p14="http://schemas.microsoft.com/office/powerpoint/2010/main" val="317347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a:bodyPr>
          <a:lstStyle/>
          <a:p>
            <a:r>
              <a:rPr lang="en-US" dirty="0"/>
              <a:t>Individual and group therapy sessions are often </a:t>
            </a:r>
            <a:r>
              <a:rPr lang="en-US" dirty="0" smtClean="0"/>
              <a:t>supportive in </a:t>
            </a:r>
            <a:r>
              <a:rPr lang="en-US" dirty="0"/>
              <a:t>nature, giving the client an opportunity </a:t>
            </a:r>
            <a:r>
              <a:rPr lang="en-US" dirty="0" smtClean="0"/>
              <a:t>for social </a:t>
            </a:r>
            <a:r>
              <a:rPr lang="en-US" dirty="0"/>
              <a:t>contact and meaningful relationships with </a:t>
            </a:r>
            <a:r>
              <a:rPr lang="en-US" dirty="0" smtClean="0"/>
              <a:t>other people</a:t>
            </a:r>
            <a:r>
              <a:rPr lang="en-US" dirty="0"/>
              <a:t>. </a:t>
            </a:r>
            <a:endParaRPr lang="en-US" dirty="0" smtClean="0"/>
          </a:p>
          <a:p>
            <a:r>
              <a:rPr lang="en-US" dirty="0" smtClean="0"/>
              <a:t>Groups </a:t>
            </a:r>
            <a:r>
              <a:rPr lang="en-US" dirty="0"/>
              <a:t>that focus on topics of concern such </a:t>
            </a:r>
            <a:r>
              <a:rPr lang="en-US" dirty="0" smtClean="0"/>
              <a:t>as medication </a:t>
            </a:r>
            <a:r>
              <a:rPr lang="en-US" dirty="0"/>
              <a:t>management, use of community supports, </a:t>
            </a:r>
            <a:r>
              <a:rPr lang="en-US" dirty="0" smtClean="0"/>
              <a:t>and family </a:t>
            </a:r>
            <a:r>
              <a:rPr lang="en-US" dirty="0"/>
              <a:t>concerns also have been beneficial to clients </a:t>
            </a:r>
            <a:r>
              <a:rPr lang="en-US" dirty="0" smtClean="0"/>
              <a:t>with </a:t>
            </a:r>
            <a:r>
              <a:rPr lang="de-DE" dirty="0" smtClean="0"/>
              <a:t>schizophrenia.</a:t>
            </a:r>
            <a:endParaRPr lang="en-US" dirty="0"/>
          </a:p>
        </p:txBody>
      </p:sp>
    </p:spTree>
    <p:extLst>
      <p:ext uri="{BB962C8B-B14F-4D97-AF65-F5344CB8AC3E}">
        <p14:creationId xmlns:p14="http://schemas.microsoft.com/office/powerpoint/2010/main" val="346519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fontScale="77500" lnSpcReduction="20000"/>
          </a:bodyPr>
          <a:lstStyle/>
          <a:p>
            <a:r>
              <a:rPr lang="en-US" dirty="0"/>
              <a:t>A new therapy, cognitive enhancement therapy (CET</a:t>
            </a:r>
            <a:r>
              <a:rPr lang="en-US" dirty="0" smtClean="0"/>
              <a:t>), combines </a:t>
            </a:r>
            <a:r>
              <a:rPr lang="en-US" dirty="0"/>
              <a:t>computer-based cognitive training with </a:t>
            </a:r>
            <a:r>
              <a:rPr lang="en-US" dirty="0" smtClean="0"/>
              <a:t>group sessions </a:t>
            </a:r>
            <a:r>
              <a:rPr lang="en-US" dirty="0"/>
              <a:t>that allow clients to practice and develop </a:t>
            </a:r>
            <a:r>
              <a:rPr lang="en-US" dirty="0" smtClean="0"/>
              <a:t>social skills</a:t>
            </a:r>
            <a:r>
              <a:rPr lang="en-US" dirty="0"/>
              <a:t>. This approach is designed to remediate or </a:t>
            </a:r>
            <a:r>
              <a:rPr lang="en-US" dirty="0" smtClean="0"/>
              <a:t>improve the </a:t>
            </a:r>
            <a:r>
              <a:rPr lang="en-US" dirty="0"/>
              <a:t>clients’ social and neurocognitive deficits, such </a:t>
            </a:r>
            <a:r>
              <a:rPr lang="en-US" dirty="0" smtClean="0"/>
              <a:t>as attention</a:t>
            </a:r>
            <a:r>
              <a:rPr lang="en-US" dirty="0"/>
              <a:t>, memory, and information processing. </a:t>
            </a:r>
            <a:endParaRPr lang="en-US" dirty="0" smtClean="0"/>
          </a:p>
          <a:p>
            <a:r>
              <a:rPr lang="en-US" dirty="0" smtClean="0"/>
              <a:t>The experiential exercises </a:t>
            </a:r>
            <a:r>
              <a:rPr lang="en-US" dirty="0"/>
              <a:t>help the client to take the perspective </a:t>
            </a:r>
            <a:r>
              <a:rPr lang="en-US" dirty="0" smtClean="0"/>
              <a:t>of another </a:t>
            </a:r>
            <a:r>
              <a:rPr lang="en-US" dirty="0"/>
              <a:t>person, rather than focus entirely on self. </a:t>
            </a:r>
            <a:endParaRPr lang="en-US" dirty="0" smtClean="0"/>
          </a:p>
          <a:p>
            <a:r>
              <a:rPr lang="en-US" dirty="0" smtClean="0"/>
              <a:t>Positive results </a:t>
            </a:r>
            <a:r>
              <a:rPr lang="en-US" dirty="0"/>
              <a:t>of CET include increased mental stamina, </a:t>
            </a:r>
            <a:r>
              <a:rPr lang="en-US" dirty="0" smtClean="0"/>
              <a:t>active rather </a:t>
            </a:r>
            <a:r>
              <a:rPr lang="en-US" dirty="0"/>
              <a:t>than passive information processing, and </a:t>
            </a:r>
            <a:r>
              <a:rPr lang="en-US" dirty="0" smtClean="0"/>
              <a:t>spontaneous and </a:t>
            </a:r>
            <a:r>
              <a:rPr lang="en-US" dirty="0"/>
              <a:t>appropriate negotiation of unrehearsed </a:t>
            </a:r>
            <a:r>
              <a:rPr lang="en-US" dirty="0" smtClean="0"/>
              <a:t>social challenges.</a:t>
            </a:r>
            <a:endParaRPr lang="en-US" dirty="0"/>
          </a:p>
        </p:txBody>
      </p:sp>
    </p:spTree>
    <p:extLst>
      <p:ext uri="{BB962C8B-B14F-4D97-AF65-F5344CB8AC3E}">
        <p14:creationId xmlns:p14="http://schemas.microsoft.com/office/powerpoint/2010/main" val="151631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Schizophrenia causes distorted and </a:t>
            </a:r>
            <a:r>
              <a:rPr lang="en-US" dirty="0"/>
              <a:t>bizarre thoughts, </a:t>
            </a:r>
            <a:r>
              <a:rPr lang="en-US" dirty="0" smtClean="0"/>
              <a:t>perceptions, emotions</a:t>
            </a:r>
            <a:r>
              <a:rPr lang="en-US" dirty="0"/>
              <a:t>, movements, and behavior. </a:t>
            </a:r>
            <a:endParaRPr lang="en-US" dirty="0" smtClean="0"/>
          </a:p>
          <a:p>
            <a:r>
              <a:rPr lang="en-US" dirty="0" smtClean="0"/>
              <a:t>It </a:t>
            </a:r>
            <a:r>
              <a:rPr lang="en-US" dirty="0"/>
              <a:t>cannot </a:t>
            </a:r>
            <a:r>
              <a:rPr lang="en-US" dirty="0" smtClean="0"/>
              <a:t>be defined </a:t>
            </a:r>
            <a:r>
              <a:rPr lang="en-US" dirty="0"/>
              <a:t>as a single illness; rather, schizophrenia is thought </a:t>
            </a:r>
            <a:r>
              <a:rPr lang="en-US" dirty="0" smtClean="0"/>
              <a:t>of as </a:t>
            </a:r>
            <a:r>
              <a:rPr lang="en-US" dirty="0"/>
              <a:t>a syndrome or as disease process with many different </a:t>
            </a:r>
            <a:r>
              <a:rPr lang="en-US" dirty="0" smtClean="0"/>
              <a:t>varieties and </a:t>
            </a:r>
            <a:r>
              <a:rPr lang="en-US" dirty="0"/>
              <a:t>symptoms, much like the varieties of cancer. </a:t>
            </a:r>
            <a:endParaRPr lang="en-US" dirty="0" smtClean="0"/>
          </a:p>
        </p:txBody>
      </p:sp>
    </p:spTree>
    <p:extLst>
      <p:ext uri="{BB962C8B-B14F-4D97-AF65-F5344CB8AC3E}">
        <p14:creationId xmlns:p14="http://schemas.microsoft.com/office/powerpoint/2010/main" val="371634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 Myths about Schizophrenia - Psych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898" y="157214"/>
            <a:ext cx="6640902" cy="647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64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Of The Nursing Process</a:t>
            </a:r>
            <a:endParaRPr lang="en-US" dirty="0"/>
          </a:p>
        </p:txBody>
      </p:sp>
    </p:spTree>
    <p:extLst>
      <p:ext uri="{BB962C8B-B14F-4D97-AF65-F5344CB8AC3E}">
        <p14:creationId xmlns:p14="http://schemas.microsoft.com/office/powerpoint/2010/main" val="17440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lnSpcReduction="10000"/>
          </a:bodyPr>
          <a:lstStyle/>
          <a:p>
            <a:r>
              <a:rPr lang="en-US" dirty="0"/>
              <a:t>Schizophrenia affects thought processes and content, </a:t>
            </a:r>
            <a:r>
              <a:rPr lang="en-US" dirty="0" smtClean="0"/>
              <a:t>perception, emotion</a:t>
            </a:r>
            <a:r>
              <a:rPr lang="en-US" dirty="0"/>
              <a:t>, behavior, and social functioning; </a:t>
            </a:r>
            <a:r>
              <a:rPr lang="en-US" dirty="0" smtClean="0"/>
              <a:t>however, it </a:t>
            </a:r>
            <a:r>
              <a:rPr lang="en-US" dirty="0"/>
              <a:t>affects each individual differently. </a:t>
            </a:r>
            <a:endParaRPr lang="en-US" dirty="0" smtClean="0"/>
          </a:p>
          <a:p>
            <a:r>
              <a:rPr lang="en-US" dirty="0" smtClean="0"/>
              <a:t>The </a:t>
            </a:r>
            <a:r>
              <a:rPr lang="en-US" dirty="0"/>
              <a:t>degree </a:t>
            </a:r>
            <a:r>
              <a:rPr lang="en-US" dirty="0" smtClean="0"/>
              <a:t>of impairment </a:t>
            </a:r>
            <a:r>
              <a:rPr lang="en-US" dirty="0"/>
              <a:t>in both the acute or psychotic phase and </a:t>
            </a:r>
            <a:r>
              <a:rPr lang="en-US" dirty="0" smtClean="0"/>
              <a:t>the chronic </a:t>
            </a:r>
            <a:r>
              <a:rPr lang="en-US" dirty="0"/>
              <a:t>or long-term phase varies greatly; thus, so do </a:t>
            </a:r>
            <a:r>
              <a:rPr lang="en-US" dirty="0" smtClean="0"/>
              <a:t>the needs </a:t>
            </a:r>
            <a:r>
              <a:rPr lang="en-US" dirty="0"/>
              <a:t>of and the nursing interventions for each </a:t>
            </a:r>
            <a:r>
              <a:rPr lang="en-US" dirty="0" smtClean="0"/>
              <a:t>affected client</a:t>
            </a:r>
            <a:r>
              <a:rPr lang="en-US" dirty="0" smtClean="0"/>
              <a:t>.</a:t>
            </a:r>
            <a:endParaRPr lang="en-US" dirty="0" smtClean="0"/>
          </a:p>
        </p:txBody>
      </p:sp>
    </p:spTree>
    <p:extLst>
      <p:ext uri="{BB962C8B-B14F-4D97-AF65-F5344CB8AC3E}">
        <p14:creationId xmlns:p14="http://schemas.microsoft.com/office/powerpoint/2010/main" val="182476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r>
              <a:rPr lang="en-US" dirty="0"/>
              <a:t>The nurse first elicits information about the client’s </a:t>
            </a:r>
            <a:r>
              <a:rPr lang="en-US" dirty="0" smtClean="0"/>
              <a:t>previous history </a:t>
            </a:r>
            <a:r>
              <a:rPr lang="en-US" dirty="0"/>
              <a:t>with schizophrenia to establish baseline data. </a:t>
            </a:r>
            <a:endParaRPr lang="en-US" dirty="0"/>
          </a:p>
          <a:p>
            <a:r>
              <a:rPr lang="en-US" dirty="0" smtClean="0"/>
              <a:t>The nurse </a:t>
            </a:r>
            <a:r>
              <a:rPr lang="en-US" dirty="0"/>
              <a:t>asks questions about how the client functioned </a:t>
            </a:r>
            <a:r>
              <a:rPr lang="en-US" dirty="0" smtClean="0"/>
              <a:t>before the </a:t>
            </a:r>
            <a:r>
              <a:rPr lang="en-US" dirty="0"/>
              <a:t>crisis developed, such as “How do you usually spend </a:t>
            </a:r>
            <a:r>
              <a:rPr lang="en-US" dirty="0" smtClean="0"/>
              <a:t>your time</a:t>
            </a:r>
            <a:r>
              <a:rPr lang="en-US" dirty="0"/>
              <a:t>?” and “Can you describe what you do each day?”</a:t>
            </a:r>
          </a:p>
        </p:txBody>
      </p:sp>
    </p:spTree>
    <p:extLst>
      <p:ext uri="{BB962C8B-B14F-4D97-AF65-F5344CB8AC3E}">
        <p14:creationId xmlns:p14="http://schemas.microsoft.com/office/powerpoint/2010/main" val="67312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r>
              <a:rPr lang="en-US" dirty="0"/>
              <a:t>The nurse assesses the </a:t>
            </a:r>
            <a:r>
              <a:rPr lang="en-US" dirty="0">
                <a:solidFill>
                  <a:srgbClr val="FF0000"/>
                </a:solidFill>
              </a:rPr>
              <a:t>age at onset </a:t>
            </a:r>
            <a:r>
              <a:rPr lang="en-US" dirty="0"/>
              <a:t>of </a:t>
            </a:r>
            <a:r>
              <a:rPr lang="en-US" dirty="0" smtClean="0"/>
              <a:t>schizophrenia, knowing </a:t>
            </a:r>
            <a:r>
              <a:rPr lang="en-US" dirty="0"/>
              <a:t>that poorer outcomes are associated with an </a:t>
            </a:r>
            <a:r>
              <a:rPr lang="en-US" dirty="0" smtClean="0"/>
              <a:t>earlier age </a:t>
            </a:r>
            <a:r>
              <a:rPr lang="en-US" dirty="0"/>
              <a:t>at onset. </a:t>
            </a:r>
            <a:endParaRPr lang="en-US" dirty="0" smtClean="0"/>
          </a:p>
          <a:p>
            <a:r>
              <a:rPr lang="en-US" dirty="0" smtClean="0"/>
              <a:t>Learning </a:t>
            </a:r>
            <a:r>
              <a:rPr lang="en-US" dirty="0"/>
              <a:t>the client’s previous history </a:t>
            </a:r>
            <a:r>
              <a:rPr lang="en-US" dirty="0" smtClean="0"/>
              <a:t>of </a:t>
            </a:r>
            <a:r>
              <a:rPr lang="en-US" dirty="0" smtClean="0">
                <a:solidFill>
                  <a:srgbClr val="FF0000"/>
                </a:solidFill>
              </a:rPr>
              <a:t>hospital </a:t>
            </a:r>
            <a:r>
              <a:rPr lang="en-US" dirty="0">
                <a:solidFill>
                  <a:srgbClr val="FF0000"/>
                </a:solidFill>
              </a:rPr>
              <a:t>admissions and response to hospitalization </a:t>
            </a:r>
            <a:r>
              <a:rPr lang="en-US" dirty="0"/>
              <a:t>also </a:t>
            </a:r>
            <a:r>
              <a:rPr lang="en-US" dirty="0" smtClean="0"/>
              <a:t>is important</a:t>
            </a:r>
            <a:r>
              <a:rPr lang="en-US" dirty="0"/>
              <a:t>.</a:t>
            </a:r>
          </a:p>
        </p:txBody>
      </p:sp>
    </p:spTree>
    <p:extLst>
      <p:ext uri="{BB962C8B-B14F-4D97-AF65-F5344CB8AC3E}">
        <p14:creationId xmlns:p14="http://schemas.microsoft.com/office/powerpoint/2010/main" val="1767702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fontScale="85000" lnSpcReduction="10000"/>
          </a:bodyPr>
          <a:lstStyle/>
          <a:p>
            <a:r>
              <a:rPr lang="en-US" dirty="0"/>
              <a:t>The nurse also assesses the client for </a:t>
            </a:r>
            <a:r>
              <a:rPr lang="en-US" dirty="0">
                <a:solidFill>
                  <a:srgbClr val="FF0000"/>
                </a:solidFill>
              </a:rPr>
              <a:t>previous </a:t>
            </a:r>
            <a:r>
              <a:rPr lang="en-US" dirty="0" smtClean="0">
                <a:solidFill>
                  <a:srgbClr val="FF0000"/>
                </a:solidFill>
              </a:rPr>
              <a:t>suicide attempts</a:t>
            </a:r>
            <a:r>
              <a:rPr lang="en-US" dirty="0"/>
              <a:t>. Ten percent of all people with schizophrenia </a:t>
            </a:r>
            <a:r>
              <a:rPr lang="en-US" dirty="0" smtClean="0"/>
              <a:t>eventually commit </a:t>
            </a:r>
            <a:r>
              <a:rPr lang="en-US" dirty="0"/>
              <a:t>suicide. </a:t>
            </a:r>
            <a:r>
              <a:rPr lang="en-US" dirty="0" smtClean="0"/>
              <a:t>The </a:t>
            </a:r>
            <a:r>
              <a:rPr lang="en-US" dirty="0"/>
              <a:t>nurse might ask, “Have you </a:t>
            </a:r>
            <a:r>
              <a:rPr lang="en-US" dirty="0" smtClean="0"/>
              <a:t>ever attempted </a:t>
            </a:r>
            <a:r>
              <a:rPr lang="en-US" dirty="0"/>
              <a:t>suicide?” or “Have you ever heard voices </a:t>
            </a:r>
            <a:r>
              <a:rPr lang="en-US" dirty="0" smtClean="0"/>
              <a:t>telling you </a:t>
            </a:r>
            <a:r>
              <a:rPr lang="en-US" dirty="0"/>
              <a:t>to hurt yourself?” </a:t>
            </a:r>
            <a:endParaRPr lang="en-US" dirty="0" smtClean="0"/>
          </a:p>
          <a:p>
            <a:r>
              <a:rPr lang="en-US" dirty="0" smtClean="0"/>
              <a:t>Likewise</a:t>
            </a:r>
            <a:r>
              <a:rPr lang="en-US" dirty="0"/>
              <a:t>, it is important to </a:t>
            </a:r>
            <a:r>
              <a:rPr lang="en-US" dirty="0" smtClean="0"/>
              <a:t>elicit information </a:t>
            </a:r>
            <a:r>
              <a:rPr lang="en-US" dirty="0"/>
              <a:t>about any </a:t>
            </a:r>
            <a:r>
              <a:rPr lang="en-US" dirty="0">
                <a:solidFill>
                  <a:srgbClr val="FF0000"/>
                </a:solidFill>
              </a:rPr>
              <a:t>history of violence or </a:t>
            </a:r>
            <a:r>
              <a:rPr lang="en-US" dirty="0" smtClean="0">
                <a:solidFill>
                  <a:srgbClr val="FF0000"/>
                </a:solidFill>
              </a:rPr>
              <a:t>aggression </a:t>
            </a:r>
            <a:r>
              <a:rPr lang="en-US" dirty="0" smtClean="0"/>
              <a:t>because </a:t>
            </a:r>
            <a:r>
              <a:rPr lang="en-US" dirty="0"/>
              <a:t>a history of aggressive behavior is a strong </a:t>
            </a:r>
            <a:r>
              <a:rPr lang="en-US" dirty="0" smtClean="0"/>
              <a:t>predictor of </a:t>
            </a:r>
            <a:r>
              <a:rPr lang="en-US" dirty="0"/>
              <a:t>future aggression. The nurse might ask, “What do you </a:t>
            </a:r>
            <a:r>
              <a:rPr lang="en-US" dirty="0" smtClean="0"/>
              <a:t>do when </a:t>
            </a:r>
            <a:r>
              <a:rPr lang="en-US" dirty="0"/>
              <a:t>you are angry, frustrated, upset, or scared?”</a:t>
            </a:r>
          </a:p>
        </p:txBody>
      </p:sp>
    </p:spTree>
    <p:extLst>
      <p:ext uri="{BB962C8B-B14F-4D97-AF65-F5344CB8AC3E}">
        <p14:creationId xmlns:p14="http://schemas.microsoft.com/office/powerpoint/2010/main" val="33032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fontScale="85000" lnSpcReduction="20000"/>
          </a:bodyPr>
          <a:lstStyle/>
          <a:p>
            <a:r>
              <a:rPr lang="en-US" dirty="0"/>
              <a:t>The nurse assesses whether the client has been </a:t>
            </a:r>
            <a:r>
              <a:rPr lang="en-US" dirty="0" smtClean="0"/>
              <a:t>using </a:t>
            </a:r>
            <a:r>
              <a:rPr lang="en-US" dirty="0" smtClean="0">
                <a:solidFill>
                  <a:srgbClr val="FF0000"/>
                </a:solidFill>
              </a:rPr>
              <a:t>current </a:t>
            </a:r>
            <a:r>
              <a:rPr lang="en-US" dirty="0">
                <a:solidFill>
                  <a:srgbClr val="FF0000"/>
                </a:solidFill>
              </a:rPr>
              <a:t>support systems </a:t>
            </a:r>
            <a:r>
              <a:rPr lang="en-US" dirty="0"/>
              <a:t>by asking the client or </a:t>
            </a:r>
            <a:r>
              <a:rPr lang="en-US" dirty="0" smtClean="0"/>
              <a:t>significant others </a:t>
            </a:r>
            <a:r>
              <a:rPr lang="en-US" dirty="0"/>
              <a:t>the following questions:</a:t>
            </a:r>
          </a:p>
          <a:p>
            <a:r>
              <a:rPr lang="en-US" dirty="0" smtClean="0"/>
              <a:t>Has </a:t>
            </a:r>
            <a:r>
              <a:rPr lang="en-US" dirty="0"/>
              <a:t>the client kept in contact with family or friends?</a:t>
            </a:r>
          </a:p>
          <a:p>
            <a:r>
              <a:rPr lang="en-US" dirty="0" smtClean="0"/>
              <a:t>Has </a:t>
            </a:r>
            <a:r>
              <a:rPr lang="en-US" dirty="0"/>
              <a:t>the client been to scheduled groups or </a:t>
            </a:r>
            <a:r>
              <a:rPr lang="en-US" dirty="0" smtClean="0"/>
              <a:t>therapy appointments?</a:t>
            </a:r>
            <a:endParaRPr lang="en-US" dirty="0"/>
          </a:p>
          <a:p>
            <a:r>
              <a:rPr lang="en-US" dirty="0" smtClean="0"/>
              <a:t>Finally</a:t>
            </a:r>
            <a:r>
              <a:rPr lang="en-US" dirty="0"/>
              <a:t>, the nurse assesses the </a:t>
            </a:r>
            <a:r>
              <a:rPr lang="en-US" dirty="0">
                <a:solidFill>
                  <a:srgbClr val="FF0000"/>
                </a:solidFill>
              </a:rPr>
              <a:t>client’s perception of </a:t>
            </a:r>
            <a:r>
              <a:rPr lang="en-US" dirty="0" smtClean="0">
                <a:solidFill>
                  <a:srgbClr val="FF0000"/>
                </a:solidFill>
              </a:rPr>
              <a:t>his or </a:t>
            </a:r>
            <a:r>
              <a:rPr lang="en-US" dirty="0">
                <a:solidFill>
                  <a:srgbClr val="FF0000"/>
                </a:solidFill>
              </a:rPr>
              <a:t>her current situation</a:t>
            </a:r>
            <a:r>
              <a:rPr lang="en-US" dirty="0"/>
              <a:t>—that</a:t>
            </a:r>
            <a:r>
              <a:rPr lang="en-US" dirty="0">
                <a:solidFill>
                  <a:srgbClr val="FF0000"/>
                </a:solidFill>
              </a:rPr>
              <a:t> </a:t>
            </a:r>
            <a:r>
              <a:rPr lang="en-US" dirty="0"/>
              <a:t>is, what the client </a:t>
            </a:r>
            <a:r>
              <a:rPr lang="en-US" dirty="0" smtClean="0"/>
              <a:t>believes to </a:t>
            </a:r>
            <a:r>
              <a:rPr lang="en-US" dirty="0"/>
              <a:t>be significant present events or stressors. The nurse </a:t>
            </a:r>
            <a:r>
              <a:rPr lang="en-US" dirty="0" smtClean="0"/>
              <a:t>can gather </a:t>
            </a:r>
            <a:r>
              <a:rPr lang="en-US" dirty="0"/>
              <a:t>such information by asking, “What do you see </a:t>
            </a:r>
            <a:r>
              <a:rPr lang="en-US" dirty="0" smtClean="0"/>
              <a:t>as the </a:t>
            </a:r>
            <a:r>
              <a:rPr lang="en-US" dirty="0"/>
              <a:t>primary problem now?” or “What do you need </a:t>
            </a:r>
            <a:r>
              <a:rPr lang="en-US" dirty="0" smtClean="0"/>
              <a:t>help managing </a:t>
            </a:r>
            <a:r>
              <a:rPr lang="en-US" dirty="0"/>
              <a:t>now?”</a:t>
            </a:r>
          </a:p>
        </p:txBody>
      </p:sp>
    </p:spTree>
    <p:extLst>
      <p:ext uri="{BB962C8B-B14F-4D97-AF65-F5344CB8AC3E}">
        <p14:creationId xmlns:p14="http://schemas.microsoft.com/office/powerpoint/2010/main" val="1061963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Appearance, Motor Behavior, and Speech</a:t>
            </a:r>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Appearance</a:t>
            </a:r>
            <a:r>
              <a:rPr lang="en-US" dirty="0"/>
              <a:t> may vary widely among different clients </a:t>
            </a:r>
            <a:r>
              <a:rPr lang="en-US" dirty="0" smtClean="0"/>
              <a:t>with schizophrenia</a:t>
            </a:r>
            <a:r>
              <a:rPr lang="en-US" dirty="0"/>
              <a:t>. Some appear normal in terms of </a:t>
            </a:r>
            <a:r>
              <a:rPr lang="en-US" dirty="0" smtClean="0"/>
              <a:t>being dressed </a:t>
            </a:r>
            <a:r>
              <a:rPr lang="en-US" dirty="0"/>
              <a:t>appropriately, sitting in a chair conversing </a:t>
            </a:r>
            <a:r>
              <a:rPr lang="en-US" dirty="0" smtClean="0"/>
              <a:t>with the </a:t>
            </a:r>
            <a:r>
              <a:rPr lang="en-US" dirty="0"/>
              <a:t>nurse and exhibiting no strange or unusual postures </a:t>
            </a:r>
            <a:r>
              <a:rPr lang="en-US" dirty="0" smtClean="0"/>
              <a:t>or gestures</a:t>
            </a:r>
            <a:r>
              <a:rPr lang="en-US" dirty="0"/>
              <a:t>. </a:t>
            </a:r>
            <a:endParaRPr lang="en-US" dirty="0" smtClean="0"/>
          </a:p>
          <a:p>
            <a:r>
              <a:rPr lang="en-US" dirty="0" smtClean="0"/>
              <a:t>Others </a:t>
            </a:r>
            <a:r>
              <a:rPr lang="en-US" dirty="0"/>
              <a:t>exhibit odd or bizarre behavior. They </a:t>
            </a:r>
            <a:r>
              <a:rPr lang="en-US" dirty="0" smtClean="0"/>
              <a:t>may appear </a:t>
            </a:r>
            <a:r>
              <a:rPr lang="en-US" dirty="0"/>
              <a:t>disheveled and unkempt with no obvious </a:t>
            </a:r>
            <a:r>
              <a:rPr lang="en-US" dirty="0" smtClean="0"/>
              <a:t>concern for </a:t>
            </a:r>
            <a:r>
              <a:rPr lang="en-US" dirty="0"/>
              <a:t>their hygiene, or they may wear strange or </a:t>
            </a:r>
            <a:r>
              <a:rPr lang="en-US" dirty="0" smtClean="0"/>
              <a:t>inappropriate clothing </a:t>
            </a:r>
            <a:r>
              <a:rPr lang="en-US" dirty="0"/>
              <a:t>(for instance, a heavy wool coat and </a:t>
            </a:r>
            <a:r>
              <a:rPr lang="en-US" dirty="0" smtClean="0"/>
              <a:t>stocking cap </a:t>
            </a:r>
            <a:r>
              <a:rPr lang="en-US" dirty="0"/>
              <a:t>in hot weather).</a:t>
            </a:r>
          </a:p>
        </p:txBody>
      </p:sp>
    </p:spTree>
    <p:extLst>
      <p:ext uri="{BB962C8B-B14F-4D97-AF65-F5344CB8AC3E}">
        <p14:creationId xmlns:p14="http://schemas.microsoft.com/office/powerpoint/2010/main" val="190935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Appearance, Motor Behavior, and Speech</a:t>
            </a:r>
          </a:p>
        </p:txBody>
      </p:sp>
      <p:sp>
        <p:nvSpPr>
          <p:cNvPr id="3" name="Content Placeholder 2"/>
          <p:cNvSpPr>
            <a:spLocks noGrp="1"/>
          </p:cNvSpPr>
          <p:nvPr>
            <p:ph idx="1"/>
          </p:nvPr>
        </p:nvSpPr>
        <p:spPr/>
        <p:txBody>
          <a:bodyPr>
            <a:normAutofit fontScale="92500" lnSpcReduction="10000"/>
          </a:bodyPr>
          <a:lstStyle/>
          <a:p>
            <a:r>
              <a:rPr lang="en-US" dirty="0"/>
              <a:t>Overall </a:t>
            </a:r>
            <a:r>
              <a:rPr lang="en-US" dirty="0">
                <a:solidFill>
                  <a:srgbClr val="FF0000"/>
                </a:solidFill>
              </a:rPr>
              <a:t>motor behavior </a:t>
            </a:r>
            <a:r>
              <a:rPr lang="en-US" dirty="0"/>
              <a:t>also may appear odd. The </a:t>
            </a:r>
            <a:r>
              <a:rPr lang="en-US" dirty="0" smtClean="0"/>
              <a:t>client may </a:t>
            </a:r>
            <a:r>
              <a:rPr lang="en-US" dirty="0"/>
              <a:t>be restless and unable to sit still, exhibit </a:t>
            </a:r>
            <a:r>
              <a:rPr lang="en-US" dirty="0" smtClean="0"/>
              <a:t>agitation </a:t>
            </a:r>
            <a:r>
              <a:rPr lang="en-US" dirty="0"/>
              <a:t>and pacing, or appear unmoving (</a:t>
            </a:r>
            <a:r>
              <a:rPr lang="en-US" b="1" dirty="0"/>
              <a:t>catatonia</a:t>
            </a:r>
            <a:r>
              <a:rPr lang="en-US" dirty="0"/>
              <a:t>). </a:t>
            </a:r>
            <a:endParaRPr lang="en-US" dirty="0" smtClean="0"/>
          </a:p>
          <a:p>
            <a:r>
              <a:rPr lang="en-US" dirty="0" smtClean="0"/>
              <a:t>He </a:t>
            </a:r>
            <a:r>
              <a:rPr lang="en-US" dirty="0"/>
              <a:t>or </a:t>
            </a:r>
            <a:r>
              <a:rPr lang="en-US" dirty="0" smtClean="0"/>
              <a:t>she also </a:t>
            </a:r>
            <a:r>
              <a:rPr lang="en-US" dirty="0"/>
              <a:t>may demonstrate seemingly purposeless </a:t>
            </a:r>
            <a:r>
              <a:rPr lang="en-US" dirty="0" smtClean="0"/>
              <a:t>gestures (stereotypic </a:t>
            </a:r>
            <a:r>
              <a:rPr lang="en-US" dirty="0"/>
              <a:t>behavior) and odd facial expressions such </a:t>
            </a:r>
            <a:r>
              <a:rPr lang="en-US" dirty="0" smtClean="0"/>
              <a:t>as grimacing</a:t>
            </a:r>
            <a:r>
              <a:rPr lang="en-US" dirty="0"/>
              <a:t>. The client may imitate the movements </a:t>
            </a:r>
            <a:r>
              <a:rPr lang="en-US" dirty="0" smtClean="0"/>
              <a:t>and gestures </a:t>
            </a:r>
            <a:r>
              <a:rPr lang="en-US" dirty="0"/>
              <a:t>of someone whom he or she is observing (</a:t>
            </a:r>
            <a:r>
              <a:rPr lang="en-US" b="1" dirty="0" err="1"/>
              <a:t>echopraxia</a:t>
            </a:r>
            <a:r>
              <a:rPr lang="en-US" dirty="0" smtClean="0"/>
              <a:t>).</a:t>
            </a:r>
            <a:endParaRPr lang="en-US" dirty="0"/>
          </a:p>
        </p:txBody>
      </p:sp>
    </p:spTree>
    <p:extLst>
      <p:ext uri="{BB962C8B-B14F-4D97-AF65-F5344CB8AC3E}">
        <p14:creationId xmlns:p14="http://schemas.microsoft.com/office/powerpoint/2010/main" val="2103599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Appearance, Motor Behavior, and Speech</a:t>
            </a:r>
          </a:p>
        </p:txBody>
      </p:sp>
      <p:sp>
        <p:nvSpPr>
          <p:cNvPr id="3" name="Content Placeholder 2"/>
          <p:cNvSpPr>
            <a:spLocks noGrp="1"/>
          </p:cNvSpPr>
          <p:nvPr>
            <p:ph idx="1"/>
          </p:nvPr>
        </p:nvSpPr>
        <p:spPr/>
        <p:txBody>
          <a:bodyPr>
            <a:normAutofit fontScale="92500"/>
          </a:bodyPr>
          <a:lstStyle/>
          <a:p>
            <a:r>
              <a:rPr lang="en-US" dirty="0"/>
              <a:t>Conversely, the client may exhibit </a:t>
            </a:r>
            <a:r>
              <a:rPr lang="en-US" b="1" dirty="0"/>
              <a:t>psychomotor </a:t>
            </a:r>
            <a:r>
              <a:rPr lang="en-US" b="1" dirty="0" smtClean="0"/>
              <a:t>retardation </a:t>
            </a:r>
            <a:r>
              <a:rPr lang="en-US" dirty="0" smtClean="0"/>
              <a:t>(a </a:t>
            </a:r>
            <a:r>
              <a:rPr lang="en-US" dirty="0"/>
              <a:t>general slowing of all movements). </a:t>
            </a:r>
            <a:endParaRPr lang="en-US" dirty="0" smtClean="0"/>
          </a:p>
          <a:p>
            <a:r>
              <a:rPr lang="en-US" dirty="0" smtClean="0"/>
              <a:t>Sometimes the </a:t>
            </a:r>
            <a:r>
              <a:rPr lang="en-US" dirty="0"/>
              <a:t>client may be almost immobile, curled into a ball (</a:t>
            </a:r>
            <a:r>
              <a:rPr lang="en-US" dirty="0" smtClean="0"/>
              <a:t>fetal position</a:t>
            </a:r>
            <a:r>
              <a:rPr lang="en-US" dirty="0"/>
              <a:t>). Clients with the catatonic type of </a:t>
            </a:r>
            <a:r>
              <a:rPr lang="en-US" dirty="0" smtClean="0"/>
              <a:t>schizophrenia can </a:t>
            </a:r>
            <a:r>
              <a:rPr lang="en-US" dirty="0"/>
              <a:t>exhibit waxy flexibility: they maintain any position </a:t>
            </a:r>
            <a:r>
              <a:rPr lang="en-US" dirty="0" smtClean="0"/>
              <a:t>in which </a:t>
            </a:r>
            <a:r>
              <a:rPr lang="en-US" dirty="0"/>
              <a:t>they are placed, even if the position is awkward </a:t>
            </a:r>
            <a:r>
              <a:rPr lang="en-US" dirty="0" smtClean="0"/>
              <a:t>or uncomfortable</a:t>
            </a:r>
            <a:r>
              <a:rPr lang="en-US" dirty="0"/>
              <a:t>.</a:t>
            </a:r>
          </a:p>
        </p:txBody>
      </p:sp>
    </p:spTree>
    <p:extLst>
      <p:ext uri="{BB962C8B-B14F-4D97-AF65-F5344CB8AC3E}">
        <p14:creationId xmlns:p14="http://schemas.microsoft.com/office/powerpoint/2010/main" val="353335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Schizophrenia usually is diagnosed in late </a:t>
            </a:r>
            <a:r>
              <a:rPr lang="en-US" dirty="0" smtClean="0"/>
              <a:t>adolescence or </a:t>
            </a:r>
            <a:r>
              <a:rPr lang="en-US" dirty="0"/>
              <a:t>early adulthood. Rarely does it manifest in </a:t>
            </a:r>
            <a:r>
              <a:rPr lang="en-US" dirty="0" smtClean="0"/>
              <a:t>childhood. The </a:t>
            </a:r>
            <a:r>
              <a:rPr lang="en-US" dirty="0"/>
              <a:t>peak incidence of onset is 15 to 25 years of age </a:t>
            </a:r>
            <a:r>
              <a:rPr lang="en-US" dirty="0" smtClean="0"/>
              <a:t>for men </a:t>
            </a:r>
            <a:r>
              <a:rPr lang="en-US" dirty="0"/>
              <a:t>and 25 to 35 years of age for </a:t>
            </a:r>
            <a:r>
              <a:rPr lang="en-US" dirty="0" smtClean="0"/>
              <a:t>women. </a:t>
            </a:r>
          </a:p>
          <a:p>
            <a:r>
              <a:rPr lang="en-US" dirty="0" smtClean="0"/>
              <a:t>The </a:t>
            </a:r>
            <a:r>
              <a:rPr lang="en-US" dirty="0"/>
              <a:t>prevalence </a:t>
            </a:r>
            <a:r>
              <a:rPr lang="en-US" dirty="0" smtClean="0"/>
              <a:t>of schizophrenia </a:t>
            </a:r>
            <a:r>
              <a:rPr lang="en-US" dirty="0"/>
              <a:t>is estimated at about 1% of the total </a:t>
            </a:r>
            <a:r>
              <a:rPr lang="en-US" dirty="0" smtClean="0"/>
              <a:t>population.</a:t>
            </a:r>
            <a:endParaRPr lang="en-US" dirty="0"/>
          </a:p>
        </p:txBody>
      </p:sp>
    </p:spTree>
    <p:extLst>
      <p:ext uri="{BB962C8B-B14F-4D97-AF65-F5344CB8AC3E}">
        <p14:creationId xmlns:p14="http://schemas.microsoft.com/office/powerpoint/2010/main" val="1617715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Appearance, Motor Behavior, and Speech</a:t>
            </a:r>
          </a:p>
        </p:txBody>
      </p:sp>
      <p:sp>
        <p:nvSpPr>
          <p:cNvPr id="3" name="Content Placeholder 2"/>
          <p:cNvSpPr>
            <a:spLocks noGrp="1"/>
          </p:cNvSpPr>
          <p:nvPr>
            <p:ph idx="1"/>
          </p:nvPr>
        </p:nvSpPr>
        <p:spPr/>
        <p:txBody>
          <a:bodyPr>
            <a:normAutofit fontScale="85000" lnSpcReduction="20000"/>
          </a:bodyPr>
          <a:lstStyle/>
          <a:p>
            <a:r>
              <a:rPr lang="en-US" dirty="0"/>
              <a:t>The client may exhibit an unusual speech pattern. </a:t>
            </a:r>
            <a:endParaRPr lang="en-US" dirty="0" smtClean="0"/>
          </a:p>
          <a:p>
            <a:r>
              <a:rPr lang="en-US" dirty="0" smtClean="0"/>
              <a:t>Two typical </a:t>
            </a:r>
            <a:r>
              <a:rPr lang="en-US" dirty="0"/>
              <a:t>patterns are </a:t>
            </a:r>
            <a:r>
              <a:rPr lang="en-US" b="1" dirty="0"/>
              <a:t>word salad </a:t>
            </a:r>
            <a:r>
              <a:rPr lang="en-US" dirty="0"/>
              <a:t>(jumbled words and </a:t>
            </a:r>
            <a:r>
              <a:rPr lang="en-US" dirty="0" smtClean="0"/>
              <a:t>phrases that </a:t>
            </a:r>
            <a:r>
              <a:rPr lang="en-US" dirty="0"/>
              <a:t>are disconnected or incoherent and make no sense </a:t>
            </a:r>
            <a:r>
              <a:rPr lang="en-US" dirty="0" smtClean="0"/>
              <a:t>to the </a:t>
            </a:r>
            <a:r>
              <a:rPr lang="en-US" dirty="0"/>
              <a:t>listener) and </a:t>
            </a:r>
            <a:r>
              <a:rPr lang="en-US" b="1" dirty="0"/>
              <a:t>echolalia </a:t>
            </a:r>
            <a:r>
              <a:rPr lang="en-US" dirty="0"/>
              <a:t>(repetition or imitation of </a:t>
            </a:r>
            <a:r>
              <a:rPr lang="en-US" dirty="0" smtClean="0"/>
              <a:t>what someone </a:t>
            </a:r>
            <a:r>
              <a:rPr lang="en-US" dirty="0"/>
              <a:t>else says). </a:t>
            </a:r>
            <a:endParaRPr lang="en-US" dirty="0" smtClean="0"/>
          </a:p>
          <a:p>
            <a:r>
              <a:rPr lang="en-US" dirty="0" smtClean="0"/>
              <a:t>Speech </a:t>
            </a:r>
            <a:r>
              <a:rPr lang="en-US" dirty="0"/>
              <a:t>may be slowed or </a:t>
            </a:r>
            <a:r>
              <a:rPr lang="en-US" dirty="0" smtClean="0"/>
              <a:t>accelerated in </a:t>
            </a:r>
            <a:r>
              <a:rPr lang="en-US" dirty="0"/>
              <a:t>rate and volume: the client may speak in whispers </a:t>
            </a:r>
            <a:r>
              <a:rPr lang="en-US" dirty="0" smtClean="0"/>
              <a:t>or hushed </a:t>
            </a:r>
            <a:r>
              <a:rPr lang="en-US" dirty="0"/>
              <a:t>tones or may talk loudly or yell. </a:t>
            </a:r>
            <a:r>
              <a:rPr lang="en-US" b="1" dirty="0"/>
              <a:t>Latency of </a:t>
            </a:r>
            <a:r>
              <a:rPr lang="en-US" b="1" dirty="0" smtClean="0"/>
              <a:t>response </a:t>
            </a:r>
            <a:r>
              <a:rPr lang="en-US" dirty="0" smtClean="0"/>
              <a:t>refers </a:t>
            </a:r>
            <a:r>
              <a:rPr lang="en-US" dirty="0"/>
              <a:t>to hesitation before the client responds to </a:t>
            </a:r>
            <a:r>
              <a:rPr lang="en-US" dirty="0" smtClean="0"/>
              <a:t>questions. This </a:t>
            </a:r>
            <a:r>
              <a:rPr lang="en-US" dirty="0"/>
              <a:t>latency or hesitation may last 30 or 45 seconds </a:t>
            </a:r>
            <a:r>
              <a:rPr lang="en-US" dirty="0" smtClean="0"/>
              <a:t>and usually </a:t>
            </a:r>
            <a:r>
              <a:rPr lang="en-US" dirty="0"/>
              <a:t>indicates the client’s difficulty with cognition </a:t>
            </a:r>
            <a:r>
              <a:rPr lang="en-US" dirty="0" smtClean="0"/>
              <a:t>or thought </a:t>
            </a:r>
            <a:r>
              <a:rPr lang="en-US" dirty="0"/>
              <a:t>processes</a:t>
            </a:r>
            <a:r>
              <a:rPr lang="en-US" dirty="0" smtClean="0"/>
              <a:t>.</a:t>
            </a:r>
            <a:endParaRPr lang="en-US" dirty="0"/>
          </a:p>
        </p:txBody>
      </p:sp>
    </p:spTree>
    <p:extLst>
      <p:ext uri="{BB962C8B-B14F-4D97-AF65-F5344CB8AC3E}">
        <p14:creationId xmlns:p14="http://schemas.microsoft.com/office/powerpoint/2010/main" val="420165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 and Affect</a:t>
            </a:r>
          </a:p>
        </p:txBody>
      </p:sp>
      <p:sp>
        <p:nvSpPr>
          <p:cNvPr id="3" name="Content Placeholder 2"/>
          <p:cNvSpPr>
            <a:spLocks noGrp="1"/>
          </p:cNvSpPr>
          <p:nvPr>
            <p:ph idx="1"/>
          </p:nvPr>
        </p:nvSpPr>
        <p:spPr/>
        <p:txBody>
          <a:bodyPr>
            <a:normAutofit fontScale="85000" lnSpcReduction="20000"/>
          </a:bodyPr>
          <a:lstStyle/>
          <a:p>
            <a:r>
              <a:rPr lang="en-US" dirty="0"/>
              <a:t>Clients with schizophrenia report and demonstrate </a:t>
            </a:r>
            <a:r>
              <a:rPr lang="en-US" dirty="0" smtClean="0"/>
              <a:t>wide variances </a:t>
            </a:r>
            <a:r>
              <a:rPr lang="en-US" dirty="0"/>
              <a:t>in mood and affect. They often are described </a:t>
            </a:r>
            <a:r>
              <a:rPr lang="en-US" dirty="0" smtClean="0"/>
              <a:t>as having </a:t>
            </a:r>
            <a:r>
              <a:rPr lang="en-US" b="1" dirty="0"/>
              <a:t>flat affect </a:t>
            </a:r>
            <a:r>
              <a:rPr lang="en-US" dirty="0"/>
              <a:t>(no facial expression) or </a:t>
            </a:r>
            <a:r>
              <a:rPr lang="en-US" b="1" dirty="0"/>
              <a:t>blunted </a:t>
            </a:r>
            <a:r>
              <a:rPr lang="en-US" b="1" dirty="0" smtClean="0"/>
              <a:t>affect </a:t>
            </a:r>
            <a:r>
              <a:rPr lang="en-US" dirty="0" smtClean="0"/>
              <a:t>(few </a:t>
            </a:r>
            <a:r>
              <a:rPr lang="en-US" dirty="0"/>
              <a:t>observable facial expressions). </a:t>
            </a:r>
            <a:endParaRPr lang="en-US" dirty="0" smtClean="0"/>
          </a:p>
          <a:p>
            <a:r>
              <a:rPr lang="en-US" dirty="0" smtClean="0"/>
              <a:t>The </a:t>
            </a:r>
            <a:r>
              <a:rPr lang="en-US" dirty="0"/>
              <a:t>typical </a:t>
            </a:r>
            <a:r>
              <a:rPr lang="en-US" dirty="0" smtClean="0"/>
              <a:t>facial expression </a:t>
            </a:r>
            <a:r>
              <a:rPr lang="en-US" dirty="0"/>
              <a:t>often is described as </a:t>
            </a:r>
            <a:r>
              <a:rPr lang="en-US" dirty="0">
                <a:solidFill>
                  <a:srgbClr val="FF0000"/>
                </a:solidFill>
              </a:rPr>
              <a:t>mask-like</a:t>
            </a:r>
            <a:r>
              <a:rPr lang="en-US" dirty="0"/>
              <a:t>. The affect </a:t>
            </a:r>
            <a:r>
              <a:rPr lang="en-US" dirty="0" smtClean="0"/>
              <a:t>also may </a:t>
            </a:r>
            <a:r>
              <a:rPr lang="en-US" dirty="0"/>
              <a:t>be described as silly, characterized by giddy </a:t>
            </a:r>
            <a:r>
              <a:rPr lang="en-US" dirty="0" smtClean="0"/>
              <a:t>laughter for </a:t>
            </a:r>
            <a:r>
              <a:rPr lang="en-US" dirty="0"/>
              <a:t>no apparent reason. </a:t>
            </a:r>
            <a:endParaRPr lang="en-US" dirty="0" smtClean="0"/>
          </a:p>
          <a:p>
            <a:r>
              <a:rPr lang="en-US" dirty="0" smtClean="0"/>
              <a:t>The </a:t>
            </a:r>
            <a:r>
              <a:rPr lang="en-US" dirty="0"/>
              <a:t>client may exhibit an </a:t>
            </a:r>
            <a:r>
              <a:rPr lang="en-US" dirty="0" smtClean="0"/>
              <a:t>inappropriate expression </a:t>
            </a:r>
            <a:r>
              <a:rPr lang="en-US" dirty="0"/>
              <a:t>or emotions incongruent with </a:t>
            </a:r>
            <a:r>
              <a:rPr lang="en-US" dirty="0" smtClean="0"/>
              <a:t>the context </a:t>
            </a:r>
            <a:r>
              <a:rPr lang="en-US" dirty="0"/>
              <a:t>of the situation. This incongruence ranges </a:t>
            </a:r>
            <a:r>
              <a:rPr lang="en-US" dirty="0" smtClean="0"/>
              <a:t>from mild </a:t>
            </a:r>
            <a:r>
              <a:rPr lang="en-US" dirty="0"/>
              <a:t>or subtle to grossly inappropriate</a:t>
            </a:r>
            <a:r>
              <a:rPr lang="en-US" dirty="0" smtClean="0"/>
              <a:t>.</a:t>
            </a:r>
            <a:endParaRPr lang="en-US" dirty="0"/>
          </a:p>
        </p:txBody>
      </p:sp>
    </p:spTree>
    <p:extLst>
      <p:ext uri="{BB962C8B-B14F-4D97-AF65-F5344CB8AC3E}">
        <p14:creationId xmlns:p14="http://schemas.microsoft.com/office/powerpoint/2010/main" val="2415208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 and Affect</a:t>
            </a:r>
          </a:p>
        </p:txBody>
      </p:sp>
      <p:sp>
        <p:nvSpPr>
          <p:cNvPr id="3" name="Content Placeholder 2"/>
          <p:cNvSpPr>
            <a:spLocks noGrp="1"/>
          </p:cNvSpPr>
          <p:nvPr>
            <p:ph idx="1"/>
          </p:nvPr>
        </p:nvSpPr>
        <p:spPr/>
        <p:txBody>
          <a:bodyPr>
            <a:normAutofit fontScale="92500" lnSpcReduction="10000"/>
          </a:bodyPr>
          <a:lstStyle/>
          <a:p>
            <a:r>
              <a:rPr lang="en-US" dirty="0"/>
              <a:t>The client may report feeling depressed and having </a:t>
            </a:r>
            <a:r>
              <a:rPr lang="en-US" dirty="0" smtClean="0"/>
              <a:t>no pleasure </a:t>
            </a:r>
            <a:r>
              <a:rPr lang="en-US" dirty="0"/>
              <a:t>or joy in life (</a:t>
            </a:r>
            <a:r>
              <a:rPr lang="en-US" b="1" dirty="0"/>
              <a:t>anhedonia</a:t>
            </a:r>
            <a:r>
              <a:rPr lang="en-US" dirty="0"/>
              <a:t>). Conversely, he or </a:t>
            </a:r>
            <a:r>
              <a:rPr lang="en-US" dirty="0" smtClean="0"/>
              <a:t>she may </a:t>
            </a:r>
            <a:r>
              <a:rPr lang="en-US" dirty="0"/>
              <a:t>report feeling all-knowing, all-powerful, and not at </a:t>
            </a:r>
            <a:r>
              <a:rPr lang="en-US" dirty="0" smtClean="0"/>
              <a:t>all concerned </a:t>
            </a:r>
            <a:r>
              <a:rPr lang="en-US" dirty="0"/>
              <a:t>with the circumstance or situation. </a:t>
            </a:r>
            <a:endParaRPr lang="en-US" dirty="0" smtClean="0"/>
          </a:p>
          <a:p>
            <a:r>
              <a:rPr lang="en-US" dirty="0" smtClean="0"/>
              <a:t>It </a:t>
            </a:r>
            <a:r>
              <a:rPr lang="en-US" dirty="0"/>
              <a:t>is </a:t>
            </a:r>
            <a:r>
              <a:rPr lang="en-US" dirty="0" smtClean="0"/>
              <a:t>more common </a:t>
            </a:r>
            <a:r>
              <a:rPr lang="en-US" dirty="0"/>
              <a:t>for the client to report exaggerated feelings </a:t>
            </a:r>
            <a:r>
              <a:rPr lang="en-US" dirty="0" smtClean="0"/>
              <a:t>of well-being </a:t>
            </a:r>
            <a:r>
              <a:rPr lang="en-US" dirty="0"/>
              <a:t>during episodes of psychotic or </a:t>
            </a:r>
            <a:r>
              <a:rPr lang="en-US" dirty="0" smtClean="0"/>
              <a:t>delusional thinking </a:t>
            </a:r>
            <a:r>
              <a:rPr lang="en-US" dirty="0"/>
              <a:t>and a lack of energy or pleasurable feelings </a:t>
            </a:r>
            <a:r>
              <a:rPr lang="en-US" dirty="0" smtClean="0"/>
              <a:t>during the </a:t>
            </a:r>
            <a:r>
              <a:rPr lang="en-US" dirty="0"/>
              <a:t>chronic, or long-term, phase of the illness.</a:t>
            </a:r>
          </a:p>
        </p:txBody>
      </p:sp>
    </p:spTree>
    <p:extLst>
      <p:ext uri="{BB962C8B-B14F-4D97-AF65-F5344CB8AC3E}">
        <p14:creationId xmlns:p14="http://schemas.microsoft.com/office/powerpoint/2010/main" val="1283051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and Content</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Schizophrenia often is referred to as a thought </a:t>
            </a:r>
            <a:r>
              <a:rPr lang="en-US" dirty="0" smtClean="0">
                <a:solidFill>
                  <a:srgbClr val="FF0000"/>
                </a:solidFill>
              </a:rPr>
              <a:t>disorder because </a:t>
            </a:r>
            <a:r>
              <a:rPr lang="en-US" dirty="0">
                <a:solidFill>
                  <a:srgbClr val="FF0000"/>
                </a:solidFill>
              </a:rPr>
              <a:t>that is the primary feature of the disease</a:t>
            </a:r>
            <a:r>
              <a:rPr lang="en-US" dirty="0"/>
              <a:t>: </a:t>
            </a:r>
            <a:r>
              <a:rPr lang="en-US" dirty="0" smtClean="0"/>
              <a:t>thought processes </a:t>
            </a:r>
            <a:r>
              <a:rPr lang="en-US" dirty="0"/>
              <a:t>become disordered, and the continuity of </a:t>
            </a:r>
            <a:r>
              <a:rPr lang="en-US" dirty="0" smtClean="0"/>
              <a:t>thoughts and </a:t>
            </a:r>
            <a:r>
              <a:rPr lang="en-US" dirty="0"/>
              <a:t>information processing is disrupted. </a:t>
            </a:r>
            <a:endParaRPr lang="en-US" dirty="0" smtClean="0"/>
          </a:p>
          <a:p>
            <a:r>
              <a:rPr lang="en-US" dirty="0" smtClean="0"/>
              <a:t>The </a:t>
            </a:r>
            <a:r>
              <a:rPr lang="en-US" dirty="0"/>
              <a:t>nurse </a:t>
            </a:r>
            <a:r>
              <a:rPr lang="en-US" dirty="0" smtClean="0"/>
              <a:t>can assess </a:t>
            </a:r>
            <a:r>
              <a:rPr lang="en-US" dirty="0"/>
              <a:t>thought process by inferring from what the client </a:t>
            </a:r>
            <a:r>
              <a:rPr lang="en-US" dirty="0" smtClean="0"/>
              <a:t>says. He </a:t>
            </a:r>
            <a:r>
              <a:rPr lang="en-US" dirty="0"/>
              <a:t>or she can assess thought content by evaluating what </a:t>
            </a:r>
            <a:r>
              <a:rPr lang="en-US" dirty="0" smtClean="0"/>
              <a:t>the client </a:t>
            </a:r>
            <a:r>
              <a:rPr lang="en-US" dirty="0"/>
              <a:t>actually says. </a:t>
            </a:r>
            <a:endParaRPr lang="en-US" dirty="0" smtClean="0"/>
          </a:p>
          <a:p>
            <a:r>
              <a:rPr lang="en-US" dirty="0" smtClean="0"/>
              <a:t>For </a:t>
            </a:r>
            <a:r>
              <a:rPr lang="en-US" dirty="0"/>
              <a:t>example, clients may suddenly </a:t>
            </a:r>
            <a:r>
              <a:rPr lang="en-US" dirty="0" smtClean="0"/>
              <a:t>stop </a:t>
            </a:r>
            <a:r>
              <a:rPr lang="en-US" dirty="0"/>
              <a:t>talking in the middle of a sentence and remain silent </a:t>
            </a:r>
            <a:r>
              <a:rPr lang="en-US" dirty="0" smtClean="0"/>
              <a:t>for several </a:t>
            </a:r>
            <a:r>
              <a:rPr lang="en-US" dirty="0"/>
              <a:t>seconds to 1 minute (</a:t>
            </a:r>
            <a:r>
              <a:rPr lang="en-US" b="1" dirty="0"/>
              <a:t>thought blocking</a:t>
            </a:r>
            <a:r>
              <a:rPr lang="en-US" dirty="0"/>
              <a:t>). They </a:t>
            </a:r>
            <a:r>
              <a:rPr lang="en-US" dirty="0" smtClean="0"/>
              <a:t>also may </a:t>
            </a:r>
            <a:r>
              <a:rPr lang="en-US" dirty="0"/>
              <a:t>state that they believe others can hear their </a:t>
            </a:r>
            <a:r>
              <a:rPr lang="en-US" dirty="0" smtClean="0"/>
              <a:t>thoughts </a:t>
            </a:r>
            <a:r>
              <a:rPr lang="en-US" dirty="0"/>
              <a:t>(</a:t>
            </a:r>
            <a:r>
              <a:rPr lang="en-US" b="1" dirty="0"/>
              <a:t>thought broadcasting</a:t>
            </a:r>
            <a:r>
              <a:rPr lang="en-US" dirty="0"/>
              <a:t>), that others are taking their </a:t>
            </a:r>
            <a:r>
              <a:rPr lang="en-US" dirty="0" smtClean="0"/>
              <a:t>thoughts (</a:t>
            </a:r>
            <a:r>
              <a:rPr lang="en-US" b="1" dirty="0" smtClean="0"/>
              <a:t>thought </a:t>
            </a:r>
            <a:r>
              <a:rPr lang="en-US" b="1" dirty="0"/>
              <a:t>withdrawal</a:t>
            </a:r>
            <a:r>
              <a:rPr lang="en-US" dirty="0"/>
              <a:t>), or that others are placing thoughts </a:t>
            </a:r>
            <a:r>
              <a:rPr lang="en-US" dirty="0" smtClean="0"/>
              <a:t>in their </a:t>
            </a:r>
            <a:r>
              <a:rPr lang="en-US" dirty="0"/>
              <a:t>mind against their will (</a:t>
            </a:r>
            <a:r>
              <a:rPr lang="en-US" b="1" dirty="0"/>
              <a:t>thought insertion</a:t>
            </a:r>
            <a:r>
              <a:rPr lang="en-US" dirty="0"/>
              <a:t>).</a:t>
            </a:r>
          </a:p>
        </p:txBody>
      </p:sp>
    </p:spTree>
    <p:extLst>
      <p:ext uri="{BB962C8B-B14F-4D97-AF65-F5344CB8AC3E}">
        <p14:creationId xmlns:p14="http://schemas.microsoft.com/office/powerpoint/2010/main" val="12542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Delusions</a:t>
            </a:r>
          </a:p>
        </p:txBody>
      </p:sp>
      <p:sp>
        <p:nvSpPr>
          <p:cNvPr id="3" name="Content Placeholder 2"/>
          <p:cNvSpPr>
            <a:spLocks noGrp="1"/>
          </p:cNvSpPr>
          <p:nvPr>
            <p:ph idx="1"/>
          </p:nvPr>
        </p:nvSpPr>
        <p:spPr/>
        <p:txBody>
          <a:bodyPr>
            <a:normAutofit fontScale="92500" lnSpcReduction="10000"/>
          </a:bodyPr>
          <a:lstStyle/>
          <a:p>
            <a:r>
              <a:rPr lang="en-US" dirty="0" smtClean="0"/>
              <a:t>A common characteristic of schizophrenic delusions is the direct, immediate, and total certainty with which the client holds these beliefs. Because the client believes the delusion, he or she therefore acts accordingly. </a:t>
            </a:r>
          </a:p>
          <a:p>
            <a:r>
              <a:rPr lang="en-US" dirty="0" smtClean="0"/>
              <a:t>For </a:t>
            </a:r>
            <a:r>
              <a:rPr lang="en-US" dirty="0"/>
              <a:t>example, the client with delusions of </a:t>
            </a:r>
            <a:r>
              <a:rPr lang="en-US" dirty="0" smtClean="0"/>
              <a:t>persecution is </a:t>
            </a:r>
            <a:r>
              <a:rPr lang="en-US" dirty="0"/>
              <a:t>probably suspicious, mistrustful, and </a:t>
            </a:r>
            <a:r>
              <a:rPr lang="en-US" dirty="0" smtClean="0"/>
              <a:t>guarded about </a:t>
            </a:r>
            <a:r>
              <a:rPr lang="en-US" dirty="0"/>
              <a:t>disclosing personal information; he or she </a:t>
            </a:r>
            <a:r>
              <a:rPr lang="en-US" dirty="0" smtClean="0"/>
              <a:t>may examine </a:t>
            </a:r>
            <a:r>
              <a:rPr lang="en-US" dirty="0"/>
              <a:t>the room periodically or speak in hushed, </a:t>
            </a:r>
            <a:r>
              <a:rPr lang="en-US" dirty="0" smtClean="0"/>
              <a:t>secretive tones</a:t>
            </a:r>
            <a:r>
              <a:rPr lang="en-US" dirty="0"/>
              <a:t>.</a:t>
            </a:r>
          </a:p>
        </p:txBody>
      </p:sp>
    </p:spTree>
    <p:extLst>
      <p:ext uri="{BB962C8B-B14F-4D97-AF65-F5344CB8AC3E}">
        <p14:creationId xmlns:p14="http://schemas.microsoft.com/office/powerpoint/2010/main" val="4048163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Delusions</a:t>
            </a:r>
          </a:p>
        </p:txBody>
      </p:sp>
      <p:sp>
        <p:nvSpPr>
          <p:cNvPr id="3" name="Content Placeholder 2"/>
          <p:cNvSpPr>
            <a:spLocks noGrp="1"/>
          </p:cNvSpPr>
          <p:nvPr>
            <p:ph idx="1"/>
          </p:nvPr>
        </p:nvSpPr>
        <p:spPr/>
        <p:txBody>
          <a:bodyPr>
            <a:normAutofit fontScale="92500"/>
          </a:bodyPr>
          <a:lstStyle/>
          <a:p>
            <a:r>
              <a:rPr lang="en-US" dirty="0"/>
              <a:t>Initially, the nurse assesses the content and depth of </a:t>
            </a:r>
            <a:r>
              <a:rPr lang="en-US" dirty="0" smtClean="0"/>
              <a:t>the delusion </a:t>
            </a:r>
            <a:r>
              <a:rPr lang="en-US" dirty="0"/>
              <a:t>to know what behaviors to expect and to try </a:t>
            </a:r>
            <a:r>
              <a:rPr lang="en-US" dirty="0" smtClean="0"/>
              <a:t>to establish </a:t>
            </a:r>
            <a:r>
              <a:rPr lang="en-US" dirty="0"/>
              <a:t>reality for the client. </a:t>
            </a:r>
            <a:endParaRPr lang="en-US" dirty="0" smtClean="0"/>
          </a:p>
          <a:p>
            <a:r>
              <a:rPr lang="en-US" dirty="0" smtClean="0"/>
              <a:t>When </a:t>
            </a:r>
            <a:r>
              <a:rPr lang="en-US" dirty="0"/>
              <a:t>eliciting </a:t>
            </a:r>
            <a:r>
              <a:rPr lang="en-US" dirty="0" smtClean="0"/>
              <a:t>information about </a:t>
            </a:r>
            <a:r>
              <a:rPr lang="en-US" dirty="0"/>
              <a:t>the client’s delusional beliefs, the nurse must </a:t>
            </a:r>
            <a:r>
              <a:rPr lang="en-US" dirty="0" smtClean="0"/>
              <a:t>be careful </a:t>
            </a:r>
            <a:r>
              <a:rPr lang="en-US" dirty="0"/>
              <a:t>not to support or challenge them. </a:t>
            </a:r>
            <a:endParaRPr lang="en-US" dirty="0" smtClean="0"/>
          </a:p>
          <a:p>
            <a:r>
              <a:rPr lang="en-US" dirty="0" smtClean="0"/>
              <a:t>The </a:t>
            </a:r>
            <a:r>
              <a:rPr lang="en-US" dirty="0"/>
              <a:t>nurse </a:t>
            </a:r>
            <a:r>
              <a:rPr lang="en-US" dirty="0" smtClean="0"/>
              <a:t>might ask </a:t>
            </a:r>
            <a:r>
              <a:rPr lang="en-US" dirty="0"/>
              <a:t>the client to explain what he or she believes by </a:t>
            </a:r>
            <a:r>
              <a:rPr lang="en-US" dirty="0" smtClean="0"/>
              <a:t>saying “Please </a:t>
            </a:r>
            <a:r>
              <a:rPr lang="en-US" dirty="0"/>
              <a:t>explain that to me” or “Tell me what you’re </a:t>
            </a:r>
            <a:r>
              <a:rPr lang="en-US" dirty="0" smtClean="0"/>
              <a:t>thinking about </a:t>
            </a:r>
            <a:r>
              <a:rPr lang="en-US" dirty="0"/>
              <a:t>that.”</a:t>
            </a:r>
          </a:p>
        </p:txBody>
      </p:sp>
    </p:spTree>
    <p:extLst>
      <p:ext uri="{BB962C8B-B14F-4D97-AF65-F5344CB8AC3E}">
        <p14:creationId xmlns:p14="http://schemas.microsoft.com/office/powerpoint/2010/main" val="4079995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normAutofit/>
          </a:bodyPr>
          <a:lstStyle/>
          <a:p>
            <a:r>
              <a:rPr lang="en-US" dirty="0" smtClean="0"/>
              <a:t>Hallucinations </a:t>
            </a:r>
            <a:r>
              <a:rPr lang="en-US" dirty="0" smtClean="0"/>
              <a:t>can </a:t>
            </a:r>
            <a:r>
              <a:rPr lang="en-US" dirty="0"/>
              <a:t>involve the five senses and bodily sensations. </a:t>
            </a:r>
            <a:r>
              <a:rPr lang="en-US" dirty="0" smtClean="0"/>
              <a:t>They can </a:t>
            </a:r>
            <a:r>
              <a:rPr lang="en-US" dirty="0"/>
              <a:t>be threatening and frightening for the </a:t>
            </a:r>
            <a:r>
              <a:rPr lang="en-US" dirty="0" smtClean="0"/>
              <a:t>client; less </a:t>
            </a:r>
            <a:r>
              <a:rPr lang="en-US" dirty="0"/>
              <a:t>frequently, clients report hallucinations as </a:t>
            </a:r>
            <a:r>
              <a:rPr lang="en-US" dirty="0" smtClean="0"/>
              <a:t>pleasant. </a:t>
            </a:r>
          </a:p>
          <a:p>
            <a:r>
              <a:rPr lang="en-US" dirty="0" smtClean="0"/>
              <a:t>Initially</a:t>
            </a:r>
            <a:r>
              <a:rPr lang="en-US" dirty="0"/>
              <a:t>, the client perceives hallucinations as real, </a:t>
            </a:r>
            <a:r>
              <a:rPr lang="en-US" dirty="0" smtClean="0"/>
              <a:t>but later </a:t>
            </a:r>
            <a:r>
              <a:rPr lang="en-US" dirty="0"/>
              <a:t>in the illness, he or she may recognize them </a:t>
            </a:r>
            <a:r>
              <a:rPr lang="en-US" dirty="0" smtClean="0"/>
              <a:t>as hallucinations</a:t>
            </a:r>
            <a:r>
              <a:rPr lang="en-US" dirty="0"/>
              <a:t>.</a:t>
            </a:r>
          </a:p>
        </p:txBody>
      </p:sp>
    </p:spTree>
    <p:extLst>
      <p:ext uri="{BB962C8B-B14F-4D97-AF65-F5344CB8AC3E}">
        <p14:creationId xmlns:p14="http://schemas.microsoft.com/office/powerpoint/2010/main" val="729175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normAutofit fontScale="92500" lnSpcReduction="10000"/>
          </a:bodyPr>
          <a:lstStyle/>
          <a:p>
            <a:r>
              <a:rPr lang="en-US" dirty="0"/>
              <a:t>The following are the various types of </a:t>
            </a:r>
            <a:r>
              <a:rPr lang="en-US" dirty="0" smtClean="0"/>
              <a:t>hallucinations:</a:t>
            </a:r>
            <a:endParaRPr lang="en-US" dirty="0"/>
          </a:p>
          <a:p>
            <a:r>
              <a:rPr lang="en-US" i="1" dirty="0" smtClean="0"/>
              <a:t>Auditory </a:t>
            </a:r>
            <a:r>
              <a:rPr lang="en-US" i="1" dirty="0"/>
              <a:t>hallucinations</a:t>
            </a:r>
            <a:r>
              <a:rPr lang="en-US" dirty="0"/>
              <a:t>, the most common type, </a:t>
            </a:r>
            <a:r>
              <a:rPr lang="en-US" dirty="0" smtClean="0"/>
              <a:t>involve hearing </a:t>
            </a:r>
            <a:r>
              <a:rPr lang="en-US" dirty="0"/>
              <a:t>sounds, most often voices, talking to or </a:t>
            </a:r>
            <a:r>
              <a:rPr lang="en-US" dirty="0" smtClean="0"/>
              <a:t>about the </a:t>
            </a:r>
            <a:r>
              <a:rPr lang="en-US" dirty="0"/>
              <a:t>client. There may be one or multiple voices; a </a:t>
            </a:r>
            <a:r>
              <a:rPr lang="en-US" dirty="0" smtClean="0"/>
              <a:t>familiar or </a:t>
            </a:r>
            <a:r>
              <a:rPr lang="en-US" dirty="0"/>
              <a:t>unfamiliar person’s voice may be speaking. </a:t>
            </a:r>
            <a:endParaRPr lang="en-US" dirty="0" smtClean="0"/>
          </a:p>
          <a:p>
            <a:r>
              <a:rPr lang="en-US" b="1" dirty="0" smtClean="0"/>
              <a:t>Command hallucinations </a:t>
            </a:r>
            <a:r>
              <a:rPr lang="en-US" dirty="0"/>
              <a:t>are voices demanding that </a:t>
            </a:r>
            <a:r>
              <a:rPr lang="en-US" dirty="0" smtClean="0"/>
              <a:t>the client </a:t>
            </a:r>
            <a:r>
              <a:rPr lang="en-US" dirty="0"/>
              <a:t>take action, often to harm self or others, and </a:t>
            </a:r>
            <a:r>
              <a:rPr lang="en-US" dirty="0" smtClean="0"/>
              <a:t>are considered </a:t>
            </a:r>
            <a:r>
              <a:rPr lang="en-US" dirty="0"/>
              <a:t>dangerous.</a:t>
            </a:r>
          </a:p>
        </p:txBody>
      </p:sp>
    </p:spTree>
    <p:extLst>
      <p:ext uri="{BB962C8B-B14F-4D97-AF65-F5344CB8AC3E}">
        <p14:creationId xmlns:p14="http://schemas.microsoft.com/office/powerpoint/2010/main" val="276817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lstStyle/>
          <a:p>
            <a:r>
              <a:rPr lang="en-US" i="1" dirty="0" smtClean="0"/>
              <a:t>Visual </a:t>
            </a:r>
            <a:r>
              <a:rPr lang="en-US" i="1" dirty="0"/>
              <a:t>hallucinations </a:t>
            </a:r>
            <a:r>
              <a:rPr lang="en-US" dirty="0"/>
              <a:t>involve seeing images that do </a:t>
            </a:r>
            <a:r>
              <a:rPr lang="en-US" dirty="0" smtClean="0"/>
              <a:t>not exist </a:t>
            </a:r>
            <a:r>
              <a:rPr lang="en-US" dirty="0"/>
              <a:t>at all, such as lights or a dead person, or </a:t>
            </a:r>
            <a:r>
              <a:rPr lang="en-US" dirty="0" smtClean="0"/>
              <a:t>distortions such </a:t>
            </a:r>
            <a:r>
              <a:rPr lang="en-US" dirty="0"/>
              <a:t>as seeing a frightening monster instead of the </a:t>
            </a:r>
            <a:r>
              <a:rPr lang="en-US" dirty="0" smtClean="0"/>
              <a:t>nurse. </a:t>
            </a:r>
          </a:p>
          <a:p>
            <a:r>
              <a:rPr lang="en-US" dirty="0" smtClean="0"/>
              <a:t>They </a:t>
            </a:r>
            <a:r>
              <a:rPr lang="en-US" dirty="0"/>
              <a:t>are the second most common type of hallucination.</a:t>
            </a:r>
          </a:p>
        </p:txBody>
      </p:sp>
    </p:spTree>
    <p:extLst>
      <p:ext uri="{BB962C8B-B14F-4D97-AF65-F5344CB8AC3E}">
        <p14:creationId xmlns:p14="http://schemas.microsoft.com/office/powerpoint/2010/main" val="149948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normAutofit/>
          </a:bodyPr>
          <a:lstStyle/>
          <a:p>
            <a:r>
              <a:rPr lang="en-US" i="1" dirty="0" smtClean="0"/>
              <a:t>Olfactory </a:t>
            </a:r>
            <a:r>
              <a:rPr lang="en-US" i="1" dirty="0"/>
              <a:t>hallucinations </a:t>
            </a:r>
            <a:r>
              <a:rPr lang="en-US" dirty="0"/>
              <a:t>involve smells or odors. </a:t>
            </a:r>
            <a:r>
              <a:rPr lang="en-US" dirty="0" smtClean="0"/>
              <a:t>They may </a:t>
            </a:r>
            <a:r>
              <a:rPr lang="en-US" dirty="0"/>
              <a:t>be a specific scent such as urine or feces or a </a:t>
            </a:r>
            <a:r>
              <a:rPr lang="en-US" dirty="0" smtClean="0"/>
              <a:t>more general </a:t>
            </a:r>
            <a:r>
              <a:rPr lang="en-US" dirty="0"/>
              <a:t>scent such as a </a:t>
            </a:r>
            <a:r>
              <a:rPr lang="en-US" dirty="0" smtClean="0"/>
              <a:t>rotten </a:t>
            </a:r>
            <a:r>
              <a:rPr lang="en-US" dirty="0"/>
              <a:t>odor. </a:t>
            </a:r>
            <a:endParaRPr lang="en-US" dirty="0" smtClean="0"/>
          </a:p>
          <a:p>
            <a:r>
              <a:rPr lang="en-US" dirty="0" smtClean="0"/>
              <a:t>In addition to </a:t>
            </a:r>
            <a:r>
              <a:rPr lang="en-US" dirty="0"/>
              <a:t>clients with schizophrenia, this type of </a:t>
            </a:r>
            <a:r>
              <a:rPr lang="en-US" dirty="0" smtClean="0"/>
              <a:t>hallucination often </a:t>
            </a:r>
            <a:r>
              <a:rPr lang="en-US" dirty="0"/>
              <a:t>occurs with dementia, seizures, or </a:t>
            </a:r>
            <a:r>
              <a:rPr lang="en-US" dirty="0" smtClean="0"/>
              <a:t>cerebrovascular accidents</a:t>
            </a:r>
            <a:r>
              <a:rPr lang="en-US" dirty="0"/>
              <a:t>.</a:t>
            </a:r>
          </a:p>
        </p:txBody>
      </p:sp>
    </p:spTree>
    <p:extLst>
      <p:ext uri="{BB962C8B-B14F-4D97-AF65-F5344CB8AC3E}">
        <p14:creationId xmlns:p14="http://schemas.microsoft.com/office/powerpoint/2010/main" val="356895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85000" lnSpcReduction="20000"/>
          </a:bodyPr>
          <a:lstStyle/>
          <a:p>
            <a:r>
              <a:rPr lang="en-US" dirty="0"/>
              <a:t>The symptoms of schizophrenia are divided into </a:t>
            </a:r>
            <a:r>
              <a:rPr lang="en-US" dirty="0" smtClean="0"/>
              <a:t>two major </a:t>
            </a:r>
            <a:r>
              <a:rPr lang="en-US" dirty="0"/>
              <a:t>categories: </a:t>
            </a:r>
            <a:r>
              <a:rPr lang="en-US" i="1" dirty="0">
                <a:solidFill>
                  <a:srgbClr val="FF0000"/>
                </a:solidFill>
              </a:rPr>
              <a:t>positive </a:t>
            </a:r>
            <a:r>
              <a:rPr lang="en-US" dirty="0">
                <a:solidFill>
                  <a:srgbClr val="FF0000"/>
                </a:solidFill>
              </a:rPr>
              <a:t>or </a:t>
            </a:r>
            <a:r>
              <a:rPr lang="en-US" i="1" dirty="0">
                <a:solidFill>
                  <a:srgbClr val="FF0000"/>
                </a:solidFill>
              </a:rPr>
              <a:t>hard symptoms/signs</a:t>
            </a:r>
            <a:r>
              <a:rPr lang="en-US" dirty="0"/>
              <a:t>, </a:t>
            </a:r>
            <a:r>
              <a:rPr lang="en-US" dirty="0" smtClean="0"/>
              <a:t>which </a:t>
            </a:r>
            <a:r>
              <a:rPr lang="en-US" dirty="0"/>
              <a:t>include delusions, hallucinations, and grossly </a:t>
            </a:r>
            <a:r>
              <a:rPr lang="en-US" dirty="0" smtClean="0"/>
              <a:t>disorganized thinking</a:t>
            </a:r>
            <a:r>
              <a:rPr lang="en-US" dirty="0"/>
              <a:t>, speech, and behavior; and </a:t>
            </a:r>
            <a:r>
              <a:rPr lang="en-US" i="1" dirty="0">
                <a:solidFill>
                  <a:srgbClr val="FF0000"/>
                </a:solidFill>
              </a:rPr>
              <a:t>negative </a:t>
            </a:r>
            <a:r>
              <a:rPr lang="en-US" dirty="0">
                <a:solidFill>
                  <a:srgbClr val="FF0000"/>
                </a:solidFill>
              </a:rPr>
              <a:t>or </a:t>
            </a:r>
            <a:r>
              <a:rPr lang="en-US" i="1" dirty="0" smtClean="0">
                <a:solidFill>
                  <a:srgbClr val="FF0000"/>
                </a:solidFill>
              </a:rPr>
              <a:t>soft symptoms/signs</a:t>
            </a:r>
            <a:r>
              <a:rPr lang="en-US" dirty="0"/>
              <a:t>, which include flat affect, lack of </a:t>
            </a:r>
            <a:r>
              <a:rPr lang="en-US" dirty="0" smtClean="0"/>
              <a:t>volition, and </a:t>
            </a:r>
            <a:r>
              <a:rPr lang="en-US" dirty="0"/>
              <a:t>social withdrawal or discomfort. </a:t>
            </a:r>
            <a:endParaRPr lang="en-US" dirty="0" smtClean="0"/>
          </a:p>
          <a:p>
            <a:r>
              <a:rPr lang="en-US" dirty="0" smtClean="0"/>
              <a:t>Medication </a:t>
            </a:r>
            <a:r>
              <a:rPr lang="en-US" dirty="0"/>
              <a:t>can control the positive symptoms, but </a:t>
            </a:r>
            <a:r>
              <a:rPr lang="en-US" dirty="0" smtClean="0"/>
              <a:t>frequently the </a:t>
            </a:r>
            <a:r>
              <a:rPr lang="en-US" dirty="0"/>
              <a:t>negative symptoms persist after positive </a:t>
            </a:r>
            <a:r>
              <a:rPr lang="en-US" dirty="0" smtClean="0"/>
              <a:t>symptoms have </a:t>
            </a:r>
            <a:r>
              <a:rPr lang="en-US" dirty="0"/>
              <a:t>abated. The persistence of these negative </a:t>
            </a:r>
            <a:r>
              <a:rPr lang="en-US" dirty="0" smtClean="0"/>
              <a:t>symptoms over </a:t>
            </a:r>
            <a:r>
              <a:rPr lang="en-US" dirty="0"/>
              <a:t>time presents a major barrier to recovery </a:t>
            </a:r>
            <a:r>
              <a:rPr lang="en-US" dirty="0" smtClean="0"/>
              <a:t>and improved </a:t>
            </a:r>
            <a:r>
              <a:rPr lang="en-US" dirty="0"/>
              <a:t>functioning in the client’s daily life.</a:t>
            </a:r>
          </a:p>
        </p:txBody>
      </p:sp>
    </p:spTree>
    <p:extLst>
      <p:ext uri="{BB962C8B-B14F-4D97-AF65-F5344CB8AC3E}">
        <p14:creationId xmlns:p14="http://schemas.microsoft.com/office/powerpoint/2010/main" val="2833372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normAutofit/>
          </a:bodyPr>
          <a:lstStyle/>
          <a:p>
            <a:r>
              <a:rPr lang="en-US" i="1" dirty="0" smtClean="0"/>
              <a:t>Tactile </a:t>
            </a:r>
            <a:r>
              <a:rPr lang="en-US" i="1" dirty="0"/>
              <a:t>hallucinations </a:t>
            </a:r>
            <a:r>
              <a:rPr lang="en-US" dirty="0"/>
              <a:t>refer to sensations such as </a:t>
            </a:r>
            <a:r>
              <a:rPr lang="en-US" dirty="0" smtClean="0"/>
              <a:t>electricity running </a:t>
            </a:r>
            <a:r>
              <a:rPr lang="en-US" dirty="0"/>
              <a:t>through the body or bugs crawling on </a:t>
            </a:r>
            <a:r>
              <a:rPr lang="en-US" dirty="0" smtClean="0"/>
              <a:t>the skin</a:t>
            </a:r>
            <a:r>
              <a:rPr lang="en-US" dirty="0"/>
              <a:t>. </a:t>
            </a:r>
            <a:endParaRPr lang="en-US" dirty="0" smtClean="0"/>
          </a:p>
          <a:p>
            <a:r>
              <a:rPr lang="en-US" dirty="0" smtClean="0"/>
              <a:t>Tactile </a:t>
            </a:r>
            <a:r>
              <a:rPr lang="en-US" dirty="0"/>
              <a:t>hallucinations are found most often in </a:t>
            </a:r>
            <a:r>
              <a:rPr lang="en-US" dirty="0" smtClean="0"/>
              <a:t>clients undergoing </a:t>
            </a:r>
            <a:r>
              <a:rPr lang="en-US" dirty="0"/>
              <a:t>alcohol withdrawal; they rarely </a:t>
            </a:r>
            <a:r>
              <a:rPr lang="en-US" dirty="0" smtClean="0"/>
              <a:t>occur in </a:t>
            </a:r>
            <a:r>
              <a:rPr lang="en-US" dirty="0"/>
              <a:t>clients with schizophrenia.</a:t>
            </a:r>
          </a:p>
        </p:txBody>
      </p:sp>
    </p:spTree>
    <p:extLst>
      <p:ext uri="{BB962C8B-B14F-4D97-AF65-F5344CB8AC3E}">
        <p14:creationId xmlns:p14="http://schemas.microsoft.com/office/powerpoint/2010/main" val="3700050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lstStyle/>
          <a:p>
            <a:r>
              <a:rPr lang="en-US" i="1" dirty="0" smtClean="0"/>
              <a:t>Gustatory </a:t>
            </a:r>
            <a:r>
              <a:rPr lang="en-US" i="1" dirty="0"/>
              <a:t>hallucinations </a:t>
            </a:r>
            <a:r>
              <a:rPr lang="en-US" dirty="0"/>
              <a:t>involve a taste lingering in </a:t>
            </a:r>
            <a:r>
              <a:rPr lang="en-US" dirty="0" smtClean="0"/>
              <a:t>the mouth </a:t>
            </a:r>
            <a:r>
              <a:rPr lang="en-US" dirty="0"/>
              <a:t>or the sense that food tastes like something </a:t>
            </a:r>
            <a:r>
              <a:rPr lang="en-US" dirty="0" smtClean="0"/>
              <a:t>else. </a:t>
            </a:r>
          </a:p>
          <a:p>
            <a:r>
              <a:rPr lang="en-US" dirty="0" smtClean="0"/>
              <a:t>The </a:t>
            </a:r>
            <a:r>
              <a:rPr lang="en-US" dirty="0"/>
              <a:t>taste may be metallic or bitter or may be </a:t>
            </a:r>
            <a:r>
              <a:rPr lang="en-US" dirty="0" smtClean="0"/>
              <a:t>represented as </a:t>
            </a:r>
            <a:r>
              <a:rPr lang="en-US" dirty="0"/>
              <a:t>a specific taste.</a:t>
            </a:r>
          </a:p>
        </p:txBody>
      </p:sp>
    </p:spTree>
    <p:extLst>
      <p:ext uri="{BB962C8B-B14F-4D97-AF65-F5344CB8AC3E}">
        <p14:creationId xmlns:p14="http://schemas.microsoft.com/office/powerpoint/2010/main" val="1912800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lstStyle/>
          <a:p>
            <a:r>
              <a:rPr lang="en-US" i="1" dirty="0" err="1" smtClean="0"/>
              <a:t>Cenesthetic</a:t>
            </a:r>
            <a:r>
              <a:rPr lang="en-US" i="1" dirty="0" smtClean="0"/>
              <a:t> </a:t>
            </a:r>
            <a:r>
              <a:rPr lang="en-US" i="1" dirty="0"/>
              <a:t>hallucinations </a:t>
            </a:r>
            <a:r>
              <a:rPr lang="en-US" dirty="0"/>
              <a:t>involve the client’s report </a:t>
            </a:r>
            <a:r>
              <a:rPr lang="en-US" dirty="0" smtClean="0"/>
              <a:t>that he </a:t>
            </a:r>
            <a:r>
              <a:rPr lang="en-US" dirty="0"/>
              <a:t>or she feels bodily functions that are usually </a:t>
            </a:r>
            <a:r>
              <a:rPr lang="en-US" dirty="0" smtClean="0"/>
              <a:t>undetectable. </a:t>
            </a:r>
          </a:p>
          <a:p>
            <a:r>
              <a:rPr lang="en-US" dirty="0" smtClean="0"/>
              <a:t>Examples </a:t>
            </a:r>
            <a:r>
              <a:rPr lang="en-US" dirty="0"/>
              <a:t>would be the sensation of </a:t>
            </a:r>
            <a:r>
              <a:rPr lang="en-US" dirty="0" smtClean="0"/>
              <a:t>urine forming </a:t>
            </a:r>
            <a:r>
              <a:rPr lang="en-US" dirty="0"/>
              <a:t>or impulses being transmitted through </a:t>
            </a:r>
            <a:r>
              <a:rPr lang="en-US" dirty="0" smtClean="0"/>
              <a:t>the brain</a:t>
            </a:r>
            <a:r>
              <a:rPr lang="en-US" dirty="0"/>
              <a:t>.</a:t>
            </a:r>
          </a:p>
        </p:txBody>
      </p:sp>
    </p:spTree>
    <p:extLst>
      <p:ext uri="{BB962C8B-B14F-4D97-AF65-F5344CB8AC3E}">
        <p14:creationId xmlns:p14="http://schemas.microsoft.com/office/powerpoint/2010/main" val="2293172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lstStyle/>
          <a:p>
            <a:r>
              <a:rPr lang="en-US" i="1" dirty="0" smtClean="0"/>
              <a:t>Kinesthetic </a:t>
            </a:r>
            <a:r>
              <a:rPr lang="en-US" i="1" dirty="0"/>
              <a:t>hallucinations </a:t>
            </a:r>
            <a:r>
              <a:rPr lang="en-US" dirty="0"/>
              <a:t>occur when the client is </a:t>
            </a:r>
            <a:r>
              <a:rPr lang="en-US" dirty="0" smtClean="0"/>
              <a:t>motionless but </a:t>
            </a:r>
            <a:r>
              <a:rPr lang="en-US" dirty="0"/>
              <a:t>reports the sensation of bodily </a:t>
            </a:r>
            <a:r>
              <a:rPr lang="en-US" dirty="0" smtClean="0"/>
              <a:t>movement. </a:t>
            </a:r>
          </a:p>
          <a:p>
            <a:r>
              <a:rPr lang="en-US" dirty="0" smtClean="0"/>
              <a:t>Occasionally</a:t>
            </a:r>
            <a:r>
              <a:rPr lang="en-US" dirty="0"/>
              <a:t>, the bodily movement is something </a:t>
            </a:r>
            <a:r>
              <a:rPr lang="en-US" dirty="0" smtClean="0"/>
              <a:t>unusual, such </a:t>
            </a:r>
            <a:r>
              <a:rPr lang="en-US" dirty="0"/>
              <a:t>as floating above the ground.</a:t>
            </a:r>
          </a:p>
        </p:txBody>
      </p:sp>
    </p:spTree>
    <p:extLst>
      <p:ext uri="{BB962C8B-B14F-4D97-AF65-F5344CB8AC3E}">
        <p14:creationId xmlns:p14="http://schemas.microsoft.com/office/powerpoint/2010/main" val="179386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normAutofit fontScale="92500" lnSpcReduction="10000"/>
          </a:bodyPr>
          <a:lstStyle/>
          <a:p>
            <a:r>
              <a:rPr lang="en-US" dirty="0"/>
              <a:t>During episodes of psychosis, clients are </a:t>
            </a:r>
            <a:r>
              <a:rPr lang="en-US" dirty="0" smtClean="0"/>
              <a:t>commonly disoriented </a:t>
            </a:r>
            <a:r>
              <a:rPr lang="en-US" dirty="0"/>
              <a:t>to time and sometimes place. </a:t>
            </a:r>
            <a:endParaRPr lang="en-US" dirty="0" smtClean="0"/>
          </a:p>
          <a:p>
            <a:r>
              <a:rPr lang="en-US" dirty="0" smtClean="0"/>
              <a:t>The </a:t>
            </a:r>
            <a:r>
              <a:rPr lang="en-US" dirty="0"/>
              <a:t>most </a:t>
            </a:r>
            <a:r>
              <a:rPr lang="en-US" dirty="0" smtClean="0"/>
              <a:t>extreme form </a:t>
            </a:r>
            <a:r>
              <a:rPr lang="en-US" dirty="0"/>
              <a:t>of disorientation is </a:t>
            </a:r>
            <a:r>
              <a:rPr lang="en-US" b="1" dirty="0"/>
              <a:t>depersonalization</a:t>
            </a:r>
            <a:r>
              <a:rPr lang="en-US" dirty="0"/>
              <a:t>, in which </a:t>
            </a:r>
            <a:r>
              <a:rPr lang="en-US" dirty="0" smtClean="0"/>
              <a:t>the client </a:t>
            </a:r>
            <a:r>
              <a:rPr lang="en-US" dirty="0"/>
              <a:t>feels detached from her or his behavior. </a:t>
            </a:r>
            <a:endParaRPr lang="en-US" dirty="0" smtClean="0"/>
          </a:p>
          <a:p>
            <a:r>
              <a:rPr lang="en-US" dirty="0" smtClean="0"/>
              <a:t>Although the </a:t>
            </a:r>
            <a:r>
              <a:rPr lang="en-US" dirty="0"/>
              <a:t>client can state her or his name correctly, she or </a:t>
            </a:r>
            <a:r>
              <a:rPr lang="en-US" dirty="0" smtClean="0"/>
              <a:t>he feels </a:t>
            </a:r>
            <a:r>
              <a:rPr lang="en-US" dirty="0"/>
              <a:t>as if her or his body belongs to someone else or </a:t>
            </a:r>
            <a:r>
              <a:rPr lang="en-US" dirty="0" smtClean="0"/>
              <a:t>that her </a:t>
            </a:r>
            <a:r>
              <a:rPr lang="en-US" dirty="0"/>
              <a:t>or his spirit is detached from the body.</a:t>
            </a:r>
          </a:p>
        </p:txBody>
      </p:sp>
    </p:spTree>
    <p:extLst>
      <p:ext uri="{BB962C8B-B14F-4D97-AF65-F5344CB8AC3E}">
        <p14:creationId xmlns:p14="http://schemas.microsoft.com/office/powerpoint/2010/main" val="378122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normAutofit fontScale="92500"/>
          </a:bodyPr>
          <a:lstStyle/>
          <a:p>
            <a:r>
              <a:rPr lang="en-US" dirty="0"/>
              <a:t>Assessing the intellectual processes of a client </a:t>
            </a:r>
            <a:r>
              <a:rPr lang="en-US" dirty="0" smtClean="0"/>
              <a:t>with schizophrenia </a:t>
            </a:r>
            <a:r>
              <a:rPr lang="en-US" dirty="0"/>
              <a:t>is difficult if he or she is experiencing </a:t>
            </a:r>
            <a:r>
              <a:rPr lang="en-US" dirty="0" smtClean="0"/>
              <a:t>psychosis. </a:t>
            </a:r>
          </a:p>
          <a:p>
            <a:r>
              <a:rPr lang="en-US" dirty="0" smtClean="0"/>
              <a:t>The </a:t>
            </a:r>
            <a:r>
              <a:rPr lang="en-US" dirty="0"/>
              <a:t>client usually demonstrates poor </a:t>
            </a:r>
            <a:r>
              <a:rPr lang="en-US" dirty="0" smtClean="0"/>
              <a:t>intellectual functioning </a:t>
            </a:r>
            <a:r>
              <a:rPr lang="en-US" dirty="0"/>
              <a:t>as a result of disordered thoughts. </a:t>
            </a:r>
            <a:endParaRPr lang="en-US" dirty="0" smtClean="0"/>
          </a:p>
          <a:p>
            <a:r>
              <a:rPr lang="en-US" dirty="0" smtClean="0"/>
              <a:t>The </a:t>
            </a:r>
            <a:r>
              <a:rPr lang="en-US" dirty="0"/>
              <a:t>nurse is more likely </a:t>
            </a:r>
            <a:r>
              <a:rPr lang="en-US" dirty="0" smtClean="0"/>
              <a:t>to obtain </a:t>
            </a:r>
            <a:r>
              <a:rPr lang="en-US" dirty="0"/>
              <a:t>accurate assessments of the client’s intellectual </a:t>
            </a:r>
            <a:r>
              <a:rPr lang="en-US" dirty="0" smtClean="0"/>
              <a:t>abilities when </a:t>
            </a:r>
            <a:r>
              <a:rPr lang="en-US" dirty="0"/>
              <a:t>the client’s thought processes are clearer.</a:t>
            </a:r>
          </a:p>
        </p:txBody>
      </p:sp>
    </p:spTree>
    <p:extLst>
      <p:ext uri="{BB962C8B-B14F-4D97-AF65-F5344CB8AC3E}">
        <p14:creationId xmlns:p14="http://schemas.microsoft.com/office/powerpoint/2010/main" val="894839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Sensorium and Intellectual Processes</a:t>
            </a:r>
          </a:p>
        </p:txBody>
      </p:sp>
      <p:sp>
        <p:nvSpPr>
          <p:cNvPr id="3" name="Content Placeholder 2"/>
          <p:cNvSpPr>
            <a:spLocks noGrp="1"/>
          </p:cNvSpPr>
          <p:nvPr>
            <p:ph idx="1"/>
          </p:nvPr>
        </p:nvSpPr>
        <p:spPr/>
        <p:txBody>
          <a:bodyPr>
            <a:normAutofit fontScale="85000" lnSpcReduction="20000"/>
          </a:bodyPr>
          <a:lstStyle/>
          <a:p>
            <a:r>
              <a:rPr lang="en-US" dirty="0"/>
              <a:t>Clients often have difficulty with abstract thinking </a:t>
            </a:r>
            <a:r>
              <a:rPr lang="en-US" dirty="0" smtClean="0"/>
              <a:t>and may </a:t>
            </a:r>
            <a:r>
              <a:rPr lang="en-US" dirty="0"/>
              <a:t>respond in a very literal way to other people and </a:t>
            </a:r>
            <a:r>
              <a:rPr lang="en-US" dirty="0" smtClean="0"/>
              <a:t>the environment</a:t>
            </a:r>
            <a:r>
              <a:rPr lang="en-US" dirty="0"/>
              <a:t>. For example, when asked to interpret </a:t>
            </a:r>
            <a:r>
              <a:rPr lang="en-US" dirty="0" smtClean="0"/>
              <a:t>the proverb</a:t>
            </a:r>
            <a:r>
              <a:rPr lang="en-US" dirty="0"/>
              <a:t>, “A stitch in time saves nine,” the client may </a:t>
            </a:r>
            <a:r>
              <a:rPr lang="en-US" dirty="0" smtClean="0"/>
              <a:t>explain it </a:t>
            </a:r>
            <a:r>
              <a:rPr lang="en-US" dirty="0"/>
              <a:t>by saying, “I need to sew up my clothes.” </a:t>
            </a:r>
            <a:endParaRPr lang="en-US" dirty="0" smtClean="0"/>
          </a:p>
          <a:p>
            <a:r>
              <a:rPr lang="en-US" dirty="0" smtClean="0"/>
              <a:t>The </a:t>
            </a:r>
            <a:r>
              <a:rPr lang="en-US" dirty="0"/>
              <a:t>client </a:t>
            </a:r>
            <a:r>
              <a:rPr lang="en-US" dirty="0" smtClean="0"/>
              <a:t>may not </a:t>
            </a:r>
            <a:r>
              <a:rPr lang="en-US" dirty="0"/>
              <a:t>understand what is being said and can easily </a:t>
            </a:r>
            <a:r>
              <a:rPr lang="en-US" dirty="0" smtClean="0"/>
              <a:t>misinterpret instructions</a:t>
            </a:r>
            <a:r>
              <a:rPr lang="en-US" dirty="0"/>
              <a:t>. This can pose serious problems </a:t>
            </a:r>
            <a:r>
              <a:rPr lang="en-US" dirty="0" smtClean="0"/>
              <a:t>during medication </a:t>
            </a:r>
            <a:r>
              <a:rPr lang="en-US" dirty="0"/>
              <a:t>administration. For example, the nurse may </a:t>
            </a:r>
            <a:r>
              <a:rPr lang="en-US" dirty="0" smtClean="0"/>
              <a:t>tell the </a:t>
            </a:r>
            <a:r>
              <a:rPr lang="en-US" dirty="0"/>
              <a:t>client, “It is always important to take all your medications</a:t>
            </a:r>
            <a:r>
              <a:rPr lang="en-US" dirty="0" smtClean="0"/>
              <a:t>.” The </a:t>
            </a:r>
            <a:r>
              <a:rPr lang="en-US" dirty="0"/>
              <a:t>client may misinterpret the nurse’s statement and </a:t>
            </a:r>
            <a:r>
              <a:rPr lang="en-US" dirty="0" smtClean="0"/>
              <a:t>take the </a:t>
            </a:r>
            <a:r>
              <a:rPr lang="en-US" dirty="0"/>
              <a:t>entire supply of medication at one time.</a:t>
            </a:r>
          </a:p>
        </p:txBody>
      </p:sp>
    </p:spTree>
    <p:extLst>
      <p:ext uri="{BB962C8B-B14F-4D97-AF65-F5344CB8AC3E}">
        <p14:creationId xmlns:p14="http://schemas.microsoft.com/office/powerpoint/2010/main" val="1425217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and Insight</a:t>
            </a:r>
          </a:p>
        </p:txBody>
      </p:sp>
      <p:sp>
        <p:nvSpPr>
          <p:cNvPr id="3" name="Content Placeholder 2"/>
          <p:cNvSpPr>
            <a:spLocks noGrp="1"/>
          </p:cNvSpPr>
          <p:nvPr>
            <p:ph idx="1"/>
          </p:nvPr>
        </p:nvSpPr>
        <p:spPr/>
        <p:txBody>
          <a:bodyPr>
            <a:normAutofit fontScale="85000" lnSpcReduction="20000"/>
          </a:bodyPr>
          <a:lstStyle/>
          <a:p>
            <a:r>
              <a:rPr lang="en-US" dirty="0"/>
              <a:t>Judgment is frequently impaired in the client with </a:t>
            </a:r>
            <a:r>
              <a:rPr lang="en-US" dirty="0" smtClean="0"/>
              <a:t>schizophrenia. Because </a:t>
            </a:r>
            <a:r>
              <a:rPr lang="en-US" dirty="0"/>
              <a:t>judgment is based on the ability to </a:t>
            </a:r>
            <a:r>
              <a:rPr lang="en-US" dirty="0" smtClean="0"/>
              <a:t>interpret the </a:t>
            </a:r>
            <a:r>
              <a:rPr lang="en-US" dirty="0"/>
              <a:t>environment correctly, it follows that the </a:t>
            </a:r>
            <a:r>
              <a:rPr lang="en-US" dirty="0" smtClean="0"/>
              <a:t>client with </a:t>
            </a:r>
            <a:r>
              <a:rPr lang="en-US" dirty="0"/>
              <a:t>disordered thought processes and </a:t>
            </a:r>
            <a:r>
              <a:rPr lang="en-US" dirty="0" smtClean="0"/>
              <a:t>environmental misinterpretations </a:t>
            </a:r>
            <a:r>
              <a:rPr lang="en-US" dirty="0"/>
              <a:t>will have great difficulty with </a:t>
            </a:r>
            <a:r>
              <a:rPr lang="en-US" dirty="0" smtClean="0"/>
              <a:t>judgment. </a:t>
            </a:r>
          </a:p>
          <a:p>
            <a:r>
              <a:rPr lang="en-US" dirty="0" smtClean="0"/>
              <a:t>At </a:t>
            </a:r>
            <a:r>
              <a:rPr lang="en-US" dirty="0"/>
              <a:t>times, lack of judgment is so severe that </a:t>
            </a:r>
            <a:r>
              <a:rPr lang="en-US" dirty="0" smtClean="0"/>
              <a:t>clients cannot </a:t>
            </a:r>
            <a:r>
              <a:rPr lang="en-US" dirty="0"/>
              <a:t>meet their needs for safety and protection and </a:t>
            </a:r>
            <a:r>
              <a:rPr lang="en-US" dirty="0" smtClean="0"/>
              <a:t>place themselves </a:t>
            </a:r>
            <a:r>
              <a:rPr lang="en-US" dirty="0"/>
              <a:t>in harm’s way. This difficulty may range </a:t>
            </a:r>
            <a:r>
              <a:rPr lang="en-US" dirty="0" smtClean="0"/>
              <a:t>from failing </a:t>
            </a:r>
            <a:r>
              <a:rPr lang="en-US" dirty="0"/>
              <a:t>to wear warm clothing in cold weather to failing </a:t>
            </a:r>
            <a:r>
              <a:rPr lang="en-US" dirty="0" smtClean="0"/>
              <a:t>to seek </a:t>
            </a:r>
            <a:r>
              <a:rPr lang="en-US" dirty="0"/>
              <a:t>medical care even when desperately ill. The </a:t>
            </a:r>
            <a:r>
              <a:rPr lang="en-US" dirty="0" smtClean="0"/>
              <a:t>client also </a:t>
            </a:r>
            <a:r>
              <a:rPr lang="en-US" dirty="0"/>
              <a:t>may fail to recognize needs for sleep or food.</a:t>
            </a:r>
          </a:p>
        </p:txBody>
      </p:sp>
    </p:spTree>
    <p:extLst>
      <p:ext uri="{BB962C8B-B14F-4D97-AF65-F5344CB8AC3E}">
        <p14:creationId xmlns:p14="http://schemas.microsoft.com/office/powerpoint/2010/main" val="607462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and Insight</a:t>
            </a:r>
          </a:p>
        </p:txBody>
      </p:sp>
      <p:sp>
        <p:nvSpPr>
          <p:cNvPr id="3" name="Content Placeholder 2"/>
          <p:cNvSpPr>
            <a:spLocks noGrp="1"/>
          </p:cNvSpPr>
          <p:nvPr>
            <p:ph idx="1"/>
          </p:nvPr>
        </p:nvSpPr>
        <p:spPr/>
        <p:txBody>
          <a:bodyPr>
            <a:normAutofit fontScale="92500"/>
          </a:bodyPr>
          <a:lstStyle/>
          <a:p>
            <a:r>
              <a:rPr lang="en-US" dirty="0"/>
              <a:t>Insight also can be severely impaired, especially </a:t>
            </a:r>
            <a:r>
              <a:rPr lang="en-US" dirty="0" smtClean="0"/>
              <a:t>early in </a:t>
            </a:r>
            <a:r>
              <a:rPr lang="en-US" dirty="0"/>
              <a:t>the illness, when the client, family, and friends do </a:t>
            </a:r>
            <a:r>
              <a:rPr lang="en-US" dirty="0" smtClean="0"/>
              <a:t>not understand </a:t>
            </a:r>
            <a:r>
              <a:rPr lang="en-US" dirty="0"/>
              <a:t>what is happening. </a:t>
            </a:r>
            <a:endParaRPr lang="en-US" dirty="0" smtClean="0"/>
          </a:p>
          <a:p>
            <a:r>
              <a:rPr lang="en-US" dirty="0" smtClean="0"/>
              <a:t>Over </a:t>
            </a:r>
            <a:r>
              <a:rPr lang="en-US" dirty="0"/>
              <a:t>time, some </a:t>
            </a:r>
            <a:r>
              <a:rPr lang="en-US" dirty="0" smtClean="0"/>
              <a:t>clients can </a:t>
            </a:r>
            <a:r>
              <a:rPr lang="en-US" dirty="0"/>
              <a:t>learn about the illness, anticipate problems, and </a:t>
            </a:r>
            <a:r>
              <a:rPr lang="en-US" dirty="0" smtClean="0"/>
              <a:t>seek appropriate </a:t>
            </a:r>
            <a:r>
              <a:rPr lang="en-US" dirty="0"/>
              <a:t>assistance as needed. However, chronic </a:t>
            </a:r>
            <a:r>
              <a:rPr lang="en-US" dirty="0" smtClean="0"/>
              <a:t>difficulties result </a:t>
            </a:r>
            <a:r>
              <a:rPr lang="en-US" dirty="0"/>
              <a:t>in clients who fail to understand </a:t>
            </a:r>
            <a:r>
              <a:rPr lang="en-US" dirty="0" smtClean="0"/>
              <a:t>schizophrenia as </a:t>
            </a:r>
            <a:r>
              <a:rPr lang="en-US" dirty="0"/>
              <a:t>a long-term health problem requiring </a:t>
            </a:r>
            <a:r>
              <a:rPr lang="en-US" dirty="0" smtClean="0"/>
              <a:t>consistent management</a:t>
            </a:r>
            <a:r>
              <a:rPr lang="en-US" dirty="0"/>
              <a:t>.</a:t>
            </a:r>
          </a:p>
        </p:txBody>
      </p:sp>
    </p:spTree>
    <p:extLst>
      <p:ext uri="{BB962C8B-B14F-4D97-AF65-F5344CB8AC3E}">
        <p14:creationId xmlns:p14="http://schemas.microsoft.com/office/powerpoint/2010/main" val="490889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Relationships</a:t>
            </a:r>
          </a:p>
        </p:txBody>
      </p:sp>
      <p:sp>
        <p:nvSpPr>
          <p:cNvPr id="3" name="Content Placeholder 2"/>
          <p:cNvSpPr>
            <a:spLocks noGrp="1"/>
          </p:cNvSpPr>
          <p:nvPr>
            <p:ph idx="1"/>
          </p:nvPr>
        </p:nvSpPr>
        <p:spPr/>
        <p:txBody>
          <a:bodyPr>
            <a:normAutofit fontScale="85000" lnSpcReduction="10000"/>
          </a:bodyPr>
          <a:lstStyle/>
          <a:p>
            <a:r>
              <a:rPr lang="en-US" dirty="0"/>
              <a:t>Social isolation is prevalent in clients with </a:t>
            </a:r>
            <a:r>
              <a:rPr lang="en-US" dirty="0" smtClean="0"/>
              <a:t>schizophrenia, partly </a:t>
            </a:r>
            <a:r>
              <a:rPr lang="en-US" dirty="0"/>
              <a:t>as a result of positive signs such as delusions, </a:t>
            </a:r>
            <a:r>
              <a:rPr lang="en-US" dirty="0" smtClean="0"/>
              <a:t>hallucinations, and </a:t>
            </a:r>
            <a:r>
              <a:rPr lang="en-US" dirty="0"/>
              <a:t>loss of ego boundaries. </a:t>
            </a:r>
            <a:endParaRPr lang="en-US" dirty="0" smtClean="0"/>
          </a:p>
          <a:p>
            <a:r>
              <a:rPr lang="en-US" dirty="0" smtClean="0"/>
              <a:t>Relating </a:t>
            </a:r>
            <a:r>
              <a:rPr lang="en-US" dirty="0"/>
              <a:t>to </a:t>
            </a:r>
            <a:r>
              <a:rPr lang="en-US" dirty="0" smtClean="0"/>
              <a:t>others is </a:t>
            </a:r>
            <a:r>
              <a:rPr lang="en-US" dirty="0"/>
              <a:t>difficult when one’s self-concept is not clear. Clients </a:t>
            </a:r>
            <a:r>
              <a:rPr lang="en-US" dirty="0" smtClean="0"/>
              <a:t>also have </a:t>
            </a:r>
            <a:r>
              <a:rPr lang="en-US" dirty="0"/>
              <a:t>problems with trust and intimacy, which </a:t>
            </a:r>
            <a:r>
              <a:rPr lang="en-US" dirty="0" smtClean="0"/>
              <a:t>interfere with </a:t>
            </a:r>
            <a:r>
              <a:rPr lang="en-US" dirty="0"/>
              <a:t>the ability to establish satisfactory relationships. </a:t>
            </a:r>
            <a:endParaRPr lang="en-US" dirty="0" smtClean="0"/>
          </a:p>
          <a:p>
            <a:r>
              <a:rPr lang="en-US" dirty="0" smtClean="0"/>
              <a:t>Low self-esteem</a:t>
            </a:r>
            <a:r>
              <a:rPr lang="en-US" dirty="0"/>
              <a:t>, one of the negative signs of </a:t>
            </a:r>
            <a:r>
              <a:rPr lang="en-US" dirty="0" smtClean="0"/>
              <a:t>schizophrenia, further </a:t>
            </a:r>
            <a:r>
              <a:rPr lang="en-US" dirty="0"/>
              <a:t>complicates the client’s ability to interact with </a:t>
            </a:r>
            <a:r>
              <a:rPr lang="en-US" dirty="0" smtClean="0"/>
              <a:t>others and </a:t>
            </a:r>
            <a:r>
              <a:rPr lang="en-US" dirty="0"/>
              <a:t>the environment</a:t>
            </a:r>
            <a:r>
              <a:rPr lang="en-US" dirty="0" smtClean="0"/>
              <a:t>.</a:t>
            </a:r>
            <a:endParaRPr lang="en-US" dirty="0"/>
          </a:p>
        </p:txBody>
      </p:sp>
    </p:spTree>
    <p:extLst>
      <p:ext uri="{BB962C8B-B14F-4D97-AF65-F5344CB8AC3E}">
        <p14:creationId xmlns:p14="http://schemas.microsoft.com/office/powerpoint/2010/main" val="90152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Schizophrenia</a:t>
            </a:r>
            <a:endParaRPr lang="en-US" dirty="0"/>
          </a:p>
        </p:txBody>
      </p:sp>
      <p:sp>
        <p:nvSpPr>
          <p:cNvPr id="3" name="Content Placeholder 2"/>
          <p:cNvSpPr>
            <a:spLocks noGrp="1"/>
          </p:cNvSpPr>
          <p:nvPr>
            <p:ph idx="1"/>
          </p:nvPr>
        </p:nvSpPr>
        <p:spPr/>
        <p:txBody>
          <a:bodyPr/>
          <a:lstStyle/>
          <a:p>
            <a:r>
              <a:rPr lang="en-US" i="1" dirty="0" smtClean="0"/>
              <a:t>Schizophrenia</a:t>
            </a:r>
            <a:r>
              <a:rPr lang="en-US" i="1" dirty="0"/>
              <a:t>, paranoid type</a:t>
            </a:r>
            <a:r>
              <a:rPr lang="en-US" dirty="0"/>
              <a:t>: characterized by </a:t>
            </a:r>
            <a:r>
              <a:rPr lang="en-US" dirty="0" smtClean="0"/>
              <a:t>persecutory (feeling </a:t>
            </a:r>
            <a:r>
              <a:rPr lang="en-US" dirty="0"/>
              <a:t>victimized or spied on) or grandiose </a:t>
            </a:r>
            <a:r>
              <a:rPr lang="en-US" dirty="0" smtClean="0"/>
              <a:t>delusions, hallucinations</a:t>
            </a:r>
            <a:r>
              <a:rPr lang="en-US" dirty="0"/>
              <a:t>, and, occasionally, </a:t>
            </a:r>
            <a:r>
              <a:rPr lang="en-US" dirty="0" smtClean="0"/>
              <a:t>excessive religiosity </a:t>
            </a:r>
            <a:r>
              <a:rPr lang="en-US" dirty="0"/>
              <a:t>(delusional religious focus) or hostile </a:t>
            </a:r>
            <a:r>
              <a:rPr lang="en-US" dirty="0" smtClean="0"/>
              <a:t>and aggressive behavior.</a:t>
            </a:r>
            <a:endParaRPr lang="en-US" dirty="0"/>
          </a:p>
        </p:txBody>
      </p:sp>
    </p:spTree>
    <p:extLst>
      <p:ext uri="{BB962C8B-B14F-4D97-AF65-F5344CB8AC3E}">
        <p14:creationId xmlns:p14="http://schemas.microsoft.com/office/powerpoint/2010/main" val="4056957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 and Self-Care Considerations</a:t>
            </a:r>
          </a:p>
        </p:txBody>
      </p:sp>
      <p:sp>
        <p:nvSpPr>
          <p:cNvPr id="3" name="Content Placeholder 2"/>
          <p:cNvSpPr>
            <a:spLocks noGrp="1"/>
          </p:cNvSpPr>
          <p:nvPr>
            <p:ph idx="1"/>
          </p:nvPr>
        </p:nvSpPr>
        <p:spPr/>
        <p:txBody>
          <a:bodyPr>
            <a:normAutofit/>
          </a:bodyPr>
          <a:lstStyle/>
          <a:p>
            <a:r>
              <a:rPr lang="en-US" dirty="0"/>
              <a:t>Clients with schizophrenia may have significant </a:t>
            </a:r>
            <a:r>
              <a:rPr lang="en-US" dirty="0" smtClean="0"/>
              <a:t>self-care deficits</a:t>
            </a:r>
            <a:r>
              <a:rPr lang="en-US" dirty="0"/>
              <a:t>. Inattention to hygiene and grooming needs </a:t>
            </a:r>
            <a:r>
              <a:rPr lang="en-US" dirty="0" smtClean="0"/>
              <a:t>is common</a:t>
            </a:r>
            <a:r>
              <a:rPr lang="en-US" dirty="0"/>
              <a:t>, especially during psychotic episodes. </a:t>
            </a:r>
            <a:endParaRPr lang="en-US" dirty="0" smtClean="0"/>
          </a:p>
          <a:p>
            <a:r>
              <a:rPr lang="en-US" dirty="0" smtClean="0"/>
              <a:t>The client can </a:t>
            </a:r>
            <a:r>
              <a:rPr lang="en-US" dirty="0"/>
              <a:t>become so preoccupied with delusions or </a:t>
            </a:r>
            <a:r>
              <a:rPr lang="en-US" dirty="0" smtClean="0"/>
              <a:t>hallucinations that </a:t>
            </a:r>
            <a:r>
              <a:rPr lang="en-US" dirty="0"/>
              <a:t>he or she fails to perform even basic activities </a:t>
            </a:r>
            <a:r>
              <a:rPr lang="en-US" dirty="0" smtClean="0"/>
              <a:t>of daily </a:t>
            </a:r>
            <a:r>
              <a:rPr lang="en-US" dirty="0"/>
              <a:t>living.</a:t>
            </a:r>
          </a:p>
        </p:txBody>
      </p:sp>
    </p:spTree>
    <p:extLst>
      <p:ext uri="{BB962C8B-B14F-4D97-AF65-F5344CB8AC3E}">
        <p14:creationId xmlns:p14="http://schemas.microsoft.com/office/powerpoint/2010/main" val="2131861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 and Self-Care Considerations</a:t>
            </a:r>
          </a:p>
        </p:txBody>
      </p:sp>
      <p:sp>
        <p:nvSpPr>
          <p:cNvPr id="3" name="Content Placeholder 2"/>
          <p:cNvSpPr>
            <a:spLocks noGrp="1"/>
          </p:cNvSpPr>
          <p:nvPr>
            <p:ph idx="1"/>
          </p:nvPr>
        </p:nvSpPr>
        <p:spPr/>
        <p:txBody>
          <a:bodyPr>
            <a:normAutofit fontScale="92500" lnSpcReduction="20000"/>
          </a:bodyPr>
          <a:lstStyle/>
          <a:p>
            <a:r>
              <a:rPr lang="en-US" dirty="0"/>
              <a:t>Clients also may fail to recognize sensations such </a:t>
            </a:r>
            <a:r>
              <a:rPr lang="en-US" dirty="0" smtClean="0"/>
              <a:t>as hunger </a:t>
            </a:r>
            <a:r>
              <a:rPr lang="en-US" dirty="0"/>
              <a:t>or thirst, and food or fluid intake may be </a:t>
            </a:r>
            <a:r>
              <a:rPr lang="en-US" dirty="0" smtClean="0"/>
              <a:t>inadequate. This </a:t>
            </a:r>
            <a:r>
              <a:rPr lang="en-US" dirty="0"/>
              <a:t>can result in malnourishment and constipation. </a:t>
            </a:r>
            <a:r>
              <a:rPr lang="en-US" dirty="0" smtClean="0"/>
              <a:t>Constipation is </a:t>
            </a:r>
            <a:r>
              <a:rPr lang="en-US" dirty="0"/>
              <a:t>also a common side effect of </a:t>
            </a:r>
            <a:r>
              <a:rPr lang="en-US" dirty="0" smtClean="0"/>
              <a:t>antipsychotic medications</a:t>
            </a:r>
            <a:r>
              <a:rPr lang="en-US" dirty="0"/>
              <a:t>, compounding the problem. </a:t>
            </a:r>
            <a:endParaRPr lang="en-US" dirty="0" smtClean="0"/>
          </a:p>
          <a:p>
            <a:r>
              <a:rPr lang="en-US" dirty="0" smtClean="0"/>
              <a:t>Paranoia or </a:t>
            </a:r>
            <a:r>
              <a:rPr lang="en-US" dirty="0"/>
              <a:t>excessive fears that food and fluids have been poisoned </a:t>
            </a:r>
            <a:r>
              <a:rPr lang="en-US" dirty="0" smtClean="0"/>
              <a:t>are common </a:t>
            </a:r>
            <a:r>
              <a:rPr lang="en-US" dirty="0"/>
              <a:t>and may interfere with eating. If the client is </a:t>
            </a:r>
            <a:r>
              <a:rPr lang="en-US" dirty="0" smtClean="0"/>
              <a:t>agitated and </a:t>
            </a:r>
            <a:r>
              <a:rPr lang="en-US" dirty="0"/>
              <a:t>pacing, he or she may be unable to sit down </a:t>
            </a:r>
            <a:r>
              <a:rPr lang="en-US" dirty="0" smtClean="0"/>
              <a:t>long enough </a:t>
            </a:r>
            <a:r>
              <a:rPr lang="en-US" dirty="0"/>
              <a:t>to eat.</a:t>
            </a:r>
          </a:p>
        </p:txBody>
      </p:sp>
    </p:spTree>
    <p:extLst>
      <p:ext uri="{BB962C8B-B14F-4D97-AF65-F5344CB8AC3E}">
        <p14:creationId xmlns:p14="http://schemas.microsoft.com/office/powerpoint/2010/main" val="23512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 and Self-Care Considerations</a:t>
            </a:r>
          </a:p>
        </p:txBody>
      </p:sp>
      <p:sp>
        <p:nvSpPr>
          <p:cNvPr id="3" name="Content Placeholder 2"/>
          <p:cNvSpPr>
            <a:spLocks noGrp="1"/>
          </p:cNvSpPr>
          <p:nvPr>
            <p:ph idx="1"/>
          </p:nvPr>
        </p:nvSpPr>
        <p:spPr/>
        <p:txBody>
          <a:bodyPr>
            <a:normAutofit/>
          </a:bodyPr>
          <a:lstStyle/>
          <a:p>
            <a:r>
              <a:rPr lang="en-US" dirty="0"/>
              <a:t>Occasionally, clients develop </a:t>
            </a:r>
            <a:r>
              <a:rPr lang="en-US" b="1" dirty="0" smtClean="0"/>
              <a:t>polydipsia</a:t>
            </a:r>
            <a:r>
              <a:rPr lang="en-US" dirty="0" smtClean="0"/>
              <a:t>, </a:t>
            </a:r>
            <a:r>
              <a:rPr lang="en-US" dirty="0"/>
              <a:t>which leads to water intoxication. </a:t>
            </a:r>
            <a:r>
              <a:rPr lang="en-US" dirty="0" smtClean="0"/>
              <a:t>Serum sodium </a:t>
            </a:r>
            <a:r>
              <a:rPr lang="en-US" dirty="0"/>
              <a:t>levels can become dangerously low, leading </a:t>
            </a:r>
            <a:r>
              <a:rPr lang="en-US" dirty="0" smtClean="0"/>
              <a:t>to seizures</a:t>
            </a:r>
            <a:r>
              <a:rPr lang="en-US" dirty="0"/>
              <a:t>. </a:t>
            </a:r>
            <a:endParaRPr lang="en-US" dirty="0" smtClean="0"/>
          </a:p>
          <a:p>
            <a:r>
              <a:rPr lang="en-US" dirty="0" smtClean="0"/>
              <a:t>Polydipsia </a:t>
            </a:r>
            <a:r>
              <a:rPr lang="en-US" dirty="0"/>
              <a:t>usually is seen in clients who </a:t>
            </a:r>
            <a:r>
              <a:rPr lang="en-US" dirty="0" smtClean="0"/>
              <a:t>have had </a:t>
            </a:r>
            <a:r>
              <a:rPr lang="en-US" dirty="0"/>
              <a:t>severe and persistent mental illness for many years </a:t>
            </a:r>
            <a:r>
              <a:rPr lang="en-US" dirty="0" smtClean="0"/>
              <a:t>as well </a:t>
            </a:r>
            <a:r>
              <a:rPr lang="en-US" dirty="0"/>
              <a:t>as long-term therapy with antipsychotic </a:t>
            </a:r>
            <a:r>
              <a:rPr lang="en-US" dirty="0" smtClean="0"/>
              <a:t>medications.</a:t>
            </a:r>
            <a:endParaRPr lang="en-US" dirty="0"/>
          </a:p>
        </p:txBody>
      </p:sp>
    </p:spTree>
    <p:extLst>
      <p:ext uri="{BB962C8B-B14F-4D97-AF65-F5344CB8AC3E}">
        <p14:creationId xmlns:p14="http://schemas.microsoft.com/office/powerpoint/2010/main" val="1722600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 and Self-Care Considerations</a:t>
            </a:r>
          </a:p>
        </p:txBody>
      </p:sp>
      <p:sp>
        <p:nvSpPr>
          <p:cNvPr id="3" name="Content Placeholder 2"/>
          <p:cNvSpPr>
            <a:spLocks noGrp="1"/>
          </p:cNvSpPr>
          <p:nvPr>
            <p:ph idx="1"/>
          </p:nvPr>
        </p:nvSpPr>
        <p:spPr/>
        <p:txBody>
          <a:bodyPr>
            <a:normAutofit fontScale="92500"/>
          </a:bodyPr>
          <a:lstStyle/>
          <a:p>
            <a:r>
              <a:rPr lang="en-US" dirty="0"/>
              <a:t>To assist the client with community living, the </a:t>
            </a:r>
            <a:r>
              <a:rPr lang="en-US" dirty="0" smtClean="0"/>
              <a:t>nurse assesses </a:t>
            </a:r>
            <a:r>
              <a:rPr lang="en-US" dirty="0"/>
              <a:t>daily living skills and functional abilities. </a:t>
            </a:r>
            <a:endParaRPr lang="en-US" dirty="0" smtClean="0"/>
          </a:p>
          <a:p>
            <a:r>
              <a:rPr lang="en-US" dirty="0" smtClean="0"/>
              <a:t>Such skills—having </a:t>
            </a:r>
            <a:r>
              <a:rPr lang="en-US" dirty="0"/>
              <a:t>a bank account and paying bills, buying </a:t>
            </a:r>
            <a:r>
              <a:rPr lang="en-US" dirty="0" smtClean="0"/>
              <a:t>food and </a:t>
            </a:r>
            <a:r>
              <a:rPr lang="en-US" dirty="0"/>
              <a:t>preparing meals, and using public </a:t>
            </a:r>
            <a:r>
              <a:rPr lang="en-US" dirty="0" smtClean="0"/>
              <a:t>transportation—are often </a:t>
            </a:r>
            <a:r>
              <a:rPr lang="en-US" dirty="0"/>
              <a:t>difficult tasks for the client with schizophrenia. </a:t>
            </a:r>
            <a:endParaRPr lang="en-US" dirty="0" smtClean="0"/>
          </a:p>
          <a:p>
            <a:r>
              <a:rPr lang="en-US" dirty="0" smtClean="0"/>
              <a:t>He or she </a:t>
            </a:r>
            <a:r>
              <a:rPr lang="en-US" dirty="0"/>
              <a:t>might never have learned such skills or may be </a:t>
            </a:r>
            <a:r>
              <a:rPr lang="en-US" dirty="0" smtClean="0"/>
              <a:t>unable to </a:t>
            </a:r>
            <a:r>
              <a:rPr lang="en-US" dirty="0"/>
              <a:t>accomplish them consistently.</a:t>
            </a:r>
          </a:p>
        </p:txBody>
      </p:sp>
    </p:spTree>
    <p:extLst>
      <p:ext uri="{BB962C8B-B14F-4D97-AF65-F5344CB8AC3E}">
        <p14:creationId xmlns:p14="http://schemas.microsoft.com/office/powerpoint/2010/main" val="1265088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p:txBody>
          <a:bodyPr>
            <a:normAutofit fontScale="92500" lnSpcReduction="10000"/>
          </a:bodyPr>
          <a:lstStyle/>
          <a:p>
            <a:r>
              <a:rPr lang="en-US" dirty="0"/>
              <a:t>The nurse must analyze assessment data for clients </a:t>
            </a:r>
            <a:r>
              <a:rPr lang="en-US" dirty="0" smtClean="0"/>
              <a:t>with schizophrenia </a:t>
            </a:r>
            <a:r>
              <a:rPr lang="en-US" dirty="0"/>
              <a:t>to </a:t>
            </a:r>
            <a:r>
              <a:rPr lang="en-US" dirty="0">
                <a:solidFill>
                  <a:srgbClr val="FF0000"/>
                </a:solidFill>
              </a:rPr>
              <a:t>determine priorities and establish an </a:t>
            </a:r>
            <a:r>
              <a:rPr lang="en-US" dirty="0" smtClean="0">
                <a:solidFill>
                  <a:srgbClr val="FF0000"/>
                </a:solidFill>
              </a:rPr>
              <a:t>effective plan </a:t>
            </a:r>
            <a:r>
              <a:rPr lang="en-US" dirty="0">
                <a:solidFill>
                  <a:srgbClr val="FF0000"/>
                </a:solidFill>
              </a:rPr>
              <a:t>of care. </a:t>
            </a:r>
            <a:endParaRPr lang="en-US" dirty="0" smtClean="0">
              <a:solidFill>
                <a:srgbClr val="FF0000"/>
              </a:solidFill>
            </a:endParaRPr>
          </a:p>
          <a:p>
            <a:r>
              <a:rPr lang="en-US" dirty="0" smtClean="0"/>
              <a:t>Not </a:t>
            </a:r>
            <a:r>
              <a:rPr lang="en-US" dirty="0"/>
              <a:t>all clients have the same problems </a:t>
            </a:r>
            <a:r>
              <a:rPr lang="en-US" dirty="0" smtClean="0"/>
              <a:t>and needs</a:t>
            </a:r>
            <a:r>
              <a:rPr lang="en-US" dirty="0"/>
              <a:t>, nor is it likely that any individual client has all </a:t>
            </a:r>
            <a:r>
              <a:rPr lang="en-US" dirty="0" smtClean="0"/>
              <a:t>the problems </a:t>
            </a:r>
            <a:r>
              <a:rPr lang="en-US" dirty="0"/>
              <a:t>that can accompany schizophrenia. </a:t>
            </a:r>
            <a:endParaRPr lang="en-US" dirty="0" smtClean="0"/>
          </a:p>
          <a:p>
            <a:r>
              <a:rPr lang="en-US" dirty="0" smtClean="0"/>
              <a:t>Levels </a:t>
            </a:r>
            <a:r>
              <a:rPr lang="en-US" dirty="0"/>
              <a:t>of </a:t>
            </a:r>
            <a:r>
              <a:rPr lang="en-US" dirty="0" smtClean="0"/>
              <a:t>family and </a:t>
            </a:r>
            <a:r>
              <a:rPr lang="en-US" dirty="0"/>
              <a:t>community support and available services also </a:t>
            </a:r>
            <a:r>
              <a:rPr lang="en-US" dirty="0" smtClean="0"/>
              <a:t>vary, all </a:t>
            </a:r>
            <a:r>
              <a:rPr lang="en-US" dirty="0"/>
              <a:t>of which influence the client’s care and outcomes.</a:t>
            </a:r>
          </a:p>
        </p:txBody>
      </p:sp>
    </p:spTree>
    <p:extLst>
      <p:ext uri="{BB962C8B-B14F-4D97-AF65-F5344CB8AC3E}">
        <p14:creationId xmlns:p14="http://schemas.microsoft.com/office/powerpoint/2010/main" val="2575092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p:txBody>
          <a:bodyPr>
            <a:normAutofit fontScale="70000" lnSpcReduction="20000"/>
          </a:bodyPr>
          <a:lstStyle/>
          <a:p>
            <a:r>
              <a:rPr lang="en-US" dirty="0"/>
              <a:t>The analysis of assessment data generally falls into </a:t>
            </a:r>
            <a:r>
              <a:rPr lang="en-US" dirty="0" smtClean="0"/>
              <a:t>two main </a:t>
            </a:r>
            <a:r>
              <a:rPr lang="en-US" dirty="0"/>
              <a:t>categories: data associated with the positive signs </a:t>
            </a:r>
            <a:r>
              <a:rPr lang="en-US" dirty="0" smtClean="0"/>
              <a:t>of the </a:t>
            </a:r>
            <a:r>
              <a:rPr lang="en-US" dirty="0"/>
              <a:t>disease and data associated with the negative </a:t>
            </a:r>
            <a:r>
              <a:rPr lang="en-US" dirty="0" smtClean="0"/>
              <a:t>signs. </a:t>
            </a:r>
          </a:p>
          <a:p>
            <a:r>
              <a:rPr lang="en-US" dirty="0" smtClean="0"/>
              <a:t>The </a:t>
            </a:r>
            <a:r>
              <a:rPr lang="en-US" dirty="0"/>
              <a:t>North American Nursing Diagnosis </a:t>
            </a:r>
            <a:r>
              <a:rPr lang="en-US" dirty="0" smtClean="0"/>
              <a:t>Association’s nursing </a:t>
            </a:r>
            <a:r>
              <a:rPr lang="en-US" dirty="0"/>
              <a:t>diagnoses commonly established based on </a:t>
            </a:r>
            <a:r>
              <a:rPr lang="en-US" dirty="0" smtClean="0"/>
              <a:t>the assessment </a:t>
            </a:r>
            <a:r>
              <a:rPr lang="en-US" dirty="0"/>
              <a:t>of psychotic symptoms or </a:t>
            </a:r>
            <a:r>
              <a:rPr lang="en-US" dirty="0">
                <a:solidFill>
                  <a:srgbClr val="FF0000"/>
                </a:solidFill>
              </a:rPr>
              <a:t>positive signs </a:t>
            </a:r>
            <a:r>
              <a:rPr lang="en-US" dirty="0"/>
              <a:t>are </a:t>
            </a:r>
            <a:r>
              <a:rPr lang="en-US" dirty="0" smtClean="0"/>
              <a:t>as follows</a:t>
            </a:r>
            <a:r>
              <a:rPr lang="en-US" dirty="0"/>
              <a:t>:</a:t>
            </a:r>
          </a:p>
          <a:p>
            <a:pPr>
              <a:buFont typeface="Wingdings" panose="05000000000000000000" pitchFamily="2" charset="2"/>
              <a:buChar char="Ø"/>
            </a:pPr>
            <a:r>
              <a:rPr lang="en-US" dirty="0" smtClean="0"/>
              <a:t>Risk </a:t>
            </a:r>
            <a:r>
              <a:rPr lang="en-US" dirty="0"/>
              <a:t>for Other-Directed </a:t>
            </a:r>
            <a:r>
              <a:rPr lang="en-US" dirty="0" smtClean="0"/>
              <a:t>Violence.</a:t>
            </a:r>
            <a:endParaRPr lang="en-US" dirty="0"/>
          </a:p>
          <a:p>
            <a:pPr>
              <a:buFont typeface="Wingdings" panose="05000000000000000000" pitchFamily="2" charset="2"/>
              <a:buChar char="Ø"/>
            </a:pPr>
            <a:r>
              <a:rPr lang="en-US" dirty="0" smtClean="0"/>
              <a:t>Risk </a:t>
            </a:r>
            <a:r>
              <a:rPr lang="en-US" dirty="0"/>
              <a:t>for </a:t>
            </a:r>
            <a:r>
              <a:rPr lang="en-US" dirty="0" smtClean="0"/>
              <a:t>Suicide.</a:t>
            </a:r>
            <a:endParaRPr lang="en-US" dirty="0"/>
          </a:p>
          <a:p>
            <a:pPr>
              <a:buFont typeface="Wingdings" panose="05000000000000000000" pitchFamily="2" charset="2"/>
              <a:buChar char="Ø"/>
            </a:pPr>
            <a:r>
              <a:rPr lang="en-US" dirty="0" smtClean="0"/>
              <a:t>Disturbed </a:t>
            </a:r>
            <a:r>
              <a:rPr lang="en-US" dirty="0"/>
              <a:t>Thought </a:t>
            </a:r>
            <a:r>
              <a:rPr lang="en-US" dirty="0" smtClean="0"/>
              <a:t>Processes.</a:t>
            </a:r>
            <a:endParaRPr lang="en-US" dirty="0"/>
          </a:p>
          <a:p>
            <a:pPr>
              <a:buFont typeface="Wingdings" panose="05000000000000000000" pitchFamily="2" charset="2"/>
              <a:buChar char="Ø"/>
            </a:pPr>
            <a:r>
              <a:rPr lang="en-US" dirty="0" smtClean="0"/>
              <a:t>Disturbed </a:t>
            </a:r>
            <a:r>
              <a:rPr lang="en-US" dirty="0"/>
              <a:t>Sensory </a:t>
            </a:r>
            <a:r>
              <a:rPr lang="en-US" dirty="0" smtClean="0"/>
              <a:t>Perception.</a:t>
            </a:r>
            <a:endParaRPr lang="en-US" dirty="0"/>
          </a:p>
          <a:p>
            <a:pPr>
              <a:buFont typeface="Wingdings" panose="05000000000000000000" pitchFamily="2" charset="2"/>
              <a:buChar char="Ø"/>
            </a:pPr>
            <a:r>
              <a:rPr lang="en-US" dirty="0" smtClean="0"/>
              <a:t>Disturbed </a:t>
            </a:r>
            <a:r>
              <a:rPr lang="en-US" dirty="0"/>
              <a:t>Personal </a:t>
            </a:r>
            <a:r>
              <a:rPr lang="en-US" dirty="0" smtClean="0"/>
              <a:t>Identity.</a:t>
            </a:r>
            <a:endParaRPr lang="en-US" dirty="0"/>
          </a:p>
          <a:p>
            <a:pPr>
              <a:buFont typeface="Wingdings" panose="05000000000000000000" pitchFamily="2" charset="2"/>
              <a:buChar char="Ø"/>
            </a:pPr>
            <a:r>
              <a:rPr lang="en-US" dirty="0" smtClean="0"/>
              <a:t>Impaired </a:t>
            </a:r>
            <a:r>
              <a:rPr lang="en-US" dirty="0"/>
              <a:t>Verbal </a:t>
            </a:r>
            <a:r>
              <a:rPr lang="en-US" dirty="0" smtClean="0"/>
              <a:t>Communication.</a:t>
            </a:r>
            <a:endParaRPr lang="en-US" dirty="0"/>
          </a:p>
        </p:txBody>
      </p:sp>
    </p:spTree>
    <p:extLst>
      <p:ext uri="{BB962C8B-B14F-4D97-AF65-F5344CB8AC3E}">
        <p14:creationId xmlns:p14="http://schemas.microsoft.com/office/powerpoint/2010/main" val="305923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p:txBody>
          <a:bodyPr>
            <a:normAutofit fontScale="92500" lnSpcReduction="10000"/>
          </a:bodyPr>
          <a:lstStyle/>
          <a:p>
            <a:r>
              <a:rPr lang="en-US" dirty="0"/>
              <a:t>The North American Nursing Diagnosis </a:t>
            </a:r>
            <a:r>
              <a:rPr lang="en-US" dirty="0" smtClean="0"/>
              <a:t>Association’s nursing </a:t>
            </a:r>
            <a:r>
              <a:rPr lang="en-US" dirty="0"/>
              <a:t>diagnoses based on the assessment of </a:t>
            </a:r>
            <a:r>
              <a:rPr lang="en-US" dirty="0" smtClean="0">
                <a:solidFill>
                  <a:srgbClr val="FF0000"/>
                </a:solidFill>
              </a:rPr>
              <a:t>negative signs </a:t>
            </a:r>
            <a:r>
              <a:rPr lang="en-US" dirty="0"/>
              <a:t>and functional abilities include the following:</a:t>
            </a:r>
          </a:p>
          <a:p>
            <a:pPr>
              <a:buFont typeface="Wingdings" panose="05000000000000000000" pitchFamily="2" charset="2"/>
              <a:buChar char="Ø"/>
            </a:pPr>
            <a:r>
              <a:rPr lang="en-US" dirty="0" smtClean="0"/>
              <a:t>Self-Care Deficits.</a:t>
            </a:r>
            <a:endParaRPr lang="en-US" dirty="0"/>
          </a:p>
          <a:p>
            <a:pPr>
              <a:buFont typeface="Wingdings" panose="05000000000000000000" pitchFamily="2" charset="2"/>
              <a:buChar char="Ø"/>
            </a:pPr>
            <a:r>
              <a:rPr lang="en-US" dirty="0" smtClean="0"/>
              <a:t>Social Isolation.</a:t>
            </a:r>
            <a:endParaRPr lang="en-US" dirty="0"/>
          </a:p>
          <a:p>
            <a:pPr>
              <a:buFont typeface="Wingdings" panose="05000000000000000000" pitchFamily="2" charset="2"/>
              <a:buChar char="Ø"/>
            </a:pPr>
            <a:r>
              <a:rPr lang="en-US" dirty="0" smtClean="0"/>
              <a:t>Deficient </a:t>
            </a:r>
            <a:r>
              <a:rPr lang="en-US" dirty="0"/>
              <a:t>Diversional </a:t>
            </a:r>
            <a:r>
              <a:rPr lang="en-US" dirty="0" smtClean="0"/>
              <a:t>Activity.</a:t>
            </a:r>
            <a:endParaRPr lang="en-US" dirty="0"/>
          </a:p>
          <a:p>
            <a:pPr>
              <a:buFont typeface="Wingdings" panose="05000000000000000000" pitchFamily="2" charset="2"/>
              <a:buChar char="Ø"/>
            </a:pPr>
            <a:r>
              <a:rPr lang="en-US" dirty="0" smtClean="0"/>
              <a:t>Ineffective </a:t>
            </a:r>
            <a:r>
              <a:rPr lang="en-US" dirty="0"/>
              <a:t>Health </a:t>
            </a:r>
            <a:r>
              <a:rPr lang="en-US" dirty="0" smtClean="0"/>
              <a:t>Maintenance.</a:t>
            </a:r>
            <a:endParaRPr lang="en-US" dirty="0"/>
          </a:p>
          <a:p>
            <a:pPr>
              <a:buFont typeface="Wingdings" panose="05000000000000000000" pitchFamily="2" charset="2"/>
              <a:buChar char="Ø"/>
            </a:pPr>
            <a:r>
              <a:rPr lang="en-US" dirty="0" smtClean="0"/>
              <a:t>Ineffective </a:t>
            </a:r>
            <a:r>
              <a:rPr lang="en-US" dirty="0"/>
              <a:t>Therapeutic Regimen </a:t>
            </a:r>
            <a:r>
              <a:rPr lang="en-US" dirty="0" smtClean="0"/>
              <a:t>Management.</a:t>
            </a:r>
            <a:endParaRPr lang="en-US" dirty="0"/>
          </a:p>
        </p:txBody>
      </p:sp>
    </p:spTree>
    <p:extLst>
      <p:ext uri="{BB962C8B-B14F-4D97-AF65-F5344CB8AC3E}">
        <p14:creationId xmlns:p14="http://schemas.microsoft.com/office/powerpoint/2010/main" val="2298723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Identification</a:t>
            </a:r>
          </a:p>
        </p:txBody>
      </p:sp>
      <p:sp>
        <p:nvSpPr>
          <p:cNvPr id="3" name="Content Placeholder 2"/>
          <p:cNvSpPr>
            <a:spLocks noGrp="1"/>
          </p:cNvSpPr>
          <p:nvPr>
            <p:ph idx="1"/>
          </p:nvPr>
        </p:nvSpPr>
        <p:spPr/>
        <p:txBody>
          <a:bodyPr>
            <a:normAutofit fontScale="92500" lnSpcReduction="10000"/>
          </a:bodyPr>
          <a:lstStyle/>
          <a:p>
            <a:r>
              <a:rPr lang="en-US" dirty="0"/>
              <a:t>It is likely that the client with an acute psychotic </a:t>
            </a:r>
            <a:r>
              <a:rPr lang="en-US" dirty="0" smtClean="0"/>
              <a:t>episode of </a:t>
            </a:r>
            <a:r>
              <a:rPr lang="en-US" dirty="0"/>
              <a:t>schizophrenia will receive treatment in an intensive </a:t>
            </a:r>
            <a:r>
              <a:rPr lang="en-US" dirty="0" smtClean="0"/>
              <a:t>setting such </a:t>
            </a:r>
            <a:r>
              <a:rPr lang="en-US" dirty="0"/>
              <a:t>as an inpatient hospital unit. </a:t>
            </a:r>
            <a:endParaRPr lang="en-US" dirty="0" smtClean="0"/>
          </a:p>
          <a:p>
            <a:r>
              <a:rPr lang="en-US" dirty="0" smtClean="0"/>
              <a:t>During </a:t>
            </a:r>
            <a:r>
              <a:rPr lang="en-US" dirty="0"/>
              <a:t>this </a:t>
            </a:r>
            <a:r>
              <a:rPr lang="en-US" dirty="0" smtClean="0"/>
              <a:t>phase, </a:t>
            </a:r>
            <a:r>
              <a:rPr lang="en-US" dirty="0" smtClean="0">
                <a:solidFill>
                  <a:srgbClr val="FF0000"/>
                </a:solidFill>
              </a:rPr>
              <a:t>the </a:t>
            </a:r>
            <a:r>
              <a:rPr lang="en-US" dirty="0">
                <a:solidFill>
                  <a:srgbClr val="FF0000"/>
                </a:solidFill>
              </a:rPr>
              <a:t>focus of care is stabilizing the client’s thought </a:t>
            </a:r>
            <a:r>
              <a:rPr lang="en-US" dirty="0" smtClean="0">
                <a:solidFill>
                  <a:srgbClr val="FF0000"/>
                </a:solidFill>
              </a:rPr>
              <a:t>processes and </a:t>
            </a:r>
            <a:r>
              <a:rPr lang="en-US" dirty="0">
                <a:solidFill>
                  <a:srgbClr val="FF0000"/>
                </a:solidFill>
              </a:rPr>
              <a:t>reality orientation as well as ensuring safety. </a:t>
            </a:r>
            <a:r>
              <a:rPr lang="en-US" dirty="0"/>
              <a:t>This </a:t>
            </a:r>
            <a:r>
              <a:rPr lang="en-US" dirty="0" smtClean="0"/>
              <a:t>is also </a:t>
            </a:r>
            <a:r>
              <a:rPr lang="en-US" dirty="0"/>
              <a:t>the time to evaluate resources, make referrals, </a:t>
            </a:r>
            <a:r>
              <a:rPr lang="en-US" dirty="0" smtClean="0"/>
              <a:t>and begin </a:t>
            </a:r>
            <a:r>
              <a:rPr lang="en-US" dirty="0"/>
              <a:t>planning for the client’s rehabilitation and return </a:t>
            </a:r>
            <a:r>
              <a:rPr lang="en-US" dirty="0" smtClean="0"/>
              <a:t>to the </a:t>
            </a:r>
            <a:r>
              <a:rPr lang="en-US" dirty="0"/>
              <a:t>community.</a:t>
            </a:r>
          </a:p>
        </p:txBody>
      </p:sp>
    </p:spTree>
    <p:extLst>
      <p:ext uri="{BB962C8B-B14F-4D97-AF65-F5344CB8AC3E}">
        <p14:creationId xmlns:p14="http://schemas.microsoft.com/office/powerpoint/2010/main" val="2545480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Identification</a:t>
            </a:r>
          </a:p>
        </p:txBody>
      </p:sp>
      <p:sp>
        <p:nvSpPr>
          <p:cNvPr id="3" name="Content Placeholder 2"/>
          <p:cNvSpPr>
            <a:spLocks noGrp="1"/>
          </p:cNvSpPr>
          <p:nvPr>
            <p:ph idx="1"/>
          </p:nvPr>
        </p:nvSpPr>
        <p:spPr/>
        <p:txBody>
          <a:bodyPr>
            <a:normAutofit fontScale="92500" lnSpcReduction="20000"/>
          </a:bodyPr>
          <a:lstStyle/>
          <a:p>
            <a:r>
              <a:rPr lang="en-US" dirty="0"/>
              <a:t>Examples of outcomes appropriate to the acute, </a:t>
            </a:r>
            <a:r>
              <a:rPr lang="en-US" dirty="0" smtClean="0"/>
              <a:t>psychotic phase </a:t>
            </a:r>
            <a:r>
              <a:rPr lang="en-US" dirty="0"/>
              <a:t>of treatment are as follows:</a:t>
            </a:r>
          </a:p>
          <a:p>
            <a:pPr marL="514350" indent="-514350">
              <a:buFont typeface="+mj-lt"/>
              <a:buAutoNum type="arabicPeriod"/>
            </a:pPr>
            <a:r>
              <a:rPr lang="en-US" dirty="0" smtClean="0"/>
              <a:t>The </a:t>
            </a:r>
            <a:r>
              <a:rPr lang="en-US" dirty="0"/>
              <a:t>client will not injure self or others.</a:t>
            </a:r>
          </a:p>
          <a:p>
            <a:pPr marL="514350" indent="-514350">
              <a:buFont typeface="+mj-lt"/>
              <a:buAutoNum type="arabicPeriod"/>
            </a:pPr>
            <a:r>
              <a:rPr lang="en-US" dirty="0" smtClean="0"/>
              <a:t>The </a:t>
            </a:r>
            <a:r>
              <a:rPr lang="en-US" dirty="0"/>
              <a:t>client will establish contact with reality.</a:t>
            </a:r>
          </a:p>
          <a:p>
            <a:pPr marL="514350" indent="-514350">
              <a:buFont typeface="+mj-lt"/>
              <a:buAutoNum type="arabicPeriod"/>
            </a:pPr>
            <a:r>
              <a:rPr lang="en-US" dirty="0" smtClean="0"/>
              <a:t>The </a:t>
            </a:r>
            <a:r>
              <a:rPr lang="en-US" dirty="0"/>
              <a:t>client will interact with others in the environment.</a:t>
            </a:r>
          </a:p>
          <a:p>
            <a:pPr marL="514350" indent="-514350">
              <a:buFont typeface="+mj-lt"/>
              <a:buAutoNum type="arabicPeriod"/>
            </a:pPr>
            <a:r>
              <a:rPr lang="en-US" dirty="0" smtClean="0"/>
              <a:t>The </a:t>
            </a:r>
            <a:r>
              <a:rPr lang="en-US" dirty="0"/>
              <a:t>client will express thoughts and feelings in a </a:t>
            </a:r>
            <a:r>
              <a:rPr lang="en-US" dirty="0" smtClean="0"/>
              <a:t>safe and </a:t>
            </a:r>
            <a:r>
              <a:rPr lang="en-US" dirty="0"/>
              <a:t>socially acceptable </a:t>
            </a:r>
            <a:r>
              <a:rPr lang="en-US" dirty="0" smtClean="0"/>
              <a:t>manner.</a:t>
            </a:r>
          </a:p>
          <a:p>
            <a:pPr marL="514350" indent="-514350">
              <a:buFont typeface="+mj-lt"/>
              <a:buAutoNum type="arabicPeriod"/>
            </a:pPr>
            <a:r>
              <a:rPr lang="en-US" dirty="0" smtClean="0"/>
              <a:t>The </a:t>
            </a:r>
            <a:r>
              <a:rPr lang="en-US" dirty="0"/>
              <a:t>client will participate in prescribed </a:t>
            </a:r>
            <a:r>
              <a:rPr lang="en-US" dirty="0" smtClean="0"/>
              <a:t>therapeutic interventions</a:t>
            </a:r>
            <a:r>
              <a:rPr lang="en-US" dirty="0"/>
              <a:t>.</a:t>
            </a:r>
          </a:p>
        </p:txBody>
      </p:sp>
    </p:spTree>
    <p:extLst>
      <p:ext uri="{BB962C8B-B14F-4D97-AF65-F5344CB8AC3E}">
        <p14:creationId xmlns:p14="http://schemas.microsoft.com/office/powerpoint/2010/main" val="69605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Identification</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Once the crisis or the acute, psychotic symptoms </a:t>
            </a:r>
            <a:r>
              <a:rPr lang="en-US" dirty="0" smtClean="0">
                <a:solidFill>
                  <a:srgbClr val="FF0000"/>
                </a:solidFill>
              </a:rPr>
              <a:t>have been </a:t>
            </a:r>
            <a:r>
              <a:rPr lang="en-US" dirty="0">
                <a:solidFill>
                  <a:srgbClr val="FF0000"/>
                </a:solidFill>
              </a:rPr>
              <a:t>stabilized, the focus is on developing the client’s </a:t>
            </a:r>
            <a:r>
              <a:rPr lang="en-US" dirty="0" smtClean="0">
                <a:solidFill>
                  <a:srgbClr val="FF0000"/>
                </a:solidFill>
              </a:rPr>
              <a:t>ability to </a:t>
            </a:r>
            <a:r>
              <a:rPr lang="en-US" dirty="0">
                <a:solidFill>
                  <a:srgbClr val="FF0000"/>
                </a:solidFill>
              </a:rPr>
              <a:t>live as independently </a:t>
            </a:r>
            <a:r>
              <a:rPr lang="en-US" dirty="0"/>
              <a:t>and successfully as possible </a:t>
            </a:r>
            <a:r>
              <a:rPr lang="en-US" dirty="0" smtClean="0"/>
              <a:t>in </a:t>
            </a:r>
            <a:r>
              <a:rPr lang="en-US" dirty="0"/>
              <a:t>the community. </a:t>
            </a:r>
            <a:endParaRPr lang="en-US" dirty="0" smtClean="0"/>
          </a:p>
          <a:p>
            <a:r>
              <a:rPr lang="en-US" dirty="0" smtClean="0"/>
              <a:t>This </a:t>
            </a:r>
            <a:r>
              <a:rPr lang="en-US" dirty="0"/>
              <a:t>usually requires continued </a:t>
            </a:r>
            <a:r>
              <a:rPr lang="en-US" dirty="0" smtClean="0"/>
              <a:t>follow-up care </a:t>
            </a:r>
            <a:r>
              <a:rPr lang="en-US" dirty="0"/>
              <a:t>and participation of the client’s family in </a:t>
            </a:r>
            <a:r>
              <a:rPr lang="en-US" dirty="0" smtClean="0"/>
              <a:t>community support </a:t>
            </a:r>
            <a:r>
              <a:rPr lang="en-US" dirty="0"/>
              <a:t>services. </a:t>
            </a:r>
            <a:endParaRPr lang="en-US" dirty="0" smtClean="0"/>
          </a:p>
          <a:p>
            <a:r>
              <a:rPr lang="en-US" dirty="0" smtClean="0"/>
              <a:t>Prevention </a:t>
            </a:r>
            <a:r>
              <a:rPr lang="en-US" dirty="0"/>
              <a:t>and early recognition </a:t>
            </a:r>
            <a:r>
              <a:rPr lang="en-US" dirty="0" smtClean="0"/>
              <a:t>and treatment </a:t>
            </a:r>
            <a:r>
              <a:rPr lang="en-US" dirty="0"/>
              <a:t>of relapse symptoms are important parts of </a:t>
            </a:r>
            <a:r>
              <a:rPr lang="en-US" dirty="0" smtClean="0"/>
              <a:t>successful rehabilitation</a:t>
            </a:r>
            <a:r>
              <a:rPr lang="en-US" dirty="0"/>
              <a:t>. </a:t>
            </a:r>
            <a:endParaRPr lang="en-US" dirty="0" smtClean="0"/>
          </a:p>
          <a:p>
            <a:r>
              <a:rPr lang="en-US" dirty="0" smtClean="0"/>
              <a:t>Dealing </a:t>
            </a:r>
            <a:r>
              <a:rPr lang="en-US" dirty="0"/>
              <a:t>with the negative signs </a:t>
            </a:r>
            <a:r>
              <a:rPr lang="en-US" dirty="0" smtClean="0"/>
              <a:t>of schizophrenia</a:t>
            </a:r>
            <a:r>
              <a:rPr lang="en-US" dirty="0"/>
              <a:t>, which medication generally does not </a:t>
            </a:r>
            <a:r>
              <a:rPr lang="en-US" dirty="0" smtClean="0"/>
              <a:t>affect, is </a:t>
            </a:r>
            <a:r>
              <a:rPr lang="en-US" dirty="0"/>
              <a:t>a major challenge for the client and caregivers. </a:t>
            </a:r>
          </a:p>
        </p:txBody>
      </p:sp>
    </p:spTree>
    <p:extLst>
      <p:ext uri="{BB962C8B-B14F-4D97-AF65-F5344CB8AC3E}">
        <p14:creationId xmlns:p14="http://schemas.microsoft.com/office/powerpoint/2010/main" val="368532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Schizophrenia</a:t>
            </a:r>
          </a:p>
        </p:txBody>
      </p:sp>
      <p:sp>
        <p:nvSpPr>
          <p:cNvPr id="3" name="Content Placeholder 2"/>
          <p:cNvSpPr>
            <a:spLocks noGrp="1"/>
          </p:cNvSpPr>
          <p:nvPr>
            <p:ph idx="1"/>
          </p:nvPr>
        </p:nvSpPr>
        <p:spPr/>
        <p:txBody>
          <a:bodyPr/>
          <a:lstStyle/>
          <a:p>
            <a:r>
              <a:rPr lang="en-US" i="1" dirty="0" smtClean="0"/>
              <a:t>Schizophrenia</a:t>
            </a:r>
            <a:r>
              <a:rPr lang="en-US" i="1" dirty="0"/>
              <a:t>, disorganized type</a:t>
            </a:r>
            <a:r>
              <a:rPr lang="en-US" dirty="0"/>
              <a:t>: characterized </a:t>
            </a:r>
            <a:r>
              <a:rPr lang="en-US" dirty="0" smtClean="0"/>
              <a:t>by grossly </a:t>
            </a:r>
            <a:r>
              <a:rPr lang="en-US" dirty="0"/>
              <a:t>inappropriate or flat affect, incoherence, </a:t>
            </a:r>
            <a:r>
              <a:rPr lang="en-US" dirty="0" smtClean="0"/>
              <a:t>loose associations</a:t>
            </a:r>
            <a:r>
              <a:rPr lang="en-US" dirty="0"/>
              <a:t>, and extremely disorganized </a:t>
            </a:r>
            <a:r>
              <a:rPr lang="en-US" dirty="0" smtClean="0"/>
              <a:t>behavior.</a:t>
            </a:r>
            <a:endParaRPr lang="en-US" dirty="0"/>
          </a:p>
        </p:txBody>
      </p:sp>
    </p:spTree>
    <p:extLst>
      <p:ext uri="{BB962C8B-B14F-4D97-AF65-F5344CB8AC3E}">
        <p14:creationId xmlns:p14="http://schemas.microsoft.com/office/powerpoint/2010/main" val="2116668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Identification</a:t>
            </a:r>
          </a:p>
        </p:txBody>
      </p:sp>
      <p:sp>
        <p:nvSpPr>
          <p:cNvPr id="3" name="Content Placeholder 2"/>
          <p:cNvSpPr>
            <a:spLocks noGrp="1"/>
          </p:cNvSpPr>
          <p:nvPr>
            <p:ph idx="1"/>
          </p:nvPr>
        </p:nvSpPr>
        <p:spPr/>
        <p:txBody>
          <a:bodyPr>
            <a:normAutofit fontScale="77500" lnSpcReduction="20000"/>
          </a:bodyPr>
          <a:lstStyle/>
          <a:p>
            <a:r>
              <a:rPr lang="en-US" dirty="0"/>
              <a:t>Examples of treatment outcomes for continued care after the stabilization of acute symptoms are as follows</a:t>
            </a:r>
            <a:r>
              <a:rPr lang="en-US" dirty="0" smtClean="0"/>
              <a:t>:</a:t>
            </a:r>
          </a:p>
          <a:p>
            <a:pPr marL="514350" indent="-514350">
              <a:buFont typeface="+mj-lt"/>
              <a:buAutoNum type="arabicPeriod"/>
            </a:pPr>
            <a:r>
              <a:rPr lang="en-US" dirty="0" smtClean="0"/>
              <a:t>The </a:t>
            </a:r>
            <a:r>
              <a:rPr lang="en-US" dirty="0"/>
              <a:t>client will participate in the prescribed </a:t>
            </a:r>
            <a:r>
              <a:rPr lang="en-US" dirty="0" smtClean="0"/>
              <a:t>regimen (including </a:t>
            </a:r>
            <a:r>
              <a:rPr lang="en-US" dirty="0"/>
              <a:t>medications and follow-up appointments).</a:t>
            </a:r>
          </a:p>
          <a:p>
            <a:pPr marL="514350" indent="-514350">
              <a:buFont typeface="+mj-lt"/>
              <a:buAutoNum type="arabicPeriod"/>
            </a:pPr>
            <a:r>
              <a:rPr lang="en-US" dirty="0" smtClean="0"/>
              <a:t>The </a:t>
            </a:r>
            <a:r>
              <a:rPr lang="en-US" dirty="0"/>
              <a:t>client will maintain adequate routines for </a:t>
            </a:r>
            <a:r>
              <a:rPr lang="en-US" dirty="0" smtClean="0"/>
              <a:t>sleeping and </a:t>
            </a:r>
            <a:r>
              <a:rPr lang="en-US" dirty="0"/>
              <a:t>food and fluid intake.</a:t>
            </a:r>
          </a:p>
          <a:p>
            <a:pPr marL="514350" indent="-514350">
              <a:buFont typeface="+mj-lt"/>
              <a:buAutoNum type="arabicPeriod"/>
            </a:pPr>
            <a:r>
              <a:rPr lang="en-US" dirty="0" smtClean="0"/>
              <a:t>The </a:t>
            </a:r>
            <a:r>
              <a:rPr lang="en-US" dirty="0"/>
              <a:t>client will demonstrate independence in </a:t>
            </a:r>
            <a:r>
              <a:rPr lang="en-US" dirty="0" smtClean="0"/>
              <a:t>self-care activities</a:t>
            </a:r>
            <a:r>
              <a:rPr lang="en-US" dirty="0"/>
              <a:t>.</a:t>
            </a:r>
          </a:p>
          <a:p>
            <a:pPr marL="514350" indent="-514350">
              <a:buFont typeface="+mj-lt"/>
              <a:buAutoNum type="arabicPeriod"/>
            </a:pPr>
            <a:r>
              <a:rPr lang="en-US" dirty="0" smtClean="0"/>
              <a:t>The </a:t>
            </a:r>
            <a:r>
              <a:rPr lang="en-US" dirty="0"/>
              <a:t>client will communicate effectively with others </a:t>
            </a:r>
            <a:r>
              <a:rPr lang="en-US" dirty="0" smtClean="0"/>
              <a:t>in the </a:t>
            </a:r>
            <a:r>
              <a:rPr lang="en-US" dirty="0"/>
              <a:t>community to meet his or her needs.</a:t>
            </a:r>
          </a:p>
          <a:p>
            <a:pPr marL="514350" indent="-514350">
              <a:buFont typeface="+mj-lt"/>
              <a:buAutoNum type="arabicPeriod"/>
            </a:pPr>
            <a:r>
              <a:rPr lang="en-US" dirty="0" smtClean="0"/>
              <a:t>The </a:t>
            </a:r>
            <a:r>
              <a:rPr lang="en-US" dirty="0"/>
              <a:t>client will seek or accept assistance to meet his </a:t>
            </a:r>
            <a:r>
              <a:rPr lang="en-US" dirty="0" smtClean="0"/>
              <a:t>or her </a:t>
            </a:r>
            <a:r>
              <a:rPr lang="en-US" dirty="0"/>
              <a:t>needs when indicated.</a:t>
            </a:r>
          </a:p>
        </p:txBody>
      </p:sp>
    </p:spTree>
    <p:extLst>
      <p:ext uri="{BB962C8B-B14F-4D97-AF65-F5344CB8AC3E}">
        <p14:creationId xmlns:p14="http://schemas.microsoft.com/office/powerpoint/2010/main" val="1093234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Identification</a:t>
            </a:r>
          </a:p>
        </p:txBody>
      </p:sp>
      <p:sp>
        <p:nvSpPr>
          <p:cNvPr id="3" name="Content Placeholder 2"/>
          <p:cNvSpPr>
            <a:spLocks noGrp="1"/>
          </p:cNvSpPr>
          <p:nvPr>
            <p:ph idx="1"/>
          </p:nvPr>
        </p:nvSpPr>
        <p:spPr/>
        <p:txBody>
          <a:bodyPr>
            <a:normAutofit fontScale="85000" lnSpcReduction="20000"/>
          </a:bodyPr>
          <a:lstStyle/>
          <a:p>
            <a:r>
              <a:rPr lang="en-US" dirty="0"/>
              <a:t>The nurse must appreciate the severity of </a:t>
            </a:r>
            <a:r>
              <a:rPr lang="en-US" dirty="0" smtClean="0"/>
              <a:t>schizophrenia and </a:t>
            </a:r>
            <a:r>
              <a:rPr lang="en-US" dirty="0"/>
              <a:t>the profound and sometimes devastating effects it </a:t>
            </a:r>
            <a:r>
              <a:rPr lang="en-US" dirty="0" smtClean="0"/>
              <a:t>has on </a:t>
            </a:r>
            <a:r>
              <a:rPr lang="en-US" dirty="0"/>
              <a:t>the lives of clients and their families. It is equally </a:t>
            </a:r>
            <a:r>
              <a:rPr lang="en-US" dirty="0" smtClean="0"/>
              <a:t>important to </a:t>
            </a:r>
            <a:r>
              <a:rPr lang="en-US" dirty="0"/>
              <a:t>avoid treating the client as a “hopeless case,” </a:t>
            </a:r>
            <a:r>
              <a:rPr lang="en-US" dirty="0" smtClean="0"/>
              <a:t>someone who </a:t>
            </a:r>
            <a:r>
              <a:rPr lang="en-US" dirty="0"/>
              <a:t>no longer is capable of having a meaningful </a:t>
            </a:r>
            <a:r>
              <a:rPr lang="en-US" dirty="0" smtClean="0"/>
              <a:t>and satisfying </a:t>
            </a:r>
            <a:r>
              <a:rPr lang="en-US" dirty="0"/>
              <a:t>life. </a:t>
            </a:r>
            <a:endParaRPr lang="en-US" dirty="0" smtClean="0"/>
          </a:p>
          <a:p>
            <a:r>
              <a:rPr lang="en-US" dirty="0" smtClean="0"/>
              <a:t>It </a:t>
            </a:r>
            <a:r>
              <a:rPr lang="en-US" dirty="0"/>
              <a:t>is not helpful to expect either too much </a:t>
            </a:r>
            <a:r>
              <a:rPr lang="en-US" dirty="0" smtClean="0"/>
              <a:t>or too </a:t>
            </a:r>
            <a:r>
              <a:rPr lang="en-US" dirty="0"/>
              <a:t>little from the client. </a:t>
            </a:r>
            <a:r>
              <a:rPr lang="en-US" dirty="0">
                <a:solidFill>
                  <a:srgbClr val="FF0000"/>
                </a:solidFill>
              </a:rPr>
              <a:t>Careful ongoing assessment </a:t>
            </a:r>
            <a:r>
              <a:rPr lang="en-US" dirty="0" smtClean="0">
                <a:solidFill>
                  <a:srgbClr val="FF0000"/>
                </a:solidFill>
              </a:rPr>
              <a:t>is necessary </a:t>
            </a:r>
            <a:r>
              <a:rPr lang="en-US" dirty="0"/>
              <a:t>so that appropriate treatment and </a:t>
            </a:r>
            <a:r>
              <a:rPr lang="en-US" dirty="0" smtClean="0"/>
              <a:t>interventions address </a:t>
            </a:r>
            <a:r>
              <a:rPr lang="en-US" dirty="0"/>
              <a:t>the client’s needs and difficulties while helping </a:t>
            </a:r>
            <a:r>
              <a:rPr lang="en-US" dirty="0" smtClean="0"/>
              <a:t>the client </a:t>
            </a:r>
            <a:r>
              <a:rPr lang="en-US" dirty="0"/>
              <a:t>to reach his or her optimal level of functioning.</a:t>
            </a:r>
          </a:p>
        </p:txBody>
      </p:sp>
    </p:spTree>
    <p:extLst>
      <p:ext uri="{BB962C8B-B14F-4D97-AF65-F5344CB8AC3E}">
        <p14:creationId xmlns:p14="http://schemas.microsoft.com/office/powerpoint/2010/main" val="2565698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a:t>
            </a:r>
          </a:p>
        </p:txBody>
      </p:sp>
      <p:sp>
        <p:nvSpPr>
          <p:cNvPr id="3" name="Content Placeholder 2"/>
          <p:cNvSpPr>
            <a:spLocks noGrp="1"/>
          </p:cNvSpPr>
          <p:nvPr>
            <p:ph idx="1"/>
          </p:nvPr>
        </p:nvSpPr>
        <p:spPr/>
        <p:txBody>
          <a:bodyPr>
            <a:normAutofit fontScale="62500" lnSpcReduction="20000"/>
          </a:bodyPr>
          <a:lstStyle/>
          <a:p>
            <a:r>
              <a:rPr lang="en-US" dirty="0" smtClean="0"/>
              <a:t>Promoting </a:t>
            </a:r>
            <a:r>
              <a:rPr lang="en-US" dirty="0"/>
              <a:t>safety of client and others and right </a:t>
            </a:r>
            <a:r>
              <a:rPr lang="en-US" dirty="0" smtClean="0"/>
              <a:t>to privacy </a:t>
            </a:r>
            <a:r>
              <a:rPr lang="en-US" dirty="0"/>
              <a:t>and </a:t>
            </a:r>
            <a:r>
              <a:rPr lang="en-US" dirty="0" smtClean="0"/>
              <a:t>dignity.</a:t>
            </a:r>
            <a:endParaRPr lang="en-US" dirty="0"/>
          </a:p>
          <a:p>
            <a:r>
              <a:rPr lang="en-US" dirty="0" smtClean="0"/>
              <a:t>Establishing </a:t>
            </a:r>
            <a:r>
              <a:rPr lang="en-US" dirty="0"/>
              <a:t>therapeutic relationship by </a:t>
            </a:r>
            <a:r>
              <a:rPr lang="en-US" dirty="0" smtClean="0"/>
              <a:t>establishing </a:t>
            </a:r>
            <a:r>
              <a:rPr lang="en-US" dirty="0" smtClean="0"/>
              <a:t>trust.</a:t>
            </a:r>
            <a:endParaRPr lang="en-US" dirty="0"/>
          </a:p>
          <a:p>
            <a:r>
              <a:rPr lang="en-US" dirty="0" smtClean="0"/>
              <a:t>Using </a:t>
            </a:r>
            <a:r>
              <a:rPr lang="en-US" dirty="0"/>
              <a:t>therapeutic communication (clarifying </a:t>
            </a:r>
            <a:r>
              <a:rPr lang="en-US" dirty="0" smtClean="0"/>
              <a:t>feelings and </a:t>
            </a:r>
            <a:r>
              <a:rPr lang="en-US" dirty="0"/>
              <a:t>statements when speech and thoughts </a:t>
            </a:r>
            <a:r>
              <a:rPr lang="en-US" dirty="0" smtClean="0"/>
              <a:t>are disorganized </a:t>
            </a:r>
            <a:r>
              <a:rPr lang="en-US" dirty="0"/>
              <a:t>or confused</a:t>
            </a:r>
            <a:r>
              <a:rPr lang="en-US" dirty="0" smtClean="0"/>
              <a:t>).</a:t>
            </a:r>
            <a:endParaRPr lang="en-US" dirty="0"/>
          </a:p>
          <a:p>
            <a:r>
              <a:rPr lang="en-US" dirty="0" smtClean="0"/>
              <a:t>Interventions </a:t>
            </a:r>
            <a:r>
              <a:rPr lang="en-US" dirty="0"/>
              <a:t>for </a:t>
            </a:r>
            <a:r>
              <a:rPr lang="en-US" dirty="0" smtClean="0"/>
              <a:t>delusions: Do </a:t>
            </a:r>
            <a:r>
              <a:rPr lang="en-US" dirty="0"/>
              <a:t>not openly confront the delusion or argue </a:t>
            </a:r>
            <a:r>
              <a:rPr lang="en-US" dirty="0" smtClean="0"/>
              <a:t>with the client. Establish </a:t>
            </a:r>
            <a:r>
              <a:rPr lang="en-US" dirty="0"/>
              <a:t>and maintain reality for the </a:t>
            </a:r>
            <a:r>
              <a:rPr lang="en-US" dirty="0" smtClean="0"/>
              <a:t>client. Use </a:t>
            </a:r>
            <a:r>
              <a:rPr lang="en-US" dirty="0"/>
              <a:t>distracting </a:t>
            </a:r>
            <a:r>
              <a:rPr lang="en-US" dirty="0" smtClean="0"/>
              <a:t>techniques. Teach </a:t>
            </a:r>
            <a:r>
              <a:rPr lang="en-US" dirty="0"/>
              <a:t>the client positive self-talk, positive </a:t>
            </a:r>
            <a:r>
              <a:rPr lang="en-US" dirty="0" smtClean="0"/>
              <a:t>thinking, and </a:t>
            </a:r>
            <a:r>
              <a:rPr lang="en-US" dirty="0"/>
              <a:t>to ignore delusional beliefs.</a:t>
            </a:r>
          </a:p>
          <a:p>
            <a:r>
              <a:rPr lang="en-US" dirty="0" smtClean="0"/>
              <a:t>Interventions </a:t>
            </a:r>
            <a:r>
              <a:rPr lang="en-US" dirty="0"/>
              <a:t>for </a:t>
            </a:r>
            <a:r>
              <a:rPr lang="en-US" dirty="0" smtClean="0"/>
              <a:t>hallucinations: Help </a:t>
            </a:r>
            <a:r>
              <a:rPr lang="en-US" dirty="0"/>
              <a:t>present and maintain reality by frequent </a:t>
            </a:r>
            <a:r>
              <a:rPr lang="en-US" dirty="0" smtClean="0"/>
              <a:t>contact and </a:t>
            </a:r>
            <a:r>
              <a:rPr lang="en-US" dirty="0"/>
              <a:t>communication with </a:t>
            </a:r>
            <a:r>
              <a:rPr lang="en-US" dirty="0" smtClean="0"/>
              <a:t>client. Elicit </a:t>
            </a:r>
            <a:r>
              <a:rPr lang="en-US" dirty="0"/>
              <a:t>description of hallucination to protect </a:t>
            </a:r>
            <a:r>
              <a:rPr lang="en-US" dirty="0" smtClean="0"/>
              <a:t>client and </a:t>
            </a:r>
            <a:r>
              <a:rPr lang="en-US" dirty="0"/>
              <a:t>others. The nurse’s understanding of </a:t>
            </a:r>
            <a:r>
              <a:rPr lang="en-US" dirty="0" smtClean="0"/>
              <a:t>the hallucination </a:t>
            </a:r>
            <a:r>
              <a:rPr lang="en-US" dirty="0"/>
              <a:t>helps him or her know how to </a:t>
            </a:r>
            <a:r>
              <a:rPr lang="en-US" dirty="0" smtClean="0"/>
              <a:t>calm or </a:t>
            </a:r>
            <a:r>
              <a:rPr lang="en-US" dirty="0"/>
              <a:t>reassure the </a:t>
            </a:r>
            <a:r>
              <a:rPr lang="en-US" dirty="0" smtClean="0"/>
              <a:t>client. Engage </a:t>
            </a:r>
            <a:r>
              <a:rPr lang="en-US" dirty="0"/>
              <a:t>client in reality-based activities such as </a:t>
            </a:r>
            <a:r>
              <a:rPr lang="en-US" dirty="0" smtClean="0"/>
              <a:t>card playing</a:t>
            </a:r>
            <a:r>
              <a:rPr lang="en-US" dirty="0"/>
              <a:t>, occupational therapy, or listening to music.</a:t>
            </a:r>
          </a:p>
        </p:txBody>
      </p:sp>
    </p:spTree>
    <p:extLst>
      <p:ext uri="{BB962C8B-B14F-4D97-AF65-F5344CB8AC3E}">
        <p14:creationId xmlns:p14="http://schemas.microsoft.com/office/powerpoint/2010/main" val="1502252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a:t>
            </a:r>
          </a:p>
        </p:txBody>
      </p:sp>
      <p:sp>
        <p:nvSpPr>
          <p:cNvPr id="3" name="Content Placeholder 2"/>
          <p:cNvSpPr>
            <a:spLocks noGrp="1"/>
          </p:cNvSpPr>
          <p:nvPr>
            <p:ph idx="1"/>
          </p:nvPr>
        </p:nvSpPr>
        <p:spPr/>
        <p:txBody>
          <a:bodyPr>
            <a:normAutofit fontScale="77500" lnSpcReduction="20000"/>
          </a:bodyPr>
          <a:lstStyle/>
          <a:p>
            <a:r>
              <a:rPr lang="en-US" dirty="0" smtClean="0"/>
              <a:t>Coping </a:t>
            </a:r>
            <a:r>
              <a:rPr lang="en-US" dirty="0"/>
              <a:t>with socially inappropriate </a:t>
            </a:r>
            <a:r>
              <a:rPr lang="en-US" dirty="0" smtClean="0"/>
              <a:t>behaviors: Redirect </a:t>
            </a:r>
            <a:r>
              <a:rPr lang="en-US" dirty="0"/>
              <a:t>client away from problem </a:t>
            </a:r>
            <a:r>
              <a:rPr lang="en-US" dirty="0" smtClean="0"/>
              <a:t>situations. Deal </a:t>
            </a:r>
            <a:r>
              <a:rPr lang="en-US" dirty="0"/>
              <a:t>with inappropriate behaviors in a </a:t>
            </a:r>
            <a:r>
              <a:rPr lang="en-US" dirty="0" smtClean="0"/>
              <a:t>nonjudgmental and </a:t>
            </a:r>
            <a:r>
              <a:rPr lang="en-US" dirty="0"/>
              <a:t>matter-of-fact manner; give factual </a:t>
            </a:r>
            <a:r>
              <a:rPr lang="en-US" dirty="0" smtClean="0"/>
              <a:t>statements. </a:t>
            </a:r>
            <a:endParaRPr lang="en-US" dirty="0" smtClean="0"/>
          </a:p>
          <a:p>
            <a:r>
              <a:rPr lang="en-US" dirty="0" smtClean="0"/>
              <a:t>Reassure </a:t>
            </a:r>
            <a:r>
              <a:rPr lang="en-US" dirty="0"/>
              <a:t>others that the client’s </a:t>
            </a:r>
            <a:r>
              <a:rPr lang="en-US" dirty="0" smtClean="0"/>
              <a:t>inappropriate behaviors </a:t>
            </a:r>
            <a:r>
              <a:rPr lang="en-US" dirty="0"/>
              <a:t>or comments are not his or her </a:t>
            </a:r>
            <a:r>
              <a:rPr lang="en-US" dirty="0" smtClean="0"/>
              <a:t>fault (without </a:t>
            </a:r>
            <a:r>
              <a:rPr lang="en-US" dirty="0"/>
              <a:t>violating client confidentiality</a:t>
            </a:r>
            <a:r>
              <a:rPr lang="en-US" dirty="0" smtClean="0"/>
              <a:t>). </a:t>
            </a:r>
          </a:p>
          <a:p>
            <a:r>
              <a:rPr lang="en-US" dirty="0" smtClean="0"/>
              <a:t>Try </a:t>
            </a:r>
            <a:r>
              <a:rPr lang="en-US" dirty="0"/>
              <a:t>to reintegrate the client into the treatment </a:t>
            </a:r>
            <a:r>
              <a:rPr lang="en-US" dirty="0" smtClean="0"/>
              <a:t>milieu as </a:t>
            </a:r>
            <a:r>
              <a:rPr lang="en-US" dirty="0"/>
              <a:t>soon as </a:t>
            </a:r>
            <a:r>
              <a:rPr lang="en-US" dirty="0" smtClean="0"/>
              <a:t>possible. Do </a:t>
            </a:r>
            <a:r>
              <a:rPr lang="en-US" dirty="0"/>
              <a:t>not make the client feel </a:t>
            </a:r>
            <a:r>
              <a:rPr lang="en-US" dirty="0" smtClean="0"/>
              <a:t>punished </a:t>
            </a:r>
            <a:r>
              <a:rPr lang="en-US" dirty="0" smtClean="0"/>
              <a:t>for inappropriate behaviors. Teach </a:t>
            </a:r>
            <a:r>
              <a:rPr lang="en-US" dirty="0"/>
              <a:t>social skills through education, role </a:t>
            </a:r>
            <a:r>
              <a:rPr lang="en-US" dirty="0" smtClean="0"/>
              <a:t>modeling, and </a:t>
            </a:r>
            <a:r>
              <a:rPr lang="en-US" dirty="0"/>
              <a:t>practice.</a:t>
            </a:r>
          </a:p>
          <a:p>
            <a:r>
              <a:rPr lang="en-US" dirty="0" smtClean="0"/>
              <a:t>Client </a:t>
            </a:r>
            <a:r>
              <a:rPr lang="en-US" dirty="0"/>
              <a:t>and family </a:t>
            </a:r>
            <a:r>
              <a:rPr lang="en-US" dirty="0" smtClean="0"/>
              <a:t>teaching.</a:t>
            </a:r>
            <a:endParaRPr lang="en-US" dirty="0"/>
          </a:p>
          <a:p>
            <a:r>
              <a:rPr lang="en-US" dirty="0" smtClean="0"/>
              <a:t>Establishing </a:t>
            </a:r>
            <a:r>
              <a:rPr lang="en-US" dirty="0"/>
              <a:t>community support systems and </a:t>
            </a:r>
            <a:r>
              <a:rPr lang="en-US" dirty="0" smtClean="0"/>
              <a:t>care.</a:t>
            </a:r>
            <a:endParaRPr lang="en-US" dirty="0"/>
          </a:p>
        </p:txBody>
      </p:sp>
    </p:spTree>
    <p:extLst>
      <p:ext uri="{BB962C8B-B14F-4D97-AF65-F5344CB8AC3E}">
        <p14:creationId xmlns:p14="http://schemas.microsoft.com/office/powerpoint/2010/main" val="2609178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 Family Education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How </a:t>
            </a:r>
            <a:r>
              <a:rPr lang="en-US" dirty="0"/>
              <a:t>to manage illness and </a:t>
            </a:r>
            <a:r>
              <a:rPr lang="en-US" dirty="0" smtClean="0"/>
              <a:t>symptoms.</a:t>
            </a:r>
            <a:endParaRPr lang="en-US" dirty="0"/>
          </a:p>
          <a:p>
            <a:r>
              <a:rPr lang="en-US" dirty="0" smtClean="0"/>
              <a:t>Recognizing </a:t>
            </a:r>
            <a:r>
              <a:rPr lang="en-US" dirty="0"/>
              <a:t>early signs of </a:t>
            </a:r>
            <a:r>
              <a:rPr lang="en-US" dirty="0" smtClean="0"/>
              <a:t>relapse.</a:t>
            </a:r>
            <a:endParaRPr lang="en-US" dirty="0"/>
          </a:p>
          <a:p>
            <a:r>
              <a:rPr lang="en-US" dirty="0" smtClean="0"/>
              <a:t>Developing </a:t>
            </a:r>
            <a:r>
              <a:rPr lang="en-US" dirty="0"/>
              <a:t>a plan to address relapse </a:t>
            </a:r>
            <a:r>
              <a:rPr lang="en-US" dirty="0" smtClean="0"/>
              <a:t>signs.</a:t>
            </a:r>
            <a:endParaRPr lang="en-US" dirty="0"/>
          </a:p>
          <a:p>
            <a:r>
              <a:rPr lang="en-US" dirty="0" smtClean="0"/>
              <a:t>Importance </a:t>
            </a:r>
            <a:r>
              <a:rPr lang="en-US" dirty="0"/>
              <a:t>of maintaining prescribed </a:t>
            </a:r>
            <a:r>
              <a:rPr lang="en-US" dirty="0" smtClean="0"/>
              <a:t>medication regimen </a:t>
            </a:r>
            <a:r>
              <a:rPr lang="en-US" dirty="0"/>
              <a:t>and regular </a:t>
            </a:r>
            <a:r>
              <a:rPr lang="en-US" dirty="0" smtClean="0"/>
              <a:t>follow-up.</a:t>
            </a:r>
            <a:endParaRPr lang="en-US" dirty="0"/>
          </a:p>
          <a:p>
            <a:r>
              <a:rPr lang="en-US" dirty="0" smtClean="0"/>
              <a:t>Avoiding </a:t>
            </a:r>
            <a:r>
              <a:rPr lang="en-US" dirty="0"/>
              <a:t>alcohol and other </a:t>
            </a:r>
            <a:r>
              <a:rPr lang="en-US" dirty="0" smtClean="0"/>
              <a:t>drugs.</a:t>
            </a:r>
            <a:endParaRPr lang="en-US" dirty="0"/>
          </a:p>
          <a:p>
            <a:r>
              <a:rPr lang="en-US" dirty="0" smtClean="0"/>
              <a:t>Self-care </a:t>
            </a:r>
            <a:r>
              <a:rPr lang="en-US" dirty="0"/>
              <a:t>and proper </a:t>
            </a:r>
            <a:r>
              <a:rPr lang="en-US" dirty="0" smtClean="0"/>
              <a:t>nutrition.</a:t>
            </a:r>
            <a:endParaRPr lang="en-US" dirty="0"/>
          </a:p>
          <a:p>
            <a:r>
              <a:rPr lang="en-US" dirty="0" smtClean="0"/>
              <a:t>Teaching </a:t>
            </a:r>
            <a:r>
              <a:rPr lang="en-US" dirty="0"/>
              <a:t>social skills through education, role </a:t>
            </a:r>
            <a:r>
              <a:rPr lang="en-US" dirty="0" smtClean="0"/>
              <a:t>modeling, and practice.</a:t>
            </a:r>
            <a:endParaRPr lang="en-US" dirty="0"/>
          </a:p>
          <a:p>
            <a:r>
              <a:rPr lang="en-US" dirty="0" smtClean="0"/>
              <a:t>Seeking </a:t>
            </a:r>
            <a:r>
              <a:rPr lang="en-US" dirty="0"/>
              <a:t>assistance to avoid or manage </a:t>
            </a:r>
            <a:r>
              <a:rPr lang="en-US" dirty="0" smtClean="0"/>
              <a:t>stressful situations.</a:t>
            </a:r>
            <a:endParaRPr lang="en-US" dirty="0"/>
          </a:p>
          <a:p>
            <a:r>
              <a:rPr lang="en-US" dirty="0" smtClean="0"/>
              <a:t>Counseling </a:t>
            </a:r>
            <a:r>
              <a:rPr lang="en-US" dirty="0"/>
              <a:t>and educating family/significant </a:t>
            </a:r>
            <a:r>
              <a:rPr lang="en-US" dirty="0" smtClean="0"/>
              <a:t>others about </a:t>
            </a:r>
            <a:r>
              <a:rPr lang="en-US" dirty="0"/>
              <a:t>the biologic causes and clinical course </a:t>
            </a:r>
            <a:r>
              <a:rPr lang="en-US" dirty="0" smtClean="0"/>
              <a:t>of schizophrenia </a:t>
            </a:r>
            <a:r>
              <a:rPr lang="en-US" dirty="0"/>
              <a:t>and the need for ongoing </a:t>
            </a:r>
            <a:r>
              <a:rPr lang="en-US" dirty="0" smtClean="0"/>
              <a:t>support.</a:t>
            </a:r>
            <a:endParaRPr lang="en-US" dirty="0"/>
          </a:p>
          <a:p>
            <a:r>
              <a:rPr lang="en-US" dirty="0" smtClean="0"/>
              <a:t>Importance </a:t>
            </a:r>
            <a:r>
              <a:rPr lang="en-US" dirty="0"/>
              <a:t>of maintaining contact with community </a:t>
            </a:r>
            <a:r>
              <a:rPr lang="en-US" dirty="0" smtClean="0"/>
              <a:t>and participating </a:t>
            </a:r>
            <a:r>
              <a:rPr lang="en-US" dirty="0"/>
              <a:t>in supportive organizations and </a:t>
            </a:r>
            <a:r>
              <a:rPr lang="en-US" dirty="0" smtClean="0"/>
              <a:t>care.</a:t>
            </a:r>
            <a:endParaRPr lang="en-US" dirty="0"/>
          </a:p>
        </p:txBody>
      </p:sp>
    </p:spTree>
    <p:extLst>
      <p:ext uri="{BB962C8B-B14F-4D97-AF65-F5344CB8AC3E}">
        <p14:creationId xmlns:p14="http://schemas.microsoft.com/office/powerpoint/2010/main" val="3049031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Signs of Relapse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Impaired </a:t>
            </a:r>
            <a:r>
              <a:rPr lang="en-US" dirty="0"/>
              <a:t>cause-and-effect </a:t>
            </a:r>
            <a:r>
              <a:rPr lang="en-US" dirty="0" smtClean="0"/>
              <a:t>reasoning.</a:t>
            </a:r>
            <a:endParaRPr lang="en-US" dirty="0"/>
          </a:p>
          <a:p>
            <a:r>
              <a:rPr lang="en-US" dirty="0" smtClean="0"/>
              <a:t>Impaired </a:t>
            </a:r>
            <a:r>
              <a:rPr lang="en-US" dirty="0"/>
              <a:t>information </a:t>
            </a:r>
            <a:r>
              <a:rPr lang="en-US" dirty="0" smtClean="0"/>
              <a:t>processing.</a:t>
            </a:r>
            <a:endParaRPr lang="en-US" dirty="0"/>
          </a:p>
          <a:p>
            <a:r>
              <a:rPr lang="en-US" dirty="0" smtClean="0"/>
              <a:t>Poor nutrition.</a:t>
            </a:r>
            <a:endParaRPr lang="en-US" dirty="0"/>
          </a:p>
          <a:p>
            <a:r>
              <a:rPr lang="en-US" dirty="0" smtClean="0"/>
              <a:t>Lack </a:t>
            </a:r>
            <a:r>
              <a:rPr lang="en-US" dirty="0"/>
              <a:t>of </a:t>
            </a:r>
            <a:r>
              <a:rPr lang="en-US" dirty="0" smtClean="0"/>
              <a:t>sleep.</a:t>
            </a:r>
            <a:endParaRPr lang="en-US" dirty="0"/>
          </a:p>
          <a:p>
            <a:r>
              <a:rPr lang="en-US" dirty="0" smtClean="0"/>
              <a:t>Lack </a:t>
            </a:r>
            <a:r>
              <a:rPr lang="en-US" dirty="0"/>
              <a:t>of </a:t>
            </a:r>
            <a:r>
              <a:rPr lang="en-US" dirty="0" smtClean="0"/>
              <a:t>exercise.</a:t>
            </a:r>
            <a:endParaRPr lang="en-US" dirty="0"/>
          </a:p>
          <a:p>
            <a:r>
              <a:rPr lang="en-US" dirty="0" smtClean="0"/>
              <a:t>Fatigue.</a:t>
            </a:r>
            <a:endParaRPr lang="en-US" dirty="0"/>
          </a:p>
          <a:p>
            <a:r>
              <a:rPr lang="en-US" dirty="0" smtClean="0"/>
              <a:t>Poor </a:t>
            </a:r>
            <a:r>
              <a:rPr lang="en-US" dirty="0"/>
              <a:t>social skills, social isolation, </a:t>
            </a:r>
            <a:r>
              <a:rPr lang="en-US" dirty="0" smtClean="0"/>
              <a:t>loneliness.</a:t>
            </a:r>
            <a:endParaRPr lang="en-US" dirty="0"/>
          </a:p>
          <a:p>
            <a:r>
              <a:rPr lang="en-US" dirty="0" smtClean="0"/>
              <a:t>Interpersonal difficulties.</a:t>
            </a:r>
            <a:endParaRPr lang="en-US" dirty="0"/>
          </a:p>
          <a:p>
            <a:r>
              <a:rPr lang="en-US" dirty="0" smtClean="0"/>
              <a:t>Lack </a:t>
            </a:r>
            <a:r>
              <a:rPr lang="en-US" dirty="0"/>
              <a:t>of control, </a:t>
            </a:r>
            <a:r>
              <a:rPr lang="en-US" dirty="0" smtClean="0"/>
              <a:t>irritability.</a:t>
            </a:r>
            <a:endParaRPr lang="en-US" dirty="0"/>
          </a:p>
          <a:p>
            <a:r>
              <a:rPr lang="en-US" dirty="0" smtClean="0"/>
              <a:t>Mood swings.</a:t>
            </a:r>
            <a:endParaRPr lang="en-US" dirty="0"/>
          </a:p>
          <a:p>
            <a:r>
              <a:rPr lang="en-US" dirty="0" smtClean="0"/>
              <a:t>Ineffective </a:t>
            </a:r>
            <a:r>
              <a:rPr lang="en-US" dirty="0"/>
              <a:t>medication </a:t>
            </a:r>
            <a:r>
              <a:rPr lang="en-US" dirty="0" smtClean="0"/>
              <a:t>management.</a:t>
            </a:r>
            <a:endParaRPr lang="en-US" dirty="0"/>
          </a:p>
          <a:p>
            <a:r>
              <a:rPr lang="en-US" dirty="0" smtClean="0"/>
              <a:t>Looks </a:t>
            </a:r>
            <a:r>
              <a:rPr lang="en-US" dirty="0"/>
              <a:t>and acts </a:t>
            </a:r>
            <a:r>
              <a:rPr lang="en-US" dirty="0" smtClean="0"/>
              <a:t>different.</a:t>
            </a:r>
            <a:endParaRPr lang="en-US" dirty="0"/>
          </a:p>
          <a:p>
            <a:r>
              <a:rPr lang="en-US" dirty="0" smtClean="0"/>
              <a:t>Hopeless feelings.</a:t>
            </a:r>
            <a:endParaRPr lang="en-US" dirty="0"/>
          </a:p>
          <a:p>
            <a:r>
              <a:rPr lang="en-US" dirty="0" smtClean="0"/>
              <a:t>Loss </a:t>
            </a:r>
            <a:r>
              <a:rPr lang="en-US" dirty="0"/>
              <a:t>of </a:t>
            </a:r>
            <a:r>
              <a:rPr lang="en-US" dirty="0" smtClean="0"/>
              <a:t>motivation.</a:t>
            </a:r>
            <a:endParaRPr lang="en-US" dirty="0"/>
          </a:p>
          <a:p>
            <a:r>
              <a:rPr lang="en-US" dirty="0" smtClean="0"/>
              <a:t>Neglecting appearance.</a:t>
            </a:r>
            <a:endParaRPr lang="en-US" dirty="0"/>
          </a:p>
          <a:p>
            <a:r>
              <a:rPr lang="en-US" dirty="0" smtClean="0"/>
              <a:t>Forgetfulness.</a:t>
            </a:r>
            <a:endParaRPr lang="en-US" dirty="0"/>
          </a:p>
        </p:txBody>
      </p:sp>
    </p:spTree>
    <p:extLst>
      <p:ext uri="{BB962C8B-B14F-4D97-AF65-F5344CB8AC3E}">
        <p14:creationId xmlns:p14="http://schemas.microsoft.com/office/powerpoint/2010/main" val="4053389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a:t>
            </a:r>
            <a:endParaRPr lang="en-US" dirty="0"/>
          </a:p>
        </p:txBody>
      </p:sp>
      <p:pic>
        <p:nvPicPr>
          <p:cNvPr id="3074" name="Picture 2" descr="60+ Emotional Art ideas | art, emotional art, art in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2438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n on my pics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1"/>
            <a:ext cx="2133600" cy="4599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APA releases Guideline for Treatment of Patients with Schizophre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APA releases Guideline for Treatment of Patients with Schizophren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Schizophrenia - Mental Health Gate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1"/>
            <a:ext cx="228599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chizophrenia | Channeling Eri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1"/>
            <a:ext cx="228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Schizophrenia</a:t>
            </a:r>
          </a:p>
        </p:txBody>
      </p:sp>
      <p:sp>
        <p:nvSpPr>
          <p:cNvPr id="3" name="Content Placeholder 2"/>
          <p:cNvSpPr>
            <a:spLocks noGrp="1"/>
          </p:cNvSpPr>
          <p:nvPr>
            <p:ph idx="1"/>
          </p:nvPr>
        </p:nvSpPr>
        <p:spPr/>
        <p:txBody>
          <a:bodyPr>
            <a:normAutofit fontScale="92500" lnSpcReduction="10000"/>
          </a:bodyPr>
          <a:lstStyle/>
          <a:p>
            <a:r>
              <a:rPr lang="en-US" i="1" dirty="0" smtClean="0"/>
              <a:t>Schizophrenia</a:t>
            </a:r>
            <a:r>
              <a:rPr lang="en-US" i="1" dirty="0"/>
              <a:t>, catatonic type</a:t>
            </a:r>
            <a:r>
              <a:rPr lang="en-US" dirty="0"/>
              <a:t>: characterized by </a:t>
            </a:r>
            <a:r>
              <a:rPr lang="en-US" dirty="0" smtClean="0"/>
              <a:t>marked psychomotor </a:t>
            </a:r>
            <a:r>
              <a:rPr lang="en-US" dirty="0"/>
              <a:t>disturbance, either motionless or </a:t>
            </a:r>
            <a:r>
              <a:rPr lang="en-US" dirty="0" smtClean="0"/>
              <a:t>excessive motor </a:t>
            </a:r>
            <a:r>
              <a:rPr lang="en-US" dirty="0"/>
              <a:t>activity. </a:t>
            </a:r>
            <a:endParaRPr lang="en-US" dirty="0" smtClean="0"/>
          </a:p>
          <a:p>
            <a:r>
              <a:rPr lang="en-US" dirty="0" smtClean="0"/>
              <a:t>Motor </a:t>
            </a:r>
            <a:r>
              <a:rPr lang="en-US" dirty="0"/>
              <a:t>immobility may be </a:t>
            </a:r>
            <a:r>
              <a:rPr lang="en-US" dirty="0" smtClean="0"/>
              <a:t>manifested by </a:t>
            </a:r>
            <a:r>
              <a:rPr lang="en-US" dirty="0"/>
              <a:t>catalepsy (</a:t>
            </a:r>
            <a:r>
              <a:rPr lang="en-US" b="1" dirty="0"/>
              <a:t>waxy flexibility</a:t>
            </a:r>
            <a:r>
              <a:rPr lang="en-US" dirty="0"/>
              <a:t>) or stupor. </a:t>
            </a:r>
            <a:endParaRPr lang="en-US" dirty="0" smtClean="0"/>
          </a:p>
          <a:p>
            <a:r>
              <a:rPr lang="en-US" dirty="0" smtClean="0"/>
              <a:t>Excessive motor activity is apparently purposeless and is not influenced by external stimuli. Other features include extreme negativism, </a:t>
            </a:r>
            <a:r>
              <a:rPr lang="en-US" dirty="0" err="1" smtClean="0"/>
              <a:t>mutism</a:t>
            </a:r>
            <a:r>
              <a:rPr lang="en-US" dirty="0" smtClean="0"/>
              <a:t>, peculiarities of voluntary movement, echolalia, and </a:t>
            </a:r>
            <a:r>
              <a:rPr lang="en-US" dirty="0" err="1" smtClean="0"/>
              <a:t>echopraxia</a:t>
            </a:r>
            <a:r>
              <a:rPr lang="en-US" dirty="0" smtClean="0"/>
              <a:t>.</a:t>
            </a:r>
            <a:endParaRPr lang="en-US" dirty="0"/>
          </a:p>
        </p:txBody>
      </p:sp>
    </p:spTree>
    <p:extLst>
      <p:ext uri="{BB962C8B-B14F-4D97-AF65-F5344CB8AC3E}">
        <p14:creationId xmlns:p14="http://schemas.microsoft.com/office/powerpoint/2010/main" val="40246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Schizophrenia</a:t>
            </a:r>
          </a:p>
        </p:txBody>
      </p:sp>
      <p:sp>
        <p:nvSpPr>
          <p:cNvPr id="3" name="Content Placeholder 2"/>
          <p:cNvSpPr>
            <a:spLocks noGrp="1"/>
          </p:cNvSpPr>
          <p:nvPr>
            <p:ph idx="1"/>
          </p:nvPr>
        </p:nvSpPr>
        <p:spPr/>
        <p:txBody>
          <a:bodyPr/>
          <a:lstStyle/>
          <a:p>
            <a:r>
              <a:rPr lang="en-US" i="1" dirty="0" smtClean="0"/>
              <a:t>Schizophrenia</a:t>
            </a:r>
            <a:r>
              <a:rPr lang="en-US" i="1" dirty="0"/>
              <a:t>, undifferentiated type</a:t>
            </a:r>
            <a:r>
              <a:rPr lang="en-US" dirty="0"/>
              <a:t>: characterized </a:t>
            </a:r>
            <a:r>
              <a:rPr lang="en-US" dirty="0" smtClean="0"/>
              <a:t>by mixed </a:t>
            </a:r>
            <a:r>
              <a:rPr lang="en-US" dirty="0"/>
              <a:t>schizophrenic symptoms (of other types) </a:t>
            </a:r>
            <a:r>
              <a:rPr lang="en-US" dirty="0" smtClean="0"/>
              <a:t>along with </a:t>
            </a:r>
            <a:r>
              <a:rPr lang="en-US" dirty="0"/>
              <a:t>disturbances of thought, affect, and </a:t>
            </a:r>
            <a:r>
              <a:rPr lang="en-US" dirty="0" smtClean="0"/>
              <a:t>behavior.</a:t>
            </a:r>
            <a:endParaRPr lang="en-US" dirty="0"/>
          </a:p>
        </p:txBody>
      </p:sp>
    </p:spTree>
    <p:extLst>
      <p:ext uri="{BB962C8B-B14F-4D97-AF65-F5344CB8AC3E}">
        <p14:creationId xmlns:p14="http://schemas.microsoft.com/office/powerpoint/2010/main" val="168689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Schizophrenia</a:t>
            </a:r>
          </a:p>
        </p:txBody>
      </p:sp>
      <p:sp>
        <p:nvSpPr>
          <p:cNvPr id="3" name="Content Placeholder 2"/>
          <p:cNvSpPr>
            <a:spLocks noGrp="1"/>
          </p:cNvSpPr>
          <p:nvPr>
            <p:ph idx="1"/>
          </p:nvPr>
        </p:nvSpPr>
        <p:spPr/>
        <p:txBody>
          <a:bodyPr>
            <a:normAutofit/>
          </a:bodyPr>
          <a:lstStyle/>
          <a:p>
            <a:r>
              <a:rPr lang="en-US" i="1" dirty="0"/>
              <a:t>Schizoaffective disorder </a:t>
            </a:r>
            <a:r>
              <a:rPr lang="en-US" dirty="0"/>
              <a:t>is diagnosed when the client </a:t>
            </a:r>
            <a:r>
              <a:rPr lang="en-US" dirty="0" smtClean="0"/>
              <a:t>has the </a:t>
            </a:r>
            <a:r>
              <a:rPr lang="en-US" dirty="0"/>
              <a:t>psychotic symptoms of schizophrenia and meets </a:t>
            </a:r>
            <a:r>
              <a:rPr lang="en-US" dirty="0" smtClean="0"/>
              <a:t>the criteria </a:t>
            </a:r>
            <a:r>
              <a:rPr lang="en-US" dirty="0"/>
              <a:t>for a major affective or mood disorder. </a:t>
            </a:r>
            <a:endParaRPr lang="en-US" dirty="0" smtClean="0"/>
          </a:p>
        </p:txBody>
      </p:sp>
    </p:spTree>
    <p:extLst>
      <p:ext uri="{BB962C8B-B14F-4D97-AF65-F5344CB8AC3E}">
        <p14:creationId xmlns:p14="http://schemas.microsoft.com/office/powerpoint/2010/main" val="3443202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4316</Words>
  <Application>Microsoft Office PowerPoint</Application>
  <PresentationFormat>On-screen Show (4:3)</PresentationFormat>
  <Paragraphs>242</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Schizophrenia</vt:lpstr>
      <vt:lpstr>Introduction</vt:lpstr>
      <vt:lpstr>Introduction</vt:lpstr>
      <vt:lpstr>Introduction</vt:lpstr>
      <vt:lpstr>Types of Schizophrenia</vt:lpstr>
      <vt:lpstr>Types of Schizophrenia</vt:lpstr>
      <vt:lpstr>Types of Schizophrenia</vt:lpstr>
      <vt:lpstr>Types of Schizophrenia</vt:lpstr>
      <vt:lpstr>Types of Schizophrenia</vt:lpstr>
      <vt:lpstr>Clinical Course</vt:lpstr>
      <vt:lpstr>Onset</vt:lpstr>
      <vt:lpstr>PowerPoint Presentation</vt:lpstr>
      <vt:lpstr>Treatment</vt:lpstr>
      <vt:lpstr>Treatment</vt:lpstr>
      <vt:lpstr>Maintenance Therapy</vt:lpstr>
      <vt:lpstr>Side Effects</vt:lpstr>
      <vt:lpstr>Psychosocial Treatment</vt:lpstr>
      <vt:lpstr>Treatment</vt:lpstr>
      <vt:lpstr>Treatment</vt:lpstr>
      <vt:lpstr>PowerPoint Presentation</vt:lpstr>
      <vt:lpstr>Application Of The Nursing Process</vt:lpstr>
      <vt:lpstr>Assessment</vt:lpstr>
      <vt:lpstr>History</vt:lpstr>
      <vt:lpstr>History</vt:lpstr>
      <vt:lpstr>History</vt:lpstr>
      <vt:lpstr>History</vt:lpstr>
      <vt:lpstr>General Appearance, Motor Behavior, and Speech</vt:lpstr>
      <vt:lpstr>General Appearance, Motor Behavior, and Speech</vt:lpstr>
      <vt:lpstr>General Appearance, Motor Behavior, and Speech</vt:lpstr>
      <vt:lpstr>General Appearance, Motor Behavior, and Speech</vt:lpstr>
      <vt:lpstr>Mood and Affect</vt:lpstr>
      <vt:lpstr>Mood and Affect</vt:lpstr>
      <vt:lpstr>Thought Process and Content</vt:lpstr>
      <vt:lpstr>Delusions</vt:lpstr>
      <vt:lpstr>Delusions</vt:lpstr>
      <vt:lpstr>Sensorium and Intellectual Processes</vt:lpstr>
      <vt:lpstr>Sensorium and Intellectual Processes</vt:lpstr>
      <vt:lpstr>Sensorium and Intellectual Processes</vt:lpstr>
      <vt:lpstr>Sensorium and Intellectual Processes</vt:lpstr>
      <vt:lpstr>Sensorium and Intellectual Processes</vt:lpstr>
      <vt:lpstr>Sensorium and Intellectual Processes</vt:lpstr>
      <vt:lpstr>Sensorium and Intellectual Processes</vt:lpstr>
      <vt:lpstr>Sensorium and Intellectual Processes</vt:lpstr>
      <vt:lpstr>Sensorium and Intellectual Processes</vt:lpstr>
      <vt:lpstr>Sensorium and Intellectual Processes</vt:lpstr>
      <vt:lpstr>Sensorium and Intellectual Processes</vt:lpstr>
      <vt:lpstr>Judgment and Insight</vt:lpstr>
      <vt:lpstr>Judgment and Insight</vt:lpstr>
      <vt:lpstr>Roles and Relationships</vt:lpstr>
      <vt:lpstr>Physiologic and Self-Care Considerations</vt:lpstr>
      <vt:lpstr>Physiologic and Self-Care Considerations</vt:lpstr>
      <vt:lpstr>Physiologic and Self-Care Considerations</vt:lpstr>
      <vt:lpstr>Physiologic and Self-Care Considerations</vt:lpstr>
      <vt:lpstr>Data Analysis</vt:lpstr>
      <vt:lpstr>Data Analysis</vt:lpstr>
      <vt:lpstr>Data Analysis</vt:lpstr>
      <vt:lpstr>Outcome Identification</vt:lpstr>
      <vt:lpstr>Outcome Identification</vt:lpstr>
      <vt:lpstr>Outcome Identification</vt:lpstr>
      <vt:lpstr>Outcome Identification</vt:lpstr>
      <vt:lpstr>Outcome Identification</vt:lpstr>
      <vt:lpstr>Intervention</vt:lpstr>
      <vt:lpstr>Intervention</vt:lpstr>
      <vt:lpstr>Client / Family Education</vt:lpstr>
      <vt:lpstr>Early Signs of Relapse</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dc:title>
  <dc:creator>hp</dc:creator>
  <cp:lastModifiedBy>Windows User</cp:lastModifiedBy>
  <cp:revision>141</cp:revision>
  <dcterms:created xsi:type="dcterms:W3CDTF">2006-08-16T00:00:00Z</dcterms:created>
  <dcterms:modified xsi:type="dcterms:W3CDTF">2021-11-21T19:07:06Z</dcterms:modified>
</cp:coreProperties>
</file>