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388" r:id="rId4"/>
    <p:sldId id="277" r:id="rId5"/>
    <p:sldId id="280" r:id="rId6"/>
    <p:sldId id="281" r:id="rId7"/>
    <p:sldId id="282" r:id="rId8"/>
    <p:sldId id="283" r:id="rId9"/>
    <p:sldId id="290" r:id="rId10"/>
    <p:sldId id="291" r:id="rId11"/>
    <p:sldId id="292" r:id="rId12"/>
    <p:sldId id="293" r:id="rId13"/>
    <p:sldId id="295" r:id="rId14"/>
    <p:sldId id="297" r:id="rId15"/>
    <p:sldId id="298" r:id="rId16"/>
    <p:sldId id="299" r:id="rId17"/>
    <p:sldId id="308" r:id="rId18"/>
    <p:sldId id="313" r:id="rId19"/>
    <p:sldId id="314" r:id="rId20"/>
    <p:sldId id="322" r:id="rId21"/>
    <p:sldId id="323" r:id="rId22"/>
    <p:sldId id="324" r:id="rId23"/>
    <p:sldId id="325" r:id="rId24"/>
    <p:sldId id="326" r:id="rId25"/>
    <p:sldId id="328" r:id="rId26"/>
    <p:sldId id="330" r:id="rId27"/>
    <p:sldId id="333" r:id="rId28"/>
    <p:sldId id="334" r:id="rId29"/>
    <p:sldId id="343" r:id="rId30"/>
    <p:sldId id="344" r:id="rId31"/>
    <p:sldId id="345" r:id="rId32"/>
    <p:sldId id="348" r:id="rId33"/>
    <p:sldId id="349" r:id="rId34"/>
    <p:sldId id="352" r:id="rId35"/>
    <p:sldId id="357" r:id="rId36"/>
    <p:sldId id="358" r:id="rId37"/>
    <p:sldId id="359" r:id="rId38"/>
    <p:sldId id="360" r:id="rId39"/>
    <p:sldId id="361" r:id="rId40"/>
    <p:sldId id="362" r:id="rId41"/>
    <p:sldId id="363" r:id="rId42"/>
    <p:sldId id="364" r:id="rId43"/>
    <p:sldId id="368" r:id="rId44"/>
    <p:sldId id="369" r:id="rId45"/>
    <p:sldId id="370" r:id="rId46"/>
    <p:sldId id="371" r:id="rId47"/>
    <p:sldId id="372" r:id="rId48"/>
    <p:sldId id="389" r:id="rId49"/>
    <p:sldId id="373" r:id="rId50"/>
    <p:sldId id="374" r:id="rId51"/>
    <p:sldId id="375" r:id="rId52"/>
    <p:sldId id="376" r:id="rId53"/>
    <p:sldId id="377" r:id="rId54"/>
    <p:sldId id="378" r:id="rId55"/>
    <p:sldId id="380" r:id="rId56"/>
    <p:sldId id="383" r:id="rId57"/>
    <p:sldId id="384" r:id="rId58"/>
    <p:sldId id="385" r:id="rId59"/>
    <p:sldId id="386" r:id="rId60"/>
    <p:sldId id="387"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Mood Disorders</a:t>
            </a:r>
            <a:endParaRPr lang="en-US" dirty="0"/>
          </a:p>
        </p:txBody>
      </p:sp>
    </p:spTree>
    <p:extLst>
      <p:ext uri="{BB962C8B-B14F-4D97-AF65-F5344CB8AC3E}">
        <p14:creationId xmlns:p14="http://schemas.microsoft.com/office/powerpoint/2010/main" val="4254198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Postpartum</a:t>
            </a:r>
          </a:p>
        </p:txBody>
      </p:sp>
      <p:sp>
        <p:nvSpPr>
          <p:cNvPr id="3" name="Content Placeholder 2"/>
          <p:cNvSpPr>
            <a:spLocks noGrp="1"/>
          </p:cNvSpPr>
          <p:nvPr>
            <p:ph idx="1"/>
          </p:nvPr>
        </p:nvSpPr>
        <p:spPr/>
        <p:txBody>
          <a:bodyPr>
            <a:normAutofit/>
          </a:bodyPr>
          <a:lstStyle/>
          <a:p>
            <a:r>
              <a:rPr lang="en-US" dirty="0"/>
              <a:t>Postpartum or “maternity” blues are a frequent </a:t>
            </a:r>
            <a:r>
              <a:rPr lang="en-US" dirty="0" smtClean="0"/>
              <a:t>normal experience </a:t>
            </a:r>
            <a:r>
              <a:rPr lang="en-US" dirty="0"/>
              <a:t>after delivery of a baby. They are </a:t>
            </a:r>
            <a:r>
              <a:rPr lang="en-US" dirty="0" smtClean="0"/>
              <a:t>characterized by </a:t>
            </a:r>
            <a:r>
              <a:rPr lang="en-US" dirty="0"/>
              <a:t>labile mood and affect, crying spells, </a:t>
            </a:r>
            <a:r>
              <a:rPr lang="en-US" dirty="0" smtClean="0"/>
              <a:t>sadness, insomnia</a:t>
            </a:r>
            <a:r>
              <a:rPr lang="en-US" dirty="0"/>
              <a:t>, and anxiety. </a:t>
            </a:r>
            <a:endParaRPr lang="en-US" dirty="0" smtClean="0"/>
          </a:p>
          <a:p>
            <a:r>
              <a:rPr lang="en-US" dirty="0" smtClean="0"/>
              <a:t>Symptoms </a:t>
            </a:r>
            <a:r>
              <a:rPr lang="en-US" dirty="0"/>
              <a:t>begin </a:t>
            </a:r>
            <a:r>
              <a:rPr lang="en-US" dirty="0" smtClean="0"/>
              <a:t>approximately 1 </a:t>
            </a:r>
            <a:r>
              <a:rPr lang="en-US" dirty="0"/>
              <a:t>day after delivery, usually peak in 3 to 7 days, and </a:t>
            </a:r>
            <a:r>
              <a:rPr lang="en-US" dirty="0" smtClean="0"/>
              <a:t>subside rapidly </a:t>
            </a:r>
            <a:r>
              <a:rPr lang="en-US" dirty="0"/>
              <a:t>with no medical </a:t>
            </a:r>
            <a:r>
              <a:rPr lang="en-US" dirty="0" smtClean="0"/>
              <a:t>treatment.</a:t>
            </a:r>
            <a:endParaRPr lang="en-US" dirty="0"/>
          </a:p>
        </p:txBody>
      </p:sp>
    </p:spTree>
    <p:extLst>
      <p:ext uri="{BB962C8B-B14F-4D97-AF65-F5344CB8AC3E}">
        <p14:creationId xmlns:p14="http://schemas.microsoft.com/office/powerpoint/2010/main" val="685428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Postpartum Depression</a:t>
            </a:r>
            <a:endParaRPr lang="en-US" dirty="0"/>
          </a:p>
        </p:txBody>
      </p:sp>
      <p:sp>
        <p:nvSpPr>
          <p:cNvPr id="3" name="Content Placeholder 2"/>
          <p:cNvSpPr>
            <a:spLocks noGrp="1"/>
          </p:cNvSpPr>
          <p:nvPr>
            <p:ph idx="1"/>
          </p:nvPr>
        </p:nvSpPr>
        <p:spPr/>
        <p:txBody>
          <a:bodyPr/>
          <a:lstStyle/>
          <a:p>
            <a:r>
              <a:rPr lang="en-US" dirty="0"/>
              <a:t>Postpartum depression meets all the criteria for </a:t>
            </a:r>
            <a:r>
              <a:rPr lang="en-US" dirty="0" smtClean="0"/>
              <a:t>a major </a:t>
            </a:r>
            <a:r>
              <a:rPr lang="en-US" dirty="0"/>
              <a:t>depressive episode, with onset within 4 weeks </a:t>
            </a:r>
            <a:r>
              <a:rPr lang="en-US" dirty="0" smtClean="0"/>
              <a:t>of delivery</a:t>
            </a:r>
            <a:r>
              <a:rPr lang="en-US" dirty="0"/>
              <a:t>.</a:t>
            </a:r>
          </a:p>
        </p:txBody>
      </p:sp>
    </p:spTree>
    <p:extLst>
      <p:ext uri="{BB962C8B-B14F-4D97-AF65-F5344CB8AC3E}">
        <p14:creationId xmlns:p14="http://schemas.microsoft.com/office/powerpoint/2010/main" val="2783899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Postpartum Psychosis</a:t>
            </a:r>
            <a:endParaRPr lang="en-US" dirty="0"/>
          </a:p>
        </p:txBody>
      </p:sp>
      <p:sp>
        <p:nvSpPr>
          <p:cNvPr id="3" name="Content Placeholder 2"/>
          <p:cNvSpPr>
            <a:spLocks noGrp="1"/>
          </p:cNvSpPr>
          <p:nvPr>
            <p:ph idx="1"/>
          </p:nvPr>
        </p:nvSpPr>
        <p:spPr/>
        <p:txBody>
          <a:bodyPr>
            <a:normAutofit lnSpcReduction="10000"/>
          </a:bodyPr>
          <a:lstStyle/>
          <a:p>
            <a:r>
              <a:rPr lang="en-US" dirty="0"/>
              <a:t>Postpartum psychosis is a psychotic episode </a:t>
            </a:r>
            <a:r>
              <a:rPr lang="en-US" dirty="0" smtClean="0"/>
              <a:t>developing within </a:t>
            </a:r>
            <a:r>
              <a:rPr lang="en-US" dirty="0"/>
              <a:t>3 weeks of delivery and beginning with </a:t>
            </a:r>
            <a:r>
              <a:rPr lang="en-US" dirty="0" smtClean="0"/>
              <a:t>fatigue, sadness</a:t>
            </a:r>
            <a:r>
              <a:rPr lang="en-US" dirty="0"/>
              <a:t>, emotional </a:t>
            </a:r>
            <a:r>
              <a:rPr lang="en-US" dirty="0" smtClean="0"/>
              <a:t>liability, </a:t>
            </a:r>
            <a:r>
              <a:rPr lang="en-US" dirty="0"/>
              <a:t>poor memory, </a:t>
            </a:r>
            <a:r>
              <a:rPr lang="en-US" dirty="0" smtClean="0"/>
              <a:t>and confusion </a:t>
            </a:r>
            <a:r>
              <a:rPr lang="en-US" dirty="0"/>
              <a:t>and progressing to delusions, </a:t>
            </a:r>
            <a:r>
              <a:rPr lang="en-US" dirty="0" smtClean="0"/>
              <a:t>hallucinations, poor </a:t>
            </a:r>
            <a:r>
              <a:rPr lang="en-US" dirty="0"/>
              <a:t>insight and judgment, and loss of contact with </a:t>
            </a:r>
            <a:r>
              <a:rPr lang="en-US" dirty="0" smtClean="0"/>
              <a:t>reality. </a:t>
            </a:r>
          </a:p>
          <a:p>
            <a:r>
              <a:rPr lang="en-US" dirty="0" smtClean="0"/>
              <a:t>This </a:t>
            </a:r>
            <a:r>
              <a:rPr lang="en-US" dirty="0"/>
              <a:t>medical emergency requires immediate </a:t>
            </a:r>
            <a:r>
              <a:rPr lang="en-US" dirty="0" smtClean="0"/>
              <a:t>treatment.</a:t>
            </a:r>
            <a:endParaRPr lang="en-US" dirty="0"/>
          </a:p>
        </p:txBody>
      </p:sp>
    </p:spTree>
    <p:extLst>
      <p:ext uri="{BB962C8B-B14F-4D97-AF65-F5344CB8AC3E}">
        <p14:creationId xmlns:p14="http://schemas.microsoft.com/office/powerpoint/2010/main" val="562959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Depressive Disorder</a:t>
            </a:r>
            <a:endParaRPr lang="en-US" dirty="0"/>
          </a:p>
        </p:txBody>
      </p:sp>
      <p:sp>
        <p:nvSpPr>
          <p:cNvPr id="3" name="Content Placeholder 2"/>
          <p:cNvSpPr>
            <a:spLocks noGrp="1"/>
          </p:cNvSpPr>
          <p:nvPr>
            <p:ph idx="1"/>
          </p:nvPr>
        </p:nvSpPr>
        <p:spPr/>
        <p:txBody>
          <a:bodyPr>
            <a:normAutofit fontScale="85000" lnSpcReduction="10000"/>
          </a:bodyPr>
          <a:lstStyle/>
          <a:p>
            <a:r>
              <a:rPr lang="en-US" dirty="0"/>
              <a:t>Major depressive disorder typically involves 2 or </a:t>
            </a:r>
            <a:r>
              <a:rPr lang="en-US" dirty="0" smtClean="0"/>
              <a:t>more weeks </a:t>
            </a:r>
            <a:r>
              <a:rPr lang="en-US" dirty="0"/>
              <a:t>of a sad mood or lack of interest in life </a:t>
            </a:r>
            <a:r>
              <a:rPr lang="en-US" dirty="0" smtClean="0"/>
              <a:t>activities with </a:t>
            </a:r>
            <a:r>
              <a:rPr lang="en-US" dirty="0"/>
              <a:t>at least four other symptoms of depression such </a:t>
            </a:r>
            <a:r>
              <a:rPr lang="en-US" dirty="0" smtClean="0"/>
              <a:t>as </a:t>
            </a:r>
            <a:r>
              <a:rPr lang="en-US" dirty="0" err="1" smtClean="0"/>
              <a:t>anhedonia</a:t>
            </a:r>
            <a:r>
              <a:rPr lang="en-US" dirty="0" smtClean="0"/>
              <a:t> </a:t>
            </a:r>
            <a:r>
              <a:rPr lang="en-US" dirty="0"/>
              <a:t>and changes in weight, sleep, energy, </a:t>
            </a:r>
            <a:r>
              <a:rPr lang="en-US" dirty="0" smtClean="0"/>
              <a:t>concentration, decision </a:t>
            </a:r>
            <a:r>
              <a:rPr lang="en-US" dirty="0"/>
              <a:t>making, self-esteem, and goals. </a:t>
            </a:r>
            <a:endParaRPr lang="en-US" dirty="0" smtClean="0"/>
          </a:p>
          <a:p>
            <a:r>
              <a:rPr lang="en-US" dirty="0" smtClean="0"/>
              <a:t>Major depression </a:t>
            </a:r>
            <a:r>
              <a:rPr lang="en-US" dirty="0"/>
              <a:t>is twice as common in </a:t>
            </a:r>
            <a:r>
              <a:rPr lang="en-US" dirty="0" smtClean="0"/>
              <a:t>women. </a:t>
            </a:r>
          </a:p>
          <a:p>
            <a:r>
              <a:rPr lang="en-US" dirty="0" smtClean="0"/>
              <a:t>Incidence </a:t>
            </a:r>
            <a:r>
              <a:rPr lang="en-US" dirty="0"/>
              <a:t>of depression </a:t>
            </a:r>
            <a:r>
              <a:rPr lang="en-US" dirty="0" smtClean="0"/>
              <a:t>decreases with </a:t>
            </a:r>
            <a:r>
              <a:rPr lang="en-US" dirty="0"/>
              <a:t>age in women and increases with age in men. </a:t>
            </a:r>
            <a:endParaRPr lang="en-US" dirty="0" smtClean="0"/>
          </a:p>
          <a:p>
            <a:r>
              <a:rPr lang="en-US" dirty="0" smtClean="0"/>
              <a:t>Single and </a:t>
            </a:r>
            <a:r>
              <a:rPr lang="en-US" dirty="0"/>
              <a:t>divorced people have the highest incidence. </a:t>
            </a:r>
            <a:endParaRPr lang="en-US" dirty="0" smtClean="0"/>
          </a:p>
          <a:p>
            <a:r>
              <a:rPr lang="en-US" dirty="0" smtClean="0"/>
              <a:t>Depression in </a:t>
            </a:r>
            <a:r>
              <a:rPr lang="en-US" dirty="0" err="1"/>
              <a:t>prepubertal</a:t>
            </a:r>
            <a:r>
              <a:rPr lang="en-US" dirty="0"/>
              <a:t> boys and girls occurs at an equal </a:t>
            </a:r>
            <a:r>
              <a:rPr lang="en-US" dirty="0" smtClean="0"/>
              <a:t>rate.</a:t>
            </a:r>
            <a:endParaRPr lang="en-US" dirty="0"/>
          </a:p>
        </p:txBody>
      </p:sp>
    </p:spTree>
    <p:extLst>
      <p:ext uri="{BB962C8B-B14F-4D97-AF65-F5344CB8AC3E}">
        <p14:creationId xmlns:p14="http://schemas.microsoft.com/office/powerpoint/2010/main" val="4223305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Symptoms of </a:t>
            </a:r>
            <a:r>
              <a:rPr lang="en-US" dirty="0" smtClean="0"/>
              <a:t>Major Depressive </a:t>
            </a:r>
            <a:r>
              <a:rPr lang="en-US" dirty="0"/>
              <a:t>Disorder</a:t>
            </a:r>
          </a:p>
        </p:txBody>
      </p:sp>
      <p:sp>
        <p:nvSpPr>
          <p:cNvPr id="3" name="Content Placeholder 2"/>
          <p:cNvSpPr>
            <a:spLocks noGrp="1"/>
          </p:cNvSpPr>
          <p:nvPr>
            <p:ph idx="1"/>
          </p:nvPr>
        </p:nvSpPr>
        <p:spPr/>
        <p:txBody>
          <a:bodyPr>
            <a:normAutofit fontScale="77500" lnSpcReduction="20000"/>
          </a:bodyPr>
          <a:lstStyle/>
          <a:p>
            <a:r>
              <a:rPr lang="en-US" dirty="0" smtClean="0"/>
              <a:t>Depressed mood.</a:t>
            </a:r>
            <a:endParaRPr lang="en-US" dirty="0"/>
          </a:p>
          <a:p>
            <a:r>
              <a:rPr lang="en-US" dirty="0" err="1" smtClean="0"/>
              <a:t>Anhedonism</a:t>
            </a:r>
            <a:r>
              <a:rPr lang="en-US" dirty="0" smtClean="0"/>
              <a:t> </a:t>
            </a:r>
            <a:r>
              <a:rPr lang="en-US" dirty="0"/>
              <a:t>(decreased attention to and </a:t>
            </a:r>
            <a:r>
              <a:rPr lang="en-US" dirty="0" smtClean="0"/>
              <a:t>enjoyment from </a:t>
            </a:r>
            <a:r>
              <a:rPr lang="en-US" dirty="0"/>
              <a:t>previously pleasurable activities</a:t>
            </a:r>
            <a:r>
              <a:rPr lang="en-US" dirty="0" smtClean="0"/>
              <a:t>).</a:t>
            </a:r>
            <a:endParaRPr lang="en-US" dirty="0"/>
          </a:p>
          <a:p>
            <a:r>
              <a:rPr lang="en-US" dirty="0" smtClean="0"/>
              <a:t>Unintentional </a:t>
            </a:r>
            <a:r>
              <a:rPr lang="en-US" dirty="0"/>
              <a:t>weight change of 5% or more in </a:t>
            </a:r>
            <a:r>
              <a:rPr lang="en-US" dirty="0" smtClean="0"/>
              <a:t>a month.</a:t>
            </a:r>
            <a:endParaRPr lang="en-US" dirty="0"/>
          </a:p>
          <a:p>
            <a:r>
              <a:rPr lang="en-US" dirty="0" smtClean="0"/>
              <a:t>Change </a:t>
            </a:r>
            <a:r>
              <a:rPr lang="en-US" dirty="0"/>
              <a:t>in sleep </a:t>
            </a:r>
            <a:r>
              <a:rPr lang="en-US" dirty="0" smtClean="0"/>
              <a:t>pattern.</a:t>
            </a:r>
            <a:endParaRPr lang="en-US" dirty="0"/>
          </a:p>
          <a:p>
            <a:r>
              <a:rPr lang="en-US" dirty="0" smtClean="0"/>
              <a:t>Agitation </a:t>
            </a:r>
            <a:r>
              <a:rPr lang="en-US" dirty="0"/>
              <a:t>or psychomotor </a:t>
            </a:r>
            <a:r>
              <a:rPr lang="en-US" dirty="0" smtClean="0"/>
              <a:t>retardation.</a:t>
            </a:r>
            <a:endParaRPr lang="en-US" dirty="0"/>
          </a:p>
          <a:p>
            <a:r>
              <a:rPr lang="en-US" dirty="0" smtClean="0"/>
              <a:t>Tiredness.</a:t>
            </a:r>
            <a:endParaRPr lang="en-US" dirty="0"/>
          </a:p>
          <a:p>
            <a:r>
              <a:rPr lang="en-US" dirty="0" smtClean="0"/>
              <a:t>Worthlessness </a:t>
            </a:r>
            <a:r>
              <a:rPr lang="en-US" dirty="0"/>
              <a:t>or guilt inappropriate to the </a:t>
            </a:r>
            <a:r>
              <a:rPr lang="en-US" dirty="0" smtClean="0"/>
              <a:t>situation (possibly </a:t>
            </a:r>
            <a:r>
              <a:rPr lang="en-US" dirty="0"/>
              <a:t>delusional</a:t>
            </a:r>
            <a:r>
              <a:rPr lang="en-US" dirty="0" smtClean="0"/>
              <a:t>).</a:t>
            </a:r>
            <a:endParaRPr lang="en-US" dirty="0"/>
          </a:p>
          <a:p>
            <a:r>
              <a:rPr lang="en-US" dirty="0" smtClean="0"/>
              <a:t>Difficulty </a:t>
            </a:r>
            <a:r>
              <a:rPr lang="en-US" dirty="0"/>
              <a:t>thinking, focusing, or making </a:t>
            </a:r>
            <a:r>
              <a:rPr lang="en-US" dirty="0" smtClean="0"/>
              <a:t>decisions.</a:t>
            </a:r>
            <a:endParaRPr lang="en-US" dirty="0"/>
          </a:p>
          <a:p>
            <a:r>
              <a:rPr lang="en-US" dirty="0" smtClean="0"/>
              <a:t>Hopelessness</a:t>
            </a:r>
            <a:r>
              <a:rPr lang="en-US" dirty="0"/>
              <a:t>, helplessness, and/or suicidal </a:t>
            </a:r>
            <a:r>
              <a:rPr lang="en-US" dirty="0" smtClean="0"/>
              <a:t>ideation.</a:t>
            </a:r>
            <a:endParaRPr lang="en-US" dirty="0"/>
          </a:p>
        </p:txBody>
      </p:sp>
    </p:spTree>
    <p:extLst>
      <p:ext uri="{BB962C8B-B14F-4D97-AF65-F5344CB8AC3E}">
        <p14:creationId xmlns:p14="http://schemas.microsoft.com/office/powerpoint/2010/main" val="34957076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and Prognosis</a:t>
            </a:r>
          </a:p>
        </p:txBody>
      </p:sp>
      <p:sp>
        <p:nvSpPr>
          <p:cNvPr id="3" name="Content Placeholder 2"/>
          <p:cNvSpPr>
            <a:spLocks noGrp="1"/>
          </p:cNvSpPr>
          <p:nvPr>
            <p:ph idx="1"/>
          </p:nvPr>
        </p:nvSpPr>
        <p:spPr/>
        <p:txBody>
          <a:bodyPr/>
          <a:lstStyle/>
          <a:p>
            <a:r>
              <a:rPr lang="en-US" dirty="0"/>
              <a:t>C</a:t>
            </a:r>
            <a:r>
              <a:rPr lang="en-US" dirty="0" smtClean="0"/>
              <a:t>yclic antidepressants.</a:t>
            </a:r>
            <a:endParaRPr lang="en-US" dirty="0"/>
          </a:p>
          <a:p>
            <a:r>
              <a:rPr lang="en-US" dirty="0"/>
              <a:t>M</a:t>
            </a:r>
            <a:r>
              <a:rPr lang="en-US" dirty="0" smtClean="0"/>
              <a:t>onoamine </a:t>
            </a:r>
            <a:r>
              <a:rPr lang="en-US" dirty="0"/>
              <a:t>oxidase inhibitors (</a:t>
            </a:r>
            <a:r>
              <a:rPr lang="en-US" dirty="0" smtClean="0"/>
              <a:t>MAOIs).</a:t>
            </a:r>
          </a:p>
          <a:p>
            <a:r>
              <a:rPr lang="en-US" dirty="0"/>
              <a:t>S</a:t>
            </a:r>
            <a:r>
              <a:rPr lang="en-US" dirty="0" smtClean="0"/>
              <a:t>elective serotonin </a:t>
            </a:r>
            <a:r>
              <a:rPr lang="en-US" dirty="0"/>
              <a:t>reuptake inhibitors (SSRIs</a:t>
            </a:r>
            <a:r>
              <a:rPr lang="en-US" dirty="0" smtClean="0"/>
              <a:t>). </a:t>
            </a:r>
          </a:p>
          <a:p>
            <a:r>
              <a:rPr lang="en-US" dirty="0" smtClean="0"/>
              <a:t>Atypical antidepressants</a:t>
            </a:r>
            <a:r>
              <a:rPr lang="en-US" dirty="0"/>
              <a:t>.</a:t>
            </a:r>
          </a:p>
        </p:txBody>
      </p:sp>
    </p:spTree>
    <p:extLst>
      <p:ext uri="{BB962C8B-B14F-4D97-AF65-F5344CB8AC3E}">
        <p14:creationId xmlns:p14="http://schemas.microsoft.com/office/powerpoint/2010/main" val="3098572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Other Medical Treatments and </a:t>
            </a:r>
            <a:r>
              <a:rPr lang="en-US" dirty="0" smtClean="0"/>
              <a:t>Psychotherapy</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Electroconvulsive </a:t>
            </a:r>
            <a:r>
              <a:rPr lang="en-US" b="1" dirty="0" smtClean="0"/>
              <a:t>Therapy (</a:t>
            </a:r>
            <a:r>
              <a:rPr lang="en-US" b="1" dirty="0"/>
              <a:t>ECT) </a:t>
            </a:r>
            <a:r>
              <a:rPr lang="en-US" dirty="0"/>
              <a:t>to treat depression in </a:t>
            </a:r>
            <a:r>
              <a:rPr lang="en-US" dirty="0" smtClean="0"/>
              <a:t>select </a:t>
            </a:r>
            <a:r>
              <a:rPr lang="en-US" dirty="0"/>
              <a:t>groups, such as clients who do not respond to </a:t>
            </a:r>
            <a:r>
              <a:rPr lang="en-US" dirty="0" smtClean="0"/>
              <a:t>antidepressants or </a:t>
            </a:r>
            <a:r>
              <a:rPr lang="en-US" dirty="0"/>
              <a:t>those who experience intolerable side effects </a:t>
            </a:r>
            <a:r>
              <a:rPr lang="en-US" dirty="0" smtClean="0"/>
              <a:t>at therapeutic </a:t>
            </a:r>
            <a:r>
              <a:rPr lang="en-US" dirty="0"/>
              <a:t>doses (particularly true for older adults). </a:t>
            </a:r>
            <a:r>
              <a:rPr lang="en-US" dirty="0" smtClean="0"/>
              <a:t>In addition</a:t>
            </a:r>
            <a:r>
              <a:rPr lang="en-US" dirty="0"/>
              <a:t>, pregnant women can safely have ECT with </a:t>
            </a:r>
            <a:r>
              <a:rPr lang="en-US" dirty="0" smtClean="0"/>
              <a:t>no harm </a:t>
            </a:r>
            <a:r>
              <a:rPr lang="en-US" dirty="0"/>
              <a:t>to the fetus. </a:t>
            </a:r>
            <a:endParaRPr lang="en-US" dirty="0" smtClean="0"/>
          </a:p>
          <a:p>
            <a:r>
              <a:rPr lang="en-US" dirty="0" smtClean="0"/>
              <a:t>Clients </a:t>
            </a:r>
            <a:r>
              <a:rPr lang="en-US" dirty="0"/>
              <a:t>who are actively suicidal may </a:t>
            </a:r>
            <a:r>
              <a:rPr lang="en-US" dirty="0" smtClean="0"/>
              <a:t>be given </a:t>
            </a:r>
            <a:r>
              <a:rPr lang="en-US" dirty="0"/>
              <a:t>ECT if there is concern for their safety while </a:t>
            </a:r>
            <a:r>
              <a:rPr lang="en-US" dirty="0" smtClean="0"/>
              <a:t>waiting weeks </a:t>
            </a:r>
            <a:r>
              <a:rPr lang="en-US" dirty="0"/>
              <a:t>for the full effects of antidepressant medication.</a:t>
            </a:r>
          </a:p>
        </p:txBody>
      </p:sp>
    </p:spTree>
    <p:extLst>
      <p:ext uri="{BB962C8B-B14F-4D97-AF65-F5344CB8AC3E}">
        <p14:creationId xmlns:p14="http://schemas.microsoft.com/office/powerpoint/2010/main" val="3808895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Psychotherapy </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Psychotherapy. </a:t>
            </a:r>
            <a:r>
              <a:rPr lang="en-US" dirty="0"/>
              <a:t>A combination of psychotherapy </a:t>
            </a:r>
            <a:r>
              <a:rPr lang="en-US" dirty="0" smtClean="0"/>
              <a:t>and medications </a:t>
            </a:r>
            <a:r>
              <a:rPr lang="en-US" dirty="0"/>
              <a:t>is considered the most effective treatment </a:t>
            </a:r>
            <a:r>
              <a:rPr lang="en-US" dirty="0" smtClean="0"/>
              <a:t>for depressive </a:t>
            </a:r>
            <a:r>
              <a:rPr lang="en-US" dirty="0"/>
              <a:t>disorders. </a:t>
            </a:r>
            <a:endParaRPr lang="en-US" dirty="0" smtClean="0"/>
          </a:p>
          <a:p>
            <a:r>
              <a:rPr lang="en-US" dirty="0" smtClean="0"/>
              <a:t>There </a:t>
            </a:r>
            <a:r>
              <a:rPr lang="en-US" dirty="0"/>
              <a:t>is no one specific type of </a:t>
            </a:r>
            <a:r>
              <a:rPr lang="en-US" dirty="0" smtClean="0"/>
              <a:t>therapy that </a:t>
            </a:r>
            <a:r>
              <a:rPr lang="en-US" dirty="0"/>
              <a:t>is better for the treatment of </a:t>
            </a:r>
            <a:r>
              <a:rPr lang="en-US" dirty="0" smtClean="0"/>
              <a:t>depression. </a:t>
            </a:r>
            <a:r>
              <a:rPr lang="en-US" dirty="0"/>
              <a:t>The goals of combined therapy are symptom remission</a:t>
            </a:r>
            <a:r>
              <a:rPr lang="en-US" dirty="0" smtClean="0"/>
              <a:t>, psychosocial </a:t>
            </a:r>
            <a:r>
              <a:rPr lang="en-US" dirty="0"/>
              <a:t>restoration, prevention of relapse </a:t>
            </a:r>
            <a:r>
              <a:rPr lang="en-US" dirty="0" smtClean="0"/>
              <a:t>or recurrence</a:t>
            </a:r>
            <a:r>
              <a:rPr lang="en-US" dirty="0"/>
              <a:t>, reduced secondary consequences such </a:t>
            </a:r>
            <a:r>
              <a:rPr lang="en-US" dirty="0" smtClean="0"/>
              <a:t>as marital </a:t>
            </a:r>
            <a:r>
              <a:rPr lang="en-US" dirty="0"/>
              <a:t>discord or occupational difficulties, and </a:t>
            </a:r>
            <a:r>
              <a:rPr lang="en-US" dirty="0" smtClean="0"/>
              <a:t>increasing treatment </a:t>
            </a:r>
            <a:r>
              <a:rPr lang="en-US" dirty="0"/>
              <a:t>compliance.</a:t>
            </a:r>
          </a:p>
        </p:txBody>
      </p:sp>
    </p:spTree>
    <p:extLst>
      <p:ext uri="{BB962C8B-B14F-4D97-AF65-F5344CB8AC3E}">
        <p14:creationId xmlns:p14="http://schemas.microsoft.com/office/powerpoint/2010/main" val="2852233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a:t>
            </a:r>
          </a:p>
        </p:txBody>
      </p:sp>
      <p:sp>
        <p:nvSpPr>
          <p:cNvPr id="3" name="Content Placeholder 2"/>
          <p:cNvSpPr>
            <a:spLocks noGrp="1"/>
          </p:cNvSpPr>
          <p:nvPr>
            <p:ph idx="1"/>
          </p:nvPr>
        </p:nvSpPr>
        <p:spPr/>
        <p:txBody>
          <a:bodyPr>
            <a:normAutofit fontScale="77500" lnSpcReduction="20000"/>
          </a:bodyPr>
          <a:lstStyle/>
          <a:p>
            <a:r>
              <a:rPr lang="en-US" dirty="0" smtClean="0"/>
              <a:t>It </a:t>
            </a:r>
            <a:r>
              <a:rPr lang="en-US" dirty="0"/>
              <a:t>is </a:t>
            </a:r>
            <a:r>
              <a:rPr lang="en-US" dirty="0" smtClean="0"/>
              <a:t>important that </a:t>
            </a:r>
            <a:r>
              <a:rPr lang="en-US" dirty="0"/>
              <a:t>the nurse does not try to rush clients because doing </a:t>
            </a:r>
            <a:r>
              <a:rPr lang="en-US" dirty="0" smtClean="0"/>
              <a:t>so leads </a:t>
            </a:r>
            <a:r>
              <a:rPr lang="en-US" dirty="0"/>
              <a:t>to frustration and incomplete assessment data</a:t>
            </a:r>
            <a:r>
              <a:rPr lang="en-US" dirty="0" smtClean="0"/>
              <a:t>.</a:t>
            </a:r>
          </a:p>
          <a:p>
            <a:r>
              <a:rPr lang="en-US" dirty="0"/>
              <a:t>To assess the client’s perception of the problem, </a:t>
            </a:r>
            <a:r>
              <a:rPr lang="en-US" dirty="0" smtClean="0"/>
              <a:t>the nurse </a:t>
            </a:r>
            <a:r>
              <a:rPr lang="en-US" dirty="0"/>
              <a:t>asks about behavioral changes: when they </a:t>
            </a:r>
            <a:r>
              <a:rPr lang="en-US" dirty="0" smtClean="0"/>
              <a:t>started, what </a:t>
            </a:r>
            <a:r>
              <a:rPr lang="en-US" dirty="0"/>
              <a:t>was happening when they began, their duration, </a:t>
            </a:r>
            <a:r>
              <a:rPr lang="en-US" dirty="0" smtClean="0"/>
              <a:t>and what </a:t>
            </a:r>
            <a:r>
              <a:rPr lang="en-US" dirty="0"/>
              <a:t>the client has tried to do about them. </a:t>
            </a:r>
            <a:endParaRPr lang="en-US" dirty="0" smtClean="0"/>
          </a:p>
          <a:p>
            <a:r>
              <a:rPr lang="en-US" dirty="0" smtClean="0"/>
              <a:t>Assessing the history </a:t>
            </a:r>
            <a:r>
              <a:rPr lang="en-US" dirty="0"/>
              <a:t>is important to determine any previous episodes </a:t>
            </a:r>
            <a:r>
              <a:rPr lang="en-US" dirty="0" smtClean="0"/>
              <a:t>of depression</a:t>
            </a:r>
            <a:r>
              <a:rPr lang="en-US" dirty="0"/>
              <a:t>, treatment, and client’s response to </a:t>
            </a:r>
            <a:r>
              <a:rPr lang="en-US" dirty="0" smtClean="0"/>
              <a:t>treatment. </a:t>
            </a:r>
          </a:p>
          <a:p>
            <a:r>
              <a:rPr lang="en-US" dirty="0" smtClean="0"/>
              <a:t>The </a:t>
            </a:r>
            <a:r>
              <a:rPr lang="en-US" dirty="0"/>
              <a:t>nurse also asks about family history of mood </a:t>
            </a:r>
            <a:r>
              <a:rPr lang="en-US" dirty="0" smtClean="0"/>
              <a:t>disorders, suicide</a:t>
            </a:r>
            <a:r>
              <a:rPr lang="en-US" dirty="0"/>
              <a:t>, or attempted suicide.</a:t>
            </a:r>
          </a:p>
        </p:txBody>
      </p:sp>
    </p:spTree>
    <p:extLst>
      <p:ext uri="{BB962C8B-B14F-4D97-AF65-F5344CB8AC3E}">
        <p14:creationId xmlns:p14="http://schemas.microsoft.com/office/powerpoint/2010/main" val="30244793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General Appearance and Motor Behavior</a:t>
            </a:r>
          </a:p>
        </p:txBody>
      </p:sp>
      <p:sp>
        <p:nvSpPr>
          <p:cNvPr id="3" name="Content Placeholder 2"/>
          <p:cNvSpPr>
            <a:spLocks noGrp="1"/>
          </p:cNvSpPr>
          <p:nvPr>
            <p:ph idx="1"/>
          </p:nvPr>
        </p:nvSpPr>
        <p:spPr/>
        <p:txBody>
          <a:bodyPr>
            <a:normAutofit fontScale="70000" lnSpcReduction="20000"/>
          </a:bodyPr>
          <a:lstStyle/>
          <a:p>
            <a:r>
              <a:rPr lang="en-US" dirty="0"/>
              <a:t>Many people with depression look sad; sometimes </a:t>
            </a:r>
            <a:r>
              <a:rPr lang="en-US" dirty="0" smtClean="0"/>
              <a:t>they just </a:t>
            </a:r>
            <a:r>
              <a:rPr lang="en-US" dirty="0"/>
              <a:t>look </a:t>
            </a:r>
            <a:r>
              <a:rPr lang="en-US" dirty="0" smtClean="0"/>
              <a:t>ill.</a:t>
            </a:r>
          </a:p>
          <a:p>
            <a:r>
              <a:rPr lang="en-US" dirty="0" smtClean="0"/>
              <a:t>They have </a:t>
            </a:r>
            <a:r>
              <a:rPr lang="en-US" b="1" dirty="0"/>
              <a:t>psychomotor retardation </a:t>
            </a:r>
            <a:r>
              <a:rPr lang="en-US" dirty="0"/>
              <a:t>(slow body movements, </a:t>
            </a:r>
            <a:r>
              <a:rPr lang="en-US" dirty="0" smtClean="0"/>
              <a:t>slow cognitive </a:t>
            </a:r>
            <a:r>
              <a:rPr lang="en-US" dirty="0"/>
              <a:t>processing, and slow verbal interaction</a:t>
            </a:r>
            <a:r>
              <a:rPr lang="en-US" dirty="0" smtClean="0"/>
              <a:t>). </a:t>
            </a:r>
          </a:p>
          <a:p>
            <a:r>
              <a:rPr lang="en-US" dirty="0" smtClean="0"/>
              <a:t>Responses to questions may be minimal, with only one or two </a:t>
            </a:r>
            <a:r>
              <a:rPr lang="en-US" dirty="0"/>
              <a:t>words. </a:t>
            </a:r>
            <a:r>
              <a:rPr lang="en-US" b="1" dirty="0"/>
              <a:t>Latency of response </a:t>
            </a:r>
            <a:r>
              <a:rPr lang="en-US" dirty="0"/>
              <a:t>is seen when clients </a:t>
            </a:r>
            <a:r>
              <a:rPr lang="en-US" dirty="0" smtClean="0"/>
              <a:t>take up </a:t>
            </a:r>
            <a:r>
              <a:rPr lang="en-US" dirty="0"/>
              <a:t>to 30 seconds to respond to a question. </a:t>
            </a:r>
            <a:endParaRPr lang="en-US" dirty="0" smtClean="0"/>
          </a:p>
          <a:p>
            <a:r>
              <a:rPr lang="en-US" dirty="0" smtClean="0"/>
              <a:t>They may answer </a:t>
            </a:r>
            <a:r>
              <a:rPr lang="en-US" dirty="0"/>
              <a:t>some questions with “I don’t know” because </a:t>
            </a:r>
            <a:r>
              <a:rPr lang="en-US" dirty="0" smtClean="0"/>
              <a:t>they are </a:t>
            </a:r>
            <a:r>
              <a:rPr lang="en-US" dirty="0"/>
              <a:t>simply too fatigued and overwhelmed to think of </a:t>
            </a:r>
            <a:r>
              <a:rPr lang="en-US" dirty="0" smtClean="0"/>
              <a:t>an answer </a:t>
            </a:r>
            <a:r>
              <a:rPr lang="en-US" dirty="0"/>
              <a:t>or respond in any detail. </a:t>
            </a:r>
            <a:endParaRPr lang="en-US" dirty="0" smtClean="0"/>
          </a:p>
          <a:p>
            <a:r>
              <a:rPr lang="en-US" dirty="0" smtClean="0"/>
              <a:t>Clients </a:t>
            </a:r>
            <a:r>
              <a:rPr lang="en-US" dirty="0"/>
              <a:t>also may </a:t>
            </a:r>
            <a:r>
              <a:rPr lang="en-US" dirty="0" smtClean="0"/>
              <a:t>exhibit signs </a:t>
            </a:r>
            <a:r>
              <a:rPr lang="en-US" dirty="0"/>
              <a:t>of agitation or anxiety such as wringing their </a:t>
            </a:r>
            <a:r>
              <a:rPr lang="en-US" dirty="0" smtClean="0"/>
              <a:t>hands and </a:t>
            </a:r>
            <a:r>
              <a:rPr lang="en-US" dirty="0"/>
              <a:t>having difficulty sitting still. </a:t>
            </a:r>
            <a:r>
              <a:rPr lang="en-US" dirty="0" smtClean="0"/>
              <a:t>These </a:t>
            </a:r>
            <a:r>
              <a:rPr lang="en-US" dirty="0"/>
              <a:t>clients are said </a:t>
            </a:r>
            <a:r>
              <a:rPr lang="en-US" dirty="0" smtClean="0"/>
              <a:t>to have </a:t>
            </a:r>
            <a:r>
              <a:rPr lang="en-US" b="1" dirty="0"/>
              <a:t>psychomotor agitation </a:t>
            </a:r>
            <a:r>
              <a:rPr lang="en-US" dirty="0"/>
              <a:t>(increased body </a:t>
            </a:r>
            <a:r>
              <a:rPr lang="en-US" dirty="0" smtClean="0"/>
              <a:t>movements and </a:t>
            </a:r>
            <a:r>
              <a:rPr lang="en-US" dirty="0"/>
              <a:t>thoughts), which includes pacing, accelerated </a:t>
            </a:r>
            <a:r>
              <a:rPr lang="en-US" dirty="0" smtClean="0"/>
              <a:t>thinking, and </a:t>
            </a:r>
            <a:r>
              <a:rPr lang="en-US" dirty="0"/>
              <a:t>argumentativeness</a:t>
            </a:r>
            <a:r>
              <a:rPr lang="en-US" dirty="0" smtClean="0"/>
              <a:t>.</a:t>
            </a:r>
          </a:p>
          <a:p>
            <a:r>
              <a:rPr lang="en-US" dirty="0"/>
              <a:t>Memory impairment is common.</a:t>
            </a:r>
          </a:p>
        </p:txBody>
      </p:sp>
    </p:spTree>
    <p:extLst>
      <p:ext uri="{BB962C8B-B14F-4D97-AF65-F5344CB8AC3E}">
        <p14:creationId xmlns:p14="http://schemas.microsoft.com/office/powerpoint/2010/main" val="2613500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Everyone occasionally feels sad</a:t>
            </a:r>
            <a:r>
              <a:rPr lang="en-US" dirty="0"/>
              <a:t>, low, and tired, with the desire to stay </a:t>
            </a:r>
            <a:r>
              <a:rPr lang="en-US" dirty="0" smtClean="0"/>
              <a:t>in bed </a:t>
            </a:r>
            <a:r>
              <a:rPr lang="en-US" dirty="0"/>
              <a:t>and shut out the world. </a:t>
            </a:r>
            <a:endParaRPr lang="en-US" dirty="0" smtClean="0"/>
          </a:p>
          <a:p>
            <a:r>
              <a:rPr lang="en-US" dirty="0" smtClean="0"/>
              <a:t>These </a:t>
            </a:r>
            <a:r>
              <a:rPr lang="en-US" dirty="0"/>
              <a:t>episodes often are accompanied </a:t>
            </a:r>
            <a:r>
              <a:rPr lang="en-US" dirty="0" smtClean="0"/>
              <a:t>by </a:t>
            </a:r>
            <a:r>
              <a:rPr lang="en-US" b="1" dirty="0" err="1" smtClean="0"/>
              <a:t>anergia</a:t>
            </a:r>
            <a:r>
              <a:rPr lang="en-US" b="1" dirty="0" smtClean="0"/>
              <a:t> </a:t>
            </a:r>
            <a:r>
              <a:rPr lang="en-US" dirty="0"/>
              <a:t>(lack of energy), exhaustion, agitation, noise intolerance, </a:t>
            </a:r>
            <a:r>
              <a:rPr lang="en-US" dirty="0" smtClean="0"/>
              <a:t>and slowed </a:t>
            </a:r>
            <a:r>
              <a:rPr lang="en-US" dirty="0"/>
              <a:t>thinking processes, all of which make decisions difficult.</a:t>
            </a:r>
          </a:p>
        </p:txBody>
      </p:sp>
    </p:spTree>
    <p:extLst>
      <p:ext uri="{BB962C8B-B14F-4D97-AF65-F5344CB8AC3E}">
        <p14:creationId xmlns:p14="http://schemas.microsoft.com/office/powerpoint/2010/main" val="20309519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Diagnosis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Risk for suicide.</a:t>
            </a:r>
          </a:p>
          <a:p>
            <a:r>
              <a:rPr lang="en-US" dirty="0" smtClean="0"/>
              <a:t>Imbalanced nutrition: less than body requirements.</a:t>
            </a:r>
          </a:p>
          <a:p>
            <a:r>
              <a:rPr lang="en-US" dirty="0" smtClean="0"/>
              <a:t>Anxiety.</a:t>
            </a:r>
            <a:endParaRPr lang="en-US" dirty="0"/>
          </a:p>
          <a:p>
            <a:r>
              <a:rPr lang="en-US" dirty="0" smtClean="0"/>
              <a:t>Ineffective coping.</a:t>
            </a:r>
          </a:p>
          <a:p>
            <a:r>
              <a:rPr lang="en-US" dirty="0" smtClean="0"/>
              <a:t>Hopelessness.</a:t>
            </a:r>
            <a:endParaRPr lang="en-US" dirty="0"/>
          </a:p>
          <a:p>
            <a:r>
              <a:rPr lang="en-US" dirty="0" smtClean="0"/>
              <a:t>Ineffective role performance.</a:t>
            </a:r>
          </a:p>
          <a:p>
            <a:r>
              <a:rPr lang="en-US" dirty="0" smtClean="0"/>
              <a:t>Self-care deficit.</a:t>
            </a:r>
          </a:p>
          <a:p>
            <a:r>
              <a:rPr lang="en-US" dirty="0" smtClean="0"/>
              <a:t>Chronic low self-esteem.</a:t>
            </a:r>
          </a:p>
          <a:p>
            <a:r>
              <a:rPr lang="en-US" dirty="0" smtClean="0"/>
              <a:t>Disturbed sleep pattern.</a:t>
            </a:r>
          </a:p>
          <a:p>
            <a:r>
              <a:rPr lang="en-US" dirty="0" smtClean="0"/>
              <a:t>Impaired social interaction.</a:t>
            </a:r>
            <a:endParaRPr lang="en-US" dirty="0"/>
          </a:p>
        </p:txBody>
      </p:sp>
    </p:spTree>
    <p:extLst>
      <p:ext uri="{BB962C8B-B14F-4D97-AF65-F5344CB8AC3E}">
        <p14:creationId xmlns:p14="http://schemas.microsoft.com/office/powerpoint/2010/main" val="2473818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Outcome Identification</a:t>
            </a:r>
          </a:p>
        </p:txBody>
      </p:sp>
      <p:sp>
        <p:nvSpPr>
          <p:cNvPr id="3" name="Content Placeholder 2"/>
          <p:cNvSpPr>
            <a:spLocks noGrp="1"/>
          </p:cNvSpPr>
          <p:nvPr>
            <p:ph idx="1"/>
          </p:nvPr>
        </p:nvSpPr>
        <p:spPr/>
        <p:txBody>
          <a:bodyPr>
            <a:normAutofit fontScale="70000" lnSpcReduction="20000"/>
          </a:bodyPr>
          <a:lstStyle/>
          <a:p>
            <a:r>
              <a:rPr lang="en-US" dirty="0" smtClean="0"/>
              <a:t>The </a:t>
            </a:r>
            <a:r>
              <a:rPr lang="en-US" dirty="0"/>
              <a:t>client will not injure himself or herself.</a:t>
            </a:r>
          </a:p>
          <a:p>
            <a:r>
              <a:rPr lang="en-US" dirty="0" smtClean="0"/>
              <a:t>The </a:t>
            </a:r>
            <a:r>
              <a:rPr lang="en-US" dirty="0"/>
              <a:t>client will independently carry out activities </a:t>
            </a:r>
            <a:r>
              <a:rPr lang="en-US" dirty="0" smtClean="0"/>
              <a:t>of daily living.</a:t>
            </a:r>
            <a:endParaRPr lang="en-US" dirty="0"/>
          </a:p>
          <a:p>
            <a:r>
              <a:rPr lang="en-US" dirty="0" smtClean="0"/>
              <a:t>The </a:t>
            </a:r>
            <a:r>
              <a:rPr lang="en-US" dirty="0"/>
              <a:t>client will establish a balance of rest, sleep, </a:t>
            </a:r>
            <a:r>
              <a:rPr lang="en-US" dirty="0" smtClean="0"/>
              <a:t>and activity</a:t>
            </a:r>
            <a:r>
              <a:rPr lang="en-US" dirty="0"/>
              <a:t>.</a:t>
            </a:r>
          </a:p>
          <a:p>
            <a:r>
              <a:rPr lang="en-US" dirty="0" smtClean="0"/>
              <a:t>The </a:t>
            </a:r>
            <a:r>
              <a:rPr lang="en-US" dirty="0"/>
              <a:t>client will establish a balance of adequate </a:t>
            </a:r>
            <a:r>
              <a:rPr lang="en-US" dirty="0" smtClean="0"/>
              <a:t>nutrition, hydration</a:t>
            </a:r>
            <a:r>
              <a:rPr lang="en-US" dirty="0"/>
              <a:t>, and elimination.</a:t>
            </a:r>
          </a:p>
          <a:p>
            <a:r>
              <a:rPr lang="en-US" dirty="0" smtClean="0"/>
              <a:t>The </a:t>
            </a:r>
            <a:r>
              <a:rPr lang="en-US" dirty="0"/>
              <a:t>client will evaluate self-attributes realistically.</a:t>
            </a:r>
          </a:p>
          <a:p>
            <a:r>
              <a:rPr lang="en-US" dirty="0" smtClean="0"/>
              <a:t>The </a:t>
            </a:r>
            <a:r>
              <a:rPr lang="en-US" dirty="0"/>
              <a:t>client will socialize with staff, peers, and </a:t>
            </a:r>
            <a:r>
              <a:rPr lang="en-US" dirty="0" smtClean="0"/>
              <a:t>family/ friends</a:t>
            </a:r>
            <a:r>
              <a:rPr lang="en-US" dirty="0"/>
              <a:t>.</a:t>
            </a:r>
          </a:p>
          <a:p>
            <a:r>
              <a:rPr lang="en-US" dirty="0" smtClean="0"/>
              <a:t>The </a:t>
            </a:r>
            <a:r>
              <a:rPr lang="en-US" dirty="0"/>
              <a:t>client will return to occupation or </a:t>
            </a:r>
            <a:r>
              <a:rPr lang="en-US" dirty="0" smtClean="0"/>
              <a:t>school activities</a:t>
            </a:r>
            <a:r>
              <a:rPr lang="en-US" dirty="0"/>
              <a:t>.</a:t>
            </a:r>
          </a:p>
          <a:p>
            <a:r>
              <a:rPr lang="en-US" dirty="0" smtClean="0"/>
              <a:t>The </a:t>
            </a:r>
            <a:r>
              <a:rPr lang="en-US" dirty="0"/>
              <a:t>client will comply with antidepressant regimen.</a:t>
            </a:r>
          </a:p>
          <a:p>
            <a:r>
              <a:rPr lang="en-US" dirty="0" smtClean="0"/>
              <a:t>The </a:t>
            </a:r>
            <a:r>
              <a:rPr lang="en-US" dirty="0"/>
              <a:t>client will verbalize symptoms of a recurrence.</a:t>
            </a:r>
          </a:p>
        </p:txBody>
      </p:sp>
    </p:spTree>
    <p:extLst>
      <p:ext uri="{BB962C8B-B14F-4D97-AF65-F5344CB8AC3E}">
        <p14:creationId xmlns:p14="http://schemas.microsoft.com/office/powerpoint/2010/main" val="7789911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Interventions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Provide </a:t>
            </a:r>
            <a:r>
              <a:rPr lang="en-US" dirty="0"/>
              <a:t>for the </a:t>
            </a:r>
            <a:r>
              <a:rPr lang="en-US" dirty="0">
                <a:solidFill>
                  <a:srgbClr val="FF0000"/>
                </a:solidFill>
              </a:rPr>
              <a:t>safety</a:t>
            </a:r>
            <a:r>
              <a:rPr lang="en-US" dirty="0"/>
              <a:t> of the client and others.</a:t>
            </a:r>
          </a:p>
          <a:p>
            <a:r>
              <a:rPr lang="en-US" dirty="0" smtClean="0"/>
              <a:t>Institute </a:t>
            </a:r>
            <a:r>
              <a:rPr lang="en-US" dirty="0">
                <a:solidFill>
                  <a:srgbClr val="FF0000"/>
                </a:solidFill>
              </a:rPr>
              <a:t>suicide precautions </a:t>
            </a:r>
            <a:r>
              <a:rPr lang="en-US" dirty="0"/>
              <a:t>if indicated.</a:t>
            </a:r>
          </a:p>
          <a:p>
            <a:r>
              <a:rPr lang="en-US" dirty="0" smtClean="0"/>
              <a:t>Begin </a:t>
            </a:r>
            <a:r>
              <a:rPr lang="en-US" dirty="0"/>
              <a:t>a </a:t>
            </a:r>
            <a:r>
              <a:rPr lang="en-US" dirty="0">
                <a:solidFill>
                  <a:srgbClr val="FF0000"/>
                </a:solidFill>
              </a:rPr>
              <a:t>therapeutic relationship </a:t>
            </a:r>
            <a:r>
              <a:rPr lang="en-US" dirty="0"/>
              <a:t>by </a:t>
            </a:r>
            <a:r>
              <a:rPr lang="en-US" dirty="0" smtClean="0"/>
              <a:t>spending non-demanding </a:t>
            </a:r>
            <a:r>
              <a:rPr lang="en-US" dirty="0"/>
              <a:t>time with the client.</a:t>
            </a:r>
          </a:p>
          <a:p>
            <a:r>
              <a:rPr lang="en-US" dirty="0" smtClean="0"/>
              <a:t>Promote </a:t>
            </a:r>
            <a:r>
              <a:rPr lang="en-US" dirty="0">
                <a:solidFill>
                  <a:srgbClr val="FF0000"/>
                </a:solidFill>
              </a:rPr>
              <a:t>completion of activities of daily living </a:t>
            </a:r>
            <a:r>
              <a:rPr lang="en-US" dirty="0" smtClean="0"/>
              <a:t>by assisting </a:t>
            </a:r>
            <a:r>
              <a:rPr lang="en-US" dirty="0"/>
              <a:t>the client only as necessary.</a:t>
            </a:r>
          </a:p>
          <a:p>
            <a:r>
              <a:rPr lang="en-US" dirty="0" smtClean="0"/>
              <a:t>Establish </a:t>
            </a:r>
            <a:r>
              <a:rPr lang="en-US" dirty="0">
                <a:solidFill>
                  <a:srgbClr val="FF0000"/>
                </a:solidFill>
              </a:rPr>
              <a:t>adequate nutrition and hydration</a:t>
            </a:r>
            <a:r>
              <a:rPr lang="en-US" dirty="0"/>
              <a:t>.</a:t>
            </a:r>
          </a:p>
          <a:p>
            <a:r>
              <a:rPr lang="en-US" dirty="0" smtClean="0"/>
              <a:t>Promote </a:t>
            </a:r>
            <a:r>
              <a:rPr lang="en-US" dirty="0">
                <a:solidFill>
                  <a:srgbClr val="FF0000"/>
                </a:solidFill>
              </a:rPr>
              <a:t>sleep and rest</a:t>
            </a:r>
            <a:r>
              <a:rPr lang="en-US" dirty="0"/>
              <a:t>.</a:t>
            </a:r>
          </a:p>
          <a:p>
            <a:r>
              <a:rPr lang="en-US" dirty="0" smtClean="0">
                <a:solidFill>
                  <a:srgbClr val="FF0000"/>
                </a:solidFill>
              </a:rPr>
              <a:t>Engage </a:t>
            </a:r>
            <a:r>
              <a:rPr lang="en-US" dirty="0">
                <a:solidFill>
                  <a:srgbClr val="FF0000"/>
                </a:solidFill>
              </a:rPr>
              <a:t>the client in activities</a:t>
            </a:r>
            <a:r>
              <a:rPr lang="en-US" dirty="0"/>
              <a:t>.</a:t>
            </a:r>
          </a:p>
          <a:p>
            <a:r>
              <a:rPr lang="en-US" dirty="0" smtClean="0"/>
              <a:t>Encourage </a:t>
            </a:r>
            <a:r>
              <a:rPr lang="en-US" dirty="0"/>
              <a:t>the client to </a:t>
            </a:r>
            <a:r>
              <a:rPr lang="en-US" dirty="0">
                <a:solidFill>
                  <a:srgbClr val="FF0000"/>
                </a:solidFill>
              </a:rPr>
              <a:t>verbalize and </a:t>
            </a:r>
            <a:r>
              <a:rPr lang="en-US" dirty="0" smtClean="0">
                <a:solidFill>
                  <a:srgbClr val="FF0000"/>
                </a:solidFill>
              </a:rPr>
              <a:t>describe emotions</a:t>
            </a:r>
            <a:r>
              <a:rPr lang="en-US" dirty="0"/>
              <a:t>.</a:t>
            </a:r>
          </a:p>
          <a:p>
            <a:r>
              <a:rPr lang="en-US" dirty="0" smtClean="0"/>
              <a:t>Work </a:t>
            </a:r>
            <a:r>
              <a:rPr lang="en-US" dirty="0"/>
              <a:t>with the client to </a:t>
            </a:r>
            <a:r>
              <a:rPr lang="en-US" dirty="0">
                <a:solidFill>
                  <a:srgbClr val="FF0000"/>
                </a:solidFill>
              </a:rPr>
              <a:t>manage medications and </a:t>
            </a:r>
            <a:r>
              <a:rPr lang="en-US" dirty="0" smtClean="0">
                <a:solidFill>
                  <a:srgbClr val="FF0000"/>
                </a:solidFill>
              </a:rPr>
              <a:t>side effects</a:t>
            </a:r>
            <a:r>
              <a:rPr lang="en-US" dirty="0">
                <a:solidFill>
                  <a:srgbClr val="FF0000"/>
                </a:solidFill>
              </a:rPr>
              <a:t>.</a:t>
            </a:r>
          </a:p>
        </p:txBody>
      </p:sp>
    </p:spTree>
    <p:extLst>
      <p:ext uri="{BB962C8B-B14F-4D97-AF65-F5344CB8AC3E}">
        <p14:creationId xmlns:p14="http://schemas.microsoft.com/office/powerpoint/2010/main" val="11507132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 Family Education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Teach </a:t>
            </a:r>
            <a:r>
              <a:rPr lang="en-US" dirty="0"/>
              <a:t>about the illness of depression.</a:t>
            </a:r>
          </a:p>
          <a:p>
            <a:r>
              <a:rPr lang="en-US" dirty="0" smtClean="0"/>
              <a:t>Identify </a:t>
            </a:r>
            <a:r>
              <a:rPr lang="en-US" dirty="0"/>
              <a:t>early signs of relapse.</a:t>
            </a:r>
          </a:p>
          <a:p>
            <a:r>
              <a:rPr lang="en-US" dirty="0" smtClean="0"/>
              <a:t>Discuss </a:t>
            </a:r>
            <a:r>
              <a:rPr lang="en-US" dirty="0"/>
              <a:t>the importance of support groups and assist </a:t>
            </a:r>
            <a:r>
              <a:rPr lang="en-US" dirty="0" smtClean="0"/>
              <a:t>in locating </a:t>
            </a:r>
            <a:r>
              <a:rPr lang="en-US" dirty="0"/>
              <a:t>resources.</a:t>
            </a:r>
          </a:p>
          <a:p>
            <a:r>
              <a:rPr lang="en-US" dirty="0" smtClean="0"/>
              <a:t>Teach </a:t>
            </a:r>
            <a:r>
              <a:rPr lang="en-US" dirty="0"/>
              <a:t>the client and family about the benefits </a:t>
            </a:r>
            <a:r>
              <a:rPr lang="en-US" dirty="0" smtClean="0"/>
              <a:t>of therapy </a:t>
            </a:r>
            <a:r>
              <a:rPr lang="en-US" dirty="0"/>
              <a:t>and follow-up appointments.</a:t>
            </a:r>
          </a:p>
          <a:p>
            <a:r>
              <a:rPr lang="en-US" dirty="0" smtClean="0"/>
              <a:t>Encourage </a:t>
            </a:r>
            <a:r>
              <a:rPr lang="en-US" dirty="0"/>
              <a:t>participation in support groups.</a:t>
            </a:r>
          </a:p>
          <a:p>
            <a:r>
              <a:rPr lang="en-US" dirty="0" smtClean="0"/>
              <a:t>Teach </a:t>
            </a:r>
            <a:r>
              <a:rPr lang="en-US" dirty="0"/>
              <a:t>the action, side effects, and special </a:t>
            </a:r>
            <a:r>
              <a:rPr lang="en-US" dirty="0" smtClean="0"/>
              <a:t>instructions regarding </a:t>
            </a:r>
            <a:r>
              <a:rPr lang="en-US" dirty="0"/>
              <a:t>medications.</a:t>
            </a:r>
          </a:p>
          <a:p>
            <a:r>
              <a:rPr lang="en-US" dirty="0" smtClean="0"/>
              <a:t>Discuss </a:t>
            </a:r>
            <a:r>
              <a:rPr lang="en-US" dirty="0"/>
              <a:t>methods to manage side effects of medication.</a:t>
            </a:r>
          </a:p>
        </p:txBody>
      </p:sp>
    </p:spTree>
    <p:extLst>
      <p:ext uri="{BB962C8B-B14F-4D97-AF65-F5344CB8AC3E}">
        <p14:creationId xmlns:p14="http://schemas.microsoft.com/office/powerpoint/2010/main" val="14140707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Bipolar Disorder</a:t>
            </a:r>
            <a:endParaRPr lang="en-US" dirty="0"/>
          </a:p>
        </p:txBody>
      </p:sp>
      <p:sp>
        <p:nvSpPr>
          <p:cNvPr id="3" name="Content Placeholder 2"/>
          <p:cNvSpPr>
            <a:spLocks noGrp="1"/>
          </p:cNvSpPr>
          <p:nvPr>
            <p:ph idx="1"/>
          </p:nvPr>
        </p:nvSpPr>
        <p:spPr/>
        <p:txBody>
          <a:bodyPr>
            <a:normAutofit fontScale="77500" lnSpcReduction="20000"/>
          </a:bodyPr>
          <a:lstStyle/>
          <a:p>
            <a:r>
              <a:rPr lang="en-US" dirty="0"/>
              <a:t>Bipolar disorder involves extreme mood swings from </a:t>
            </a:r>
            <a:r>
              <a:rPr lang="en-US" dirty="0" smtClean="0"/>
              <a:t>episodes of </a:t>
            </a:r>
            <a:r>
              <a:rPr lang="en-US" dirty="0"/>
              <a:t>mania to episodes of </a:t>
            </a:r>
            <a:r>
              <a:rPr lang="en-US" dirty="0" smtClean="0"/>
              <a:t>depression.</a:t>
            </a:r>
          </a:p>
          <a:p>
            <a:r>
              <a:rPr lang="en-US" dirty="0" smtClean="0"/>
              <a:t>During manic phases</a:t>
            </a:r>
            <a:r>
              <a:rPr lang="en-US" dirty="0"/>
              <a:t>, clients are euphoric, grandiose, energetic, and </a:t>
            </a:r>
            <a:r>
              <a:rPr lang="en-US" dirty="0" smtClean="0"/>
              <a:t>sleepless. They </a:t>
            </a:r>
            <a:r>
              <a:rPr lang="en-US" dirty="0"/>
              <a:t>have poor judgment and rapid thoughts, </a:t>
            </a:r>
            <a:r>
              <a:rPr lang="en-US" dirty="0" smtClean="0"/>
              <a:t>actions, and </a:t>
            </a:r>
            <a:r>
              <a:rPr lang="en-US" dirty="0"/>
              <a:t>speech. </a:t>
            </a:r>
            <a:endParaRPr lang="en-US" dirty="0" smtClean="0"/>
          </a:p>
          <a:p>
            <a:r>
              <a:rPr lang="en-US" dirty="0" smtClean="0"/>
              <a:t>During </a:t>
            </a:r>
            <a:r>
              <a:rPr lang="en-US" dirty="0"/>
              <a:t>depressed phases, mood, behavior, </a:t>
            </a:r>
            <a:r>
              <a:rPr lang="en-US" dirty="0" smtClean="0"/>
              <a:t>and </a:t>
            </a:r>
            <a:r>
              <a:rPr lang="en-US" dirty="0"/>
              <a:t>thoughts are the same as in people diagnosed with </a:t>
            </a:r>
            <a:r>
              <a:rPr lang="en-US" dirty="0" smtClean="0"/>
              <a:t>major depression. </a:t>
            </a:r>
          </a:p>
          <a:p>
            <a:r>
              <a:rPr lang="en-US" dirty="0" smtClean="0"/>
              <a:t>In </a:t>
            </a:r>
            <a:r>
              <a:rPr lang="en-US" dirty="0"/>
              <a:t>fact, if a </a:t>
            </a:r>
            <a:r>
              <a:rPr lang="en-US" dirty="0" smtClean="0"/>
              <a:t>person’s first </a:t>
            </a:r>
            <a:r>
              <a:rPr lang="en-US" dirty="0"/>
              <a:t>episode of bipolar illness is a depressed phase, he or </a:t>
            </a:r>
            <a:r>
              <a:rPr lang="en-US" dirty="0" smtClean="0"/>
              <a:t>she might </a:t>
            </a:r>
            <a:r>
              <a:rPr lang="en-US" dirty="0"/>
              <a:t>be diagnosed with major depression; a diagnosis </a:t>
            </a:r>
            <a:r>
              <a:rPr lang="en-US" dirty="0" smtClean="0"/>
              <a:t>of bipolar </a:t>
            </a:r>
            <a:r>
              <a:rPr lang="en-US" dirty="0"/>
              <a:t>disorder may not be made until the person </a:t>
            </a:r>
            <a:r>
              <a:rPr lang="en-US" dirty="0" smtClean="0"/>
              <a:t>experiences a </a:t>
            </a:r>
            <a:r>
              <a:rPr lang="en-US" dirty="0"/>
              <a:t>manic episode</a:t>
            </a:r>
            <a:r>
              <a:rPr lang="en-US" dirty="0" smtClean="0"/>
              <a:t>.</a:t>
            </a:r>
            <a:endParaRPr lang="en-US" dirty="0"/>
          </a:p>
        </p:txBody>
      </p:sp>
    </p:spTree>
    <p:extLst>
      <p:ext uri="{BB962C8B-B14F-4D97-AF65-F5344CB8AC3E}">
        <p14:creationId xmlns:p14="http://schemas.microsoft.com/office/powerpoint/2010/main" val="13978249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Bipolar Disorder</a:t>
            </a:r>
          </a:p>
        </p:txBody>
      </p:sp>
      <p:sp>
        <p:nvSpPr>
          <p:cNvPr id="3" name="Content Placeholder 2"/>
          <p:cNvSpPr>
            <a:spLocks noGrp="1"/>
          </p:cNvSpPr>
          <p:nvPr>
            <p:ph idx="1"/>
          </p:nvPr>
        </p:nvSpPr>
        <p:spPr/>
        <p:txBody>
          <a:bodyPr>
            <a:normAutofit fontScale="85000" lnSpcReduction="10000"/>
          </a:bodyPr>
          <a:lstStyle/>
          <a:p>
            <a:r>
              <a:rPr lang="en-US" dirty="0"/>
              <a:t>Whereas a person with major depression slowly </a:t>
            </a:r>
            <a:r>
              <a:rPr lang="en-US" dirty="0" smtClean="0"/>
              <a:t>slides into </a:t>
            </a:r>
            <a:r>
              <a:rPr lang="en-US" dirty="0"/>
              <a:t>depression that can last for 6 months to 2 years, </a:t>
            </a:r>
            <a:r>
              <a:rPr lang="en-US" dirty="0" smtClean="0"/>
              <a:t>the person </a:t>
            </a:r>
            <a:r>
              <a:rPr lang="en-US" dirty="0"/>
              <a:t>with bipolar disorder cycles between </a:t>
            </a:r>
            <a:r>
              <a:rPr lang="en-US" dirty="0" smtClean="0"/>
              <a:t>depression and </a:t>
            </a:r>
            <a:r>
              <a:rPr lang="en-US" dirty="0"/>
              <a:t>normal behavior (bipolar depressed) or mania </a:t>
            </a:r>
            <a:r>
              <a:rPr lang="en-US" dirty="0" smtClean="0"/>
              <a:t>and normal </a:t>
            </a:r>
            <a:r>
              <a:rPr lang="en-US" dirty="0"/>
              <a:t>behavior (bipolar manic). </a:t>
            </a:r>
            <a:endParaRPr lang="en-US" dirty="0" smtClean="0"/>
          </a:p>
          <a:p>
            <a:r>
              <a:rPr lang="en-US" dirty="0" smtClean="0"/>
              <a:t>A </a:t>
            </a:r>
            <a:r>
              <a:rPr lang="en-US" dirty="0"/>
              <a:t>person with </a:t>
            </a:r>
            <a:r>
              <a:rPr lang="en-US" dirty="0" smtClean="0"/>
              <a:t>bipolar mixed </a:t>
            </a:r>
            <a:r>
              <a:rPr lang="en-US" dirty="0"/>
              <a:t>episodes alternates between major depressive </a:t>
            </a:r>
            <a:r>
              <a:rPr lang="en-US" dirty="0" smtClean="0"/>
              <a:t>and manic </a:t>
            </a:r>
            <a:r>
              <a:rPr lang="en-US" dirty="0"/>
              <a:t>episodes interspersed with periods of normal </a:t>
            </a:r>
            <a:r>
              <a:rPr lang="en-US" dirty="0" smtClean="0"/>
              <a:t>behavior. </a:t>
            </a:r>
          </a:p>
          <a:p>
            <a:r>
              <a:rPr lang="en-US" dirty="0" smtClean="0"/>
              <a:t>Each </a:t>
            </a:r>
            <a:r>
              <a:rPr lang="en-US" dirty="0"/>
              <a:t>mood may last for weeks or months before </a:t>
            </a:r>
            <a:r>
              <a:rPr lang="en-US" dirty="0" smtClean="0"/>
              <a:t>the pattern </a:t>
            </a:r>
            <a:r>
              <a:rPr lang="en-US" dirty="0"/>
              <a:t>begins to descend or ascend once again</a:t>
            </a:r>
            <a:r>
              <a:rPr lang="en-US" dirty="0" smtClean="0"/>
              <a:t>.</a:t>
            </a:r>
            <a:endParaRPr lang="en-US" dirty="0"/>
          </a:p>
        </p:txBody>
      </p:sp>
    </p:spTree>
    <p:extLst>
      <p:ext uri="{BB962C8B-B14F-4D97-AF65-F5344CB8AC3E}">
        <p14:creationId xmlns:p14="http://schemas.microsoft.com/office/powerpoint/2010/main" val="13461646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Onset and Clinical Course</a:t>
            </a:r>
          </a:p>
        </p:txBody>
      </p:sp>
      <p:sp>
        <p:nvSpPr>
          <p:cNvPr id="3" name="Content Placeholder 2"/>
          <p:cNvSpPr>
            <a:spLocks noGrp="1"/>
          </p:cNvSpPr>
          <p:nvPr>
            <p:ph idx="1"/>
          </p:nvPr>
        </p:nvSpPr>
        <p:spPr/>
        <p:txBody>
          <a:bodyPr>
            <a:normAutofit fontScale="77500" lnSpcReduction="20000"/>
          </a:bodyPr>
          <a:lstStyle/>
          <a:p>
            <a:r>
              <a:rPr lang="en-US" dirty="0" smtClean="0"/>
              <a:t>Manic </a:t>
            </a:r>
            <a:r>
              <a:rPr lang="en-US" dirty="0"/>
              <a:t>episodes typically begin </a:t>
            </a:r>
            <a:r>
              <a:rPr lang="en-US" dirty="0" smtClean="0"/>
              <a:t>suddenly, with rapid escalation of symptoms over a few days. </a:t>
            </a:r>
          </a:p>
          <a:p>
            <a:r>
              <a:rPr lang="en-US" dirty="0" smtClean="0"/>
              <a:t>They tend </a:t>
            </a:r>
            <a:r>
              <a:rPr lang="en-US" dirty="0"/>
              <a:t>to be </a:t>
            </a:r>
            <a:r>
              <a:rPr lang="en-US" dirty="0" smtClean="0"/>
              <a:t>briefer and </a:t>
            </a:r>
            <a:r>
              <a:rPr lang="en-US" dirty="0"/>
              <a:t>to end more suddenly than depressive episodes</a:t>
            </a:r>
            <a:r>
              <a:rPr lang="en-US" dirty="0" smtClean="0"/>
              <a:t>.</a:t>
            </a:r>
          </a:p>
          <a:p>
            <a:r>
              <a:rPr lang="en-US" dirty="0"/>
              <a:t>Clients often do not understand how their illness affects others. They may stop taking medications because they like the euphoria and feel burdened by the side effects, blood tests, and physicians’ visits needed to maintain treatment. </a:t>
            </a:r>
          </a:p>
          <a:p>
            <a:r>
              <a:rPr lang="en-US" dirty="0"/>
              <a:t>Family members are concerned and exhausted by their loved ones’ behaviors; they often stay up late at night for fear the manic person may do something impulsive and dangerous</a:t>
            </a:r>
            <a:r>
              <a:rPr lang="en-US" dirty="0" smtClean="0"/>
              <a:t>. </a:t>
            </a:r>
          </a:p>
        </p:txBody>
      </p:sp>
    </p:spTree>
    <p:extLst>
      <p:ext uri="{BB962C8B-B14F-4D97-AF65-F5344CB8AC3E}">
        <p14:creationId xmlns:p14="http://schemas.microsoft.com/office/powerpoint/2010/main" val="14602768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Typical Symptoms of Mania</a:t>
            </a:r>
          </a:p>
        </p:txBody>
      </p:sp>
      <p:sp>
        <p:nvSpPr>
          <p:cNvPr id="3" name="Content Placeholder 2"/>
          <p:cNvSpPr>
            <a:spLocks noGrp="1"/>
          </p:cNvSpPr>
          <p:nvPr>
            <p:ph idx="1"/>
          </p:nvPr>
        </p:nvSpPr>
        <p:spPr/>
        <p:txBody>
          <a:bodyPr>
            <a:normAutofit fontScale="85000" lnSpcReduction="10000"/>
          </a:bodyPr>
          <a:lstStyle/>
          <a:p>
            <a:r>
              <a:rPr lang="en-US" dirty="0" smtClean="0"/>
              <a:t>Heightened</a:t>
            </a:r>
            <a:r>
              <a:rPr lang="en-US" dirty="0"/>
              <a:t>, grandiose, or agitated </a:t>
            </a:r>
            <a:r>
              <a:rPr lang="en-US" dirty="0" smtClean="0"/>
              <a:t>mood.</a:t>
            </a:r>
            <a:endParaRPr lang="en-US" dirty="0"/>
          </a:p>
          <a:p>
            <a:r>
              <a:rPr lang="en-US" dirty="0" smtClean="0"/>
              <a:t>Exaggerated self-esteem.</a:t>
            </a:r>
            <a:endParaRPr lang="en-US" dirty="0"/>
          </a:p>
          <a:p>
            <a:r>
              <a:rPr lang="en-US" dirty="0" smtClean="0"/>
              <a:t>Sleeplessness.</a:t>
            </a:r>
            <a:endParaRPr lang="en-US" dirty="0"/>
          </a:p>
          <a:p>
            <a:r>
              <a:rPr lang="en-US" dirty="0" smtClean="0"/>
              <a:t>Pressured speech.</a:t>
            </a:r>
            <a:endParaRPr lang="en-US" dirty="0"/>
          </a:p>
          <a:p>
            <a:r>
              <a:rPr lang="en-US" dirty="0" smtClean="0"/>
              <a:t>Flight </a:t>
            </a:r>
            <a:r>
              <a:rPr lang="en-US" dirty="0"/>
              <a:t>of </a:t>
            </a:r>
            <a:r>
              <a:rPr lang="en-US" dirty="0" smtClean="0"/>
              <a:t>ideas.</a:t>
            </a:r>
            <a:endParaRPr lang="en-US" dirty="0"/>
          </a:p>
          <a:p>
            <a:r>
              <a:rPr lang="en-US" dirty="0" smtClean="0"/>
              <a:t>Reduced </a:t>
            </a:r>
            <a:r>
              <a:rPr lang="en-US" dirty="0"/>
              <a:t>ability to filter out extraneous stimuli; </a:t>
            </a:r>
            <a:r>
              <a:rPr lang="en-US" dirty="0" smtClean="0"/>
              <a:t>easily distractible.</a:t>
            </a:r>
            <a:endParaRPr lang="en-US" dirty="0"/>
          </a:p>
          <a:p>
            <a:r>
              <a:rPr lang="en-US" dirty="0" smtClean="0"/>
              <a:t>Increased </a:t>
            </a:r>
            <a:r>
              <a:rPr lang="en-US" dirty="0"/>
              <a:t>number of activities with increased </a:t>
            </a:r>
            <a:r>
              <a:rPr lang="en-US" dirty="0" smtClean="0"/>
              <a:t>energy.</a:t>
            </a:r>
            <a:endParaRPr lang="en-US" dirty="0"/>
          </a:p>
          <a:p>
            <a:r>
              <a:rPr lang="en-US" dirty="0" smtClean="0"/>
              <a:t>Multiple</a:t>
            </a:r>
            <a:r>
              <a:rPr lang="en-US" dirty="0"/>
              <a:t>, grandiose, high-risk activities, using </a:t>
            </a:r>
            <a:r>
              <a:rPr lang="en-US" dirty="0" smtClean="0"/>
              <a:t>poor judgment</a:t>
            </a:r>
            <a:r>
              <a:rPr lang="en-US" dirty="0"/>
              <a:t>, with severe </a:t>
            </a:r>
            <a:r>
              <a:rPr lang="en-US" dirty="0" smtClean="0"/>
              <a:t>consequences.</a:t>
            </a:r>
            <a:endParaRPr lang="en-US" dirty="0"/>
          </a:p>
        </p:txBody>
      </p:sp>
    </p:spTree>
    <p:extLst>
      <p:ext uri="{BB962C8B-B14F-4D97-AF65-F5344CB8AC3E}">
        <p14:creationId xmlns:p14="http://schemas.microsoft.com/office/powerpoint/2010/main" val="137883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a:t>
            </a:r>
          </a:p>
        </p:txBody>
      </p:sp>
      <p:sp>
        <p:nvSpPr>
          <p:cNvPr id="3" name="Content Placeholder 2"/>
          <p:cNvSpPr>
            <a:spLocks noGrp="1"/>
          </p:cNvSpPr>
          <p:nvPr>
            <p:ph idx="1"/>
          </p:nvPr>
        </p:nvSpPr>
        <p:spPr/>
        <p:txBody>
          <a:bodyPr>
            <a:normAutofit/>
          </a:bodyPr>
          <a:lstStyle/>
          <a:p>
            <a:r>
              <a:rPr lang="en-US" b="1" i="1" dirty="0" smtClean="0"/>
              <a:t>Psychopharmacology: </a:t>
            </a:r>
            <a:r>
              <a:rPr lang="en-US" dirty="0" smtClean="0"/>
              <a:t>Treatment </a:t>
            </a:r>
            <a:r>
              <a:rPr lang="en-US" dirty="0"/>
              <a:t>for bipolar disorder involves a lifetime </a:t>
            </a:r>
            <a:r>
              <a:rPr lang="en-US" dirty="0" smtClean="0"/>
              <a:t>regimen of </a:t>
            </a:r>
            <a:r>
              <a:rPr lang="en-US" dirty="0"/>
              <a:t>medications: either an </a:t>
            </a:r>
            <a:r>
              <a:rPr lang="en-US" dirty="0" err="1"/>
              <a:t>antimanic</a:t>
            </a:r>
            <a:r>
              <a:rPr lang="en-US" dirty="0"/>
              <a:t> agent called lithium </a:t>
            </a:r>
            <a:r>
              <a:rPr lang="en-US" dirty="0" smtClean="0"/>
              <a:t>or anticonvulsant </a:t>
            </a:r>
            <a:r>
              <a:rPr lang="en-US" dirty="0"/>
              <a:t>medications used as mood </a:t>
            </a:r>
            <a:r>
              <a:rPr lang="en-US" dirty="0" smtClean="0"/>
              <a:t>stabilizers. </a:t>
            </a:r>
          </a:p>
        </p:txBody>
      </p:sp>
    </p:spTree>
    <p:extLst>
      <p:ext uri="{BB962C8B-B14F-4D97-AF65-F5344CB8AC3E}">
        <p14:creationId xmlns:p14="http://schemas.microsoft.com/office/powerpoint/2010/main" val="37544963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Psychotherapy</a:t>
            </a:r>
          </a:p>
        </p:txBody>
      </p:sp>
      <p:sp>
        <p:nvSpPr>
          <p:cNvPr id="3" name="Content Placeholder 2"/>
          <p:cNvSpPr>
            <a:spLocks noGrp="1"/>
          </p:cNvSpPr>
          <p:nvPr>
            <p:ph idx="1"/>
          </p:nvPr>
        </p:nvSpPr>
        <p:spPr/>
        <p:txBody>
          <a:bodyPr>
            <a:normAutofit fontScale="92500" lnSpcReduction="10000"/>
          </a:bodyPr>
          <a:lstStyle/>
          <a:p>
            <a:r>
              <a:rPr lang="en-US" dirty="0"/>
              <a:t>Psychotherapy can be useful in the mildly depressive </a:t>
            </a:r>
            <a:r>
              <a:rPr lang="en-US" dirty="0" smtClean="0"/>
              <a:t>or normal </a:t>
            </a:r>
            <a:r>
              <a:rPr lang="en-US" dirty="0"/>
              <a:t>portion of the bipolar cycle. </a:t>
            </a:r>
            <a:endParaRPr lang="en-US" dirty="0" smtClean="0"/>
          </a:p>
          <a:p>
            <a:r>
              <a:rPr lang="en-US" dirty="0" smtClean="0"/>
              <a:t>It </a:t>
            </a:r>
            <a:r>
              <a:rPr lang="en-US" dirty="0"/>
              <a:t>is not useful </a:t>
            </a:r>
            <a:r>
              <a:rPr lang="en-US" dirty="0" smtClean="0"/>
              <a:t>during acute </a:t>
            </a:r>
            <a:r>
              <a:rPr lang="en-US" dirty="0"/>
              <a:t>manic stages because the person’s attention span </a:t>
            </a:r>
            <a:r>
              <a:rPr lang="en-US" dirty="0" smtClean="0"/>
              <a:t>is brief </a:t>
            </a:r>
            <a:r>
              <a:rPr lang="en-US" dirty="0"/>
              <a:t>and he or she can gain little insight during times </a:t>
            </a:r>
            <a:r>
              <a:rPr lang="en-US" dirty="0" smtClean="0"/>
              <a:t>of </a:t>
            </a:r>
            <a:r>
              <a:rPr lang="en-US" dirty="0"/>
              <a:t>accelerated psychomotor activity. </a:t>
            </a:r>
            <a:endParaRPr lang="en-US" dirty="0" smtClean="0"/>
          </a:p>
          <a:p>
            <a:r>
              <a:rPr lang="en-US" dirty="0" smtClean="0"/>
              <a:t>Psychotherapy combined with </a:t>
            </a:r>
            <a:r>
              <a:rPr lang="en-US" dirty="0"/>
              <a:t>medication can reduce the risk for suicide </a:t>
            </a:r>
            <a:r>
              <a:rPr lang="en-US" dirty="0" smtClean="0"/>
              <a:t>and injury</a:t>
            </a:r>
            <a:r>
              <a:rPr lang="en-US" dirty="0"/>
              <a:t>, provide support to the client and family, and </a:t>
            </a:r>
            <a:r>
              <a:rPr lang="en-US" dirty="0" smtClean="0"/>
              <a:t>help the </a:t>
            </a:r>
            <a:r>
              <a:rPr lang="en-US" dirty="0"/>
              <a:t>client to accept the diagnosis and treatment plan.</a:t>
            </a:r>
          </a:p>
        </p:txBody>
      </p:sp>
    </p:spTree>
    <p:extLst>
      <p:ext uri="{BB962C8B-B14F-4D97-AF65-F5344CB8AC3E}">
        <p14:creationId xmlns:p14="http://schemas.microsoft.com/office/powerpoint/2010/main" val="2509447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Anergia</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250" y="1674812"/>
            <a:ext cx="4476750" cy="4849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29422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a:t>
            </a:r>
            <a:endParaRPr lang="en-US" dirty="0"/>
          </a:p>
        </p:txBody>
      </p:sp>
      <p:sp>
        <p:nvSpPr>
          <p:cNvPr id="3" name="Content Placeholder 2"/>
          <p:cNvSpPr>
            <a:spLocks noGrp="1"/>
          </p:cNvSpPr>
          <p:nvPr>
            <p:ph idx="1"/>
          </p:nvPr>
        </p:nvSpPr>
        <p:spPr/>
        <p:txBody>
          <a:bodyPr>
            <a:normAutofit lnSpcReduction="10000"/>
          </a:bodyPr>
          <a:lstStyle/>
          <a:p>
            <a:r>
              <a:rPr lang="en-US" dirty="0" smtClean="0"/>
              <a:t>History: </a:t>
            </a:r>
            <a:r>
              <a:rPr lang="en-US" dirty="0"/>
              <a:t>Taking a history with a client in the manic phase </a:t>
            </a:r>
            <a:r>
              <a:rPr lang="en-US" dirty="0" smtClean="0"/>
              <a:t>often proves </a:t>
            </a:r>
            <a:r>
              <a:rPr lang="en-US" dirty="0"/>
              <a:t>difficult. The client may jump from subject to </a:t>
            </a:r>
            <a:r>
              <a:rPr lang="en-US" dirty="0" smtClean="0"/>
              <a:t>subject, which </a:t>
            </a:r>
            <a:r>
              <a:rPr lang="en-US" dirty="0"/>
              <a:t>makes it difficult for the nurse to </a:t>
            </a:r>
            <a:r>
              <a:rPr lang="en-US" dirty="0" smtClean="0"/>
              <a:t>follow. </a:t>
            </a:r>
          </a:p>
          <a:p>
            <a:r>
              <a:rPr lang="en-US" dirty="0" smtClean="0"/>
              <a:t>Obtaining </a:t>
            </a:r>
            <a:r>
              <a:rPr lang="en-US" dirty="0"/>
              <a:t>data in several short sessions, as well as </a:t>
            </a:r>
            <a:r>
              <a:rPr lang="en-US" dirty="0" smtClean="0"/>
              <a:t>talking to </a:t>
            </a:r>
            <a:r>
              <a:rPr lang="en-US" dirty="0"/>
              <a:t>family members, may be necessary. </a:t>
            </a:r>
            <a:endParaRPr lang="en-US" dirty="0" smtClean="0"/>
          </a:p>
          <a:p>
            <a:r>
              <a:rPr lang="en-US" dirty="0" smtClean="0"/>
              <a:t>The </a:t>
            </a:r>
            <a:r>
              <a:rPr lang="en-US" dirty="0"/>
              <a:t>nurse can </a:t>
            </a:r>
            <a:r>
              <a:rPr lang="en-US" dirty="0" smtClean="0"/>
              <a:t>obtain much </a:t>
            </a:r>
            <a:r>
              <a:rPr lang="en-US" dirty="0"/>
              <a:t>information, however, by watching and listening.</a:t>
            </a:r>
          </a:p>
        </p:txBody>
      </p:sp>
    </p:spTree>
    <p:extLst>
      <p:ext uri="{BB962C8B-B14F-4D97-AF65-F5344CB8AC3E}">
        <p14:creationId xmlns:p14="http://schemas.microsoft.com/office/powerpoint/2010/main" val="9942506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General Appearance and Motor Behavior</a:t>
            </a:r>
          </a:p>
        </p:txBody>
      </p:sp>
      <p:sp>
        <p:nvSpPr>
          <p:cNvPr id="3" name="Content Placeholder 2"/>
          <p:cNvSpPr>
            <a:spLocks noGrp="1"/>
          </p:cNvSpPr>
          <p:nvPr>
            <p:ph idx="1"/>
          </p:nvPr>
        </p:nvSpPr>
        <p:spPr/>
        <p:txBody>
          <a:bodyPr>
            <a:normAutofit/>
          </a:bodyPr>
          <a:lstStyle/>
          <a:p>
            <a:r>
              <a:rPr lang="en-US" dirty="0"/>
              <a:t>In the manic phase, the client may wear clothes that reflect the elevated mood: brightly </a:t>
            </a:r>
            <a:r>
              <a:rPr lang="en-US" dirty="0" smtClean="0"/>
              <a:t>colored, </a:t>
            </a:r>
            <a:r>
              <a:rPr lang="en-US" dirty="0"/>
              <a:t>attention-getting, and perhaps sexually suggestive. </a:t>
            </a:r>
            <a:r>
              <a:rPr lang="en-US" dirty="0" smtClean="0"/>
              <a:t>For </a:t>
            </a:r>
            <a:r>
              <a:rPr lang="en-US" dirty="0"/>
              <a:t>example, a woman in the manic phase may wear a lot of </a:t>
            </a:r>
            <a:r>
              <a:rPr lang="en-US" dirty="0" smtClean="0"/>
              <a:t>jewelry, </a:t>
            </a:r>
            <a:r>
              <a:rPr lang="en-US" dirty="0"/>
              <a:t>or her makeup may be garish and heavy, whereas a male client may wear a tight and revealing muscle shirt or go bare-chested</a:t>
            </a:r>
            <a:r>
              <a:rPr lang="en-US" dirty="0" smtClean="0"/>
              <a:t>.</a:t>
            </a:r>
          </a:p>
          <a:p>
            <a:endParaRPr lang="en-US" dirty="0" smtClean="0"/>
          </a:p>
        </p:txBody>
      </p:sp>
    </p:spTree>
    <p:extLst>
      <p:ext uri="{BB962C8B-B14F-4D97-AF65-F5344CB8AC3E}">
        <p14:creationId xmlns:p14="http://schemas.microsoft.com/office/powerpoint/2010/main" val="12705538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Mood and Affect</a:t>
            </a:r>
          </a:p>
        </p:txBody>
      </p:sp>
      <p:sp>
        <p:nvSpPr>
          <p:cNvPr id="3" name="Content Placeholder 2"/>
          <p:cNvSpPr>
            <a:spLocks noGrp="1"/>
          </p:cNvSpPr>
          <p:nvPr>
            <p:ph idx="1"/>
          </p:nvPr>
        </p:nvSpPr>
        <p:spPr/>
        <p:txBody>
          <a:bodyPr>
            <a:normAutofit fontScale="77500" lnSpcReduction="20000"/>
          </a:bodyPr>
          <a:lstStyle/>
          <a:p>
            <a:r>
              <a:rPr lang="en-US" dirty="0"/>
              <a:t>If interrupted, clients with mania often start over from the beginning</a:t>
            </a:r>
            <a:r>
              <a:rPr lang="en-US" dirty="0" smtClean="0"/>
              <a:t>.</a:t>
            </a:r>
            <a:endParaRPr lang="en-US" dirty="0" smtClean="0"/>
          </a:p>
          <a:p>
            <a:r>
              <a:rPr lang="en-US" dirty="0" smtClean="0"/>
              <a:t>Mania </a:t>
            </a:r>
            <a:r>
              <a:rPr lang="en-US" dirty="0"/>
              <a:t>is reflected in periods of euphoria, exuberant </a:t>
            </a:r>
            <a:r>
              <a:rPr lang="en-US" dirty="0" smtClean="0"/>
              <a:t>activity, grandiosity</a:t>
            </a:r>
            <a:r>
              <a:rPr lang="en-US" dirty="0"/>
              <a:t>, and false sense of well-being. </a:t>
            </a:r>
            <a:endParaRPr lang="en-US" dirty="0" smtClean="0"/>
          </a:p>
          <a:p>
            <a:r>
              <a:rPr lang="en-US" dirty="0" smtClean="0"/>
              <a:t>Projection of an </a:t>
            </a:r>
            <a:r>
              <a:rPr lang="en-US" dirty="0"/>
              <a:t>all-knowing and all-powerful image may be an </a:t>
            </a:r>
            <a:r>
              <a:rPr lang="en-US" dirty="0" smtClean="0"/>
              <a:t>unconscious defense </a:t>
            </a:r>
            <a:r>
              <a:rPr lang="en-US" dirty="0"/>
              <a:t>against underlying low self-esteem. </a:t>
            </a:r>
            <a:endParaRPr lang="en-US" dirty="0" smtClean="0"/>
          </a:p>
          <a:p>
            <a:r>
              <a:rPr lang="en-US" dirty="0" smtClean="0"/>
              <a:t>Some clients </a:t>
            </a:r>
            <a:r>
              <a:rPr lang="en-US" dirty="0"/>
              <a:t>manifest mania with an angry, verbally </a:t>
            </a:r>
            <a:r>
              <a:rPr lang="en-US" dirty="0" smtClean="0"/>
              <a:t>aggressive tone </a:t>
            </a:r>
            <a:r>
              <a:rPr lang="en-US" dirty="0"/>
              <a:t>and are sarcastic and irritable, especially when </a:t>
            </a:r>
            <a:r>
              <a:rPr lang="en-US" dirty="0" smtClean="0"/>
              <a:t>others set </a:t>
            </a:r>
            <a:r>
              <a:rPr lang="en-US" dirty="0"/>
              <a:t>limits on their behavior. </a:t>
            </a:r>
            <a:endParaRPr lang="en-US" dirty="0" smtClean="0"/>
          </a:p>
          <a:p>
            <a:r>
              <a:rPr lang="en-US" dirty="0" smtClean="0"/>
              <a:t>Clients</a:t>
            </a:r>
            <a:r>
              <a:rPr lang="en-US" dirty="0"/>
              <a:t>’ mood is quite </a:t>
            </a:r>
            <a:r>
              <a:rPr lang="en-US" dirty="0" smtClean="0"/>
              <a:t>labile, and </a:t>
            </a:r>
            <a:r>
              <a:rPr lang="en-US" dirty="0"/>
              <a:t>they may alternate between periods of loud </a:t>
            </a:r>
            <a:r>
              <a:rPr lang="en-US" dirty="0" smtClean="0"/>
              <a:t>laughter and </a:t>
            </a:r>
            <a:r>
              <a:rPr lang="en-US" dirty="0"/>
              <a:t>episodes of tears.</a:t>
            </a:r>
          </a:p>
        </p:txBody>
      </p:sp>
    </p:spTree>
    <p:extLst>
      <p:ext uri="{BB962C8B-B14F-4D97-AF65-F5344CB8AC3E}">
        <p14:creationId xmlns:p14="http://schemas.microsoft.com/office/powerpoint/2010/main" val="31526138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Thought Process and Content</a:t>
            </a:r>
          </a:p>
        </p:txBody>
      </p:sp>
      <p:sp>
        <p:nvSpPr>
          <p:cNvPr id="3" name="Content Placeholder 2"/>
          <p:cNvSpPr>
            <a:spLocks noGrp="1"/>
          </p:cNvSpPr>
          <p:nvPr>
            <p:ph idx="1"/>
          </p:nvPr>
        </p:nvSpPr>
        <p:spPr/>
        <p:txBody>
          <a:bodyPr>
            <a:normAutofit/>
          </a:bodyPr>
          <a:lstStyle/>
          <a:p>
            <a:r>
              <a:rPr lang="en-US" dirty="0"/>
              <a:t>Cognitive ability or thinking is confused and jumbled </a:t>
            </a:r>
            <a:r>
              <a:rPr lang="en-US" dirty="0" smtClean="0"/>
              <a:t>with thoughts </a:t>
            </a:r>
            <a:r>
              <a:rPr lang="en-US" dirty="0"/>
              <a:t>racing one after another, which is often </a:t>
            </a:r>
            <a:r>
              <a:rPr lang="en-US" dirty="0" smtClean="0"/>
              <a:t>referred to </a:t>
            </a:r>
            <a:r>
              <a:rPr lang="en-US" dirty="0"/>
              <a:t>as flight of ideas. </a:t>
            </a:r>
            <a:endParaRPr lang="en-US" dirty="0" smtClean="0"/>
          </a:p>
          <a:p>
            <a:r>
              <a:rPr lang="en-US" dirty="0" smtClean="0"/>
              <a:t>Clients </a:t>
            </a:r>
            <a:r>
              <a:rPr lang="en-US" dirty="0"/>
              <a:t>cannot connect concepts, </a:t>
            </a:r>
            <a:r>
              <a:rPr lang="en-US" dirty="0" smtClean="0"/>
              <a:t>and they </a:t>
            </a:r>
            <a:r>
              <a:rPr lang="en-US" dirty="0"/>
              <a:t>jump from one subject to another. </a:t>
            </a:r>
            <a:r>
              <a:rPr lang="en-US" dirty="0" smtClean="0"/>
              <a:t>Circumstantiality and </a:t>
            </a:r>
            <a:r>
              <a:rPr lang="en-US" dirty="0" err="1"/>
              <a:t>tangentiality</a:t>
            </a:r>
            <a:r>
              <a:rPr lang="en-US" dirty="0"/>
              <a:t> also characterize thinking. </a:t>
            </a:r>
          </a:p>
        </p:txBody>
      </p:sp>
    </p:spTree>
    <p:extLst>
      <p:ext uri="{BB962C8B-B14F-4D97-AF65-F5344CB8AC3E}">
        <p14:creationId xmlns:p14="http://schemas.microsoft.com/office/powerpoint/2010/main" val="34946802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Sensorium and Intellectual Processes</a:t>
            </a:r>
          </a:p>
        </p:txBody>
      </p:sp>
      <p:sp>
        <p:nvSpPr>
          <p:cNvPr id="3" name="Content Placeholder 2"/>
          <p:cNvSpPr>
            <a:spLocks noGrp="1"/>
          </p:cNvSpPr>
          <p:nvPr>
            <p:ph idx="1"/>
          </p:nvPr>
        </p:nvSpPr>
        <p:spPr/>
        <p:txBody>
          <a:bodyPr>
            <a:normAutofit fontScale="92500" lnSpcReduction="10000"/>
          </a:bodyPr>
          <a:lstStyle/>
          <a:p>
            <a:r>
              <a:rPr lang="en-US" dirty="0"/>
              <a:t>Clients may be oriented to person and place but rarely </a:t>
            </a:r>
            <a:r>
              <a:rPr lang="en-US" dirty="0" smtClean="0"/>
              <a:t>to time</a:t>
            </a:r>
            <a:r>
              <a:rPr lang="en-US" dirty="0"/>
              <a:t>. </a:t>
            </a:r>
            <a:endParaRPr lang="en-US" dirty="0" smtClean="0"/>
          </a:p>
          <a:p>
            <a:r>
              <a:rPr lang="en-US" dirty="0" smtClean="0"/>
              <a:t>Intellectual </a:t>
            </a:r>
            <a:r>
              <a:rPr lang="en-US" dirty="0"/>
              <a:t>functioning, such as fund of </a:t>
            </a:r>
            <a:r>
              <a:rPr lang="en-US" dirty="0" smtClean="0"/>
              <a:t>knowledge, is </a:t>
            </a:r>
            <a:r>
              <a:rPr lang="en-US" dirty="0"/>
              <a:t>difficult to assess during the manic phase. </a:t>
            </a:r>
            <a:endParaRPr lang="en-US" dirty="0" smtClean="0"/>
          </a:p>
          <a:p>
            <a:r>
              <a:rPr lang="en-US" dirty="0" smtClean="0"/>
              <a:t>Clients may claim </a:t>
            </a:r>
            <a:r>
              <a:rPr lang="en-US" dirty="0"/>
              <a:t>to have many abilities they do not possess. The </a:t>
            </a:r>
            <a:r>
              <a:rPr lang="en-US" dirty="0" smtClean="0"/>
              <a:t>ability to </a:t>
            </a:r>
            <a:r>
              <a:rPr lang="en-US" dirty="0"/>
              <a:t>concentrate or to pay attention is grossly </a:t>
            </a:r>
            <a:r>
              <a:rPr lang="en-US" dirty="0" smtClean="0"/>
              <a:t>impaired.</a:t>
            </a:r>
          </a:p>
          <a:p>
            <a:r>
              <a:rPr lang="en-US" dirty="0"/>
              <a:t>Although they may begin many tasks or projects, they complete few</a:t>
            </a:r>
            <a:r>
              <a:rPr lang="en-US" dirty="0" smtClean="0"/>
              <a:t>.</a:t>
            </a:r>
            <a:endParaRPr lang="en-US" dirty="0"/>
          </a:p>
        </p:txBody>
      </p:sp>
    </p:spTree>
    <p:extLst>
      <p:ext uri="{BB962C8B-B14F-4D97-AF65-F5344CB8AC3E}">
        <p14:creationId xmlns:p14="http://schemas.microsoft.com/office/powerpoint/2010/main" val="12285622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Physiologic and Self-Care Considerations</a:t>
            </a:r>
          </a:p>
        </p:txBody>
      </p:sp>
      <p:sp>
        <p:nvSpPr>
          <p:cNvPr id="3" name="Content Placeholder 2"/>
          <p:cNvSpPr>
            <a:spLocks noGrp="1"/>
          </p:cNvSpPr>
          <p:nvPr>
            <p:ph idx="1"/>
          </p:nvPr>
        </p:nvSpPr>
        <p:spPr/>
        <p:txBody>
          <a:bodyPr>
            <a:normAutofit/>
          </a:bodyPr>
          <a:lstStyle/>
          <a:p>
            <a:r>
              <a:rPr lang="en-US" dirty="0"/>
              <a:t>Clients with mania can go days without sleep or food </a:t>
            </a:r>
            <a:r>
              <a:rPr lang="en-US" dirty="0" smtClean="0"/>
              <a:t>and not </a:t>
            </a:r>
            <a:r>
              <a:rPr lang="en-US" dirty="0"/>
              <a:t>even realize they are hungry or tired</a:t>
            </a:r>
            <a:r>
              <a:rPr lang="en-US" dirty="0" smtClean="0"/>
              <a:t>.</a:t>
            </a:r>
          </a:p>
          <a:p>
            <a:r>
              <a:rPr lang="en-US" dirty="0" smtClean="0"/>
              <a:t>They </a:t>
            </a:r>
            <a:r>
              <a:rPr lang="en-US" dirty="0"/>
              <a:t>often ignore </a:t>
            </a:r>
            <a:r>
              <a:rPr lang="en-US" dirty="0" smtClean="0"/>
              <a:t>personal hygiene </a:t>
            </a:r>
            <a:r>
              <a:rPr lang="en-US" dirty="0"/>
              <a:t>as “boring” when they have “more </a:t>
            </a:r>
            <a:r>
              <a:rPr lang="en-US" dirty="0" smtClean="0"/>
              <a:t>important things</a:t>
            </a:r>
            <a:r>
              <a:rPr lang="en-US" dirty="0"/>
              <a:t>” to do. </a:t>
            </a:r>
            <a:endParaRPr lang="en-US" dirty="0" smtClean="0"/>
          </a:p>
        </p:txBody>
      </p:sp>
    </p:spTree>
    <p:extLst>
      <p:ext uri="{BB962C8B-B14F-4D97-AF65-F5344CB8AC3E}">
        <p14:creationId xmlns:p14="http://schemas.microsoft.com/office/powerpoint/2010/main" val="21962455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Diagnosis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Risk for other-directed violence.</a:t>
            </a:r>
          </a:p>
          <a:p>
            <a:r>
              <a:rPr lang="en-US" dirty="0" smtClean="0"/>
              <a:t>Risk for injury.</a:t>
            </a:r>
          </a:p>
          <a:p>
            <a:r>
              <a:rPr lang="en-US" dirty="0" smtClean="0"/>
              <a:t>Imbalanced nutrition: less than body.</a:t>
            </a:r>
          </a:p>
          <a:p>
            <a:r>
              <a:rPr lang="en-US" dirty="0" smtClean="0"/>
              <a:t>Requirements.</a:t>
            </a:r>
            <a:endParaRPr lang="en-US" dirty="0"/>
          </a:p>
          <a:p>
            <a:r>
              <a:rPr lang="en-US" dirty="0" smtClean="0"/>
              <a:t>Ineffective coping.</a:t>
            </a:r>
          </a:p>
          <a:p>
            <a:r>
              <a:rPr lang="en-US" dirty="0" smtClean="0"/>
              <a:t>Noncompliance.</a:t>
            </a:r>
            <a:endParaRPr lang="en-US" dirty="0"/>
          </a:p>
          <a:p>
            <a:r>
              <a:rPr lang="en-US" dirty="0" smtClean="0"/>
              <a:t>Ineffective role performance.</a:t>
            </a:r>
          </a:p>
          <a:p>
            <a:r>
              <a:rPr lang="en-US" dirty="0" smtClean="0"/>
              <a:t>Self-care deficit.</a:t>
            </a:r>
          </a:p>
          <a:p>
            <a:r>
              <a:rPr lang="en-US" dirty="0" smtClean="0"/>
              <a:t>Chronic low self-esteem.</a:t>
            </a:r>
          </a:p>
          <a:p>
            <a:r>
              <a:rPr lang="en-US" dirty="0" smtClean="0"/>
              <a:t>Disturbed sleep pattern.</a:t>
            </a:r>
            <a:endParaRPr lang="en-US" dirty="0"/>
          </a:p>
        </p:txBody>
      </p:sp>
    </p:spTree>
    <p:extLst>
      <p:ext uri="{BB962C8B-B14F-4D97-AF65-F5344CB8AC3E}">
        <p14:creationId xmlns:p14="http://schemas.microsoft.com/office/powerpoint/2010/main" val="41178167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Outcome Identification</a:t>
            </a:r>
          </a:p>
        </p:txBody>
      </p:sp>
      <p:sp>
        <p:nvSpPr>
          <p:cNvPr id="3" name="Content Placeholder 2"/>
          <p:cNvSpPr>
            <a:spLocks noGrp="1"/>
          </p:cNvSpPr>
          <p:nvPr>
            <p:ph idx="1"/>
          </p:nvPr>
        </p:nvSpPr>
        <p:spPr/>
        <p:txBody>
          <a:bodyPr>
            <a:normAutofit fontScale="85000" lnSpcReduction="20000"/>
          </a:bodyPr>
          <a:lstStyle/>
          <a:p>
            <a:r>
              <a:rPr lang="en-US" dirty="0" smtClean="0"/>
              <a:t>The </a:t>
            </a:r>
            <a:r>
              <a:rPr lang="en-US" dirty="0"/>
              <a:t>client will not injure self or others.</a:t>
            </a:r>
          </a:p>
          <a:p>
            <a:r>
              <a:rPr lang="en-US" dirty="0" smtClean="0"/>
              <a:t>The </a:t>
            </a:r>
            <a:r>
              <a:rPr lang="en-US" dirty="0"/>
              <a:t>client will establish a balance of rest, sleep, </a:t>
            </a:r>
            <a:r>
              <a:rPr lang="en-US" dirty="0" smtClean="0"/>
              <a:t>and activity</a:t>
            </a:r>
            <a:r>
              <a:rPr lang="en-US" dirty="0"/>
              <a:t>.</a:t>
            </a:r>
          </a:p>
          <a:p>
            <a:r>
              <a:rPr lang="en-US" dirty="0" smtClean="0"/>
              <a:t>The </a:t>
            </a:r>
            <a:r>
              <a:rPr lang="en-US" dirty="0"/>
              <a:t>client will establish adequate nutrition, </a:t>
            </a:r>
            <a:r>
              <a:rPr lang="en-US" dirty="0" smtClean="0"/>
              <a:t>hydration, and </a:t>
            </a:r>
            <a:r>
              <a:rPr lang="en-US" dirty="0"/>
              <a:t>elimination</a:t>
            </a:r>
            <a:r>
              <a:rPr lang="en-US" dirty="0" smtClean="0"/>
              <a:t>.</a:t>
            </a:r>
          </a:p>
          <a:p>
            <a:r>
              <a:rPr lang="en-US" dirty="0" smtClean="0"/>
              <a:t>The </a:t>
            </a:r>
            <a:r>
              <a:rPr lang="en-US" dirty="0"/>
              <a:t>client will participate in self-care activities.</a:t>
            </a:r>
          </a:p>
          <a:p>
            <a:r>
              <a:rPr lang="en-US" dirty="0" smtClean="0"/>
              <a:t>The </a:t>
            </a:r>
            <a:r>
              <a:rPr lang="en-US" dirty="0"/>
              <a:t>client will evaluate personal qualities realistically.</a:t>
            </a:r>
          </a:p>
          <a:p>
            <a:r>
              <a:rPr lang="en-US" dirty="0" smtClean="0"/>
              <a:t>The </a:t>
            </a:r>
            <a:r>
              <a:rPr lang="en-US" dirty="0"/>
              <a:t>client will engage in socially appropriate, </a:t>
            </a:r>
            <a:r>
              <a:rPr lang="en-US" dirty="0" smtClean="0"/>
              <a:t>reality based interaction</a:t>
            </a:r>
            <a:r>
              <a:rPr lang="en-US" dirty="0"/>
              <a:t>.</a:t>
            </a:r>
          </a:p>
          <a:p>
            <a:r>
              <a:rPr lang="en-US" dirty="0" smtClean="0"/>
              <a:t>The </a:t>
            </a:r>
            <a:r>
              <a:rPr lang="en-US" dirty="0"/>
              <a:t>client will verbalize knowledge of his or her </a:t>
            </a:r>
            <a:r>
              <a:rPr lang="en-US" dirty="0" smtClean="0"/>
              <a:t>illness and </a:t>
            </a:r>
            <a:r>
              <a:rPr lang="en-US" dirty="0"/>
              <a:t>treatment.</a:t>
            </a:r>
          </a:p>
        </p:txBody>
      </p:sp>
    </p:spTree>
    <p:extLst>
      <p:ext uri="{BB962C8B-B14F-4D97-AF65-F5344CB8AC3E}">
        <p14:creationId xmlns:p14="http://schemas.microsoft.com/office/powerpoint/2010/main" val="8233234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Interventions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Provide </a:t>
            </a:r>
            <a:r>
              <a:rPr lang="en-US" dirty="0"/>
              <a:t>for client’s </a:t>
            </a:r>
            <a:r>
              <a:rPr lang="en-US" dirty="0">
                <a:solidFill>
                  <a:srgbClr val="FF0000"/>
                </a:solidFill>
              </a:rPr>
              <a:t>physical safety </a:t>
            </a:r>
            <a:r>
              <a:rPr lang="en-US" dirty="0"/>
              <a:t>and those </a:t>
            </a:r>
            <a:r>
              <a:rPr lang="en-US" dirty="0" smtClean="0"/>
              <a:t>around. </a:t>
            </a:r>
          </a:p>
          <a:p>
            <a:r>
              <a:rPr lang="en-US" dirty="0" smtClean="0"/>
              <a:t>Set </a:t>
            </a:r>
            <a:r>
              <a:rPr lang="en-US" dirty="0">
                <a:solidFill>
                  <a:srgbClr val="FF0000"/>
                </a:solidFill>
              </a:rPr>
              <a:t>limits on client’s behavior </a:t>
            </a:r>
            <a:r>
              <a:rPr lang="en-US" dirty="0"/>
              <a:t>when </a:t>
            </a:r>
            <a:r>
              <a:rPr lang="en-US" dirty="0" smtClean="0"/>
              <a:t>needed. </a:t>
            </a:r>
          </a:p>
          <a:p>
            <a:r>
              <a:rPr lang="en-US" dirty="0" smtClean="0"/>
              <a:t>Remind </a:t>
            </a:r>
            <a:r>
              <a:rPr lang="en-US" dirty="0"/>
              <a:t>the client to </a:t>
            </a:r>
            <a:r>
              <a:rPr lang="en-US" dirty="0">
                <a:solidFill>
                  <a:srgbClr val="FF0000"/>
                </a:solidFill>
              </a:rPr>
              <a:t>respect distances between self </a:t>
            </a:r>
            <a:r>
              <a:rPr lang="en-US" dirty="0" smtClean="0">
                <a:solidFill>
                  <a:srgbClr val="FF0000"/>
                </a:solidFill>
              </a:rPr>
              <a:t>and others</a:t>
            </a:r>
            <a:r>
              <a:rPr lang="en-US" dirty="0" smtClean="0"/>
              <a:t>. </a:t>
            </a:r>
          </a:p>
          <a:p>
            <a:r>
              <a:rPr lang="en-US" dirty="0" smtClean="0"/>
              <a:t>Use </a:t>
            </a:r>
            <a:r>
              <a:rPr lang="en-US" dirty="0">
                <a:solidFill>
                  <a:srgbClr val="FF0000"/>
                </a:solidFill>
              </a:rPr>
              <a:t>short, simple sentences to </a:t>
            </a:r>
            <a:r>
              <a:rPr lang="en-US" dirty="0" smtClean="0">
                <a:solidFill>
                  <a:srgbClr val="FF0000"/>
                </a:solidFill>
              </a:rPr>
              <a:t>communicate</a:t>
            </a:r>
            <a:r>
              <a:rPr lang="en-US" dirty="0" smtClean="0"/>
              <a:t>. </a:t>
            </a:r>
          </a:p>
          <a:p>
            <a:r>
              <a:rPr lang="en-US" dirty="0" smtClean="0">
                <a:solidFill>
                  <a:srgbClr val="FF0000"/>
                </a:solidFill>
              </a:rPr>
              <a:t>Clarify </a:t>
            </a:r>
            <a:r>
              <a:rPr lang="en-US" dirty="0">
                <a:solidFill>
                  <a:srgbClr val="FF0000"/>
                </a:solidFill>
              </a:rPr>
              <a:t>the meaning of client’s </a:t>
            </a:r>
            <a:r>
              <a:rPr lang="en-US" dirty="0" smtClean="0">
                <a:solidFill>
                  <a:srgbClr val="FF0000"/>
                </a:solidFill>
              </a:rPr>
              <a:t>communication</a:t>
            </a:r>
            <a:r>
              <a:rPr lang="en-US" dirty="0" smtClean="0"/>
              <a:t>. </a:t>
            </a:r>
          </a:p>
          <a:p>
            <a:r>
              <a:rPr lang="en-US" dirty="0" smtClean="0"/>
              <a:t>Frequently </a:t>
            </a:r>
            <a:r>
              <a:rPr lang="en-US" dirty="0">
                <a:solidFill>
                  <a:srgbClr val="FF0000"/>
                </a:solidFill>
              </a:rPr>
              <a:t>provide finger foods that are high in calories and protein. </a:t>
            </a:r>
            <a:endParaRPr lang="en-US" dirty="0" smtClean="0">
              <a:solidFill>
                <a:srgbClr val="FF0000"/>
              </a:solidFill>
            </a:endParaRPr>
          </a:p>
          <a:p>
            <a:r>
              <a:rPr lang="en-US" dirty="0" smtClean="0"/>
              <a:t>Promote </a:t>
            </a:r>
            <a:r>
              <a:rPr lang="en-US" dirty="0">
                <a:solidFill>
                  <a:srgbClr val="FF0000"/>
                </a:solidFill>
              </a:rPr>
              <a:t>rest and </a:t>
            </a:r>
            <a:r>
              <a:rPr lang="en-US" dirty="0" smtClean="0">
                <a:solidFill>
                  <a:srgbClr val="FF0000"/>
                </a:solidFill>
              </a:rPr>
              <a:t>sleep</a:t>
            </a:r>
            <a:r>
              <a:rPr lang="en-US" dirty="0" smtClean="0"/>
              <a:t>. </a:t>
            </a:r>
          </a:p>
          <a:p>
            <a:r>
              <a:rPr lang="en-US" dirty="0" smtClean="0">
                <a:solidFill>
                  <a:srgbClr val="FF0000"/>
                </a:solidFill>
              </a:rPr>
              <a:t>Protect </a:t>
            </a:r>
            <a:r>
              <a:rPr lang="en-US" dirty="0">
                <a:solidFill>
                  <a:srgbClr val="FF0000"/>
                </a:solidFill>
              </a:rPr>
              <a:t>the client’s dignity </a:t>
            </a:r>
            <a:r>
              <a:rPr lang="en-US" dirty="0"/>
              <a:t>when inappropriate </a:t>
            </a:r>
            <a:r>
              <a:rPr lang="en-US" dirty="0" smtClean="0"/>
              <a:t>behavior occurs. </a:t>
            </a:r>
          </a:p>
          <a:p>
            <a:r>
              <a:rPr lang="en-US" dirty="0" smtClean="0">
                <a:solidFill>
                  <a:srgbClr val="FF0000"/>
                </a:solidFill>
              </a:rPr>
              <a:t>Channel </a:t>
            </a:r>
            <a:r>
              <a:rPr lang="en-US" dirty="0">
                <a:solidFill>
                  <a:srgbClr val="FF0000"/>
                </a:solidFill>
              </a:rPr>
              <a:t>client’s need for movement into </a:t>
            </a:r>
            <a:r>
              <a:rPr lang="en-US" dirty="0" smtClean="0">
                <a:solidFill>
                  <a:srgbClr val="FF0000"/>
                </a:solidFill>
              </a:rPr>
              <a:t>socially acceptable </a:t>
            </a:r>
            <a:r>
              <a:rPr lang="en-US" dirty="0">
                <a:solidFill>
                  <a:srgbClr val="FF0000"/>
                </a:solidFill>
              </a:rPr>
              <a:t>motor activities.</a:t>
            </a:r>
          </a:p>
        </p:txBody>
      </p:sp>
    </p:spTree>
    <p:extLst>
      <p:ext uri="{BB962C8B-B14F-4D97-AF65-F5344CB8AC3E}">
        <p14:creationId xmlns:p14="http://schemas.microsoft.com/office/powerpoint/2010/main" val="4069791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 Family Education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Teach </a:t>
            </a:r>
            <a:r>
              <a:rPr lang="en-US" dirty="0"/>
              <a:t>about bipolar illness and ways to manage </a:t>
            </a:r>
            <a:r>
              <a:rPr lang="en-US" dirty="0" smtClean="0"/>
              <a:t>the disorder.</a:t>
            </a:r>
          </a:p>
          <a:p>
            <a:r>
              <a:rPr lang="en-US" dirty="0" smtClean="0"/>
              <a:t>Teach </a:t>
            </a:r>
            <a:r>
              <a:rPr lang="en-US" dirty="0"/>
              <a:t>about medication management, including </a:t>
            </a:r>
            <a:r>
              <a:rPr lang="en-US" dirty="0" smtClean="0"/>
              <a:t>the need </a:t>
            </a:r>
            <a:r>
              <a:rPr lang="en-US" dirty="0"/>
              <a:t>for periodic blood work and management of </a:t>
            </a:r>
            <a:r>
              <a:rPr lang="en-US" dirty="0" smtClean="0"/>
              <a:t>side effects</a:t>
            </a:r>
            <a:r>
              <a:rPr lang="en-US" dirty="0"/>
              <a:t>.</a:t>
            </a:r>
          </a:p>
          <a:p>
            <a:r>
              <a:rPr lang="en-US" dirty="0" smtClean="0"/>
              <a:t>For </a:t>
            </a:r>
            <a:r>
              <a:rPr lang="en-US" dirty="0"/>
              <a:t>clients taking lithium, teach about the need </a:t>
            </a:r>
            <a:r>
              <a:rPr lang="en-US" dirty="0" smtClean="0"/>
              <a:t>for adequate </a:t>
            </a:r>
            <a:r>
              <a:rPr lang="en-US" dirty="0"/>
              <a:t>salt and fluid intake.</a:t>
            </a:r>
          </a:p>
          <a:p>
            <a:r>
              <a:rPr lang="en-US" dirty="0" smtClean="0"/>
              <a:t>Teach </a:t>
            </a:r>
            <a:r>
              <a:rPr lang="en-US" dirty="0"/>
              <a:t>the client and family about signs of toxicity </a:t>
            </a:r>
            <a:r>
              <a:rPr lang="en-US" dirty="0" smtClean="0"/>
              <a:t>and the </a:t>
            </a:r>
            <a:r>
              <a:rPr lang="en-US" dirty="0"/>
              <a:t>need to seek medical attention immediately.</a:t>
            </a:r>
          </a:p>
          <a:p>
            <a:r>
              <a:rPr lang="en-US" dirty="0" smtClean="0"/>
              <a:t>Educate </a:t>
            </a:r>
            <a:r>
              <a:rPr lang="en-US" dirty="0"/>
              <a:t>the client and family about risk-taking </a:t>
            </a:r>
            <a:r>
              <a:rPr lang="en-US" dirty="0" smtClean="0"/>
              <a:t>behavior and </a:t>
            </a:r>
            <a:r>
              <a:rPr lang="en-US" dirty="0"/>
              <a:t>how to avoid it.</a:t>
            </a:r>
          </a:p>
          <a:p>
            <a:r>
              <a:rPr lang="en-US" dirty="0" smtClean="0"/>
              <a:t>Teach </a:t>
            </a:r>
            <a:r>
              <a:rPr lang="en-US" dirty="0"/>
              <a:t>about behavioral signs of relapse and how </a:t>
            </a:r>
            <a:r>
              <a:rPr lang="en-US" dirty="0" smtClean="0"/>
              <a:t>to seek </a:t>
            </a:r>
            <a:r>
              <a:rPr lang="en-US" dirty="0"/>
              <a:t>treatment in early stages.</a:t>
            </a:r>
          </a:p>
        </p:txBody>
      </p:sp>
    </p:spTree>
    <p:extLst>
      <p:ext uri="{BB962C8B-B14F-4D97-AF65-F5344CB8AC3E}">
        <p14:creationId xmlns:p14="http://schemas.microsoft.com/office/powerpoint/2010/main" val="707365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Mood Disorders</a:t>
            </a:r>
            <a:endParaRPr lang="en-US" dirty="0"/>
          </a:p>
        </p:txBody>
      </p:sp>
      <p:sp>
        <p:nvSpPr>
          <p:cNvPr id="3" name="Content Placeholder 2"/>
          <p:cNvSpPr>
            <a:spLocks noGrp="1"/>
          </p:cNvSpPr>
          <p:nvPr>
            <p:ph idx="1"/>
          </p:nvPr>
        </p:nvSpPr>
        <p:spPr/>
        <p:txBody>
          <a:bodyPr>
            <a:normAutofit fontScale="92500"/>
          </a:bodyPr>
          <a:lstStyle/>
          <a:p>
            <a:r>
              <a:rPr lang="en-US" b="1" dirty="0" smtClean="0"/>
              <a:t>Mood disorders</a:t>
            </a:r>
            <a:r>
              <a:rPr lang="en-US" dirty="0" smtClean="0"/>
              <a:t>, </a:t>
            </a:r>
            <a:r>
              <a:rPr lang="en-US" dirty="0"/>
              <a:t>also called affective disorders, are </a:t>
            </a:r>
            <a:r>
              <a:rPr lang="en-US" dirty="0" smtClean="0"/>
              <a:t>pervasive alterations </a:t>
            </a:r>
            <a:r>
              <a:rPr lang="en-US" dirty="0"/>
              <a:t>in emotions that are manifested </a:t>
            </a:r>
            <a:r>
              <a:rPr lang="en-US" dirty="0" smtClean="0"/>
              <a:t>by depression</a:t>
            </a:r>
            <a:r>
              <a:rPr lang="en-US" dirty="0"/>
              <a:t>, mania, or both. </a:t>
            </a:r>
            <a:endParaRPr lang="en-US" dirty="0" smtClean="0"/>
          </a:p>
          <a:p>
            <a:r>
              <a:rPr lang="en-US" dirty="0" smtClean="0"/>
              <a:t>They </a:t>
            </a:r>
            <a:r>
              <a:rPr lang="en-US" dirty="0"/>
              <a:t>interfere with a </a:t>
            </a:r>
            <a:r>
              <a:rPr lang="en-US" dirty="0" smtClean="0"/>
              <a:t>person’s life</a:t>
            </a:r>
            <a:r>
              <a:rPr lang="en-US" dirty="0"/>
              <a:t>, plaguing him or her with drastic and long-term </a:t>
            </a:r>
            <a:r>
              <a:rPr lang="en-US" dirty="0" smtClean="0"/>
              <a:t>sadness, agitation. </a:t>
            </a:r>
            <a:r>
              <a:rPr lang="en-US" dirty="0"/>
              <a:t>Accompanying self-doubt, </a:t>
            </a:r>
            <a:r>
              <a:rPr lang="en-US" dirty="0" smtClean="0"/>
              <a:t>guilt, and </a:t>
            </a:r>
            <a:r>
              <a:rPr lang="en-US" dirty="0"/>
              <a:t>anger alter life activities, especially those that </a:t>
            </a:r>
            <a:r>
              <a:rPr lang="en-US" dirty="0" smtClean="0"/>
              <a:t>involve self-esteem</a:t>
            </a:r>
            <a:r>
              <a:rPr lang="en-US" dirty="0"/>
              <a:t>, occupation, and relationships.</a:t>
            </a:r>
          </a:p>
        </p:txBody>
      </p:sp>
    </p:spTree>
    <p:extLst>
      <p:ext uri="{BB962C8B-B14F-4D97-AF65-F5344CB8AC3E}">
        <p14:creationId xmlns:p14="http://schemas.microsoft.com/office/powerpoint/2010/main" val="16875054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Suicide</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Suicide </a:t>
            </a:r>
            <a:r>
              <a:rPr lang="en-US" dirty="0"/>
              <a:t>is the intentional act of killing oneself. </a:t>
            </a:r>
            <a:endParaRPr lang="en-US" dirty="0" smtClean="0"/>
          </a:p>
          <a:p>
            <a:r>
              <a:rPr lang="en-US" dirty="0" smtClean="0"/>
              <a:t>Suicidal thoughts </a:t>
            </a:r>
            <a:r>
              <a:rPr lang="en-US" dirty="0"/>
              <a:t>are common in people with mood </a:t>
            </a:r>
            <a:r>
              <a:rPr lang="en-US" dirty="0" smtClean="0"/>
              <a:t>disorders, especially </a:t>
            </a:r>
            <a:r>
              <a:rPr lang="en-US" dirty="0"/>
              <a:t>depression. </a:t>
            </a:r>
            <a:endParaRPr lang="en-US" dirty="0" smtClean="0"/>
          </a:p>
          <a:p>
            <a:r>
              <a:rPr lang="en-US" dirty="0" smtClean="0"/>
              <a:t>In </a:t>
            </a:r>
            <a:r>
              <a:rPr lang="en-US" dirty="0"/>
              <a:t>the United States, </a:t>
            </a:r>
            <a:r>
              <a:rPr lang="en-US" dirty="0" smtClean="0"/>
              <a:t>men commit </a:t>
            </a:r>
            <a:r>
              <a:rPr lang="en-US" dirty="0"/>
              <a:t>approximately 72% of suicides, which is </a:t>
            </a:r>
            <a:r>
              <a:rPr lang="en-US" dirty="0" smtClean="0"/>
              <a:t>roughly three </a:t>
            </a:r>
            <a:r>
              <a:rPr lang="en-US" dirty="0"/>
              <a:t>times the rate of women, although women are </a:t>
            </a:r>
            <a:r>
              <a:rPr lang="en-US" dirty="0" smtClean="0"/>
              <a:t>four times </a:t>
            </a:r>
            <a:r>
              <a:rPr lang="en-US" dirty="0"/>
              <a:t>more likely than men to attempt suicide. </a:t>
            </a:r>
            <a:endParaRPr lang="en-US" dirty="0" smtClean="0"/>
          </a:p>
          <a:p>
            <a:r>
              <a:rPr lang="en-US" dirty="0" smtClean="0"/>
              <a:t>The higher suicide </a:t>
            </a:r>
            <a:r>
              <a:rPr lang="en-US" dirty="0"/>
              <a:t>rates for men are partly the result of the </a:t>
            </a:r>
            <a:r>
              <a:rPr lang="en-US" dirty="0" smtClean="0"/>
              <a:t>method chosen </a:t>
            </a:r>
            <a:r>
              <a:rPr lang="en-US" dirty="0"/>
              <a:t>(e.g., shooting, hanging, jumping from a </a:t>
            </a:r>
            <a:r>
              <a:rPr lang="en-US" dirty="0" smtClean="0"/>
              <a:t>high place</a:t>
            </a:r>
            <a:r>
              <a:rPr lang="en-US" dirty="0"/>
              <a:t>). </a:t>
            </a:r>
            <a:endParaRPr lang="en-US" dirty="0" smtClean="0"/>
          </a:p>
          <a:p>
            <a:r>
              <a:rPr lang="en-US" dirty="0" smtClean="0"/>
              <a:t>Women </a:t>
            </a:r>
            <a:r>
              <a:rPr lang="en-US" dirty="0"/>
              <a:t>are more likely to overdose on </a:t>
            </a:r>
            <a:r>
              <a:rPr lang="en-US" dirty="0" smtClean="0"/>
              <a:t>medication. </a:t>
            </a:r>
          </a:p>
          <a:p>
            <a:r>
              <a:rPr lang="en-US" dirty="0" smtClean="0"/>
              <a:t>Suicide </a:t>
            </a:r>
            <a:r>
              <a:rPr lang="en-US" dirty="0"/>
              <a:t>is the second leading cause </a:t>
            </a:r>
            <a:r>
              <a:rPr lang="en-US" dirty="0" smtClean="0"/>
              <a:t>of death </a:t>
            </a:r>
            <a:r>
              <a:rPr lang="en-US" dirty="0"/>
              <a:t>(after accidents) among people 15 to 24 years </a:t>
            </a:r>
            <a:r>
              <a:rPr lang="en-US" dirty="0" smtClean="0"/>
              <a:t>of age</a:t>
            </a:r>
            <a:r>
              <a:rPr lang="en-US" dirty="0"/>
              <a:t>, and the rate of suicide is increasing most rapidly in </a:t>
            </a:r>
            <a:r>
              <a:rPr lang="en-US" dirty="0" smtClean="0"/>
              <a:t>this age group.</a:t>
            </a:r>
            <a:endParaRPr lang="en-US" dirty="0"/>
          </a:p>
        </p:txBody>
      </p:sp>
    </p:spTree>
    <p:extLst>
      <p:ext uri="{BB962C8B-B14F-4D97-AF65-F5344CB8AC3E}">
        <p14:creationId xmlns:p14="http://schemas.microsoft.com/office/powerpoint/2010/main" val="20182453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Suicide</a:t>
            </a:r>
          </a:p>
        </p:txBody>
      </p:sp>
      <p:sp>
        <p:nvSpPr>
          <p:cNvPr id="3" name="Content Placeholder 2"/>
          <p:cNvSpPr>
            <a:spLocks noGrp="1"/>
          </p:cNvSpPr>
          <p:nvPr>
            <p:ph idx="1"/>
          </p:nvPr>
        </p:nvSpPr>
        <p:spPr/>
        <p:txBody>
          <a:bodyPr>
            <a:normAutofit fontScale="85000" lnSpcReduction="20000"/>
          </a:bodyPr>
          <a:lstStyle/>
          <a:p>
            <a:r>
              <a:rPr lang="en-US" dirty="0"/>
              <a:t>Clients with psychiatric disorders, especially </a:t>
            </a:r>
            <a:r>
              <a:rPr lang="en-US" dirty="0" smtClean="0"/>
              <a:t>depression, bipolar </a:t>
            </a:r>
            <a:r>
              <a:rPr lang="en-US" dirty="0"/>
              <a:t>disorder, schizophrenia, substance </a:t>
            </a:r>
            <a:r>
              <a:rPr lang="en-US" dirty="0" smtClean="0"/>
              <a:t>abuse, posttraumatic </a:t>
            </a:r>
            <a:r>
              <a:rPr lang="en-US" dirty="0"/>
              <a:t>stress disorder, and borderline </a:t>
            </a:r>
            <a:r>
              <a:rPr lang="en-US" dirty="0" smtClean="0"/>
              <a:t>personality disorder</a:t>
            </a:r>
            <a:r>
              <a:rPr lang="en-US" dirty="0"/>
              <a:t>, are at increased risk for </a:t>
            </a:r>
            <a:r>
              <a:rPr lang="en-US" dirty="0" smtClean="0"/>
              <a:t>suicide.</a:t>
            </a:r>
            <a:r>
              <a:rPr lang="en-US" dirty="0"/>
              <a:t> </a:t>
            </a:r>
            <a:endParaRPr lang="en-US" dirty="0" smtClean="0"/>
          </a:p>
          <a:p>
            <a:r>
              <a:rPr lang="en-US" dirty="0" smtClean="0"/>
              <a:t>Chronic </a:t>
            </a:r>
            <a:r>
              <a:rPr lang="en-US" dirty="0"/>
              <a:t>medical illnesses associated with increased risk </a:t>
            </a:r>
            <a:r>
              <a:rPr lang="en-US" dirty="0" smtClean="0"/>
              <a:t>for suicide </a:t>
            </a:r>
            <a:r>
              <a:rPr lang="en-US" dirty="0"/>
              <a:t>include cancer, HIV or AIDS, diabetes, </a:t>
            </a:r>
            <a:r>
              <a:rPr lang="en-US" dirty="0" smtClean="0"/>
              <a:t>cerebrovascular accidents</a:t>
            </a:r>
            <a:r>
              <a:rPr lang="en-US" dirty="0"/>
              <a:t>, and head and spinal cord injury. </a:t>
            </a:r>
            <a:endParaRPr lang="en-US" dirty="0" smtClean="0"/>
          </a:p>
          <a:p>
            <a:r>
              <a:rPr lang="en-US" dirty="0" smtClean="0"/>
              <a:t>Environmental factors </a:t>
            </a:r>
            <a:r>
              <a:rPr lang="en-US" dirty="0"/>
              <a:t>that increase suicide risk include </a:t>
            </a:r>
            <a:r>
              <a:rPr lang="en-US" dirty="0" smtClean="0"/>
              <a:t>isolation, recent </a:t>
            </a:r>
            <a:r>
              <a:rPr lang="en-US" dirty="0"/>
              <a:t>loss, lack of social support, unemployment, </a:t>
            </a:r>
            <a:r>
              <a:rPr lang="en-US" dirty="0" smtClean="0"/>
              <a:t>critical life </a:t>
            </a:r>
            <a:r>
              <a:rPr lang="en-US" dirty="0"/>
              <a:t>events, and family history of depression or </a:t>
            </a:r>
            <a:r>
              <a:rPr lang="en-US" dirty="0" smtClean="0"/>
              <a:t>suicide.</a:t>
            </a:r>
          </a:p>
        </p:txBody>
      </p:sp>
    </p:spTree>
    <p:extLst>
      <p:ext uri="{BB962C8B-B14F-4D97-AF65-F5344CB8AC3E}">
        <p14:creationId xmlns:p14="http://schemas.microsoft.com/office/powerpoint/2010/main" val="2654822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Suicide</a:t>
            </a:r>
          </a:p>
        </p:txBody>
      </p:sp>
      <p:sp>
        <p:nvSpPr>
          <p:cNvPr id="3" name="Content Placeholder 2"/>
          <p:cNvSpPr>
            <a:spLocks noGrp="1"/>
          </p:cNvSpPr>
          <p:nvPr>
            <p:ph idx="1"/>
          </p:nvPr>
        </p:nvSpPr>
        <p:spPr/>
        <p:txBody>
          <a:bodyPr>
            <a:normAutofit fontScale="92500"/>
          </a:bodyPr>
          <a:lstStyle/>
          <a:p>
            <a:r>
              <a:rPr lang="en-US" b="1" dirty="0"/>
              <a:t>Suicidal ideation </a:t>
            </a:r>
            <a:r>
              <a:rPr lang="en-US" dirty="0"/>
              <a:t>means thinking about killing </a:t>
            </a:r>
            <a:r>
              <a:rPr lang="en-US" dirty="0" smtClean="0"/>
              <a:t>oneself. </a:t>
            </a:r>
          </a:p>
          <a:p>
            <a:r>
              <a:rPr lang="en-US" u="sng" dirty="0" smtClean="0"/>
              <a:t>Active </a:t>
            </a:r>
            <a:r>
              <a:rPr lang="en-US" u="sng" dirty="0"/>
              <a:t>suicidal ideation </a:t>
            </a:r>
            <a:r>
              <a:rPr lang="en-US" dirty="0"/>
              <a:t>is when a person thinks about </a:t>
            </a:r>
            <a:r>
              <a:rPr lang="en-US" dirty="0" smtClean="0"/>
              <a:t>and seeks </a:t>
            </a:r>
            <a:r>
              <a:rPr lang="en-US" dirty="0"/>
              <a:t>ways to commit suicide. </a:t>
            </a:r>
            <a:endParaRPr lang="en-US" dirty="0" smtClean="0"/>
          </a:p>
          <a:p>
            <a:r>
              <a:rPr lang="en-US" u="sng" dirty="0" smtClean="0"/>
              <a:t>Passive </a:t>
            </a:r>
            <a:r>
              <a:rPr lang="en-US" u="sng" dirty="0"/>
              <a:t>suicidal ideation </a:t>
            </a:r>
            <a:r>
              <a:rPr lang="en-US" dirty="0" smtClean="0"/>
              <a:t>is </a:t>
            </a:r>
            <a:r>
              <a:rPr lang="en-US" dirty="0"/>
              <a:t>when a person thinks about wanting to die or wishes he </a:t>
            </a:r>
            <a:r>
              <a:rPr lang="en-US" dirty="0" smtClean="0"/>
              <a:t>or she </a:t>
            </a:r>
            <a:r>
              <a:rPr lang="en-US" dirty="0"/>
              <a:t>were dead but has no plans to cause his or her </a:t>
            </a:r>
            <a:r>
              <a:rPr lang="en-US" dirty="0" smtClean="0"/>
              <a:t>death. </a:t>
            </a:r>
          </a:p>
          <a:p>
            <a:r>
              <a:rPr lang="en-US" dirty="0" smtClean="0"/>
              <a:t>People </a:t>
            </a:r>
            <a:r>
              <a:rPr lang="en-US" dirty="0"/>
              <a:t>with active suicidal ideation are considered </a:t>
            </a:r>
            <a:r>
              <a:rPr lang="en-US" dirty="0" smtClean="0"/>
              <a:t>more potentially </a:t>
            </a:r>
            <a:r>
              <a:rPr lang="en-US" dirty="0"/>
              <a:t>lethal.</a:t>
            </a:r>
          </a:p>
        </p:txBody>
      </p:sp>
    </p:spTree>
    <p:extLst>
      <p:ext uri="{BB962C8B-B14F-4D97-AF65-F5344CB8AC3E}">
        <p14:creationId xmlns:p14="http://schemas.microsoft.com/office/powerpoint/2010/main" val="32365400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Myths about Suicide</a:t>
            </a:r>
            <a:endParaRPr lang="en-US" dirty="0"/>
          </a:p>
        </p:txBody>
      </p:sp>
      <p:sp>
        <p:nvSpPr>
          <p:cNvPr id="3" name="Content Placeholder 2"/>
          <p:cNvSpPr>
            <a:spLocks noGrp="1"/>
          </p:cNvSpPr>
          <p:nvPr>
            <p:ph idx="1"/>
          </p:nvPr>
        </p:nvSpPr>
        <p:spPr/>
        <p:txBody>
          <a:bodyPr>
            <a:normAutofit lnSpcReduction="10000"/>
          </a:bodyPr>
          <a:lstStyle/>
          <a:p>
            <a:r>
              <a:rPr lang="en-US" dirty="0"/>
              <a:t>People who talk about suicide never </a:t>
            </a:r>
            <a:r>
              <a:rPr lang="en-US" dirty="0" smtClean="0"/>
              <a:t>commit suicide.</a:t>
            </a:r>
          </a:p>
          <a:p>
            <a:r>
              <a:rPr lang="en-US" dirty="0"/>
              <a:t>Suicidal people only want to hurt </a:t>
            </a:r>
            <a:r>
              <a:rPr lang="en-US" dirty="0" smtClean="0"/>
              <a:t>themselves, not </a:t>
            </a:r>
            <a:r>
              <a:rPr lang="en-US" dirty="0"/>
              <a:t>others</a:t>
            </a:r>
            <a:r>
              <a:rPr lang="en-US" dirty="0" smtClean="0"/>
              <a:t>.</a:t>
            </a:r>
          </a:p>
          <a:p>
            <a:r>
              <a:rPr lang="en-US" dirty="0"/>
              <a:t>There is no way to help someone who wants </a:t>
            </a:r>
            <a:r>
              <a:rPr lang="en-US" dirty="0" smtClean="0"/>
              <a:t>to kill </a:t>
            </a:r>
            <a:r>
              <a:rPr lang="en-US" dirty="0"/>
              <a:t>himself or herself</a:t>
            </a:r>
            <a:r>
              <a:rPr lang="en-US" dirty="0" smtClean="0"/>
              <a:t>.</a:t>
            </a:r>
          </a:p>
          <a:p>
            <a:r>
              <a:rPr lang="en-US" dirty="0"/>
              <a:t>Do not mention the word </a:t>
            </a:r>
            <a:r>
              <a:rPr lang="en-US" i="1" dirty="0"/>
              <a:t>suicide </a:t>
            </a:r>
            <a:r>
              <a:rPr lang="en-US" dirty="0"/>
              <a:t>to a </a:t>
            </a:r>
            <a:r>
              <a:rPr lang="en-US" dirty="0" smtClean="0"/>
              <a:t>person you </a:t>
            </a:r>
            <a:r>
              <a:rPr lang="en-US" dirty="0"/>
              <a:t>suspect to be suicidal, because this </a:t>
            </a:r>
            <a:r>
              <a:rPr lang="en-US" dirty="0" smtClean="0"/>
              <a:t>could give </a:t>
            </a:r>
            <a:r>
              <a:rPr lang="en-US" dirty="0"/>
              <a:t>him or her the idea to commit suicide.</a:t>
            </a:r>
          </a:p>
        </p:txBody>
      </p:sp>
    </p:spTree>
    <p:extLst>
      <p:ext uri="{BB962C8B-B14F-4D97-AF65-F5344CB8AC3E}">
        <p14:creationId xmlns:p14="http://schemas.microsoft.com/office/powerpoint/2010/main" val="19235554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Myths about Suicide</a:t>
            </a:r>
          </a:p>
        </p:txBody>
      </p:sp>
      <p:sp>
        <p:nvSpPr>
          <p:cNvPr id="3" name="Content Placeholder 2"/>
          <p:cNvSpPr>
            <a:spLocks noGrp="1"/>
          </p:cNvSpPr>
          <p:nvPr>
            <p:ph idx="1"/>
          </p:nvPr>
        </p:nvSpPr>
        <p:spPr/>
        <p:txBody>
          <a:bodyPr/>
          <a:lstStyle/>
          <a:p>
            <a:r>
              <a:rPr lang="en-US" dirty="0"/>
              <a:t>Ignoring verbal threats of suicide or </a:t>
            </a:r>
            <a:r>
              <a:rPr lang="en-US" dirty="0" smtClean="0"/>
              <a:t>challenging a </a:t>
            </a:r>
            <a:r>
              <a:rPr lang="en-US" dirty="0"/>
              <a:t>person to carry out his or her suicide plans </a:t>
            </a:r>
            <a:r>
              <a:rPr lang="en-US" dirty="0" smtClean="0"/>
              <a:t>will reduce </a:t>
            </a:r>
            <a:r>
              <a:rPr lang="en-US" dirty="0"/>
              <a:t>the individual’s use of these behaviors</a:t>
            </a:r>
            <a:r>
              <a:rPr lang="en-US" dirty="0" smtClean="0"/>
              <a:t>.</a:t>
            </a:r>
          </a:p>
          <a:p>
            <a:r>
              <a:rPr lang="en-US" dirty="0"/>
              <a:t>Once a suicide risk, always a suicide risk</a:t>
            </a:r>
            <a:r>
              <a:rPr lang="en-US" dirty="0" smtClean="0"/>
              <a:t>.</a:t>
            </a:r>
          </a:p>
        </p:txBody>
      </p:sp>
    </p:spTree>
    <p:extLst>
      <p:ext uri="{BB962C8B-B14F-4D97-AF65-F5344CB8AC3E}">
        <p14:creationId xmlns:p14="http://schemas.microsoft.com/office/powerpoint/2010/main" val="326681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Facts </a:t>
            </a:r>
            <a:r>
              <a:rPr lang="en-US" dirty="0"/>
              <a:t>about Suicide</a:t>
            </a:r>
          </a:p>
        </p:txBody>
      </p:sp>
      <p:sp>
        <p:nvSpPr>
          <p:cNvPr id="3" name="Content Placeholder 2"/>
          <p:cNvSpPr>
            <a:spLocks noGrp="1"/>
          </p:cNvSpPr>
          <p:nvPr>
            <p:ph idx="1"/>
          </p:nvPr>
        </p:nvSpPr>
        <p:spPr/>
        <p:txBody>
          <a:bodyPr>
            <a:normAutofit fontScale="55000" lnSpcReduction="20000"/>
          </a:bodyPr>
          <a:lstStyle/>
          <a:p>
            <a:r>
              <a:rPr lang="en-US" dirty="0"/>
              <a:t>Suicidal people often send out subtle or not-so-subtle messages </a:t>
            </a:r>
            <a:r>
              <a:rPr lang="en-US" dirty="0" smtClean="0"/>
              <a:t>that convey </a:t>
            </a:r>
            <a:r>
              <a:rPr lang="en-US" dirty="0"/>
              <a:t>their inner thoughts of hopelessness and </a:t>
            </a:r>
            <a:r>
              <a:rPr lang="en-US" dirty="0" smtClean="0"/>
              <a:t>self-destruction. Both </a:t>
            </a:r>
            <a:r>
              <a:rPr lang="en-US" dirty="0"/>
              <a:t>subtle and direct messages of suicide should be taken </a:t>
            </a:r>
            <a:r>
              <a:rPr lang="en-US" dirty="0" smtClean="0"/>
              <a:t>seriously with </a:t>
            </a:r>
            <a:r>
              <a:rPr lang="en-US" dirty="0"/>
              <a:t>appropriate assessments and interventions</a:t>
            </a:r>
            <a:r>
              <a:rPr lang="en-US" dirty="0" smtClean="0"/>
              <a:t>.</a:t>
            </a:r>
          </a:p>
          <a:p>
            <a:r>
              <a:rPr lang="en-US" dirty="0"/>
              <a:t>Although the self-violence of suicide demonstrates anger </a:t>
            </a:r>
            <a:r>
              <a:rPr lang="en-US" dirty="0" smtClean="0"/>
              <a:t>turned inward</a:t>
            </a:r>
            <a:r>
              <a:rPr lang="en-US" dirty="0"/>
              <a:t>, the anger can be directed toward others in a planned </a:t>
            </a:r>
            <a:r>
              <a:rPr lang="en-US" dirty="0" smtClean="0"/>
              <a:t>or impulsive </a:t>
            </a:r>
            <a:r>
              <a:rPr lang="en-US" dirty="0"/>
              <a:t>action</a:t>
            </a:r>
            <a:r>
              <a:rPr lang="en-US" dirty="0" smtClean="0"/>
              <a:t>.</a:t>
            </a:r>
          </a:p>
          <a:p>
            <a:pPr>
              <a:buFont typeface="Wingdings" pitchFamily="2" charset="2"/>
              <a:buChar char="Ø"/>
            </a:pPr>
            <a:r>
              <a:rPr lang="en-US" i="1" dirty="0"/>
              <a:t>Physical harm: </a:t>
            </a:r>
            <a:r>
              <a:rPr lang="en-US" dirty="0"/>
              <a:t>Psychotic people may be responding to </a:t>
            </a:r>
            <a:r>
              <a:rPr lang="en-US" dirty="0" smtClean="0"/>
              <a:t>inner voices </a:t>
            </a:r>
            <a:r>
              <a:rPr lang="en-US" dirty="0"/>
              <a:t>that command the individual to kill others before </a:t>
            </a:r>
            <a:r>
              <a:rPr lang="en-US" dirty="0" smtClean="0"/>
              <a:t>killing the </a:t>
            </a:r>
            <a:r>
              <a:rPr lang="en-US" dirty="0"/>
              <a:t>self. A depressed person who has decided to commit </a:t>
            </a:r>
            <a:r>
              <a:rPr lang="en-US" dirty="0" smtClean="0"/>
              <a:t>suicide with </a:t>
            </a:r>
            <a:r>
              <a:rPr lang="en-US" dirty="0"/>
              <a:t>a gun may impulsively shoot the person who tries to </a:t>
            </a:r>
            <a:r>
              <a:rPr lang="en-US" dirty="0" smtClean="0"/>
              <a:t>grab the </a:t>
            </a:r>
            <a:r>
              <a:rPr lang="en-US" dirty="0"/>
              <a:t>gun in an effort to thwart the suicide.</a:t>
            </a:r>
          </a:p>
          <a:p>
            <a:pPr>
              <a:buFont typeface="Wingdings" pitchFamily="2" charset="2"/>
              <a:buChar char="Ø"/>
            </a:pPr>
            <a:r>
              <a:rPr lang="en-US" i="1" dirty="0"/>
              <a:t>Emotional harm: </a:t>
            </a:r>
            <a:r>
              <a:rPr lang="en-US" dirty="0"/>
              <a:t>Often, family members, friends, health care </a:t>
            </a:r>
            <a:r>
              <a:rPr lang="en-US" dirty="0" smtClean="0"/>
              <a:t>professionals, and </a:t>
            </a:r>
            <a:r>
              <a:rPr lang="en-US" dirty="0"/>
              <a:t>even police involved in trying to avert a suicide </a:t>
            </a:r>
            <a:r>
              <a:rPr lang="en-US" dirty="0" smtClean="0"/>
              <a:t>or those </a:t>
            </a:r>
            <a:r>
              <a:rPr lang="en-US" dirty="0"/>
              <a:t>who did not realize the person’s depression and plans </a:t>
            </a:r>
            <a:r>
              <a:rPr lang="en-US" dirty="0" smtClean="0"/>
              <a:t>to commit </a:t>
            </a:r>
            <a:r>
              <a:rPr lang="en-US" dirty="0"/>
              <a:t>suicide feel intense guilt and shame because of their </a:t>
            </a:r>
            <a:r>
              <a:rPr lang="en-US" dirty="0" smtClean="0"/>
              <a:t>failure to </a:t>
            </a:r>
            <a:r>
              <a:rPr lang="en-US" dirty="0"/>
              <a:t>help and are “stuck” in a never-ending cycle of despair </a:t>
            </a:r>
            <a:r>
              <a:rPr lang="en-US" dirty="0" smtClean="0"/>
              <a:t>and grief</a:t>
            </a:r>
            <a:r>
              <a:rPr lang="en-US" dirty="0"/>
              <a:t>. Some people, depressed after the suicide of a loved </a:t>
            </a:r>
            <a:r>
              <a:rPr lang="en-US" dirty="0" smtClean="0"/>
              <a:t>one, will </a:t>
            </a:r>
            <a:r>
              <a:rPr lang="en-US" dirty="0"/>
              <a:t>rationalize that suicide was a “good way out of the pain” </a:t>
            </a:r>
            <a:r>
              <a:rPr lang="en-US" dirty="0" smtClean="0"/>
              <a:t>and plan </a:t>
            </a:r>
            <a:r>
              <a:rPr lang="en-US" dirty="0"/>
              <a:t>their own suicide to escape pain. Some suicides are </a:t>
            </a:r>
            <a:r>
              <a:rPr lang="en-US" dirty="0" smtClean="0"/>
              <a:t>planned to </a:t>
            </a:r>
            <a:r>
              <a:rPr lang="en-US" dirty="0"/>
              <a:t>engender guilt and pain in survivors, e.g., as someone </a:t>
            </a:r>
            <a:r>
              <a:rPr lang="en-US" dirty="0" smtClean="0"/>
              <a:t>who wants </a:t>
            </a:r>
            <a:r>
              <a:rPr lang="en-US" dirty="0"/>
              <a:t>to punish another for rejecting or not returning love.</a:t>
            </a:r>
          </a:p>
        </p:txBody>
      </p:sp>
    </p:spTree>
    <p:extLst>
      <p:ext uri="{BB962C8B-B14F-4D97-AF65-F5344CB8AC3E}">
        <p14:creationId xmlns:p14="http://schemas.microsoft.com/office/powerpoint/2010/main" val="39218746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Facts about Suicide</a:t>
            </a:r>
          </a:p>
        </p:txBody>
      </p:sp>
      <p:sp>
        <p:nvSpPr>
          <p:cNvPr id="3" name="Content Placeholder 2"/>
          <p:cNvSpPr>
            <a:spLocks noGrp="1"/>
          </p:cNvSpPr>
          <p:nvPr>
            <p:ph idx="1"/>
          </p:nvPr>
        </p:nvSpPr>
        <p:spPr/>
        <p:txBody>
          <a:bodyPr>
            <a:normAutofit fontScale="92500" lnSpcReduction="20000"/>
          </a:bodyPr>
          <a:lstStyle/>
          <a:p>
            <a:r>
              <a:rPr lang="en-US" dirty="0"/>
              <a:t>Suicidal people have mixed </a:t>
            </a:r>
            <a:r>
              <a:rPr lang="en-US" dirty="0" smtClean="0"/>
              <a:t>feelings </a:t>
            </a:r>
            <a:r>
              <a:rPr lang="en-US" dirty="0"/>
              <a:t>about their </a:t>
            </a:r>
            <a:r>
              <a:rPr lang="en-US" dirty="0" smtClean="0"/>
              <a:t>wish to </a:t>
            </a:r>
            <a:r>
              <a:rPr lang="en-US" dirty="0"/>
              <a:t>die, wish to kill others, or to be killed. This ambivalence </a:t>
            </a:r>
            <a:r>
              <a:rPr lang="en-US" dirty="0" smtClean="0"/>
              <a:t>often prompts </a:t>
            </a:r>
            <a:r>
              <a:rPr lang="en-US" dirty="0"/>
              <a:t>the cries for help evident in overt or covert cues. </a:t>
            </a:r>
            <a:r>
              <a:rPr lang="en-US" dirty="0" smtClean="0"/>
              <a:t>Intervention can </a:t>
            </a:r>
            <a:r>
              <a:rPr lang="en-US" dirty="0"/>
              <a:t>help the suicidal individual get help from situational </a:t>
            </a:r>
            <a:r>
              <a:rPr lang="en-US" dirty="0" smtClean="0"/>
              <a:t>supports, choose </a:t>
            </a:r>
            <a:r>
              <a:rPr lang="en-US" dirty="0"/>
              <a:t>to live, learn new ways to cope, and move forward </a:t>
            </a:r>
            <a:r>
              <a:rPr lang="en-US" dirty="0" smtClean="0"/>
              <a:t>in life.</a:t>
            </a:r>
          </a:p>
          <a:p>
            <a:r>
              <a:rPr lang="en-US" dirty="0"/>
              <a:t>Suicidal people have already thought of the idea of suicide and </a:t>
            </a:r>
            <a:r>
              <a:rPr lang="en-US" dirty="0" smtClean="0"/>
              <a:t>may have </a:t>
            </a:r>
            <a:r>
              <a:rPr lang="en-US" dirty="0"/>
              <a:t>begun plans. Asking about suicide does not cause a </a:t>
            </a:r>
            <a:r>
              <a:rPr lang="en-US" dirty="0" err="1" smtClean="0"/>
              <a:t>nonsuicidal</a:t>
            </a:r>
            <a:r>
              <a:rPr lang="en-US" dirty="0"/>
              <a:t> </a:t>
            </a:r>
            <a:r>
              <a:rPr lang="en-US" dirty="0" smtClean="0"/>
              <a:t>person </a:t>
            </a:r>
            <a:r>
              <a:rPr lang="en-US" dirty="0"/>
              <a:t>to become suicidal.</a:t>
            </a:r>
          </a:p>
        </p:txBody>
      </p:sp>
    </p:spTree>
    <p:extLst>
      <p:ext uri="{BB962C8B-B14F-4D97-AF65-F5344CB8AC3E}">
        <p14:creationId xmlns:p14="http://schemas.microsoft.com/office/powerpoint/2010/main" val="6902355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Facts about Suicide</a:t>
            </a:r>
          </a:p>
        </p:txBody>
      </p:sp>
      <p:sp>
        <p:nvSpPr>
          <p:cNvPr id="3" name="Content Placeholder 2"/>
          <p:cNvSpPr>
            <a:spLocks noGrp="1"/>
          </p:cNvSpPr>
          <p:nvPr>
            <p:ph idx="1"/>
          </p:nvPr>
        </p:nvSpPr>
        <p:spPr/>
        <p:txBody>
          <a:bodyPr>
            <a:normAutofit fontScale="70000" lnSpcReduction="20000"/>
          </a:bodyPr>
          <a:lstStyle/>
          <a:p>
            <a:r>
              <a:rPr lang="en-US" dirty="0"/>
              <a:t>Suicidal gestures are a potentially lethal way to act out. </a:t>
            </a:r>
            <a:r>
              <a:rPr lang="en-US" dirty="0" smtClean="0"/>
              <a:t>Threats should </a:t>
            </a:r>
            <a:r>
              <a:rPr lang="en-US" dirty="0"/>
              <a:t>not be ignored or dismissed, nor should a person be </a:t>
            </a:r>
            <a:r>
              <a:rPr lang="en-US" dirty="0" smtClean="0"/>
              <a:t>challenged to </a:t>
            </a:r>
            <a:r>
              <a:rPr lang="en-US" dirty="0"/>
              <a:t>carry out suicidal threats. All plans, threats, </a:t>
            </a:r>
            <a:r>
              <a:rPr lang="en-US" dirty="0" smtClean="0"/>
              <a:t>gestures, or </a:t>
            </a:r>
            <a:r>
              <a:rPr lang="en-US" dirty="0"/>
              <a:t>cues should be taken seriously and immediate help given </a:t>
            </a:r>
            <a:r>
              <a:rPr lang="en-US" dirty="0" smtClean="0"/>
              <a:t>that focuses </a:t>
            </a:r>
            <a:r>
              <a:rPr lang="en-US" dirty="0"/>
              <a:t>on the problem about which the person is suicidal</a:t>
            </a:r>
            <a:r>
              <a:rPr lang="en-US" dirty="0" smtClean="0"/>
              <a:t>.</a:t>
            </a:r>
          </a:p>
          <a:p>
            <a:r>
              <a:rPr lang="en-US" dirty="0"/>
              <a:t>When asked about suicide, it is often a relief for the client </a:t>
            </a:r>
            <a:r>
              <a:rPr lang="en-US" dirty="0" smtClean="0"/>
              <a:t>to know </a:t>
            </a:r>
            <a:r>
              <a:rPr lang="en-US" dirty="0"/>
              <a:t>that his or her cries for help have been heard and that help </a:t>
            </a:r>
            <a:r>
              <a:rPr lang="en-US" dirty="0" smtClean="0"/>
              <a:t>is on </a:t>
            </a:r>
            <a:r>
              <a:rPr lang="en-US" dirty="0"/>
              <a:t>the </a:t>
            </a:r>
            <a:r>
              <a:rPr lang="en-US" dirty="0" smtClean="0"/>
              <a:t>way. Although </a:t>
            </a:r>
            <a:r>
              <a:rPr lang="en-US" dirty="0"/>
              <a:t>it is true that most people who successfully commit </a:t>
            </a:r>
            <a:r>
              <a:rPr lang="en-US" dirty="0" smtClean="0"/>
              <a:t>suicide have </a:t>
            </a:r>
            <a:r>
              <a:rPr lang="en-US" dirty="0"/>
              <a:t>made attempts at least once before, most people </a:t>
            </a:r>
            <a:r>
              <a:rPr lang="en-US" dirty="0" smtClean="0"/>
              <a:t>with suicidal </a:t>
            </a:r>
            <a:r>
              <a:rPr lang="en-US" dirty="0"/>
              <a:t>ideation can have positive resolution to the suicidal </a:t>
            </a:r>
            <a:r>
              <a:rPr lang="en-US" dirty="0" smtClean="0"/>
              <a:t>crisis. With </a:t>
            </a:r>
            <a:r>
              <a:rPr lang="en-US" dirty="0"/>
              <a:t>proper support, finding new ways to resolve the problem </a:t>
            </a:r>
            <a:r>
              <a:rPr lang="en-US" dirty="0" smtClean="0"/>
              <a:t>helps these </a:t>
            </a:r>
            <a:r>
              <a:rPr lang="en-US" dirty="0"/>
              <a:t>individuals become emotionally secure and have no </a:t>
            </a:r>
            <a:r>
              <a:rPr lang="en-US" dirty="0" smtClean="0"/>
              <a:t>further need </a:t>
            </a:r>
            <a:r>
              <a:rPr lang="en-US" dirty="0"/>
              <a:t>for suicide as a way to resolve a problem.</a:t>
            </a:r>
          </a:p>
        </p:txBody>
      </p:sp>
    </p:spTree>
    <p:extLst>
      <p:ext uri="{BB962C8B-B14F-4D97-AF65-F5344CB8AC3E}">
        <p14:creationId xmlns:p14="http://schemas.microsoft.com/office/powerpoint/2010/main" val="20237277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a:t>
            </a:r>
            <a:endParaRPr lang="en-US" dirty="0"/>
          </a:p>
        </p:txBody>
      </p:sp>
      <p:sp>
        <p:nvSpPr>
          <p:cNvPr id="3" name="Content Placeholder 2"/>
          <p:cNvSpPr>
            <a:spLocks noGrp="1"/>
          </p:cNvSpPr>
          <p:nvPr>
            <p:ph idx="1"/>
          </p:nvPr>
        </p:nvSpPr>
        <p:spPr/>
        <p:txBody>
          <a:bodyPr>
            <a:normAutofit fontScale="62500" lnSpcReduction="20000"/>
          </a:bodyPr>
          <a:lstStyle/>
          <a:p>
            <a:r>
              <a:rPr lang="en-US" dirty="0"/>
              <a:t>A history of previous suicide attempts increases risk </a:t>
            </a:r>
            <a:r>
              <a:rPr lang="en-US" dirty="0" smtClean="0"/>
              <a:t>for suicide</a:t>
            </a:r>
            <a:r>
              <a:rPr lang="en-US" dirty="0"/>
              <a:t>. The first 2 years after an attempt represent </a:t>
            </a:r>
            <a:r>
              <a:rPr lang="en-US" dirty="0" smtClean="0"/>
              <a:t>the highest </a:t>
            </a:r>
            <a:r>
              <a:rPr lang="en-US" dirty="0"/>
              <a:t>risk period, especially the first 3 months. </a:t>
            </a:r>
            <a:r>
              <a:rPr lang="en-US" dirty="0" smtClean="0"/>
              <a:t>Those with </a:t>
            </a:r>
            <a:r>
              <a:rPr lang="en-US" dirty="0"/>
              <a:t>a relative who committed suicide are at increased </a:t>
            </a:r>
            <a:r>
              <a:rPr lang="en-US" dirty="0" smtClean="0"/>
              <a:t>risk for </a:t>
            </a:r>
            <a:r>
              <a:rPr lang="en-US" dirty="0"/>
              <a:t>suicide: the closer the relationship, the greater the </a:t>
            </a:r>
            <a:r>
              <a:rPr lang="en-US" dirty="0" smtClean="0"/>
              <a:t>risk. One </a:t>
            </a:r>
            <a:r>
              <a:rPr lang="en-US" dirty="0"/>
              <a:t>possible explanation is that the relative’s suicide </a:t>
            </a:r>
            <a:r>
              <a:rPr lang="en-US" dirty="0" smtClean="0"/>
              <a:t>offers a </a:t>
            </a:r>
            <a:r>
              <a:rPr lang="en-US" dirty="0"/>
              <a:t>sense of “permission” or acceptance of suicide as a </a:t>
            </a:r>
            <a:r>
              <a:rPr lang="en-US" dirty="0" smtClean="0"/>
              <a:t>method of </a:t>
            </a:r>
            <a:r>
              <a:rPr lang="en-US" dirty="0"/>
              <a:t>escaping a difficult situation. This familiarity and </a:t>
            </a:r>
            <a:r>
              <a:rPr lang="en-US" dirty="0" smtClean="0"/>
              <a:t>acceptance also </a:t>
            </a:r>
            <a:r>
              <a:rPr lang="en-US" dirty="0"/>
              <a:t>is believed to contribute to “copycat suicides” </a:t>
            </a:r>
            <a:r>
              <a:rPr lang="en-US" dirty="0" smtClean="0"/>
              <a:t>by teenagers</a:t>
            </a:r>
            <a:r>
              <a:rPr lang="en-US" dirty="0"/>
              <a:t>, who are greatly influenced by their peers’ </a:t>
            </a:r>
            <a:r>
              <a:rPr lang="en-US" dirty="0" smtClean="0"/>
              <a:t>actions.</a:t>
            </a:r>
            <a:endParaRPr lang="en-US" dirty="0"/>
          </a:p>
          <a:p>
            <a:r>
              <a:rPr lang="en-US" dirty="0"/>
              <a:t>Many people with depression who have suicidal </a:t>
            </a:r>
            <a:r>
              <a:rPr lang="en-US" dirty="0" smtClean="0"/>
              <a:t>ideation lack </a:t>
            </a:r>
            <a:r>
              <a:rPr lang="en-US" dirty="0"/>
              <a:t>the energy to implement suicide plans. </a:t>
            </a:r>
            <a:r>
              <a:rPr lang="en-US" dirty="0" smtClean="0"/>
              <a:t>The natural </a:t>
            </a:r>
            <a:r>
              <a:rPr lang="en-US" dirty="0"/>
              <a:t>energy that accompanies increased sunlight </a:t>
            </a:r>
            <a:r>
              <a:rPr lang="en-US" dirty="0" smtClean="0"/>
              <a:t>in spring </a:t>
            </a:r>
            <a:r>
              <a:rPr lang="en-US" dirty="0"/>
              <a:t>is believed to explain why most suicides occur </a:t>
            </a:r>
            <a:r>
              <a:rPr lang="en-US" dirty="0" smtClean="0"/>
              <a:t>in April</a:t>
            </a:r>
            <a:r>
              <a:rPr lang="en-US" dirty="0"/>
              <a:t>. Most suicides happen on Monday mornings, </a:t>
            </a:r>
            <a:r>
              <a:rPr lang="en-US" dirty="0" smtClean="0"/>
              <a:t>when most </a:t>
            </a:r>
            <a:r>
              <a:rPr lang="en-US" dirty="0"/>
              <a:t>people return to work (another energy spurt</a:t>
            </a:r>
            <a:r>
              <a:rPr lang="en-US" dirty="0" smtClean="0"/>
              <a:t>). </a:t>
            </a:r>
          </a:p>
          <a:p>
            <a:r>
              <a:rPr lang="en-US" dirty="0" smtClean="0"/>
              <a:t>Research </a:t>
            </a:r>
            <a:r>
              <a:rPr lang="en-US" dirty="0"/>
              <a:t>has shown that antidepressant treatment </a:t>
            </a:r>
            <a:r>
              <a:rPr lang="en-US" dirty="0" smtClean="0"/>
              <a:t>actually can </a:t>
            </a:r>
            <a:r>
              <a:rPr lang="en-US" dirty="0"/>
              <a:t>give clients with depression the energy to act on </a:t>
            </a:r>
            <a:r>
              <a:rPr lang="en-US" dirty="0" smtClean="0"/>
              <a:t>suicidal </a:t>
            </a:r>
            <a:r>
              <a:rPr lang="en-US" dirty="0" smtClean="0"/>
              <a:t>ideation</a:t>
            </a:r>
            <a:r>
              <a:rPr lang="en-US" dirty="0" smtClean="0"/>
              <a:t>.</a:t>
            </a:r>
            <a:endParaRPr lang="en-US" dirty="0"/>
          </a:p>
        </p:txBody>
      </p:sp>
    </p:spTree>
    <p:extLst>
      <p:ext uri="{BB962C8B-B14F-4D97-AF65-F5344CB8AC3E}">
        <p14:creationId xmlns:p14="http://schemas.microsoft.com/office/powerpoint/2010/main" val="38061780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Risky Behaviors</a:t>
            </a:r>
          </a:p>
        </p:txBody>
      </p:sp>
      <p:sp>
        <p:nvSpPr>
          <p:cNvPr id="3" name="Content Placeholder 2"/>
          <p:cNvSpPr>
            <a:spLocks noGrp="1"/>
          </p:cNvSpPr>
          <p:nvPr>
            <p:ph idx="1"/>
          </p:nvPr>
        </p:nvSpPr>
        <p:spPr/>
        <p:txBody>
          <a:bodyPr>
            <a:normAutofit fontScale="85000" lnSpcReduction="10000"/>
          </a:bodyPr>
          <a:lstStyle/>
          <a:p>
            <a:r>
              <a:rPr lang="en-US" dirty="0"/>
              <a:t>A few people who commit suicide give no warning </a:t>
            </a:r>
            <a:r>
              <a:rPr lang="en-US" dirty="0" smtClean="0"/>
              <a:t>signs. Some </a:t>
            </a:r>
            <a:r>
              <a:rPr lang="en-US" dirty="0"/>
              <a:t>artfully hide their distress and suicide plans. Others </a:t>
            </a:r>
            <a:r>
              <a:rPr lang="en-US" dirty="0" smtClean="0"/>
              <a:t>act </a:t>
            </a:r>
            <a:r>
              <a:rPr lang="en-US" dirty="0"/>
              <a:t>impulsively by taking advantage of a situation to carry </a:t>
            </a:r>
            <a:r>
              <a:rPr lang="en-US" dirty="0" smtClean="0"/>
              <a:t>out the </a:t>
            </a:r>
            <a:r>
              <a:rPr lang="en-US" dirty="0"/>
              <a:t>desire to die. </a:t>
            </a:r>
            <a:endParaRPr lang="en-US" dirty="0" smtClean="0"/>
          </a:p>
          <a:p>
            <a:r>
              <a:rPr lang="en-US" dirty="0" smtClean="0"/>
              <a:t>Some </a:t>
            </a:r>
            <a:r>
              <a:rPr lang="en-US" dirty="0"/>
              <a:t>suicidal people in treatment </a:t>
            </a:r>
            <a:r>
              <a:rPr lang="en-US" dirty="0" smtClean="0"/>
              <a:t>describe placing </a:t>
            </a:r>
            <a:r>
              <a:rPr lang="en-US" dirty="0"/>
              <a:t>themselves in risky or dangerous situations such </a:t>
            </a:r>
            <a:r>
              <a:rPr lang="en-US" dirty="0" smtClean="0"/>
              <a:t>as speeding </a:t>
            </a:r>
            <a:r>
              <a:rPr lang="en-US" dirty="0"/>
              <a:t>in a blinding rainstorm or when intoxicated. </a:t>
            </a:r>
            <a:r>
              <a:rPr lang="en-US" dirty="0" smtClean="0"/>
              <a:t>This “Russian </a:t>
            </a:r>
            <a:r>
              <a:rPr lang="en-US" dirty="0"/>
              <a:t>roulette” approach carries a high risk for harm </a:t>
            </a:r>
            <a:r>
              <a:rPr lang="en-US" dirty="0" smtClean="0"/>
              <a:t>to clients </a:t>
            </a:r>
            <a:r>
              <a:rPr lang="en-US" dirty="0"/>
              <a:t>and innocent bystanders alike. It allows clients to </a:t>
            </a:r>
            <a:r>
              <a:rPr lang="en-US" dirty="0" smtClean="0"/>
              <a:t>feel brave </a:t>
            </a:r>
            <a:r>
              <a:rPr lang="en-US" dirty="0"/>
              <a:t>by repeatedly confronting death and surviving.</a:t>
            </a:r>
          </a:p>
        </p:txBody>
      </p:sp>
    </p:spTree>
    <p:extLst>
      <p:ext uri="{BB962C8B-B14F-4D97-AF65-F5344CB8AC3E}">
        <p14:creationId xmlns:p14="http://schemas.microsoft.com/office/powerpoint/2010/main" val="3064278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Mood Disorders</a:t>
            </a:r>
          </a:p>
        </p:txBody>
      </p:sp>
      <p:sp>
        <p:nvSpPr>
          <p:cNvPr id="3" name="Content Placeholder 2"/>
          <p:cNvSpPr>
            <a:spLocks noGrp="1"/>
          </p:cNvSpPr>
          <p:nvPr>
            <p:ph idx="1"/>
          </p:nvPr>
        </p:nvSpPr>
        <p:spPr/>
        <p:txBody>
          <a:bodyPr>
            <a:normAutofit/>
          </a:bodyPr>
          <a:lstStyle/>
          <a:p>
            <a:r>
              <a:rPr lang="en-US" dirty="0"/>
              <a:t>Mood disorders are the most common psychiatric </a:t>
            </a:r>
            <a:r>
              <a:rPr lang="en-US" dirty="0" smtClean="0"/>
              <a:t>diagnoses associated </a:t>
            </a:r>
            <a:r>
              <a:rPr lang="en-US" dirty="0"/>
              <a:t>with suicide; depression is one of </a:t>
            </a:r>
            <a:r>
              <a:rPr lang="en-US" dirty="0" smtClean="0"/>
              <a:t>the most </a:t>
            </a:r>
            <a:r>
              <a:rPr lang="en-US" dirty="0"/>
              <a:t>important risk factors for </a:t>
            </a:r>
            <a:r>
              <a:rPr lang="en-US" dirty="0" smtClean="0"/>
              <a:t>it. </a:t>
            </a:r>
          </a:p>
        </p:txBody>
      </p:sp>
    </p:spTree>
    <p:extLst>
      <p:ext uri="{BB962C8B-B14F-4D97-AF65-F5344CB8AC3E}">
        <p14:creationId xmlns:p14="http://schemas.microsoft.com/office/powerpoint/2010/main" val="35879144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Lethality Assessment</a:t>
            </a:r>
          </a:p>
        </p:txBody>
      </p:sp>
      <p:sp>
        <p:nvSpPr>
          <p:cNvPr id="3" name="Content Placeholder 2"/>
          <p:cNvSpPr>
            <a:spLocks noGrp="1"/>
          </p:cNvSpPr>
          <p:nvPr>
            <p:ph idx="1"/>
          </p:nvPr>
        </p:nvSpPr>
        <p:spPr/>
        <p:txBody>
          <a:bodyPr>
            <a:normAutofit fontScale="55000" lnSpcReduction="20000"/>
          </a:bodyPr>
          <a:lstStyle/>
          <a:p>
            <a:r>
              <a:rPr lang="en-US" dirty="0"/>
              <a:t>When a client admits to having a “death wish” or </a:t>
            </a:r>
            <a:r>
              <a:rPr lang="en-US" dirty="0" smtClean="0"/>
              <a:t>suicidal thoughts</a:t>
            </a:r>
            <a:r>
              <a:rPr lang="en-US" dirty="0"/>
              <a:t>, the next step is to determine </a:t>
            </a:r>
            <a:r>
              <a:rPr lang="en-US" dirty="0" smtClean="0"/>
              <a:t>potential </a:t>
            </a:r>
            <a:r>
              <a:rPr lang="en-US" dirty="0"/>
              <a:t>lethality. This assessment involves asking the </a:t>
            </a:r>
            <a:r>
              <a:rPr lang="en-US" dirty="0" smtClean="0"/>
              <a:t>following questions</a:t>
            </a:r>
            <a:r>
              <a:rPr lang="en-US" dirty="0"/>
              <a:t>:</a:t>
            </a:r>
          </a:p>
          <a:p>
            <a:pPr>
              <a:buFont typeface="Wingdings" pitchFamily="2" charset="2"/>
              <a:buChar char="Ø"/>
            </a:pPr>
            <a:r>
              <a:rPr lang="en-US" dirty="0" smtClean="0"/>
              <a:t>Does </a:t>
            </a:r>
            <a:r>
              <a:rPr lang="en-US" dirty="0"/>
              <a:t>the client have a plan? If so, what is it? Is the </a:t>
            </a:r>
            <a:r>
              <a:rPr lang="en-US" dirty="0" smtClean="0"/>
              <a:t>plan specific</a:t>
            </a:r>
            <a:r>
              <a:rPr lang="en-US" dirty="0"/>
              <a:t>?</a:t>
            </a:r>
          </a:p>
          <a:p>
            <a:pPr>
              <a:buFont typeface="Wingdings" pitchFamily="2" charset="2"/>
              <a:buChar char="Ø"/>
            </a:pPr>
            <a:r>
              <a:rPr lang="en-US" dirty="0" smtClean="0"/>
              <a:t>Are </a:t>
            </a:r>
            <a:r>
              <a:rPr lang="en-US" dirty="0"/>
              <a:t>the means available to carry out this plan? (For </a:t>
            </a:r>
            <a:r>
              <a:rPr lang="en-US" dirty="0" smtClean="0"/>
              <a:t>example, if </a:t>
            </a:r>
            <a:r>
              <a:rPr lang="en-US" dirty="0"/>
              <a:t>the person plans to shoot himself, does </a:t>
            </a:r>
            <a:r>
              <a:rPr lang="en-US" dirty="0" smtClean="0"/>
              <a:t>he have </a:t>
            </a:r>
            <a:r>
              <a:rPr lang="en-US" dirty="0"/>
              <a:t>access to a </a:t>
            </a:r>
            <a:r>
              <a:rPr lang="en-US" dirty="0" smtClean="0"/>
              <a:t>gun?)</a:t>
            </a:r>
            <a:endParaRPr lang="en-US" dirty="0"/>
          </a:p>
          <a:p>
            <a:pPr>
              <a:buFont typeface="Wingdings" pitchFamily="2" charset="2"/>
              <a:buChar char="Ø"/>
            </a:pPr>
            <a:r>
              <a:rPr lang="en-US" dirty="0" smtClean="0"/>
              <a:t>If </a:t>
            </a:r>
            <a:r>
              <a:rPr lang="en-US" dirty="0"/>
              <a:t>the client carries out the plan, is it likely to be lethal</a:t>
            </a:r>
            <a:r>
              <a:rPr lang="en-US" dirty="0" smtClean="0"/>
              <a:t>? (</a:t>
            </a:r>
            <a:r>
              <a:rPr lang="en-US" dirty="0"/>
              <a:t>For example, a plan to take 10 aspirin is not </a:t>
            </a:r>
            <a:r>
              <a:rPr lang="en-US" dirty="0" smtClean="0"/>
              <a:t>lethal, while </a:t>
            </a:r>
            <a:r>
              <a:rPr lang="en-US" dirty="0"/>
              <a:t>a plan to take a 2-week supply of a </a:t>
            </a:r>
            <a:r>
              <a:rPr lang="en-US" dirty="0" smtClean="0"/>
              <a:t>tricyclic antidepressant </a:t>
            </a:r>
            <a:r>
              <a:rPr lang="en-US" dirty="0"/>
              <a:t>is.)</a:t>
            </a:r>
          </a:p>
          <a:p>
            <a:pPr>
              <a:buFont typeface="Wingdings" pitchFamily="2" charset="2"/>
              <a:buChar char="Ø"/>
            </a:pPr>
            <a:r>
              <a:rPr lang="en-US" dirty="0" smtClean="0"/>
              <a:t>Has </a:t>
            </a:r>
            <a:r>
              <a:rPr lang="en-US" dirty="0"/>
              <a:t>the client made preparations for death, such as </a:t>
            </a:r>
            <a:r>
              <a:rPr lang="en-US" dirty="0" smtClean="0"/>
              <a:t>writing </a:t>
            </a:r>
            <a:r>
              <a:rPr lang="en-US" dirty="0"/>
              <a:t>a suicide note, </a:t>
            </a:r>
            <a:r>
              <a:rPr lang="en-US" dirty="0" smtClean="0"/>
              <a:t>or talking </a:t>
            </a:r>
            <a:r>
              <a:rPr lang="en-US" dirty="0"/>
              <a:t>to friends one last time?</a:t>
            </a:r>
          </a:p>
          <a:p>
            <a:pPr>
              <a:buFont typeface="Wingdings" pitchFamily="2" charset="2"/>
              <a:buChar char="Ø"/>
            </a:pPr>
            <a:r>
              <a:rPr lang="en-US" dirty="0" smtClean="0"/>
              <a:t>Where </a:t>
            </a:r>
            <a:r>
              <a:rPr lang="en-US" dirty="0"/>
              <a:t>and when does the client intend to carry out </a:t>
            </a:r>
            <a:r>
              <a:rPr lang="en-US" dirty="0" smtClean="0"/>
              <a:t>the plan</a:t>
            </a:r>
            <a:r>
              <a:rPr lang="en-US" dirty="0"/>
              <a:t>?</a:t>
            </a:r>
          </a:p>
          <a:p>
            <a:pPr>
              <a:buFont typeface="Wingdings" pitchFamily="2" charset="2"/>
              <a:buChar char="Ø"/>
            </a:pPr>
            <a:r>
              <a:rPr lang="en-US" dirty="0" smtClean="0"/>
              <a:t>Is </a:t>
            </a:r>
            <a:r>
              <a:rPr lang="en-US" dirty="0"/>
              <a:t>the intended time a special date or anniversary </a:t>
            </a:r>
            <a:r>
              <a:rPr lang="en-US" dirty="0" smtClean="0"/>
              <a:t>that has </a:t>
            </a:r>
            <a:r>
              <a:rPr lang="en-US" dirty="0"/>
              <a:t>meaning for the client</a:t>
            </a:r>
            <a:r>
              <a:rPr lang="en-US" dirty="0" smtClean="0"/>
              <a:t>?</a:t>
            </a:r>
          </a:p>
          <a:p>
            <a:r>
              <a:rPr lang="en-US" dirty="0"/>
              <a:t>Specific and positive answers to these questions all </a:t>
            </a:r>
            <a:r>
              <a:rPr lang="en-US" dirty="0" smtClean="0"/>
              <a:t>increase the </a:t>
            </a:r>
            <a:r>
              <a:rPr lang="en-US" dirty="0"/>
              <a:t>client’s likelihood of committing suicide. It is </a:t>
            </a:r>
            <a:r>
              <a:rPr lang="en-US" dirty="0" smtClean="0"/>
              <a:t>important to </a:t>
            </a:r>
            <a:r>
              <a:rPr lang="en-US" dirty="0"/>
              <a:t>consider whether or not the client believes her </a:t>
            </a:r>
            <a:r>
              <a:rPr lang="en-US" dirty="0" smtClean="0"/>
              <a:t>or his </a:t>
            </a:r>
            <a:r>
              <a:rPr lang="en-US" dirty="0"/>
              <a:t>method is lethal even if it is not. Believing a method </a:t>
            </a:r>
            <a:r>
              <a:rPr lang="en-US" dirty="0" smtClean="0"/>
              <a:t>to be </a:t>
            </a:r>
            <a:r>
              <a:rPr lang="en-US" dirty="0"/>
              <a:t>lethal poses a significant risk.</a:t>
            </a:r>
          </a:p>
        </p:txBody>
      </p:sp>
    </p:spTree>
    <p:extLst>
      <p:ext uri="{BB962C8B-B14F-4D97-AF65-F5344CB8AC3E}">
        <p14:creationId xmlns:p14="http://schemas.microsoft.com/office/powerpoint/2010/main" val="17088522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Outcome Identification</a:t>
            </a:r>
          </a:p>
        </p:txBody>
      </p:sp>
      <p:sp>
        <p:nvSpPr>
          <p:cNvPr id="3" name="Content Placeholder 2"/>
          <p:cNvSpPr>
            <a:spLocks noGrp="1"/>
          </p:cNvSpPr>
          <p:nvPr>
            <p:ph idx="1"/>
          </p:nvPr>
        </p:nvSpPr>
        <p:spPr/>
        <p:txBody>
          <a:bodyPr>
            <a:normAutofit lnSpcReduction="10000"/>
          </a:bodyPr>
          <a:lstStyle/>
          <a:p>
            <a:r>
              <a:rPr lang="en-US" dirty="0" smtClean="0"/>
              <a:t>The </a:t>
            </a:r>
            <a:r>
              <a:rPr lang="en-US" dirty="0"/>
              <a:t>client will be safe from harming self or others.</a:t>
            </a:r>
          </a:p>
          <a:p>
            <a:r>
              <a:rPr lang="en-US" dirty="0" smtClean="0"/>
              <a:t>The </a:t>
            </a:r>
            <a:r>
              <a:rPr lang="en-US" dirty="0"/>
              <a:t>client will engage in a therapeutic relationship.</a:t>
            </a:r>
          </a:p>
          <a:p>
            <a:r>
              <a:rPr lang="en-US" dirty="0" smtClean="0"/>
              <a:t>The </a:t>
            </a:r>
            <a:r>
              <a:rPr lang="en-US" dirty="0"/>
              <a:t>client will establish a no-suicide contract.</a:t>
            </a:r>
          </a:p>
          <a:p>
            <a:r>
              <a:rPr lang="en-US" dirty="0" smtClean="0"/>
              <a:t>The </a:t>
            </a:r>
            <a:r>
              <a:rPr lang="en-US" dirty="0"/>
              <a:t>client will create a list of positive attributes.</a:t>
            </a:r>
          </a:p>
          <a:p>
            <a:r>
              <a:rPr lang="en-US" dirty="0" smtClean="0"/>
              <a:t>The </a:t>
            </a:r>
            <a:r>
              <a:rPr lang="en-US" dirty="0"/>
              <a:t>client will generate, test, and evaluate realistic </a:t>
            </a:r>
            <a:r>
              <a:rPr lang="en-US" dirty="0" smtClean="0"/>
              <a:t>plans to </a:t>
            </a:r>
            <a:r>
              <a:rPr lang="en-US" dirty="0"/>
              <a:t>address underlying issues.</a:t>
            </a:r>
          </a:p>
        </p:txBody>
      </p:sp>
    </p:spTree>
    <p:extLst>
      <p:ext uri="{BB962C8B-B14F-4D97-AF65-F5344CB8AC3E}">
        <p14:creationId xmlns:p14="http://schemas.microsoft.com/office/powerpoint/2010/main" val="295987800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Interventions</a:t>
            </a:r>
            <a:endParaRPr lang="en-US" dirty="0"/>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q"/>
            </a:pPr>
            <a:r>
              <a:rPr lang="en-US" b="1" i="1" dirty="0"/>
              <a:t>Using an Authoritative </a:t>
            </a:r>
            <a:r>
              <a:rPr lang="en-US" b="1" i="1" dirty="0" smtClean="0"/>
              <a:t>Role:</a:t>
            </a:r>
          </a:p>
          <a:p>
            <a:r>
              <a:rPr lang="en-US" dirty="0"/>
              <a:t>Intervention for suicide or suicidal ideation becomes the </a:t>
            </a:r>
            <a:r>
              <a:rPr lang="en-US" dirty="0" smtClean="0"/>
              <a:t>first priority </a:t>
            </a:r>
            <a:r>
              <a:rPr lang="en-US" dirty="0"/>
              <a:t>of nursing care. The nurse assumes an </a:t>
            </a:r>
            <a:r>
              <a:rPr lang="en-US" dirty="0" smtClean="0"/>
              <a:t>authoritative role </a:t>
            </a:r>
            <a:r>
              <a:rPr lang="en-US" dirty="0"/>
              <a:t>to help clients stay safe. </a:t>
            </a:r>
            <a:endParaRPr lang="en-US" dirty="0" smtClean="0"/>
          </a:p>
          <a:p>
            <a:r>
              <a:rPr lang="en-US" dirty="0" smtClean="0"/>
              <a:t>In </a:t>
            </a:r>
            <a:r>
              <a:rPr lang="en-US" dirty="0"/>
              <a:t>this crisis situation, clients </a:t>
            </a:r>
            <a:r>
              <a:rPr lang="en-US" dirty="0" smtClean="0"/>
              <a:t>see few </a:t>
            </a:r>
            <a:r>
              <a:rPr lang="en-US" dirty="0"/>
              <a:t>or no alternatives to resolve their problems. The </a:t>
            </a:r>
            <a:r>
              <a:rPr lang="en-US" dirty="0" smtClean="0"/>
              <a:t>nurse lets </a:t>
            </a:r>
            <a:r>
              <a:rPr lang="en-US" dirty="0"/>
              <a:t>clients know their safety is the primary concern and </a:t>
            </a:r>
            <a:r>
              <a:rPr lang="en-US" dirty="0" smtClean="0"/>
              <a:t>takes precedence </a:t>
            </a:r>
            <a:r>
              <a:rPr lang="en-US" dirty="0"/>
              <a:t>over other needs or wishes. For example, a </a:t>
            </a:r>
            <a:r>
              <a:rPr lang="en-US" dirty="0" smtClean="0"/>
              <a:t>client may </a:t>
            </a:r>
            <a:r>
              <a:rPr lang="en-US" dirty="0"/>
              <a:t>want to be alone in her room to think privately. This </a:t>
            </a:r>
            <a:r>
              <a:rPr lang="en-US" dirty="0" smtClean="0"/>
              <a:t>is not </a:t>
            </a:r>
            <a:r>
              <a:rPr lang="en-US" dirty="0"/>
              <a:t>allowed while she is at increased risk for suicide.</a:t>
            </a:r>
          </a:p>
        </p:txBody>
      </p:sp>
    </p:spTree>
    <p:extLst>
      <p:ext uri="{BB962C8B-B14F-4D97-AF65-F5344CB8AC3E}">
        <p14:creationId xmlns:p14="http://schemas.microsoft.com/office/powerpoint/2010/main" val="15297877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Providing a Safe Environment</a:t>
            </a:r>
            <a:endParaRPr lang="en-US" dirty="0"/>
          </a:p>
        </p:txBody>
      </p:sp>
      <p:sp>
        <p:nvSpPr>
          <p:cNvPr id="3" name="Content Placeholder 2"/>
          <p:cNvSpPr>
            <a:spLocks noGrp="1"/>
          </p:cNvSpPr>
          <p:nvPr>
            <p:ph idx="1"/>
          </p:nvPr>
        </p:nvSpPr>
        <p:spPr/>
        <p:txBody>
          <a:bodyPr>
            <a:normAutofit fontScale="92500"/>
          </a:bodyPr>
          <a:lstStyle/>
          <a:p>
            <a:r>
              <a:rPr lang="en-US" dirty="0"/>
              <a:t>Inpatient hospital units have policies for general </a:t>
            </a:r>
            <a:r>
              <a:rPr lang="en-US" dirty="0" smtClean="0"/>
              <a:t>environmental safety</a:t>
            </a:r>
            <a:r>
              <a:rPr lang="en-US" dirty="0"/>
              <a:t>. Some policies are more liberal than others</a:t>
            </a:r>
            <a:r>
              <a:rPr lang="en-US" dirty="0" smtClean="0"/>
              <a:t>, but </a:t>
            </a:r>
            <a:r>
              <a:rPr lang="en-US" dirty="0"/>
              <a:t>all usually deny clients access to materials on </a:t>
            </a:r>
            <a:r>
              <a:rPr lang="en-US" dirty="0" smtClean="0"/>
              <a:t>cleaning carts</a:t>
            </a:r>
            <a:r>
              <a:rPr lang="en-US" dirty="0"/>
              <a:t>, their own medications, sharp scissors, and penknives</a:t>
            </a:r>
            <a:r>
              <a:rPr lang="en-US" dirty="0" smtClean="0"/>
              <a:t>. </a:t>
            </a:r>
            <a:endParaRPr lang="en-US" dirty="0"/>
          </a:p>
          <a:p>
            <a:r>
              <a:rPr lang="en-US" dirty="0"/>
              <a:t>For suicidal clients, staff members remove </a:t>
            </a:r>
            <a:r>
              <a:rPr lang="en-US" dirty="0" smtClean="0"/>
              <a:t>any item </a:t>
            </a:r>
            <a:r>
              <a:rPr lang="en-US" dirty="0"/>
              <a:t>they can use to commit suicide, such as sharp objects</a:t>
            </a:r>
            <a:r>
              <a:rPr lang="en-US" dirty="0" smtClean="0"/>
              <a:t>, shoelaces</a:t>
            </a:r>
            <a:r>
              <a:rPr lang="en-US" dirty="0"/>
              <a:t>, belts, lighters, matches, pencils, pens, and </a:t>
            </a:r>
            <a:r>
              <a:rPr lang="en-US" dirty="0" smtClean="0"/>
              <a:t>even clothing </a:t>
            </a:r>
            <a:r>
              <a:rPr lang="en-US" dirty="0"/>
              <a:t>with drawstrings.</a:t>
            </a:r>
          </a:p>
        </p:txBody>
      </p:sp>
    </p:spTree>
    <p:extLst>
      <p:ext uri="{BB962C8B-B14F-4D97-AF65-F5344CB8AC3E}">
        <p14:creationId xmlns:p14="http://schemas.microsoft.com/office/powerpoint/2010/main" val="181877614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Providing a Safe Environment</a:t>
            </a:r>
            <a:endParaRPr lang="en-US" dirty="0"/>
          </a:p>
        </p:txBody>
      </p:sp>
      <p:sp>
        <p:nvSpPr>
          <p:cNvPr id="3" name="Content Placeholder 2"/>
          <p:cNvSpPr>
            <a:spLocks noGrp="1"/>
          </p:cNvSpPr>
          <p:nvPr>
            <p:ph idx="1"/>
          </p:nvPr>
        </p:nvSpPr>
        <p:spPr/>
        <p:txBody>
          <a:bodyPr>
            <a:normAutofit fontScale="85000" lnSpcReduction="10000"/>
          </a:bodyPr>
          <a:lstStyle/>
          <a:p>
            <a:r>
              <a:rPr lang="en-US" dirty="0"/>
              <a:t>S</a:t>
            </a:r>
            <a:r>
              <a:rPr lang="en-US" dirty="0" smtClean="0"/>
              <a:t>taff </a:t>
            </a:r>
            <a:r>
              <a:rPr lang="en-US" dirty="0"/>
              <a:t>members </a:t>
            </a:r>
            <a:r>
              <a:rPr lang="en-US" dirty="0" smtClean="0"/>
              <a:t>should observe </a:t>
            </a:r>
            <a:r>
              <a:rPr lang="en-US" dirty="0"/>
              <a:t>clients </a:t>
            </a:r>
            <a:r>
              <a:rPr lang="en-US" dirty="0" smtClean="0"/>
              <a:t>every 10 </a:t>
            </a:r>
            <a:r>
              <a:rPr lang="en-US" dirty="0"/>
              <a:t>minutes if lethality is low. </a:t>
            </a:r>
            <a:endParaRPr lang="en-US" dirty="0" smtClean="0"/>
          </a:p>
          <a:p>
            <a:r>
              <a:rPr lang="en-US" dirty="0" smtClean="0"/>
              <a:t>For </a:t>
            </a:r>
            <a:r>
              <a:rPr lang="en-US" dirty="0"/>
              <a:t>clients with high </a:t>
            </a:r>
            <a:r>
              <a:rPr lang="en-US" dirty="0" smtClean="0"/>
              <a:t>potential lethality</a:t>
            </a:r>
            <a:r>
              <a:rPr lang="en-US" dirty="0"/>
              <a:t>, one-to-one supervision by a staff person </a:t>
            </a:r>
            <a:r>
              <a:rPr lang="en-US" dirty="0" smtClean="0"/>
              <a:t>is initiated</a:t>
            </a:r>
            <a:r>
              <a:rPr lang="en-US" dirty="0"/>
              <a:t>. This means that clients are in direct sight of </a:t>
            </a:r>
            <a:r>
              <a:rPr lang="en-US" dirty="0" smtClean="0"/>
              <a:t>and no </a:t>
            </a:r>
            <a:r>
              <a:rPr lang="en-US" dirty="0"/>
              <a:t>more than 2 to 3 feet away from a staff member for </a:t>
            </a:r>
            <a:r>
              <a:rPr lang="en-US" dirty="0" smtClean="0"/>
              <a:t>all activities</a:t>
            </a:r>
            <a:r>
              <a:rPr lang="en-US" dirty="0"/>
              <a:t>, including going to the bathroom. </a:t>
            </a:r>
            <a:endParaRPr lang="en-US" dirty="0" smtClean="0"/>
          </a:p>
          <a:p>
            <a:r>
              <a:rPr lang="en-US" dirty="0" smtClean="0"/>
              <a:t>Clients are under </a:t>
            </a:r>
            <a:r>
              <a:rPr lang="en-US" dirty="0"/>
              <a:t>constant staff observation with no exceptions. </a:t>
            </a:r>
            <a:r>
              <a:rPr lang="en-US" dirty="0" smtClean="0"/>
              <a:t>This may </a:t>
            </a:r>
            <a:r>
              <a:rPr lang="en-US" dirty="0"/>
              <a:t>be frustrating or upsetting to clients, so staff </a:t>
            </a:r>
            <a:r>
              <a:rPr lang="en-US" dirty="0" smtClean="0"/>
              <a:t>members usually </a:t>
            </a:r>
            <a:r>
              <a:rPr lang="en-US" dirty="0"/>
              <a:t>need to explain the purpose of such </a:t>
            </a:r>
            <a:r>
              <a:rPr lang="en-US" dirty="0" smtClean="0"/>
              <a:t>supervision more </a:t>
            </a:r>
            <a:r>
              <a:rPr lang="en-US" dirty="0"/>
              <a:t>than once.</a:t>
            </a:r>
          </a:p>
        </p:txBody>
      </p:sp>
    </p:spTree>
    <p:extLst>
      <p:ext uri="{BB962C8B-B14F-4D97-AF65-F5344CB8AC3E}">
        <p14:creationId xmlns:p14="http://schemas.microsoft.com/office/powerpoint/2010/main" val="31932041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Creating a Support System List</a:t>
            </a:r>
            <a:endParaRPr lang="en-US" dirty="0"/>
          </a:p>
        </p:txBody>
      </p:sp>
      <p:sp>
        <p:nvSpPr>
          <p:cNvPr id="3" name="Content Placeholder 2"/>
          <p:cNvSpPr>
            <a:spLocks noGrp="1"/>
          </p:cNvSpPr>
          <p:nvPr>
            <p:ph idx="1"/>
          </p:nvPr>
        </p:nvSpPr>
        <p:spPr/>
        <p:txBody>
          <a:bodyPr>
            <a:normAutofit fontScale="85000" lnSpcReduction="20000"/>
          </a:bodyPr>
          <a:lstStyle/>
          <a:p>
            <a:r>
              <a:rPr lang="en-US" dirty="0"/>
              <a:t>Suicidal clients often lack social support systems such </a:t>
            </a:r>
            <a:r>
              <a:rPr lang="en-US" dirty="0" smtClean="0">
                <a:solidFill>
                  <a:srgbClr val="FF0000"/>
                </a:solidFill>
              </a:rPr>
              <a:t>as relatives </a:t>
            </a:r>
            <a:r>
              <a:rPr lang="en-US" dirty="0">
                <a:solidFill>
                  <a:srgbClr val="FF0000"/>
                </a:solidFill>
              </a:rPr>
              <a:t>and friends or religious, occupational, and </a:t>
            </a:r>
            <a:r>
              <a:rPr lang="en-US" dirty="0" smtClean="0">
                <a:solidFill>
                  <a:srgbClr val="FF0000"/>
                </a:solidFill>
              </a:rPr>
              <a:t>community support </a:t>
            </a:r>
            <a:r>
              <a:rPr lang="en-US" dirty="0">
                <a:solidFill>
                  <a:srgbClr val="FF0000"/>
                </a:solidFill>
              </a:rPr>
              <a:t>groups. </a:t>
            </a:r>
            <a:r>
              <a:rPr lang="en-US" dirty="0"/>
              <a:t>This lack may result from </a:t>
            </a:r>
            <a:r>
              <a:rPr lang="en-US" dirty="0" smtClean="0"/>
              <a:t>social withdrawal</a:t>
            </a:r>
            <a:r>
              <a:rPr lang="en-US" dirty="0"/>
              <a:t>, behavior associated with a psychiatric or </a:t>
            </a:r>
            <a:r>
              <a:rPr lang="en-US" dirty="0" smtClean="0"/>
              <a:t>medical disorder</a:t>
            </a:r>
            <a:r>
              <a:rPr lang="en-US" dirty="0"/>
              <a:t>, or movement of the person to a new </a:t>
            </a:r>
            <a:r>
              <a:rPr lang="en-US" dirty="0" smtClean="0"/>
              <a:t>area because </a:t>
            </a:r>
            <a:r>
              <a:rPr lang="en-US" dirty="0"/>
              <a:t>of school, work, or change in family structure </a:t>
            </a:r>
            <a:r>
              <a:rPr lang="en-US" dirty="0" smtClean="0"/>
              <a:t>or financial </a:t>
            </a:r>
            <a:r>
              <a:rPr lang="en-US" dirty="0"/>
              <a:t>status. </a:t>
            </a:r>
            <a:endParaRPr lang="en-US" dirty="0" smtClean="0"/>
          </a:p>
          <a:p>
            <a:r>
              <a:rPr lang="en-US" dirty="0" smtClean="0"/>
              <a:t>The </a:t>
            </a:r>
            <a:r>
              <a:rPr lang="en-US" dirty="0"/>
              <a:t>nurse assesses support systems and </a:t>
            </a:r>
            <a:r>
              <a:rPr lang="en-US" dirty="0" smtClean="0"/>
              <a:t>the type </a:t>
            </a:r>
            <a:r>
              <a:rPr lang="en-US" dirty="0"/>
              <a:t>of help each person or group can give a client. </a:t>
            </a:r>
            <a:r>
              <a:rPr lang="en-US" dirty="0" smtClean="0"/>
              <a:t>Mental health </a:t>
            </a:r>
            <a:r>
              <a:rPr lang="en-US" dirty="0"/>
              <a:t>clinics, hotlines, psychiatric emergency </a:t>
            </a:r>
            <a:r>
              <a:rPr lang="en-US" dirty="0" smtClean="0"/>
              <a:t>evaluation services</a:t>
            </a:r>
            <a:r>
              <a:rPr lang="en-US" dirty="0"/>
              <a:t>, student health services, church groups, and </a:t>
            </a:r>
            <a:r>
              <a:rPr lang="en-US" dirty="0" smtClean="0"/>
              <a:t>self help</a:t>
            </a:r>
            <a:r>
              <a:rPr lang="en-US" dirty="0"/>
              <a:t> </a:t>
            </a:r>
            <a:r>
              <a:rPr lang="en-US" dirty="0" smtClean="0"/>
              <a:t>groups </a:t>
            </a:r>
            <a:r>
              <a:rPr lang="en-US" dirty="0"/>
              <a:t>are part of the community support system</a:t>
            </a:r>
            <a:r>
              <a:rPr lang="en-US" dirty="0" smtClean="0"/>
              <a:t>.</a:t>
            </a:r>
          </a:p>
        </p:txBody>
      </p:sp>
    </p:spTree>
    <p:extLst>
      <p:ext uri="{BB962C8B-B14F-4D97-AF65-F5344CB8AC3E}">
        <p14:creationId xmlns:p14="http://schemas.microsoft.com/office/powerpoint/2010/main" val="149001213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Nurse’s Response</a:t>
            </a:r>
          </a:p>
        </p:txBody>
      </p:sp>
      <p:sp>
        <p:nvSpPr>
          <p:cNvPr id="3" name="Content Placeholder 2"/>
          <p:cNvSpPr>
            <a:spLocks noGrp="1"/>
          </p:cNvSpPr>
          <p:nvPr>
            <p:ph idx="1"/>
          </p:nvPr>
        </p:nvSpPr>
        <p:spPr/>
        <p:txBody>
          <a:bodyPr>
            <a:normAutofit lnSpcReduction="10000"/>
          </a:bodyPr>
          <a:lstStyle/>
          <a:p>
            <a:r>
              <a:rPr lang="en-US" dirty="0"/>
              <a:t>When dealing with a client who has suicidal ideation </a:t>
            </a:r>
            <a:r>
              <a:rPr lang="en-US" dirty="0" smtClean="0"/>
              <a:t>or attempts</a:t>
            </a:r>
            <a:r>
              <a:rPr lang="en-US" dirty="0"/>
              <a:t>, the nurse’s attitude must indicate </a:t>
            </a:r>
            <a:r>
              <a:rPr lang="en-US" dirty="0" smtClean="0"/>
              <a:t>unconditional positive </a:t>
            </a:r>
            <a:r>
              <a:rPr lang="en-US" dirty="0"/>
              <a:t>regard not for the act but for the person and his </a:t>
            </a:r>
            <a:r>
              <a:rPr lang="en-US" dirty="0" smtClean="0"/>
              <a:t>or her </a:t>
            </a:r>
            <a:r>
              <a:rPr lang="en-US" dirty="0"/>
              <a:t>desperation. </a:t>
            </a:r>
            <a:endParaRPr lang="en-US" dirty="0" smtClean="0"/>
          </a:p>
          <a:p>
            <a:r>
              <a:rPr lang="en-US" dirty="0" smtClean="0"/>
              <a:t>The </a:t>
            </a:r>
            <a:r>
              <a:rPr lang="en-US" dirty="0"/>
              <a:t>ideas or attempts are serious </a:t>
            </a:r>
            <a:r>
              <a:rPr lang="en-US" dirty="0" smtClean="0"/>
              <a:t>signals of </a:t>
            </a:r>
            <a:r>
              <a:rPr lang="en-US" dirty="0"/>
              <a:t>a desperate emotional state. The nurse must convey </a:t>
            </a:r>
            <a:r>
              <a:rPr lang="en-US" dirty="0" smtClean="0"/>
              <a:t>the belief </a:t>
            </a:r>
            <a:r>
              <a:rPr lang="en-US" dirty="0"/>
              <a:t>that the person can be helped and can grow </a:t>
            </a:r>
            <a:r>
              <a:rPr lang="en-US" dirty="0" smtClean="0"/>
              <a:t>and change</a:t>
            </a:r>
            <a:r>
              <a:rPr lang="en-US" dirty="0"/>
              <a:t>.</a:t>
            </a:r>
          </a:p>
        </p:txBody>
      </p:sp>
    </p:spTree>
    <p:extLst>
      <p:ext uri="{BB962C8B-B14F-4D97-AF65-F5344CB8AC3E}">
        <p14:creationId xmlns:p14="http://schemas.microsoft.com/office/powerpoint/2010/main" val="282836449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Nurse’s Response</a:t>
            </a:r>
          </a:p>
        </p:txBody>
      </p:sp>
      <p:sp>
        <p:nvSpPr>
          <p:cNvPr id="3" name="Content Placeholder 2"/>
          <p:cNvSpPr>
            <a:spLocks noGrp="1"/>
          </p:cNvSpPr>
          <p:nvPr>
            <p:ph idx="1"/>
          </p:nvPr>
        </p:nvSpPr>
        <p:spPr/>
        <p:txBody>
          <a:bodyPr>
            <a:normAutofit fontScale="92500"/>
          </a:bodyPr>
          <a:lstStyle/>
          <a:p>
            <a:r>
              <a:rPr lang="en-US" dirty="0"/>
              <a:t>Trying to make clients feel guilty for thinking of </a:t>
            </a:r>
            <a:r>
              <a:rPr lang="en-US" dirty="0" smtClean="0"/>
              <a:t>or attempting </a:t>
            </a:r>
            <a:r>
              <a:rPr lang="en-US" dirty="0"/>
              <a:t>suicide is not helpful; they already feel </a:t>
            </a:r>
            <a:r>
              <a:rPr lang="en-US" dirty="0" smtClean="0"/>
              <a:t>incompetent, hopeless</a:t>
            </a:r>
            <a:r>
              <a:rPr lang="en-US" dirty="0"/>
              <a:t>, and helpless. </a:t>
            </a:r>
            <a:endParaRPr lang="en-US" dirty="0" smtClean="0"/>
          </a:p>
          <a:p>
            <a:r>
              <a:rPr lang="en-US" dirty="0" smtClean="0"/>
              <a:t>The </a:t>
            </a:r>
            <a:r>
              <a:rPr lang="en-US" dirty="0"/>
              <a:t>nurse does not </a:t>
            </a:r>
            <a:r>
              <a:rPr lang="en-US" dirty="0" smtClean="0"/>
              <a:t>blame clients </a:t>
            </a:r>
            <a:r>
              <a:rPr lang="en-US" dirty="0"/>
              <a:t>or act judgmentally when asking about the </a:t>
            </a:r>
            <a:r>
              <a:rPr lang="en-US" dirty="0" smtClean="0"/>
              <a:t>details of </a:t>
            </a:r>
            <a:r>
              <a:rPr lang="en-US" dirty="0"/>
              <a:t>a planned suicide. Rather, the nurse uses a </a:t>
            </a:r>
            <a:r>
              <a:rPr lang="en-US" dirty="0" smtClean="0"/>
              <a:t>nonjudgmental tone </a:t>
            </a:r>
            <a:r>
              <a:rPr lang="en-US" dirty="0"/>
              <a:t>of voice and monitors his or her body </a:t>
            </a:r>
            <a:r>
              <a:rPr lang="en-US" dirty="0" smtClean="0"/>
              <a:t>language and </a:t>
            </a:r>
            <a:r>
              <a:rPr lang="en-US" dirty="0"/>
              <a:t>facial expressions to make sure not to </a:t>
            </a:r>
            <a:r>
              <a:rPr lang="en-US" dirty="0" smtClean="0"/>
              <a:t>convey disgust </a:t>
            </a:r>
            <a:r>
              <a:rPr lang="en-US" dirty="0"/>
              <a:t>or blame.</a:t>
            </a:r>
          </a:p>
        </p:txBody>
      </p:sp>
    </p:spTree>
    <p:extLst>
      <p:ext uri="{BB962C8B-B14F-4D97-AF65-F5344CB8AC3E}">
        <p14:creationId xmlns:p14="http://schemas.microsoft.com/office/powerpoint/2010/main" val="42689301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Nurse’s Response</a:t>
            </a:r>
          </a:p>
        </p:txBody>
      </p:sp>
      <p:sp>
        <p:nvSpPr>
          <p:cNvPr id="3" name="Content Placeholder 2"/>
          <p:cNvSpPr>
            <a:spLocks noGrp="1"/>
          </p:cNvSpPr>
          <p:nvPr>
            <p:ph idx="1"/>
          </p:nvPr>
        </p:nvSpPr>
        <p:spPr/>
        <p:txBody>
          <a:bodyPr>
            <a:normAutofit fontScale="85000" lnSpcReduction="10000"/>
          </a:bodyPr>
          <a:lstStyle/>
          <a:p>
            <a:r>
              <a:rPr lang="en-US" dirty="0"/>
              <a:t>Nurses believe that one person can make a difference </a:t>
            </a:r>
            <a:r>
              <a:rPr lang="en-US" dirty="0" smtClean="0"/>
              <a:t>in another’s </a:t>
            </a:r>
            <a:r>
              <a:rPr lang="en-US" dirty="0"/>
              <a:t>life. They must convey this belief when </a:t>
            </a:r>
            <a:r>
              <a:rPr lang="en-US" dirty="0" smtClean="0"/>
              <a:t>caring for </a:t>
            </a:r>
            <a:r>
              <a:rPr lang="en-US" dirty="0"/>
              <a:t>suicidal people. </a:t>
            </a:r>
            <a:endParaRPr lang="en-US" dirty="0" smtClean="0"/>
          </a:p>
          <a:p>
            <a:r>
              <a:rPr lang="en-US" dirty="0" smtClean="0"/>
              <a:t>Nevertheless</a:t>
            </a:r>
            <a:r>
              <a:rPr lang="en-US" dirty="0"/>
              <a:t>, nurses also must </a:t>
            </a:r>
            <a:r>
              <a:rPr lang="en-US" dirty="0" smtClean="0"/>
              <a:t>realize that </a:t>
            </a:r>
            <a:r>
              <a:rPr lang="en-US" dirty="0"/>
              <a:t>no matter how competent and caring </a:t>
            </a:r>
            <a:r>
              <a:rPr lang="en-US" dirty="0" smtClean="0"/>
              <a:t>interventions are</a:t>
            </a:r>
            <a:r>
              <a:rPr lang="en-US" dirty="0"/>
              <a:t>, a few clients will still commit suicide. A client’s </a:t>
            </a:r>
            <a:r>
              <a:rPr lang="en-US" dirty="0" smtClean="0"/>
              <a:t>suicide can </a:t>
            </a:r>
            <a:r>
              <a:rPr lang="en-US" dirty="0"/>
              <a:t>be devastating to the staff members who </a:t>
            </a:r>
            <a:r>
              <a:rPr lang="en-US" dirty="0" smtClean="0"/>
              <a:t>treated him </a:t>
            </a:r>
            <a:r>
              <a:rPr lang="en-US" dirty="0"/>
              <a:t>or her, especially if they have gotten to know the </a:t>
            </a:r>
            <a:r>
              <a:rPr lang="en-US" dirty="0" smtClean="0"/>
              <a:t>person and </a:t>
            </a:r>
            <a:r>
              <a:rPr lang="en-US" dirty="0"/>
              <a:t>his or her family well over time. Even with </a:t>
            </a:r>
            <a:r>
              <a:rPr lang="en-US" dirty="0" smtClean="0"/>
              <a:t>therapy, staff </a:t>
            </a:r>
            <a:r>
              <a:rPr lang="en-US" dirty="0"/>
              <a:t>members may end up leaving the health </a:t>
            </a:r>
            <a:r>
              <a:rPr lang="en-US" dirty="0" smtClean="0"/>
              <a:t>care facility </a:t>
            </a:r>
            <a:r>
              <a:rPr lang="en-US" dirty="0"/>
              <a:t>or the profession as a result.</a:t>
            </a:r>
          </a:p>
        </p:txBody>
      </p:sp>
    </p:spTree>
    <p:extLst>
      <p:ext uri="{BB962C8B-B14F-4D97-AF65-F5344CB8AC3E}">
        <p14:creationId xmlns:p14="http://schemas.microsoft.com/office/powerpoint/2010/main" val="37664190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Legal and Ethical Considerations</a:t>
            </a:r>
          </a:p>
        </p:txBody>
      </p:sp>
      <p:sp>
        <p:nvSpPr>
          <p:cNvPr id="3" name="Content Placeholder 2"/>
          <p:cNvSpPr>
            <a:spLocks noGrp="1"/>
          </p:cNvSpPr>
          <p:nvPr>
            <p:ph idx="1"/>
          </p:nvPr>
        </p:nvSpPr>
        <p:spPr/>
        <p:txBody>
          <a:bodyPr>
            <a:normAutofit fontScale="70000" lnSpcReduction="20000"/>
          </a:bodyPr>
          <a:lstStyle/>
          <a:p>
            <a:r>
              <a:rPr lang="en-US" dirty="0"/>
              <a:t>Assisted suicide is a topic of national legal and </a:t>
            </a:r>
            <a:r>
              <a:rPr lang="en-US" dirty="0" smtClean="0"/>
              <a:t>ethical debate</a:t>
            </a:r>
            <a:r>
              <a:rPr lang="en-US" dirty="0"/>
              <a:t>, with much attention focusing on the court </a:t>
            </a:r>
            <a:r>
              <a:rPr lang="en-US" dirty="0" smtClean="0"/>
              <a:t>decisions related </a:t>
            </a:r>
            <a:r>
              <a:rPr lang="en-US" dirty="0"/>
              <a:t>to the actions of Dr. Jack Kevorkian, a </a:t>
            </a:r>
            <a:r>
              <a:rPr lang="en-US" dirty="0" smtClean="0"/>
              <a:t>physician who </a:t>
            </a:r>
            <a:r>
              <a:rPr lang="en-US" dirty="0"/>
              <a:t>has participated in numerous assisted suicides</a:t>
            </a:r>
            <a:r>
              <a:rPr lang="en-US" dirty="0" smtClean="0"/>
              <a:t>. </a:t>
            </a:r>
          </a:p>
          <a:p>
            <a:r>
              <a:rPr lang="en-US" dirty="0" smtClean="0"/>
              <a:t>Oregon </a:t>
            </a:r>
            <a:r>
              <a:rPr lang="en-US" dirty="0"/>
              <a:t>was the first state to adopt assisted suicide into </a:t>
            </a:r>
            <a:r>
              <a:rPr lang="en-US" dirty="0" smtClean="0"/>
              <a:t>law and </a:t>
            </a:r>
            <a:r>
              <a:rPr lang="en-US" dirty="0"/>
              <a:t>has set up safeguards to prevent indiscriminate </a:t>
            </a:r>
            <a:r>
              <a:rPr lang="en-US" dirty="0" smtClean="0"/>
              <a:t>assisted suicide</a:t>
            </a:r>
            <a:r>
              <a:rPr lang="en-US" dirty="0"/>
              <a:t>. Many people believe it should be legal in any </a:t>
            </a:r>
            <a:r>
              <a:rPr lang="en-US" dirty="0" smtClean="0"/>
              <a:t>state for </a:t>
            </a:r>
            <a:r>
              <a:rPr lang="en-US" dirty="0"/>
              <a:t>health care professionals or family to assist those </a:t>
            </a:r>
            <a:r>
              <a:rPr lang="en-US" dirty="0" smtClean="0"/>
              <a:t>who are </a:t>
            </a:r>
            <a:r>
              <a:rPr lang="en-US" dirty="0"/>
              <a:t>terminally ill and want to die. Others view suicide </a:t>
            </a:r>
            <a:r>
              <a:rPr lang="en-US" dirty="0" smtClean="0"/>
              <a:t>as against </a:t>
            </a:r>
            <a:r>
              <a:rPr lang="en-US" dirty="0"/>
              <a:t>the laws of humanity and religion and believe </a:t>
            </a:r>
            <a:r>
              <a:rPr lang="en-US" dirty="0" smtClean="0"/>
              <a:t>that health </a:t>
            </a:r>
            <a:r>
              <a:rPr lang="en-US" dirty="0"/>
              <a:t>care professionals should be prosecuted if </a:t>
            </a:r>
            <a:r>
              <a:rPr lang="en-US" dirty="0" smtClean="0"/>
              <a:t>they assist </a:t>
            </a:r>
            <a:r>
              <a:rPr lang="en-US" dirty="0"/>
              <a:t>those trying to die. Groups, such as the </a:t>
            </a:r>
            <a:r>
              <a:rPr lang="en-US" dirty="0" smtClean="0"/>
              <a:t>Hemlock Society</a:t>
            </a:r>
            <a:r>
              <a:rPr lang="en-US" dirty="0"/>
              <a:t>, and people, such as Dr. Kevorkian, are </a:t>
            </a:r>
            <a:r>
              <a:rPr lang="en-US" dirty="0" smtClean="0"/>
              <a:t>lobbying for </a:t>
            </a:r>
            <a:r>
              <a:rPr lang="en-US" dirty="0"/>
              <a:t>changes in laws that would allow health care </a:t>
            </a:r>
            <a:r>
              <a:rPr lang="en-US" dirty="0" smtClean="0"/>
              <a:t>professionals and </a:t>
            </a:r>
            <a:r>
              <a:rPr lang="en-US" dirty="0"/>
              <a:t>family members to assist with suicide </a:t>
            </a:r>
            <a:r>
              <a:rPr lang="en-US" dirty="0" smtClean="0"/>
              <a:t>attempts for </a:t>
            </a:r>
            <a:r>
              <a:rPr lang="en-US" dirty="0"/>
              <a:t>the terminally ill. Controversy and emotion </a:t>
            </a:r>
            <a:r>
              <a:rPr lang="en-US" dirty="0" smtClean="0"/>
              <a:t>continue to </a:t>
            </a:r>
            <a:r>
              <a:rPr lang="en-US" dirty="0"/>
              <a:t>surround the issue.</a:t>
            </a:r>
          </a:p>
        </p:txBody>
      </p:sp>
    </p:spTree>
    <p:extLst>
      <p:ext uri="{BB962C8B-B14F-4D97-AF65-F5344CB8AC3E}">
        <p14:creationId xmlns:p14="http://schemas.microsoft.com/office/powerpoint/2010/main" val="689772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Categories of Mood Disorders</a:t>
            </a:r>
            <a:endParaRPr lang="en-US" dirty="0"/>
          </a:p>
        </p:txBody>
      </p:sp>
      <p:sp>
        <p:nvSpPr>
          <p:cNvPr id="3" name="Content Placeholder 2"/>
          <p:cNvSpPr>
            <a:spLocks noGrp="1"/>
          </p:cNvSpPr>
          <p:nvPr>
            <p:ph idx="1"/>
          </p:nvPr>
        </p:nvSpPr>
        <p:spPr/>
        <p:txBody>
          <a:bodyPr>
            <a:normAutofit fontScale="70000" lnSpcReduction="20000"/>
          </a:bodyPr>
          <a:lstStyle/>
          <a:p>
            <a:r>
              <a:rPr lang="en-US" dirty="0"/>
              <a:t>The primary mood disorders are major depressive </a:t>
            </a:r>
            <a:r>
              <a:rPr lang="en-US" dirty="0" smtClean="0"/>
              <a:t>disorder and </a:t>
            </a:r>
            <a:r>
              <a:rPr lang="en-US" dirty="0"/>
              <a:t>bipolar </a:t>
            </a:r>
            <a:r>
              <a:rPr lang="en-US" dirty="0" smtClean="0"/>
              <a:t>disorder. </a:t>
            </a:r>
          </a:p>
          <a:p>
            <a:r>
              <a:rPr lang="en-US" dirty="0" smtClean="0"/>
              <a:t>A </a:t>
            </a:r>
            <a:r>
              <a:rPr lang="en-US" dirty="0"/>
              <a:t>major depressive episode lasts at least 2 </a:t>
            </a:r>
            <a:r>
              <a:rPr lang="en-US" dirty="0" smtClean="0"/>
              <a:t>weeks, during </a:t>
            </a:r>
            <a:r>
              <a:rPr lang="en-US" dirty="0"/>
              <a:t>which the person experiences a depressed mood </a:t>
            </a:r>
            <a:r>
              <a:rPr lang="en-US" dirty="0" smtClean="0"/>
              <a:t>or loss </a:t>
            </a:r>
            <a:r>
              <a:rPr lang="en-US" dirty="0"/>
              <a:t>of pleasure in nearly all activities. In addition, four </a:t>
            </a:r>
            <a:r>
              <a:rPr lang="en-US" dirty="0" smtClean="0"/>
              <a:t>of the </a:t>
            </a:r>
            <a:r>
              <a:rPr lang="en-US" dirty="0"/>
              <a:t>following symptoms are present: changes in </a:t>
            </a:r>
            <a:r>
              <a:rPr lang="en-US" dirty="0" smtClean="0"/>
              <a:t>appetite or </a:t>
            </a:r>
            <a:r>
              <a:rPr lang="en-US" dirty="0"/>
              <a:t>weight, sleep, or psychomotor activity; </a:t>
            </a:r>
            <a:r>
              <a:rPr lang="en-US" dirty="0" smtClean="0"/>
              <a:t>decreased energy</a:t>
            </a:r>
            <a:r>
              <a:rPr lang="en-US" dirty="0"/>
              <a:t>; feelings of worthlessness or guilt; difficulty </a:t>
            </a:r>
            <a:r>
              <a:rPr lang="en-US" dirty="0" smtClean="0"/>
              <a:t>thinking, concentrating</a:t>
            </a:r>
            <a:r>
              <a:rPr lang="en-US" dirty="0"/>
              <a:t>, or making decisions; or </a:t>
            </a:r>
            <a:r>
              <a:rPr lang="en-US" dirty="0" smtClean="0"/>
              <a:t>recurrent thoughts </a:t>
            </a:r>
            <a:r>
              <a:rPr lang="en-US" dirty="0"/>
              <a:t>of death or suicidal ideation, plans, or </a:t>
            </a:r>
            <a:r>
              <a:rPr lang="en-US" dirty="0" smtClean="0"/>
              <a:t>attempts. These </a:t>
            </a:r>
            <a:r>
              <a:rPr lang="en-US" dirty="0"/>
              <a:t>symptoms must be present every day for 2 </a:t>
            </a:r>
            <a:r>
              <a:rPr lang="en-US" dirty="0" smtClean="0"/>
              <a:t>weeks and </a:t>
            </a:r>
            <a:r>
              <a:rPr lang="en-US" dirty="0"/>
              <a:t>result in significant distress or impair social, </a:t>
            </a:r>
            <a:r>
              <a:rPr lang="en-US" dirty="0" smtClean="0"/>
              <a:t>occupational, or </a:t>
            </a:r>
            <a:r>
              <a:rPr lang="en-US" dirty="0"/>
              <a:t>other important areas of </a:t>
            </a:r>
            <a:r>
              <a:rPr lang="en-US" dirty="0" smtClean="0"/>
              <a:t>functioning. </a:t>
            </a:r>
          </a:p>
          <a:p>
            <a:r>
              <a:rPr lang="en-US" dirty="0" smtClean="0"/>
              <a:t>Some </a:t>
            </a:r>
            <a:r>
              <a:rPr lang="en-US" dirty="0"/>
              <a:t>people </a:t>
            </a:r>
            <a:r>
              <a:rPr lang="en-US" dirty="0" smtClean="0"/>
              <a:t>also have </a:t>
            </a:r>
            <a:r>
              <a:rPr lang="en-US" dirty="0"/>
              <a:t>delusions and hallucinations; the combination </a:t>
            </a:r>
            <a:r>
              <a:rPr lang="en-US" dirty="0" smtClean="0"/>
              <a:t>is referred </a:t>
            </a:r>
            <a:r>
              <a:rPr lang="en-US" dirty="0"/>
              <a:t>to as psychotic depression.</a:t>
            </a:r>
          </a:p>
        </p:txBody>
      </p:sp>
    </p:spTree>
    <p:extLst>
      <p:ext uri="{BB962C8B-B14F-4D97-AF65-F5344CB8AC3E}">
        <p14:creationId xmlns:p14="http://schemas.microsoft.com/office/powerpoint/2010/main" val="165884463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Legal and Ethical Considerations</a:t>
            </a:r>
          </a:p>
        </p:txBody>
      </p:sp>
      <p:sp>
        <p:nvSpPr>
          <p:cNvPr id="3" name="Content Placeholder 2"/>
          <p:cNvSpPr>
            <a:spLocks noGrp="1"/>
          </p:cNvSpPr>
          <p:nvPr>
            <p:ph idx="1"/>
          </p:nvPr>
        </p:nvSpPr>
        <p:spPr/>
        <p:txBody>
          <a:bodyPr>
            <a:normAutofit fontScale="77500" lnSpcReduction="20000"/>
          </a:bodyPr>
          <a:lstStyle/>
          <a:p>
            <a:r>
              <a:rPr lang="en-US" dirty="0"/>
              <a:t>Often, nurses must care for terminally or chronically </a:t>
            </a:r>
            <a:r>
              <a:rPr lang="en-US" dirty="0" smtClean="0"/>
              <a:t>ill people </a:t>
            </a:r>
            <a:r>
              <a:rPr lang="en-US" dirty="0"/>
              <a:t>with a poor quality of life, such as those with </a:t>
            </a:r>
            <a:r>
              <a:rPr lang="en-US" dirty="0" smtClean="0"/>
              <a:t>the intractable </a:t>
            </a:r>
            <a:r>
              <a:rPr lang="en-US" dirty="0"/>
              <a:t>pain of terminal cancer or severe disability </a:t>
            </a:r>
            <a:r>
              <a:rPr lang="en-US" dirty="0" smtClean="0"/>
              <a:t>or those </a:t>
            </a:r>
            <a:r>
              <a:rPr lang="en-US" dirty="0"/>
              <a:t>kept alive by life-support systems. </a:t>
            </a:r>
            <a:endParaRPr lang="en-US" dirty="0" smtClean="0"/>
          </a:p>
          <a:p>
            <a:r>
              <a:rPr lang="en-US" dirty="0" smtClean="0"/>
              <a:t>It </a:t>
            </a:r>
            <a:r>
              <a:rPr lang="en-US" dirty="0"/>
              <a:t>is not the </a:t>
            </a:r>
            <a:r>
              <a:rPr lang="en-US" dirty="0" smtClean="0"/>
              <a:t>nurse’s role </a:t>
            </a:r>
            <a:r>
              <a:rPr lang="en-US" dirty="0"/>
              <a:t>to decide how long these clients must suffer. It is </a:t>
            </a:r>
            <a:r>
              <a:rPr lang="en-US" dirty="0" smtClean="0"/>
              <a:t>the nurse’s </a:t>
            </a:r>
            <a:r>
              <a:rPr lang="en-US" dirty="0"/>
              <a:t>role to provide supportive care for clients and </a:t>
            </a:r>
            <a:r>
              <a:rPr lang="en-US" dirty="0" smtClean="0"/>
              <a:t>family as </a:t>
            </a:r>
            <a:r>
              <a:rPr lang="en-US" dirty="0"/>
              <a:t>they work through the difficult emotional </a:t>
            </a:r>
            <a:r>
              <a:rPr lang="en-US" dirty="0" smtClean="0"/>
              <a:t>decisions about </a:t>
            </a:r>
            <a:r>
              <a:rPr lang="en-US" dirty="0"/>
              <a:t>if and when these clients should be allowed to </a:t>
            </a:r>
            <a:r>
              <a:rPr lang="en-US" dirty="0" smtClean="0"/>
              <a:t>die; people </a:t>
            </a:r>
            <a:r>
              <a:rPr lang="en-US" dirty="0"/>
              <a:t>who have been declared legally dead can be </a:t>
            </a:r>
            <a:r>
              <a:rPr lang="en-US" dirty="0" smtClean="0"/>
              <a:t>disconnected from </a:t>
            </a:r>
            <a:r>
              <a:rPr lang="en-US" dirty="0"/>
              <a:t>life support. </a:t>
            </a:r>
            <a:endParaRPr lang="en-US" dirty="0" smtClean="0"/>
          </a:p>
          <a:p>
            <a:r>
              <a:rPr lang="en-US" dirty="0" smtClean="0"/>
              <a:t>Each </a:t>
            </a:r>
            <a:r>
              <a:rPr lang="en-US" dirty="0"/>
              <a:t>state has defined legal </a:t>
            </a:r>
            <a:r>
              <a:rPr lang="en-US" dirty="0" smtClean="0"/>
              <a:t>death and </a:t>
            </a:r>
            <a:r>
              <a:rPr lang="en-US" dirty="0"/>
              <a:t>the ways to determine it.</a:t>
            </a:r>
          </a:p>
        </p:txBody>
      </p:sp>
    </p:spTree>
    <p:extLst>
      <p:ext uri="{BB962C8B-B14F-4D97-AF65-F5344CB8AC3E}">
        <p14:creationId xmlns:p14="http://schemas.microsoft.com/office/powerpoint/2010/main" val="3818033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Categories of Mood Disorders</a:t>
            </a:r>
          </a:p>
        </p:txBody>
      </p:sp>
      <p:sp>
        <p:nvSpPr>
          <p:cNvPr id="3" name="Content Placeholder 2"/>
          <p:cNvSpPr>
            <a:spLocks noGrp="1"/>
          </p:cNvSpPr>
          <p:nvPr>
            <p:ph idx="1"/>
          </p:nvPr>
        </p:nvSpPr>
        <p:spPr/>
        <p:txBody>
          <a:bodyPr>
            <a:normAutofit fontScale="70000" lnSpcReduction="20000"/>
          </a:bodyPr>
          <a:lstStyle/>
          <a:p>
            <a:r>
              <a:rPr lang="en-US" dirty="0"/>
              <a:t>Bipolar disorder is diagnosed when a person’s </a:t>
            </a:r>
            <a:r>
              <a:rPr lang="en-US" dirty="0" smtClean="0"/>
              <a:t>mood cycles </a:t>
            </a:r>
            <a:r>
              <a:rPr lang="en-US" dirty="0"/>
              <a:t>between extremes of mania and </a:t>
            </a:r>
            <a:r>
              <a:rPr lang="en-US" dirty="0" smtClean="0"/>
              <a:t>depression. </a:t>
            </a:r>
          </a:p>
          <a:p>
            <a:r>
              <a:rPr lang="en-US" b="1" dirty="0" smtClean="0"/>
              <a:t>Mania </a:t>
            </a:r>
            <a:r>
              <a:rPr lang="en-US" dirty="0"/>
              <a:t>is a distinct period </a:t>
            </a:r>
            <a:r>
              <a:rPr lang="en-US" dirty="0" smtClean="0"/>
              <a:t>during which </a:t>
            </a:r>
            <a:r>
              <a:rPr lang="en-US" dirty="0"/>
              <a:t>mood is abnormally and persistently </a:t>
            </a:r>
            <a:r>
              <a:rPr lang="en-US" dirty="0" smtClean="0"/>
              <a:t>elevated, expansive</a:t>
            </a:r>
            <a:r>
              <a:rPr lang="en-US" dirty="0"/>
              <a:t>, or irritable. Typically, this period lasts </a:t>
            </a:r>
            <a:r>
              <a:rPr lang="en-US" dirty="0" smtClean="0"/>
              <a:t>about 1 week. At least </a:t>
            </a:r>
            <a:r>
              <a:rPr lang="en-US" dirty="0"/>
              <a:t>three of the following symptoms accompany </a:t>
            </a:r>
            <a:r>
              <a:rPr lang="en-US" dirty="0" smtClean="0"/>
              <a:t>the manic </a:t>
            </a:r>
            <a:r>
              <a:rPr lang="en-US" dirty="0"/>
              <a:t>episode: inflated self-esteem or </a:t>
            </a:r>
            <a:r>
              <a:rPr lang="en-US" dirty="0" smtClean="0"/>
              <a:t>grandiosity; decreased </a:t>
            </a:r>
            <a:r>
              <a:rPr lang="en-US" dirty="0"/>
              <a:t>need for sleep; </a:t>
            </a:r>
            <a:r>
              <a:rPr lang="en-US" b="1" dirty="0"/>
              <a:t>pressured speech </a:t>
            </a:r>
            <a:r>
              <a:rPr lang="en-US" dirty="0"/>
              <a:t>(</a:t>
            </a:r>
            <a:r>
              <a:rPr lang="en-US" dirty="0" smtClean="0"/>
              <a:t>unrelenting, rapid</a:t>
            </a:r>
            <a:r>
              <a:rPr lang="en-US" dirty="0"/>
              <a:t>, often loud talking without pauses); </a:t>
            </a:r>
            <a:r>
              <a:rPr lang="en-US" b="1" dirty="0"/>
              <a:t>flight of </a:t>
            </a:r>
            <a:r>
              <a:rPr lang="en-US" b="1" dirty="0" smtClean="0"/>
              <a:t>ideas </a:t>
            </a:r>
            <a:r>
              <a:rPr lang="en-US" dirty="0" smtClean="0"/>
              <a:t>(racing</a:t>
            </a:r>
            <a:r>
              <a:rPr lang="en-US" dirty="0"/>
              <a:t>, often unconnected, thoughts); </a:t>
            </a:r>
            <a:r>
              <a:rPr lang="en-US" dirty="0" smtClean="0"/>
              <a:t>distractibility; increased </a:t>
            </a:r>
            <a:r>
              <a:rPr lang="en-US" dirty="0"/>
              <a:t>involvement in goal-directed activity or </a:t>
            </a:r>
            <a:r>
              <a:rPr lang="en-US" dirty="0" smtClean="0"/>
              <a:t>psychomotor agitation</a:t>
            </a:r>
            <a:r>
              <a:rPr lang="en-US" dirty="0"/>
              <a:t>; and excessive involvement in </a:t>
            </a:r>
            <a:r>
              <a:rPr lang="en-US" dirty="0" smtClean="0"/>
              <a:t>pleasure- seeking </a:t>
            </a:r>
            <a:r>
              <a:rPr lang="en-US" dirty="0"/>
              <a:t>activities with a high potential for </a:t>
            </a:r>
            <a:r>
              <a:rPr lang="en-US" dirty="0" smtClean="0"/>
              <a:t>painful consequences. </a:t>
            </a:r>
          </a:p>
          <a:p>
            <a:r>
              <a:rPr lang="en-US" dirty="0" smtClean="0"/>
              <a:t>Some </a:t>
            </a:r>
            <a:r>
              <a:rPr lang="en-US" dirty="0"/>
              <a:t>people also </a:t>
            </a:r>
            <a:r>
              <a:rPr lang="en-US" dirty="0" smtClean="0"/>
              <a:t>exhibit delusions </a:t>
            </a:r>
            <a:r>
              <a:rPr lang="en-US" dirty="0"/>
              <a:t>and hallucinations during a manic episode.</a:t>
            </a:r>
          </a:p>
        </p:txBody>
      </p:sp>
    </p:spTree>
    <p:extLst>
      <p:ext uri="{BB962C8B-B14F-4D97-AF65-F5344CB8AC3E}">
        <p14:creationId xmlns:p14="http://schemas.microsoft.com/office/powerpoint/2010/main" val="3429142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Categories of Mood Disorders</a:t>
            </a:r>
          </a:p>
        </p:txBody>
      </p:sp>
      <p:sp>
        <p:nvSpPr>
          <p:cNvPr id="3" name="Content Placeholder 2"/>
          <p:cNvSpPr>
            <a:spLocks noGrp="1"/>
          </p:cNvSpPr>
          <p:nvPr>
            <p:ph idx="1"/>
          </p:nvPr>
        </p:nvSpPr>
        <p:spPr/>
        <p:txBody>
          <a:bodyPr>
            <a:normAutofit fontScale="92500" lnSpcReduction="10000"/>
          </a:bodyPr>
          <a:lstStyle/>
          <a:p>
            <a:r>
              <a:rPr lang="en-US" b="1" dirty="0"/>
              <a:t>Hypomania </a:t>
            </a:r>
            <a:r>
              <a:rPr lang="en-US" dirty="0"/>
              <a:t>is a period of abnormally and </a:t>
            </a:r>
            <a:r>
              <a:rPr lang="en-US" dirty="0" smtClean="0"/>
              <a:t>persistently elevated</a:t>
            </a:r>
            <a:r>
              <a:rPr lang="en-US" dirty="0"/>
              <a:t>, expansive, or irritable mood lasting 4 </a:t>
            </a:r>
            <a:r>
              <a:rPr lang="en-US" dirty="0" smtClean="0"/>
              <a:t>days. </a:t>
            </a:r>
            <a:r>
              <a:rPr lang="en-US" dirty="0"/>
              <a:t>The difference is that hypomanic </a:t>
            </a:r>
            <a:r>
              <a:rPr lang="en-US" dirty="0" smtClean="0"/>
              <a:t>episodes do </a:t>
            </a:r>
            <a:r>
              <a:rPr lang="en-US" dirty="0"/>
              <a:t>not impair the person’s ability to </a:t>
            </a:r>
            <a:r>
              <a:rPr lang="en-US" dirty="0" smtClean="0"/>
              <a:t>function, </a:t>
            </a:r>
            <a:r>
              <a:rPr lang="en-US" dirty="0"/>
              <a:t>and there are </a:t>
            </a:r>
            <a:r>
              <a:rPr lang="en-US" dirty="0" smtClean="0"/>
              <a:t>no psychotic </a:t>
            </a:r>
            <a:r>
              <a:rPr lang="en-US" dirty="0"/>
              <a:t>features (delusions and hallucinations). </a:t>
            </a:r>
            <a:endParaRPr lang="en-US" dirty="0" smtClean="0"/>
          </a:p>
          <a:p>
            <a:r>
              <a:rPr lang="en-US" dirty="0" smtClean="0"/>
              <a:t>A mixed </a:t>
            </a:r>
            <a:r>
              <a:rPr lang="en-US" dirty="0"/>
              <a:t>episode is diagnosed when the person </a:t>
            </a:r>
            <a:r>
              <a:rPr lang="en-US" dirty="0" smtClean="0"/>
              <a:t>experiences both </a:t>
            </a:r>
            <a:r>
              <a:rPr lang="en-US" dirty="0"/>
              <a:t>mania and depression nearly every day for at least </a:t>
            </a:r>
            <a:r>
              <a:rPr lang="en-US" dirty="0" smtClean="0"/>
              <a:t>1 week</a:t>
            </a:r>
            <a:r>
              <a:rPr lang="en-US" dirty="0"/>
              <a:t>. These mixed episodes often are called rapid </a:t>
            </a:r>
            <a:r>
              <a:rPr lang="en-US" dirty="0" smtClean="0"/>
              <a:t>cycling.</a:t>
            </a:r>
            <a:endParaRPr lang="en-US" dirty="0"/>
          </a:p>
        </p:txBody>
      </p:sp>
    </p:spTree>
    <p:extLst>
      <p:ext uri="{BB962C8B-B14F-4D97-AF65-F5344CB8AC3E}">
        <p14:creationId xmlns:p14="http://schemas.microsoft.com/office/powerpoint/2010/main" val="2564218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Seasonal Affective Disorder (SAD)</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Seasonal </a:t>
            </a:r>
            <a:r>
              <a:rPr lang="en-US" b="1" dirty="0"/>
              <a:t>affective disorder (SAD) </a:t>
            </a:r>
            <a:r>
              <a:rPr lang="en-US" dirty="0"/>
              <a:t>has two subtypes. </a:t>
            </a:r>
            <a:endParaRPr lang="en-US" dirty="0" smtClean="0"/>
          </a:p>
          <a:p>
            <a:r>
              <a:rPr lang="en-US" dirty="0" smtClean="0"/>
              <a:t>In one</a:t>
            </a:r>
            <a:r>
              <a:rPr lang="en-US" dirty="0"/>
              <a:t>, most commonly called winter depression or </a:t>
            </a:r>
            <a:r>
              <a:rPr lang="en-US" dirty="0" smtClean="0"/>
              <a:t>fall onset SAD</a:t>
            </a:r>
            <a:r>
              <a:rPr lang="en-US" dirty="0"/>
              <a:t>, people experience increased sleep, appetite</a:t>
            </a:r>
            <a:r>
              <a:rPr lang="en-US" dirty="0" smtClean="0"/>
              <a:t>, </a:t>
            </a:r>
            <a:r>
              <a:rPr lang="en-US" dirty="0"/>
              <a:t>and carbohydrate cravings; weight gain; </a:t>
            </a:r>
            <a:r>
              <a:rPr lang="en-US" dirty="0" smtClean="0"/>
              <a:t>interpersonal conflict</a:t>
            </a:r>
            <a:r>
              <a:rPr lang="en-US" dirty="0"/>
              <a:t>; irritability; and heaviness in the </a:t>
            </a:r>
            <a:r>
              <a:rPr lang="en-US" dirty="0" smtClean="0"/>
              <a:t>extremities beginning </a:t>
            </a:r>
            <a:r>
              <a:rPr lang="en-US" dirty="0"/>
              <a:t>in late autumn and abating in spring </a:t>
            </a:r>
            <a:r>
              <a:rPr lang="en-US" dirty="0" smtClean="0"/>
              <a:t>and summer</a:t>
            </a:r>
            <a:r>
              <a:rPr lang="en-US" dirty="0"/>
              <a:t>. </a:t>
            </a:r>
            <a:endParaRPr lang="en-US" dirty="0" smtClean="0"/>
          </a:p>
          <a:p>
            <a:r>
              <a:rPr lang="en-US" dirty="0" smtClean="0"/>
              <a:t>The </a:t>
            </a:r>
            <a:r>
              <a:rPr lang="en-US" dirty="0"/>
              <a:t>other subtype, called spring-onset SAD, </a:t>
            </a:r>
            <a:r>
              <a:rPr lang="en-US" dirty="0" smtClean="0"/>
              <a:t>is less </a:t>
            </a:r>
            <a:r>
              <a:rPr lang="en-US" dirty="0"/>
              <a:t>common, with symptoms of insomnia, weight </a:t>
            </a:r>
            <a:r>
              <a:rPr lang="en-US" dirty="0" smtClean="0"/>
              <a:t>loss, and </a:t>
            </a:r>
            <a:r>
              <a:rPr lang="en-US" dirty="0"/>
              <a:t>poor appetite lasting from late spring or early </a:t>
            </a:r>
            <a:r>
              <a:rPr lang="en-US" dirty="0" smtClean="0"/>
              <a:t>summer until </a:t>
            </a:r>
            <a:r>
              <a:rPr lang="en-US" dirty="0"/>
              <a:t>early fall. SAD is often treated with light </a:t>
            </a:r>
            <a:r>
              <a:rPr lang="en-US" dirty="0" smtClean="0"/>
              <a:t>therapy.</a:t>
            </a:r>
            <a:endParaRPr lang="en-US" dirty="0"/>
          </a:p>
        </p:txBody>
      </p:sp>
    </p:spTree>
    <p:extLst>
      <p:ext uri="{BB962C8B-B14F-4D97-AF65-F5344CB8AC3E}">
        <p14:creationId xmlns:p14="http://schemas.microsoft.com/office/powerpoint/2010/main" val="935592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786</TotalTime>
  <Words>5202</Words>
  <Application>Microsoft Office PowerPoint</Application>
  <PresentationFormat>On-screen Show (4:3)</PresentationFormat>
  <Paragraphs>286</Paragraphs>
  <Slides>60</Slides>
  <Notes>0</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Office Theme</vt:lpstr>
      <vt:lpstr>Mood Disorders</vt:lpstr>
      <vt:lpstr>Introduction</vt:lpstr>
      <vt:lpstr>Anergia</vt:lpstr>
      <vt:lpstr>Mood Disorders</vt:lpstr>
      <vt:lpstr>Mood Disorders</vt:lpstr>
      <vt:lpstr>Categories of Mood Disorders</vt:lpstr>
      <vt:lpstr>Categories of Mood Disorders</vt:lpstr>
      <vt:lpstr>Categories of Mood Disorders</vt:lpstr>
      <vt:lpstr>Seasonal Affective Disorder (SAD)</vt:lpstr>
      <vt:lpstr>Postpartum</vt:lpstr>
      <vt:lpstr>Postpartum Depression</vt:lpstr>
      <vt:lpstr>Postpartum Psychosis</vt:lpstr>
      <vt:lpstr>Major Depressive Disorder</vt:lpstr>
      <vt:lpstr>Symptoms of Major Depressive Disorder</vt:lpstr>
      <vt:lpstr>Treatment and Prognosis</vt:lpstr>
      <vt:lpstr>Other Medical Treatments and Psychotherapy</vt:lpstr>
      <vt:lpstr>Psychotherapy </vt:lpstr>
      <vt:lpstr>Assessment</vt:lpstr>
      <vt:lpstr>General Appearance and Motor Behavior</vt:lpstr>
      <vt:lpstr>Nursing Diagnosis</vt:lpstr>
      <vt:lpstr>Outcome Identification</vt:lpstr>
      <vt:lpstr>Nursing Interventions</vt:lpstr>
      <vt:lpstr>Client Family Education</vt:lpstr>
      <vt:lpstr>Bipolar Disorder</vt:lpstr>
      <vt:lpstr>Bipolar Disorder</vt:lpstr>
      <vt:lpstr>Onset and Clinical Course</vt:lpstr>
      <vt:lpstr>Typical Symptoms of Mania</vt:lpstr>
      <vt:lpstr>Treatment</vt:lpstr>
      <vt:lpstr>Psychotherapy</vt:lpstr>
      <vt:lpstr>Assessment </vt:lpstr>
      <vt:lpstr>General Appearance and Motor Behavior</vt:lpstr>
      <vt:lpstr>Mood and Affect</vt:lpstr>
      <vt:lpstr>Thought Process and Content</vt:lpstr>
      <vt:lpstr>Sensorium and Intellectual Processes</vt:lpstr>
      <vt:lpstr>Physiologic and Self-Care Considerations</vt:lpstr>
      <vt:lpstr>Nursing Diagnosis</vt:lpstr>
      <vt:lpstr>Outcome Identification</vt:lpstr>
      <vt:lpstr>Nursing Interventions</vt:lpstr>
      <vt:lpstr>Client Family Education</vt:lpstr>
      <vt:lpstr>Suicide</vt:lpstr>
      <vt:lpstr>Suicide</vt:lpstr>
      <vt:lpstr>Suicide</vt:lpstr>
      <vt:lpstr>Myths about Suicide</vt:lpstr>
      <vt:lpstr>Myths about Suicide</vt:lpstr>
      <vt:lpstr>Facts about Suicide</vt:lpstr>
      <vt:lpstr>Facts about Suicide</vt:lpstr>
      <vt:lpstr>Facts about Suicide</vt:lpstr>
      <vt:lpstr>Assessment</vt:lpstr>
      <vt:lpstr>Risky Behaviors</vt:lpstr>
      <vt:lpstr>Lethality Assessment</vt:lpstr>
      <vt:lpstr>Outcome Identification</vt:lpstr>
      <vt:lpstr>Interventions</vt:lpstr>
      <vt:lpstr>Providing a Safe Environment</vt:lpstr>
      <vt:lpstr>Providing a Safe Environment</vt:lpstr>
      <vt:lpstr>Creating a Support System List</vt:lpstr>
      <vt:lpstr>Nurse’s Response</vt:lpstr>
      <vt:lpstr>Nurse’s Response</vt:lpstr>
      <vt:lpstr>Nurse’s Response</vt:lpstr>
      <vt:lpstr>Legal and Ethical Considerations</vt:lpstr>
      <vt:lpstr>Legal and Ethical Considerations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Mood Disorders</dc:title>
  <dc:creator>hp</dc:creator>
  <cp:lastModifiedBy>Windows User</cp:lastModifiedBy>
  <cp:revision>141</cp:revision>
  <dcterms:created xsi:type="dcterms:W3CDTF">2006-08-16T00:00:00Z</dcterms:created>
  <dcterms:modified xsi:type="dcterms:W3CDTF">2021-11-27T01:17:29Z</dcterms:modified>
</cp:coreProperties>
</file>