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352" r:id="rId8"/>
    <p:sldId id="262" r:id="rId9"/>
    <p:sldId id="263" r:id="rId10"/>
    <p:sldId id="265" r:id="rId11"/>
    <p:sldId id="266" r:id="rId12"/>
    <p:sldId id="267" r:id="rId13"/>
    <p:sldId id="269" r:id="rId14"/>
    <p:sldId id="280" r:id="rId15"/>
    <p:sldId id="281" r:id="rId16"/>
    <p:sldId id="284" r:id="rId17"/>
    <p:sldId id="285" r:id="rId18"/>
    <p:sldId id="286" r:id="rId19"/>
    <p:sldId id="287" r:id="rId20"/>
    <p:sldId id="290" r:id="rId21"/>
    <p:sldId id="292" r:id="rId22"/>
    <p:sldId id="293" r:id="rId23"/>
    <p:sldId id="294" r:id="rId24"/>
    <p:sldId id="295" r:id="rId25"/>
    <p:sldId id="297" r:id="rId26"/>
    <p:sldId id="298" r:id="rId27"/>
    <p:sldId id="299" r:id="rId28"/>
    <p:sldId id="307" r:id="rId29"/>
    <p:sldId id="308" r:id="rId30"/>
    <p:sldId id="310" r:id="rId31"/>
    <p:sldId id="311" r:id="rId32"/>
    <p:sldId id="312" r:id="rId33"/>
    <p:sldId id="313" r:id="rId34"/>
    <p:sldId id="314" r:id="rId35"/>
    <p:sldId id="316" r:id="rId36"/>
    <p:sldId id="324" r:id="rId37"/>
    <p:sldId id="326" r:id="rId38"/>
    <p:sldId id="327" r:id="rId39"/>
    <p:sldId id="328" r:id="rId40"/>
    <p:sldId id="329" r:id="rId41"/>
    <p:sldId id="331" r:id="rId42"/>
    <p:sldId id="333" r:id="rId43"/>
    <p:sldId id="334" r:id="rId44"/>
    <p:sldId id="335" r:id="rId45"/>
    <p:sldId id="336" r:id="rId46"/>
    <p:sldId id="339" r:id="rId47"/>
    <p:sldId id="340" r:id="rId48"/>
    <p:sldId id="342" r:id="rId49"/>
    <p:sldId id="344" r:id="rId50"/>
    <p:sldId id="345" r:id="rId51"/>
    <p:sldId id="346" r:id="rId52"/>
    <p:sldId id="347" r:id="rId53"/>
    <p:sldId id="348" r:id="rId54"/>
    <p:sldId id="350" r:id="rId55"/>
    <p:sldId id="351" r:id="rId56"/>
    <p:sldId id="353" r:id="rId5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0" d="100"/>
          <a:sy n="110" d="100"/>
        </p:scale>
        <p:origin x="-1644" y="-96"/>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54" Type="http://schemas.openxmlformats.org/officeDocument/2006/relationships/slide" Target="slides/slide53.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tableStyles" Target="tableStyle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12/5/2021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Personality Disorders</a:t>
            </a:r>
            <a:endParaRPr lang="en-US" dirty="0"/>
          </a:p>
        </p:txBody>
      </p:sp>
    </p:spTree>
    <p:extLst>
      <p:ext uri="{BB962C8B-B14F-4D97-AF65-F5344CB8AC3E}">
        <p14:creationId xmlns:p14="http://schemas.microsoft.com/office/powerpoint/2010/main" val="367657347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Onset </a:t>
            </a:r>
            <a:r>
              <a:rPr lang="en-US" dirty="0"/>
              <a:t>a</a:t>
            </a:r>
            <a:r>
              <a:rPr lang="en-US" dirty="0" smtClean="0"/>
              <a:t>nd Clinical Course</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Clients </a:t>
            </a:r>
            <a:r>
              <a:rPr lang="en-US" dirty="0"/>
              <a:t>with personality disorders have a higher death </a:t>
            </a:r>
            <a:r>
              <a:rPr lang="en-US" dirty="0" smtClean="0"/>
              <a:t>rate, especially </a:t>
            </a:r>
            <a:r>
              <a:rPr lang="en-US" dirty="0"/>
              <a:t>as a result of suicide; they also have higher </a:t>
            </a:r>
            <a:r>
              <a:rPr lang="en-US" dirty="0" smtClean="0"/>
              <a:t>rates of </a:t>
            </a:r>
            <a:r>
              <a:rPr lang="en-US" dirty="0"/>
              <a:t>suicide attempts, accidents, and emergency </a:t>
            </a:r>
            <a:r>
              <a:rPr lang="en-US" dirty="0" smtClean="0"/>
              <a:t>department visits </a:t>
            </a:r>
            <a:r>
              <a:rPr lang="en-US" dirty="0"/>
              <a:t>and increased rates of separation, divorce, and </a:t>
            </a:r>
            <a:r>
              <a:rPr lang="en-US" dirty="0" smtClean="0"/>
              <a:t>involvement in </a:t>
            </a:r>
            <a:r>
              <a:rPr lang="en-US" dirty="0"/>
              <a:t>legal proceedings regarding child </a:t>
            </a:r>
            <a:r>
              <a:rPr lang="en-US" dirty="0" smtClean="0"/>
              <a:t>custody. </a:t>
            </a:r>
          </a:p>
          <a:p>
            <a:r>
              <a:rPr lang="en-US" dirty="0" smtClean="0"/>
              <a:t>Personality </a:t>
            </a:r>
            <a:r>
              <a:rPr lang="en-US" dirty="0"/>
              <a:t>disorders have been </a:t>
            </a:r>
            <a:r>
              <a:rPr lang="en-US" dirty="0" smtClean="0"/>
              <a:t>correlated highly </a:t>
            </a:r>
            <a:r>
              <a:rPr lang="en-US" dirty="0"/>
              <a:t>with criminal behavior (70% to 85% of </a:t>
            </a:r>
            <a:r>
              <a:rPr lang="en-US" dirty="0" smtClean="0"/>
              <a:t>criminals have </a:t>
            </a:r>
            <a:r>
              <a:rPr lang="en-US" dirty="0"/>
              <a:t>personality disorders), alcoholism (60% to 70% </a:t>
            </a:r>
            <a:r>
              <a:rPr lang="en-US" dirty="0" smtClean="0"/>
              <a:t>of alcoholics </a:t>
            </a:r>
            <a:r>
              <a:rPr lang="en-US" dirty="0"/>
              <a:t>have personality disorders), and drug abuse (</a:t>
            </a:r>
            <a:r>
              <a:rPr lang="en-US" dirty="0" smtClean="0"/>
              <a:t>70% to </a:t>
            </a:r>
            <a:r>
              <a:rPr lang="en-US" dirty="0"/>
              <a:t>90% of those who abuse drugs have personality </a:t>
            </a:r>
            <a:r>
              <a:rPr lang="en-US" dirty="0" smtClean="0"/>
              <a:t>disorders).</a:t>
            </a:r>
            <a:endParaRPr lang="en-US" dirty="0"/>
          </a:p>
        </p:txBody>
      </p:sp>
    </p:spTree>
    <p:extLst>
      <p:ext uri="{BB962C8B-B14F-4D97-AF65-F5344CB8AC3E}">
        <p14:creationId xmlns:p14="http://schemas.microsoft.com/office/powerpoint/2010/main" val="244410272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Onset and Clinical Course</a:t>
            </a:r>
          </a:p>
        </p:txBody>
      </p:sp>
      <p:sp>
        <p:nvSpPr>
          <p:cNvPr id="3" name="Content Placeholder 2"/>
          <p:cNvSpPr>
            <a:spLocks noGrp="1"/>
          </p:cNvSpPr>
          <p:nvPr>
            <p:ph idx="1"/>
          </p:nvPr>
        </p:nvSpPr>
        <p:spPr/>
        <p:txBody>
          <a:bodyPr>
            <a:normAutofit fontScale="92500" lnSpcReduction="10000"/>
          </a:bodyPr>
          <a:lstStyle/>
          <a:p>
            <a:r>
              <a:rPr lang="en-US" dirty="0"/>
              <a:t>People with personality disorders often are described </a:t>
            </a:r>
            <a:r>
              <a:rPr lang="en-US" dirty="0" smtClean="0"/>
              <a:t>as “treatment </a:t>
            </a:r>
            <a:r>
              <a:rPr lang="en-US" dirty="0"/>
              <a:t>resistant.” This is not surprising, </a:t>
            </a:r>
            <a:r>
              <a:rPr lang="en-US" dirty="0" smtClean="0"/>
              <a:t>considering that </a:t>
            </a:r>
            <a:r>
              <a:rPr lang="en-US" dirty="0"/>
              <a:t>personality characteristics and behavioral patterns </a:t>
            </a:r>
            <a:r>
              <a:rPr lang="en-US" dirty="0" smtClean="0"/>
              <a:t>are deeply </a:t>
            </a:r>
            <a:r>
              <a:rPr lang="en-US" dirty="0"/>
              <a:t>ingrained. </a:t>
            </a:r>
            <a:endParaRPr lang="en-US" dirty="0" smtClean="0"/>
          </a:p>
          <a:p>
            <a:r>
              <a:rPr lang="en-US" dirty="0" smtClean="0"/>
              <a:t>It </a:t>
            </a:r>
            <a:r>
              <a:rPr lang="en-US" dirty="0"/>
              <a:t>is difficult to change one’s </a:t>
            </a:r>
            <a:r>
              <a:rPr lang="en-US" dirty="0" smtClean="0"/>
              <a:t>personality; if </a:t>
            </a:r>
            <a:r>
              <a:rPr lang="en-US" dirty="0"/>
              <a:t>such changes occur, they evolve slowly. </a:t>
            </a:r>
            <a:endParaRPr lang="en-US" dirty="0" smtClean="0"/>
          </a:p>
          <a:p>
            <a:r>
              <a:rPr lang="en-US" dirty="0" smtClean="0"/>
              <a:t>The </a:t>
            </a:r>
            <a:r>
              <a:rPr lang="en-US" dirty="0"/>
              <a:t>slow </a:t>
            </a:r>
            <a:r>
              <a:rPr lang="en-US" dirty="0" smtClean="0"/>
              <a:t>course of </a:t>
            </a:r>
            <a:r>
              <a:rPr lang="en-US" dirty="0"/>
              <a:t>treatment can be very frustrating for family, friends, </a:t>
            </a:r>
            <a:r>
              <a:rPr lang="en-US" dirty="0" smtClean="0"/>
              <a:t>and health-care </a:t>
            </a:r>
            <a:r>
              <a:rPr lang="en-US" dirty="0"/>
              <a:t>providers.</a:t>
            </a:r>
          </a:p>
        </p:txBody>
      </p:sp>
    </p:spTree>
    <p:extLst>
      <p:ext uri="{BB962C8B-B14F-4D97-AF65-F5344CB8AC3E}">
        <p14:creationId xmlns:p14="http://schemas.microsoft.com/office/powerpoint/2010/main" val="381680968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Onset and Clinical Course</a:t>
            </a:r>
          </a:p>
        </p:txBody>
      </p:sp>
      <p:sp>
        <p:nvSpPr>
          <p:cNvPr id="3" name="Content Placeholder 2"/>
          <p:cNvSpPr>
            <a:spLocks noGrp="1"/>
          </p:cNvSpPr>
          <p:nvPr>
            <p:ph idx="1"/>
          </p:nvPr>
        </p:nvSpPr>
        <p:spPr/>
        <p:txBody>
          <a:bodyPr>
            <a:normAutofit fontScale="92500" lnSpcReduction="20000"/>
          </a:bodyPr>
          <a:lstStyle/>
          <a:p>
            <a:r>
              <a:rPr lang="en-US" dirty="0"/>
              <a:t>Another barrier to treatment is that </a:t>
            </a:r>
            <a:r>
              <a:rPr lang="en-US" dirty="0">
                <a:solidFill>
                  <a:srgbClr val="FF0000"/>
                </a:solidFill>
              </a:rPr>
              <a:t>many clients </a:t>
            </a:r>
            <a:r>
              <a:rPr lang="en-US" dirty="0" smtClean="0">
                <a:solidFill>
                  <a:srgbClr val="FF0000"/>
                </a:solidFill>
              </a:rPr>
              <a:t>with personality </a:t>
            </a:r>
            <a:r>
              <a:rPr lang="en-US" dirty="0">
                <a:solidFill>
                  <a:srgbClr val="FF0000"/>
                </a:solidFill>
              </a:rPr>
              <a:t>disorders do not perceive their dysfunctional </a:t>
            </a:r>
            <a:r>
              <a:rPr lang="en-US" dirty="0" smtClean="0">
                <a:solidFill>
                  <a:srgbClr val="FF0000"/>
                </a:solidFill>
              </a:rPr>
              <a:t>or maladaptive </a:t>
            </a:r>
            <a:r>
              <a:rPr lang="en-US" dirty="0">
                <a:solidFill>
                  <a:srgbClr val="FF0000"/>
                </a:solidFill>
              </a:rPr>
              <a:t>behaviors as a problem</a:t>
            </a:r>
            <a:r>
              <a:rPr lang="en-US" dirty="0"/>
              <a:t>; indeed, </a:t>
            </a:r>
            <a:r>
              <a:rPr lang="en-US" dirty="0" smtClean="0"/>
              <a:t>sometimes these </a:t>
            </a:r>
            <a:r>
              <a:rPr lang="en-US" dirty="0"/>
              <a:t>behaviors are a source of pride. For example, </a:t>
            </a:r>
            <a:r>
              <a:rPr lang="en-US" dirty="0" smtClean="0"/>
              <a:t>an aggressive </a:t>
            </a:r>
            <a:r>
              <a:rPr lang="en-US" dirty="0"/>
              <a:t>person may perceive himself or herself </a:t>
            </a:r>
            <a:r>
              <a:rPr lang="en-US" dirty="0" smtClean="0"/>
              <a:t>as having </a:t>
            </a:r>
            <a:r>
              <a:rPr lang="en-US" dirty="0"/>
              <a:t>a strong personality and being someone who can’t </a:t>
            </a:r>
            <a:r>
              <a:rPr lang="en-US" dirty="0" smtClean="0"/>
              <a:t>be taken </a:t>
            </a:r>
            <a:r>
              <a:rPr lang="en-US" dirty="0"/>
              <a:t>advantage of or pushed around. </a:t>
            </a:r>
            <a:endParaRPr lang="en-US" dirty="0" smtClean="0"/>
          </a:p>
          <a:p>
            <a:r>
              <a:rPr lang="en-US" dirty="0" smtClean="0"/>
              <a:t>Clients </a:t>
            </a:r>
            <a:r>
              <a:rPr lang="en-US" dirty="0"/>
              <a:t>with </a:t>
            </a:r>
            <a:r>
              <a:rPr lang="en-US" dirty="0" smtClean="0"/>
              <a:t>personality disorders </a:t>
            </a:r>
            <a:r>
              <a:rPr lang="en-US" dirty="0"/>
              <a:t>frequently fail to understand the need </a:t>
            </a:r>
            <a:r>
              <a:rPr lang="en-US" dirty="0" smtClean="0"/>
              <a:t>to change </a:t>
            </a:r>
            <a:r>
              <a:rPr lang="en-US" dirty="0"/>
              <a:t>their behavior and may </a:t>
            </a:r>
            <a:r>
              <a:rPr lang="en-US" dirty="0">
                <a:solidFill>
                  <a:srgbClr val="FF0000"/>
                </a:solidFill>
              </a:rPr>
              <a:t>view changes as a threat</a:t>
            </a:r>
            <a:r>
              <a:rPr lang="en-US" dirty="0"/>
              <a:t>.</a:t>
            </a:r>
          </a:p>
        </p:txBody>
      </p:sp>
    </p:spTree>
    <p:extLst>
      <p:ext uri="{BB962C8B-B14F-4D97-AF65-F5344CB8AC3E}">
        <p14:creationId xmlns:p14="http://schemas.microsoft.com/office/powerpoint/2010/main" val="264343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Treatment </a:t>
            </a:r>
            <a:endParaRPr lang="en-US" dirty="0"/>
          </a:p>
        </p:txBody>
      </p:sp>
      <p:sp>
        <p:nvSpPr>
          <p:cNvPr id="3" name="Content Placeholder 2"/>
          <p:cNvSpPr>
            <a:spLocks noGrp="1"/>
          </p:cNvSpPr>
          <p:nvPr>
            <p:ph idx="1"/>
          </p:nvPr>
        </p:nvSpPr>
        <p:spPr/>
        <p:txBody>
          <a:bodyPr>
            <a:normAutofit/>
          </a:bodyPr>
          <a:lstStyle/>
          <a:p>
            <a:r>
              <a:rPr lang="en-US" dirty="0" smtClean="0"/>
              <a:t>Combinations </a:t>
            </a:r>
            <a:r>
              <a:rPr lang="en-US" dirty="0"/>
              <a:t>of </a:t>
            </a:r>
            <a:r>
              <a:rPr lang="en-US" dirty="0" smtClean="0"/>
              <a:t>medication and </a:t>
            </a:r>
            <a:r>
              <a:rPr lang="en-US" dirty="0"/>
              <a:t>group and individual therapies are more likely to </a:t>
            </a:r>
            <a:r>
              <a:rPr lang="en-US" dirty="0" smtClean="0"/>
              <a:t>be effective </a:t>
            </a:r>
            <a:r>
              <a:rPr lang="en-US" dirty="0"/>
              <a:t>than is any single </a:t>
            </a:r>
            <a:r>
              <a:rPr lang="en-US" dirty="0" smtClean="0"/>
              <a:t>treatment. </a:t>
            </a:r>
          </a:p>
        </p:txBody>
      </p:sp>
    </p:spTree>
    <p:extLst>
      <p:ext uri="{BB962C8B-B14F-4D97-AF65-F5344CB8AC3E}">
        <p14:creationId xmlns:p14="http://schemas.microsoft.com/office/powerpoint/2010/main" val="299406180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CLUSTER A: PERSONALITY DISORDERS</a:t>
            </a:r>
            <a:endParaRPr lang="en-US" dirty="0"/>
          </a:p>
        </p:txBody>
      </p:sp>
      <p:sp>
        <p:nvSpPr>
          <p:cNvPr id="3" name="Content Placeholder 2"/>
          <p:cNvSpPr>
            <a:spLocks noGrp="1"/>
          </p:cNvSpPr>
          <p:nvPr>
            <p:ph idx="1"/>
          </p:nvPr>
        </p:nvSpPr>
        <p:spPr/>
        <p:txBody>
          <a:bodyPr>
            <a:normAutofit lnSpcReduction="10000"/>
          </a:bodyPr>
          <a:lstStyle/>
          <a:p>
            <a:r>
              <a:rPr lang="en-US" b="1" dirty="0"/>
              <a:t>Paranoid personality disorder </a:t>
            </a:r>
            <a:r>
              <a:rPr lang="en-US" dirty="0"/>
              <a:t>is characterized by </a:t>
            </a:r>
            <a:r>
              <a:rPr lang="en-US" u="sng" dirty="0" smtClean="0"/>
              <a:t>pervasive mistrust </a:t>
            </a:r>
            <a:r>
              <a:rPr lang="en-US" u="sng" dirty="0"/>
              <a:t>and suspiciousness </a:t>
            </a:r>
            <a:r>
              <a:rPr lang="en-US" dirty="0"/>
              <a:t>of others. </a:t>
            </a:r>
            <a:endParaRPr lang="en-US" dirty="0" smtClean="0"/>
          </a:p>
          <a:p>
            <a:r>
              <a:rPr lang="en-US" dirty="0" smtClean="0"/>
              <a:t>Clients with </a:t>
            </a:r>
            <a:r>
              <a:rPr lang="en-US" dirty="0"/>
              <a:t>this disorder interpret others’ actions as </a:t>
            </a:r>
            <a:r>
              <a:rPr lang="en-US" dirty="0" smtClean="0"/>
              <a:t>potentially harmful</a:t>
            </a:r>
            <a:r>
              <a:rPr lang="en-US" dirty="0"/>
              <a:t>. During periods of stress, they </a:t>
            </a:r>
            <a:r>
              <a:rPr lang="en-US" dirty="0" smtClean="0"/>
              <a:t>may develop </a:t>
            </a:r>
            <a:r>
              <a:rPr lang="en-US" dirty="0"/>
              <a:t>transient psychotic symptoms. </a:t>
            </a:r>
            <a:endParaRPr lang="en-US" dirty="0" smtClean="0"/>
          </a:p>
          <a:p>
            <a:r>
              <a:rPr lang="en-US" dirty="0" smtClean="0"/>
              <a:t>The </a:t>
            </a:r>
            <a:r>
              <a:rPr lang="en-US" dirty="0"/>
              <a:t>disorder is more common in men than in </a:t>
            </a:r>
            <a:r>
              <a:rPr lang="en-US" dirty="0" smtClean="0"/>
              <a:t>women.</a:t>
            </a:r>
            <a:endParaRPr lang="en-US" dirty="0"/>
          </a:p>
        </p:txBody>
      </p:sp>
    </p:spTree>
    <p:extLst>
      <p:ext uri="{BB962C8B-B14F-4D97-AF65-F5344CB8AC3E}">
        <p14:creationId xmlns:p14="http://schemas.microsoft.com/office/powerpoint/2010/main" val="18489007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Paranoid Personality Disorder</a:t>
            </a:r>
            <a:endParaRPr lang="en-US" dirty="0"/>
          </a:p>
        </p:txBody>
      </p:sp>
      <p:sp>
        <p:nvSpPr>
          <p:cNvPr id="3" name="Content Placeholder 2"/>
          <p:cNvSpPr>
            <a:spLocks noGrp="1"/>
          </p:cNvSpPr>
          <p:nvPr>
            <p:ph idx="1"/>
          </p:nvPr>
        </p:nvSpPr>
        <p:spPr/>
        <p:txBody>
          <a:bodyPr>
            <a:normAutofit fontScale="62500" lnSpcReduction="20000"/>
          </a:bodyPr>
          <a:lstStyle/>
          <a:p>
            <a:r>
              <a:rPr lang="en-US" dirty="0"/>
              <a:t>Clients appear </a:t>
            </a:r>
            <a:r>
              <a:rPr lang="en-US" u="sng" dirty="0"/>
              <a:t>aloof and withdrawn </a:t>
            </a:r>
            <a:r>
              <a:rPr lang="en-US" dirty="0"/>
              <a:t>and may remain </a:t>
            </a:r>
            <a:r>
              <a:rPr lang="en-US" dirty="0" smtClean="0"/>
              <a:t>a considerable </a:t>
            </a:r>
            <a:r>
              <a:rPr lang="en-US" dirty="0"/>
              <a:t>physical distance from the nurse; they </a:t>
            </a:r>
            <a:r>
              <a:rPr lang="en-US" dirty="0" smtClean="0"/>
              <a:t>view this </a:t>
            </a:r>
            <a:r>
              <a:rPr lang="en-US" dirty="0"/>
              <a:t>as necessary for their protection. </a:t>
            </a:r>
            <a:endParaRPr lang="en-US" dirty="0" smtClean="0"/>
          </a:p>
          <a:p>
            <a:r>
              <a:rPr lang="en-US" dirty="0" smtClean="0"/>
              <a:t>Clients </a:t>
            </a:r>
            <a:r>
              <a:rPr lang="en-US" dirty="0"/>
              <a:t>also </a:t>
            </a:r>
            <a:r>
              <a:rPr lang="en-US" dirty="0" smtClean="0"/>
              <a:t>may appear guarded; </a:t>
            </a:r>
            <a:r>
              <a:rPr lang="en-US" dirty="0"/>
              <a:t>they may survey </a:t>
            </a:r>
            <a:r>
              <a:rPr lang="en-US" dirty="0" smtClean="0"/>
              <a:t>the room </a:t>
            </a:r>
            <a:r>
              <a:rPr lang="en-US" dirty="0"/>
              <a:t>and its contents, look behind furniture or doors, </a:t>
            </a:r>
            <a:r>
              <a:rPr lang="en-US" dirty="0" smtClean="0"/>
              <a:t>and generally </a:t>
            </a:r>
            <a:r>
              <a:rPr lang="en-US" dirty="0"/>
              <a:t>appear alert to any impending danger. They </a:t>
            </a:r>
            <a:r>
              <a:rPr lang="en-US" dirty="0" smtClean="0"/>
              <a:t>may choose </a:t>
            </a:r>
            <a:r>
              <a:rPr lang="en-US" dirty="0"/>
              <a:t>to sit near the door to have ready access to an </a:t>
            </a:r>
            <a:r>
              <a:rPr lang="en-US" dirty="0" smtClean="0"/>
              <a:t>exit or </a:t>
            </a:r>
            <a:r>
              <a:rPr lang="en-US" dirty="0"/>
              <a:t>with their backs against the wall to prevent anyone </a:t>
            </a:r>
            <a:r>
              <a:rPr lang="en-US" dirty="0" smtClean="0"/>
              <a:t>from sneaking </a:t>
            </a:r>
            <a:r>
              <a:rPr lang="en-US" dirty="0"/>
              <a:t>up behind them. They may have a </a:t>
            </a:r>
            <a:r>
              <a:rPr lang="en-US" dirty="0" smtClean="0"/>
              <a:t>restricted affect </a:t>
            </a:r>
            <a:r>
              <a:rPr lang="en-US" dirty="0"/>
              <a:t>and may be unable to demonstrate warm or </a:t>
            </a:r>
            <a:r>
              <a:rPr lang="en-US" dirty="0" smtClean="0"/>
              <a:t>empathic emotional </a:t>
            </a:r>
            <a:r>
              <a:rPr lang="en-US" dirty="0"/>
              <a:t>responses such as “You look nice today</a:t>
            </a:r>
            <a:r>
              <a:rPr lang="en-US" dirty="0" smtClean="0"/>
              <a:t>”. </a:t>
            </a:r>
          </a:p>
          <a:p>
            <a:r>
              <a:rPr lang="en-US" dirty="0" smtClean="0"/>
              <a:t>Mood </a:t>
            </a:r>
            <a:r>
              <a:rPr lang="en-US" dirty="0"/>
              <a:t>may be labile, </a:t>
            </a:r>
            <a:r>
              <a:rPr lang="en-US" dirty="0" smtClean="0"/>
              <a:t>quickly changing </a:t>
            </a:r>
            <a:r>
              <a:rPr lang="en-US" dirty="0"/>
              <a:t>from quietly suspicious to angry or </a:t>
            </a:r>
            <a:r>
              <a:rPr lang="en-US" dirty="0" smtClean="0"/>
              <a:t>hostile. </a:t>
            </a:r>
          </a:p>
          <a:p>
            <a:r>
              <a:rPr lang="en-US" dirty="0" smtClean="0"/>
              <a:t>Responses </a:t>
            </a:r>
            <a:r>
              <a:rPr lang="en-US" dirty="0"/>
              <a:t>may become sarcastic for no apparent </a:t>
            </a:r>
            <a:r>
              <a:rPr lang="en-US" dirty="0" smtClean="0"/>
              <a:t>reason. </a:t>
            </a:r>
          </a:p>
          <a:p>
            <a:r>
              <a:rPr lang="en-US" dirty="0" smtClean="0"/>
              <a:t>The </a:t>
            </a:r>
            <a:r>
              <a:rPr lang="en-US" dirty="0"/>
              <a:t>constant mistrust and suspicion that clients </a:t>
            </a:r>
            <a:r>
              <a:rPr lang="en-US" dirty="0" smtClean="0"/>
              <a:t>feel toward </a:t>
            </a:r>
            <a:r>
              <a:rPr lang="en-US" dirty="0"/>
              <a:t>others and the environment distorts </a:t>
            </a:r>
            <a:r>
              <a:rPr lang="en-US" dirty="0" smtClean="0"/>
              <a:t>thoughts, thought </a:t>
            </a:r>
            <a:r>
              <a:rPr lang="en-US" dirty="0"/>
              <a:t>processing, and content. </a:t>
            </a:r>
            <a:endParaRPr lang="en-US" dirty="0" smtClean="0"/>
          </a:p>
        </p:txBody>
      </p:sp>
    </p:spTree>
    <p:extLst>
      <p:ext uri="{BB962C8B-B14F-4D97-AF65-F5344CB8AC3E}">
        <p14:creationId xmlns:p14="http://schemas.microsoft.com/office/powerpoint/2010/main" val="361048492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Interventions</a:t>
            </a:r>
          </a:p>
        </p:txBody>
      </p:sp>
      <p:sp>
        <p:nvSpPr>
          <p:cNvPr id="3" name="Content Placeholder 2"/>
          <p:cNvSpPr>
            <a:spLocks noGrp="1"/>
          </p:cNvSpPr>
          <p:nvPr>
            <p:ph idx="1"/>
          </p:nvPr>
        </p:nvSpPr>
        <p:spPr/>
        <p:txBody>
          <a:bodyPr>
            <a:normAutofit fontScale="62500" lnSpcReduction="20000"/>
          </a:bodyPr>
          <a:lstStyle/>
          <a:p>
            <a:r>
              <a:rPr lang="en-US" dirty="0"/>
              <a:t>Forming an effective working relationship with </a:t>
            </a:r>
            <a:r>
              <a:rPr lang="en-US" dirty="0" smtClean="0"/>
              <a:t>paranoid or </a:t>
            </a:r>
            <a:r>
              <a:rPr lang="en-US" dirty="0"/>
              <a:t>suspicious clients is difficult. The nurse must </a:t>
            </a:r>
            <a:r>
              <a:rPr lang="en-US" dirty="0" smtClean="0"/>
              <a:t>remember that </a:t>
            </a:r>
            <a:r>
              <a:rPr lang="en-US" dirty="0"/>
              <a:t>these clients take everything seriously and are </a:t>
            </a:r>
            <a:r>
              <a:rPr lang="en-US" dirty="0" smtClean="0"/>
              <a:t>particularly sensitive </a:t>
            </a:r>
            <a:r>
              <a:rPr lang="en-US" dirty="0"/>
              <a:t>to the reactions and motivations of </a:t>
            </a:r>
            <a:r>
              <a:rPr lang="en-US" dirty="0" smtClean="0"/>
              <a:t>others. Therefore</a:t>
            </a:r>
            <a:r>
              <a:rPr lang="en-US" dirty="0"/>
              <a:t>, the nurse must approach these clients in a </a:t>
            </a:r>
            <a:r>
              <a:rPr lang="en-US" dirty="0" smtClean="0"/>
              <a:t>formal, business-like </a:t>
            </a:r>
            <a:r>
              <a:rPr lang="en-US" dirty="0"/>
              <a:t>manner and refrain from social </a:t>
            </a:r>
            <a:r>
              <a:rPr lang="en-US" dirty="0" smtClean="0"/>
              <a:t>chitchat or </a:t>
            </a:r>
            <a:r>
              <a:rPr lang="en-US" dirty="0"/>
              <a:t>jokes. Being on time, keeping commitments, and </a:t>
            </a:r>
            <a:r>
              <a:rPr lang="en-US" dirty="0" smtClean="0"/>
              <a:t>being particularly </a:t>
            </a:r>
            <a:r>
              <a:rPr lang="en-US" dirty="0"/>
              <a:t>straightforward are essential to the success </a:t>
            </a:r>
            <a:r>
              <a:rPr lang="en-US" dirty="0" smtClean="0"/>
              <a:t>of the </a:t>
            </a:r>
            <a:r>
              <a:rPr lang="en-US" dirty="0"/>
              <a:t>nurse–client relationship.</a:t>
            </a:r>
          </a:p>
          <a:p>
            <a:r>
              <a:rPr lang="en-US" dirty="0"/>
              <a:t>Because these clients need to feel in control, it is </a:t>
            </a:r>
            <a:r>
              <a:rPr lang="en-US" dirty="0" smtClean="0"/>
              <a:t>important to </a:t>
            </a:r>
            <a:r>
              <a:rPr lang="en-US" dirty="0"/>
              <a:t>involve them in formulating their plans of care. </a:t>
            </a:r>
            <a:endParaRPr lang="en-US" dirty="0" smtClean="0"/>
          </a:p>
          <a:p>
            <a:r>
              <a:rPr lang="en-US" dirty="0" smtClean="0"/>
              <a:t>One </a:t>
            </a:r>
            <a:r>
              <a:rPr lang="en-US" dirty="0"/>
              <a:t>of the most effective interventions </a:t>
            </a:r>
            <a:r>
              <a:rPr lang="en-US" dirty="0" smtClean="0"/>
              <a:t>is helping </a:t>
            </a:r>
            <a:r>
              <a:rPr lang="en-US" dirty="0"/>
              <a:t>clients to learn to validate ideas before </a:t>
            </a:r>
            <a:r>
              <a:rPr lang="en-US" dirty="0" smtClean="0"/>
              <a:t>taking action</a:t>
            </a:r>
            <a:r>
              <a:rPr lang="en-US" dirty="0"/>
              <a:t>; however, this requires the ability to trust and </a:t>
            </a:r>
            <a:r>
              <a:rPr lang="en-US" dirty="0" smtClean="0"/>
              <a:t>to listen </a:t>
            </a:r>
            <a:r>
              <a:rPr lang="en-US" dirty="0"/>
              <a:t>to one person. The rationale for this intervention </a:t>
            </a:r>
            <a:r>
              <a:rPr lang="en-US" dirty="0" smtClean="0"/>
              <a:t>is that </a:t>
            </a:r>
            <a:r>
              <a:rPr lang="en-US" dirty="0"/>
              <a:t>clients can avoid problems if they can refrain </a:t>
            </a:r>
            <a:r>
              <a:rPr lang="en-US" dirty="0" smtClean="0"/>
              <a:t>from taking </a:t>
            </a:r>
            <a:r>
              <a:rPr lang="en-US" dirty="0"/>
              <a:t>action until they have validated their ideas </a:t>
            </a:r>
            <a:r>
              <a:rPr lang="en-US" dirty="0" smtClean="0"/>
              <a:t>with another </a:t>
            </a:r>
            <a:r>
              <a:rPr lang="en-US" dirty="0"/>
              <a:t>person. This helps prevent clients from acting </a:t>
            </a:r>
            <a:r>
              <a:rPr lang="en-US" dirty="0" smtClean="0"/>
              <a:t>on paranoid </a:t>
            </a:r>
            <a:r>
              <a:rPr lang="en-US" dirty="0"/>
              <a:t>ideas or beliefs. It also assists them to start </a:t>
            </a:r>
            <a:r>
              <a:rPr lang="en-US" dirty="0" smtClean="0"/>
              <a:t>basing decisions </a:t>
            </a:r>
            <a:r>
              <a:rPr lang="en-US" dirty="0"/>
              <a:t>and actions on reality.</a:t>
            </a:r>
          </a:p>
        </p:txBody>
      </p:sp>
    </p:spTree>
    <p:extLst>
      <p:ext uri="{BB962C8B-B14F-4D97-AF65-F5344CB8AC3E}">
        <p14:creationId xmlns:p14="http://schemas.microsoft.com/office/powerpoint/2010/main" val="23275425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Schizoid Personality Disorder</a:t>
            </a:r>
            <a:endParaRPr lang="en-US" dirty="0"/>
          </a:p>
        </p:txBody>
      </p:sp>
      <p:sp>
        <p:nvSpPr>
          <p:cNvPr id="3" name="Content Placeholder 2"/>
          <p:cNvSpPr>
            <a:spLocks noGrp="1"/>
          </p:cNvSpPr>
          <p:nvPr>
            <p:ph idx="1"/>
          </p:nvPr>
        </p:nvSpPr>
        <p:spPr/>
        <p:txBody>
          <a:bodyPr>
            <a:normAutofit lnSpcReduction="10000"/>
          </a:bodyPr>
          <a:lstStyle/>
          <a:p>
            <a:r>
              <a:rPr lang="en-US" b="1" dirty="0"/>
              <a:t>Schizoid personality disorder </a:t>
            </a:r>
            <a:r>
              <a:rPr lang="en-US" dirty="0"/>
              <a:t>is characterized by </a:t>
            </a:r>
            <a:r>
              <a:rPr lang="en-US" dirty="0" smtClean="0"/>
              <a:t>a pervasive </a:t>
            </a:r>
            <a:r>
              <a:rPr lang="en-US" dirty="0"/>
              <a:t>pattern of </a:t>
            </a:r>
            <a:r>
              <a:rPr lang="en-US" u="sng" dirty="0"/>
              <a:t>detachment from social </a:t>
            </a:r>
            <a:r>
              <a:rPr lang="en-US" u="sng" dirty="0" smtClean="0"/>
              <a:t>relationships</a:t>
            </a:r>
            <a:r>
              <a:rPr lang="en-US" dirty="0" smtClean="0"/>
              <a:t> and </a:t>
            </a:r>
            <a:r>
              <a:rPr lang="en-US" dirty="0"/>
              <a:t>a restricted range of emotional expression </a:t>
            </a:r>
            <a:r>
              <a:rPr lang="en-US" dirty="0" smtClean="0"/>
              <a:t>in </a:t>
            </a:r>
            <a:r>
              <a:rPr lang="en-US" dirty="0"/>
              <a:t>interpersonal settings. </a:t>
            </a:r>
            <a:endParaRPr lang="en-US" dirty="0" smtClean="0"/>
          </a:p>
          <a:p>
            <a:r>
              <a:rPr lang="en-US" dirty="0" smtClean="0"/>
              <a:t>People </a:t>
            </a:r>
            <a:r>
              <a:rPr lang="en-US" dirty="0"/>
              <a:t>with schizoid </a:t>
            </a:r>
            <a:r>
              <a:rPr lang="en-US" dirty="0" smtClean="0"/>
              <a:t>personality disorder </a:t>
            </a:r>
            <a:r>
              <a:rPr lang="en-US" u="sng" dirty="0"/>
              <a:t>avoid treatment as much as they avoid </a:t>
            </a:r>
            <a:r>
              <a:rPr lang="en-US" u="sng" dirty="0" smtClean="0"/>
              <a:t>other relationships</a:t>
            </a:r>
            <a:r>
              <a:rPr lang="en-US" u="sng" dirty="0"/>
              <a:t>, unless their life circumstances </a:t>
            </a:r>
            <a:r>
              <a:rPr lang="en-US" u="sng" dirty="0" smtClean="0"/>
              <a:t>change significantly.</a:t>
            </a:r>
            <a:endParaRPr lang="en-US" u="sng" dirty="0"/>
          </a:p>
        </p:txBody>
      </p:sp>
    </p:spTree>
    <p:extLst>
      <p:ext uri="{BB962C8B-B14F-4D97-AF65-F5344CB8AC3E}">
        <p14:creationId xmlns:p14="http://schemas.microsoft.com/office/powerpoint/2010/main" val="27819916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Schizoid Personality Disorder</a:t>
            </a:r>
          </a:p>
        </p:txBody>
      </p:sp>
      <p:sp>
        <p:nvSpPr>
          <p:cNvPr id="3" name="Content Placeholder 2"/>
          <p:cNvSpPr>
            <a:spLocks noGrp="1"/>
          </p:cNvSpPr>
          <p:nvPr>
            <p:ph idx="1"/>
          </p:nvPr>
        </p:nvSpPr>
        <p:spPr/>
        <p:txBody>
          <a:bodyPr>
            <a:normAutofit fontScale="85000" lnSpcReduction="10000"/>
          </a:bodyPr>
          <a:lstStyle/>
          <a:p>
            <a:r>
              <a:rPr lang="en-US" dirty="0"/>
              <a:t>Clients with schizoid personality disorder display </a:t>
            </a:r>
            <a:r>
              <a:rPr lang="en-US" dirty="0" smtClean="0"/>
              <a:t>a constricted </a:t>
            </a:r>
            <a:r>
              <a:rPr lang="en-US" dirty="0"/>
              <a:t>affect and little, if any, emotion. They are </a:t>
            </a:r>
            <a:r>
              <a:rPr lang="en-US" dirty="0" smtClean="0"/>
              <a:t>aloof, </a:t>
            </a:r>
            <a:r>
              <a:rPr lang="en-US" dirty="0"/>
              <a:t>appearing emotionally cold, uncaring, </a:t>
            </a:r>
            <a:r>
              <a:rPr lang="en-US" dirty="0" smtClean="0"/>
              <a:t>or unfeeling</a:t>
            </a:r>
            <a:r>
              <a:rPr lang="en-US" dirty="0"/>
              <a:t>. They report no leisure or pleasurable </a:t>
            </a:r>
            <a:r>
              <a:rPr lang="en-US" dirty="0" smtClean="0"/>
              <a:t>activities because </a:t>
            </a:r>
            <a:r>
              <a:rPr lang="en-US" dirty="0"/>
              <a:t>they rarely experience enjoyment. </a:t>
            </a:r>
            <a:endParaRPr lang="en-US" dirty="0" smtClean="0"/>
          </a:p>
          <a:p>
            <a:r>
              <a:rPr lang="en-US" dirty="0" smtClean="0"/>
              <a:t>Even under stress </a:t>
            </a:r>
            <a:r>
              <a:rPr lang="en-US" dirty="0"/>
              <a:t>or adverse circumstances, their response </a:t>
            </a:r>
            <a:r>
              <a:rPr lang="en-US" dirty="0" smtClean="0"/>
              <a:t>appears passive </a:t>
            </a:r>
            <a:r>
              <a:rPr lang="en-US" dirty="0"/>
              <a:t>and disinterested. There is marked difficulty </a:t>
            </a:r>
            <a:r>
              <a:rPr lang="en-US" dirty="0" smtClean="0"/>
              <a:t>experiencing and </a:t>
            </a:r>
            <a:r>
              <a:rPr lang="en-US" dirty="0"/>
              <a:t>expressing emotions, particularly </a:t>
            </a:r>
            <a:r>
              <a:rPr lang="en-US" dirty="0" smtClean="0"/>
              <a:t>anger. </a:t>
            </a:r>
            <a:r>
              <a:rPr lang="en-US" dirty="0"/>
              <a:t>Oddly, clients do not report feeling </a:t>
            </a:r>
            <a:r>
              <a:rPr lang="en-US" dirty="0" smtClean="0"/>
              <a:t>distressed about </a:t>
            </a:r>
            <a:r>
              <a:rPr lang="en-US" dirty="0"/>
              <a:t>this lack of emotion; it is more distressing to </a:t>
            </a:r>
            <a:r>
              <a:rPr lang="en-US" dirty="0" smtClean="0"/>
              <a:t>family members</a:t>
            </a:r>
            <a:r>
              <a:rPr lang="en-US" dirty="0"/>
              <a:t>. </a:t>
            </a:r>
            <a:endParaRPr lang="en-US" dirty="0" smtClean="0"/>
          </a:p>
        </p:txBody>
      </p:sp>
    </p:spTree>
    <p:extLst>
      <p:ext uri="{BB962C8B-B14F-4D97-AF65-F5344CB8AC3E}">
        <p14:creationId xmlns:p14="http://schemas.microsoft.com/office/powerpoint/2010/main" val="128845218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Schizoid Personality Disorder</a:t>
            </a:r>
          </a:p>
        </p:txBody>
      </p:sp>
      <p:sp>
        <p:nvSpPr>
          <p:cNvPr id="3" name="Content Placeholder 2"/>
          <p:cNvSpPr>
            <a:spLocks noGrp="1"/>
          </p:cNvSpPr>
          <p:nvPr>
            <p:ph idx="1"/>
          </p:nvPr>
        </p:nvSpPr>
        <p:spPr/>
        <p:txBody>
          <a:bodyPr>
            <a:normAutofit/>
          </a:bodyPr>
          <a:lstStyle/>
          <a:p>
            <a:r>
              <a:rPr lang="en-US" dirty="0"/>
              <a:t>Clients generally are accomplished intellectually </a:t>
            </a:r>
            <a:r>
              <a:rPr lang="en-US" dirty="0" smtClean="0"/>
              <a:t>and often </a:t>
            </a:r>
            <a:r>
              <a:rPr lang="en-US" dirty="0"/>
              <a:t>involved with computers or electronics in hobbies </a:t>
            </a:r>
            <a:r>
              <a:rPr lang="en-US" dirty="0" smtClean="0"/>
              <a:t>or work</a:t>
            </a:r>
            <a:r>
              <a:rPr lang="en-US" dirty="0"/>
              <a:t>. </a:t>
            </a:r>
            <a:endParaRPr lang="en-US" dirty="0" smtClean="0"/>
          </a:p>
          <a:p>
            <a:r>
              <a:rPr lang="en-US" dirty="0" smtClean="0"/>
              <a:t>They </a:t>
            </a:r>
            <a:r>
              <a:rPr lang="en-US" dirty="0"/>
              <a:t>may spend long hours solving puzzles </a:t>
            </a:r>
            <a:r>
              <a:rPr lang="en-US" dirty="0" smtClean="0"/>
              <a:t>or mathematical </a:t>
            </a:r>
            <a:r>
              <a:rPr lang="en-US" dirty="0"/>
              <a:t>problems, although they see these </a:t>
            </a:r>
            <a:r>
              <a:rPr lang="en-US" dirty="0" smtClean="0"/>
              <a:t>pursuits as </a:t>
            </a:r>
            <a:r>
              <a:rPr lang="en-US" dirty="0"/>
              <a:t>useful or productive rather than fun.</a:t>
            </a:r>
          </a:p>
        </p:txBody>
      </p:sp>
    </p:spTree>
    <p:extLst>
      <p:ext uri="{BB962C8B-B14F-4D97-AF65-F5344CB8AC3E}">
        <p14:creationId xmlns:p14="http://schemas.microsoft.com/office/powerpoint/2010/main" val="11166091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Introduction</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t>Personality can be defined as </a:t>
            </a:r>
            <a:r>
              <a:rPr lang="en-US" dirty="0"/>
              <a:t>an ingrained enduring pattern of </a:t>
            </a:r>
            <a:r>
              <a:rPr lang="en-US" dirty="0" smtClean="0"/>
              <a:t>behaving and </a:t>
            </a:r>
            <a:r>
              <a:rPr lang="en-US" dirty="0"/>
              <a:t>relating to self, others, and the environment; it includes </a:t>
            </a:r>
            <a:r>
              <a:rPr lang="en-US" dirty="0" smtClean="0"/>
              <a:t>perceptions, attitudes</a:t>
            </a:r>
            <a:r>
              <a:rPr lang="en-US" dirty="0"/>
              <a:t>, and emotions. </a:t>
            </a:r>
            <a:endParaRPr lang="en-US" dirty="0" smtClean="0"/>
          </a:p>
          <a:p>
            <a:r>
              <a:rPr lang="en-US" dirty="0" smtClean="0"/>
              <a:t>These </a:t>
            </a:r>
            <a:r>
              <a:rPr lang="en-US" dirty="0"/>
              <a:t>behaviors and characteristics </a:t>
            </a:r>
            <a:r>
              <a:rPr lang="en-US" dirty="0" smtClean="0"/>
              <a:t>are consistent </a:t>
            </a:r>
            <a:r>
              <a:rPr lang="en-US" dirty="0"/>
              <a:t>across a broad range of situations and </a:t>
            </a:r>
            <a:r>
              <a:rPr lang="en-US" dirty="0">
                <a:solidFill>
                  <a:srgbClr val="FF0000"/>
                </a:solidFill>
              </a:rPr>
              <a:t>do not change easily</a:t>
            </a:r>
            <a:r>
              <a:rPr lang="en-US" dirty="0"/>
              <a:t>. </a:t>
            </a:r>
            <a:endParaRPr lang="en-US" dirty="0" smtClean="0"/>
          </a:p>
          <a:p>
            <a:r>
              <a:rPr lang="en-US" dirty="0" smtClean="0"/>
              <a:t>A person </a:t>
            </a:r>
            <a:r>
              <a:rPr lang="en-US" dirty="0"/>
              <a:t>usually is not consciously aware of her or his personality. </a:t>
            </a:r>
            <a:r>
              <a:rPr lang="en-US" dirty="0" smtClean="0"/>
              <a:t>Many factors </a:t>
            </a:r>
            <a:r>
              <a:rPr lang="en-US" dirty="0"/>
              <a:t>influence personality: some stem from biologic and </a:t>
            </a:r>
            <a:r>
              <a:rPr lang="en-US" dirty="0" smtClean="0"/>
              <a:t>genetic makeup</a:t>
            </a:r>
            <a:r>
              <a:rPr lang="en-US" dirty="0"/>
              <a:t>, whereas some are acquired as a person develops and </a:t>
            </a:r>
            <a:r>
              <a:rPr lang="en-US" dirty="0" smtClean="0"/>
              <a:t>interacts with </a:t>
            </a:r>
            <a:r>
              <a:rPr lang="en-US" dirty="0"/>
              <a:t>the environment and other people.</a:t>
            </a:r>
          </a:p>
        </p:txBody>
      </p:sp>
    </p:spTree>
    <p:extLst>
      <p:ext uri="{BB962C8B-B14F-4D97-AF65-F5344CB8AC3E}">
        <p14:creationId xmlns:p14="http://schemas.microsoft.com/office/powerpoint/2010/main" val="1214900494"/>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Interventions</a:t>
            </a:r>
          </a:p>
        </p:txBody>
      </p:sp>
      <p:sp>
        <p:nvSpPr>
          <p:cNvPr id="3" name="Content Placeholder 2"/>
          <p:cNvSpPr>
            <a:spLocks noGrp="1"/>
          </p:cNvSpPr>
          <p:nvPr>
            <p:ph idx="1"/>
          </p:nvPr>
        </p:nvSpPr>
        <p:spPr/>
        <p:txBody>
          <a:bodyPr>
            <a:normAutofit fontScale="92500" lnSpcReduction="10000"/>
          </a:bodyPr>
          <a:lstStyle/>
          <a:p>
            <a:r>
              <a:rPr lang="en-US" dirty="0"/>
              <a:t>Nursing interventions focus on </a:t>
            </a:r>
            <a:r>
              <a:rPr lang="en-US" u="sng" dirty="0"/>
              <a:t>improved functioning </a:t>
            </a:r>
            <a:r>
              <a:rPr lang="en-US" u="sng" dirty="0" smtClean="0"/>
              <a:t>in the </a:t>
            </a:r>
            <a:r>
              <a:rPr lang="en-US" u="sng" dirty="0"/>
              <a:t>community. </a:t>
            </a:r>
            <a:endParaRPr lang="en-US" u="sng" dirty="0" smtClean="0"/>
          </a:p>
          <a:p>
            <a:r>
              <a:rPr lang="en-US" dirty="0" smtClean="0"/>
              <a:t>If </a:t>
            </a:r>
            <a:r>
              <a:rPr lang="en-US" dirty="0"/>
              <a:t>a client needs housing or a change </a:t>
            </a:r>
            <a:r>
              <a:rPr lang="en-US" dirty="0" smtClean="0"/>
              <a:t>in living </a:t>
            </a:r>
            <a:r>
              <a:rPr lang="en-US" dirty="0"/>
              <a:t>circumstances, the nurse can make referrals to </a:t>
            </a:r>
            <a:r>
              <a:rPr lang="en-US" dirty="0" smtClean="0"/>
              <a:t>social services </a:t>
            </a:r>
            <a:r>
              <a:rPr lang="en-US" dirty="0"/>
              <a:t>or appropriate local agencies for assistance. </a:t>
            </a:r>
            <a:endParaRPr lang="en-US" dirty="0" smtClean="0"/>
          </a:p>
          <a:p>
            <a:r>
              <a:rPr lang="en-US" dirty="0" smtClean="0"/>
              <a:t>The nurse </a:t>
            </a:r>
            <a:r>
              <a:rPr lang="en-US" dirty="0"/>
              <a:t>can help agency personnel find suitable </a:t>
            </a:r>
            <a:r>
              <a:rPr lang="en-US" dirty="0" smtClean="0"/>
              <a:t>housing that </a:t>
            </a:r>
            <a:r>
              <a:rPr lang="en-US" dirty="0"/>
              <a:t>accommodates the client’s </a:t>
            </a:r>
            <a:r>
              <a:rPr lang="en-US" dirty="0" smtClean="0"/>
              <a:t>desire. </a:t>
            </a:r>
          </a:p>
          <a:p>
            <a:r>
              <a:rPr lang="en-US" dirty="0" smtClean="0"/>
              <a:t>Facilities designed to promote socialization through group activities would be less desirable.</a:t>
            </a:r>
            <a:endParaRPr lang="en-US" dirty="0"/>
          </a:p>
        </p:txBody>
      </p:sp>
    </p:spTree>
    <p:extLst>
      <p:ext uri="{BB962C8B-B14F-4D97-AF65-F5344CB8AC3E}">
        <p14:creationId xmlns:p14="http://schemas.microsoft.com/office/powerpoint/2010/main" val="280629617"/>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Schizotypal Personality Disorder</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Schizotypal personality disorder </a:t>
            </a:r>
            <a:r>
              <a:rPr lang="en-US" dirty="0"/>
              <a:t>is characterized by </a:t>
            </a:r>
            <a:r>
              <a:rPr lang="en-US" dirty="0" smtClean="0"/>
              <a:t>a pervasive </a:t>
            </a:r>
            <a:r>
              <a:rPr lang="en-US" dirty="0"/>
              <a:t>pattern of </a:t>
            </a:r>
            <a:r>
              <a:rPr lang="en-US" u="sng" dirty="0"/>
              <a:t>social and interpersonal </a:t>
            </a:r>
            <a:r>
              <a:rPr lang="en-US" u="sng" dirty="0" smtClean="0"/>
              <a:t>deficits </a:t>
            </a:r>
            <a:r>
              <a:rPr lang="en-US" dirty="0" smtClean="0"/>
              <a:t>marked </a:t>
            </a:r>
            <a:r>
              <a:rPr lang="en-US" dirty="0"/>
              <a:t>by acute discomfort with and </a:t>
            </a:r>
            <a:r>
              <a:rPr lang="en-US" u="sng" dirty="0"/>
              <a:t>reduced </a:t>
            </a:r>
            <a:r>
              <a:rPr lang="en-US" u="sng" dirty="0" smtClean="0"/>
              <a:t>capacity for </a:t>
            </a:r>
            <a:r>
              <a:rPr lang="en-US" u="sng" dirty="0"/>
              <a:t>close relationships </a:t>
            </a:r>
            <a:r>
              <a:rPr lang="en-US" dirty="0"/>
              <a:t>as well as by </a:t>
            </a:r>
            <a:r>
              <a:rPr lang="en-US" u="sng" dirty="0"/>
              <a:t>cognitive or </a:t>
            </a:r>
            <a:r>
              <a:rPr lang="en-US" u="sng" dirty="0" smtClean="0"/>
              <a:t>perceptual distortions </a:t>
            </a:r>
            <a:r>
              <a:rPr lang="en-US" u="sng" dirty="0"/>
              <a:t>and behavioral eccentricities. </a:t>
            </a:r>
            <a:endParaRPr lang="en-US" u="sng" dirty="0" smtClean="0"/>
          </a:p>
          <a:p>
            <a:r>
              <a:rPr lang="en-US" dirty="0" smtClean="0"/>
              <a:t>Clients </a:t>
            </a:r>
            <a:r>
              <a:rPr lang="en-US" dirty="0"/>
              <a:t>may </a:t>
            </a:r>
            <a:r>
              <a:rPr lang="en-US" dirty="0" smtClean="0"/>
              <a:t>experience transient </a:t>
            </a:r>
            <a:r>
              <a:rPr lang="en-US" dirty="0"/>
              <a:t>psychotic episodes in response to </a:t>
            </a:r>
            <a:r>
              <a:rPr lang="en-US" dirty="0" smtClean="0"/>
              <a:t>extreme stress</a:t>
            </a:r>
            <a:r>
              <a:rPr lang="en-US" dirty="0"/>
              <a:t>. </a:t>
            </a:r>
            <a:endParaRPr lang="en-US" dirty="0" smtClean="0"/>
          </a:p>
          <a:p>
            <a:r>
              <a:rPr lang="en-US" dirty="0" smtClean="0"/>
              <a:t>An </a:t>
            </a:r>
            <a:r>
              <a:rPr lang="en-US" dirty="0"/>
              <a:t>estimated 10% to 20% of people with </a:t>
            </a:r>
            <a:r>
              <a:rPr lang="en-US" dirty="0" smtClean="0"/>
              <a:t>schizotypal personality </a:t>
            </a:r>
            <a:r>
              <a:rPr lang="en-US" dirty="0"/>
              <a:t>disorder eventually develop </a:t>
            </a:r>
            <a:r>
              <a:rPr lang="en-US" dirty="0" smtClean="0"/>
              <a:t>schizophrenia.</a:t>
            </a:r>
            <a:endParaRPr lang="en-US" dirty="0"/>
          </a:p>
        </p:txBody>
      </p:sp>
    </p:spTree>
    <p:extLst>
      <p:ext uri="{BB962C8B-B14F-4D97-AF65-F5344CB8AC3E}">
        <p14:creationId xmlns:p14="http://schemas.microsoft.com/office/powerpoint/2010/main" val="40311141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Schizotypal Personality Disorder</a:t>
            </a:r>
          </a:p>
        </p:txBody>
      </p:sp>
      <p:sp>
        <p:nvSpPr>
          <p:cNvPr id="3" name="Content Placeholder 2"/>
          <p:cNvSpPr>
            <a:spLocks noGrp="1"/>
          </p:cNvSpPr>
          <p:nvPr>
            <p:ph idx="1"/>
          </p:nvPr>
        </p:nvSpPr>
        <p:spPr/>
        <p:txBody>
          <a:bodyPr>
            <a:normAutofit fontScale="77500" lnSpcReduction="20000"/>
          </a:bodyPr>
          <a:lstStyle/>
          <a:p>
            <a:r>
              <a:rPr lang="en-US" dirty="0"/>
              <a:t>Clients often have an odd appearance that causes </a:t>
            </a:r>
            <a:r>
              <a:rPr lang="en-US" dirty="0" smtClean="0"/>
              <a:t>others to </a:t>
            </a:r>
            <a:r>
              <a:rPr lang="en-US" dirty="0"/>
              <a:t>notice them. They may be unkempt and </a:t>
            </a:r>
            <a:r>
              <a:rPr lang="en-US" dirty="0" smtClean="0"/>
              <a:t>disheveled, and </a:t>
            </a:r>
            <a:r>
              <a:rPr lang="en-US" dirty="0"/>
              <a:t>their clothes are often ill-fitting, do not match, </a:t>
            </a:r>
            <a:r>
              <a:rPr lang="en-US" dirty="0" smtClean="0"/>
              <a:t>and may </a:t>
            </a:r>
            <a:r>
              <a:rPr lang="en-US" dirty="0"/>
              <a:t>be stained or </a:t>
            </a:r>
            <a:r>
              <a:rPr lang="en-US" dirty="0" smtClean="0"/>
              <a:t>dirty.</a:t>
            </a:r>
          </a:p>
          <a:p>
            <a:r>
              <a:rPr lang="en-US" dirty="0" smtClean="0"/>
              <a:t>Speech </a:t>
            </a:r>
            <a:r>
              <a:rPr lang="en-US" dirty="0"/>
              <a:t>is coherent but may be </a:t>
            </a:r>
            <a:r>
              <a:rPr lang="en-US" dirty="0" smtClean="0"/>
              <a:t>loose, or vague</a:t>
            </a:r>
            <a:r>
              <a:rPr lang="en-US" dirty="0"/>
              <a:t>. Clients often provide unsatisfactory answers </a:t>
            </a:r>
            <a:r>
              <a:rPr lang="en-US" dirty="0" smtClean="0"/>
              <a:t>to questions </a:t>
            </a:r>
            <a:r>
              <a:rPr lang="en-US" dirty="0"/>
              <a:t>and may be unable to specify or to </a:t>
            </a:r>
            <a:r>
              <a:rPr lang="en-US" dirty="0" smtClean="0"/>
              <a:t>describe information </a:t>
            </a:r>
            <a:r>
              <a:rPr lang="en-US" dirty="0"/>
              <a:t>clearly. They frequently use words </a:t>
            </a:r>
            <a:r>
              <a:rPr lang="en-US" dirty="0" smtClean="0"/>
              <a:t>incorrectly, which </a:t>
            </a:r>
            <a:r>
              <a:rPr lang="en-US" dirty="0"/>
              <a:t>makes their speech sound bizarre</a:t>
            </a:r>
            <a:r>
              <a:rPr lang="en-US" dirty="0" smtClean="0"/>
              <a:t>. </a:t>
            </a:r>
          </a:p>
          <a:p>
            <a:r>
              <a:rPr lang="en-US" dirty="0" smtClean="0"/>
              <a:t>These clients </a:t>
            </a:r>
            <a:r>
              <a:rPr lang="en-US" dirty="0"/>
              <a:t>have a restricted range of emotions; that is, </a:t>
            </a:r>
            <a:r>
              <a:rPr lang="en-US" dirty="0" smtClean="0"/>
              <a:t>they lack </a:t>
            </a:r>
            <a:r>
              <a:rPr lang="en-US" dirty="0"/>
              <a:t>the ability to experience and to express a full range </a:t>
            </a:r>
            <a:r>
              <a:rPr lang="en-US" dirty="0" smtClean="0"/>
              <a:t>of emotions </a:t>
            </a:r>
            <a:r>
              <a:rPr lang="en-US" dirty="0"/>
              <a:t>such as anger, happiness, and pleasure. </a:t>
            </a:r>
            <a:endParaRPr lang="en-US" dirty="0" smtClean="0"/>
          </a:p>
          <a:p>
            <a:r>
              <a:rPr lang="en-US" u="sng" dirty="0" smtClean="0"/>
              <a:t>Affect is often </a:t>
            </a:r>
            <a:r>
              <a:rPr lang="en-US" u="sng" dirty="0"/>
              <a:t>flat and sometimes is silly or inappropriate.</a:t>
            </a:r>
          </a:p>
        </p:txBody>
      </p:sp>
    </p:spTree>
    <p:extLst>
      <p:ext uri="{BB962C8B-B14F-4D97-AF65-F5344CB8AC3E}">
        <p14:creationId xmlns:p14="http://schemas.microsoft.com/office/powerpoint/2010/main" val="3349546444"/>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Schizotypal Personality Disorder</a:t>
            </a:r>
          </a:p>
        </p:txBody>
      </p:sp>
      <p:sp>
        <p:nvSpPr>
          <p:cNvPr id="3" name="Content Placeholder 2"/>
          <p:cNvSpPr>
            <a:spLocks noGrp="1"/>
          </p:cNvSpPr>
          <p:nvPr>
            <p:ph idx="1"/>
          </p:nvPr>
        </p:nvSpPr>
        <p:spPr/>
        <p:txBody>
          <a:bodyPr>
            <a:normAutofit fontScale="85000" lnSpcReduction="10000"/>
          </a:bodyPr>
          <a:lstStyle/>
          <a:p>
            <a:r>
              <a:rPr lang="en-US" u="sng" dirty="0" smtClean="0"/>
              <a:t>Cognitive distortions include ideas of reference, magical thinking, and odd beliefs. </a:t>
            </a:r>
          </a:p>
          <a:p>
            <a:r>
              <a:rPr lang="en-US" dirty="0" smtClean="0"/>
              <a:t>Ideas of reference usually involve the client’s belief that events have special meaning for him or her. </a:t>
            </a:r>
          </a:p>
          <a:p>
            <a:r>
              <a:rPr lang="en-US" dirty="0" smtClean="0"/>
              <a:t>In magical thinking, which is normal in small children, a client believes he or she has special powers—that by thinking about something, he or she can make it happen. In addition, clients may express ideas that indicate paranoid thinking and suspiciousness, usually about the motives of other people.</a:t>
            </a:r>
            <a:endParaRPr lang="en-US" dirty="0"/>
          </a:p>
        </p:txBody>
      </p:sp>
    </p:spTree>
    <p:extLst>
      <p:ext uri="{BB962C8B-B14F-4D97-AF65-F5344CB8AC3E}">
        <p14:creationId xmlns:p14="http://schemas.microsoft.com/office/powerpoint/2010/main" val="260164760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Schizotypal Personality Disorder</a:t>
            </a:r>
          </a:p>
        </p:txBody>
      </p:sp>
      <p:sp>
        <p:nvSpPr>
          <p:cNvPr id="3" name="Content Placeholder 2"/>
          <p:cNvSpPr>
            <a:spLocks noGrp="1"/>
          </p:cNvSpPr>
          <p:nvPr>
            <p:ph idx="1"/>
          </p:nvPr>
        </p:nvSpPr>
        <p:spPr/>
        <p:txBody>
          <a:bodyPr>
            <a:normAutofit fontScale="85000" lnSpcReduction="20000"/>
          </a:bodyPr>
          <a:lstStyle/>
          <a:p>
            <a:r>
              <a:rPr lang="en-US" dirty="0"/>
              <a:t>Clients experience great anxiety around other </a:t>
            </a:r>
            <a:r>
              <a:rPr lang="en-US" dirty="0" smtClean="0"/>
              <a:t>people, especially </a:t>
            </a:r>
            <a:r>
              <a:rPr lang="en-US" dirty="0"/>
              <a:t>those who are unfamiliar. This does not </a:t>
            </a:r>
            <a:r>
              <a:rPr lang="en-US" dirty="0" smtClean="0"/>
              <a:t>improve with </a:t>
            </a:r>
            <a:r>
              <a:rPr lang="en-US" dirty="0"/>
              <a:t>time or repeated exposures; rather, the anxiety </a:t>
            </a:r>
            <a:r>
              <a:rPr lang="en-US" dirty="0" smtClean="0"/>
              <a:t>may intensify</a:t>
            </a:r>
            <a:r>
              <a:rPr lang="en-US" dirty="0"/>
              <a:t>. This results from the belief that strangers </a:t>
            </a:r>
            <a:r>
              <a:rPr lang="en-US" dirty="0" smtClean="0"/>
              <a:t>cannot be </a:t>
            </a:r>
            <a:r>
              <a:rPr lang="en-US" dirty="0"/>
              <a:t>trusted. </a:t>
            </a:r>
            <a:endParaRPr lang="en-US" dirty="0" smtClean="0"/>
          </a:p>
          <a:p>
            <a:r>
              <a:rPr lang="en-US" dirty="0" smtClean="0"/>
              <a:t>Interpersonal relationships </a:t>
            </a:r>
            <a:r>
              <a:rPr lang="en-US" dirty="0"/>
              <a:t>are troublesome; therefore, clients may </a:t>
            </a:r>
            <a:r>
              <a:rPr lang="en-US" dirty="0" smtClean="0"/>
              <a:t>have only </a:t>
            </a:r>
            <a:r>
              <a:rPr lang="en-US" dirty="0"/>
              <a:t>one significant relationship, usually with a </a:t>
            </a:r>
            <a:r>
              <a:rPr lang="en-US" dirty="0" smtClean="0"/>
              <a:t>first degree relative</a:t>
            </a:r>
            <a:r>
              <a:rPr lang="en-US" dirty="0"/>
              <a:t>. </a:t>
            </a:r>
            <a:endParaRPr lang="en-US" dirty="0" smtClean="0"/>
          </a:p>
          <a:p>
            <a:r>
              <a:rPr lang="en-US" dirty="0" smtClean="0"/>
              <a:t>They </a:t>
            </a:r>
            <a:r>
              <a:rPr lang="en-US" dirty="0"/>
              <a:t>may remain in their parents’ </a:t>
            </a:r>
            <a:r>
              <a:rPr lang="en-US" dirty="0" smtClean="0"/>
              <a:t>home well </a:t>
            </a:r>
            <a:r>
              <a:rPr lang="en-US" dirty="0"/>
              <a:t>into the adult years. They have a limited capacity </a:t>
            </a:r>
            <a:r>
              <a:rPr lang="en-US" dirty="0" smtClean="0"/>
              <a:t>for close </a:t>
            </a:r>
            <a:r>
              <a:rPr lang="en-US" dirty="0"/>
              <a:t>relationships, even though they may be </a:t>
            </a:r>
            <a:r>
              <a:rPr lang="en-US" dirty="0" smtClean="0"/>
              <a:t>unhappy being </a:t>
            </a:r>
            <a:r>
              <a:rPr lang="en-US" dirty="0"/>
              <a:t>alone.</a:t>
            </a:r>
          </a:p>
        </p:txBody>
      </p:sp>
    </p:spTree>
    <p:extLst>
      <p:ext uri="{BB962C8B-B14F-4D97-AF65-F5344CB8AC3E}">
        <p14:creationId xmlns:p14="http://schemas.microsoft.com/office/powerpoint/2010/main" val="3412089394"/>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Interventions</a:t>
            </a:r>
          </a:p>
        </p:txBody>
      </p:sp>
      <p:sp>
        <p:nvSpPr>
          <p:cNvPr id="3" name="Content Placeholder 2"/>
          <p:cNvSpPr>
            <a:spLocks noGrp="1"/>
          </p:cNvSpPr>
          <p:nvPr>
            <p:ph idx="1"/>
          </p:nvPr>
        </p:nvSpPr>
        <p:spPr/>
        <p:txBody>
          <a:bodyPr>
            <a:normAutofit fontScale="62500" lnSpcReduction="20000"/>
          </a:bodyPr>
          <a:lstStyle/>
          <a:p>
            <a:r>
              <a:rPr lang="en-US" dirty="0"/>
              <a:t>The focus of nursing care for clients with schizotypal </a:t>
            </a:r>
            <a:r>
              <a:rPr lang="en-US" dirty="0" smtClean="0"/>
              <a:t>personality disorder </a:t>
            </a:r>
            <a:r>
              <a:rPr lang="en-US" dirty="0"/>
              <a:t>is </a:t>
            </a:r>
            <a:r>
              <a:rPr lang="en-US" dirty="0">
                <a:solidFill>
                  <a:srgbClr val="FF0000"/>
                </a:solidFill>
              </a:rPr>
              <a:t>development of self-care and </a:t>
            </a:r>
            <a:r>
              <a:rPr lang="en-US" dirty="0" smtClean="0">
                <a:solidFill>
                  <a:srgbClr val="FF0000"/>
                </a:solidFill>
              </a:rPr>
              <a:t>social skills </a:t>
            </a:r>
            <a:r>
              <a:rPr lang="en-US" dirty="0">
                <a:solidFill>
                  <a:srgbClr val="FF0000"/>
                </a:solidFill>
              </a:rPr>
              <a:t>and improved functioning in the community. </a:t>
            </a:r>
            <a:endParaRPr lang="en-US" dirty="0" smtClean="0">
              <a:solidFill>
                <a:srgbClr val="FF0000"/>
              </a:solidFill>
            </a:endParaRPr>
          </a:p>
          <a:p>
            <a:r>
              <a:rPr lang="en-US" dirty="0" smtClean="0"/>
              <a:t>The nurse </a:t>
            </a:r>
            <a:r>
              <a:rPr lang="en-US" dirty="0"/>
              <a:t>encourages clients to </a:t>
            </a:r>
            <a:r>
              <a:rPr lang="en-US" dirty="0">
                <a:solidFill>
                  <a:srgbClr val="FF0000"/>
                </a:solidFill>
              </a:rPr>
              <a:t>establish a daily routine </a:t>
            </a:r>
            <a:r>
              <a:rPr lang="en-US" dirty="0" smtClean="0">
                <a:solidFill>
                  <a:srgbClr val="FF0000"/>
                </a:solidFill>
              </a:rPr>
              <a:t>for hygiene </a:t>
            </a:r>
            <a:r>
              <a:rPr lang="en-US" dirty="0">
                <a:solidFill>
                  <a:srgbClr val="FF0000"/>
                </a:solidFill>
              </a:rPr>
              <a:t>and grooming</a:t>
            </a:r>
            <a:r>
              <a:rPr lang="en-US" dirty="0"/>
              <a:t>. </a:t>
            </a:r>
            <a:endParaRPr lang="en-US" dirty="0" smtClean="0"/>
          </a:p>
          <a:p>
            <a:r>
              <a:rPr lang="en-US" dirty="0" smtClean="0"/>
              <a:t>Because </a:t>
            </a:r>
            <a:r>
              <a:rPr lang="en-US" dirty="0"/>
              <a:t>these clients are uncomfortable </a:t>
            </a:r>
            <a:r>
              <a:rPr lang="en-US" dirty="0" smtClean="0"/>
              <a:t>around others </a:t>
            </a:r>
            <a:r>
              <a:rPr lang="en-US" dirty="0"/>
              <a:t>and this is not likely to change, the nurse must </a:t>
            </a:r>
            <a:r>
              <a:rPr lang="en-US" dirty="0" smtClean="0"/>
              <a:t>help them </a:t>
            </a:r>
            <a:r>
              <a:rPr lang="en-US" dirty="0">
                <a:solidFill>
                  <a:srgbClr val="FF0000"/>
                </a:solidFill>
              </a:rPr>
              <a:t>function in the community with minimal </a:t>
            </a:r>
            <a:r>
              <a:rPr lang="en-US" dirty="0" smtClean="0">
                <a:solidFill>
                  <a:srgbClr val="FF0000"/>
                </a:solidFill>
              </a:rPr>
              <a:t>discomfort. </a:t>
            </a:r>
            <a:r>
              <a:rPr lang="en-US" dirty="0" smtClean="0"/>
              <a:t>It </a:t>
            </a:r>
            <a:r>
              <a:rPr lang="en-US" dirty="0"/>
              <a:t>may help to ask clients to prepare a list of people </a:t>
            </a:r>
            <a:r>
              <a:rPr lang="en-US" dirty="0" smtClean="0"/>
              <a:t>in the </a:t>
            </a:r>
            <a:r>
              <a:rPr lang="en-US" dirty="0"/>
              <a:t>community with whom they must have contact, </a:t>
            </a:r>
            <a:r>
              <a:rPr lang="en-US" dirty="0" smtClean="0"/>
              <a:t>such as </a:t>
            </a:r>
            <a:r>
              <a:rPr lang="en-US" dirty="0"/>
              <a:t>a landlord, store clerk, or pharmacist. </a:t>
            </a:r>
            <a:r>
              <a:rPr lang="en-US" dirty="0" smtClean="0"/>
              <a:t>The </a:t>
            </a:r>
            <a:r>
              <a:rPr lang="en-US" dirty="0"/>
              <a:t>nurse </a:t>
            </a:r>
            <a:r>
              <a:rPr lang="en-US" dirty="0" smtClean="0"/>
              <a:t>can </a:t>
            </a:r>
            <a:r>
              <a:rPr lang="en-US" dirty="0"/>
              <a:t>then </a:t>
            </a:r>
            <a:r>
              <a:rPr lang="en-US" dirty="0">
                <a:solidFill>
                  <a:srgbClr val="FF0000"/>
                </a:solidFill>
              </a:rPr>
              <a:t>role-play interactions </a:t>
            </a:r>
            <a:r>
              <a:rPr lang="en-US" dirty="0"/>
              <a:t>that clients would have </a:t>
            </a:r>
            <a:r>
              <a:rPr lang="en-US" dirty="0" smtClean="0"/>
              <a:t>with each </a:t>
            </a:r>
            <a:r>
              <a:rPr lang="en-US" dirty="0"/>
              <a:t>of these people; this allows clients to practice </a:t>
            </a:r>
            <a:r>
              <a:rPr lang="en-US" dirty="0" smtClean="0"/>
              <a:t>clear and </a:t>
            </a:r>
            <a:r>
              <a:rPr lang="en-US" dirty="0"/>
              <a:t>logical requests to obtain services or to conduct </a:t>
            </a:r>
            <a:r>
              <a:rPr lang="en-US" dirty="0" smtClean="0"/>
              <a:t>personal business</a:t>
            </a:r>
            <a:r>
              <a:rPr lang="en-US" dirty="0"/>
              <a:t>. </a:t>
            </a:r>
            <a:endParaRPr lang="en-US" dirty="0" smtClean="0"/>
          </a:p>
          <a:p>
            <a:r>
              <a:rPr lang="en-US" dirty="0" smtClean="0"/>
              <a:t>Because </a:t>
            </a:r>
            <a:r>
              <a:rPr lang="en-US" dirty="0"/>
              <a:t>face-to-face contact is </a:t>
            </a:r>
            <a:r>
              <a:rPr lang="en-US" dirty="0" smtClean="0"/>
              <a:t>more uncomfortable</a:t>
            </a:r>
            <a:r>
              <a:rPr lang="en-US" dirty="0"/>
              <a:t>, clients may be able to make </a:t>
            </a:r>
            <a:r>
              <a:rPr lang="en-US" dirty="0" smtClean="0"/>
              <a:t>written requests </a:t>
            </a:r>
            <a:r>
              <a:rPr lang="en-US" dirty="0"/>
              <a:t>or to use the telephone for business. </a:t>
            </a:r>
            <a:r>
              <a:rPr lang="en-US" dirty="0">
                <a:solidFill>
                  <a:srgbClr val="FF0000"/>
                </a:solidFill>
              </a:rPr>
              <a:t>Social </a:t>
            </a:r>
            <a:r>
              <a:rPr lang="en-US" dirty="0" smtClean="0">
                <a:solidFill>
                  <a:srgbClr val="FF0000"/>
                </a:solidFill>
              </a:rPr>
              <a:t>skills training </a:t>
            </a:r>
            <a:r>
              <a:rPr lang="en-US" dirty="0"/>
              <a:t>may help clients to talk clearly with others and </a:t>
            </a:r>
            <a:r>
              <a:rPr lang="en-US" dirty="0" smtClean="0"/>
              <a:t>to reduce </a:t>
            </a:r>
            <a:r>
              <a:rPr lang="en-US" dirty="0"/>
              <a:t>bizarre conversations. </a:t>
            </a:r>
          </a:p>
        </p:txBody>
      </p:sp>
    </p:spTree>
    <p:extLst>
      <p:ext uri="{BB962C8B-B14F-4D97-AF65-F5344CB8AC3E}">
        <p14:creationId xmlns:p14="http://schemas.microsoft.com/office/powerpoint/2010/main" val="346701507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CLUSTER B: PERSONALITY DISORDERS</a:t>
            </a:r>
          </a:p>
        </p:txBody>
      </p:sp>
      <p:sp>
        <p:nvSpPr>
          <p:cNvPr id="3" name="Content Placeholder 2"/>
          <p:cNvSpPr>
            <a:spLocks noGrp="1"/>
          </p:cNvSpPr>
          <p:nvPr>
            <p:ph idx="1"/>
          </p:nvPr>
        </p:nvSpPr>
        <p:spPr/>
        <p:txBody>
          <a:bodyPr>
            <a:normAutofit/>
          </a:bodyPr>
          <a:lstStyle/>
          <a:p>
            <a:r>
              <a:rPr lang="en-US" b="1" dirty="0"/>
              <a:t>Antisocial personality disorder </a:t>
            </a:r>
            <a:r>
              <a:rPr lang="en-US" dirty="0"/>
              <a:t>is characterized by a </a:t>
            </a:r>
            <a:r>
              <a:rPr lang="en-US" dirty="0" smtClean="0"/>
              <a:t>pervasive pattern </a:t>
            </a:r>
            <a:r>
              <a:rPr lang="en-US" dirty="0"/>
              <a:t>of </a:t>
            </a:r>
            <a:r>
              <a:rPr lang="en-US" u="sng" dirty="0"/>
              <a:t>disregard for and violation of the rights </a:t>
            </a:r>
            <a:r>
              <a:rPr lang="en-US" u="sng" dirty="0" smtClean="0"/>
              <a:t>of others. </a:t>
            </a:r>
          </a:p>
          <a:p>
            <a:r>
              <a:rPr lang="en-US" dirty="0" smtClean="0"/>
              <a:t>In prison </a:t>
            </a:r>
            <a:r>
              <a:rPr lang="en-US" dirty="0"/>
              <a:t>populations, about 50% are diagnosed with </a:t>
            </a:r>
            <a:r>
              <a:rPr lang="en-US" dirty="0" smtClean="0"/>
              <a:t>antisocial personality </a:t>
            </a:r>
            <a:r>
              <a:rPr lang="en-US" dirty="0"/>
              <a:t>disorder</a:t>
            </a:r>
            <a:r>
              <a:rPr lang="en-US" dirty="0" smtClean="0"/>
              <a:t>.</a:t>
            </a:r>
            <a:endParaRPr lang="en-US" dirty="0"/>
          </a:p>
        </p:txBody>
      </p:sp>
    </p:spTree>
    <p:extLst>
      <p:ext uri="{BB962C8B-B14F-4D97-AF65-F5344CB8AC3E}">
        <p14:creationId xmlns:p14="http://schemas.microsoft.com/office/powerpoint/2010/main" val="491838425"/>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Application of the nursing process:</a:t>
            </a:r>
            <a:br>
              <a:rPr lang="en-US" dirty="0" smtClean="0"/>
            </a:br>
            <a:r>
              <a:rPr lang="en-US" dirty="0" smtClean="0"/>
              <a:t>antisocial personality disorder</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In adolescence, clients </a:t>
            </a:r>
            <a:r>
              <a:rPr lang="en-US" dirty="0"/>
              <a:t>may have engaged in lying, </a:t>
            </a:r>
            <a:r>
              <a:rPr lang="en-US" dirty="0" smtClean="0"/>
              <a:t>sexual promiscuity</a:t>
            </a:r>
            <a:r>
              <a:rPr lang="en-US" dirty="0"/>
              <a:t>, cigarette smoking, substance use, and </a:t>
            </a:r>
            <a:r>
              <a:rPr lang="en-US" dirty="0" smtClean="0"/>
              <a:t>illegal activities </a:t>
            </a:r>
            <a:r>
              <a:rPr lang="en-US" dirty="0"/>
              <a:t>that brought them into contact with </a:t>
            </a:r>
            <a:r>
              <a:rPr lang="en-US" dirty="0" smtClean="0"/>
              <a:t>police. </a:t>
            </a:r>
          </a:p>
          <a:p>
            <a:r>
              <a:rPr lang="en-US" dirty="0" smtClean="0"/>
              <a:t>These </a:t>
            </a:r>
            <a:r>
              <a:rPr lang="en-US" dirty="0"/>
              <a:t>clients cannot empathize with the feelings of others, which enables them to exploit others without guilt. Usually, they feel remorse only if they are caught breaking the law or exploiting someone.</a:t>
            </a:r>
          </a:p>
          <a:p>
            <a:r>
              <a:rPr lang="en-US" dirty="0" smtClean="0"/>
              <a:t>They </a:t>
            </a:r>
            <a:r>
              <a:rPr lang="en-US" dirty="0"/>
              <a:t>view the world as cold and hostile and therefore rationalize their behavior. Clichés such as </a:t>
            </a:r>
            <a:r>
              <a:rPr lang="en-US" dirty="0">
                <a:solidFill>
                  <a:srgbClr val="FF0000"/>
                </a:solidFill>
              </a:rPr>
              <a:t>“It’s a dog-eat-dog world” </a:t>
            </a:r>
            <a:r>
              <a:rPr lang="en-US" dirty="0"/>
              <a:t>represent their viewpoint. Clients believe they are only taking care of themselves because no one else will.</a:t>
            </a:r>
          </a:p>
          <a:p>
            <a:r>
              <a:rPr lang="en-US" dirty="0"/>
              <a:t>These clients generally exercise </a:t>
            </a:r>
            <a:r>
              <a:rPr lang="en-US" dirty="0">
                <a:solidFill>
                  <a:srgbClr val="FF0000"/>
                </a:solidFill>
              </a:rPr>
              <a:t>poor judgment </a:t>
            </a:r>
            <a:r>
              <a:rPr lang="en-US" dirty="0"/>
              <a:t>for various reasons. </a:t>
            </a:r>
            <a:r>
              <a:rPr lang="en-US" dirty="0">
                <a:solidFill>
                  <a:srgbClr val="FF0000"/>
                </a:solidFill>
              </a:rPr>
              <a:t>They pay no attention to the legality of their actions and do not consider morals or ethics when making decisions.</a:t>
            </a:r>
            <a:endParaRPr lang="en-US" dirty="0" smtClean="0">
              <a:solidFill>
                <a:srgbClr val="FF0000"/>
              </a:solidFill>
            </a:endParaRPr>
          </a:p>
        </p:txBody>
      </p:sp>
    </p:spTree>
    <p:extLst>
      <p:ext uri="{BB962C8B-B14F-4D97-AF65-F5344CB8AC3E}">
        <p14:creationId xmlns:p14="http://schemas.microsoft.com/office/powerpoint/2010/main" val="25809358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Antisocial Personality Disorder/ Diagnostic Criteria:</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Violation </a:t>
            </a:r>
            <a:r>
              <a:rPr lang="en-US" dirty="0"/>
              <a:t>of the rights of </a:t>
            </a:r>
            <a:r>
              <a:rPr lang="en-US" dirty="0" smtClean="0"/>
              <a:t>others.</a:t>
            </a:r>
            <a:endParaRPr lang="en-US" dirty="0"/>
          </a:p>
          <a:p>
            <a:r>
              <a:rPr lang="en-US" dirty="0" smtClean="0"/>
              <a:t>Lack </a:t>
            </a:r>
            <a:r>
              <a:rPr lang="en-US" dirty="0"/>
              <a:t>of remorse for </a:t>
            </a:r>
            <a:r>
              <a:rPr lang="en-US" dirty="0" smtClean="0"/>
              <a:t>behavior.</a:t>
            </a:r>
            <a:endParaRPr lang="en-US" dirty="0"/>
          </a:p>
          <a:p>
            <a:r>
              <a:rPr lang="en-US" dirty="0" smtClean="0"/>
              <a:t>Shallow emotions.</a:t>
            </a:r>
            <a:endParaRPr lang="en-US" dirty="0"/>
          </a:p>
          <a:p>
            <a:r>
              <a:rPr lang="en-US" dirty="0" smtClean="0"/>
              <a:t>Lying.</a:t>
            </a:r>
            <a:endParaRPr lang="en-US" dirty="0"/>
          </a:p>
          <a:p>
            <a:r>
              <a:rPr lang="en-US" dirty="0" smtClean="0"/>
              <a:t>Rationalization </a:t>
            </a:r>
            <a:r>
              <a:rPr lang="en-US" dirty="0"/>
              <a:t>of own </a:t>
            </a:r>
            <a:r>
              <a:rPr lang="en-US" dirty="0" smtClean="0"/>
              <a:t>behavior.</a:t>
            </a:r>
            <a:endParaRPr lang="en-US" dirty="0"/>
          </a:p>
          <a:p>
            <a:r>
              <a:rPr lang="en-US" dirty="0" smtClean="0"/>
              <a:t>Poor judgment.</a:t>
            </a:r>
            <a:endParaRPr lang="en-US" dirty="0"/>
          </a:p>
          <a:p>
            <a:r>
              <a:rPr lang="en-US" dirty="0" smtClean="0"/>
              <a:t>Irritability </a:t>
            </a:r>
            <a:r>
              <a:rPr lang="en-US" dirty="0"/>
              <a:t>and </a:t>
            </a:r>
            <a:r>
              <a:rPr lang="en-US" dirty="0" smtClean="0"/>
              <a:t>aggressiveness.</a:t>
            </a:r>
            <a:endParaRPr lang="en-US" dirty="0"/>
          </a:p>
          <a:p>
            <a:r>
              <a:rPr lang="en-US" dirty="0" smtClean="0"/>
              <a:t>Lack </a:t>
            </a:r>
            <a:r>
              <a:rPr lang="en-US" dirty="0"/>
              <a:t>of </a:t>
            </a:r>
            <a:r>
              <a:rPr lang="en-US" dirty="0" smtClean="0"/>
              <a:t>insight.</a:t>
            </a:r>
            <a:endParaRPr lang="en-US" dirty="0"/>
          </a:p>
          <a:p>
            <a:r>
              <a:rPr lang="en-US" dirty="0" smtClean="0"/>
              <a:t>Exploitation </a:t>
            </a:r>
            <a:r>
              <a:rPr lang="en-US" dirty="0"/>
              <a:t>of people in </a:t>
            </a:r>
            <a:r>
              <a:rPr lang="en-US" dirty="0" smtClean="0"/>
              <a:t>relationships.</a:t>
            </a:r>
            <a:endParaRPr lang="en-US" dirty="0"/>
          </a:p>
          <a:p>
            <a:r>
              <a:rPr lang="en-US" dirty="0" smtClean="0"/>
              <a:t>Poor </a:t>
            </a:r>
            <a:r>
              <a:rPr lang="en-US" dirty="0"/>
              <a:t>work </a:t>
            </a:r>
            <a:r>
              <a:rPr lang="en-US" dirty="0" smtClean="0"/>
              <a:t>history.</a:t>
            </a:r>
            <a:endParaRPr lang="en-US" dirty="0"/>
          </a:p>
          <a:p>
            <a:r>
              <a:rPr lang="en-US" dirty="0" smtClean="0"/>
              <a:t>Consistent irresponsibility.</a:t>
            </a:r>
            <a:endParaRPr lang="en-US" dirty="0"/>
          </a:p>
        </p:txBody>
      </p:sp>
    </p:spTree>
    <p:extLst>
      <p:ext uri="{BB962C8B-B14F-4D97-AF65-F5344CB8AC3E}">
        <p14:creationId xmlns:p14="http://schemas.microsoft.com/office/powerpoint/2010/main" val="1511406854"/>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a:t>
            </a:r>
          </a:p>
        </p:txBody>
      </p:sp>
      <p:sp>
        <p:nvSpPr>
          <p:cNvPr id="3" name="Content Placeholder 2"/>
          <p:cNvSpPr>
            <a:spLocks noGrp="1"/>
          </p:cNvSpPr>
          <p:nvPr>
            <p:ph idx="1"/>
          </p:nvPr>
        </p:nvSpPr>
        <p:spPr/>
        <p:txBody>
          <a:bodyPr>
            <a:normAutofit fontScale="77500" lnSpcReduction="20000"/>
          </a:bodyPr>
          <a:lstStyle/>
          <a:p>
            <a:r>
              <a:rPr lang="en-US" dirty="0"/>
              <a:t>People with antisocial personality disorder generally </a:t>
            </a:r>
            <a:r>
              <a:rPr lang="en-US" dirty="0" smtClean="0"/>
              <a:t>do not </a:t>
            </a:r>
            <a:r>
              <a:rPr lang="en-US" dirty="0"/>
              <a:t>seek treatment voluntarily unless they perceive </a:t>
            </a:r>
            <a:r>
              <a:rPr lang="en-US" dirty="0" smtClean="0"/>
              <a:t>some personal </a:t>
            </a:r>
            <a:r>
              <a:rPr lang="en-US" dirty="0"/>
              <a:t>gain from doing so. For example, a client </a:t>
            </a:r>
            <a:r>
              <a:rPr lang="en-US" dirty="0" smtClean="0"/>
              <a:t>may choose </a:t>
            </a:r>
            <a:r>
              <a:rPr lang="en-US" dirty="0"/>
              <a:t>a treatment setting as an alternative to jail or </a:t>
            </a:r>
            <a:r>
              <a:rPr lang="en-US" dirty="0" smtClean="0"/>
              <a:t>to gain </a:t>
            </a:r>
            <a:r>
              <a:rPr lang="en-US" dirty="0"/>
              <a:t>sympathy from an employer; they may cite stress as </a:t>
            </a:r>
            <a:r>
              <a:rPr lang="en-US" dirty="0" smtClean="0"/>
              <a:t>a reason </a:t>
            </a:r>
            <a:r>
              <a:rPr lang="en-US" dirty="0"/>
              <a:t>for absenteeism or poor performance. </a:t>
            </a:r>
            <a:endParaRPr lang="en-US" dirty="0" smtClean="0"/>
          </a:p>
          <a:p>
            <a:r>
              <a:rPr lang="en-US" dirty="0" smtClean="0"/>
              <a:t>Inpatient treatment </a:t>
            </a:r>
            <a:r>
              <a:rPr lang="en-US" dirty="0"/>
              <a:t>settings are not necessarily effective for </a:t>
            </a:r>
            <a:r>
              <a:rPr lang="en-US" dirty="0" smtClean="0"/>
              <a:t>these clients </a:t>
            </a:r>
            <a:r>
              <a:rPr lang="en-US" dirty="0"/>
              <a:t>and may, in fact, bring out their worst </a:t>
            </a:r>
            <a:r>
              <a:rPr lang="en-US" dirty="0" smtClean="0"/>
              <a:t>qualities. Nursing </a:t>
            </a:r>
            <a:r>
              <a:rPr lang="en-US" dirty="0"/>
              <a:t>diagnoses commonly used when working </a:t>
            </a:r>
            <a:r>
              <a:rPr lang="en-US" dirty="0" smtClean="0"/>
              <a:t>with these </a:t>
            </a:r>
            <a:r>
              <a:rPr lang="en-US" dirty="0"/>
              <a:t>clients include the following:</a:t>
            </a:r>
          </a:p>
          <a:p>
            <a:r>
              <a:rPr lang="en-US" dirty="0" smtClean="0"/>
              <a:t>Ineffective coping.</a:t>
            </a:r>
          </a:p>
          <a:p>
            <a:r>
              <a:rPr lang="en-US" dirty="0" smtClean="0"/>
              <a:t>Ineffective role performance.</a:t>
            </a:r>
          </a:p>
          <a:p>
            <a:r>
              <a:rPr lang="en-US" dirty="0" smtClean="0"/>
              <a:t>Risk for other-directed violence.</a:t>
            </a:r>
            <a:endParaRPr lang="en-US" dirty="0"/>
          </a:p>
        </p:txBody>
      </p:sp>
    </p:spTree>
    <p:extLst>
      <p:ext uri="{BB962C8B-B14F-4D97-AF65-F5344CB8AC3E}">
        <p14:creationId xmlns:p14="http://schemas.microsoft.com/office/powerpoint/2010/main" val="67728379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85000" lnSpcReduction="20000"/>
          </a:bodyPr>
          <a:lstStyle/>
          <a:p>
            <a:r>
              <a:rPr lang="en-US" b="1" dirty="0"/>
              <a:t>Personality disorders </a:t>
            </a:r>
            <a:r>
              <a:rPr lang="en-US" dirty="0"/>
              <a:t>are diagnosed when personality traits </a:t>
            </a:r>
            <a:r>
              <a:rPr lang="en-US" dirty="0" smtClean="0"/>
              <a:t>become inflexible </a:t>
            </a:r>
            <a:r>
              <a:rPr lang="en-US" dirty="0"/>
              <a:t>and maladaptive and significantly interfere with how a </a:t>
            </a:r>
            <a:r>
              <a:rPr lang="en-US" dirty="0" smtClean="0"/>
              <a:t>person functions </a:t>
            </a:r>
            <a:r>
              <a:rPr lang="en-US" dirty="0"/>
              <a:t>in society or cause the person emotional distress. </a:t>
            </a:r>
            <a:endParaRPr lang="en-US" dirty="0" smtClean="0"/>
          </a:p>
          <a:p>
            <a:r>
              <a:rPr lang="en-US" dirty="0" smtClean="0"/>
              <a:t>They </a:t>
            </a:r>
            <a:r>
              <a:rPr lang="en-US" dirty="0"/>
              <a:t>usually </a:t>
            </a:r>
            <a:r>
              <a:rPr lang="en-US" dirty="0" smtClean="0"/>
              <a:t>are not </a:t>
            </a:r>
            <a:r>
              <a:rPr lang="en-US" dirty="0"/>
              <a:t>diagnosed until adulthood, when personality is more completely </a:t>
            </a:r>
            <a:r>
              <a:rPr lang="en-US" dirty="0" smtClean="0"/>
              <a:t>formed. Nevertheless</a:t>
            </a:r>
            <a:r>
              <a:rPr lang="en-US" dirty="0"/>
              <a:t>, maladaptive behavioral patterns often can be traced to </a:t>
            </a:r>
            <a:r>
              <a:rPr lang="en-US" dirty="0" smtClean="0"/>
              <a:t>early childhood </a:t>
            </a:r>
            <a:r>
              <a:rPr lang="en-US" dirty="0"/>
              <a:t>or adolescence. </a:t>
            </a:r>
            <a:endParaRPr lang="en-US" dirty="0" smtClean="0"/>
          </a:p>
          <a:p>
            <a:r>
              <a:rPr lang="en-US" dirty="0" smtClean="0"/>
              <a:t>Although </a:t>
            </a:r>
            <a:r>
              <a:rPr lang="en-US" dirty="0"/>
              <a:t>there can be great variance among </a:t>
            </a:r>
            <a:r>
              <a:rPr lang="en-US" dirty="0" smtClean="0"/>
              <a:t>clients with </a:t>
            </a:r>
            <a:r>
              <a:rPr lang="en-US" dirty="0"/>
              <a:t>personality disorders, many experience significant impairment </a:t>
            </a:r>
            <a:r>
              <a:rPr lang="en-US" dirty="0" smtClean="0"/>
              <a:t>in fulfilling </a:t>
            </a:r>
            <a:r>
              <a:rPr lang="en-US" dirty="0"/>
              <a:t>family, academic, employment, and other functional roles.</a:t>
            </a:r>
          </a:p>
        </p:txBody>
      </p:sp>
    </p:spTree>
    <p:extLst>
      <p:ext uri="{BB962C8B-B14F-4D97-AF65-F5344CB8AC3E}">
        <p14:creationId xmlns:p14="http://schemas.microsoft.com/office/powerpoint/2010/main" val="761272818"/>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p:txBody>
          <a:bodyPr>
            <a:normAutofit fontScale="47500" lnSpcReduction="20000"/>
          </a:bodyPr>
          <a:lstStyle/>
          <a:p>
            <a:pPr>
              <a:buFont typeface="Wingdings" pitchFamily="2" charset="2"/>
              <a:buChar char="q"/>
            </a:pPr>
            <a:r>
              <a:rPr lang="en-US" b="1" dirty="0"/>
              <a:t>Promoting responsible </a:t>
            </a:r>
            <a:r>
              <a:rPr lang="en-US" b="1" dirty="0" smtClean="0"/>
              <a:t>behavior:</a:t>
            </a:r>
            <a:endParaRPr lang="en-US" b="1" dirty="0"/>
          </a:p>
          <a:p>
            <a:r>
              <a:rPr lang="en-US" dirty="0" smtClean="0"/>
              <a:t>Limit setting.</a:t>
            </a:r>
            <a:endParaRPr lang="en-US" dirty="0"/>
          </a:p>
          <a:p>
            <a:pPr>
              <a:buFont typeface="Wingdings" pitchFamily="2" charset="2"/>
              <a:buChar char="Ø"/>
            </a:pPr>
            <a:r>
              <a:rPr lang="en-US" dirty="0"/>
              <a:t>State the limit.</a:t>
            </a:r>
          </a:p>
          <a:p>
            <a:pPr>
              <a:buFont typeface="Wingdings" pitchFamily="2" charset="2"/>
              <a:buChar char="Ø"/>
            </a:pPr>
            <a:r>
              <a:rPr lang="en-US" dirty="0"/>
              <a:t>Identify consequences of exceeding the limit.</a:t>
            </a:r>
          </a:p>
          <a:p>
            <a:pPr>
              <a:buFont typeface="Wingdings" pitchFamily="2" charset="2"/>
              <a:buChar char="Ø"/>
            </a:pPr>
            <a:r>
              <a:rPr lang="en-US" dirty="0"/>
              <a:t>Identify expected or acceptable behavior.</a:t>
            </a:r>
          </a:p>
          <a:p>
            <a:r>
              <a:rPr lang="en-US" dirty="0" smtClean="0"/>
              <a:t>Consistent </a:t>
            </a:r>
            <a:r>
              <a:rPr lang="en-US" dirty="0"/>
              <a:t>adherence to rules and treatment </a:t>
            </a:r>
            <a:r>
              <a:rPr lang="en-US" dirty="0" smtClean="0"/>
              <a:t>plan.</a:t>
            </a:r>
            <a:endParaRPr lang="en-US" dirty="0"/>
          </a:p>
          <a:p>
            <a:r>
              <a:rPr lang="en-US" dirty="0" smtClean="0"/>
              <a:t>Confrontation.</a:t>
            </a:r>
            <a:endParaRPr lang="en-US" dirty="0"/>
          </a:p>
          <a:p>
            <a:pPr>
              <a:buFont typeface="Wingdings" pitchFamily="2" charset="2"/>
              <a:buChar char="Ø"/>
            </a:pPr>
            <a:r>
              <a:rPr lang="en-US" dirty="0"/>
              <a:t>Point out problem behavior.</a:t>
            </a:r>
          </a:p>
          <a:p>
            <a:pPr>
              <a:buFont typeface="Wingdings" pitchFamily="2" charset="2"/>
              <a:buChar char="Ø"/>
            </a:pPr>
            <a:r>
              <a:rPr lang="en-US" dirty="0"/>
              <a:t>Keep client focused on self.</a:t>
            </a:r>
          </a:p>
          <a:p>
            <a:pPr>
              <a:buFont typeface="Wingdings" pitchFamily="2" charset="2"/>
              <a:buChar char="q"/>
            </a:pPr>
            <a:r>
              <a:rPr lang="en-US" b="1" dirty="0"/>
              <a:t>Helping clients solve problems and control </a:t>
            </a:r>
            <a:r>
              <a:rPr lang="en-US" b="1" dirty="0" smtClean="0"/>
              <a:t>emotions:</a:t>
            </a:r>
            <a:endParaRPr lang="en-US" b="1" dirty="0"/>
          </a:p>
          <a:p>
            <a:r>
              <a:rPr lang="en-US" dirty="0" smtClean="0"/>
              <a:t>Effective </a:t>
            </a:r>
            <a:r>
              <a:rPr lang="en-US" dirty="0"/>
              <a:t>problem-solving </a:t>
            </a:r>
            <a:r>
              <a:rPr lang="en-US" dirty="0" smtClean="0"/>
              <a:t>skills.</a:t>
            </a:r>
            <a:endParaRPr lang="en-US" dirty="0"/>
          </a:p>
          <a:p>
            <a:r>
              <a:rPr lang="en-US" dirty="0" smtClean="0"/>
              <a:t>Decreased impulsivity.</a:t>
            </a:r>
            <a:endParaRPr lang="en-US" dirty="0"/>
          </a:p>
          <a:p>
            <a:r>
              <a:rPr lang="en-US" dirty="0" smtClean="0"/>
              <a:t>Expressing </a:t>
            </a:r>
            <a:r>
              <a:rPr lang="en-US" dirty="0"/>
              <a:t>negative emotions such as anger </a:t>
            </a:r>
            <a:r>
              <a:rPr lang="en-US" dirty="0" smtClean="0"/>
              <a:t>or frustration.</a:t>
            </a:r>
            <a:endParaRPr lang="en-US" dirty="0"/>
          </a:p>
          <a:p>
            <a:r>
              <a:rPr lang="en-US" dirty="0" smtClean="0"/>
              <a:t>Taking </a:t>
            </a:r>
            <a:r>
              <a:rPr lang="en-US" dirty="0"/>
              <a:t>a time-out from stressful </a:t>
            </a:r>
            <a:r>
              <a:rPr lang="en-US" dirty="0" smtClean="0"/>
              <a:t>situations.</a:t>
            </a:r>
            <a:endParaRPr lang="en-US" dirty="0"/>
          </a:p>
          <a:p>
            <a:pPr>
              <a:buFont typeface="Wingdings" pitchFamily="2" charset="2"/>
              <a:buChar char="q"/>
            </a:pPr>
            <a:r>
              <a:rPr lang="en-US" b="1" dirty="0"/>
              <a:t>Enhancing role </a:t>
            </a:r>
            <a:r>
              <a:rPr lang="en-US" b="1" dirty="0" smtClean="0"/>
              <a:t>performance:</a:t>
            </a:r>
            <a:endParaRPr lang="en-US" b="1" dirty="0"/>
          </a:p>
          <a:p>
            <a:r>
              <a:rPr lang="en-US" dirty="0" smtClean="0"/>
              <a:t>Identifying </a:t>
            </a:r>
            <a:r>
              <a:rPr lang="en-US" dirty="0"/>
              <a:t>barriers to role </a:t>
            </a:r>
            <a:r>
              <a:rPr lang="en-US" dirty="0" smtClean="0"/>
              <a:t>fulfillment.</a:t>
            </a:r>
            <a:endParaRPr lang="en-US" dirty="0"/>
          </a:p>
          <a:p>
            <a:r>
              <a:rPr lang="en-US" dirty="0" smtClean="0"/>
              <a:t>Decreasing </a:t>
            </a:r>
            <a:r>
              <a:rPr lang="en-US" dirty="0"/>
              <a:t>or eliminating use of drugs and </a:t>
            </a:r>
            <a:r>
              <a:rPr lang="en-US" dirty="0" smtClean="0"/>
              <a:t>alcohol.</a:t>
            </a:r>
            <a:endParaRPr lang="en-US" dirty="0"/>
          </a:p>
        </p:txBody>
      </p:sp>
    </p:spTree>
    <p:extLst>
      <p:ext uri="{BB962C8B-B14F-4D97-AF65-F5344CB8AC3E}">
        <p14:creationId xmlns:p14="http://schemas.microsoft.com/office/powerpoint/2010/main" val="2253139226"/>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 / Family Education</a:t>
            </a:r>
            <a:endParaRPr lang="en-US" dirty="0"/>
          </a:p>
        </p:txBody>
      </p:sp>
      <p:sp>
        <p:nvSpPr>
          <p:cNvPr id="3" name="Content Placeholder 2"/>
          <p:cNvSpPr>
            <a:spLocks noGrp="1"/>
          </p:cNvSpPr>
          <p:nvPr>
            <p:ph idx="1"/>
          </p:nvPr>
        </p:nvSpPr>
        <p:spPr/>
        <p:txBody>
          <a:bodyPr/>
          <a:lstStyle/>
          <a:p>
            <a:r>
              <a:rPr lang="en-US" dirty="0" smtClean="0"/>
              <a:t>Avoiding </a:t>
            </a:r>
            <a:r>
              <a:rPr lang="en-US" dirty="0"/>
              <a:t>use of alcohol and other </a:t>
            </a:r>
            <a:r>
              <a:rPr lang="en-US" dirty="0" smtClean="0"/>
              <a:t>drugs.</a:t>
            </a:r>
            <a:endParaRPr lang="en-US" dirty="0"/>
          </a:p>
          <a:p>
            <a:r>
              <a:rPr lang="en-US" dirty="0" smtClean="0"/>
              <a:t>Appropriate </a:t>
            </a:r>
            <a:r>
              <a:rPr lang="en-US" dirty="0"/>
              <a:t>social </a:t>
            </a:r>
            <a:r>
              <a:rPr lang="en-US" dirty="0" smtClean="0"/>
              <a:t>skills.</a:t>
            </a:r>
            <a:endParaRPr lang="en-US" dirty="0"/>
          </a:p>
          <a:p>
            <a:r>
              <a:rPr lang="en-US" dirty="0" smtClean="0"/>
              <a:t>Effective </a:t>
            </a:r>
            <a:r>
              <a:rPr lang="en-US" dirty="0"/>
              <a:t>problem-solving </a:t>
            </a:r>
            <a:r>
              <a:rPr lang="en-US" dirty="0" smtClean="0"/>
              <a:t>skills.</a:t>
            </a:r>
            <a:endParaRPr lang="en-US" dirty="0"/>
          </a:p>
          <a:p>
            <a:r>
              <a:rPr lang="en-US" dirty="0" smtClean="0"/>
              <a:t>Managing </a:t>
            </a:r>
            <a:r>
              <a:rPr lang="en-US" dirty="0"/>
              <a:t>emotions such as anger and </a:t>
            </a:r>
            <a:r>
              <a:rPr lang="en-US" dirty="0" smtClean="0"/>
              <a:t>frustration.</a:t>
            </a:r>
            <a:endParaRPr lang="en-US" dirty="0"/>
          </a:p>
          <a:p>
            <a:r>
              <a:rPr lang="en-US" dirty="0" smtClean="0"/>
              <a:t>Taking </a:t>
            </a:r>
            <a:r>
              <a:rPr lang="en-US" dirty="0"/>
              <a:t>a time-out to avoid stressful </a:t>
            </a:r>
            <a:r>
              <a:rPr lang="en-US" dirty="0" smtClean="0"/>
              <a:t>situations.</a:t>
            </a:r>
            <a:endParaRPr lang="en-US" dirty="0"/>
          </a:p>
        </p:txBody>
      </p:sp>
    </p:spTree>
    <p:extLst>
      <p:ext uri="{BB962C8B-B14F-4D97-AF65-F5344CB8AC3E}">
        <p14:creationId xmlns:p14="http://schemas.microsoft.com/office/powerpoint/2010/main" val="755765127"/>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Borderline Personality Disorder</a:t>
            </a:r>
            <a:endParaRPr lang="en-US" dirty="0"/>
          </a:p>
        </p:txBody>
      </p:sp>
      <p:sp>
        <p:nvSpPr>
          <p:cNvPr id="3" name="Content Placeholder 2"/>
          <p:cNvSpPr>
            <a:spLocks noGrp="1"/>
          </p:cNvSpPr>
          <p:nvPr>
            <p:ph idx="1"/>
          </p:nvPr>
        </p:nvSpPr>
        <p:spPr/>
        <p:txBody>
          <a:bodyPr>
            <a:normAutofit fontScale="77500" lnSpcReduction="20000"/>
          </a:bodyPr>
          <a:lstStyle/>
          <a:p>
            <a:r>
              <a:rPr lang="en-US" dirty="0"/>
              <a:t>Borderline personality disorder is characterized by </a:t>
            </a:r>
            <a:r>
              <a:rPr lang="en-US" dirty="0" smtClean="0"/>
              <a:t>a pervasive </a:t>
            </a:r>
            <a:r>
              <a:rPr lang="en-US" dirty="0"/>
              <a:t>pattern of </a:t>
            </a:r>
            <a:r>
              <a:rPr lang="en-US" dirty="0">
                <a:solidFill>
                  <a:srgbClr val="FF0000"/>
                </a:solidFill>
              </a:rPr>
              <a:t>unstable interpersonal </a:t>
            </a:r>
            <a:r>
              <a:rPr lang="en-US" dirty="0" smtClean="0">
                <a:solidFill>
                  <a:srgbClr val="FF0000"/>
                </a:solidFill>
              </a:rPr>
              <a:t>relationships, self-image</a:t>
            </a:r>
            <a:r>
              <a:rPr lang="en-US" dirty="0">
                <a:solidFill>
                  <a:srgbClr val="FF0000"/>
                </a:solidFill>
              </a:rPr>
              <a:t>, and affect as well as marked </a:t>
            </a:r>
            <a:r>
              <a:rPr lang="en-US" dirty="0" smtClean="0">
                <a:solidFill>
                  <a:srgbClr val="FF0000"/>
                </a:solidFill>
              </a:rPr>
              <a:t>impulsivity</a:t>
            </a:r>
            <a:r>
              <a:rPr lang="en-US" dirty="0" smtClean="0"/>
              <a:t>. </a:t>
            </a:r>
            <a:endParaRPr lang="en-US" dirty="0"/>
          </a:p>
          <a:p>
            <a:r>
              <a:rPr lang="en-US" dirty="0" smtClean="0"/>
              <a:t>Borderline </a:t>
            </a:r>
            <a:r>
              <a:rPr lang="en-US" dirty="0"/>
              <a:t>personality disorder is the </a:t>
            </a:r>
            <a:r>
              <a:rPr lang="en-US" dirty="0" smtClean="0">
                <a:solidFill>
                  <a:srgbClr val="FF0000"/>
                </a:solidFill>
              </a:rPr>
              <a:t>most </a:t>
            </a:r>
            <a:r>
              <a:rPr lang="en-US" dirty="0">
                <a:solidFill>
                  <a:srgbClr val="FF0000"/>
                </a:solidFill>
              </a:rPr>
              <a:t>common personality disorder </a:t>
            </a:r>
            <a:r>
              <a:rPr lang="en-US" dirty="0"/>
              <a:t>found in clinical </a:t>
            </a:r>
            <a:r>
              <a:rPr lang="en-US" dirty="0" smtClean="0"/>
              <a:t>settings. </a:t>
            </a:r>
          </a:p>
          <a:p>
            <a:r>
              <a:rPr lang="en-US" dirty="0" smtClean="0"/>
              <a:t>It </a:t>
            </a:r>
            <a:r>
              <a:rPr lang="en-US" dirty="0"/>
              <a:t>is three times more common in women than in </a:t>
            </a:r>
            <a:r>
              <a:rPr lang="en-US" dirty="0" smtClean="0"/>
              <a:t>men. </a:t>
            </a:r>
          </a:p>
          <a:p>
            <a:r>
              <a:rPr lang="en-US" dirty="0" smtClean="0"/>
              <a:t>Typically</a:t>
            </a:r>
            <a:r>
              <a:rPr lang="en-US" dirty="0"/>
              <a:t>, recurrent self- </a:t>
            </a:r>
            <a:r>
              <a:rPr lang="en-US" dirty="0" smtClean="0"/>
              <a:t>mutilation is </a:t>
            </a:r>
            <a:r>
              <a:rPr lang="en-US" dirty="0"/>
              <a:t>a cry for help, an expression of intense anger or </a:t>
            </a:r>
            <a:r>
              <a:rPr lang="en-US" dirty="0" smtClean="0"/>
              <a:t>helplessness, or </a:t>
            </a:r>
            <a:r>
              <a:rPr lang="en-US" dirty="0"/>
              <a:t>a form of self-punishment. The </a:t>
            </a:r>
            <a:r>
              <a:rPr lang="en-US" dirty="0" smtClean="0"/>
              <a:t>resulting physical </a:t>
            </a:r>
            <a:r>
              <a:rPr lang="en-US" dirty="0"/>
              <a:t>pain is also a means to block emotional </a:t>
            </a:r>
            <a:r>
              <a:rPr lang="en-US" dirty="0" smtClean="0"/>
              <a:t>pain. Clients </a:t>
            </a:r>
            <a:r>
              <a:rPr lang="en-US" dirty="0"/>
              <a:t>who engage in self-mutilation do so to </a:t>
            </a:r>
            <a:r>
              <a:rPr lang="en-US" dirty="0" smtClean="0"/>
              <a:t>reinforce that </a:t>
            </a:r>
            <a:r>
              <a:rPr lang="en-US" dirty="0"/>
              <a:t>they are still alive; they seek to experience </a:t>
            </a:r>
            <a:r>
              <a:rPr lang="en-US" dirty="0" smtClean="0"/>
              <a:t>physical pain </a:t>
            </a:r>
            <a:r>
              <a:rPr lang="en-US" dirty="0"/>
              <a:t>in the face of emotional </a:t>
            </a:r>
            <a:r>
              <a:rPr lang="en-US" dirty="0" smtClean="0"/>
              <a:t>numbing.</a:t>
            </a:r>
            <a:endParaRPr lang="en-US" dirty="0"/>
          </a:p>
        </p:txBody>
      </p:sp>
    </p:spTree>
    <p:extLst>
      <p:ext uri="{BB962C8B-B14F-4D97-AF65-F5344CB8AC3E}">
        <p14:creationId xmlns:p14="http://schemas.microsoft.com/office/powerpoint/2010/main" val="3014433469"/>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Borderline Personality Disorder</a:t>
            </a:r>
          </a:p>
        </p:txBody>
      </p:sp>
      <p:sp>
        <p:nvSpPr>
          <p:cNvPr id="3" name="Content Placeholder 2"/>
          <p:cNvSpPr>
            <a:spLocks noGrp="1"/>
          </p:cNvSpPr>
          <p:nvPr>
            <p:ph idx="1"/>
          </p:nvPr>
        </p:nvSpPr>
        <p:spPr/>
        <p:txBody>
          <a:bodyPr>
            <a:normAutofit fontScale="85000" lnSpcReduction="10000"/>
          </a:bodyPr>
          <a:lstStyle/>
          <a:p>
            <a:r>
              <a:rPr lang="en-US" dirty="0"/>
              <a:t>Working with clients who have borderline </a:t>
            </a:r>
            <a:r>
              <a:rPr lang="en-US" dirty="0" smtClean="0"/>
              <a:t>personality disorder </a:t>
            </a:r>
            <a:r>
              <a:rPr lang="en-US" dirty="0"/>
              <a:t>can be frustrating. They may cling and ask for </a:t>
            </a:r>
            <a:r>
              <a:rPr lang="en-US" dirty="0" smtClean="0"/>
              <a:t>help one </a:t>
            </a:r>
            <a:r>
              <a:rPr lang="en-US" dirty="0"/>
              <a:t>minute and then become angry, act out, and reject </a:t>
            </a:r>
            <a:r>
              <a:rPr lang="en-US" dirty="0" smtClean="0"/>
              <a:t>all offers </a:t>
            </a:r>
            <a:r>
              <a:rPr lang="en-US" dirty="0"/>
              <a:t>of help in the next minute. </a:t>
            </a:r>
            <a:endParaRPr lang="en-US" dirty="0" smtClean="0"/>
          </a:p>
          <a:p>
            <a:r>
              <a:rPr lang="en-US" dirty="0" smtClean="0"/>
              <a:t>They </a:t>
            </a:r>
            <a:r>
              <a:rPr lang="en-US" dirty="0"/>
              <a:t>may attempt </a:t>
            </a:r>
            <a:r>
              <a:rPr lang="en-US" dirty="0" smtClean="0"/>
              <a:t>to manipulate </a:t>
            </a:r>
            <a:r>
              <a:rPr lang="en-US" dirty="0"/>
              <a:t>staff to gain immediate gratification of needs </a:t>
            </a:r>
            <a:r>
              <a:rPr lang="en-US" dirty="0" smtClean="0"/>
              <a:t>and at </a:t>
            </a:r>
            <a:r>
              <a:rPr lang="en-US" dirty="0"/>
              <a:t>times sabotage their own treatment plans by </a:t>
            </a:r>
            <a:r>
              <a:rPr lang="en-US" dirty="0" smtClean="0"/>
              <a:t>purposely failing </a:t>
            </a:r>
            <a:r>
              <a:rPr lang="en-US" dirty="0"/>
              <a:t>to do what they have agreed. Their labile </a:t>
            </a:r>
            <a:r>
              <a:rPr lang="en-US" dirty="0" smtClean="0"/>
              <a:t>mood, unpredictability</a:t>
            </a:r>
            <a:r>
              <a:rPr lang="en-US" dirty="0"/>
              <a:t>, and diverse behaviors can make it seem </a:t>
            </a:r>
            <a:r>
              <a:rPr lang="en-US" dirty="0" smtClean="0"/>
              <a:t>as if </a:t>
            </a:r>
            <a:r>
              <a:rPr lang="en-US" dirty="0"/>
              <a:t>the staff is always </a:t>
            </a:r>
            <a:r>
              <a:rPr lang="en-US" dirty="0">
                <a:solidFill>
                  <a:srgbClr val="FF0000"/>
                </a:solidFill>
              </a:rPr>
              <a:t>“back to square one” </a:t>
            </a:r>
            <a:r>
              <a:rPr lang="en-US" dirty="0"/>
              <a:t>with them.</a:t>
            </a:r>
          </a:p>
        </p:txBody>
      </p:sp>
    </p:spTree>
    <p:extLst>
      <p:ext uri="{BB962C8B-B14F-4D97-AF65-F5344CB8AC3E}">
        <p14:creationId xmlns:p14="http://schemas.microsoft.com/office/powerpoint/2010/main" val="991765709"/>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 </a:t>
            </a:r>
            <a:endParaRPr lang="en-US" dirty="0"/>
          </a:p>
        </p:txBody>
      </p:sp>
      <p:sp>
        <p:nvSpPr>
          <p:cNvPr id="3" name="Content Placeholder 2"/>
          <p:cNvSpPr>
            <a:spLocks noGrp="1"/>
          </p:cNvSpPr>
          <p:nvPr>
            <p:ph idx="1"/>
          </p:nvPr>
        </p:nvSpPr>
        <p:spPr/>
        <p:txBody>
          <a:bodyPr>
            <a:normAutofit fontScale="92500" lnSpcReduction="10000"/>
          </a:bodyPr>
          <a:lstStyle/>
          <a:p>
            <a:r>
              <a:rPr lang="en-US" dirty="0" smtClean="0"/>
              <a:t>Fifty </a:t>
            </a:r>
            <a:r>
              <a:rPr lang="en-US" dirty="0"/>
              <a:t>percent of these </a:t>
            </a:r>
            <a:r>
              <a:rPr lang="en-US" dirty="0" smtClean="0"/>
              <a:t>clients have </a:t>
            </a:r>
            <a:r>
              <a:rPr lang="en-US" dirty="0"/>
              <a:t>experienced childhood sexual abuse; others </a:t>
            </a:r>
            <a:r>
              <a:rPr lang="en-US" dirty="0" smtClean="0"/>
              <a:t>have experienced </a:t>
            </a:r>
            <a:r>
              <a:rPr lang="en-US" dirty="0"/>
              <a:t>physical and verbal abuse and parental </a:t>
            </a:r>
            <a:r>
              <a:rPr lang="en-US" dirty="0" smtClean="0"/>
              <a:t>alcoholism. </a:t>
            </a:r>
          </a:p>
          <a:p>
            <a:r>
              <a:rPr lang="en-US" dirty="0" smtClean="0"/>
              <a:t>Clients </a:t>
            </a:r>
            <a:r>
              <a:rPr lang="en-US" dirty="0"/>
              <a:t>tend to use </a:t>
            </a:r>
            <a:r>
              <a:rPr lang="en-US" dirty="0" smtClean="0"/>
              <a:t>transitional objects </a:t>
            </a:r>
            <a:r>
              <a:rPr lang="en-US" dirty="0"/>
              <a:t>(e.g., teddy bears, pillows, blankets, and </a:t>
            </a:r>
            <a:r>
              <a:rPr lang="en-US" dirty="0" smtClean="0"/>
              <a:t>dolls) extensively</a:t>
            </a:r>
            <a:r>
              <a:rPr lang="en-US" dirty="0"/>
              <a:t>; this may continue into adulthood. </a:t>
            </a:r>
            <a:r>
              <a:rPr lang="en-US" dirty="0" smtClean="0"/>
              <a:t>Transitional objects </a:t>
            </a:r>
            <a:r>
              <a:rPr lang="en-US" dirty="0"/>
              <a:t>are often similar to favorite items from </a:t>
            </a:r>
            <a:r>
              <a:rPr lang="en-US" dirty="0" smtClean="0"/>
              <a:t>childhood that </a:t>
            </a:r>
            <a:r>
              <a:rPr lang="en-US" dirty="0"/>
              <a:t>the client used for comfort or security.</a:t>
            </a:r>
          </a:p>
        </p:txBody>
      </p:sp>
    </p:spTree>
    <p:extLst>
      <p:ext uri="{BB962C8B-B14F-4D97-AF65-F5344CB8AC3E}">
        <p14:creationId xmlns:p14="http://schemas.microsoft.com/office/powerpoint/2010/main" val="3029502486"/>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Assessment</a:t>
            </a:r>
            <a:endParaRPr lang="en-US" dirty="0"/>
          </a:p>
        </p:txBody>
      </p:sp>
      <p:sp>
        <p:nvSpPr>
          <p:cNvPr id="3" name="Content Placeholder 2"/>
          <p:cNvSpPr>
            <a:spLocks noGrp="1"/>
          </p:cNvSpPr>
          <p:nvPr>
            <p:ph idx="1"/>
          </p:nvPr>
        </p:nvSpPr>
        <p:spPr/>
        <p:txBody>
          <a:bodyPr>
            <a:normAutofit fontScale="85000" lnSpcReduction="10000"/>
          </a:bodyPr>
          <a:lstStyle/>
          <a:p>
            <a:r>
              <a:rPr lang="en-US" dirty="0"/>
              <a:t>The pervasive mood is </a:t>
            </a:r>
            <a:r>
              <a:rPr lang="en-US" b="1" dirty="0" err="1"/>
              <a:t>dysphoric</a:t>
            </a:r>
            <a:r>
              <a:rPr lang="en-US" dirty="0"/>
              <a:t>, involving </a:t>
            </a:r>
            <a:r>
              <a:rPr lang="en-US" dirty="0" smtClean="0"/>
              <a:t>unhappiness, restlessness</a:t>
            </a:r>
            <a:r>
              <a:rPr lang="en-US" dirty="0"/>
              <a:t>, and malaise. </a:t>
            </a:r>
            <a:endParaRPr lang="en-US" dirty="0" smtClean="0"/>
          </a:p>
          <a:p>
            <a:r>
              <a:rPr lang="en-US" dirty="0" smtClean="0"/>
              <a:t>Clients </a:t>
            </a:r>
            <a:r>
              <a:rPr lang="en-US" dirty="0"/>
              <a:t>often report </a:t>
            </a:r>
            <a:r>
              <a:rPr lang="en-US" dirty="0" smtClean="0"/>
              <a:t>intense loneliness</a:t>
            </a:r>
            <a:r>
              <a:rPr lang="en-US" dirty="0"/>
              <a:t>, boredom, frustration, and feeling “empty</a:t>
            </a:r>
            <a:r>
              <a:rPr lang="en-US" dirty="0" smtClean="0"/>
              <a:t>.” They </a:t>
            </a:r>
            <a:r>
              <a:rPr lang="en-US" dirty="0"/>
              <a:t>rarely experience periods of satisfaction or </a:t>
            </a:r>
            <a:r>
              <a:rPr lang="en-US" dirty="0" smtClean="0"/>
              <a:t>wellbeing</a:t>
            </a:r>
            <a:r>
              <a:rPr lang="en-US" dirty="0" smtClean="0"/>
              <a:t>.</a:t>
            </a:r>
            <a:endParaRPr lang="en-US" dirty="0" smtClean="0"/>
          </a:p>
          <a:p>
            <a:r>
              <a:rPr lang="en-US" dirty="0" smtClean="0"/>
              <a:t>They usually </a:t>
            </a:r>
            <a:r>
              <a:rPr lang="en-US" dirty="0"/>
              <a:t>are hypersensitive to others’ emotions, which </a:t>
            </a:r>
            <a:r>
              <a:rPr lang="en-US" dirty="0" smtClean="0"/>
              <a:t>can easily </a:t>
            </a:r>
            <a:r>
              <a:rPr lang="en-US" dirty="0"/>
              <a:t>trigger reactions. Minor changes may precipitate </a:t>
            </a:r>
            <a:r>
              <a:rPr lang="en-US" dirty="0" smtClean="0"/>
              <a:t>a severe </a:t>
            </a:r>
            <a:r>
              <a:rPr lang="en-US" dirty="0"/>
              <a:t>emotional crisis, for example, when an </a:t>
            </a:r>
            <a:r>
              <a:rPr lang="en-US" dirty="0" smtClean="0"/>
              <a:t>appointment must </a:t>
            </a:r>
            <a:r>
              <a:rPr lang="en-US" dirty="0"/>
              <a:t>be changed from one day to the next. </a:t>
            </a:r>
            <a:r>
              <a:rPr lang="en-US" dirty="0" smtClean="0"/>
              <a:t>Commonly, these </a:t>
            </a:r>
            <a:r>
              <a:rPr lang="en-US" dirty="0"/>
              <a:t>clients experience major emotional </a:t>
            </a:r>
            <a:r>
              <a:rPr lang="en-US" dirty="0" smtClean="0"/>
              <a:t>trauma when </a:t>
            </a:r>
            <a:r>
              <a:rPr lang="en-US" dirty="0"/>
              <a:t>their therapists take vacations.</a:t>
            </a:r>
          </a:p>
        </p:txBody>
      </p:sp>
    </p:spTree>
    <p:extLst>
      <p:ext uri="{BB962C8B-B14F-4D97-AF65-F5344CB8AC3E}">
        <p14:creationId xmlns:p14="http://schemas.microsoft.com/office/powerpoint/2010/main" val="32023243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Data Analysis</a:t>
            </a:r>
          </a:p>
        </p:txBody>
      </p:sp>
      <p:sp>
        <p:nvSpPr>
          <p:cNvPr id="3" name="Content Placeholder 2"/>
          <p:cNvSpPr>
            <a:spLocks noGrp="1"/>
          </p:cNvSpPr>
          <p:nvPr>
            <p:ph idx="1"/>
          </p:nvPr>
        </p:nvSpPr>
        <p:spPr/>
        <p:txBody>
          <a:bodyPr>
            <a:normAutofit/>
          </a:bodyPr>
          <a:lstStyle/>
          <a:p>
            <a:pPr>
              <a:buFont typeface="Wingdings" pitchFamily="2" charset="2"/>
              <a:buChar char="q"/>
            </a:pPr>
            <a:r>
              <a:rPr lang="en-US" dirty="0"/>
              <a:t>Nursing diagnoses for clients with borderline </a:t>
            </a:r>
            <a:r>
              <a:rPr lang="en-US" dirty="0" smtClean="0"/>
              <a:t>personality disorder </a:t>
            </a:r>
            <a:r>
              <a:rPr lang="en-US" dirty="0"/>
              <a:t>may include the following:</a:t>
            </a:r>
          </a:p>
          <a:p>
            <a:r>
              <a:rPr lang="en-US" dirty="0" smtClean="0"/>
              <a:t>Risk for suicide.</a:t>
            </a:r>
          </a:p>
          <a:p>
            <a:r>
              <a:rPr lang="en-US" dirty="0" smtClean="0"/>
              <a:t>Risk for self-mutilation.</a:t>
            </a:r>
          </a:p>
          <a:p>
            <a:r>
              <a:rPr lang="en-US" dirty="0" smtClean="0"/>
              <a:t>Risk for other-directed violence.</a:t>
            </a:r>
          </a:p>
          <a:p>
            <a:r>
              <a:rPr lang="en-US" dirty="0" smtClean="0"/>
              <a:t>Ineffective coping.</a:t>
            </a:r>
          </a:p>
          <a:p>
            <a:r>
              <a:rPr lang="en-US" dirty="0" smtClean="0"/>
              <a:t>Social isolation.</a:t>
            </a:r>
            <a:endParaRPr lang="en-US" dirty="0"/>
          </a:p>
        </p:txBody>
      </p:sp>
    </p:spTree>
    <p:extLst>
      <p:ext uri="{BB962C8B-B14F-4D97-AF65-F5344CB8AC3E}">
        <p14:creationId xmlns:p14="http://schemas.microsoft.com/office/powerpoint/2010/main" val="4088287883"/>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Nursing Interventions</a:t>
            </a:r>
            <a:endParaRPr lang="en-US" dirty="0"/>
          </a:p>
        </p:txBody>
      </p:sp>
      <p:sp>
        <p:nvSpPr>
          <p:cNvPr id="3" name="Content Placeholder 2"/>
          <p:cNvSpPr>
            <a:spLocks noGrp="1"/>
          </p:cNvSpPr>
          <p:nvPr>
            <p:ph idx="1"/>
          </p:nvPr>
        </p:nvSpPr>
        <p:spPr/>
        <p:txBody>
          <a:bodyPr>
            <a:normAutofit fontScale="55000" lnSpcReduction="20000"/>
          </a:bodyPr>
          <a:lstStyle/>
          <a:p>
            <a:pPr>
              <a:buFont typeface="Wingdings" pitchFamily="2" charset="2"/>
              <a:buChar char="q"/>
            </a:pPr>
            <a:r>
              <a:rPr lang="en-US" dirty="0"/>
              <a:t>Promoting client’s </a:t>
            </a:r>
            <a:r>
              <a:rPr lang="en-US" dirty="0" smtClean="0"/>
              <a:t>safety:</a:t>
            </a:r>
            <a:endParaRPr lang="en-US" dirty="0"/>
          </a:p>
          <a:p>
            <a:r>
              <a:rPr lang="en-US" dirty="0" smtClean="0"/>
              <a:t>No-self-harm contract.</a:t>
            </a:r>
            <a:endParaRPr lang="en-US" dirty="0"/>
          </a:p>
          <a:p>
            <a:r>
              <a:rPr lang="en-US" dirty="0" smtClean="0"/>
              <a:t>Safe </a:t>
            </a:r>
            <a:r>
              <a:rPr lang="en-US" dirty="0"/>
              <a:t>expression of feelings and </a:t>
            </a:r>
            <a:r>
              <a:rPr lang="en-US" dirty="0" smtClean="0"/>
              <a:t>emotions.</a:t>
            </a:r>
            <a:endParaRPr lang="en-US" dirty="0"/>
          </a:p>
          <a:p>
            <a:pPr>
              <a:buFont typeface="Wingdings" pitchFamily="2" charset="2"/>
              <a:buChar char="q"/>
            </a:pPr>
            <a:r>
              <a:rPr lang="en-US" dirty="0"/>
              <a:t>Helping client to cope and control </a:t>
            </a:r>
            <a:r>
              <a:rPr lang="en-US" dirty="0" smtClean="0"/>
              <a:t>emotions:</a:t>
            </a:r>
            <a:endParaRPr lang="en-US" dirty="0"/>
          </a:p>
          <a:p>
            <a:r>
              <a:rPr lang="en-US" dirty="0" smtClean="0"/>
              <a:t>Identifying feelings.</a:t>
            </a:r>
            <a:endParaRPr lang="en-US" dirty="0"/>
          </a:p>
          <a:p>
            <a:r>
              <a:rPr lang="en-US" dirty="0" smtClean="0"/>
              <a:t>Moderating </a:t>
            </a:r>
            <a:r>
              <a:rPr lang="en-US" dirty="0"/>
              <a:t>emotional </a:t>
            </a:r>
            <a:r>
              <a:rPr lang="en-US" dirty="0" smtClean="0"/>
              <a:t>responses.</a:t>
            </a:r>
            <a:endParaRPr lang="en-US" dirty="0"/>
          </a:p>
          <a:p>
            <a:r>
              <a:rPr lang="en-US" dirty="0" smtClean="0"/>
              <a:t>Decreasing impulsivity.</a:t>
            </a:r>
            <a:endParaRPr lang="en-US" dirty="0"/>
          </a:p>
          <a:p>
            <a:pPr>
              <a:buFont typeface="Wingdings" pitchFamily="2" charset="2"/>
              <a:buChar char="q"/>
            </a:pPr>
            <a:r>
              <a:rPr lang="en-US" dirty="0"/>
              <a:t>Cognitive restructuring </a:t>
            </a:r>
            <a:r>
              <a:rPr lang="en-US" dirty="0" smtClean="0"/>
              <a:t>techniques:</a:t>
            </a:r>
            <a:endParaRPr lang="en-US" dirty="0"/>
          </a:p>
          <a:p>
            <a:r>
              <a:rPr lang="en-US" dirty="0" smtClean="0"/>
              <a:t>Thought stopping.</a:t>
            </a:r>
            <a:endParaRPr lang="en-US" dirty="0"/>
          </a:p>
          <a:p>
            <a:r>
              <a:rPr lang="en-US" dirty="0" err="1" smtClean="0"/>
              <a:t>Decatastrophizing</a:t>
            </a:r>
            <a:r>
              <a:rPr lang="en-US" dirty="0" smtClean="0"/>
              <a:t>.</a:t>
            </a:r>
            <a:endParaRPr lang="en-US" dirty="0"/>
          </a:p>
          <a:p>
            <a:pPr>
              <a:buFont typeface="Wingdings" pitchFamily="2" charset="2"/>
              <a:buChar char="q"/>
            </a:pPr>
            <a:r>
              <a:rPr lang="en-US" dirty="0"/>
              <a:t>Structuring </a:t>
            </a:r>
            <a:r>
              <a:rPr lang="en-US" dirty="0" smtClean="0"/>
              <a:t>time.</a:t>
            </a:r>
            <a:endParaRPr lang="en-US" dirty="0"/>
          </a:p>
          <a:p>
            <a:pPr>
              <a:buFont typeface="Wingdings" pitchFamily="2" charset="2"/>
              <a:buChar char="q"/>
            </a:pPr>
            <a:r>
              <a:rPr lang="en-US" dirty="0"/>
              <a:t>Teaching social </a:t>
            </a:r>
            <a:r>
              <a:rPr lang="en-US" dirty="0" smtClean="0"/>
              <a:t>skills.</a:t>
            </a:r>
            <a:endParaRPr lang="en-US" dirty="0"/>
          </a:p>
          <a:p>
            <a:pPr>
              <a:buFont typeface="Wingdings" pitchFamily="2" charset="2"/>
              <a:buChar char="q"/>
            </a:pPr>
            <a:r>
              <a:rPr lang="en-US" dirty="0"/>
              <a:t>Teaching effective communication </a:t>
            </a:r>
            <a:r>
              <a:rPr lang="en-US" dirty="0" smtClean="0"/>
              <a:t>skills.</a:t>
            </a:r>
            <a:endParaRPr lang="en-US" dirty="0"/>
          </a:p>
          <a:p>
            <a:pPr>
              <a:buFont typeface="Wingdings" pitchFamily="2" charset="2"/>
              <a:buChar char="q"/>
            </a:pPr>
            <a:r>
              <a:rPr lang="en-US" dirty="0"/>
              <a:t>Entering therapeutic </a:t>
            </a:r>
            <a:r>
              <a:rPr lang="en-US" dirty="0" smtClean="0"/>
              <a:t>relationship:</a:t>
            </a:r>
            <a:endParaRPr lang="en-US" dirty="0"/>
          </a:p>
          <a:p>
            <a:r>
              <a:rPr lang="en-US" dirty="0" smtClean="0"/>
              <a:t>Limit setting.</a:t>
            </a:r>
            <a:endParaRPr lang="en-US" dirty="0"/>
          </a:p>
          <a:p>
            <a:r>
              <a:rPr lang="en-US" dirty="0" smtClean="0"/>
              <a:t>Confrontation.</a:t>
            </a:r>
            <a:endParaRPr lang="en-US" dirty="0"/>
          </a:p>
        </p:txBody>
      </p:sp>
    </p:spTree>
    <p:extLst>
      <p:ext uri="{BB962C8B-B14F-4D97-AF65-F5344CB8AC3E}">
        <p14:creationId xmlns:p14="http://schemas.microsoft.com/office/powerpoint/2010/main" val="3719760857"/>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Client/Family Education</a:t>
            </a:r>
            <a:endParaRPr lang="en-US" dirty="0"/>
          </a:p>
        </p:txBody>
      </p:sp>
      <p:sp>
        <p:nvSpPr>
          <p:cNvPr id="3" name="Content Placeholder 2"/>
          <p:cNvSpPr>
            <a:spLocks noGrp="1"/>
          </p:cNvSpPr>
          <p:nvPr>
            <p:ph idx="1"/>
          </p:nvPr>
        </p:nvSpPr>
        <p:spPr/>
        <p:txBody>
          <a:bodyPr>
            <a:normAutofit fontScale="85000" lnSpcReduction="20000"/>
          </a:bodyPr>
          <a:lstStyle/>
          <a:p>
            <a:pPr>
              <a:buFont typeface="Wingdings" pitchFamily="2" charset="2"/>
              <a:buChar char="q"/>
            </a:pPr>
            <a:r>
              <a:rPr lang="en-US" dirty="0"/>
              <a:t>Teaching social </a:t>
            </a:r>
            <a:r>
              <a:rPr lang="en-US" dirty="0" smtClean="0"/>
              <a:t>skills:</a:t>
            </a:r>
            <a:endParaRPr lang="en-US" dirty="0"/>
          </a:p>
          <a:p>
            <a:r>
              <a:rPr lang="en-US" dirty="0" smtClean="0"/>
              <a:t>Maintaining </a:t>
            </a:r>
            <a:r>
              <a:rPr lang="en-US" dirty="0"/>
              <a:t>personal </a:t>
            </a:r>
            <a:r>
              <a:rPr lang="en-US" dirty="0" smtClean="0"/>
              <a:t>boundaries.</a:t>
            </a:r>
            <a:endParaRPr lang="en-US" dirty="0"/>
          </a:p>
          <a:p>
            <a:r>
              <a:rPr lang="en-US" dirty="0" smtClean="0"/>
              <a:t>Realistic </a:t>
            </a:r>
            <a:r>
              <a:rPr lang="en-US" dirty="0"/>
              <a:t>expectations of </a:t>
            </a:r>
            <a:r>
              <a:rPr lang="en-US" dirty="0" smtClean="0"/>
              <a:t>relationships.</a:t>
            </a:r>
            <a:endParaRPr lang="en-US" dirty="0"/>
          </a:p>
          <a:p>
            <a:r>
              <a:rPr lang="en-US" dirty="0" smtClean="0"/>
              <a:t>Making </a:t>
            </a:r>
            <a:r>
              <a:rPr lang="en-US" dirty="0"/>
              <a:t>a written schedule of </a:t>
            </a:r>
            <a:r>
              <a:rPr lang="en-US" dirty="0" smtClean="0"/>
              <a:t>activities.</a:t>
            </a:r>
            <a:endParaRPr lang="en-US" dirty="0"/>
          </a:p>
          <a:p>
            <a:pPr>
              <a:buFont typeface="Wingdings" pitchFamily="2" charset="2"/>
              <a:buChar char="q"/>
            </a:pPr>
            <a:r>
              <a:rPr lang="en-US" dirty="0" smtClean="0"/>
              <a:t>Making </a:t>
            </a:r>
            <a:r>
              <a:rPr lang="en-US" dirty="0"/>
              <a:t>a list of solitary activities to combat </a:t>
            </a:r>
            <a:r>
              <a:rPr lang="en-US" dirty="0" smtClean="0"/>
              <a:t>boredom.</a:t>
            </a:r>
          </a:p>
          <a:p>
            <a:pPr>
              <a:buFont typeface="Wingdings" pitchFamily="2" charset="2"/>
              <a:buChar char="q"/>
            </a:pPr>
            <a:r>
              <a:rPr lang="en-US" dirty="0" smtClean="0"/>
              <a:t>Teaching </a:t>
            </a:r>
            <a:r>
              <a:rPr lang="en-US" dirty="0"/>
              <a:t>self-management through cognitive </a:t>
            </a:r>
            <a:r>
              <a:rPr lang="en-US" dirty="0" smtClean="0"/>
              <a:t>restructuring.</a:t>
            </a:r>
            <a:endParaRPr lang="en-US" dirty="0"/>
          </a:p>
          <a:p>
            <a:r>
              <a:rPr lang="en-US" dirty="0" err="1" smtClean="0"/>
              <a:t>Decatastrophizing</a:t>
            </a:r>
            <a:r>
              <a:rPr lang="en-US" dirty="0" smtClean="0"/>
              <a:t> situation.</a:t>
            </a:r>
            <a:endParaRPr lang="en-US" dirty="0"/>
          </a:p>
          <a:p>
            <a:r>
              <a:rPr lang="en-US" dirty="0" smtClean="0"/>
              <a:t>Thought stopping.</a:t>
            </a:r>
            <a:endParaRPr lang="en-US" dirty="0"/>
          </a:p>
          <a:p>
            <a:r>
              <a:rPr lang="en-US" dirty="0" smtClean="0"/>
              <a:t>Positive self-talk.</a:t>
            </a:r>
            <a:endParaRPr lang="en-US" dirty="0"/>
          </a:p>
          <a:p>
            <a:pPr>
              <a:buFont typeface="Wingdings" pitchFamily="2" charset="2"/>
              <a:buChar char="q"/>
            </a:pPr>
            <a:r>
              <a:rPr lang="en-US" dirty="0"/>
              <a:t>Using distraction, such as walking or listening to </a:t>
            </a:r>
            <a:r>
              <a:rPr lang="en-US" dirty="0" smtClean="0"/>
              <a:t>music.</a:t>
            </a:r>
            <a:endParaRPr lang="en-US" dirty="0"/>
          </a:p>
        </p:txBody>
      </p:sp>
    </p:spTree>
    <p:extLst>
      <p:ext uri="{BB962C8B-B14F-4D97-AF65-F5344CB8AC3E}">
        <p14:creationId xmlns:p14="http://schemas.microsoft.com/office/powerpoint/2010/main" val="409750903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Histrionic Personality Disorder</a:t>
            </a:r>
            <a:endParaRPr lang="en-US" dirty="0"/>
          </a:p>
        </p:txBody>
      </p:sp>
      <p:sp>
        <p:nvSpPr>
          <p:cNvPr id="3" name="Content Placeholder 2"/>
          <p:cNvSpPr>
            <a:spLocks noGrp="1"/>
          </p:cNvSpPr>
          <p:nvPr>
            <p:ph idx="1"/>
          </p:nvPr>
        </p:nvSpPr>
        <p:spPr/>
        <p:txBody>
          <a:bodyPr>
            <a:normAutofit/>
          </a:bodyPr>
          <a:lstStyle/>
          <a:p>
            <a:r>
              <a:rPr lang="en-US" b="1" dirty="0"/>
              <a:t>Histrionic personality disorder </a:t>
            </a:r>
            <a:r>
              <a:rPr lang="en-US" dirty="0"/>
              <a:t>is characterized by a </a:t>
            </a:r>
            <a:r>
              <a:rPr lang="en-US" dirty="0" smtClean="0"/>
              <a:t>pervasive pattern </a:t>
            </a:r>
            <a:r>
              <a:rPr lang="en-US" dirty="0"/>
              <a:t>of </a:t>
            </a:r>
            <a:r>
              <a:rPr lang="en-US" dirty="0">
                <a:solidFill>
                  <a:srgbClr val="FF0000"/>
                </a:solidFill>
              </a:rPr>
              <a:t>excessive emotionality and </a:t>
            </a:r>
            <a:r>
              <a:rPr lang="en-US" dirty="0" smtClean="0">
                <a:solidFill>
                  <a:srgbClr val="FF0000"/>
                </a:solidFill>
              </a:rPr>
              <a:t>attention seeking</a:t>
            </a:r>
            <a:r>
              <a:rPr lang="en-US" dirty="0"/>
              <a:t>. </a:t>
            </a:r>
            <a:endParaRPr lang="en-US" dirty="0" smtClean="0"/>
          </a:p>
          <a:p>
            <a:r>
              <a:rPr lang="en-US" dirty="0" smtClean="0"/>
              <a:t>It </a:t>
            </a:r>
            <a:r>
              <a:rPr lang="en-US" dirty="0"/>
              <a:t>is </a:t>
            </a:r>
            <a:r>
              <a:rPr lang="en-US" dirty="0" smtClean="0"/>
              <a:t>seen more </a:t>
            </a:r>
            <a:r>
              <a:rPr lang="en-US" dirty="0"/>
              <a:t>often in women than in men. </a:t>
            </a:r>
            <a:endParaRPr lang="en-US" dirty="0" smtClean="0"/>
          </a:p>
          <a:p>
            <a:r>
              <a:rPr lang="en-US" dirty="0" smtClean="0"/>
              <a:t>Clients </a:t>
            </a:r>
            <a:r>
              <a:rPr lang="en-US" dirty="0"/>
              <a:t>usually </a:t>
            </a:r>
            <a:r>
              <a:rPr lang="en-US" dirty="0" smtClean="0"/>
              <a:t>seek treatment </a:t>
            </a:r>
            <a:r>
              <a:rPr lang="en-US" dirty="0"/>
              <a:t>for depression, unexplained physical </a:t>
            </a:r>
            <a:r>
              <a:rPr lang="en-US" dirty="0" smtClean="0"/>
              <a:t>problems, and </a:t>
            </a:r>
            <a:r>
              <a:rPr lang="en-US" dirty="0"/>
              <a:t>difficulties in </a:t>
            </a:r>
            <a:r>
              <a:rPr lang="en-US" dirty="0" smtClean="0"/>
              <a:t>relationships.</a:t>
            </a:r>
            <a:endParaRPr lang="en-US" dirty="0"/>
          </a:p>
        </p:txBody>
      </p:sp>
    </p:spTree>
    <p:extLst>
      <p:ext uri="{BB962C8B-B14F-4D97-AF65-F5344CB8AC3E}">
        <p14:creationId xmlns:p14="http://schemas.microsoft.com/office/powerpoint/2010/main" val="170746082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92500" lnSpcReduction="20000"/>
          </a:bodyPr>
          <a:lstStyle/>
          <a:p>
            <a:r>
              <a:rPr lang="en-US" dirty="0"/>
              <a:t>Diagnosis is made when the person exhibits enduring behavioral </a:t>
            </a:r>
            <a:r>
              <a:rPr lang="en-US" dirty="0" smtClean="0"/>
              <a:t>patterns that </a:t>
            </a:r>
            <a:r>
              <a:rPr lang="en-US" dirty="0"/>
              <a:t>deviate from cultural expectations in two or more of the following areas:</a:t>
            </a:r>
          </a:p>
          <a:p>
            <a:pPr>
              <a:buFont typeface="Wingdings" pitchFamily="2" charset="2"/>
              <a:buChar char="Ø"/>
            </a:pPr>
            <a:r>
              <a:rPr lang="en-US" dirty="0" smtClean="0"/>
              <a:t>Ways </a:t>
            </a:r>
            <a:r>
              <a:rPr lang="en-US" dirty="0"/>
              <a:t>of perceiving and interpreting self, other people, and </a:t>
            </a:r>
            <a:r>
              <a:rPr lang="en-US" dirty="0" smtClean="0"/>
              <a:t>events (cognition).</a:t>
            </a:r>
            <a:endParaRPr lang="en-US" dirty="0"/>
          </a:p>
          <a:p>
            <a:pPr>
              <a:buFont typeface="Wingdings" pitchFamily="2" charset="2"/>
              <a:buChar char="Ø"/>
            </a:pPr>
            <a:r>
              <a:rPr lang="en-US" dirty="0" smtClean="0"/>
              <a:t>Range</a:t>
            </a:r>
            <a:r>
              <a:rPr lang="en-US" dirty="0"/>
              <a:t>, </a:t>
            </a:r>
            <a:r>
              <a:rPr lang="en-US" dirty="0" smtClean="0"/>
              <a:t>intensity, </a:t>
            </a:r>
            <a:r>
              <a:rPr lang="en-US" dirty="0"/>
              <a:t>and appropriateness of emotional response (affect</a:t>
            </a:r>
            <a:r>
              <a:rPr lang="en-US" dirty="0" smtClean="0"/>
              <a:t>).</a:t>
            </a:r>
          </a:p>
          <a:p>
            <a:pPr>
              <a:buFont typeface="Wingdings" pitchFamily="2" charset="2"/>
              <a:buChar char="Ø"/>
            </a:pPr>
            <a:r>
              <a:rPr lang="en-US" dirty="0" smtClean="0"/>
              <a:t>Interpersonal functioning.</a:t>
            </a:r>
            <a:endParaRPr lang="en-US" dirty="0"/>
          </a:p>
          <a:p>
            <a:pPr>
              <a:buFont typeface="Wingdings" pitchFamily="2" charset="2"/>
              <a:buChar char="Ø"/>
            </a:pPr>
            <a:r>
              <a:rPr lang="en-US" dirty="0" smtClean="0"/>
              <a:t>Ability </a:t>
            </a:r>
            <a:r>
              <a:rPr lang="en-US" dirty="0"/>
              <a:t>to control impulses or express behavior at </a:t>
            </a:r>
            <a:r>
              <a:rPr lang="en-US" dirty="0" smtClean="0"/>
              <a:t>the appropriate </a:t>
            </a:r>
            <a:r>
              <a:rPr lang="en-US" dirty="0"/>
              <a:t>time and place (impulse control</a:t>
            </a:r>
            <a:r>
              <a:rPr lang="en-US" dirty="0" smtClean="0"/>
              <a:t>).</a:t>
            </a:r>
            <a:endParaRPr lang="en-US" dirty="0"/>
          </a:p>
        </p:txBody>
      </p:sp>
    </p:spTree>
    <p:extLst>
      <p:ext uri="{BB962C8B-B14F-4D97-AF65-F5344CB8AC3E}">
        <p14:creationId xmlns:p14="http://schemas.microsoft.com/office/powerpoint/2010/main" val="2436419053"/>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Histrionic Personality Disorder</a:t>
            </a:r>
          </a:p>
        </p:txBody>
      </p:sp>
      <p:sp>
        <p:nvSpPr>
          <p:cNvPr id="3" name="Content Placeholder 2"/>
          <p:cNvSpPr>
            <a:spLocks noGrp="1"/>
          </p:cNvSpPr>
          <p:nvPr>
            <p:ph idx="1"/>
          </p:nvPr>
        </p:nvSpPr>
        <p:spPr/>
        <p:txBody>
          <a:bodyPr>
            <a:normAutofit fontScale="70000" lnSpcReduction="20000"/>
          </a:bodyPr>
          <a:lstStyle/>
          <a:p>
            <a:r>
              <a:rPr lang="en-US" dirty="0"/>
              <a:t>The tendency of these clients to </a:t>
            </a:r>
            <a:r>
              <a:rPr lang="en-US" dirty="0">
                <a:solidFill>
                  <a:srgbClr val="FF0000"/>
                </a:solidFill>
              </a:rPr>
              <a:t>exaggerate the </a:t>
            </a:r>
            <a:r>
              <a:rPr lang="en-US" dirty="0" smtClean="0">
                <a:solidFill>
                  <a:srgbClr val="FF0000"/>
                </a:solidFill>
              </a:rPr>
              <a:t>closeness of </a:t>
            </a:r>
            <a:r>
              <a:rPr lang="en-US" dirty="0">
                <a:solidFill>
                  <a:srgbClr val="FF0000"/>
                </a:solidFill>
              </a:rPr>
              <a:t>relationships or to dramatize relatively </a:t>
            </a:r>
            <a:r>
              <a:rPr lang="en-US" dirty="0" smtClean="0">
                <a:solidFill>
                  <a:srgbClr val="FF0000"/>
                </a:solidFill>
              </a:rPr>
              <a:t>minor occurrences </a:t>
            </a:r>
            <a:r>
              <a:rPr lang="en-US" dirty="0"/>
              <a:t>can result in unreliable data. </a:t>
            </a:r>
            <a:endParaRPr lang="en-US" dirty="0" smtClean="0"/>
          </a:p>
          <a:p>
            <a:r>
              <a:rPr lang="en-US" dirty="0" smtClean="0">
                <a:solidFill>
                  <a:srgbClr val="FF0000"/>
                </a:solidFill>
              </a:rPr>
              <a:t>Speech </a:t>
            </a:r>
            <a:r>
              <a:rPr lang="en-US" dirty="0">
                <a:solidFill>
                  <a:srgbClr val="FF0000"/>
                </a:solidFill>
              </a:rPr>
              <a:t>is </a:t>
            </a:r>
            <a:r>
              <a:rPr lang="en-US" dirty="0" smtClean="0">
                <a:solidFill>
                  <a:srgbClr val="FF0000"/>
                </a:solidFill>
              </a:rPr>
              <a:t>usually colorful </a:t>
            </a:r>
            <a:r>
              <a:rPr lang="en-US" dirty="0">
                <a:solidFill>
                  <a:srgbClr val="FF0000"/>
                </a:solidFill>
              </a:rPr>
              <a:t>and </a:t>
            </a:r>
            <a:r>
              <a:rPr lang="en-US" dirty="0" smtClean="0">
                <a:solidFill>
                  <a:srgbClr val="FF0000"/>
                </a:solidFill>
              </a:rPr>
              <a:t>theatrical</a:t>
            </a:r>
            <a:r>
              <a:rPr lang="en-US" dirty="0" smtClean="0"/>
              <a:t>. It </a:t>
            </a:r>
            <a:r>
              <a:rPr lang="en-US" dirty="0"/>
              <a:t>becomes apparent, however, that although colorful </a:t>
            </a:r>
            <a:r>
              <a:rPr lang="en-US" dirty="0" smtClean="0"/>
              <a:t>and entertaining</a:t>
            </a:r>
            <a:r>
              <a:rPr lang="en-US" dirty="0"/>
              <a:t>, descriptions are vague and lack </a:t>
            </a:r>
            <a:r>
              <a:rPr lang="en-US" dirty="0" smtClean="0"/>
              <a:t>detail. </a:t>
            </a:r>
          </a:p>
          <a:p>
            <a:r>
              <a:rPr lang="en-US" dirty="0" smtClean="0"/>
              <a:t>Overall </a:t>
            </a:r>
            <a:r>
              <a:rPr lang="en-US" dirty="0"/>
              <a:t>appearance is normal, although </a:t>
            </a:r>
            <a:r>
              <a:rPr lang="en-US" dirty="0">
                <a:solidFill>
                  <a:srgbClr val="FF0000"/>
                </a:solidFill>
              </a:rPr>
              <a:t>clients may </a:t>
            </a:r>
            <a:r>
              <a:rPr lang="en-US" dirty="0" smtClean="0">
                <a:solidFill>
                  <a:srgbClr val="FF0000"/>
                </a:solidFill>
              </a:rPr>
              <a:t>overdress </a:t>
            </a:r>
            <a:r>
              <a:rPr lang="en-US" dirty="0" smtClean="0"/>
              <a:t>(e.g</a:t>
            </a:r>
            <a:r>
              <a:rPr lang="en-US" dirty="0"/>
              <a:t>., wear an evening dress and high heels for </a:t>
            </a:r>
            <a:r>
              <a:rPr lang="en-US" dirty="0" smtClean="0"/>
              <a:t>a clinical </a:t>
            </a:r>
            <a:r>
              <a:rPr lang="en-US" dirty="0"/>
              <a:t>interview). </a:t>
            </a:r>
            <a:endParaRPr lang="en-US" dirty="0" smtClean="0"/>
          </a:p>
          <a:p>
            <a:r>
              <a:rPr lang="en-US" dirty="0" smtClean="0"/>
              <a:t>Clients </a:t>
            </a:r>
            <a:r>
              <a:rPr lang="en-US" dirty="0"/>
              <a:t>are </a:t>
            </a:r>
            <a:r>
              <a:rPr lang="en-US" dirty="0">
                <a:solidFill>
                  <a:srgbClr val="FF0000"/>
                </a:solidFill>
              </a:rPr>
              <a:t>overly concerned </a:t>
            </a:r>
            <a:r>
              <a:rPr lang="en-US" dirty="0" smtClean="0">
                <a:solidFill>
                  <a:srgbClr val="FF0000"/>
                </a:solidFill>
              </a:rPr>
              <a:t>with impressing </a:t>
            </a:r>
            <a:r>
              <a:rPr lang="en-US" dirty="0">
                <a:solidFill>
                  <a:srgbClr val="FF0000"/>
                </a:solidFill>
              </a:rPr>
              <a:t>others </a:t>
            </a:r>
            <a:r>
              <a:rPr lang="en-US" dirty="0"/>
              <a:t>with their appearance and spend </a:t>
            </a:r>
            <a:r>
              <a:rPr lang="en-US" dirty="0" smtClean="0"/>
              <a:t>inordinate time</a:t>
            </a:r>
            <a:r>
              <a:rPr lang="en-US" dirty="0"/>
              <a:t>, energy, and money to this end. </a:t>
            </a:r>
            <a:r>
              <a:rPr lang="en-US" dirty="0">
                <a:solidFill>
                  <a:srgbClr val="FF0000"/>
                </a:solidFill>
              </a:rPr>
              <a:t>Dress </a:t>
            </a:r>
            <a:r>
              <a:rPr lang="en-US" dirty="0" smtClean="0">
                <a:solidFill>
                  <a:srgbClr val="FF0000"/>
                </a:solidFill>
              </a:rPr>
              <a:t>and flirtatious </a:t>
            </a:r>
            <a:r>
              <a:rPr lang="en-US" dirty="0">
                <a:solidFill>
                  <a:srgbClr val="FF0000"/>
                </a:solidFill>
              </a:rPr>
              <a:t>behavior </a:t>
            </a:r>
            <a:r>
              <a:rPr lang="en-US" dirty="0"/>
              <a:t>are not limited to social situations </a:t>
            </a:r>
            <a:r>
              <a:rPr lang="en-US" dirty="0" smtClean="0"/>
              <a:t>or relationships </a:t>
            </a:r>
            <a:r>
              <a:rPr lang="en-US" dirty="0"/>
              <a:t>but also occur in occupational and </a:t>
            </a:r>
            <a:r>
              <a:rPr lang="en-US" dirty="0" smtClean="0"/>
              <a:t>professional settings</a:t>
            </a:r>
            <a:r>
              <a:rPr lang="en-US" dirty="0"/>
              <a:t>. The nurse may feel these clients </a:t>
            </a:r>
            <a:r>
              <a:rPr lang="en-US" dirty="0" smtClean="0"/>
              <a:t>are charming </a:t>
            </a:r>
            <a:r>
              <a:rPr lang="en-US" dirty="0"/>
              <a:t>or even seductive.</a:t>
            </a:r>
          </a:p>
        </p:txBody>
      </p:sp>
    </p:spTree>
    <p:extLst>
      <p:ext uri="{BB962C8B-B14F-4D97-AF65-F5344CB8AC3E}">
        <p14:creationId xmlns:p14="http://schemas.microsoft.com/office/powerpoint/2010/main" val="2061135793"/>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Histrionic Personality Disorder</a:t>
            </a:r>
          </a:p>
        </p:txBody>
      </p:sp>
      <p:sp>
        <p:nvSpPr>
          <p:cNvPr id="3" name="Content Placeholder 2"/>
          <p:cNvSpPr>
            <a:spLocks noGrp="1"/>
          </p:cNvSpPr>
          <p:nvPr>
            <p:ph idx="1"/>
          </p:nvPr>
        </p:nvSpPr>
        <p:spPr/>
        <p:txBody>
          <a:bodyPr>
            <a:normAutofit fontScale="85000" lnSpcReduction="20000"/>
          </a:bodyPr>
          <a:lstStyle/>
          <a:p>
            <a:r>
              <a:rPr lang="en-US" dirty="0"/>
              <a:t>Clients are uncomfortable when they are not the </a:t>
            </a:r>
            <a:r>
              <a:rPr lang="en-US" dirty="0" smtClean="0"/>
              <a:t>center of </a:t>
            </a:r>
            <a:r>
              <a:rPr lang="en-US" dirty="0"/>
              <a:t>attention and go to great lengths to gain that </a:t>
            </a:r>
            <a:r>
              <a:rPr lang="en-US" dirty="0" smtClean="0"/>
              <a:t>status. They </a:t>
            </a:r>
            <a:r>
              <a:rPr lang="en-US" dirty="0"/>
              <a:t>use their physical appearance and dress to gain </a:t>
            </a:r>
            <a:r>
              <a:rPr lang="en-US" dirty="0" smtClean="0"/>
              <a:t>attention. At </a:t>
            </a:r>
            <a:r>
              <a:rPr lang="en-US" dirty="0"/>
              <a:t>times, they </a:t>
            </a:r>
            <a:r>
              <a:rPr lang="en-US" dirty="0">
                <a:solidFill>
                  <a:srgbClr val="FF0000"/>
                </a:solidFill>
              </a:rPr>
              <a:t>may fish for compliments </a:t>
            </a:r>
            <a:r>
              <a:rPr lang="en-US" dirty="0"/>
              <a:t>in </a:t>
            </a:r>
            <a:r>
              <a:rPr lang="en-US" dirty="0" smtClean="0"/>
              <a:t>unsubtle ways</a:t>
            </a:r>
            <a:r>
              <a:rPr lang="en-US" dirty="0"/>
              <a:t>, fabricate unbelievable stories, or create public </a:t>
            </a:r>
            <a:r>
              <a:rPr lang="en-US" dirty="0" smtClean="0"/>
              <a:t>scenes to </a:t>
            </a:r>
            <a:r>
              <a:rPr lang="en-US" dirty="0"/>
              <a:t>attract attention. </a:t>
            </a:r>
            <a:endParaRPr lang="en-US" dirty="0" smtClean="0"/>
          </a:p>
          <a:p>
            <a:r>
              <a:rPr lang="en-US" dirty="0" smtClean="0"/>
              <a:t>They </a:t>
            </a:r>
            <a:r>
              <a:rPr lang="en-US" dirty="0"/>
              <a:t>may even faint, become ill, or </a:t>
            </a:r>
            <a:r>
              <a:rPr lang="en-US" dirty="0" smtClean="0"/>
              <a:t>fall to </a:t>
            </a:r>
            <a:r>
              <a:rPr lang="en-US" dirty="0"/>
              <a:t>the floor. They brighten considerably when given </a:t>
            </a:r>
            <a:r>
              <a:rPr lang="en-US" dirty="0" smtClean="0"/>
              <a:t>attention after </a:t>
            </a:r>
            <a:r>
              <a:rPr lang="en-US" dirty="0"/>
              <a:t>some of these behaviors; this leaves others </a:t>
            </a:r>
            <a:r>
              <a:rPr lang="en-US" dirty="0" smtClean="0"/>
              <a:t>feeling that </a:t>
            </a:r>
            <a:r>
              <a:rPr lang="en-US" dirty="0"/>
              <a:t>they have been used. Any comment or </a:t>
            </a:r>
            <a:r>
              <a:rPr lang="en-US" dirty="0" smtClean="0"/>
              <a:t>statement that </a:t>
            </a:r>
            <a:r>
              <a:rPr lang="en-US" dirty="0"/>
              <a:t>could be interpreted as uncomplimentary or </a:t>
            </a:r>
            <a:r>
              <a:rPr lang="en-US" dirty="0" smtClean="0"/>
              <a:t>unflattering may </a:t>
            </a:r>
            <a:r>
              <a:rPr lang="en-US" dirty="0"/>
              <a:t>produce a strong response such as a </a:t>
            </a:r>
            <a:r>
              <a:rPr lang="en-US" dirty="0" smtClean="0"/>
              <a:t>temper tantrum </a:t>
            </a:r>
            <a:r>
              <a:rPr lang="en-US" dirty="0"/>
              <a:t>or crying outburst.</a:t>
            </a:r>
          </a:p>
        </p:txBody>
      </p:sp>
    </p:spTree>
    <p:extLst>
      <p:ext uri="{BB962C8B-B14F-4D97-AF65-F5344CB8AC3E}">
        <p14:creationId xmlns:p14="http://schemas.microsoft.com/office/powerpoint/2010/main" val="2669855929"/>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Interventions</a:t>
            </a:r>
          </a:p>
        </p:txBody>
      </p:sp>
      <p:sp>
        <p:nvSpPr>
          <p:cNvPr id="3" name="Content Placeholder 2"/>
          <p:cNvSpPr>
            <a:spLocks noGrp="1"/>
          </p:cNvSpPr>
          <p:nvPr>
            <p:ph idx="1"/>
          </p:nvPr>
        </p:nvSpPr>
        <p:spPr/>
        <p:txBody>
          <a:bodyPr>
            <a:normAutofit fontScale="92500" lnSpcReduction="10000"/>
          </a:bodyPr>
          <a:lstStyle/>
          <a:p>
            <a:r>
              <a:rPr lang="en-US" dirty="0"/>
              <a:t>The nurse gives clients feedback about their social </a:t>
            </a:r>
            <a:r>
              <a:rPr lang="en-US" dirty="0" smtClean="0"/>
              <a:t>interactions with </a:t>
            </a:r>
            <a:r>
              <a:rPr lang="en-US" dirty="0"/>
              <a:t>others, including manner of dress and </a:t>
            </a:r>
            <a:r>
              <a:rPr lang="en-US" dirty="0" smtClean="0"/>
              <a:t>nonverbal behavior</a:t>
            </a:r>
            <a:r>
              <a:rPr lang="en-US" dirty="0"/>
              <a:t>. </a:t>
            </a:r>
            <a:endParaRPr lang="en-US" dirty="0" smtClean="0"/>
          </a:p>
          <a:p>
            <a:r>
              <a:rPr lang="en-US" dirty="0" smtClean="0"/>
              <a:t>Feedback </a:t>
            </a:r>
            <a:r>
              <a:rPr lang="en-US" dirty="0"/>
              <a:t>should focus on </a:t>
            </a:r>
            <a:r>
              <a:rPr lang="en-US" dirty="0" smtClean="0"/>
              <a:t>appropriate alternatives</a:t>
            </a:r>
            <a:r>
              <a:rPr lang="en-US" dirty="0"/>
              <a:t>, not merely criticism. For example, the </a:t>
            </a:r>
            <a:r>
              <a:rPr lang="en-US" dirty="0" smtClean="0"/>
              <a:t>nurse might </a:t>
            </a:r>
            <a:r>
              <a:rPr lang="en-US" dirty="0"/>
              <a:t>say</a:t>
            </a:r>
            <a:r>
              <a:rPr lang="en-US" dirty="0" smtClean="0"/>
              <a:t>, </a:t>
            </a:r>
            <a:r>
              <a:rPr lang="en-US" i="1" dirty="0"/>
              <a:t>“When you embrace and kiss other people </a:t>
            </a:r>
            <a:r>
              <a:rPr lang="en-US" i="1" dirty="0" smtClean="0"/>
              <a:t>on first </a:t>
            </a:r>
            <a:r>
              <a:rPr lang="en-US" i="1" dirty="0"/>
              <a:t>meeting them, they may interpret your </a:t>
            </a:r>
            <a:r>
              <a:rPr lang="en-US" i="1" dirty="0" smtClean="0"/>
              <a:t>behavior in </a:t>
            </a:r>
            <a:r>
              <a:rPr lang="en-US" i="1" dirty="0"/>
              <a:t>a sexual manner. It would be </a:t>
            </a:r>
            <a:r>
              <a:rPr lang="en-US" i="1" dirty="0" smtClean="0"/>
              <a:t>more acceptable </a:t>
            </a:r>
            <a:r>
              <a:rPr lang="en-US" i="1" dirty="0"/>
              <a:t>to stand at least 2 feet away </a:t>
            </a:r>
            <a:r>
              <a:rPr lang="en-US" i="1" dirty="0" smtClean="0"/>
              <a:t>from them </a:t>
            </a:r>
            <a:r>
              <a:rPr lang="en-US" i="1" dirty="0"/>
              <a:t>and to shake hands</a:t>
            </a:r>
            <a:r>
              <a:rPr lang="en-US" i="1" dirty="0" smtClean="0"/>
              <a:t>.”</a:t>
            </a:r>
          </a:p>
        </p:txBody>
      </p:sp>
    </p:spTree>
    <p:extLst>
      <p:ext uri="{BB962C8B-B14F-4D97-AF65-F5344CB8AC3E}">
        <p14:creationId xmlns:p14="http://schemas.microsoft.com/office/powerpoint/2010/main" val="2301787042"/>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Interventions</a:t>
            </a:r>
          </a:p>
        </p:txBody>
      </p:sp>
      <p:sp>
        <p:nvSpPr>
          <p:cNvPr id="3" name="Content Placeholder 2"/>
          <p:cNvSpPr>
            <a:spLocks noGrp="1"/>
          </p:cNvSpPr>
          <p:nvPr>
            <p:ph idx="1"/>
          </p:nvPr>
        </p:nvSpPr>
        <p:spPr/>
        <p:txBody>
          <a:bodyPr>
            <a:normAutofit fontScale="92500" lnSpcReduction="10000"/>
          </a:bodyPr>
          <a:lstStyle/>
          <a:p>
            <a:r>
              <a:rPr lang="en-US" dirty="0"/>
              <a:t>It also may help to discuss social situations to </a:t>
            </a:r>
            <a:r>
              <a:rPr lang="en-US" dirty="0" smtClean="0"/>
              <a:t>explore clients</a:t>
            </a:r>
            <a:r>
              <a:rPr lang="en-US" dirty="0"/>
              <a:t>’ perceptions of others’ reactions and </a:t>
            </a:r>
            <a:r>
              <a:rPr lang="en-US" dirty="0" smtClean="0"/>
              <a:t>behavior. Teaching </a:t>
            </a:r>
            <a:r>
              <a:rPr lang="en-US" dirty="0"/>
              <a:t>social skills and role-playing those skills in </a:t>
            </a:r>
            <a:r>
              <a:rPr lang="en-US" dirty="0" smtClean="0"/>
              <a:t>a safe</a:t>
            </a:r>
            <a:r>
              <a:rPr lang="en-US" dirty="0"/>
              <a:t>, nonthreatening environment can help clients to </a:t>
            </a:r>
            <a:r>
              <a:rPr lang="en-US" dirty="0" smtClean="0"/>
              <a:t>gain confidence </a:t>
            </a:r>
            <a:r>
              <a:rPr lang="en-US" dirty="0"/>
              <a:t>in their ability to interact socially. </a:t>
            </a:r>
            <a:endParaRPr lang="en-US" dirty="0" smtClean="0"/>
          </a:p>
          <a:p>
            <a:r>
              <a:rPr lang="en-US" dirty="0" smtClean="0"/>
              <a:t>The nurse must </a:t>
            </a:r>
            <a:r>
              <a:rPr lang="en-US" dirty="0"/>
              <a:t>be specific in describing and modeling social </a:t>
            </a:r>
            <a:r>
              <a:rPr lang="en-US" dirty="0" smtClean="0"/>
              <a:t>skills, including </a:t>
            </a:r>
            <a:r>
              <a:rPr lang="en-US" dirty="0"/>
              <a:t>establishing eye contact, engaging in </a:t>
            </a:r>
            <a:r>
              <a:rPr lang="en-US" dirty="0" smtClean="0"/>
              <a:t>active listening</a:t>
            </a:r>
            <a:r>
              <a:rPr lang="en-US" dirty="0"/>
              <a:t>, and respecting personal space</a:t>
            </a:r>
            <a:r>
              <a:rPr lang="en-US" dirty="0" smtClean="0"/>
              <a:t>.</a:t>
            </a:r>
            <a:endParaRPr lang="en-US" dirty="0"/>
          </a:p>
        </p:txBody>
      </p:sp>
    </p:spTree>
    <p:extLst>
      <p:ext uri="{BB962C8B-B14F-4D97-AF65-F5344CB8AC3E}">
        <p14:creationId xmlns:p14="http://schemas.microsoft.com/office/powerpoint/2010/main" val="3262398750"/>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Narcissistic Personality Disorder</a:t>
            </a:r>
            <a:endParaRPr lang="en-US" dirty="0"/>
          </a:p>
        </p:txBody>
      </p:sp>
      <p:sp>
        <p:nvSpPr>
          <p:cNvPr id="3" name="Content Placeholder 2"/>
          <p:cNvSpPr>
            <a:spLocks noGrp="1"/>
          </p:cNvSpPr>
          <p:nvPr>
            <p:ph idx="1"/>
          </p:nvPr>
        </p:nvSpPr>
        <p:spPr/>
        <p:txBody>
          <a:bodyPr>
            <a:normAutofit fontScale="92500" lnSpcReduction="10000"/>
          </a:bodyPr>
          <a:lstStyle/>
          <a:p>
            <a:r>
              <a:rPr lang="en-US" b="1" dirty="0"/>
              <a:t>Narcissistic personality disorder </a:t>
            </a:r>
            <a:r>
              <a:rPr lang="en-US" dirty="0"/>
              <a:t>is characterized by a </a:t>
            </a:r>
            <a:r>
              <a:rPr lang="en-US" dirty="0" smtClean="0"/>
              <a:t>pervasive </a:t>
            </a:r>
            <a:r>
              <a:rPr lang="en-US" dirty="0" smtClean="0">
                <a:solidFill>
                  <a:srgbClr val="FF0000"/>
                </a:solidFill>
              </a:rPr>
              <a:t>pattern </a:t>
            </a:r>
            <a:r>
              <a:rPr lang="en-US" dirty="0">
                <a:solidFill>
                  <a:srgbClr val="FF0000"/>
                </a:solidFill>
              </a:rPr>
              <a:t>of grandiosity (in fantasy or behavior), </a:t>
            </a:r>
            <a:r>
              <a:rPr lang="en-US" dirty="0" smtClean="0">
                <a:solidFill>
                  <a:srgbClr val="FF0000"/>
                </a:solidFill>
              </a:rPr>
              <a:t>need for </a:t>
            </a:r>
            <a:r>
              <a:rPr lang="en-US" dirty="0">
                <a:solidFill>
                  <a:srgbClr val="FF0000"/>
                </a:solidFill>
              </a:rPr>
              <a:t>admiration, and lack of empathy. </a:t>
            </a:r>
            <a:endParaRPr lang="en-US" dirty="0" smtClean="0">
              <a:solidFill>
                <a:srgbClr val="FF0000"/>
              </a:solidFill>
            </a:endParaRPr>
          </a:p>
          <a:p>
            <a:r>
              <a:rPr lang="en-US" dirty="0" smtClean="0"/>
              <a:t>Fifty </a:t>
            </a:r>
            <a:r>
              <a:rPr lang="en-US" dirty="0"/>
              <a:t>percent to 75% of people with this </a:t>
            </a:r>
            <a:r>
              <a:rPr lang="en-US" dirty="0" smtClean="0"/>
              <a:t>diagnosis are </a:t>
            </a:r>
            <a:r>
              <a:rPr lang="en-US" dirty="0"/>
              <a:t>men. </a:t>
            </a:r>
            <a:endParaRPr lang="en-US" dirty="0" smtClean="0"/>
          </a:p>
          <a:p>
            <a:r>
              <a:rPr lang="en-US" dirty="0" smtClean="0"/>
              <a:t>Individual psychotherapy is </a:t>
            </a:r>
            <a:r>
              <a:rPr lang="en-US" dirty="0"/>
              <a:t>the most effective treatment, and hospitalization </a:t>
            </a:r>
            <a:r>
              <a:rPr lang="en-US" dirty="0" smtClean="0"/>
              <a:t>is rare </a:t>
            </a:r>
            <a:r>
              <a:rPr lang="en-US" dirty="0"/>
              <a:t>unless comorbid conditions exist for which the </a:t>
            </a:r>
            <a:r>
              <a:rPr lang="en-US" dirty="0" smtClean="0"/>
              <a:t>client requires </a:t>
            </a:r>
            <a:r>
              <a:rPr lang="en-US" dirty="0"/>
              <a:t>inpatient </a:t>
            </a:r>
            <a:r>
              <a:rPr lang="en-US" dirty="0" smtClean="0"/>
              <a:t>treatment.</a:t>
            </a:r>
            <a:endParaRPr lang="en-US" dirty="0"/>
          </a:p>
        </p:txBody>
      </p:sp>
    </p:spTree>
    <p:extLst>
      <p:ext uri="{BB962C8B-B14F-4D97-AF65-F5344CB8AC3E}">
        <p14:creationId xmlns:p14="http://schemas.microsoft.com/office/powerpoint/2010/main" val="1300655143"/>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Narcissistic Personality Disorder</a:t>
            </a:r>
          </a:p>
        </p:txBody>
      </p:sp>
      <p:sp>
        <p:nvSpPr>
          <p:cNvPr id="3" name="Content Placeholder 2"/>
          <p:cNvSpPr>
            <a:spLocks noGrp="1"/>
          </p:cNvSpPr>
          <p:nvPr>
            <p:ph idx="1"/>
          </p:nvPr>
        </p:nvSpPr>
        <p:spPr/>
        <p:txBody>
          <a:bodyPr>
            <a:normAutofit fontScale="77500" lnSpcReduction="20000"/>
          </a:bodyPr>
          <a:lstStyle/>
          <a:p>
            <a:r>
              <a:rPr lang="en-US" dirty="0" smtClean="0"/>
              <a:t>They </a:t>
            </a:r>
            <a:r>
              <a:rPr lang="en-US" dirty="0"/>
              <a:t>lack the ability to recognize or to empathize </a:t>
            </a:r>
            <a:r>
              <a:rPr lang="en-US" dirty="0" smtClean="0"/>
              <a:t>with the </a:t>
            </a:r>
            <a:r>
              <a:rPr lang="en-US" dirty="0"/>
              <a:t>feelings of others</a:t>
            </a:r>
            <a:r>
              <a:rPr lang="en-US" dirty="0" smtClean="0"/>
              <a:t>.</a:t>
            </a:r>
          </a:p>
          <a:p>
            <a:r>
              <a:rPr lang="en-US" dirty="0" smtClean="0"/>
              <a:t>They </a:t>
            </a:r>
            <a:r>
              <a:rPr lang="en-US" dirty="0"/>
              <a:t>may express their grandiosity overtly, or </a:t>
            </a:r>
            <a:r>
              <a:rPr lang="en-US" dirty="0" smtClean="0"/>
              <a:t>they quietly </a:t>
            </a:r>
            <a:r>
              <a:rPr lang="en-US" dirty="0"/>
              <a:t>may expect to be recognized for their </a:t>
            </a:r>
            <a:r>
              <a:rPr lang="en-US" dirty="0" smtClean="0"/>
              <a:t>perceived greatness</a:t>
            </a:r>
            <a:r>
              <a:rPr lang="en-US" dirty="0"/>
              <a:t>. They often are preoccupied with fantasies </a:t>
            </a:r>
            <a:r>
              <a:rPr lang="en-US" dirty="0" smtClean="0"/>
              <a:t>of unlimited </a:t>
            </a:r>
            <a:r>
              <a:rPr lang="en-US" dirty="0"/>
              <a:t>success, power, brilliance, beauty, or ideal </a:t>
            </a:r>
            <a:r>
              <a:rPr lang="en-US" dirty="0" smtClean="0"/>
              <a:t>love. These </a:t>
            </a:r>
            <a:r>
              <a:rPr lang="en-US" dirty="0"/>
              <a:t>fantasies reinforce their sense of </a:t>
            </a:r>
            <a:r>
              <a:rPr lang="en-US" dirty="0" smtClean="0"/>
              <a:t>superiority.</a:t>
            </a:r>
          </a:p>
          <a:p>
            <a:r>
              <a:rPr lang="en-US" dirty="0">
                <a:solidFill>
                  <a:srgbClr val="FF0000"/>
                </a:solidFill>
              </a:rPr>
              <a:t>Thought processing is intact, but insight is limited or poor. </a:t>
            </a:r>
            <a:r>
              <a:rPr lang="en-US" dirty="0"/>
              <a:t>Clients believe themselves to be superior and special and are unlikely to consider that their behavior has any relation to their problems: </a:t>
            </a:r>
            <a:r>
              <a:rPr lang="en-US" dirty="0">
                <a:solidFill>
                  <a:srgbClr val="FF0000"/>
                </a:solidFill>
              </a:rPr>
              <a:t>they view their problems as the fault of others</a:t>
            </a:r>
            <a:r>
              <a:rPr lang="en-US" dirty="0" smtClean="0">
                <a:solidFill>
                  <a:srgbClr val="FF0000"/>
                </a:solidFill>
              </a:rPr>
              <a:t>.</a:t>
            </a:r>
            <a:endParaRPr lang="en-US" dirty="0">
              <a:solidFill>
                <a:srgbClr val="FF0000"/>
              </a:solidFill>
            </a:endParaRPr>
          </a:p>
        </p:txBody>
      </p:sp>
    </p:spTree>
    <p:extLst>
      <p:ext uri="{BB962C8B-B14F-4D97-AF65-F5344CB8AC3E}">
        <p14:creationId xmlns:p14="http://schemas.microsoft.com/office/powerpoint/2010/main" val="283784056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Narcissistic Personality Disorder</a:t>
            </a:r>
          </a:p>
        </p:txBody>
      </p:sp>
      <p:sp>
        <p:nvSpPr>
          <p:cNvPr id="3" name="Content Placeholder 2"/>
          <p:cNvSpPr>
            <a:spLocks noGrp="1"/>
          </p:cNvSpPr>
          <p:nvPr>
            <p:ph idx="1"/>
          </p:nvPr>
        </p:nvSpPr>
        <p:spPr/>
        <p:txBody>
          <a:bodyPr>
            <a:normAutofit fontScale="92500" lnSpcReduction="10000"/>
          </a:bodyPr>
          <a:lstStyle/>
          <a:p>
            <a:r>
              <a:rPr lang="en-US" dirty="0"/>
              <a:t>At work, these clients may experience some </a:t>
            </a:r>
            <a:r>
              <a:rPr lang="en-US" dirty="0" smtClean="0"/>
              <a:t>success because </a:t>
            </a:r>
            <a:r>
              <a:rPr lang="en-US" dirty="0"/>
              <a:t>they are ambitious and confident. Difficulties </a:t>
            </a:r>
            <a:r>
              <a:rPr lang="en-US" dirty="0" smtClean="0"/>
              <a:t>are common</a:t>
            </a:r>
            <a:r>
              <a:rPr lang="en-US" dirty="0"/>
              <a:t>, however, because they have trouble </a:t>
            </a:r>
            <a:r>
              <a:rPr lang="en-US" dirty="0" smtClean="0"/>
              <a:t>working with </a:t>
            </a:r>
            <a:r>
              <a:rPr lang="en-US" dirty="0"/>
              <a:t>others (whom they consider to be inferior) and </a:t>
            </a:r>
            <a:r>
              <a:rPr lang="en-US" dirty="0" smtClean="0"/>
              <a:t>have limited </a:t>
            </a:r>
            <a:r>
              <a:rPr lang="en-US" dirty="0"/>
              <a:t>ability to accept criticism or feedback. </a:t>
            </a:r>
            <a:endParaRPr lang="en-US" dirty="0" smtClean="0"/>
          </a:p>
          <a:p>
            <a:r>
              <a:rPr lang="en-US" dirty="0" smtClean="0"/>
              <a:t>They also are </a:t>
            </a:r>
            <a:r>
              <a:rPr lang="en-US" dirty="0"/>
              <a:t>likely to believe they are underpaid and </a:t>
            </a:r>
            <a:r>
              <a:rPr lang="en-US" dirty="0" smtClean="0"/>
              <a:t>underappreciated or </a:t>
            </a:r>
            <a:r>
              <a:rPr lang="en-US" dirty="0"/>
              <a:t>should have a higher position of authority </a:t>
            </a:r>
            <a:r>
              <a:rPr lang="en-US" dirty="0" smtClean="0"/>
              <a:t>even though </a:t>
            </a:r>
            <a:r>
              <a:rPr lang="en-US" dirty="0"/>
              <a:t>they are not qualified.</a:t>
            </a:r>
          </a:p>
        </p:txBody>
      </p:sp>
    </p:spTree>
    <p:extLst>
      <p:ext uri="{BB962C8B-B14F-4D97-AF65-F5344CB8AC3E}">
        <p14:creationId xmlns:p14="http://schemas.microsoft.com/office/powerpoint/2010/main" val="923510215"/>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Interventions</a:t>
            </a:r>
          </a:p>
        </p:txBody>
      </p:sp>
      <p:sp>
        <p:nvSpPr>
          <p:cNvPr id="3" name="Content Placeholder 2"/>
          <p:cNvSpPr>
            <a:spLocks noGrp="1"/>
          </p:cNvSpPr>
          <p:nvPr>
            <p:ph idx="1"/>
          </p:nvPr>
        </p:nvSpPr>
        <p:spPr/>
        <p:txBody>
          <a:bodyPr>
            <a:normAutofit fontScale="77500" lnSpcReduction="20000"/>
          </a:bodyPr>
          <a:lstStyle/>
          <a:p>
            <a:r>
              <a:rPr lang="en-US" dirty="0"/>
              <a:t>Clients with narcissistic personality disorder can </a:t>
            </a:r>
            <a:r>
              <a:rPr lang="en-US" dirty="0" smtClean="0"/>
              <a:t>present one </a:t>
            </a:r>
            <a:r>
              <a:rPr lang="en-US" dirty="0"/>
              <a:t>of the greatest challenges to the nurse. </a:t>
            </a:r>
            <a:endParaRPr lang="en-US" dirty="0" smtClean="0"/>
          </a:p>
          <a:p>
            <a:r>
              <a:rPr lang="en-US" dirty="0" smtClean="0"/>
              <a:t>The </a:t>
            </a:r>
            <a:r>
              <a:rPr lang="en-US" dirty="0"/>
              <a:t>nurse </a:t>
            </a:r>
            <a:r>
              <a:rPr lang="en-US" dirty="0" smtClean="0"/>
              <a:t>must use </a:t>
            </a:r>
            <a:r>
              <a:rPr lang="en-US" dirty="0"/>
              <a:t>self-awareness skills to avoid the anger and </a:t>
            </a:r>
            <a:r>
              <a:rPr lang="en-US" dirty="0" smtClean="0"/>
              <a:t>frustration that </a:t>
            </a:r>
            <a:r>
              <a:rPr lang="en-US" dirty="0"/>
              <a:t>these clients’ behavior and attitude can engender. </a:t>
            </a:r>
            <a:r>
              <a:rPr lang="en-US" dirty="0" smtClean="0"/>
              <a:t>Clients may </a:t>
            </a:r>
            <a:r>
              <a:rPr lang="en-US" dirty="0"/>
              <a:t>be rude and arrogant, </a:t>
            </a:r>
            <a:r>
              <a:rPr lang="en-US" dirty="0" smtClean="0"/>
              <a:t>and unwilling </a:t>
            </a:r>
            <a:r>
              <a:rPr lang="en-US" dirty="0"/>
              <a:t>to </a:t>
            </a:r>
            <a:r>
              <a:rPr lang="en-US" dirty="0" smtClean="0"/>
              <a:t>wait. </a:t>
            </a:r>
          </a:p>
          <a:p>
            <a:r>
              <a:rPr lang="en-US" dirty="0" smtClean="0"/>
              <a:t>The </a:t>
            </a:r>
            <a:r>
              <a:rPr lang="en-US" dirty="0"/>
              <a:t>nurse must not </a:t>
            </a:r>
            <a:r>
              <a:rPr lang="en-US" dirty="0" smtClean="0"/>
              <a:t>internalize such </a:t>
            </a:r>
            <a:r>
              <a:rPr lang="en-US" dirty="0"/>
              <a:t>criticism or take it personally. The goal is </a:t>
            </a:r>
            <a:r>
              <a:rPr lang="en-US" dirty="0" smtClean="0"/>
              <a:t>to gain </a:t>
            </a:r>
            <a:r>
              <a:rPr lang="en-US" dirty="0"/>
              <a:t>cooperation of these clients with other treatment </a:t>
            </a:r>
            <a:r>
              <a:rPr lang="en-US" dirty="0" smtClean="0"/>
              <a:t>as indicated</a:t>
            </a:r>
            <a:r>
              <a:rPr lang="en-US" dirty="0"/>
              <a:t>. The nurse teaches about comorbid medical </a:t>
            </a:r>
            <a:r>
              <a:rPr lang="en-US" dirty="0" smtClean="0"/>
              <a:t>or psychiatric </a:t>
            </a:r>
            <a:r>
              <a:rPr lang="en-US" dirty="0"/>
              <a:t>conditions, medication regimen, and </a:t>
            </a:r>
            <a:r>
              <a:rPr lang="en-US" dirty="0" smtClean="0"/>
              <a:t>any needed </a:t>
            </a:r>
            <a:r>
              <a:rPr lang="en-US" dirty="0"/>
              <a:t>self-care skills in a matter-of-fact manner. He </a:t>
            </a:r>
            <a:r>
              <a:rPr lang="en-US" dirty="0" smtClean="0"/>
              <a:t>or she </a:t>
            </a:r>
            <a:r>
              <a:rPr lang="en-US" dirty="0"/>
              <a:t>sets limits on rude or verbally abusive behavior </a:t>
            </a:r>
            <a:r>
              <a:rPr lang="en-US" dirty="0" smtClean="0"/>
              <a:t>and explains </a:t>
            </a:r>
            <a:r>
              <a:rPr lang="en-US" dirty="0"/>
              <a:t>his or her expectations of the client.</a:t>
            </a:r>
          </a:p>
        </p:txBody>
      </p:sp>
    </p:spTree>
    <p:extLst>
      <p:ext uri="{BB962C8B-B14F-4D97-AF65-F5344CB8AC3E}">
        <p14:creationId xmlns:p14="http://schemas.microsoft.com/office/powerpoint/2010/main" val="3389207548"/>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CLUSTER C: PERSONALITY DISORDERS</a:t>
            </a:r>
          </a:p>
        </p:txBody>
      </p:sp>
      <p:sp>
        <p:nvSpPr>
          <p:cNvPr id="3" name="Content Placeholder 2"/>
          <p:cNvSpPr>
            <a:spLocks noGrp="1"/>
          </p:cNvSpPr>
          <p:nvPr>
            <p:ph idx="1"/>
          </p:nvPr>
        </p:nvSpPr>
        <p:spPr/>
        <p:txBody>
          <a:bodyPr>
            <a:normAutofit fontScale="85000" lnSpcReduction="10000"/>
          </a:bodyPr>
          <a:lstStyle/>
          <a:p>
            <a:r>
              <a:rPr lang="en-US" b="1" dirty="0"/>
              <a:t>Avoidant personality disorder </a:t>
            </a:r>
            <a:r>
              <a:rPr lang="en-US" dirty="0"/>
              <a:t>is characterized by a </a:t>
            </a:r>
            <a:r>
              <a:rPr lang="en-US" dirty="0" smtClean="0"/>
              <a:t>pervasive pattern </a:t>
            </a:r>
            <a:r>
              <a:rPr lang="en-US" dirty="0"/>
              <a:t>of </a:t>
            </a:r>
            <a:r>
              <a:rPr lang="en-US" dirty="0">
                <a:solidFill>
                  <a:srgbClr val="FF0000"/>
                </a:solidFill>
              </a:rPr>
              <a:t>social discomfort </a:t>
            </a:r>
            <a:r>
              <a:rPr lang="en-US" dirty="0" smtClean="0">
                <a:solidFill>
                  <a:srgbClr val="FF0000"/>
                </a:solidFill>
              </a:rPr>
              <a:t>and low self-esteem</a:t>
            </a:r>
            <a:r>
              <a:rPr lang="en-US" dirty="0">
                <a:solidFill>
                  <a:srgbClr val="FF0000"/>
                </a:solidFill>
              </a:rPr>
              <a:t>, and hypersensitivity to negative </a:t>
            </a:r>
            <a:r>
              <a:rPr lang="en-US" dirty="0" smtClean="0">
                <a:solidFill>
                  <a:srgbClr val="FF0000"/>
                </a:solidFill>
              </a:rPr>
              <a:t>evaluation. </a:t>
            </a:r>
          </a:p>
          <a:p>
            <a:r>
              <a:rPr lang="en-US" dirty="0"/>
              <a:t>These clients are likely to report being overly inhibited as children and that they often avoid unfamiliar situations and people with an intensity beyond that expected for their developmental stage</a:t>
            </a:r>
            <a:r>
              <a:rPr lang="en-US" dirty="0" smtClean="0"/>
              <a:t>.</a:t>
            </a:r>
          </a:p>
          <a:p>
            <a:r>
              <a:rPr lang="en-US" dirty="0"/>
              <a:t>They are hypersensitive to negative evaluation from others and readily believe themselves to be inferior.</a:t>
            </a:r>
            <a:endParaRPr lang="en-US" dirty="0" smtClean="0"/>
          </a:p>
        </p:txBody>
      </p:sp>
    </p:spTree>
    <p:extLst>
      <p:ext uri="{BB962C8B-B14F-4D97-AF65-F5344CB8AC3E}">
        <p14:creationId xmlns:p14="http://schemas.microsoft.com/office/powerpoint/2010/main" val="2812841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Avoidant Personality Disorder</a:t>
            </a:r>
            <a:endParaRPr lang="en-US" dirty="0"/>
          </a:p>
        </p:txBody>
      </p:sp>
      <p:sp>
        <p:nvSpPr>
          <p:cNvPr id="3" name="Content Placeholder 2"/>
          <p:cNvSpPr>
            <a:spLocks noGrp="1"/>
          </p:cNvSpPr>
          <p:nvPr>
            <p:ph idx="1"/>
          </p:nvPr>
        </p:nvSpPr>
        <p:spPr/>
        <p:txBody>
          <a:bodyPr>
            <a:normAutofit fontScale="85000" lnSpcReduction="20000"/>
          </a:bodyPr>
          <a:lstStyle/>
          <a:p>
            <a:r>
              <a:rPr lang="en-US" dirty="0" smtClean="0">
                <a:solidFill>
                  <a:srgbClr val="FF0000"/>
                </a:solidFill>
              </a:rPr>
              <a:t>Clients </a:t>
            </a:r>
            <a:r>
              <a:rPr lang="en-US" dirty="0">
                <a:solidFill>
                  <a:srgbClr val="FF0000"/>
                </a:solidFill>
              </a:rPr>
              <a:t>are reluctant </a:t>
            </a:r>
            <a:r>
              <a:rPr lang="en-US" dirty="0" smtClean="0">
                <a:solidFill>
                  <a:srgbClr val="FF0000"/>
                </a:solidFill>
              </a:rPr>
              <a:t>to do </a:t>
            </a:r>
            <a:r>
              <a:rPr lang="en-US" dirty="0">
                <a:solidFill>
                  <a:srgbClr val="FF0000"/>
                </a:solidFill>
              </a:rPr>
              <a:t>anything perceived as risky, which, for them, is </a:t>
            </a:r>
            <a:r>
              <a:rPr lang="en-US" dirty="0" smtClean="0">
                <a:solidFill>
                  <a:srgbClr val="FF0000"/>
                </a:solidFill>
              </a:rPr>
              <a:t>almost anything</a:t>
            </a:r>
            <a:r>
              <a:rPr lang="en-US" dirty="0">
                <a:solidFill>
                  <a:srgbClr val="FF0000"/>
                </a:solidFill>
              </a:rPr>
              <a:t>. </a:t>
            </a:r>
            <a:r>
              <a:rPr lang="en-US" dirty="0"/>
              <a:t>They are fearful and convinced they will </a:t>
            </a:r>
            <a:r>
              <a:rPr lang="en-US" dirty="0" smtClean="0"/>
              <a:t>make a </a:t>
            </a:r>
            <a:r>
              <a:rPr lang="en-US" dirty="0"/>
              <a:t>mistake, be humiliated, or embarrass themselves </a:t>
            </a:r>
            <a:r>
              <a:rPr lang="en-US" dirty="0" smtClean="0"/>
              <a:t>and others</a:t>
            </a:r>
            <a:r>
              <a:rPr lang="en-US" dirty="0"/>
              <a:t>. Because they are unusually fearful of </a:t>
            </a:r>
            <a:r>
              <a:rPr lang="en-US" dirty="0" smtClean="0"/>
              <a:t>rejection, criticism</a:t>
            </a:r>
            <a:r>
              <a:rPr lang="en-US" dirty="0"/>
              <a:t>, shame, or disapproval, they tend to avoid </a:t>
            </a:r>
            <a:r>
              <a:rPr lang="en-US" dirty="0" smtClean="0"/>
              <a:t>situations or </a:t>
            </a:r>
            <a:r>
              <a:rPr lang="en-US" dirty="0"/>
              <a:t>relationships that may result in these </a:t>
            </a:r>
            <a:r>
              <a:rPr lang="en-US" dirty="0" smtClean="0"/>
              <a:t>feelings. </a:t>
            </a:r>
          </a:p>
          <a:p>
            <a:r>
              <a:rPr lang="en-US" dirty="0" smtClean="0"/>
              <a:t>They </a:t>
            </a:r>
            <a:r>
              <a:rPr lang="en-US" dirty="0"/>
              <a:t>usually strongly desire social acceptance </a:t>
            </a:r>
            <a:r>
              <a:rPr lang="en-US" dirty="0" smtClean="0"/>
              <a:t>and human </a:t>
            </a:r>
            <a:r>
              <a:rPr lang="en-US" dirty="0"/>
              <a:t>companionship: they wish for closeness and </a:t>
            </a:r>
            <a:r>
              <a:rPr lang="en-US" dirty="0" smtClean="0"/>
              <a:t>intimacy but </a:t>
            </a:r>
            <a:r>
              <a:rPr lang="en-US" dirty="0"/>
              <a:t>fear possible rejection and humiliation. </a:t>
            </a:r>
            <a:r>
              <a:rPr lang="en-US" dirty="0" smtClean="0"/>
              <a:t>These fears </a:t>
            </a:r>
            <a:r>
              <a:rPr lang="en-US" dirty="0"/>
              <a:t>hinder socialization, which makes clients </a:t>
            </a:r>
            <a:r>
              <a:rPr lang="en-US" dirty="0" smtClean="0"/>
              <a:t>seem awkward </a:t>
            </a:r>
            <a:r>
              <a:rPr lang="en-US" dirty="0"/>
              <a:t>and socially </a:t>
            </a:r>
            <a:r>
              <a:rPr lang="en-US" dirty="0" smtClean="0"/>
              <a:t>inept.</a:t>
            </a:r>
            <a:endParaRPr lang="en-US" dirty="0"/>
          </a:p>
        </p:txBody>
      </p:sp>
    </p:spTree>
    <p:extLst>
      <p:ext uri="{BB962C8B-B14F-4D97-AF65-F5344CB8AC3E}">
        <p14:creationId xmlns:p14="http://schemas.microsoft.com/office/powerpoint/2010/main" val="180919752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Introduction</a:t>
            </a:r>
          </a:p>
        </p:txBody>
      </p:sp>
      <p:sp>
        <p:nvSpPr>
          <p:cNvPr id="3" name="Content Placeholder 2"/>
          <p:cNvSpPr>
            <a:spLocks noGrp="1"/>
          </p:cNvSpPr>
          <p:nvPr>
            <p:ph idx="1"/>
          </p:nvPr>
        </p:nvSpPr>
        <p:spPr/>
        <p:txBody>
          <a:bodyPr>
            <a:normAutofit fontScale="62500" lnSpcReduction="20000"/>
          </a:bodyPr>
          <a:lstStyle/>
          <a:p>
            <a:r>
              <a:rPr lang="en-US" dirty="0"/>
              <a:t>Personality disorders are longstanding because </a:t>
            </a:r>
            <a:r>
              <a:rPr lang="en-US" dirty="0" smtClean="0"/>
              <a:t>personality characteristics </a:t>
            </a:r>
            <a:r>
              <a:rPr lang="en-US" dirty="0"/>
              <a:t>do not change easily. Thus, </a:t>
            </a:r>
            <a:r>
              <a:rPr lang="en-US" dirty="0" smtClean="0"/>
              <a:t>clients with </a:t>
            </a:r>
            <a:r>
              <a:rPr lang="en-US" dirty="0"/>
              <a:t>personality disorders continue to behave in </a:t>
            </a:r>
            <a:r>
              <a:rPr lang="en-US" dirty="0" smtClean="0"/>
              <a:t>their same </a:t>
            </a:r>
            <a:r>
              <a:rPr lang="en-US" dirty="0"/>
              <a:t>familiar ways even when these behaviors cause </a:t>
            </a:r>
            <a:r>
              <a:rPr lang="en-US" dirty="0" smtClean="0"/>
              <a:t>them difficulties </a:t>
            </a:r>
            <a:r>
              <a:rPr lang="en-US" dirty="0"/>
              <a:t>or distress. </a:t>
            </a:r>
            <a:endParaRPr lang="en-US" dirty="0" smtClean="0"/>
          </a:p>
          <a:p>
            <a:r>
              <a:rPr lang="en-US" dirty="0" smtClean="0"/>
              <a:t>No </a:t>
            </a:r>
            <a:r>
              <a:rPr lang="en-US" dirty="0"/>
              <a:t>specific medication alters </a:t>
            </a:r>
            <a:r>
              <a:rPr lang="en-US" dirty="0" smtClean="0"/>
              <a:t>personality, and </a:t>
            </a:r>
            <a:r>
              <a:rPr lang="en-US" dirty="0"/>
              <a:t>therapy designed to help clients make </a:t>
            </a:r>
            <a:r>
              <a:rPr lang="en-US" dirty="0" smtClean="0"/>
              <a:t>changes is </a:t>
            </a:r>
            <a:r>
              <a:rPr lang="en-US" dirty="0"/>
              <a:t>often long term with very slow progress. </a:t>
            </a:r>
            <a:endParaRPr lang="en-US" dirty="0" smtClean="0"/>
          </a:p>
          <a:p>
            <a:r>
              <a:rPr lang="en-US" dirty="0" smtClean="0"/>
              <a:t>Some people with </a:t>
            </a:r>
            <a:r>
              <a:rPr lang="en-US" dirty="0"/>
              <a:t>personality disorders believe their problems </a:t>
            </a:r>
            <a:r>
              <a:rPr lang="en-US" dirty="0" smtClean="0"/>
              <a:t>stem from </a:t>
            </a:r>
            <a:r>
              <a:rPr lang="en-US" dirty="0"/>
              <a:t>others or the world in general; they do not </a:t>
            </a:r>
            <a:r>
              <a:rPr lang="en-US" dirty="0" smtClean="0"/>
              <a:t>recognize their </a:t>
            </a:r>
            <a:r>
              <a:rPr lang="en-US" dirty="0"/>
              <a:t>own behavior as the source of difficulty. </a:t>
            </a:r>
            <a:endParaRPr lang="en-US" dirty="0" smtClean="0"/>
          </a:p>
          <a:p>
            <a:r>
              <a:rPr lang="en-US" dirty="0" smtClean="0"/>
              <a:t>For these reasons</a:t>
            </a:r>
            <a:r>
              <a:rPr lang="en-US" dirty="0"/>
              <a:t>, people with personality disorders are difficult </a:t>
            </a:r>
            <a:r>
              <a:rPr lang="en-US" dirty="0" smtClean="0"/>
              <a:t>to treat</a:t>
            </a:r>
            <a:r>
              <a:rPr lang="en-US" dirty="0"/>
              <a:t>, which may be frustrating for the nurse and </a:t>
            </a:r>
            <a:r>
              <a:rPr lang="en-US" dirty="0" smtClean="0"/>
              <a:t>other caregivers </a:t>
            </a:r>
            <a:r>
              <a:rPr lang="en-US" dirty="0"/>
              <a:t>as well as for family and friends. </a:t>
            </a:r>
            <a:endParaRPr lang="en-US" dirty="0" smtClean="0"/>
          </a:p>
          <a:p>
            <a:r>
              <a:rPr lang="en-US" dirty="0" smtClean="0"/>
              <a:t>There </a:t>
            </a:r>
            <a:r>
              <a:rPr lang="en-US" dirty="0"/>
              <a:t>are </a:t>
            </a:r>
            <a:r>
              <a:rPr lang="en-US" dirty="0" smtClean="0"/>
              <a:t>also difficulties </a:t>
            </a:r>
            <a:r>
              <a:rPr lang="en-US" dirty="0"/>
              <a:t>in diagnosing and treating clients with </a:t>
            </a:r>
            <a:r>
              <a:rPr lang="en-US" dirty="0" smtClean="0"/>
              <a:t>personality disorders </a:t>
            </a:r>
            <a:r>
              <a:rPr lang="en-US" dirty="0"/>
              <a:t>because of similarities and subtle </a:t>
            </a:r>
            <a:r>
              <a:rPr lang="en-US" dirty="0" smtClean="0"/>
              <a:t>differences between </a:t>
            </a:r>
            <a:r>
              <a:rPr lang="en-US" dirty="0"/>
              <a:t>categories or types. Types often </a:t>
            </a:r>
            <a:r>
              <a:rPr lang="en-US" dirty="0" smtClean="0"/>
              <a:t>overlap, and </a:t>
            </a:r>
            <a:r>
              <a:rPr lang="en-US" dirty="0"/>
              <a:t>many people with personality disorders also </a:t>
            </a:r>
            <a:r>
              <a:rPr lang="en-US" dirty="0" smtClean="0"/>
              <a:t>have coexisting </a:t>
            </a:r>
            <a:r>
              <a:rPr lang="en-US" dirty="0"/>
              <a:t>mental illnesses.</a:t>
            </a:r>
          </a:p>
        </p:txBody>
      </p:sp>
    </p:spTree>
    <p:extLst>
      <p:ext uri="{BB962C8B-B14F-4D97-AF65-F5344CB8AC3E}">
        <p14:creationId xmlns:p14="http://schemas.microsoft.com/office/powerpoint/2010/main" val="2984186934"/>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Avoidant Personality Disorder</a:t>
            </a:r>
            <a:endParaRPr lang="en-US" dirty="0"/>
          </a:p>
        </p:txBody>
      </p:sp>
      <p:sp>
        <p:nvSpPr>
          <p:cNvPr id="3" name="Content Placeholder 2"/>
          <p:cNvSpPr>
            <a:spLocks noGrp="1"/>
          </p:cNvSpPr>
          <p:nvPr>
            <p:ph idx="1"/>
          </p:nvPr>
        </p:nvSpPr>
        <p:spPr/>
        <p:txBody>
          <a:bodyPr>
            <a:normAutofit fontScale="92500" lnSpcReduction="10000"/>
          </a:bodyPr>
          <a:lstStyle/>
          <a:p>
            <a:r>
              <a:rPr lang="en-US" dirty="0"/>
              <a:t>Clients may report some success in occupational </a:t>
            </a:r>
            <a:r>
              <a:rPr lang="en-US" dirty="0" smtClean="0"/>
              <a:t>roles because </a:t>
            </a:r>
            <a:r>
              <a:rPr lang="en-US" dirty="0"/>
              <a:t>they are so eager to please or to win a </a:t>
            </a:r>
            <a:r>
              <a:rPr lang="en-US" dirty="0" smtClean="0"/>
              <a:t>supervisor’s approval</a:t>
            </a:r>
            <a:r>
              <a:rPr lang="en-US" dirty="0"/>
              <a:t>. Shyness, awkwardness, or fear of failure, </a:t>
            </a:r>
            <a:r>
              <a:rPr lang="en-US" dirty="0" smtClean="0"/>
              <a:t>however, may </a:t>
            </a:r>
            <a:r>
              <a:rPr lang="en-US" dirty="0"/>
              <a:t>prevent them from seeking jobs that might </a:t>
            </a:r>
            <a:r>
              <a:rPr lang="en-US" dirty="0" smtClean="0"/>
              <a:t>be more </a:t>
            </a:r>
            <a:r>
              <a:rPr lang="en-US" dirty="0"/>
              <a:t>suitable, challenging, or rewarding. </a:t>
            </a:r>
            <a:endParaRPr lang="en-US" dirty="0" smtClean="0"/>
          </a:p>
          <a:p>
            <a:r>
              <a:rPr lang="en-US" dirty="0" smtClean="0"/>
              <a:t>For </a:t>
            </a:r>
            <a:r>
              <a:rPr lang="en-US" dirty="0"/>
              <a:t>example, </a:t>
            </a:r>
            <a:r>
              <a:rPr lang="en-US" dirty="0" smtClean="0"/>
              <a:t>a client </a:t>
            </a:r>
            <a:r>
              <a:rPr lang="en-US" dirty="0"/>
              <a:t>may reject a promotion and continue to remain </a:t>
            </a:r>
            <a:r>
              <a:rPr lang="en-US" dirty="0" smtClean="0"/>
              <a:t>in an </a:t>
            </a:r>
            <a:r>
              <a:rPr lang="en-US" dirty="0"/>
              <a:t>entry-level position for years even though he or she </a:t>
            </a:r>
            <a:r>
              <a:rPr lang="en-US" dirty="0" smtClean="0"/>
              <a:t>is well </a:t>
            </a:r>
            <a:r>
              <a:rPr lang="en-US" dirty="0"/>
              <a:t>qualified to advance.</a:t>
            </a:r>
          </a:p>
        </p:txBody>
      </p:sp>
    </p:spTree>
    <p:extLst>
      <p:ext uri="{BB962C8B-B14F-4D97-AF65-F5344CB8AC3E}">
        <p14:creationId xmlns:p14="http://schemas.microsoft.com/office/powerpoint/2010/main" val="2384350514"/>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Interventions</a:t>
            </a:r>
          </a:p>
        </p:txBody>
      </p:sp>
      <p:sp>
        <p:nvSpPr>
          <p:cNvPr id="3" name="Content Placeholder 2"/>
          <p:cNvSpPr>
            <a:spLocks noGrp="1"/>
          </p:cNvSpPr>
          <p:nvPr>
            <p:ph idx="1"/>
          </p:nvPr>
        </p:nvSpPr>
        <p:spPr/>
        <p:txBody>
          <a:bodyPr>
            <a:normAutofit fontScale="62500" lnSpcReduction="20000"/>
          </a:bodyPr>
          <a:lstStyle/>
          <a:p>
            <a:r>
              <a:rPr lang="en-US" dirty="0"/>
              <a:t>These clients require much support and </a:t>
            </a:r>
            <a:r>
              <a:rPr lang="en-US" dirty="0" smtClean="0"/>
              <a:t>reassurance from </a:t>
            </a:r>
            <a:r>
              <a:rPr lang="en-US" dirty="0"/>
              <a:t>the nurse. </a:t>
            </a:r>
            <a:endParaRPr lang="en-US" dirty="0" smtClean="0"/>
          </a:p>
          <a:p>
            <a:r>
              <a:rPr lang="en-US" dirty="0" smtClean="0"/>
              <a:t>In </a:t>
            </a:r>
            <a:r>
              <a:rPr lang="en-US" dirty="0"/>
              <a:t>the nonthreatening context of </a:t>
            </a:r>
            <a:r>
              <a:rPr lang="en-US" dirty="0" smtClean="0"/>
              <a:t>the relationship</a:t>
            </a:r>
            <a:r>
              <a:rPr lang="en-US" dirty="0"/>
              <a:t>, the nurse can help them to explore </a:t>
            </a:r>
            <a:r>
              <a:rPr lang="en-US" dirty="0" smtClean="0"/>
              <a:t>positive self-aspects</a:t>
            </a:r>
            <a:r>
              <a:rPr lang="en-US" dirty="0"/>
              <a:t>, positive responses from others, </a:t>
            </a:r>
            <a:r>
              <a:rPr lang="en-US" dirty="0" smtClean="0"/>
              <a:t>and possible </a:t>
            </a:r>
            <a:r>
              <a:rPr lang="en-US" dirty="0"/>
              <a:t>reasons for self-criticism. </a:t>
            </a:r>
            <a:endParaRPr lang="en-US" dirty="0" smtClean="0"/>
          </a:p>
          <a:p>
            <a:r>
              <a:rPr lang="en-US" dirty="0" smtClean="0"/>
              <a:t>Helping </a:t>
            </a:r>
            <a:r>
              <a:rPr lang="en-US" dirty="0"/>
              <a:t>clients </a:t>
            </a:r>
            <a:r>
              <a:rPr lang="en-US" dirty="0" smtClean="0"/>
              <a:t>to practice </a:t>
            </a:r>
            <a:r>
              <a:rPr lang="en-US" dirty="0"/>
              <a:t>self-affirmations and positive self-talk may </a:t>
            </a:r>
            <a:r>
              <a:rPr lang="en-US" dirty="0" smtClean="0"/>
              <a:t>be useful </a:t>
            </a:r>
            <a:r>
              <a:rPr lang="en-US" dirty="0"/>
              <a:t>in promoting self-esteem. </a:t>
            </a:r>
            <a:endParaRPr lang="en-US" dirty="0" smtClean="0"/>
          </a:p>
          <a:p>
            <a:r>
              <a:rPr lang="en-US" dirty="0" smtClean="0"/>
              <a:t>Other </a:t>
            </a:r>
            <a:r>
              <a:rPr lang="en-US" dirty="0"/>
              <a:t>cognitive </a:t>
            </a:r>
            <a:r>
              <a:rPr lang="en-US" dirty="0" smtClean="0"/>
              <a:t>restructuring techniques </a:t>
            </a:r>
            <a:r>
              <a:rPr lang="en-US" dirty="0"/>
              <a:t>such as reframing and </a:t>
            </a:r>
            <a:r>
              <a:rPr lang="en-US" dirty="0" err="1" smtClean="0"/>
              <a:t>decatastrophizing</a:t>
            </a:r>
            <a:r>
              <a:rPr lang="en-US" dirty="0" smtClean="0"/>
              <a:t> </a:t>
            </a:r>
            <a:r>
              <a:rPr lang="en-US" dirty="0"/>
              <a:t>can enhance self-worth. </a:t>
            </a:r>
            <a:r>
              <a:rPr lang="en-US" dirty="0" smtClean="0"/>
              <a:t>The nurse </a:t>
            </a:r>
            <a:r>
              <a:rPr lang="en-US" dirty="0"/>
              <a:t>can teach social skills and help clients to </a:t>
            </a:r>
            <a:r>
              <a:rPr lang="en-US" dirty="0" smtClean="0"/>
              <a:t>practice them </a:t>
            </a:r>
            <a:r>
              <a:rPr lang="en-US" dirty="0"/>
              <a:t>in the safety of the nurse–client </a:t>
            </a:r>
            <a:r>
              <a:rPr lang="en-US" dirty="0" smtClean="0"/>
              <a:t>relationship. </a:t>
            </a:r>
          </a:p>
          <a:p>
            <a:r>
              <a:rPr lang="en-US" dirty="0" smtClean="0"/>
              <a:t>Although </a:t>
            </a:r>
            <a:r>
              <a:rPr lang="en-US" dirty="0"/>
              <a:t>these clients have many social fears, those </a:t>
            </a:r>
            <a:r>
              <a:rPr lang="en-US" dirty="0" smtClean="0"/>
              <a:t>are often </a:t>
            </a:r>
            <a:r>
              <a:rPr lang="en-US" dirty="0"/>
              <a:t>counterbalanced by their desire for </a:t>
            </a:r>
            <a:r>
              <a:rPr lang="en-US" dirty="0" smtClean="0"/>
              <a:t>meaningful social </a:t>
            </a:r>
            <a:r>
              <a:rPr lang="en-US" dirty="0"/>
              <a:t>contact and relationships. </a:t>
            </a:r>
            <a:endParaRPr lang="en-US" dirty="0" smtClean="0"/>
          </a:p>
          <a:p>
            <a:r>
              <a:rPr lang="en-US" dirty="0" smtClean="0"/>
              <a:t>The </a:t>
            </a:r>
            <a:r>
              <a:rPr lang="en-US" dirty="0"/>
              <a:t>nurse must </a:t>
            </a:r>
            <a:r>
              <a:rPr lang="en-US" dirty="0" smtClean="0"/>
              <a:t>be careful </a:t>
            </a:r>
            <a:r>
              <a:rPr lang="en-US" dirty="0"/>
              <a:t>and patient with clients and not expect them </a:t>
            </a:r>
            <a:r>
              <a:rPr lang="en-US" dirty="0" smtClean="0"/>
              <a:t>to implement </a:t>
            </a:r>
            <a:r>
              <a:rPr lang="en-US" dirty="0"/>
              <a:t>social skills too rapidly.</a:t>
            </a:r>
          </a:p>
        </p:txBody>
      </p:sp>
    </p:spTree>
    <p:extLst>
      <p:ext uri="{BB962C8B-B14F-4D97-AF65-F5344CB8AC3E}">
        <p14:creationId xmlns:p14="http://schemas.microsoft.com/office/powerpoint/2010/main" val="268423909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Dependent Personality Disorder</a:t>
            </a:r>
            <a:endParaRPr lang="en-US" dirty="0"/>
          </a:p>
        </p:txBody>
      </p:sp>
      <p:sp>
        <p:nvSpPr>
          <p:cNvPr id="3" name="Content Placeholder 2"/>
          <p:cNvSpPr>
            <a:spLocks noGrp="1"/>
          </p:cNvSpPr>
          <p:nvPr>
            <p:ph idx="1"/>
          </p:nvPr>
        </p:nvSpPr>
        <p:spPr/>
        <p:txBody>
          <a:bodyPr>
            <a:normAutofit fontScale="92500" lnSpcReduction="20000"/>
          </a:bodyPr>
          <a:lstStyle/>
          <a:p>
            <a:r>
              <a:rPr lang="en-US" b="1" dirty="0"/>
              <a:t>Dependent personality disorder </a:t>
            </a:r>
            <a:r>
              <a:rPr lang="en-US" dirty="0"/>
              <a:t>is characterized by a </a:t>
            </a:r>
            <a:r>
              <a:rPr lang="en-US" dirty="0" smtClean="0"/>
              <a:t>pervasive and </a:t>
            </a:r>
            <a:r>
              <a:rPr lang="en-US" dirty="0">
                <a:solidFill>
                  <a:srgbClr val="FF0000"/>
                </a:solidFill>
              </a:rPr>
              <a:t>excessive need to be taken care of, which </a:t>
            </a:r>
            <a:r>
              <a:rPr lang="en-US" dirty="0" smtClean="0">
                <a:solidFill>
                  <a:srgbClr val="FF0000"/>
                </a:solidFill>
              </a:rPr>
              <a:t>leads to </a:t>
            </a:r>
            <a:r>
              <a:rPr lang="en-US" dirty="0">
                <a:solidFill>
                  <a:srgbClr val="FF0000"/>
                </a:solidFill>
              </a:rPr>
              <a:t>submissive and clinging behavior and fears of </a:t>
            </a:r>
            <a:r>
              <a:rPr lang="en-US" dirty="0" smtClean="0">
                <a:solidFill>
                  <a:srgbClr val="FF0000"/>
                </a:solidFill>
              </a:rPr>
              <a:t>separation. </a:t>
            </a:r>
            <a:r>
              <a:rPr lang="en-US" dirty="0" smtClean="0"/>
              <a:t>These </a:t>
            </a:r>
            <a:r>
              <a:rPr lang="en-US" dirty="0"/>
              <a:t>behaviors are designed to elicit caretaking </a:t>
            </a:r>
            <a:r>
              <a:rPr lang="en-US" dirty="0" smtClean="0"/>
              <a:t>from others</a:t>
            </a:r>
            <a:r>
              <a:rPr lang="en-US" dirty="0"/>
              <a:t>. </a:t>
            </a:r>
            <a:endParaRPr lang="en-US" dirty="0" smtClean="0"/>
          </a:p>
          <a:p>
            <a:r>
              <a:rPr lang="en-US" dirty="0" smtClean="0"/>
              <a:t>The </a:t>
            </a:r>
            <a:r>
              <a:rPr lang="en-US" dirty="0"/>
              <a:t>disorder </a:t>
            </a:r>
            <a:r>
              <a:rPr lang="en-US" dirty="0" smtClean="0"/>
              <a:t>is seen </a:t>
            </a:r>
            <a:r>
              <a:rPr lang="en-US" dirty="0"/>
              <a:t>three times more often in women </a:t>
            </a:r>
            <a:r>
              <a:rPr lang="en-US" dirty="0" smtClean="0"/>
              <a:t>than in </a:t>
            </a:r>
            <a:r>
              <a:rPr lang="en-US" dirty="0"/>
              <a:t>men. </a:t>
            </a:r>
            <a:endParaRPr lang="en-US" dirty="0" smtClean="0"/>
          </a:p>
          <a:p>
            <a:r>
              <a:rPr lang="en-US" dirty="0" smtClean="0"/>
              <a:t>It </a:t>
            </a:r>
            <a:r>
              <a:rPr lang="en-US" dirty="0"/>
              <a:t>runs in families and is most common in </a:t>
            </a:r>
            <a:r>
              <a:rPr lang="en-US" dirty="0" smtClean="0"/>
              <a:t>the youngest </a:t>
            </a:r>
            <a:r>
              <a:rPr lang="en-US" dirty="0"/>
              <a:t>child. People with dependent personality </a:t>
            </a:r>
            <a:r>
              <a:rPr lang="en-US" dirty="0" smtClean="0"/>
              <a:t>disorder often </a:t>
            </a:r>
            <a:r>
              <a:rPr lang="en-US" dirty="0"/>
              <a:t>seek treatment for anxious, depressed, or </a:t>
            </a:r>
            <a:r>
              <a:rPr lang="en-US" dirty="0" smtClean="0"/>
              <a:t>somatic symptoms.</a:t>
            </a:r>
            <a:endParaRPr lang="en-US" dirty="0"/>
          </a:p>
        </p:txBody>
      </p:sp>
    </p:spTree>
    <p:extLst>
      <p:ext uri="{BB962C8B-B14F-4D97-AF65-F5344CB8AC3E}">
        <p14:creationId xmlns:p14="http://schemas.microsoft.com/office/powerpoint/2010/main" val="1809360833"/>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Dependent Personality Disorder</a:t>
            </a:r>
          </a:p>
        </p:txBody>
      </p:sp>
      <p:sp>
        <p:nvSpPr>
          <p:cNvPr id="3" name="Content Placeholder 2"/>
          <p:cNvSpPr>
            <a:spLocks noGrp="1"/>
          </p:cNvSpPr>
          <p:nvPr>
            <p:ph idx="1"/>
          </p:nvPr>
        </p:nvSpPr>
        <p:spPr/>
        <p:txBody>
          <a:bodyPr>
            <a:normAutofit fontScale="62500" lnSpcReduction="20000"/>
          </a:bodyPr>
          <a:lstStyle/>
          <a:p>
            <a:r>
              <a:rPr lang="en-US" dirty="0"/>
              <a:t>Clients are frequently anxious and may be </a:t>
            </a:r>
            <a:r>
              <a:rPr lang="en-US" dirty="0" smtClean="0"/>
              <a:t>mildly uncomfortable</a:t>
            </a:r>
            <a:r>
              <a:rPr lang="en-US" dirty="0"/>
              <a:t>. They are often pessimistic and </a:t>
            </a:r>
            <a:r>
              <a:rPr lang="en-US" dirty="0" smtClean="0"/>
              <a:t>self-critical; other </a:t>
            </a:r>
            <a:r>
              <a:rPr lang="en-US" dirty="0"/>
              <a:t>people hurt their feelings easily. </a:t>
            </a:r>
            <a:endParaRPr lang="en-US" dirty="0" smtClean="0"/>
          </a:p>
          <a:p>
            <a:r>
              <a:rPr lang="en-US" dirty="0" smtClean="0"/>
              <a:t>They commonly </a:t>
            </a:r>
            <a:r>
              <a:rPr lang="en-US" dirty="0"/>
              <a:t>report feeling unhappy or depressed; this </a:t>
            </a:r>
            <a:r>
              <a:rPr lang="en-US" dirty="0" smtClean="0"/>
              <a:t>is associated </a:t>
            </a:r>
            <a:r>
              <a:rPr lang="en-US" dirty="0"/>
              <a:t>most likely with the actual or threatened </a:t>
            </a:r>
            <a:r>
              <a:rPr lang="en-US" dirty="0" smtClean="0"/>
              <a:t>loss of </a:t>
            </a:r>
            <a:r>
              <a:rPr lang="en-US" dirty="0"/>
              <a:t>support from another. They are preoccupied </a:t>
            </a:r>
            <a:r>
              <a:rPr lang="en-US" dirty="0" smtClean="0"/>
              <a:t>excessively with </a:t>
            </a:r>
            <a:r>
              <a:rPr lang="en-US" dirty="0"/>
              <a:t>unrealistic fears of being left alone to </a:t>
            </a:r>
            <a:r>
              <a:rPr lang="en-US" dirty="0" smtClean="0"/>
              <a:t>care for </a:t>
            </a:r>
            <a:r>
              <a:rPr lang="en-US" dirty="0"/>
              <a:t>themselves. They believe they would fail on </a:t>
            </a:r>
            <a:r>
              <a:rPr lang="en-US" dirty="0" smtClean="0"/>
              <a:t>their own</a:t>
            </a:r>
            <a:r>
              <a:rPr lang="en-US" dirty="0"/>
              <a:t>, so keeping or finding a relationship occupies </a:t>
            </a:r>
            <a:r>
              <a:rPr lang="en-US" dirty="0" smtClean="0"/>
              <a:t>much of </a:t>
            </a:r>
            <a:r>
              <a:rPr lang="en-US" dirty="0"/>
              <a:t>their time. </a:t>
            </a:r>
            <a:endParaRPr lang="en-US" dirty="0" smtClean="0"/>
          </a:p>
          <a:p>
            <a:r>
              <a:rPr lang="en-US" dirty="0" smtClean="0"/>
              <a:t>They </a:t>
            </a:r>
            <a:r>
              <a:rPr lang="en-US" dirty="0"/>
              <a:t>have tremendous difficulty </a:t>
            </a:r>
            <a:r>
              <a:rPr lang="en-US" dirty="0" smtClean="0"/>
              <a:t>making decisions</a:t>
            </a:r>
            <a:r>
              <a:rPr lang="en-US" dirty="0"/>
              <a:t>, no matter how minor. They seek advice </a:t>
            </a:r>
            <a:r>
              <a:rPr lang="en-US" dirty="0" smtClean="0"/>
              <a:t>and repeated </a:t>
            </a:r>
            <a:r>
              <a:rPr lang="en-US" dirty="0"/>
              <a:t>reassurances about all types of decisions, </a:t>
            </a:r>
            <a:r>
              <a:rPr lang="en-US" dirty="0" smtClean="0"/>
              <a:t>from what </a:t>
            </a:r>
            <a:r>
              <a:rPr lang="en-US" dirty="0"/>
              <a:t>to wear to what type of job to pursue</a:t>
            </a:r>
            <a:r>
              <a:rPr lang="en-US" dirty="0" smtClean="0"/>
              <a:t>.</a:t>
            </a:r>
          </a:p>
          <a:p>
            <a:r>
              <a:rPr lang="en-US" dirty="0"/>
              <a:t>Clients perceive themselves as unable to function outside a relationship with someone who can tell them what to do. They are very uncomfortable and feel helpless when alone, even if the current relationship is intact. They have difficulty initiating projects or completing simple daily tasks </a:t>
            </a:r>
            <a:r>
              <a:rPr lang="en-US" dirty="0" smtClean="0"/>
              <a:t>independently.</a:t>
            </a:r>
          </a:p>
        </p:txBody>
      </p:sp>
    </p:spTree>
    <p:extLst>
      <p:ext uri="{BB962C8B-B14F-4D97-AF65-F5344CB8AC3E}">
        <p14:creationId xmlns:p14="http://schemas.microsoft.com/office/powerpoint/2010/main" val="299423158"/>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Interventions</a:t>
            </a:r>
          </a:p>
        </p:txBody>
      </p:sp>
      <p:sp>
        <p:nvSpPr>
          <p:cNvPr id="3" name="Content Placeholder 2"/>
          <p:cNvSpPr>
            <a:spLocks noGrp="1"/>
          </p:cNvSpPr>
          <p:nvPr>
            <p:ph idx="1"/>
          </p:nvPr>
        </p:nvSpPr>
        <p:spPr/>
        <p:txBody>
          <a:bodyPr>
            <a:normAutofit lnSpcReduction="10000"/>
          </a:bodyPr>
          <a:lstStyle/>
          <a:p>
            <a:r>
              <a:rPr lang="en-US" dirty="0"/>
              <a:t>The nurse must help clients to express feelings of grief </a:t>
            </a:r>
            <a:r>
              <a:rPr lang="en-US" dirty="0" smtClean="0"/>
              <a:t>and loss </a:t>
            </a:r>
            <a:r>
              <a:rPr lang="en-US" dirty="0"/>
              <a:t>over the end of a relationship while fostering </a:t>
            </a:r>
            <a:r>
              <a:rPr lang="en-US" dirty="0" smtClean="0"/>
              <a:t>autonomy and </a:t>
            </a:r>
            <a:r>
              <a:rPr lang="en-US" dirty="0"/>
              <a:t>self-reliance. </a:t>
            </a:r>
            <a:endParaRPr lang="en-US" dirty="0" smtClean="0"/>
          </a:p>
          <a:p>
            <a:r>
              <a:rPr lang="en-US" dirty="0" smtClean="0"/>
              <a:t>Helping </a:t>
            </a:r>
            <a:r>
              <a:rPr lang="en-US" dirty="0"/>
              <a:t>clients to identify </a:t>
            </a:r>
            <a:r>
              <a:rPr lang="en-US" dirty="0" smtClean="0"/>
              <a:t>their </a:t>
            </a:r>
            <a:r>
              <a:rPr lang="en-US" dirty="0"/>
              <a:t>strengths and needs is more helpful than encouraging </a:t>
            </a:r>
            <a:r>
              <a:rPr lang="en-US" dirty="0" smtClean="0"/>
              <a:t>the overwhelming </a:t>
            </a:r>
            <a:r>
              <a:rPr lang="en-US" dirty="0"/>
              <a:t>belief that “I can’t do anything alone!” </a:t>
            </a:r>
            <a:r>
              <a:rPr lang="en-US" dirty="0" smtClean="0"/>
              <a:t>Cognitive restructuring </a:t>
            </a:r>
            <a:r>
              <a:rPr lang="en-US" dirty="0"/>
              <a:t>techniques such as reframing </a:t>
            </a:r>
            <a:r>
              <a:rPr lang="en-US" dirty="0" smtClean="0"/>
              <a:t>and </a:t>
            </a:r>
            <a:r>
              <a:rPr lang="en-US" dirty="0" err="1" smtClean="0"/>
              <a:t>decatastrophizing</a:t>
            </a:r>
            <a:r>
              <a:rPr lang="en-US" dirty="0" smtClean="0"/>
              <a:t> </a:t>
            </a:r>
            <a:r>
              <a:rPr lang="en-US" dirty="0"/>
              <a:t>may be beneficial.</a:t>
            </a:r>
          </a:p>
        </p:txBody>
      </p:sp>
    </p:spTree>
    <p:extLst>
      <p:ext uri="{BB962C8B-B14F-4D97-AF65-F5344CB8AC3E}">
        <p14:creationId xmlns:p14="http://schemas.microsoft.com/office/powerpoint/2010/main" val="3529041516"/>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Nursing Interventions</a:t>
            </a:r>
          </a:p>
        </p:txBody>
      </p:sp>
      <p:sp>
        <p:nvSpPr>
          <p:cNvPr id="3" name="Content Placeholder 2"/>
          <p:cNvSpPr>
            <a:spLocks noGrp="1"/>
          </p:cNvSpPr>
          <p:nvPr>
            <p:ph idx="1"/>
          </p:nvPr>
        </p:nvSpPr>
        <p:spPr/>
        <p:txBody>
          <a:bodyPr>
            <a:normAutofit fontScale="92500" lnSpcReduction="20000"/>
          </a:bodyPr>
          <a:lstStyle/>
          <a:p>
            <a:r>
              <a:rPr lang="en-US" dirty="0" smtClean="0"/>
              <a:t>The </a:t>
            </a:r>
            <a:r>
              <a:rPr lang="en-US" dirty="0"/>
              <a:t>nurse also may need to teach problem-solving </a:t>
            </a:r>
            <a:r>
              <a:rPr lang="en-US" dirty="0" smtClean="0"/>
              <a:t>and decision-making </a:t>
            </a:r>
            <a:r>
              <a:rPr lang="en-US" dirty="0"/>
              <a:t>and help clients apply them to daily </a:t>
            </a:r>
            <a:r>
              <a:rPr lang="en-US" dirty="0" smtClean="0"/>
              <a:t>life. He </a:t>
            </a:r>
            <a:r>
              <a:rPr lang="en-US" dirty="0"/>
              <a:t>or she must refrain from giving advice about </a:t>
            </a:r>
            <a:r>
              <a:rPr lang="en-US" dirty="0" smtClean="0"/>
              <a:t>problems or </a:t>
            </a:r>
            <a:r>
              <a:rPr lang="en-US" dirty="0"/>
              <a:t>making decisions for clients even though clients </a:t>
            </a:r>
            <a:r>
              <a:rPr lang="en-US" dirty="0" smtClean="0"/>
              <a:t>may ask </a:t>
            </a:r>
            <a:r>
              <a:rPr lang="en-US" dirty="0"/>
              <a:t>the nurse to do so. </a:t>
            </a:r>
            <a:endParaRPr lang="en-US" dirty="0" smtClean="0"/>
          </a:p>
          <a:p>
            <a:r>
              <a:rPr lang="en-US" dirty="0" smtClean="0"/>
              <a:t>The </a:t>
            </a:r>
            <a:r>
              <a:rPr lang="en-US" dirty="0"/>
              <a:t>nurse can help the client </a:t>
            </a:r>
            <a:r>
              <a:rPr lang="en-US" dirty="0" smtClean="0"/>
              <a:t>to explore </a:t>
            </a:r>
            <a:r>
              <a:rPr lang="en-US" dirty="0"/>
              <a:t>problems, serve as a sounding board for </a:t>
            </a:r>
            <a:r>
              <a:rPr lang="en-US" dirty="0" smtClean="0"/>
              <a:t>discussion of </a:t>
            </a:r>
            <a:r>
              <a:rPr lang="en-US" dirty="0"/>
              <a:t>alternatives, and provide support and positive </a:t>
            </a:r>
            <a:r>
              <a:rPr lang="en-US" dirty="0" smtClean="0"/>
              <a:t>feedback for </a:t>
            </a:r>
            <a:r>
              <a:rPr lang="en-US" dirty="0"/>
              <a:t>the client’s efforts in these areas.</a:t>
            </a:r>
          </a:p>
        </p:txBody>
      </p:sp>
    </p:spTree>
    <p:extLst>
      <p:ext uri="{BB962C8B-B14F-4D97-AF65-F5344CB8AC3E}">
        <p14:creationId xmlns:p14="http://schemas.microsoft.com/office/powerpoint/2010/main" val="4171496177"/>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Pin on Counselling"/>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057400" y="533400"/>
            <a:ext cx="4953000" cy="6096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906746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dirty="0" smtClean="0"/>
              <a:t>Categories of Personality Disorders</a:t>
            </a:r>
            <a:endParaRPr lang="en-US" dirty="0"/>
          </a:p>
        </p:txBody>
      </p:sp>
      <p:sp>
        <p:nvSpPr>
          <p:cNvPr id="3" name="Content Placeholder 2"/>
          <p:cNvSpPr>
            <a:spLocks noGrp="1"/>
          </p:cNvSpPr>
          <p:nvPr>
            <p:ph idx="1"/>
          </p:nvPr>
        </p:nvSpPr>
        <p:spPr/>
        <p:txBody>
          <a:bodyPr>
            <a:normAutofit fontScale="77500" lnSpcReduction="20000"/>
          </a:bodyPr>
          <a:lstStyle/>
          <a:p>
            <a:r>
              <a:rPr lang="en-US" dirty="0" smtClean="0"/>
              <a:t>The </a:t>
            </a:r>
            <a:r>
              <a:rPr lang="en-US" i="1" dirty="0"/>
              <a:t>DSM-IV-TR </a:t>
            </a:r>
            <a:r>
              <a:rPr lang="en-US" dirty="0"/>
              <a:t>classifies </a:t>
            </a:r>
            <a:r>
              <a:rPr lang="en-US" dirty="0" smtClean="0"/>
              <a:t>personality disorders </a:t>
            </a:r>
            <a:r>
              <a:rPr lang="en-US" dirty="0"/>
              <a:t>into “clusters,” or categories, based on </a:t>
            </a:r>
            <a:r>
              <a:rPr lang="en-US" dirty="0" smtClean="0"/>
              <a:t>the predominant </a:t>
            </a:r>
            <a:r>
              <a:rPr lang="en-US" dirty="0"/>
              <a:t>or identifying </a:t>
            </a:r>
            <a:r>
              <a:rPr lang="en-US" dirty="0" smtClean="0"/>
              <a:t>features:</a:t>
            </a:r>
            <a:endParaRPr lang="en-US" dirty="0"/>
          </a:p>
          <a:p>
            <a:pPr>
              <a:buFont typeface="Wingdings" pitchFamily="2" charset="2"/>
              <a:buChar char="Ø"/>
            </a:pPr>
            <a:r>
              <a:rPr lang="en-US" dirty="0" smtClean="0">
                <a:solidFill>
                  <a:srgbClr val="FF0000"/>
                </a:solidFill>
              </a:rPr>
              <a:t>Cluster </a:t>
            </a:r>
            <a:r>
              <a:rPr lang="en-US" dirty="0">
                <a:solidFill>
                  <a:srgbClr val="FF0000"/>
                </a:solidFill>
              </a:rPr>
              <a:t>A </a:t>
            </a:r>
            <a:r>
              <a:rPr lang="en-US" dirty="0"/>
              <a:t>includes people whose behavior appears </a:t>
            </a:r>
            <a:r>
              <a:rPr lang="en-US" u="sng" dirty="0" smtClean="0"/>
              <a:t>odd</a:t>
            </a:r>
            <a:r>
              <a:rPr lang="en-US" dirty="0" smtClean="0"/>
              <a:t> or </a:t>
            </a:r>
            <a:r>
              <a:rPr lang="en-US" dirty="0"/>
              <a:t>eccentric and includes </a:t>
            </a:r>
            <a:r>
              <a:rPr lang="en-US" dirty="0">
                <a:solidFill>
                  <a:srgbClr val="FF0000"/>
                </a:solidFill>
              </a:rPr>
              <a:t>paranoid, schizoid, </a:t>
            </a:r>
            <a:r>
              <a:rPr lang="en-US" dirty="0" smtClean="0">
                <a:solidFill>
                  <a:srgbClr val="FF0000"/>
                </a:solidFill>
              </a:rPr>
              <a:t>and schizotypal </a:t>
            </a:r>
            <a:r>
              <a:rPr lang="en-US" dirty="0">
                <a:solidFill>
                  <a:srgbClr val="FF0000"/>
                </a:solidFill>
              </a:rPr>
              <a:t>personality disorders</a:t>
            </a:r>
            <a:r>
              <a:rPr lang="en-US" dirty="0" smtClean="0"/>
              <a:t>.</a:t>
            </a:r>
          </a:p>
          <a:p>
            <a:pPr>
              <a:buFont typeface="Wingdings" pitchFamily="2" charset="2"/>
              <a:buChar char="Ø"/>
            </a:pPr>
            <a:r>
              <a:rPr lang="en-US" dirty="0" smtClean="0">
                <a:solidFill>
                  <a:srgbClr val="92D050"/>
                </a:solidFill>
              </a:rPr>
              <a:t>Cluster </a:t>
            </a:r>
            <a:r>
              <a:rPr lang="en-US" dirty="0">
                <a:solidFill>
                  <a:srgbClr val="92D050"/>
                </a:solidFill>
              </a:rPr>
              <a:t>B </a:t>
            </a:r>
            <a:r>
              <a:rPr lang="en-US" dirty="0"/>
              <a:t>includes people who appear </a:t>
            </a:r>
            <a:r>
              <a:rPr lang="en-US" u="sng" dirty="0"/>
              <a:t>dramatic, </a:t>
            </a:r>
            <a:r>
              <a:rPr lang="en-US" u="sng" dirty="0" smtClean="0"/>
              <a:t>emotional</a:t>
            </a:r>
            <a:r>
              <a:rPr lang="en-US" dirty="0" smtClean="0"/>
              <a:t>, or </a:t>
            </a:r>
            <a:r>
              <a:rPr lang="en-US" dirty="0"/>
              <a:t>erratic and includes </a:t>
            </a:r>
            <a:r>
              <a:rPr lang="en-US" dirty="0">
                <a:solidFill>
                  <a:srgbClr val="92D050"/>
                </a:solidFill>
              </a:rPr>
              <a:t>antisocial, </a:t>
            </a:r>
            <a:r>
              <a:rPr lang="en-US" dirty="0" smtClean="0">
                <a:solidFill>
                  <a:srgbClr val="92D050"/>
                </a:solidFill>
              </a:rPr>
              <a:t>borderline, histrionic</a:t>
            </a:r>
            <a:r>
              <a:rPr lang="en-US" dirty="0">
                <a:solidFill>
                  <a:srgbClr val="92D050"/>
                </a:solidFill>
              </a:rPr>
              <a:t>, and narcissistic personality disorders.</a:t>
            </a:r>
          </a:p>
          <a:p>
            <a:pPr>
              <a:buFont typeface="Wingdings" pitchFamily="2" charset="2"/>
              <a:buChar char="Ø"/>
            </a:pPr>
            <a:r>
              <a:rPr lang="en-US" dirty="0" smtClean="0">
                <a:solidFill>
                  <a:srgbClr val="00B0F0"/>
                </a:solidFill>
              </a:rPr>
              <a:t>Cluster </a:t>
            </a:r>
            <a:r>
              <a:rPr lang="en-US" dirty="0">
                <a:solidFill>
                  <a:srgbClr val="00B0F0"/>
                </a:solidFill>
              </a:rPr>
              <a:t>C </a:t>
            </a:r>
            <a:r>
              <a:rPr lang="en-US" dirty="0"/>
              <a:t>includes people who appear </a:t>
            </a:r>
            <a:r>
              <a:rPr lang="en-US" u="sng" dirty="0"/>
              <a:t>anxious or </a:t>
            </a:r>
            <a:r>
              <a:rPr lang="en-US" u="sng" dirty="0" smtClean="0"/>
              <a:t>fearful </a:t>
            </a:r>
            <a:r>
              <a:rPr lang="en-US" dirty="0" smtClean="0"/>
              <a:t>and </a:t>
            </a:r>
            <a:r>
              <a:rPr lang="en-US" dirty="0"/>
              <a:t>includes </a:t>
            </a:r>
            <a:r>
              <a:rPr lang="en-US" dirty="0">
                <a:solidFill>
                  <a:srgbClr val="00B0F0"/>
                </a:solidFill>
              </a:rPr>
              <a:t>avoidant, dependent, and </a:t>
            </a:r>
            <a:r>
              <a:rPr lang="en-US" dirty="0" smtClean="0">
                <a:solidFill>
                  <a:srgbClr val="00B0F0"/>
                </a:solidFill>
              </a:rPr>
              <a:t>obsessive–compulsive </a:t>
            </a:r>
            <a:r>
              <a:rPr lang="en-US" dirty="0">
                <a:solidFill>
                  <a:srgbClr val="00B0F0"/>
                </a:solidFill>
              </a:rPr>
              <a:t>personality disorders.</a:t>
            </a:r>
          </a:p>
        </p:txBody>
      </p:sp>
    </p:spTree>
    <p:extLst>
      <p:ext uri="{BB962C8B-B14F-4D97-AF65-F5344CB8AC3E}">
        <p14:creationId xmlns:p14="http://schemas.microsoft.com/office/powerpoint/2010/main" val="9359133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Personality Disorders</a:t>
            </a:r>
          </a:p>
        </p:txBody>
      </p:sp>
      <p:pic>
        <p:nvPicPr>
          <p:cNvPr id="1026" name="Picture 2" descr="10 types of personality disorders- clusters of personality disorders -  Health with Hamdani"/>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279401" y="1600200"/>
            <a:ext cx="8635999" cy="5181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375709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Personality Disorders</a:t>
            </a:r>
          </a:p>
        </p:txBody>
      </p:sp>
      <p:sp>
        <p:nvSpPr>
          <p:cNvPr id="3" name="Content Placeholder 2"/>
          <p:cNvSpPr>
            <a:spLocks noGrp="1"/>
          </p:cNvSpPr>
          <p:nvPr>
            <p:ph idx="1"/>
          </p:nvPr>
        </p:nvSpPr>
        <p:spPr/>
        <p:txBody>
          <a:bodyPr>
            <a:normAutofit fontScale="92500"/>
          </a:bodyPr>
          <a:lstStyle/>
          <a:p>
            <a:r>
              <a:rPr lang="en-US" dirty="0"/>
              <a:t>In psychiatric settings, </a:t>
            </a:r>
            <a:r>
              <a:rPr lang="en-US" u="sng" dirty="0"/>
              <a:t>nurses most often encounter </a:t>
            </a:r>
            <a:r>
              <a:rPr lang="en-US" u="sng" dirty="0" smtClean="0"/>
              <a:t>clients with </a:t>
            </a:r>
            <a:r>
              <a:rPr lang="en-US" u="sng" dirty="0"/>
              <a:t>antisocial and borderline personality </a:t>
            </a:r>
            <a:r>
              <a:rPr lang="en-US" u="sng" dirty="0" smtClean="0"/>
              <a:t>disorders.</a:t>
            </a:r>
          </a:p>
          <a:p>
            <a:r>
              <a:rPr lang="en-US" dirty="0" smtClean="0"/>
              <a:t>Clients </a:t>
            </a:r>
            <a:r>
              <a:rPr lang="en-US" dirty="0"/>
              <a:t>with antisocial personality disorder </a:t>
            </a:r>
            <a:r>
              <a:rPr lang="en-US" dirty="0" smtClean="0"/>
              <a:t>may enter </a:t>
            </a:r>
            <a:r>
              <a:rPr lang="en-US" dirty="0"/>
              <a:t>a psychiatric setting as part of a court-ordered </a:t>
            </a:r>
            <a:r>
              <a:rPr lang="en-US" dirty="0" smtClean="0"/>
              <a:t>evaluation or </a:t>
            </a:r>
            <a:r>
              <a:rPr lang="en-US" dirty="0"/>
              <a:t>as an alternative to jail. </a:t>
            </a:r>
            <a:endParaRPr lang="en-US" dirty="0" smtClean="0"/>
          </a:p>
          <a:p>
            <a:r>
              <a:rPr lang="en-US" dirty="0" smtClean="0"/>
              <a:t>Clients </a:t>
            </a:r>
            <a:r>
              <a:rPr lang="en-US" dirty="0"/>
              <a:t>with </a:t>
            </a:r>
            <a:r>
              <a:rPr lang="en-US" dirty="0" smtClean="0"/>
              <a:t>borderline personality </a:t>
            </a:r>
            <a:r>
              <a:rPr lang="en-US" dirty="0"/>
              <a:t>disorder often are hospitalized because </a:t>
            </a:r>
            <a:r>
              <a:rPr lang="en-US" dirty="0" smtClean="0"/>
              <a:t>their emotional </a:t>
            </a:r>
            <a:r>
              <a:rPr lang="en-US" dirty="0"/>
              <a:t>instability may lead to self-inflicted injuries.</a:t>
            </a:r>
          </a:p>
        </p:txBody>
      </p:sp>
    </p:spTree>
    <p:extLst>
      <p:ext uri="{BB962C8B-B14F-4D97-AF65-F5344CB8AC3E}">
        <p14:creationId xmlns:p14="http://schemas.microsoft.com/office/powerpoint/2010/main" val="9630211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Categories of Personality Disorders</a:t>
            </a:r>
          </a:p>
        </p:txBody>
      </p:sp>
      <p:sp>
        <p:nvSpPr>
          <p:cNvPr id="3" name="Content Placeholder 2"/>
          <p:cNvSpPr>
            <a:spLocks noGrp="1"/>
          </p:cNvSpPr>
          <p:nvPr>
            <p:ph idx="1"/>
          </p:nvPr>
        </p:nvSpPr>
        <p:spPr/>
        <p:txBody>
          <a:bodyPr>
            <a:normAutofit/>
          </a:bodyPr>
          <a:lstStyle/>
          <a:p>
            <a:r>
              <a:rPr lang="en-US" dirty="0" smtClean="0"/>
              <a:t>Most </a:t>
            </a:r>
            <a:r>
              <a:rPr lang="en-US" dirty="0"/>
              <a:t>clients with these disorders are not treated </a:t>
            </a:r>
            <a:r>
              <a:rPr lang="en-US" dirty="0" smtClean="0"/>
              <a:t>in acute </a:t>
            </a:r>
            <a:r>
              <a:rPr lang="en-US" dirty="0"/>
              <a:t>care settings for these personality disorders. </a:t>
            </a:r>
            <a:endParaRPr lang="en-US" dirty="0" smtClean="0"/>
          </a:p>
          <a:p>
            <a:r>
              <a:rPr lang="en-US" dirty="0" smtClean="0"/>
              <a:t>Nurses may </a:t>
            </a:r>
            <a:r>
              <a:rPr lang="en-US" dirty="0"/>
              <a:t>encounter these clients in any health-care setting </a:t>
            </a:r>
            <a:r>
              <a:rPr lang="en-US" dirty="0" smtClean="0"/>
              <a:t>or in </a:t>
            </a:r>
            <a:r>
              <a:rPr lang="en-US" dirty="0"/>
              <a:t>the psychiatric setting when a client is already </a:t>
            </a:r>
            <a:r>
              <a:rPr lang="en-US" dirty="0" smtClean="0"/>
              <a:t>hospitalized for </a:t>
            </a:r>
            <a:r>
              <a:rPr lang="en-US" dirty="0"/>
              <a:t>another major mental illness.</a:t>
            </a:r>
          </a:p>
        </p:txBody>
      </p:sp>
    </p:spTree>
    <p:extLst>
      <p:ext uri="{BB962C8B-B14F-4D97-AF65-F5344CB8AC3E}">
        <p14:creationId xmlns:p14="http://schemas.microsoft.com/office/powerpoint/2010/main" val="1409431524"/>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722</TotalTime>
  <Words>4767</Words>
  <Application>Microsoft Office PowerPoint</Application>
  <PresentationFormat>On-screen Show (4:3)</PresentationFormat>
  <Paragraphs>261</Paragraphs>
  <Slides>56</Slides>
  <Notes>0</Notes>
  <HiddenSlides>0</HiddenSlides>
  <MMClips>0</MMClips>
  <ScaleCrop>false</ScaleCrop>
  <HeadingPairs>
    <vt:vector size="4" baseType="variant">
      <vt:variant>
        <vt:lpstr>Theme</vt:lpstr>
      </vt:variant>
      <vt:variant>
        <vt:i4>1</vt:i4>
      </vt:variant>
      <vt:variant>
        <vt:lpstr>Slide Titles</vt:lpstr>
      </vt:variant>
      <vt:variant>
        <vt:i4>56</vt:i4>
      </vt:variant>
    </vt:vector>
  </HeadingPairs>
  <TitlesOfParts>
    <vt:vector size="57" baseType="lpstr">
      <vt:lpstr>Office Theme</vt:lpstr>
      <vt:lpstr>Personality Disorders</vt:lpstr>
      <vt:lpstr>Introduction</vt:lpstr>
      <vt:lpstr>Introduction</vt:lpstr>
      <vt:lpstr>Introduction</vt:lpstr>
      <vt:lpstr>Introduction</vt:lpstr>
      <vt:lpstr>Categories of Personality Disorders</vt:lpstr>
      <vt:lpstr>Categories of Personality Disorders</vt:lpstr>
      <vt:lpstr>Categories of Personality Disorders</vt:lpstr>
      <vt:lpstr>Categories of Personality Disorders</vt:lpstr>
      <vt:lpstr>Onset and Clinical Course</vt:lpstr>
      <vt:lpstr>Onset and Clinical Course</vt:lpstr>
      <vt:lpstr>Onset and Clinical Course</vt:lpstr>
      <vt:lpstr>Treatment </vt:lpstr>
      <vt:lpstr>CLUSTER A: PERSONALITY DISORDERS</vt:lpstr>
      <vt:lpstr>Paranoid Personality Disorder</vt:lpstr>
      <vt:lpstr>Nursing Interventions</vt:lpstr>
      <vt:lpstr>Schizoid Personality Disorder</vt:lpstr>
      <vt:lpstr>Schizoid Personality Disorder</vt:lpstr>
      <vt:lpstr>Schizoid Personality Disorder</vt:lpstr>
      <vt:lpstr>Nursing Interventions</vt:lpstr>
      <vt:lpstr>Schizotypal Personality Disorder</vt:lpstr>
      <vt:lpstr>Schizotypal Personality Disorder</vt:lpstr>
      <vt:lpstr>Schizotypal Personality Disorder</vt:lpstr>
      <vt:lpstr>Schizotypal Personality Disorder</vt:lpstr>
      <vt:lpstr>Nursing Interventions</vt:lpstr>
      <vt:lpstr>CLUSTER B: PERSONALITY DISORDERS</vt:lpstr>
      <vt:lpstr>Application of the nursing process: antisocial personality disorder</vt:lpstr>
      <vt:lpstr>Antisocial Personality Disorder/ Diagnostic Criteria:</vt:lpstr>
      <vt:lpstr>Data Analysis</vt:lpstr>
      <vt:lpstr>Nursing Interventions</vt:lpstr>
      <vt:lpstr>Client / Family Education</vt:lpstr>
      <vt:lpstr>Borderline Personality Disorder</vt:lpstr>
      <vt:lpstr>Borderline Personality Disorder</vt:lpstr>
      <vt:lpstr>Assessment </vt:lpstr>
      <vt:lpstr>Assessment</vt:lpstr>
      <vt:lpstr>Data Analysis</vt:lpstr>
      <vt:lpstr>Nursing Interventions</vt:lpstr>
      <vt:lpstr>Client/Family Education</vt:lpstr>
      <vt:lpstr>Histrionic Personality Disorder</vt:lpstr>
      <vt:lpstr>Histrionic Personality Disorder</vt:lpstr>
      <vt:lpstr>Histrionic Personality Disorder</vt:lpstr>
      <vt:lpstr>Nursing Interventions</vt:lpstr>
      <vt:lpstr>Nursing Interventions</vt:lpstr>
      <vt:lpstr>Narcissistic Personality Disorder</vt:lpstr>
      <vt:lpstr>Narcissistic Personality Disorder</vt:lpstr>
      <vt:lpstr>Narcissistic Personality Disorder</vt:lpstr>
      <vt:lpstr>Nursing Interventions</vt:lpstr>
      <vt:lpstr>CLUSTER C: PERSONALITY DISORDERS</vt:lpstr>
      <vt:lpstr>Avoidant Personality Disorder</vt:lpstr>
      <vt:lpstr>Avoidant Personality Disorder</vt:lpstr>
      <vt:lpstr>Nursing Interventions</vt:lpstr>
      <vt:lpstr>Dependent Personality Disorder</vt:lpstr>
      <vt:lpstr>Dependent Personality Disorder</vt:lpstr>
      <vt:lpstr>Nursing Interventions</vt:lpstr>
      <vt:lpstr>Nursing Interventions</vt:lpstr>
      <vt:lpstr>PowerPoint Presentation</vt:lpstr>
    </vt:vector>
  </TitlesOfParts>
  <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Personality Disorders</dc:title>
  <dc:creator>hp</dc:creator>
  <cp:lastModifiedBy>Windows User</cp:lastModifiedBy>
  <cp:revision>157</cp:revision>
  <dcterms:created xsi:type="dcterms:W3CDTF">2006-08-16T00:00:00Z</dcterms:created>
  <dcterms:modified xsi:type="dcterms:W3CDTF">2021-12-05T19:43:24Z</dcterms:modified>
</cp:coreProperties>
</file>