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16" r:id="rId45"/>
    <p:sldId id="300" r:id="rId46"/>
    <p:sldId id="321" r:id="rId47"/>
    <p:sldId id="320" r:id="rId48"/>
    <p:sldId id="303" r:id="rId49"/>
    <p:sldId id="322" r:id="rId5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D8BD707-D9CF-40AE-B4C6-C98DA3205C09}" type="datetimeFigureOut">
              <a:rPr lang="en-US" smtClean="0"/>
              <a:pPr/>
              <a:t>9/19/2021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3327040"/>
            <a:ext cx="3657599" cy="1702160"/>
          </a:xfrm>
        </p:spPr>
        <p:txBody>
          <a:bodyPr>
            <a:normAutofit fontScale="90000"/>
          </a:bodyPr>
          <a:lstStyle/>
          <a:p>
            <a:r>
              <a:rPr lang="en-US" dirty="0"/>
              <a:t>Therapeutic Relationships and Communication</a:t>
            </a:r>
          </a:p>
        </p:txBody>
      </p:sp>
    </p:spTree>
    <p:extLst>
      <p:ext uri="{BB962C8B-B14F-4D97-AF65-F5344CB8AC3E}">
        <p14:creationId xmlns:p14="http://schemas.microsoft.com/office/powerpoint/2010/main" val="3104145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685800"/>
            <a:ext cx="7024744" cy="799064"/>
          </a:xfrm>
        </p:spPr>
        <p:txBody>
          <a:bodyPr/>
          <a:lstStyle/>
          <a:p>
            <a:r>
              <a:rPr lang="en-US" dirty="0"/>
              <a:t>Empathy VS. Sympathy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6488" y="1600200"/>
            <a:ext cx="4391025" cy="4643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66389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Acceptance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The nurse who does not become upset or respond </a:t>
            </a:r>
            <a:r>
              <a:rPr lang="en-US" dirty="0" smtClean="0"/>
              <a:t>negatively to </a:t>
            </a:r>
            <a:r>
              <a:rPr lang="en-US" dirty="0"/>
              <a:t>a client’s outbursts, anger, or acting out </a:t>
            </a:r>
            <a:r>
              <a:rPr lang="en-US" dirty="0" smtClean="0"/>
              <a:t>conveys acceptance</a:t>
            </a:r>
            <a:r>
              <a:rPr lang="en-US" b="1" dirty="0" smtClean="0"/>
              <a:t> </a:t>
            </a:r>
            <a:r>
              <a:rPr lang="en-US" dirty="0"/>
              <a:t>to the client. </a:t>
            </a:r>
            <a:endParaRPr lang="en-US" dirty="0" smtClean="0"/>
          </a:p>
          <a:p>
            <a:r>
              <a:rPr lang="en-US" dirty="0" smtClean="0"/>
              <a:t>Avoiding </a:t>
            </a:r>
            <a:r>
              <a:rPr lang="en-US" dirty="0"/>
              <a:t>judgments of the </a:t>
            </a:r>
            <a:r>
              <a:rPr lang="en-US" dirty="0" smtClean="0"/>
              <a:t>person, no </a:t>
            </a:r>
            <a:r>
              <a:rPr lang="en-US" dirty="0"/>
              <a:t>matter what the behavior, is acceptance. </a:t>
            </a:r>
            <a:r>
              <a:rPr lang="en-US" dirty="0" smtClean="0"/>
              <a:t>This does </a:t>
            </a:r>
            <a:r>
              <a:rPr lang="en-US" dirty="0"/>
              <a:t>not mean acceptance of inappropriate behavior </a:t>
            </a:r>
            <a:r>
              <a:rPr lang="en-US" dirty="0" smtClean="0"/>
              <a:t>but acceptance </a:t>
            </a:r>
            <a:r>
              <a:rPr lang="en-US" dirty="0"/>
              <a:t>of the person as worthy.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nurse must </a:t>
            </a:r>
            <a:r>
              <a:rPr lang="en-US" dirty="0" smtClean="0"/>
              <a:t>set boundaries </a:t>
            </a:r>
            <a:r>
              <a:rPr lang="en-US" dirty="0"/>
              <a:t>for behavior in the nurse–client </a:t>
            </a:r>
            <a:r>
              <a:rPr lang="en-US" dirty="0" smtClean="0"/>
              <a:t>relationship. By </a:t>
            </a:r>
            <a:r>
              <a:rPr lang="en-US" dirty="0"/>
              <a:t>being clear and firm without anger or judgment, </a:t>
            </a:r>
            <a:r>
              <a:rPr lang="en-US" dirty="0" smtClean="0"/>
              <a:t>the nurse </a:t>
            </a:r>
            <a:r>
              <a:rPr lang="en-US" dirty="0"/>
              <a:t>allows the client to feel intact while still </a:t>
            </a:r>
            <a:r>
              <a:rPr lang="en-US" dirty="0" smtClean="0"/>
              <a:t>conveying that </a:t>
            </a:r>
            <a:r>
              <a:rPr lang="en-US" dirty="0"/>
              <a:t>certain behavior is unacceptable.</a:t>
            </a:r>
          </a:p>
        </p:txBody>
      </p:sp>
    </p:spTree>
    <p:extLst>
      <p:ext uri="{BB962C8B-B14F-4D97-AF65-F5344CB8AC3E}">
        <p14:creationId xmlns:p14="http://schemas.microsoft.com/office/powerpoint/2010/main" val="2566280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Acceptance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772348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For example, a </a:t>
            </a:r>
            <a:r>
              <a:rPr lang="en-US" dirty="0" smtClean="0"/>
              <a:t>client puts </a:t>
            </a:r>
            <a:r>
              <a:rPr lang="en-US" dirty="0"/>
              <a:t>his arm around the nurse’s waist. An </a:t>
            </a:r>
            <a:r>
              <a:rPr lang="en-US" dirty="0" smtClean="0"/>
              <a:t>appropriate response </a:t>
            </a:r>
            <a:r>
              <a:rPr lang="en-US" dirty="0"/>
              <a:t>would be for the nurse to remove his </a:t>
            </a:r>
            <a:r>
              <a:rPr lang="en-US" dirty="0" smtClean="0"/>
              <a:t>hand and </a:t>
            </a:r>
            <a:r>
              <a:rPr lang="en-US" dirty="0"/>
              <a:t>say</a:t>
            </a:r>
            <a:r>
              <a:rPr lang="en-US" dirty="0" smtClean="0"/>
              <a:t>,</a:t>
            </a:r>
          </a:p>
          <a:p>
            <a:r>
              <a:rPr lang="en-US" i="1" dirty="0"/>
              <a:t>“John, do not place your hand on me. We </a:t>
            </a:r>
            <a:r>
              <a:rPr lang="en-US" i="1" dirty="0" smtClean="0"/>
              <a:t>are working </a:t>
            </a:r>
            <a:r>
              <a:rPr lang="en-US" i="1" dirty="0"/>
              <a:t>on your relationship with your </a:t>
            </a:r>
            <a:r>
              <a:rPr lang="en-US" i="1" dirty="0" smtClean="0"/>
              <a:t>girlfriend and </a:t>
            </a:r>
            <a:r>
              <a:rPr lang="en-US" i="1" dirty="0"/>
              <a:t>that does not require you to </a:t>
            </a:r>
            <a:r>
              <a:rPr lang="en-US" i="1" dirty="0" smtClean="0"/>
              <a:t>touch me</a:t>
            </a:r>
            <a:r>
              <a:rPr lang="en-US" i="1" dirty="0"/>
              <a:t>. Now, let’s continue</a:t>
            </a:r>
            <a:r>
              <a:rPr lang="en-US" i="1" dirty="0" smtClean="0"/>
              <a:t>.”</a:t>
            </a:r>
          </a:p>
          <a:p>
            <a:r>
              <a:rPr lang="en-US" dirty="0"/>
              <a:t>An inappropriate response would be</a:t>
            </a:r>
            <a:r>
              <a:rPr lang="en-US" dirty="0" smtClean="0"/>
              <a:t>,</a:t>
            </a:r>
          </a:p>
          <a:p>
            <a:r>
              <a:rPr lang="en-US" i="1" dirty="0"/>
              <a:t>“John, stop that! What’s gotten into you? I </a:t>
            </a:r>
            <a:r>
              <a:rPr lang="en-US" i="1" dirty="0" smtClean="0"/>
              <a:t>am leaving</a:t>
            </a:r>
            <a:r>
              <a:rPr lang="en-US" i="1" dirty="0"/>
              <a:t>, and maybe I’ll return tomorrow</a:t>
            </a:r>
            <a:r>
              <a:rPr lang="en-US" i="1" dirty="0" smtClean="0"/>
              <a:t>.”</a:t>
            </a:r>
          </a:p>
          <a:p>
            <a:r>
              <a:rPr lang="en-US" dirty="0"/>
              <a:t>Leaving and threatening not to return punish the </a:t>
            </a:r>
            <a:r>
              <a:rPr lang="en-US" dirty="0" smtClean="0"/>
              <a:t>client while </a:t>
            </a:r>
            <a:r>
              <a:rPr lang="en-US" dirty="0"/>
              <a:t>failing to clearly address the inappropriate behavior.</a:t>
            </a:r>
          </a:p>
        </p:txBody>
      </p:sp>
    </p:spTree>
    <p:extLst>
      <p:ext uri="{BB962C8B-B14F-4D97-AF65-F5344CB8AC3E}">
        <p14:creationId xmlns:p14="http://schemas.microsoft.com/office/powerpoint/2010/main" val="444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Positive Regard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nurse who appreciates the client as a unique </a:t>
            </a:r>
            <a:r>
              <a:rPr lang="en-US" dirty="0" smtClean="0"/>
              <a:t>worthwhile human </a:t>
            </a:r>
            <a:r>
              <a:rPr lang="en-US" dirty="0"/>
              <a:t>being can respect the client regardless of </a:t>
            </a:r>
            <a:r>
              <a:rPr lang="en-US" dirty="0" smtClean="0"/>
              <a:t>his or </a:t>
            </a:r>
            <a:r>
              <a:rPr lang="en-US" dirty="0"/>
              <a:t>her behavior, background, or lifestyle. This </a:t>
            </a:r>
            <a:r>
              <a:rPr lang="en-US" dirty="0" smtClean="0"/>
              <a:t>unconditional nonjudgmental </a:t>
            </a:r>
            <a:r>
              <a:rPr lang="en-US" dirty="0"/>
              <a:t>attitude is known as positive </a:t>
            </a:r>
            <a:r>
              <a:rPr lang="en-US" dirty="0" smtClean="0"/>
              <a:t>regard and </a:t>
            </a:r>
            <a:r>
              <a:rPr lang="en-US" dirty="0"/>
              <a:t>implies respect. </a:t>
            </a:r>
            <a:endParaRPr lang="en-US" dirty="0" smtClean="0"/>
          </a:p>
          <a:p>
            <a:r>
              <a:rPr lang="en-US" dirty="0" smtClean="0"/>
              <a:t>Calling </a:t>
            </a:r>
            <a:r>
              <a:rPr lang="en-US" dirty="0"/>
              <a:t>the client by name, </a:t>
            </a:r>
            <a:r>
              <a:rPr lang="en-US" dirty="0" smtClean="0"/>
              <a:t>spending time </a:t>
            </a:r>
            <a:r>
              <a:rPr lang="en-US" dirty="0"/>
              <a:t>with the client, and listening and responding </a:t>
            </a:r>
            <a:r>
              <a:rPr lang="en-US" dirty="0" smtClean="0"/>
              <a:t>openly are </a:t>
            </a:r>
            <a:r>
              <a:rPr lang="en-US" dirty="0"/>
              <a:t>measures by which the nurse conveys respect and </a:t>
            </a:r>
            <a:r>
              <a:rPr lang="en-US" dirty="0" smtClean="0"/>
              <a:t>positive regard </a:t>
            </a:r>
            <a:r>
              <a:rPr lang="en-US" dirty="0"/>
              <a:t>to the client.</a:t>
            </a:r>
          </a:p>
        </p:txBody>
      </p:sp>
    </p:spTree>
    <p:extLst>
      <p:ext uri="{BB962C8B-B14F-4D97-AF65-F5344CB8AC3E}">
        <p14:creationId xmlns:p14="http://schemas.microsoft.com/office/powerpoint/2010/main" val="223039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Positive Regard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For example, the client </a:t>
            </a:r>
            <a:r>
              <a:rPr lang="en-US" dirty="0" smtClean="0"/>
              <a:t>may say</a:t>
            </a:r>
            <a:r>
              <a:rPr lang="en-US" dirty="0"/>
              <a:t>, “I was so mad, I yelled and screamed at my mother </a:t>
            </a:r>
            <a:r>
              <a:rPr lang="en-US" dirty="0" smtClean="0"/>
              <a:t>for an </a:t>
            </a:r>
            <a:r>
              <a:rPr lang="en-US" dirty="0"/>
              <a:t>hour.” </a:t>
            </a:r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/>
              <a:t>the nurse responds with, “Well, that </a:t>
            </a:r>
            <a:r>
              <a:rPr lang="en-US" dirty="0" smtClean="0"/>
              <a:t>didn’t help</a:t>
            </a:r>
            <a:r>
              <a:rPr lang="en-US" dirty="0"/>
              <a:t>, did it?” or “I can’t believe you did that,” the nurse </a:t>
            </a:r>
            <a:r>
              <a:rPr lang="en-US" dirty="0" smtClean="0"/>
              <a:t>is communicating </a:t>
            </a:r>
            <a:r>
              <a:rPr lang="en-US" dirty="0"/>
              <a:t>a value judgment that the client </a:t>
            </a:r>
            <a:r>
              <a:rPr lang="en-US" dirty="0" smtClean="0"/>
              <a:t>was </a:t>
            </a:r>
            <a:r>
              <a:rPr lang="en-US" dirty="0"/>
              <a:t>“wrong” or “bad.” 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better response would be “What </a:t>
            </a:r>
            <a:r>
              <a:rPr lang="en-US" dirty="0" smtClean="0"/>
              <a:t>happened then</a:t>
            </a:r>
            <a:r>
              <a:rPr lang="en-US" dirty="0"/>
              <a:t>?” or “You must have been really upset.” </a:t>
            </a:r>
            <a:endParaRPr lang="en-US" dirty="0" smtClean="0"/>
          </a:p>
          <a:p>
            <a:r>
              <a:rPr lang="en-US" dirty="0" smtClean="0"/>
              <a:t>The nurse </a:t>
            </a:r>
            <a:r>
              <a:rPr lang="en-US" dirty="0"/>
              <a:t>maintains attention on the client and avoids </a:t>
            </a:r>
            <a:r>
              <a:rPr lang="en-US" dirty="0" smtClean="0"/>
              <a:t>communicating negative </a:t>
            </a:r>
            <a:r>
              <a:rPr lang="en-US" dirty="0"/>
              <a:t>opinions or value judgments </a:t>
            </a:r>
            <a:r>
              <a:rPr lang="en-US" dirty="0" smtClean="0"/>
              <a:t>about the </a:t>
            </a:r>
            <a:r>
              <a:rPr lang="en-US" dirty="0"/>
              <a:t>client’s behavior.</a:t>
            </a:r>
          </a:p>
        </p:txBody>
      </p:sp>
    </p:spTree>
    <p:extLst>
      <p:ext uri="{BB962C8B-B14F-4D97-AF65-F5344CB8AC3E}">
        <p14:creationId xmlns:p14="http://schemas.microsoft.com/office/powerpoint/2010/main" val="1471762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27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Self-Awareness and Therapeutic</a:t>
            </a:r>
            <a:br>
              <a:rPr lang="en-US" dirty="0"/>
            </a:br>
            <a:r>
              <a:rPr lang="en-US" dirty="0"/>
              <a:t>Use of Self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Self-awareness</a:t>
            </a:r>
            <a:r>
              <a:rPr lang="en-US" b="1" dirty="0"/>
              <a:t> </a:t>
            </a:r>
            <a:r>
              <a:rPr lang="en-US" dirty="0"/>
              <a:t>is </a:t>
            </a:r>
            <a:r>
              <a:rPr lang="en-US" dirty="0" smtClean="0"/>
              <a:t>the process </a:t>
            </a:r>
            <a:r>
              <a:rPr lang="en-US" dirty="0"/>
              <a:t>of developing an understanding of one’s own </a:t>
            </a:r>
            <a:r>
              <a:rPr lang="en-US" dirty="0" smtClean="0"/>
              <a:t>values, beliefs</a:t>
            </a:r>
            <a:r>
              <a:rPr lang="en-US" dirty="0"/>
              <a:t>, thoughts, feelings, attitudes, </a:t>
            </a:r>
            <a:r>
              <a:rPr lang="en-US" dirty="0" smtClean="0"/>
              <a:t>motivations, prejudices</a:t>
            </a:r>
            <a:r>
              <a:rPr lang="en-US" dirty="0"/>
              <a:t>, strengths, and </a:t>
            </a:r>
            <a:r>
              <a:rPr lang="en-US" dirty="0" smtClean="0"/>
              <a:t>limitations. </a:t>
            </a:r>
          </a:p>
          <a:p>
            <a:r>
              <a:rPr lang="en-US" dirty="0" smtClean="0"/>
              <a:t>It </a:t>
            </a:r>
            <a:r>
              <a:rPr lang="en-US" dirty="0"/>
              <a:t>allows the nurse to observe, pay </a:t>
            </a:r>
            <a:r>
              <a:rPr lang="en-US" dirty="0" smtClean="0"/>
              <a:t>attention to</a:t>
            </a:r>
            <a:r>
              <a:rPr lang="en-US" dirty="0"/>
              <a:t>, and understand the subtle responses and </a:t>
            </a:r>
            <a:r>
              <a:rPr lang="en-US" dirty="0" smtClean="0"/>
              <a:t>reactions of </a:t>
            </a:r>
            <a:r>
              <a:rPr lang="en-US" dirty="0"/>
              <a:t>clients when interacting with them.</a:t>
            </a:r>
          </a:p>
        </p:txBody>
      </p:sp>
    </p:spTree>
    <p:extLst>
      <p:ext uri="{BB962C8B-B14F-4D97-AF65-F5344CB8AC3E}">
        <p14:creationId xmlns:p14="http://schemas.microsoft.com/office/powerpoint/2010/main" val="1315107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Values</a:t>
            </a:r>
            <a:r>
              <a:rPr lang="en-US" b="1" dirty="0"/>
              <a:t> </a:t>
            </a:r>
            <a:r>
              <a:rPr lang="en-US" dirty="0"/>
              <a:t>are abstract standards that give a person a </a:t>
            </a:r>
            <a:r>
              <a:rPr lang="en-US" dirty="0" smtClean="0"/>
              <a:t>sense of </a:t>
            </a:r>
            <a:r>
              <a:rPr lang="en-US" dirty="0"/>
              <a:t>right and wrong and establish a code of conduct for </a:t>
            </a:r>
            <a:r>
              <a:rPr lang="en-US" dirty="0" smtClean="0"/>
              <a:t>living. </a:t>
            </a:r>
          </a:p>
          <a:p>
            <a:r>
              <a:rPr lang="en-US" dirty="0" smtClean="0"/>
              <a:t>Sample </a:t>
            </a:r>
            <a:r>
              <a:rPr lang="en-US" dirty="0"/>
              <a:t>values include hard work, honesty, </a:t>
            </a:r>
            <a:r>
              <a:rPr lang="en-US" dirty="0" smtClean="0"/>
              <a:t>sincerity, cleanliness</a:t>
            </a:r>
            <a:r>
              <a:rPr lang="en-US" dirty="0"/>
              <a:t>, and orderliness. To gain insight into </a:t>
            </a:r>
            <a:r>
              <a:rPr lang="en-US" dirty="0" smtClean="0"/>
              <a:t>oneself and </a:t>
            </a:r>
            <a:r>
              <a:rPr lang="en-US" dirty="0"/>
              <a:t>personal values, the values clarification process </a:t>
            </a:r>
            <a:r>
              <a:rPr lang="en-US" dirty="0" smtClean="0"/>
              <a:t>is helpful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64082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Value Clarification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values clarification process has three steps: </a:t>
            </a:r>
            <a:r>
              <a:rPr lang="en-US" dirty="0" smtClean="0"/>
              <a:t>choosing, prizing</a:t>
            </a:r>
            <a:r>
              <a:rPr lang="en-US" dirty="0"/>
              <a:t>, and acting. </a:t>
            </a:r>
            <a:endParaRPr lang="en-US" dirty="0" smtClean="0"/>
          </a:p>
          <a:p>
            <a:r>
              <a:rPr lang="en-US" i="1" dirty="0" smtClean="0"/>
              <a:t>Choosing </a:t>
            </a:r>
            <a:r>
              <a:rPr lang="en-US" dirty="0"/>
              <a:t>is when the person </a:t>
            </a:r>
            <a:r>
              <a:rPr lang="en-US" dirty="0" smtClean="0"/>
              <a:t>considers a </a:t>
            </a:r>
            <a:r>
              <a:rPr lang="en-US" dirty="0"/>
              <a:t>range of possibilities and freely chooses the </a:t>
            </a:r>
            <a:r>
              <a:rPr lang="en-US" dirty="0" smtClean="0"/>
              <a:t>value </a:t>
            </a:r>
            <a:r>
              <a:rPr lang="en-US" dirty="0"/>
              <a:t>that feels right. </a:t>
            </a:r>
            <a:endParaRPr lang="en-US" dirty="0" smtClean="0"/>
          </a:p>
          <a:p>
            <a:r>
              <a:rPr lang="en-US" i="1" dirty="0" smtClean="0"/>
              <a:t>Prizing </a:t>
            </a:r>
            <a:r>
              <a:rPr lang="en-US" dirty="0"/>
              <a:t>is when the person considers </a:t>
            </a:r>
            <a:r>
              <a:rPr lang="en-US" dirty="0" smtClean="0"/>
              <a:t>the value</a:t>
            </a:r>
            <a:r>
              <a:rPr lang="en-US" dirty="0"/>
              <a:t>, cherishes it, and publicly attaches it to himself </a:t>
            </a:r>
            <a:r>
              <a:rPr lang="en-US" dirty="0" smtClean="0"/>
              <a:t>or herself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i="1" dirty="0" smtClean="0"/>
              <a:t>Acting </a:t>
            </a:r>
            <a:r>
              <a:rPr lang="en-US" dirty="0"/>
              <a:t>is when the person puts the value </a:t>
            </a:r>
            <a:r>
              <a:rPr lang="en-US" dirty="0" smtClean="0"/>
              <a:t>into action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49054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Value Clarification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For example, a clean and orderly student has </a:t>
            </a:r>
            <a:r>
              <a:rPr lang="en-US" dirty="0" smtClean="0"/>
              <a:t>been assigned </a:t>
            </a:r>
            <a:r>
              <a:rPr lang="en-US" dirty="0"/>
              <a:t>to live with another student who leaves </a:t>
            </a:r>
            <a:r>
              <a:rPr lang="en-US" dirty="0" smtClean="0"/>
              <a:t>clothes and </a:t>
            </a:r>
            <a:r>
              <a:rPr lang="en-US" dirty="0"/>
              <a:t>food all over their room. At first the orderly student </a:t>
            </a:r>
            <a:r>
              <a:rPr lang="en-US" dirty="0" smtClean="0"/>
              <a:t>is unsure </a:t>
            </a:r>
            <a:r>
              <a:rPr lang="en-US" dirty="0"/>
              <a:t>why she hesitates to return to the room and </a:t>
            </a:r>
            <a:r>
              <a:rPr lang="en-US" dirty="0" smtClean="0"/>
              <a:t>feels tense </a:t>
            </a:r>
            <a:r>
              <a:rPr lang="en-US" dirty="0"/>
              <a:t>around her roommate. </a:t>
            </a:r>
            <a:endParaRPr lang="en-US" dirty="0" smtClean="0"/>
          </a:p>
          <a:p>
            <a:r>
              <a:rPr lang="en-US" dirty="0" smtClean="0"/>
              <a:t>As </a:t>
            </a:r>
            <a:r>
              <a:rPr lang="en-US" dirty="0"/>
              <a:t>she examines the </a:t>
            </a:r>
            <a:r>
              <a:rPr lang="en-US" dirty="0" smtClean="0"/>
              <a:t>situation, she </a:t>
            </a:r>
            <a:r>
              <a:rPr lang="en-US" dirty="0"/>
              <a:t>realizes that they view the use of personal </a:t>
            </a:r>
            <a:r>
              <a:rPr lang="en-US" dirty="0" smtClean="0"/>
              <a:t>space differently </a:t>
            </a:r>
            <a:r>
              <a:rPr lang="en-US" dirty="0"/>
              <a:t>(choosing). Next she discusses her conflict </a:t>
            </a:r>
            <a:r>
              <a:rPr lang="en-US" dirty="0" smtClean="0"/>
              <a:t>and choices </a:t>
            </a:r>
            <a:r>
              <a:rPr lang="en-US" dirty="0"/>
              <a:t>with her adviser and friends (prizing). Finally, </a:t>
            </a:r>
            <a:r>
              <a:rPr lang="en-US" dirty="0" smtClean="0"/>
              <a:t>she decides </a:t>
            </a:r>
            <a:r>
              <a:rPr lang="en-US" dirty="0"/>
              <a:t>to negotiate with her roommate for a </a:t>
            </a:r>
            <a:r>
              <a:rPr lang="en-US" dirty="0" smtClean="0"/>
              <a:t>compromise (acting</a:t>
            </a:r>
            <a:r>
              <a:rPr lang="en-US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464594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Beliefs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Beliefs</a:t>
            </a:r>
            <a:r>
              <a:rPr lang="en-US" b="1" dirty="0"/>
              <a:t> </a:t>
            </a:r>
            <a:r>
              <a:rPr lang="en-US" dirty="0"/>
              <a:t>are ideas that one holds to be true, for example</a:t>
            </a:r>
            <a:r>
              <a:rPr lang="en-US" dirty="0" smtClean="0"/>
              <a:t>, “</a:t>
            </a:r>
            <a:r>
              <a:rPr lang="en-US" dirty="0"/>
              <a:t>All old people are hard of hearing,” “If the sun </a:t>
            </a:r>
            <a:r>
              <a:rPr lang="en-US" dirty="0" smtClean="0"/>
              <a:t>is shining</a:t>
            </a:r>
            <a:r>
              <a:rPr lang="en-US" dirty="0"/>
              <a:t>, it will be a good </a:t>
            </a:r>
            <a:r>
              <a:rPr lang="en-US" dirty="0" smtClean="0"/>
              <a:t>day”. </a:t>
            </a:r>
          </a:p>
        </p:txBody>
      </p:sp>
    </p:spTree>
    <p:extLst>
      <p:ext uri="{BB962C8B-B14F-4D97-AF65-F5344CB8AC3E}">
        <p14:creationId xmlns:p14="http://schemas.microsoft.com/office/powerpoint/2010/main" val="4046325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Many factors can enhance the nurse–client </a:t>
            </a:r>
            <a:r>
              <a:rPr lang="en-US" dirty="0" smtClean="0"/>
              <a:t>relationship, and </a:t>
            </a:r>
            <a:r>
              <a:rPr lang="en-US" dirty="0"/>
              <a:t>it is the nurse’s responsibility to develop them. </a:t>
            </a:r>
            <a:endParaRPr lang="en-US" dirty="0" smtClean="0"/>
          </a:p>
          <a:p>
            <a:r>
              <a:rPr lang="en-US" dirty="0" smtClean="0"/>
              <a:t>These factors </a:t>
            </a:r>
            <a:r>
              <a:rPr lang="en-US" dirty="0"/>
              <a:t>promote communication and enhance </a:t>
            </a:r>
            <a:r>
              <a:rPr lang="en-US" dirty="0" smtClean="0"/>
              <a:t>relationships in </a:t>
            </a:r>
            <a:r>
              <a:rPr lang="en-US" dirty="0"/>
              <a:t>all aspects of the nurse’s life.</a:t>
            </a:r>
          </a:p>
        </p:txBody>
      </p:sp>
    </p:spTree>
    <p:extLst>
      <p:ext uri="{BB962C8B-B14F-4D97-AF65-F5344CB8AC3E}">
        <p14:creationId xmlns:p14="http://schemas.microsoft.com/office/powerpoint/2010/main" val="62670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Attitudes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Attitudes</a:t>
            </a:r>
            <a:r>
              <a:rPr lang="en-US" b="1" dirty="0"/>
              <a:t> </a:t>
            </a:r>
            <a:r>
              <a:rPr lang="en-US" dirty="0"/>
              <a:t>are general feelings or a frame of </a:t>
            </a:r>
            <a:r>
              <a:rPr lang="en-US" dirty="0" smtClean="0"/>
              <a:t>reference around </a:t>
            </a:r>
            <a:r>
              <a:rPr lang="en-US" dirty="0"/>
              <a:t>which a person organizes knowledge about </a:t>
            </a:r>
            <a:r>
              <a:rPr lang="en-US" dirty="0" smtClean="0"/>
              <a:t>the world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Attitudes</a:t>
            </a:r>
            <a:r>
              <a:rPr lang="en-US" dirty="0"/>
              <a:t>, such as hopeful, optimistic, </a:t>
            </a:r>
            <a:r>
              <a:rPr lang="en-US" dirty="0" smtClean="0"/>
              <a:t>pessimistic, positive</a:t>
            </a:r>
            <a:r>
              <a:rPr lang="en-US" dirty="0"/>
              <a:t>, and negative, color how we look at the </a:t>
            </a:r>
            <a:r>
              <a:rPr lang="en-US" dirty="0" smtClean="0"/>
              <a:t>world and </a:t>
            </a:r>
            <a:r>
              <a:rPr lang="en-US" dirty="0"/>
              <a:t>people.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2576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Therapeutic Use of Self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By developing self-awareness and beginning to </a:t>
            </a:r>
            <a:r>
              <a:rPr lang="en-US" dirty="0" smtClean="0"/>
              <a:t>understand his </a:t>
            </a:r>
            <a:r>
              <a:rPr lang="en-US" dirty="0"/>
              <a:t>or her attitudes, the nurse can begin to use aspects </a:t>
            </a:r>
            <a:r>
              <a:rPr lang="en-US" dirty="0" smtClean="0"/>
              <a:t>of his </a:t>
            </a:r>
            <a:r>
              <a:rPr lang="en-US" dirty="0"/>
              <a:t>or her personality, experiences, values, feelings, </a:t>
            </a:r>
            <a:r>
              <a:rPr lang="en-US" dirty="0" smtClean="0"/>
              <a:t>intelligence, needs</a:t>
            </a:r>
            <a:r>
              <a:rPr lang="en-US" dirty="0"/>
              <a:t>, coping skills, and perceptions to </a:t>
            </a:r>
            <a:r>
              <a:rPr lang="en-US" dirty="0" smtClean="0"/>
              <a:t>establish relationships </a:t>
            </a:r>
            <a:r>
              <a:rPr lang="en-US" dirty="0"/>
              <a:t>with clients. This is called therapeutic use </a:t>
            </a:r>
            <a:r>
              <a:rPr lang="en-US" dirty="0" smtClean="0"/>
              <a:t>of self.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082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Relationships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Social </a:t>
            </a:r>
            <a:r>
              <a:rPr lang="en-US" b="1" dirty="0" smtClean="0"/>
              <a:t>Relationship: </a:t>
            </a:r>
            <a:r>
              <a:rPr lang="en-US" dirty="0"/>
              <a:t>A social relationship is primarily initiated for the </a:t>
            </a:r>
            <a:r>
              <a:rPr lang="en-US" dirty="0" smtClean="0"/>
              <a:t>purpose of </a:t>
            </a:r>
            <a:r>
              <a:rPr lang="en-US" b="1" dirty="0"/>
              <a:t>friendship, socialization, companionship, or </a:t>
            </a:r>
            <a:r>
              <a:rPr lang="en-US" b="1" dirty="0" smtClean="0"/>
              <a:t>accomplishment of </a:t>
            </a:r>
            <a:r>
              <a:rPr lang="en-US" b="1" dirty="0"/>
              <a:t>a task. </a:t>
            </a:r>
            <a:endParaRPr lang="en-US" b="1" dirty="0" smtClean="0"/>
          </a:p>
          <a:p>
            <a:r>
              <a:rPr lang="en-US" dirty="0" smtClean="0"/>
              <a:t>Communication</a:t>
            </a:r>
            <a:r>
              <a:rPr lang="en-US" dirty="0"/>
              <a:t>, which may be </a:t>
            </a:r>
            <a:r>
              <a:rPr lang="en-US" dirty="0" smtClean="0"/>
              <a:t>superficial, usually </a:t>
            </a:r>
            <a:r>
              <a:rPr lang="en-US" dirty="0"/>
              <a:t>focuses on sharing ideas, feelings, and </a:t>
            </a:r>
            <a:r>
              <a:rPr lang="en-US" dirty="0" smtClean="0"/>
              <a:t>experiences and </a:t>
            </a:r>
            <a:r>
              <a:rPr lang="en-US" dirty="0"/>
              <a:t>meets the basic need for people to interact.</a:t>
            </a:r>
          </a:p>
        </p:txBody>
      </p:sp>
    </p:spTree>
    <p:extLst>
      <p:ext uri="{BB962C8B-B14F-4D97-AF65-F5344CB8AC3E}">
        <p14:creationId xmlns:p14="http://schemas.microsoft.com/office/powerpoint/2010/main" val="754633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Intimate Relationship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 healthy </a:t>
            </a:r>
            <a:r>
              <a:rPr lang="en-US" b="1" dirty="0"/>
              <a:t>intimate relationship </a:t>
            </a:r>
            <a:r>
              <a:rPr lang="en-US" dirty="0"/>
              <a:t>involves two </a:t>
            </a:r>
            <a:r>
              <a:rPr lang="en-US" b="1" dirty="0"/>
              <a:t>people </a:t>
            </a:r>
            <a:r>
              <a:rPr lang="en-US" b="1" dirty="0" smtClean="0"/>
              <a:t>who are </a:t>
            </a:r>
            <a:r>
              <a:rPr lang="en-US" b="1" dirty="0"/>
              <a:t>emotionally committed </a:t>
            </a:r>
            <a:r>
              <a:rPr lang="en-US" dirty="0"/>
              <a:t>to each other. Both parties </a:t>
            </a:r>
            <a:r>
              <a:rPr lang="en-US" dirty="0" smtClean="0"/>
              <a:t>are concerned </a:t>
            </a:r>
            <a:r>
              <a:rPr lang="en-US" dirty="0"/>
              <a:t>about having their individual needs met </a:t>
            </a:r>
            <a:r>
              <a:rPr lang="en-US" dirty="0" smtClean="0"/>
              <a:t>and helping </a:t>
            </a:r>
            <a:r>
              <a:rPr lang="en-US" dirty="0"/>
              <a:t>each other to meet needs as well. </a:t>
            </a:r>
            <a:endParaRPr lang="en-US" dirty="0" smtClean="0"/>
          </a:p>
          <a:p>
            <a:r>
              <a:rPr lang="en-US" dirty="0" smtClean="0"/>
              <a:t>The relationship may </a:t>
            </a:r>
            <a:r>
              <a:rPr lang="en-US" dirty="0"/>
              <a:t>include sexual or emotional intimacy as well as </a:t>
            </a:r>
            <a:r>
              <a:rPr lang="en-US" dirty="0" smtClean="0"/>
              <a:t>sharing of </a:t>
            </a:r>
            <a:r>
              <a:rPr lang="en-US" dirty="0"/>
              <a:t>mutual goals. Evaluation of the interaction may </a:t>
            </a:r>
            <a:r>
              <a:rPr lang="en-US" dirty="0" smtClean="0"/>
              <a:t>be ongoing </a:t>
            </a:r>
            <a:r>
              <a:rPr lang="en-US" dirty="0"/>
              <a:t>or not.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intimate relationship has no place </a:t>
            </a:r>
            <a:r>
              <a:rPr lang="en-US" dirty="0" smtClean="0"/>
              <a:t>in the </a:t>
            </a:r>
            <a:r>
              <a:rPr lang="en-US" dirty="0"/>
              <a:t>nurse–client interaction.</a:t>
            </a:r>
          </a:p>
        </p:txBody>
      </p:sp>
    </p:spTree>
    <p:extLst>
      <p:ext uri="{BB962C8B-B14F-4D97-AF65-F5344CB8AC3E}">
        <p14:creationId xmlns:p14="http://schemas.microsoft.com/office/powerpoint/2010/main" val="1394567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Therapeutic Relationship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The therapeutic relationship differs from the social </a:t>
            </a:r>
            <a:r>
              <a:rPr lang="en-US" dirty="0" smtClean="0"/>
              <a:t>or intimate </a:t>
            </a:r>
            <a:r>
              <a:rPr lang="en-US" dirty="0"/>
              <a:t>relationship in many ways because it </a:t>
            </a:r>
            <a:r>
              <a:rPr lang="en-US" b="1" dirty="0"/>
              <a:t>focuses </a:t>
            </a:r>
            <a:r>
              <a:rPr lang="en-US" b="1" dirty="0" smtClean="0"/>
              <a:t>on the </a:t>
            </a:r>
            <a:r>
              <a:rPr lang="en-US" b="1" dirty="0"/>
              <a:t>needs, experiences, feelings, and ideas of the </a:t>
            </a:r>
            <a:r>
              <a:rPr lang="en-US" b="1" dirty="0" smtClean="0"/>
              <a:t>client only</a:t>
            </a:r>
            <a:r>
              <a:rPr lang="en-US" b="1" dirty="0"/>
              <a:t>. </a:t>
            </a:r>
            <a:endParaRPr lang="en-US" b="1" dirty="0" smtClean="0"/>
          </a:p>
          <a:p>
            <a:r>
              <a:rPr lang="en-US" dirty="0" smtClean="0"/>
              <a:t>The </a:t>
            </a:r>
            <a:r>
              <a:rPr lang="en-US" dirty="0"/>
              <a:t>nurse and client agree about the areas to work </a:t>
            </a:r>
            <a:r>
              <a:rPr lang="en-US" dirty="0" smtClean="0"/>
              <a:t>on and </a:t>
            </a:r>
            <a:r>
              <a:rPr lang="en-US" dirty="0"/>
              <a:t>evaluate the outcomes.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nurse uses </a:t>
            </a:r>
            <a:r>
              <a:rPr lang="en-US" dirty="0" smtClean="0"/>
              <a:t>communication skills</a:t>
            </a:r>
            <a:r>
              <a:rPr lang="en-US" dirty="0"/>
              <a:t>, personal strengths, and understanding </a:t>
            </a:r>
            <a:r>
              <a:rPr lang="en-US" dirty="0" smtClean="0"/>
              <a:t>of human </a:t>
            </a:r>
            <a:r>
              <a:rPr lang="en-US" dirty="0"/>
              <a:t>behavior to interact with the client. In the </a:t>
            </a:r>
            <a:r>
              <a:rPr lang="en-US" dirty="0" smtClean="0"/>
              <a:t>therapeutic relationship </a:t>
            </a:r>
            <a:r>
              <a:rPr lang="en-US" dirty="0"/>
              <a:t>the parameters are clear: the focus </a:t>
            </a:r>
            <a:r>
              <a:rPr lang="en-US" dirty="0" smtClean="0"/>
              <a:t>is the </a:t>
            </a:r>
            <a:r>
              <a:rPr lang="en-US" dirty="0"/>
              <a:t>client’s needs, not the nurse’s.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33960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Phases of the Therapeutic Relationship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Orientation phase: </a:t>
            </a:r>
            <a:r>
              <a:rPr lang="en-US" dirty="0"/>
              <a:t>The orientation phase </a:t>
            </a:r>
            <a:r>
              <a:rPr lang="en-US" u="sng" dirty="0"/>
              <a:t>begins when the nurse and </a:t>
            </a:r>
            <a:r>
              <a:rPr lang="en-US" u="sng" dirty="0" smtClean="0"/>
              <a:t>client meet </a:t>
            </a:r>
            <a:r>
              <a:rPr lang="en-US" u="sng" dirty="0"/>
              <a:t>and ends when the client begins to identify </a:t>
            </a:r>
            <a:r>
              <a:rPr lang="en-US" u="sng" dirty="0" smtClean="0"/>
              <a:t>problems to </a:t>
            </a:r>
            <a:r>
              <a:rPr lang="en-US" u="sng" dirty="0"/>
              <a:t>examine. </a:t>
            </a:r>
            <a:endParaRPr lang="en-US" u="sng" dirty="0" smtClean="0"/>
          </a:p>
          <a:p>
            <a:r>
              <a:rPr lang="en-US" dirty="0" smtClean="0"/>
              <a:t>During </a:t>
            </a:r>
            <a:r>
              <a:rPr lang="en-US" dirty="0"/>
              <a:t>the orientation phase, the nurse </a:t>
            </a:r>
            <a:r>
              <a:rPr lang="en-US" dirty="0" smtClean="0"/>
              <a:t>establishes roles</a:t>
            </a:r>
            <a:r>
              <a:rPr lang="en-US" dirty="0"/>
              <a:t>, the purpose of meeting, and the parameters </a:t>
            </a:r>
            <a:r>
              <a:rPr lang="en-US" dirty="0" smtClean="0"/>
              <a:t>of subsequent </a:t>
            </a:r>
            <a:r>
              <a:rPr lang="en-US" dirty="0"/>
              <a:t>meetings; identifies the client’s problems; </a:t>
            </a:r>
            <a:r>
              <a:rPr lang="en-US" dirty="0" smtClean="0"/>
              <a:t>and clarifies </a:t>
            </a:r>
            <a:r>
              <a:rPr lang="en-US" dirty="0"/>
              <a:t>expectations.</a:t>
            </a:r>
          </a:p>
        </p:txBody>
      </p:sp>
    </p:spTree>
    <p:extLst>
      <p:ext uri="{BB962C8B-B14F-4D97-AF65-F5344CB8AC3E}">
        <p14:creationId xmlns:p14="http://schemas.microsoft.com/office/powerpoint/2010/main" val="1777572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 Phase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</a:t>
            </a:r>
            <a:r>
              <a:rPr lang="en-US" b="1" dirty="0"/>
              <a:t>working phase </a:t>
            </a:r>
            <a:r>
              <a:rPr lang="en-US" dirty="0"/>
              <a:t>of the nurse–client relationship </a:t>
            </a:r>
            <a:r>
              <a:rPr lang="en-US" dirty="0" smtClean="0"/>
              <a:t>is usually </a:t>
            </a:r>
            <a:r>
              <a:rPr lang="en-US" dirty="0"/>
              <a:t>divided into two </a:t>
            </a:r>
            <a:r>
              <a:rPr lang="en-US" dirty="0" err="1"/>
              <a:t>subphases</a:t>
            </a:r>
            <a:r>
              <a:rPr lang="en-US" dirty="0"/>
              <a:t>: During </a:t>
            </a:r>
            <a:r>
              <a:rPr lang="en-US" u="sng" dirty="0" smtClean="0"/>
              <a:t>problem identification</a:t>
            </a:r>
            <a:r>
              <a:rPr lang="en-US" dirty="0"/>
              <a:t>, the client identifies the issues or </a:t>
            </a:r>
            <a:r>
              <a:rPr lang="en-US" dirty="0" smtClean="0"/>
              <a:t>concerns causing </a:t>
            </a:r>
            <a:r>
              <a:rPr lang="en-US" dirty="0"/>
              <a:t>problems. </a:t>
            </a:r>
            <a:endParaRPr lang="en-US" dirty="0" smtClean="0"/>
          </a:p>
          <a:p>
            <a:r>
              <a:rPr lang="en-US" dirty="0" smtClean="0"/>
              <a:t>During </a:t>
            </a:r>
            <a:r>
              <a:rPr lang="en-US" u="sng" dirty="0"/>
              <a:t>exploitation</a:t>
            </a:r>
            <a:r>
              <a:rPr lang="en-US" dirty="0"/>
              <a:t>, the nurse </a:t>
            </a:r>
            <a:r>
              <a:rPr lang="en-US" dirty="0" smtClean="0"/>
              <a:t>guides the </a:t>
            </a:r>
            <a:r>
              <a:rPr lang="en-US" dirty="0"/>
              <a:t>client to examine feelings and responses and </a:t>
            </a:r>
            <a:r>
              <a:rPr lang="en-US" dirty="0" smtClean="0"/>
              <a:t>to develop </a:t>
            </a:r>
            <a:r>
              <a:rPr lang="en-US" dirty="0"/>
              <a:t>better coping skills and a more positive </a:t>
            </a:r>
            <a:r>
              <a:rPr lang="en-US" dirty="0" smtClean="0"/>
              <a:t>self-image; this </a:t>
            </a:r>
            <a:r>
              <a:rPr lang="en-US" dirty="0"/>
              <a:t>encourages behavior change and </a:t>
            </a:r>
            <a:r>
              <a:rPr lang="en-US" dirty="0" smtClean="0"/>
              <a:t>develops independence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2238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 Phase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The specific tasks of the </a:t>
            </a:r>
            <a:r>
              <a:rPr lang="en-US" dirty="0" smtClean="0"/>
              <a:t>working phase </a:t>
            </a:r>
            <a:r>
              <a:rPr lang="en-US" dirty="0"/>
              <a:t>include the following: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Maintaining </a:t>
            </a:r>
            <a:r>
              <a:rPr lang="en-US" dirty="0"/>
              <a:t>the </a:t>
            </a:r>
            <a:r>
              <a:rPr lang="en-US" dirty="0" smtClean="0"/>
              <a:t>relationship.</a:t>
            </a: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Gathering </a:t>
            </a:r>
            <a:r>
              <a:rPr lang="en-US" dirty="0"/>
              <a:t>more </a:t>
            </a:r>
            <a:r>
              <a:rPr lang="en-US" dirty="0" smtClean="0"/>
              <a:t>data.</a:t>
            </a: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Exploring </a:t>
            </a:r>
            <a:r>
              <a:rPr lang="en-US" dirty="0"/>
              <a:t>perceptions of </a:t>
            </a:r>
            <a:r>
              <a:rPr lang="en-US" dirty="0" smtClean="0"/>
              <a:t>reality.</a:t>
            </a: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Developing </a:t>
            </a:r>
            <a:r>
              <a:rPr lang="en-US" dirty="0"/>
              <a:t>positive coping </a:t>
            </a:r>
            <a:r>
              <a:rPr lang="en-US" dirty="0" smtClean="0"/>
              <a:t>mechanisms.</a:t>
            </a: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Promoting </a:t>
            </a:r>
            <a:r>
              <a:rPr lang="en-US" dirty="0"/>
              <a:t>a positive </a:t>
            </a:r>
            <a:r>
              <a:rPr lang="en-US" dirty="0" smtClean="0"/>
              <a:t>self-concept.</a:t>
            </a: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Encouraging </a:t>
            </a:r>
            <a:r>
              <a:rPr lang="en-US" dirty="0"/>
              <a:t>verbalization of </a:t>
            </a:r>
            <a:r>
              <a:rPr lang="en-US" dirty="0" smtClean="0"/>
              <a:t>feelings.</a:t>
            </a: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Facilitating </a:t>
            </a:r>
            <a:r>
              <a:rPr lang="en-US" dirty="0"/>
              <a:t>behavior </a:t>
            </a:r>
            <a:r>
              <a:rPr lang="en-US" dirty="0" smtClean="0"/>
              <a:t>change.</a:t>
            </a: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Working </a:t>
            </a:r>
            <a:r>
              <a:rPr lang="en-US" dirty="0"/>
              <a:t>through </a:t>
            </a:r>
            <a:r>
              <a:rPr lang="en-US" dirty="0" smtClean="0"/>
              <a:t>resistance.</a:t>
            </a: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Evaluating </a:t>
            </a:r>
            <a:r>
              <a:rPr lang="en-US" dirty="0"/>
              <a:t>progress and redefining goals as </a:t>
            </a:r>
            <a:r>
              <a:rPr lang="en-US" dirty="0" smtClean="0"/>
              <a:t>appropriate.</a:t>
            </a: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Providing </a:t>
            </a:r>
            <a:r>
              <a:rPr lang="en-US" dirty="0"/>
              <a:t>opportunities for the client to practice </a:t>
            </a:r>
            <a:r>
              <a:rPr lang="en-US" dirty="0" smtClean="0"/>
              <a:t>new behaviors.</a:t>
            </a: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Promoting </a:t>
            </a:r>
            <a:r>
              <a:rPr lang="en-US" dirty="0"/>
              <a:t>independence.</a:t>
            </a:r>
          </a:p>
        </p:txBody>
      </p:sp>
    </p:spTree>
    <p:extLst>
      <p:ext uri="{BB962C8B-B14F-4D97-AF65-F5344CB8AC3E}">
        <p14:creationId xmlns:p14="http://schemas.microsoft.com/office/powerpoint/2010/main" val="485534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Termination Phase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</a:t>
            </a:r>
            <a:r>
              <a:rPr lang="en-US" b="1" dirty="0"/>
              <a:t>termination or resolution phase </a:t>
            </a:r>
            <a:r>
              <a:rPr lang="en-US" dirty="0"/>
              <a:t>is the final stage </a:t>
            </a:r>
            <a:r>
              <a:rPr lang="en-US" dirty="0" smtClean="0"/>
              <a:t>in the </a:t>
            </a:r>
            <a:r>
              <a:rPr lang="en-US" dirty="0"/>
              <a:t>nurse–client relationship. It </a:t>
            </a:r>
            <a:r>
              <a:rPr lang="en-US" u="sng" dirty="0"/>
              <a:t>begins when the </a:t>
            </a:r>
            <a:r>
              <a:rPr lang="en-US" u="sng" dirty="0" smtClean="0"/>
              <a:t>problems are </a:t>
            </a:r>
            <a:r>
              <a:rPr lang="en-US" u="sng" dirty="0"/>
              <a:t>resolved, and it ends when the relationship </a:t>
            </a:r>
            <a:r>
              <a:rPr lang="en-US" u="sng" dirty="0" smtClean="0"/>
              <a:t>is ended</a:t>
            </a:r>
            <a:r>
              <a:rPr lang="en-US" u="sng" dirty="0"/>
              <a:t>. </a:t>
            </a:r>
            <a:endParaRPr lang="en-US" u="sng" dirty="0" smtClean="0"/>
          </a:p>
          <a:p>
            <a:r>
              <a:rPr lang="en-US" dirty="0" smtClean="0"/>
              <a:t>Both </a:t>
            </a:r>
            <a:r>
              <a:rPr lang="en-US" dirty="0"/>
              <a:t>nurse and client usually have feelings </a:t>
            </a:r>
            <a:r>
              <a:rPr lang="en-US" dirty="0" smtClean="0"/>
              <a:t>about ending </a:t>
            </a:r>
            <a:r>
              <a:rPr lang="en-US" dirty="0"/>
              <a:t>the relationship; the client especially may feel </a:t>
            </a:r>
            <a:r>
              <a:rPr lang="en-US" dirty="0" smtClean="0"/>
              <a:t>the termination </a:t>
            </a:r>
            <a:r>
              <a:rPr lang="en-US" dirty="0"/>
              <a:t>as an impending loss. Often clients try </a:t>
            </a:r>
            <a:r>
              <a:rPr lang="en-US" dirty="0" smtClean="0"/>
              <a:t>to avoid </a:t>
            </a:r>
            <a:r>
              <a:rPr lang="en-US" dirty="0"/>
              <a:t>termination by acting angry or as if the problem </a:t>
            </a:r>
            <a:r>
              <a:rPr lang="en-US" dirty="0" smtClean="0"/>
              <a:t>has not </a:t>
            </a:r>
            <a:r>
              <a:rPr lang="en-US" dirty="0"/>
              <a:t>been resolved. </a:t>
            </a:r>
          </a:p>
        </p:txBody>
      </p:sp>
    </p:spTree>
    <p:extLst>
      <p:ext uri="{BB962C8B-B14F-4D97-AF65-F5344CB8AC3E}">
        <p14:creationId xmlns:p14="http://schemas.microsoft.com/office/powerpoint/2010/main" val="449078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Therapeutic Communication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282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Components of a Therapeutic Relationship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Trust: The </a:t>
            </a:r>
            <a:r>
              <a:rPr lang="en-US" dirty="0"/>
              <a:t>nurse–client relationship requires trust. Trust </a:t>
            </a:r>
            <a:r>
              <a:rPr lang="en-US" dirty="0" smtClean="0"/>
              <a:t>builds when </a:t>
            </a:r>
            <a:r>
              <a:rPr lang="en-US" dirty="0"/>
              <a:t>the client is confident in the nurse and when </a:t>
            </a:r>
            <a:r>
              <a:rPr lang="en-US" dirty="0" smtClean="0"/>
              <a:t>the nurse’s </a:t>
            </a:r>
            <a:r>
              <a:rPr lang="en-US" dirty="0"/>
              <a:t>presence conveys integrity and reliability</a:t>
            </a:r>
            <a:r>
              <a:rPr lang="en-US" dirty="0" smtClean="0"/>
              <a:t>.</a:t>
            </a:r>
          </a:p>
          <a:p>
            <a:r>
              <a:rPr lang="en-US" dirty="0" smtClean="0"/>
              <a:t>Trust develops </a:t>
            </a:r>
            <a:r>
              <a:rPr lang="en-US" dirty="0"/>
              <a:t>when the client believes that the nurse will </a:t>
            </a:r>
            <a:r>
              <a:rPr lang="en-US" dirty="0" smtClean="0"/>
              <a:t>be consistent </a:t>
            </a:r>
            <a:r>
              <a:rPr lang="en-US" dirty="0"/>
              <a:t>in his or her words and actions and can be </a:t>
            </a:r>
            <a:r>
              <a:rPr lang="en-US" dirty="0" smtClean="0"/>
              <a:t>relied on </a:t>
            </a:r>
            <a:r>
              <a:rPr lang="en-US" dirty="0"/>
              <a:t>to do what he or she says. </a:t>
            </a:r>
            <a:endParaRPr lang="en-US" dirty="0" smtClean="0"/>
          </a:p>
          <a:p>
            <a:r>
              <a:rPr lang="en-US" dirty="0" smtClean="0"/>
              <a:t>Some </a:t>
            </a:r>
            <a:r>
              <a:rPr lang="en-US" dirty="0"/>
              <a:t>behaviors the </a:t>
            </a:r>
            <a:r>
              <a:rPr lang="en-US" dirty="0" smtClean="0"/>
              <a:t>nurse can </a:t>
            </a:r>
            <a:r>
              <a:rPr lang="en-US" dirty="0"/>
              <a:t>exhibit to help build the client’s trust include </a:t>
            </a:r>
            <a:r>
              <a:rPr lang="en-US" dirty="0" smtClean="0">
                <a:solidFill>
                  <a:srgbClr val="FF0000"/>
                </a:solidFill>
              </a:rPr>
              <a:t>caring, interest</a:t>
            </a:r>
            <a:r>
              <a:rPr lang="en-US" dirty="0">
                <a:solidFill>
                  <a:srgbClr val="FF0000"/>
                </a:solidFill>
              </a:rPr>
              <a:t>, understanding, consistency, honesty, </a:t>
            </a:r>
            <a:r>
              <a:rPr lang="en-US" dirty="0" smtClean="0">
                <a:solidFill>
                  <a:srgbClr val="FF0000"/>
                </a:solidFill>
              </a:rPr>
              <a:t>keeping promises</a:t>
            </a:r>
            <a:r>
              <a:rPr lang="en-US" dirty="0">
                <a:solidFill>
                  <a:srgbClr val="FF0000"/>
                </a:solidFill>
              </a:rPr>
              <a:t>, and listening to the </a:t>
            </a:r>
            <a:r>
              <a:rPr lang="en-US" dirty="0" smtClean="0">
                <a:solidFill>
                  <a:srgbClr val="FF0000"/>
                </a:solidFill>
              </a:rPr>
              <a:t>client.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9082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Therapeutic Communication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Therapeutic communication </a:t>
            </a:r>
            <a:r>
              <a:rPr lang="en-US" dirty="0"/>
              <a:t>is an interpersonal </a:t>
            </a:r>
            <a:r>
              <a:rPr lang="en-US" dirty="0" smtClean="0"/>
              <a:t>interaction between </a:t>
            </a:r>
            <a:r>
              <a:rPr lang="en-US" dirty="0"/>
              <a:t>the nurse and the client during which the </a:t>
            </a:r>
            <a:r>
              <a:rPr lang="en-US" dirty="0" smtClean="0"/>
              <a:t>nurse focuses </a:t>
            </a:r>
            <a:r>
              <a:rPr lang="en-US" dirty="0"/>
              <a:t>on the client’s specific needs to promote an </a:t>
            </a:r>
            <a:r>
              <a:rPr lang="en-US" dirty="0" smtClean="0"/>
              <a:t>effective exchange </a:t>
            </a:r>
            <a:r>
              <a:rPr lang="en-US" dirty="0"/>
              <a:t>of information. </a:t>
            </a:r>
            <a:endParaRPr lang="en-US" dirty="0" smtClean="0"/>
          </a:p>
          <a:p>
            <a:r>
              <a:rPr lang="en-US" dirty="0" smtClean="0"/>
              <a:t>Skilled </a:t>
            </a:r>
            <a:r>
              <a:rPr lang="en-US" dirty="0"/>
              <a:t>use of therapeutic </a:t>
            </a:r>
            <a:r>
              <a:rPr lang="en-US" dirty="0" smtClean="0"/>
              <a:t>communication techniques </a:t>
            </a:r>
            <a:r>
              <a:rPr lang="en-US" dirty="0"/>
              <a:t>helps the nurse understand </a:t>
            </a:r>
            <a:r>
              <a:rPr lang="en-US" dirty="0" smtClean="0"/>
              <a:t>and empathize </a:t>
            </a:r>
            <a:r>
              <a:rPr lang="en-US" dirty="0"/>
              <a:t>with the client’s experience.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88033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Privacy and Respecting Boundaries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Privacy is desirable but not always possible in </a:t>
            </a:r>
            <a:r>
              <a:rPr lang="en-US" dirty="0" smtClean="0"/>
              <a:t>therapeutic communication.</a:t>
            </a:r>
          </a:p>
          <a:p>
            <a:r>
              <a:rPr lang="en-US" dirty="0" smtClean="0"/>
              <a:t>The </a:t>
            </a:r>
            <a:r>
              <a:rPr lang="en-US" dirty="0"/>
              <a:t>nurse also can talk with the </a:t>
            </a:r>
            <a:r>
              <a:rPr lang="en-US" dirty="0" smtClean="0"/>
              <a:t>client at </a:t>
            </a:r>
            <a:r>
              <a:rPr lang="en-US" dirty="0"/>
              <a:t>the end of the hall or in a quiet corner of the day </a:t>
            </a:r>
            <a:r>
              <a:rPr lang="en-US" dirty="0" smtClean="0"/>
              <a:t>room or </a:t>
            </a:r>
            <a:r>
              <a:rPr lang="en-US" dirty="0"/>
              <a:t>lobby, depending on the physical layout of the </a:t>
            </a:r>
            <a:r>
              <a:rPr lang="en-US" dirty="0" smtClean="0"/>
              <a:t>setting. </a:t>
            </a:r>
          </a:p>
          <a:p>
            <a:r>
              <a:rPr lang="en-US" dirty="0" smtClean="0"/>
              <a:t>The </a:t>
            </a:r>
            <a:r>
              <a:rPr lang="en-US" dirty="0"/>
              <a:t>nurse needs to evaluate whether interacting in the </a:t>
            </a:r>
            <a:r>
              <a:rPr lang="en-US" dirty="0" smtClean="0"/>
              <a:t>client’s room </a:t>
            </a:r>
            <a:r>
              <a:rPr lang="en-US" dirty="0"/>
              <a:t>is therapeutic. For example, if the client </a:t>
            </a:r>
            <a:r>
              <a:rPr lang="en-US" dirty="0" smtClean="0"/>
              <a:t>has difficulty </a:t>
            </a:r>
            <a:r>
              <a:rPr lang="en-US" dirty="0"/>
              <a:t>maintaining boundaries or has been making </a:t>
            </a:r>
            <a:r>
              <a:rPr lang="en-US" dirty="0" smtClean="0"/>
              <a:t>sexual comments</a:t>
            </a:r>
            <a:r>
              <a:rPr lang="en-US" dirty="0"/>
              <a:t>, then the client’s room is not the best </a:t>
            </a:r>
            <a:r>
              <a:rPr lang="en-US" dirty="0" smtClean="0"/>
              <a:t>setting. A </a:t>
            </a:r>
            <a:r>
              <a:rPr lang="en-US" dirty="0"/>
              <a:t>more formal setting would be desirable.</a:t>
            </a:r>
          </a:p>
        </p:txBody>
      </p:sp>
    </p:spTree>
    <p:extLst>
      <p:ext uri="{BB962C8B-B14F-4D97-AF65-F5344CB8AC3E}">
        <p14:creationId xmlns:p14="http://schemas.microsoft.com/office/powerpoint/2010/main" val="824185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Proxemics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Proxemics </a:t>
            </a:r>
            <a:r>
              <a:rPr lang="en-US" dirty="0"/>
              <a:t>is the study of distance zones between </a:t>
            </a:r>
            <a:r>
              <a:rPr lang="en-US" dirty="0" smtClean="0"/>
              <a:t>people during </a:t>
            </a:r>
            <a:r>
              <a:rPr lang="en-US" dirty="0"/>
              <a:t>communication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08197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Intimate zone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Intimate zone </a:t>
            </a:r>
            <a:r>
              <a:rPr lang="en-US" dirty="0"/>
              <a:t>(0 to 18 inches between people): </a:t>
            </a:r>
            <a:r>
              <a:rPr lang="en-US" dirty="0" smtClean="0"/>
              <a:t>This amount </a:t>
            </a:r>
            <a:r>
              <a:rPr lang="en-US" dirty="0"/>
              <a:t>of space is comfortable for parents with </a:t>
            </a:r>
            <a:r>
              <a:rPr lang="en-US" dirty="0" smtClean="0"/>
              <a:t>young children</a:t>
            </a:r>
            <a:r>
              <a:rPr lang="en-US" dirty="0"/>
              <a:t>, people who mutually desire personal </a:t>
            </a:r>
            <a:r>
              <a:rPr lang="en-US" dirty="0" smtClean="0"/>
              <a:t>contact, or </a:t>
            </a:r>
            <a:r>
              <a:rPr lang="en-US" dirty="0"/>
              <a:t>people whispering. </a:t>
            </a:r>
            <a:endParaRPr lang="en-US" dirty="0" smtClean="0"/>
          </a:p>
          <a:p>
            <a:r>
              <a:rPr lang="en-US" dirty="0" smtClean="0"/>
              <a:t>Invasion </a:t>
            </a:r>
            <a:r>
              <a:rPr lang="en-US" dirty="0"/>
              <a:t>of this intimate zone </a:t>
            </a:r>
            <a:r>
              <a:rPr lang="en-US" dirty="0" smtClean="0"/>
              <a:t>by anyone </a:t>
            </a:r>
            <a:r>
              <a:rPr lang="en-US" dirty="0"/>
              <a:t>else is threatening and produces anxiety.</a:t>
            </a:r>
          </a:p>
        </p:txBody>
      </p:sp>
    </p:spTree>
    <p:extLst>
      <p:ext uri="{BB962C8B-B14F-4D97-AF65-F5344CB8AC3E}">
        <p14:creationId xmlns:p14="http://schemas.microsoft.com/office/powerpoint/2010/main" val="3075314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Personal zone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Personal </a:t>
            </a:r>
            <a:r>
              <a:rPr lang="en-US" b="1" dirty="0" smtClean="0"/>
              <a:t>zone </a:t>
            </a:r>
            <a:r>
              <a:rPr lang="en-US" dirty="0" smtClean="0"/>
              <a:t>(18 </a:t>
            </a:r>
            <a:r>
              <a:rPr lang="en-US" dirty="0"/>
              <a:t>to 36 inches): This distance is </a:t>
            </a:r>
            <a:r>
              <a:rPr lang="en-US" dirty="0" smtClean="0"/>
              <a:t>comfortable between </a:t>
            </a:r>
            <a:r>
              <a:rPr lang="en-US" dirty="0"/>
              <a:t>family and friends who are talking.</a:t>
            </a:r>
          </a:p>
        </p:txBody>
      </p:sp>
    </p:spTree>
    <p:extLst>
      <p:ext uri="{BB962C8B-B14F-4D97-AF65-F5344CB8AC3E}">
        <p14:creationId xmlns:p14="http://schemas.microsoft.com/office/powerpoint/2010/main" val="3517232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zone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Social zone </a:t>
            </a:r>
            <a:r>
              <a:rPr lang="en-US" dirty="0"/>
              <a:t>(4 to 12 feet): This distance is </a:t>
            </a:r>
            <a:r>
              <a:rPr lang="en-US" dirty="0" smtClean="0"/>
              <a:t>acceptable for </a:t>
            </a:r>
            <a:r>
              <a:rPr lang="en-US" dirty="0"/>
              <a:t>communication in social, work, and </a:t>
            </a:r>
            <a:r>
              <a:rPr lang="en-US" dirty="0" smtClean="0"/>
              <a:t>business settings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17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zone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Public zone </a:t>
            </a:r>
            <a:r>
              <a:rPr lang="en-US" dirty="0"/>
              <a:t>(12 to 25 feet): This is an acceptable </a:t>
            </a:r>
            <a:r>
              <a:rPr lang="en-US" dirty="0" smtClean="0"/>
              <a:t>distance between </a:t>
            </a:r>
            <a:r>
              <a:rPr lang="en-US" dirty="0"/>
              <a:t>a speaker and an audience, small </a:t>
            </a:r>
            <a:r>
              <a:rPr lang="en-US" dirty="0" smtClean="0"/>
              <a:t>groups, and </a:t>
            </a:r>
            <a:r>
              <a:rPr lang="en-US" dirty="0"/>
              <a:t>other informal </a:t>
            </a:r>
            <a:r>
              <a:rPr lang="en-US" dirty="0" smtClean="0"/>
              <a:t>functions.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0061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Touch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As intimacy increases, the need for distance </a:t>
            </a:r>
            <a:r>
              <a:rPr lang="en-US" dirty="0" smtClean="0"/>
              <a:t>decreases. Knapp </a:t>
            </a:r>
            <a:r>
              <a:rPr lang="en-US" dirty="0"/>
              <a:t>(1980) identified five types of touch:</a:t>
            </a:r>
          </a:p>
          <a:p>
            <a:pPr>
              <a:buFont typeface="Arial" pitchFamily="34" charset="0"/>
              <a:buChar char="•"/>
            </a:pPr>
            <a:r>
              <a:rPr lang="en-US" b="1" i="1" dirty="0" smtClean="0"/>
              <a:t>Functional-professional </a:t>
            </a:r>
            <a:r>
              <a:rPr lang="en-US" b="1" dirty="0"/>
              <a:t>touch </a:t>
            </a:r>
            <a:r>
              <a:rPr lang="en-US" dirty="0"/>
              <a:t>is used in </a:t>
            </a:r>
            <a:r>
              <a:rPr lang="en-US" u="sng" dirty="0"/>
              <a:t>examinations</a:t>
            </a:r>
            <a:r>
              <a:rPr lang="en-US" dirty="0"/>
              <a:t> </a:t>
            </a:r>
            <a:r>
              <a:rPr lang="en-US" dirty="0" smtClean="0"/>
              <a:t>or procedures </a:t>
            </a:r>
            <a:r>
              <a:rPr lang="en-US" dirty="0"/>
              <a:t>such as when the nurse touches a client </a:t>
            </a:r>
            <a:r>
              <a:rPr lang="en-US" dirty="0" smtClean="0"/>
              <a:t>to assess </a:t>
            </a:r>
            <a:r>
              <a:rPr lang="en-US" dirty="0"/>
              <a:t>skin turgor or a masseuse performs a massage.</a:t>
            </a:r>
          </a:p>
          <a:p>
            <a:pPr>
              <a:buFont typeface="Arial" pitchFamily="34" charset="0"/>
              <a:buChar char="•"/>
            </a:pPr>
            <a:r>
              <a:rPr lang="en-US" b="1" i="1" dirty="0" smtClean="0"/>
              <a:t>Social-polite </a:t>
            </a:r>
            <a:r>
              <a:rPr lang="en-US" b="1" dirty="0"/>
              <a:t>touch </a:t>
            </a:r>
            <a:r>
              <a:rPr lang="en-US" dirty="0"/>
              <a:t>is used in greeting, such as a </a:t>
            </a:r>
            <a:r>
              <a:rPr lang="en-US" u="sng" dirty="0" smtClean="0"/>
              <a:t>handshake</a:t>
            </a:r>
            <a:r>
              <a:rPr lang="en-US" dirty="0" smtClean="0"/>
              <a:t>. </a:t>
            </a:r>
          </a:p>
          <a:p>
            <a:pPr>
              <a:buFont typeface="Arial" pitchFamily="34" charset="0"/>
              <a:buChar char="•"/>
            </a:pPr>
            <a:r>
              <a:rPr lang="en-US" b="1" i="1" dirty="0" smtClean="0"/>
              <a:t>Friendship-warmth </a:t>
            </a:r>
            <a:r>
              <a:rPr lang="en-US" b="1" dirty="0"/>
              <a:t>touch </a:t>
            </a:r>
            <a:r>
              <a:rPr lang="en-US" dirty="0"/>
              <a:t>involves a </a:t>
            </a:r>
            <a:r>
              <a:rPr lang="en-US" u="sng" dirty="0"/>
              <a:t>hug</a:t>
            </a:r>
            <a:r>
              <a:rPr lang="en-US" dirty="0"/>
              <a:t> in greeting, </a:t>
            </a:r>
            <a:r>
              <a:rPr lang="en-US" dirty="0" smtClean="0"/>
              <a:t>an arm </a:t>
            </a:r>
            <a:r>
              <a:rPr lang="en-US" dirty="0"/>
              <a:t>thrown around the shoulder of a good </a:t>
            </a:r>
            <a:r>
              <a:rPr lang="en-US" dirty="0" smtClean="0"/>
              <a:t>friend.</a:t>
            </a: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b="1" i="1" dirty="0" smtClean="0"/>
              <a:t>Love-intimacy </a:t>
            </a:r>
            <a:r>
              <a:rPr lang="en-US" b="1" dirty="0"/>
              <a:t>touch </a:t>
            </a:r>
            <a:r>
              <a:rPr lang="en-US" dirty="0"/>
              <a:t>involves </a:t>
            </a:r>
            <a:r>
              <a:rPr lang="en-US" u="sng" dirty="0"/>
              <a:t>tight hugs and </a:t>
            </a:r>
            <a:r>
              <a:rPr lang="en-US" u="sng" dirty="0" smtClean="0"/>
              <a:t>kisses </a:t>
            </a:r>
            <a:r>
              <a:rPr lang="en-US" dirty="0" smtClean="0"/>
              <a:t>between </a:t>
            </a:r>
            <a:r>
              <a:rPr lang="en-US" dirty="0"/>
              <a:t>lovers or close relatives.</a:t>
            </a:r>
          </a:p>
          <a:p>
            <a:pPr>
              <a:buFont typeface="Arial" pitchFamily="34" charset="0"/>
              <a:buChar char="•"/>
            </a:pPr>
            <a:r>
              <a:rPr lang="en-US" b="1" i="1" dirty="0" smtClean="0"/>
              <a:t>Sexual-arousal </a:t>
            </a:r>
            <a:r>
              <a:rPr lang="en-US" b="1" dirty="0"/>
              <a:t>touch </a:t>
            </a:r>
            <a:r>
              <a:rPr lang="en-US" dirty="0"/>
              <a:t>is used by </a:t>
            </a:r>
            <a:r>
              <a:rPr lang="en-US" u="sng" dirty="0"/>
              <a:t>lovers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33319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Active Listening and Observation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To receive the sender’s simultaneous messages, the </a:t>
            </a:r>
            <a:r>
              <a:rPr lang="en-US" dirty="0" smtClean="0"/>
              <a:t>nurse must </a:t>
            </a:r>
            <a:r>
              <a:rPr lang="en-US" dirty="0"/>
              <a:t>use active listening and active observation. </a:t>
            </a:r>
            <a:endParaRPr lang="ar-SA" dirty="0" smtClean="0"/>
          </a:p>
          <a:p>
            <a:r>
              <a:rPr lang="en-US" b="1" dirty="0" smtClean="0"/>
              <a:t>Active listening </a:t>
            </a:r>
            <a:r>
              <a:rPr lang="en-US" dirty="0"/>
              <a:t>means refraining from other internal </a:t>
            </a:r>
            <a:r>
              <a:rPr lang="en-US" dirty="0" smtClean="0"/>
              <a:t>mental </a:t>
            </a:r>
            <a:r>
              <a:rPr lang="en-US" dirty="0"/>
              <a:t>activities and </a:t>
            </a:r>
            <a:r>
              <a:rPr lang="en-US" u="sng" dirty="0"/>
              <a:t>concentrating exclusively on what the </a:t>
            </a:r>
            <a:r>
              <a:rPr lang="en-US" u="sng" dirty="0" smtClean="0"/>
              <a:t>client says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b="1" dirty="0" smtClean="0"/>
              <a:t>Active </a:t>
            </a:r>
            <a:r>
              <a:rPr lang="en-US" b="1" dirty="0"/>
              <a:t>observation </a:t>
            </a:r>
            <a:r>
              <a:rPr lang="en-US" dirty="0"/>
              <a:t>means </a:t>
            </a:r>
            <a:r>
              <a:rPr lang="en-US" u="sng" dirty="0"/>
              <a:t>watching the </a:t>
            </a:r>
            <a:r>
              <a:rPr lang="en-US" u="sng" dirty="0" smtClean="0"/>
              <a:t>speaker’s nonverbal </a:t>
            </a:r>
            <a:r>
              <a:rPr lang="en-US" u="sng" dirty="0"/>
              <a:t>actions </a:t>
            </a:r>
            <a:r>
              <a:rPr lang="en-US" dirty="0"/>
              <a:t>as he or she communicates.</a:t>
            </a:r>
          </a:p>
        </p:txBody>
      </p:sp>
    </p:spTree>
    <p:extLst>
      <p:ext uri="{BB962C8B-B14F-4D97-AF65-F5344CB8AC3E}">
        <p14:creationId xmlns:p14="http://schemas.microsoft.com/office/powerpoint/2010/main" val="3638094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Using Therapeutic Communication Techniques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7082191"/>
              </p:ext>
            </p:extLst>
          </p:nvPr>
        </p:nvGraphicFramePr>
        <p:xfrm>
          <a:off x="457200" y="2291080"/>
          <a:ext cx="8229600" cy="38246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3276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Communication Technique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Examples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32765">
                <a:tc>
                  <a:txBody>
                    <a:bodyPr/>
                    <a:lstStyle/>
                    <a:p>
                      <a:r>
                        <a:rPr 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Accepting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—indicating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reception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“Yes.”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“I follow what you said.”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Nodding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32765">
                <a:tc>
                  <a:txBody>
                    <a:bodyPr/>
                    <a:lstStyle/>
                    <a:p>
                      <a:r>
                        <a:rPr 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Broad openings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—allowing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client to take the initiative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 introducing the topic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“Is there something you’d like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 talk about?”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“Where would you like to begin?”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32765">
                <a:tc>
                  <a:txBody>
                    <a:bodyPr/>
                    <a:lstStyle/>
                    <a:p>
                      <a:r>
                        <a:rPr 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Consensual validation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—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searching for mutual understanding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“Tell me whether my understanding of it agrees with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yours.”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“Are you using this word to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convey that…?”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3377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Trusting Behaviors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Caring.</a:t>
            </a:r>
          </a:p>
          <a:p>
            <a:r>
              <a:rPr lang="en-US" dirty="0" smtClean="0"/>
              <a:t>Openness.</a:t>
            </a:r>
          </a:p>
          <a:p>
            <a:r>
              <a:rPr lang="en-US" dirty="0" smtClean="0"/>
              <a:t>Objectivity.</a:t>
            </a:r>
          </a:p>
          <a:p>
            <a:r>
              <a:rPr lang="en-US" dirty="0" smtClean="0"/>
              <a:t>Respect.</a:t>
            </a:r>
          </a:p>
          <a:p>
            <a:r>
              <a:rPr lang="en-US" dirty="0" smtClean="0"/>
              <a:t>Interest.</a:t>
            </a:r>
          </a:p>
          <a:p>
            <a:r>
              <a:rPr lang="en-US" dirty="0" smtClean="0"/>
              <a:t>Understanding.</a:t>
            </a:r>
          </a:p>
          <a:p>
            <a:r>
              <a:rPr lang="en-US" dirty="0" smtClean="0"/>
              <a:t>Consistency.</a:t>
            </a:r>
          </a:p>
          <a:p>
            <a:r>
              <a:rPr lang="en-US" dirty="0" smtClean="0"/>
              <a:t>Treating the client as a human being.</a:t>
            </a:r>
          </a:p>
          <a:p>
            <a:r>
              <a:rPr lang="en-US" dirty="0" smtClean="0"/>
              <a:t>Suggesting without telling.</a:t>
            </a:r>
          </a:p>
          <a:p>
            <a:r>
              <a:rPr lang="en-US" dirty="0" smtClean="0"/>
              <a:t>Approachability.</a:t>
            </a:r>
          </a:p>
          <a:p>
            <a:r>
              <a:rPr lang="en-US" dirty="0" smtClean="0"/>
              <a:t>Listening.</a:t>
            </a:r>
          </a:p>
          <a:p>
            <a:r>
              <a:rPr lang="en-US" dirty="0" smtClean="0"/>
              <a:t>Keeping promises.</a:t>
            </a:r>
          </a:p>
          <a:p>
            <a:r>
              <a:rPr lang="en-US" dirty="0" smtClean="0"/>
              <a:t>Honesty.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036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1026962"/>
              </p:ext>
            </p:extLst>
          </p:nvPr>
        </p:nvGraphicFramePr>
        <p:xfrm>
          <a:off x="457200" y="762000"/>
          <a:ext cx="8229600" cy="52876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3276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Communication Technique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Examples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32765">
                <a:tc>
                  <a:txBody>
                    <a:bodyPr/>
                    <a:lstStyle/>
                    <a:p>
                      <a:r>
                        <a:rPr 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Encouraging description</a:t>
                      </a:r>
                    </a:p>
                    <a:p>
                      <a:r>
                        <a:rPr 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of perceptions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—asking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client to verbalize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what he or she perceives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“Tell me when you feel anxious.”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“What is happening?”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“What does the voice seem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 be saying?”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32765">
                <a:tc>
                  <a:txBody>
                    <a:bodyPr/>
                    <a:lstStyle/>
                    <a:p>
                      <a:r>
                        <a:rPr 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Encouraging expression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—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asking the client to appraise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quality of his or her experiences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“What are your feelings in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regard to…?”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“Does this contribute to your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distress?”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32765">
                <a:tc>
                  <a:txBody>
                    <a:bodyPr/>
                    <a:lstStyle/>
                    <a:p>
                      <a:r>
                        <a:rPr 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Exploring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—delving further into a subject or an idea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“Tell me more about that.”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“Would you describe it more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fully?”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32765">
                <a:tc>
                  <a:txBody>
                    <a:bodyPr/>
                    <a:lstStyle/>
                    <a:p>
                      <a:r>
                        <a:rPr 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Focusing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—concentrating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on a single point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“This point seems worth looking at more closely.”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“Of all the concerns you’ve mentioned, which is most troublesome?”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8204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4346820"/>
              </p:ext>
            </p:extLst>
          </p:nvPr>
        </p:nvGraphicFramePr>
        <p:xfrm>
          <a:off x="457200" y="685800"/>
          <a:ext cx="8229600" cy="50133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3276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Communication Technique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Examples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32765">
                <a:tc>
                  <a:txBody>
                    <a:bodyPr/>
                    <a:lstStyle/>
                    <a:p>
                      <a:r>
                        <a:rPr 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Formulating a plan of</a:t>
                      </a:r>
                    </a:p>
                    <a:p>
                      <a:r>
                        <a:rPr 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action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—asking the client to consider kinds of behavior likely to be appropriate in future Situations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“Next time this comes up, what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might you do to handle it?”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32765">
                <a:tc>
                  <a:txBody>
                    <a:bodyPr/>
                    <a:lstStyle/>
                    <a:p>
                      <a:r>
                        <a:rPr 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General leads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—giving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encouragement to continue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“Go on.”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“And then?”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“Tell me about it.”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32765">
                <a:tc>
                  <a:txBody>
                    <a:bodyPr/>
                    <a:lstStyle/>
                    <a:p>
                      <a:r>
                        <a:rPr 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Giving information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—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making available the facts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that the client needs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“My name is….”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“Visiting hours are….”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“My purpose in being here is….”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32765">
                <a:tc>
                  <a:txBody>
                    <a:bodyPr/>
                    <a:lstStyle/>
                    <a:p>
                      <a:r>
                        <a:rPr 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Giving recognition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—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acknowledging, indicating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awareness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“Good morning, Mr. S.….”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“You’ve finished your list of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things to do.”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“I notice that you’ve combed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your hair.”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4505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0994240"/>
              </p:ext>
            </p:extLst>
          </p:nvPr>
        </p:nvGraphicFramePr>
        <p:xfrm>
          <a:off x="457200" y="685800"/>
          <a:ext cx="8229600" cy="47390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3276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Communication Technique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Examples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32765">
                <a:tc>
                  <a:txBody>
                    <a:bodyPr/>
                    <a:lstStyle/>
                    <a:p>
                      <a:r>
                        <a:rPr 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Making observations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—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verbalizing what the nurse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perceives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“You appear tense.”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“Are you uncomfortable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when…?”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“I notice that you’re biting your lip.”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32765">
                <a:tc>
                  <a:txBody>
                    <a:bodyPr/>
                    <a:lstStyle/>
                    <a:p>
                      <a:r>
                        <a:rPr 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Offering self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—making oneself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available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“I’ll sit with you awhile.”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“I’ll stay here with you.”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32765">
                <a:tc>
                  <a:txBody>
                    <a:bodyPr/>
                    <a:lstStyle/>
                    <a:p>
                      <a:r>
                        <a:rPr 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Placing event in time or</a:t>
                      </a:r>
                    </a:p>
                    <a:p>
                      <a:r>
                        <a:rPr 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sequence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—clarifying the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relationship of events in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“Was this before or after…?”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“When did this happen?”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32765">
                <a:tc>
                  <a:txBody>
                    <a:bodyPr/>
                    <a:lstStyle/>
                    <a:p>
                      <a:r>
                        <a:rPr 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Presenting reality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—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offering for consideration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that which is real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“I see no one else in the room.”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“That sound was a car backfiring.”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“Your mother is not here; I am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nurse.”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6908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1222813"/>
              </p:ext>
            </p:extLst>
          </p:nvPr>
        </p:nvGraphicFramePr>
        <p:xfrm>
          <a:off x="457200" y="685800"/>
          <a:ext cx="8229600" cy="52876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3276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Communication Technique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Examples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32765">
                <a:tc>
                  <a:txBody>
                    <a:bodyPr/>
                    <a:lstStyle/>
                    <a:p>
                      <a:r>
                        <a:rPr 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Reflecting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—directing client actions, thoughts, and feelings back to client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Client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“Do you think I should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tell the doctor…?”</a:t>
                      </a:r>
                    </a:p>
                    <a:p>
                      <a:r>
                        <a:rPr lang="en-US" sz="18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Nurse: 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“Do you think you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should?”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32765">
                <a:tc>
                  <a:txBody>
                    <a:bodyPr/>
                    <a:lstStyle/>
                    <a:p>
                      <a:r>
                        <a:rPr 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Restating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—repeating the main idea expressed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Client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“I can’t sleep. I stay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awake all night.”</a:t>
                      </a:r>
                    </a:p>
                    <a:p>
                      <a:r>
                        <a:rPr lang="en-US" sz="18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Nurse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“You have difficulty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sleeping.”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32765">
                <a:tc>
                  <a:txBody>
                    <a:bodyPr/>
                    <a:lstStyle/>
                    <a:p>
                      <a:r>
                        <a:rPr 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Seeking information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—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seeking to make clear that which is not meaningful or that which is vague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“I’m not sure that I follow.”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“Have I heard you correctly?”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32765">
                <a:tc>
                  <a:txBody>
                    <a:bodyPr/>
                    <a:lstStyle/>
                    <a:p>
                      <a:r>
                        <a:rPr 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Silence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—absence of verbal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communication, which provides time for the client to put thoughts or feelings into words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Nurse says nothing but continues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 maintain eye contact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 conveys interest.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8874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405856"/>
              </p:ext>
            </p:extLst>
          </p:nvPr>
        </p:nvGraphicFramePr>
        <p:xfrm>
          <a:off x="457200" y="685800"/>
          <a:ext cx="8229600" cy="55619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3276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Communication Technique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Examples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32765">
                <a:tc>
                  <a:txBody>
                    <a:bodyPr/>
                    <a:lstStyle/>
                    <a:p>
                      <a:r>
                        <a:rPr 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Suggesting collaboration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—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offering to share, to strive, and to work with the client for his or her benefit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“Perhaps you and I can discuss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 discover the triggers for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your anxiety.”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“Let’s go to your room, and I’ll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help you find what you’re looking for.”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32765">
                <a:tc>
                  <a:txBody>
                    <a:bodyPr/>
                    <a:lstStyle/>
                    <a:p>
                      <a:r>
                        <a:rPr 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Summarizing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—organizing and summing up that which has gone before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“You’ve said that….”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“During the past hour, you and I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have discussed….”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32765">
                <a:tc>
                  <a:txBody>
                    <a:bodyPr/>
                    <a:lstStyle/>
                    <a:p>
                      <a:r>
                        <a:rPr 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Translating into feelings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—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seeking to verbalize client’s feelings that he or she expresses only Indirectly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Client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“I’m dead.”</a:t>
                      </a:r>
                    </a:p>
                    <a:p>
                      <a:r>
                        <a:rPr lang="en-US" sz="18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Nurse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“Are you suggesting that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you feel lifeless?”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32765">
                <a:tc>
                  <a:txBody>
                    <a:bodyPr/>
                    <a:lstStyle/>
                    <a:p>
                      <a:r>
                        <a:rPr 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Verbalizing the implied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—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voicing what the client has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hinted at or suggested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Client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“I can’t talk to you or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anyone. It’s a waste of time.”</a:t>
                      </a:r>
                    </a:p>
                    <a:p>
                      <a:r>
                        <a:rPr lang="en-US" sz="18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Nurse: 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“Do you feel that no one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understands?”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9455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Nontherapeutic Communication Techniques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2856234"/>
              </p:ext>
            </p:extLst>
          </p:nvPr>
        </p:nvGraphicFramePr>
        <p:xfrm>
          <a:off x="457200" y="2286000"/>
          <a:ext cx="8229600" cy="40074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3276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Techniques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Examples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32765">
                <a:tc>
                  <a:txBody>
                    <a:bodyPr/>
                    <a:lstStyle/>
                    <a:p>
                      <a:r>
                        <a:rPr 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Advising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—telling the client what to do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“I think you should….”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32765">
                <a:tc>
                  <a:txBody>
                    <a:bodyPr/>
                    <a:lstStyle/>
                    <a:p>
                      <a:r>
                        <a:rPr 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Agreeing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—indicating accord with the client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“That’s right.”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“I agree.”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32765">
                <a:tc>
                  <a:txBody>
                    <a:bodyPr/>
                    <a:lstStyle/>
                    <a:p>
                      <a:r>
                        <a:rPr 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Challenging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—demanding proof from the client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“But how can you be president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of the United States?”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32765">
                <a:tc>
                  <a:txBody>
                    <a:bodyPr/>
                    <a:lstStyle/>
                    <a:p>
                      <a:r>
                        <a:rPr 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Defending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—attempting to protect someone or something from verbal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attack?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“This hospital has a fine reputation.”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32765">
                <a:tc>
                  <a:txBody>
                    <a:bodyPr/>
                    <a:lstStyle/>
                    <a:p>
                      <a:r>
                        <a:rPr 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Disagreeing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—opposing the client’s ideas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“That’s wrong.”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9081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7589598"/>
              </p:ext>
            </p:extLst>
          </p:nvPr>
        </p:nvGraphicFramePr>
        <p:xfrm>
          <a:off x="457200" y="685800"/>
          <a:ext cx="8229600" cy="45561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3276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Techniques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Examples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32765">
                <a:tc>
                  <a:txBody>
                    <a:bodyPr/>
                    <a:lstStyle/>
                    <a:p>
                      <a:r>
                        <a:rPr 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Disapproving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—denouncing the client’s behavior or ideas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“That’s bad.”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“I’d rather you wouldn’t….”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32765">
                <a:tc>
                  <a:txBody>
                    <a:bodyPr/>
                    <a:lstStyle/>
                    <a:p>
                      <a:r>
                        <a:rPr 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Introducing an unrelated</a:t>
                      </a:r>
                    </a:p>
                    <a:p>
                      <a:r>
                        <a:rPr 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topic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—changing the subject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Client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“I’d like to die.”</a:t>
                      </a:r>
                    </a:p>
                    <a:p>
                      <a:r>
                        <a:rPr lang="en-US" sz="18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Nurse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“Did you have visitors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last evening?”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32765">
                <a:tc>
                  <a:txBody>
                    <a:bodyPr/>
                    <a:lstStyle/>
                    <a:p>
                      <a:r>
                        <a:rPr 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Probing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—persistent questioning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of the client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“Tell me your psychiatric history.”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32765">
                <a:tc>
                  <a:txBody>
                    <a:bodyPr/>
                    <a:lstStyle/>
                    <a:p>
                      <a:r>
                        <a:rPr 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Reassuring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—indicating there is no reason for anxiety or other feelings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of discomfort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“Everything will be all right.”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32765">
                <a:tc>
                  <a:txBody>
                    <a:bodyPr/>
                    <a:lstStyle/>
                    <a:p>
                      <a:r>
                        <a:rPr 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Rejecting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—refusing to consider or showing contempt for the client’s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ideas or behaviors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“Let’s not discuss….”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“I don’t want to hear about….”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8818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6517783"/>
              </p:ext>
            </p:extLst>
          </p:nvPr>
        </p:nvGraphicFramePr>
        <p:xfrm>
          <a:off x="457200" y="685800"/>
          <a:ext cx="8229600" cy="3184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3276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Techniques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Examples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32765">
                <a:tc>
                  <a:txBody>
                    <a:bodyPr/>
                    <a:lstStyle/>
                    <a:p>
                      <a:r>
                        <a:rPr 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Testing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—appraising the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client’s degree of insight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“Do you know what kind of hospital this is?”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“Do you still have the idea that…?”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32765">
                <a:tc>
                  <a:txBody>
                    <a:bodyPr/>
                    <a:lstStyle/>
                    <a:p>
                      <a:r>
                        <a:rPr 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Using denial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—refusing to admit that a problem exists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Client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“I’m nothing.”</a:t>
                      </a:r>
                    </a:p>
                    <a:p>
                      <a:r>
                        <a:rPr lang="en-US" sz="18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Nurse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“Of course you’re something—everybody’s something.”</a:t>
                      </a:r>
                    </a:p>
                    <a:p>
                      <a:r>
                        <a:rPr lang="en-US" sz="18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Client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“I’m dead.”</a:t>
                      </a:r>
                    </a:p>
                    <a:p>
                      <a:r>
                        <a:rPr lang="en-US" sz="18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Nurse: 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“Don’t be silly.”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8818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Nonverbal Communication Skills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Facial expression.</a:t>
            </a:r>
          </a:p>
          <a:p>
            <a:r>
              <a:rPr lang="en-US" dirty="0" smtClean="0"/>
              <a:t>Body Language.</a:t>
            </a:r>
          </a:p>
          <a:p>
            <a:r>
              <a:rPr lang="en-US" dirty="0" smtClean="0"/>
              <a:t>Eye contact.</a:t>
            </a:r>
          </a:p>
          <a:p>
            <a:r>
              <a:rPr lang="en-US" dirty="0" smtClean="0"/>
              <a:t>Silence.</a:t>
            </a:r>
          </a:p>
        </p:txBody>
      </p:sp>
    </p:spTree>
    <p:extLst>
      <p:ext uri="{BB962C8B-B14F-4D97-AF65-F5344CB8AC3E}">
        <p14:creationId xmlns:p14="http://schemas.microsoft.com/office/powerpoint/2010/main" val="30388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545" y="2157682"/>
            <a:ext cx="4238805" cy="3332291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 smtClean="0"/>
              <a:t>THANK YOU FOR LISTENING</a:t>
            </a:r>
          </a:p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r>
              <a:rPr lang="en-US" b="1" dirty="0" smtClean="0"/>
              <a:t>ANY QUESTION?</a:t>
            </a:r>
            <a:endParaRPr lang="en-US" b="1" dirty="0"/>
          </a:p>
        </p:txBody>
      </p:sp>
      <p:pic>
        <p:nvPicPr>
          <p:cNvPr id="1026" name="Picture 2" descr="Answer any question relating to your personal finances by Andrewnarou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852" y="1391715"/>
            <a:ext cx="3241151" cy="4118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Dr.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Mutaz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Dreidi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, 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202</a:t>
            </a:r>
            <a:r>
              <a:rPr lang="ar-JO" dirty="0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648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Congruence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Congruence occurs when words and actions match. </a:t>
            </a:r>
            <a:r>
              <a:rPr lang="en-US" dirty="0" smtClean="0"/>
              <a:t>For example</a:t>
            </a:r>
            <a:r>
              <a:rPr lang="en-US" dirty="0"/>
              <a:t>, the nurse says to the client, “I have to leave now </a:t>
            </a:r>
            <a:r>
              <a:rPr lang="en-US" dirty="0" smtClean="0"/>
              <a:t>to go </a:t>
            </a:r>
            <a:r>
              <a:rPr lang="en-US" dirty="0"/>
              <a:t>to a clinical conference, but I will be back at 2 PM,” </a:t>
            </a:r>
            <a:r>
              <a:rPr lang="en-US" dirty="0" smtClean="0"/>
              <a:t>and indeed </a:t>
            </a:r>
            <a:r>
              <a:rPr lang="en-US" dirty="0"/>
              <a:t>returns at 2 PM to see the client. The nurse needs </a:t>
            </a:r>
            <a:r>
              <a:rPr lang="en-US" dirty="0" smtClean="0"/>
              <a:t>to exhibit </a:t>
            </a:r>
            <a:r>
              <a:rPr lang="en-US" dirty="0"/>
              <a:t>congruent behaviors to build trust with the client</a:t>
            </a:r>
            <a:r>
              <a:rPr lang="en-US" dirty="0" smtClean="0"/>
              <a:t>.</a:t>
            </a:r>
          </a:p>
          <a:p>
            <a:r>
              <a:rPr lang="en-US" dirty="0"/>
              <a:t>Trust erodes when a client sees inconsistency </a:t>
            </a:r>
            <a:r>
              <a:rPr lang="en-US" dirty="0" smtClean="0"/>
              <a:t>between what </a:t>
            </a:r>
            <a:r>
              <a:rPr lang="en-US" dirty="0"/>
              <a:t>the nurse says and does. Inconsistent or </a:t>
            </a:r>
            <a:r>
              <a:rPr lang="en-US" dirty="0" smtClean="0"/>
              <a:t>incongruent behaviors </a:t>
            </a:r>
            <a:r>
              <a:rPr lang="en-US" dirty="0"/>
              <a:t>include making verbal commitments </a:t>
            </a:r>
            <a:r>
              <a:rPr lang="en-US" dirty="0" smtClean="0"/>
              <a:t>and not </a:t>
            </a:r>
            <a:r>
              <a:rPr lang="en-US" dirty="0"/>
              <a:t>following through on them.</a:t>
            </a:r>
          </a:p>
        </p:txBody>
      </p:sp>
    </p:spTree>
    <p:extLst>
      <p:ext uri="{BB962C8B-B14F-4D97-AF65-F5344CB8AC3E}">
        <p14:creationId xmlns:p14="http://schemas.microsoft.com/office/powerpoint/2010/main" val="2103631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Genuine Interest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When the nurse is comfortable with himself or </a:t>
            </a:r>
            <a:r>
              <a:rPr lang="en-US" dirty="0" smtClean="0"/>
              <a:t>herself, aware </a:t>
            </a:r>
            <a:r>
              <a:rPr lang="en-US" dirty="0"/>
              <a:t>of his or her strengths and limitations, and </a:t>
            </a:r>
            <a:r>
              <a:rPr lang="en-US" dirty="0" smtClean="0"/>
              <a:t>clearly </a:t>
            </a:r>
            <a:r>
              <a:rPr lang="en-US" dirty="0"/>
              <a:t>focused, the client perceives a genuine person </a:t>
            </a:r>
            <a:r>
              <a:rPr lang="en-US" dirty="0" smtClean="0"/>
              <a:t>showing genuine </a:t>
            </a:r>
            <a:r>
              <a:rPr lang="en-US" dirty="0"/>
              <a:t>interest. 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client with mental illness can </a:t>
            </a:r>
            <a:r>
              <a:rPr lang="en-US" dirty="0" smtClean="0"/>
              <a:t>detect when </a:t>
            </a:r>
            <a:r>
              <a:rPr lang="en-US" dirty="0"/>
              <a:t>someone is exhibiting dishonest or artificial </a:t>
            </a:r>
            <a:r>
              <a:rPr lang="en-US" dirty="0" smtClean="0"/>
              <a:t>behavior such </a:t>
            </a:r>
            <a:r>
              <a:rPr lang="en-US" dirty="0"/>
              <a:t>as asking a question and then not waiting </a:t>
            </a:r>
            <a:r>
              <a:rPr lang="en-US" dirty="0" smtClean="0"/>
              <a:t>for the </a:t>
            </a:r>
            <a:r>
              <a:rPr lang="en-US" dirty="0"/>
              <a:t>answer, talking over him or her, or assuring him </a:t>
            </a:r>
            <a:r>
              <a:rPr lang="en-US" dirty="0" smtClean="0"/>
              <a:t>or her </a:t>
            </a:r>
            <a:r>
              <a:rPr lang="en-US" dirty="0"/>
              <a:t>everything will be all right</a:t>
            </a:r>
            <a:r>
              <a:rPr lang="en-US" dirty="0" smtClean="0"/>
              <a:t>.</a:t>
            </a:r>
          </a:p>
          <a:p>
            <a:r>
              <a:rPr lang="en-US" dirty="0"/>
              <a:t>The nurse should </a:t>
            </a:r>
            <a:r>
              <a:rPr lang="en-US" dirty="0" smtClean="0"/>
              <a:t>be open </a:t>
            </a:r>
            <a:r>
              <a:rPr lang="en-US" dirty="0"/>
              <a:t>and honest and display congruent behavior. </a:t>
            </a:r>
            <a:r>
              <a:rPr lang="en-US" dirty="0" smtClean="0"/>
              <a:t>Sometimes, however</a:t>
            </a:r>
            <a:r>
              <a:rPr lang="en-US" dirty="0"/>
              <a:t>, responding with truth and honesty </a:t>
            </a:r>
            <a:r>
              <a:rPr lang="en-US" dirty="0" smtClean="0"/>
              <a:t>alone does </a:t>
            </a:r>
            <a:r>
              <a:rPr lang="en-US" dirty="0"/>
              <a:t>not provide the best professional response. In </a:t>
            </a:r>
            <a:r>
              <a:rPr lang="en-US" dirty="0" smtClean="0"/>
              <a:t>such cases</a:t>
            </a:r>
            <a:r>
              <a:rPr lang="en-US" dirty="0"/>
              <a:t>, the nurse may choose to disclose to the client </a:t>
            </a:r>
            <a:r>
              <a:rPr lang="en-US" dirty="0" smtClean="0"/>
              <a:t>a personal </a:t>
            </a:r>
            <a:r>
              <a:rPr lang="en-US" dirty="0"/>
              <a:t>experience related to the client’s current concerns.</a:t>
            </a:r>
          </a:p>
        </p:txBody>
      </p:sp>
    </p:spTree>
    <p:extLst>
      <p:ext uri="{BB962C8B-B14F-4D97-AF65-F5344CB8AC3E}">
        <p14:creationId xmlns:p14="http://schemas.microsoft.com/office/powerpoint/2010/main" val="2861058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Empathy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Empathy</a:t>
            </a:r>
            <a:r>
              <a:rPr lang="en-US" b="1" dirty="0"/>
              <a:t> </a:t>
            </a:r>
            <a:r>
              <a:rPr lang="en-US" dirty="0"/>
              <a:t>is the ability of the nurse to perceive the </a:t>
            </a:r>
            <a:r>
              <a:rPr lang="en-US" dirty="0" smtClean="0"/>
              <a:t>meanings and </a:t>
            </a:r>
            <a:r>
              <a:rPr lang="en-US" dirty="0"/>
              <a:t>feelings of the client and to communicate </a:t>
            </a:r>
            <a:r>
              <a:rPr lang="en-US" dirty="0" smtClean="0"/>
              <a:t>that understanding </a:t>
            </a:r>
            <a:r>
              <a:rPr lang="en-US" dirty="0"/>
              <a:t>to the client. </a:t>
            </a:r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/>
              <a:t>is considered one of </a:t>
            </a:r>
            <a:r>
              <a:rPr lang="en-US" dirty="0" smtClean="0"/>
              <a:t>the essential </a:t>
            </a:r>
            <a:r>
              <a:rPr lang="en-US" dirty="0"/>
              <a:t>skills a nurse must develop. Being able to </a:t>
            </a:r>
            <a:r>
              <a:rPr lang="en-US" dirty="0" smtClean="0"/>
              <a:t>put himself </a:t>
            </a:r>
            <a:r>
              <a:rPr lang="en-US" dirty="0"/>
              <a:t>or herself in the client’s shoes does not mean </a:t>
            </a:r>
            <a:r>
              <a:rPr lang="en-US" dirty="0" smtClean="0"/>
              <a:t>that the </a:t>
            </a:r>
            <a:r>
              <a:rPr lang="en-US" dirty="0"/>
              <a:t>nurse has had the exact experiences as the client.</a:t>
            </a:r>
          </a:p>
        </p:txBody>
      </p:sp>
    </p:spTree>
    <p:extLst>
      <p:ext uri="{BB962C8B-B14F-4D97-AF65-F5344CB8AC3E}">
        <p14:creationId xmlns:p14="http://schemas.microsoft.com/office/powerpoint/2010/main" val="3457474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Other Communication 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Several therapeutic communication techniques, such </a:t>
            </a:r>
            <a:r>
              <a:rPr lang="en-US" dirty="0" smtClean="0"/>
              <a:t>as reflection</a:t>
            </a:r>
            <a:r>
              <a:rPr lang="en-US" dirty="0"/>
              <a:t>, restatement, and clarification, help the nurse </a:t>
            </a:r>
            <a:r>
              <a:rPr lang="en-US" dirty="0" smtClean="0"/>
              <a:t>to send </a:t>
            </a:r>
            <a:r>
              <a:rPr lang="en-US" dirty="0"/>
              <a:t>empathetic messages to the client. For example, a </a:t>
            </a:r>
            <a:r>
              <a:rPr lang="en-US" dirty="0" smtClean="0"/>
              <a:t>client says:</a:t>
            </a:r>
          </a:p>
          <a:p>
            <a:r>
              <a:rPr lang="en-US" i="1" dirty="0"/>
              <a:t>“I’m so confused! My son just visited and </a:t>
            </a:r>
            <a:r>
              <a:rPr lang="en-US" i="1" dirty="0" smtClean="0"/>
              <a:t>wants to </a:t>
            </a:r>
            <a:r>
              <a:rPr lang="en-US" i="1" dirty="0"/>
              <a:t>know where the safety deposit box key is</a:t>
            </a:r>
            <a:r>
              <a:rPr lang="en-US" i="1" dirty="0" smtClean="0"/>
              <a:t>.”</a:t>
            </a:r>
          </a:p>
          <a:p>
            <a:r>
              <a:rPr lang="en-US" dirty="0"/>
              <a:t>Using reflection, the nurse responds</a:t>
            </a:r>
            <a:r>
              <a:rPr lang="en-US" dirty="0" smtClean="0"/>
              <a:t>,</a:t>
            </a:r>
          </a:p>
          <a:p>
            <a:r>
              <a:rPr lang="en-US" i="1" dirty="0"/>
              <a:t>“You’re confused because your son asked for </a:t>
            </a:r>
            <a:r>
              <a:rPr lang="en-US" i="1" dirty="0" smtClean="0"/>
              <a:t>the safety </a:t>
            </a:r>
            <a:r>
              <a:rPr lang="en-US" i="1" dirty="0"/>
              <a:t>deposit key</a:t>
            </a:r>
            <a:r>
              <a:rPr lang="en-US" i="1" dirty="0" smtClean="0"/>
              <a:t>?”</a:t>
            </a:r>
          </a:p>
          <a:p>
            <a:r>
              <a:rPr lang="en-US" dirty="0"/>
              <a:t>The nurse, using clarification, responds</a:t>
            </a:r>
            <a:r>
              <a:rPr lang="en-US" dirty="0" smtClean="0"/>
              <a:t>,</a:t>
            </a:r>
          </a:p>
          <a:p>
            <a:r>
              <a:rPr lang="en-US" i="1" dirty="0"/>
              <a:t>“Are you confused about the purpose of </a:t>
            </a:r>
            <a:r>
              <a:rPr lang="en-US" i="1" dirty="0" smtClean="0"/>
              <a:t>your son’s </a:t>
            </a:r>
            <a:r>
              <a:rPr lang="en-US" i="1" dirty="0"/>
              <a:t>visit?”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77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Empathy VS. Sympathy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The nurse must understand the difference </a:t>
            </a:r>
            <a:r>
              <a:rPr lang="en-US" dirty="0" smtClean="0"/>
              <a:t>between empathy </a:t>
            </a:r>
            <a:r>
              <a:rPr lang="en-US" dirty="0"/>
              <a:t>and </a:t>
            </a:r>
            <a:r>
              <a:rPr lang="en-US" i="1" dirty="0"/>
              <a:t>sympathy </a:t>
            </a:r>
            <a:r>
              <a:rPr lang="en-US" dirty="0"/>
              <a:t>(feelings of concern or </a:t>
            </a:r>
            <a:r>
              <a:rPr lang="en-US" dirty="0" smtClean="0"/>
              <a:t>compassion one </a:t>
            </a:r>
            <a:r>
              <a:rPr lang="en-US" dirty="0"/>
              <a:t>shows for another). </a:t>
            </a:r>
            <a:endParaRPr lang="en-US" dirty="0" smtClean="0"/>
          </a:p>
          <a:p>
            <a:r>
              <a:rPr lang="en-US" dirty="0" smtClean="0"/>
              <a:t>By </a:t>
            </a:r>
            <a:r>
              <a:rPr lang="en-US" dirty="0"/>
              <a:t>expressing sympathy, the </a:t>
            </a:r>
            <a:r>
              <a:rPr lang="en-US" dirty="0" smtClean="0"/>
              <a:t>nurse may </a:t>
            </a:r>
            <a:r>
              <a:rPr lang="en-US" dirty="0"/>
              <a:t>project his or her personal concerns onto the </a:t>
            </a:r>
            <a:r>
              <a:rPr lang="en-US" dirty="0" smtClean="0"/>
              <a:t>client, thus </a:t>
            </a:r>
            <a:r>
              <a:rPr lang="en-US" dirty="0"/>
              <a:t>inhibiting the client’s expression of feelings. </a:t>
            </a:r>
            <a:endParaRPr lang="en-US" dirty="0" smtClean="0"/>
          </a:p>
          <a:p>
            <a:r>
              <a:rPr lang="en-US" dirty="0" smtClean="0"/>
              <a:t>In the above </a:t>
            </a:r>
            <a:r>
              <a:rPr lang="en-US" dirty="0"/>
              <a:t>example, the nurse using sympathy would </a:t>
            </a:r>
            <a:r>
              <a:rPr lang="en-US" dirty="0" smtClean="0"/>
              <a:t>have responded</a:t>
            </a:r>
            <a:r>
              <a:rPr lang="en-US" dirty="0"/>
              <a:t>, “I know how confusing sons can be. My </a:t>
            </a:r>
            <a:r>
              <a:rPr lang="en-US" dirty="0" smtClean="0"/>
              <a:t>son confuses </a:t>
            </a:r>
            <a:r>
              <a:rPr lang="en-US" dirty="0"/>
              <a:t>me, too, and I know how bad that makes </a:t>
            </a:r>
            <a:r>
              <a:rPr lang="en-US" dirty="0" smtClean="0"/>
              <a:t>you feel</a:t>
            </a:r>
            <a:r>
              <a:rPr lang="en-US" dirty="0"/>
              <a:t>.” The nurse’s feelings of sadness or even pity </a:t>
            </a:r>
            <a:r>
              <a:rPr lang="en-US" dirty="0" smtClean="0"/>
              <a:t>could influence </a:t>
            </a:r>
            <a:r>
              <a:rPr lang="en-US" dirty="0"/>
              <a:t>the relationship and hinder the nurse’s </a:t>
            </a:r>
            <a:r>
              <a:rPr lang="en-US" dirty="0" smtClean="0"/>
              <a:t>abilities to </a:t>
            </a:r>
            <a:r>
              <a:rPr lang="en-US" dirty="0"/>
              <a:t>focus on the client’s needs. Sympathy often shifts </a:t>
            </a:r>
            <a:r>
              <a:rPr lang="en-US" dirty="0" smtClean="0"/>
              <a:t>the emphasis </a:t>
            </a:r>
            <a:r>
              <a:rPr lang="en-US" dirty="0"/>
              <a:t>to the nurse’s feelings, hindering the </a:t>
            </a:r>
            <a:r>
              <a:rPr lang="en-US" dirty="0" smtClean="0"/>
              <a:t>nurse’s ability </a:t>
            </a:r>
            <a:r>
              <a:rPr lang="en-US" dirty="0"/>
              <a:t>to view the client’s needs objectively.</a:t>
            </a:r>
          </a:p>
        </p:txBody>
      </p:sp>
    </p:spTree>
    <p:extLst>
      <p:ext uri="{BB962C8B-B14F-4D97-AF65-F5344CB8AC3E}">
        <p14:creationId xmlns:p14="http://schemas.microsoft.com/office/powerpoint/2010/main" val="3473083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640</TotalTime>
  <Words>3417</Words>
  <Application>Microsoft Office PowerPoint</Application>
  <PresentationFormat>On-screen Show (4:3)</PresentationFormat>
  <Paragraphs>343</Paragraphs>
  <Slides>49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0" baseType="lpstr">
      <vt:lpstr>Austin</vt:lpstr>
      <vt:lpstr>Therapeutic Relationships and Communication</vt:lpstr>
      <vt:lpstr>Introduction</vt:lpstr>
      <vt:lpstr>Components of a Therapeutic Relationship</vt:lpstr>
      <vt:lpstr>Trusting Behaviors</vt:lpstr>
      <vt:lpstr>Congruence</vt:lpstr>
      <vt:lpstr>Genuine Interest</vt:lpstr>
      <vt:lpstr>Empathy </vt:lpstr>
      <vt:lpstr>Other Communication Techniques</vt:lpstr>
      <vt:lpstr>Empathy VS. Sympathy</vt:lpstr>
      <vt:lpstr>Empathy VS. Sympathy</vt:lpstr>
      <vt:lpstr>Acceptance</vt:lpstr>
      <vt:lpstr>Acceptance</vt:lpstr>
      <vt:lpstr>Positive Regard</vt:lpstr>
      <vt:lpstr>Positive Regard</vt:lpstr>
      <vt:lpstr>Self-Awareness and Therapeutic Use of Self</vt:lpstr>
      <vt:lpstr>Values</vt:lpstr>
      <vt:lpstr>Value Clarification</vt:lpstr>
      <vt:lpstr>Value Clarification</vt:lpstr>
      <vt:lpstr>Beliefs</vt:lpstr>
      <vt:lpstr>Attitudes</vt:lpstr>
      <vt:lpstr>Therapeutic Use of Self</vt:lpstr>
      <vt:lpstr>Types Of Relationships</vt:lpstr>
      <vt:lpstr>Intimate Relationship</vt:lpstr>
      <vt:lpstr>Therapeutic Relationship</vt:lpstr>
      <vt:lpstr>Phases of the Therapeutic Relationship</vt:lpstr>
      <vt:lpstr>Working Phase </vt:lpstr>
      <vt:lpstr>Working Phase</vt:lpstr>
      <vt:lpstr>Termination Phase</vt:lpstr>
      <vt:lpstr>Therapeutic Communication</vt:lpstr>
      <vt:lpstr>Therapeutic Communication</vt:lpstr>
      <vt:lpstr>Privacy and Respecting Boundaries</vt:lpstr>
      <vt:lpstr>Proxemics</vt:lpstr>
      <vt:lpstr>Intimate zone</vt:lpstr>
      <vt:lpstr>Personal zone</vt:lpstr>
      <vt:lpstr>Social zone</vt:lpstr>
      <vt:lpstr>Public zone</vt:lpstr>
      <vt:lpstr>Touch</vt:lpstr>
      <vt:lpstr>Active Listening and Observation</vt:lpstr>
      <vt:lpstr>Using Therapeutic Communication Techniques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Nontherapeutic Communication Techniques</vt:lpstr>
      <vt:lpstr>PowerPoint Presentation</vt:lpstr>
      <vt:lpstr>PowerPoint Presentation</vt:lpstr>
      <vt:lpstr>Nonverbal Communication Skills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Windows User</cp:lastModifiedBy>
  <cp:revision>68</cp:revision>
  <dcterms:created xsi:type="dcterms:W3CDTF">2006-08-16T00:00:00Z</dcterms:created>
  <dcterms:modified xsi:type="dcterms:W3CDTF">2021-09-19T19:51:01Z</dcterms:modified>
</cp:coreProperties>
</file>