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57"/>
  </p:notesMasterIdLst>
  <p:sldIdLst>
    <p:sldId id="256" r:id="rId2"/>
    <p:sldId id="257" r:id="rId3"/>
    <p:sldId id="261" r:id="rId4"/>
    <p:sldId id="262" r:id="rId5"/>
    <p:sldId id="263" r:id="rId6"/>
    <p:sldId id="264" r:id="rId7"/>
    <p:sldId id="265" r:id="rId8"/>
    <p:sldId id="267" r:id="rId9"/>
    <p:sldId id="268" r:id="rId10"/>
    <p:sldId id="269" r:id="rId11"/>
    <p:sldId id="270" r:id="rId12"/>
    <p:sldId id="271" r:id="rId13"/>
    <p:sldId id="274" r:id="rId14"/>
    <p:sldId id="272" r:id="rId15"/>
    <p:sldId id="275" r:id="rId16"/>
    <p:sldId id="277" r:id="rId17"/>
    <p:sldId id="278"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4" r:id="rId32"/>
    <p:sldId id="295" r:id="rId33"/>
    <p:sldId id="293" r:id="rId34"/>
    <p:sldId id="296" r:id="rId35"/>
    <p:sldId id="297" r:id="rId36"/>
    <p:sldId id="301" r:id="rId37"/>
    <p:sldId id="302" r:id="rId38"/>
    <p:sldId id="299" r:id="rId39"/>
    <p:sldId id="303" r:id="rId40"/>
    <p:sldId id="304" r:id="rId41"/>
    <p:sldId id="300" r:id="rId42"/>
    <p:sldId id="305" r:id="rId43"/>
    <p:sldId id="306" r:id="rId44"/>
    <p:sldId id="307" r:id="rId45"/>
    <p:sldId id="308" r:id="rId46"/>
    <p:sldId id="309" r:id="rId47"/>
    <p:sldId id="310" r:id="rId48"/>
    <p:sldId id="311" r:id="rId49"/>
    <p:sldId id="312" r:id="rId50"/>
    <p:sldId id="313" r:id="rId51"/>
    <p:sldId id="314" r:id="rId52"/>
    <p:sldId id="315" r:id="rId53"/>
    <p:sldId id="317" r:id="rId54"/>
    <p:sldId id="319" r:id="rId55"/>
    <p:sldId id="316"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4660"/>
  </p:normalViewPr>
  <p:slideViewPr>
    <p:cSldViewPr>
      <p:cViewPr varScale="1">
        <p:scale>
          <a:sx n="109" d="100"/>
          <a:sy n="109" d="100"/>
        </p:scale>
        <p:origin x="168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0D1AE-B3F2-4536-BD8B-BC22B38E175C}" type="datetimeFigureOut">
              <a:rPr lang="en-US" smtClean="0"/>
              <a:t>9/21/2021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8AE030-84A5-4625-A484-BA483B08DCB4}" type="slidenum">
              <a:rPr lang="en-US" smtClean="0"/>
              <a:t>‹#›</a:t>
            </a:fld>
            <a:endParaRPr lang="en-US"/>
          </a:p>
        </p:txBody>
      </p:sp>
    </p:spTree>
    <p:extLst>
      <p:ext uri="{BB962C8B-B14F-4D97-AF65-F5344CB8AC3E}">
        <p14:creationId xmlns:p14="http://schemas.microsoft.com/office/powerpoint/2010/main" val="1019541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8AE030-84A5-4625-A484-BA483B08DCB4}" type="slidenum">
              <a:rPr lang="en-US" smtClean="0"/>
              <a:t>24</a:t>
            </a:fld>
            <a:endParaRPr lang="en-US"/>
          </a:p>
        </p:txBody>
      </p:sp>
    </p:spTree>
    <p:extLst>
      <p:ext uri="{BB962C8B-B14F-4D97-AF65-F5344CB8AC3E}">
        <p14:creationId xmlns:p14="http://schemas.microsoft.com/office/powerpoint/2010/main" val="3633449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204D5D0B-9B48-4FED-ACD7-C6224C5436C7}" type="datetimeFigureOut">
              <a:rPr lang="en-US" smtClean="0"/>
              <a:t>9/21/2021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298D8061-EE3E-44DD-B42C-34047497EBF4}" type="slidenum">
              <a:rPr lang="en-US" smtClean="0"/>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4D5D0B-9B48-4FED-ACD7-C6224C5436C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D8061-EE3E-44DD-B42C-34047497EBF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04D5D0B-9B48-4FED-ACD7-C6224C5436C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D8061-EE3E-44DD-B42C-34047497EBF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04D5D0B-9B48-4FED-ACD7-C6224C5436C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D8061-EE3E-44DD-B42C-34047497EBF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04D5D0B-9B48-4FED-ACD7-C6224C5436C7}" type="datetimeFigureOut">
              <a:rPr lang="en-US" smtClean="0"/>
              <a:t>9/21/2021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D8061-EE3E-44DD-B42C-34047497EBF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204D5D0B-9B48-4FED-ACD7-C6224C5436C7}" type="datetimeFigureOut">
              <a:rPr lang="en-US" smtClean="0"/>
              <a:t>9/21/2021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D8061-EE3E-44DD-B42C-34047497EBF4}" type="slidenum">
              <a:rPr lang="en-US" smtClean="0"/>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4D5D0B-9B48-4FED-ACD7-C6224C5436C7}" type="datetimeFigureOut">
              <a:rPr lang="en-US" smtClean="0"/>
              <a:t>9/21/2021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98D8061-EE3E-44DD-B42C-34047497EBF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04D5D0B-9B48-4FED-ACD7-C6224C5436C7}" type="datetimeFigureOut">
              <a:rPr lang="en-US" smtClean="0"/>
              <a:t>9/21/2021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D8061-EE3E-44DD-B42C-34047497EBF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4D5D0B-9B48-4FED-ACD7-C6224C5436C7}" type="datetimeFigureOut">
              <a:rPr lang="en-US" smtClean="0"/>
              <a:t>9/21/2021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D8061-EE3E-44DD-B42C-34047497EBF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204D5D0B-9B48-4FED-ACD7-C6224C5436C7}" type="datetimeFigureOut">
              <a:rPr lang="en-US" smtClean="0"/>
              <a:t>9/21/2021</a:t>
            </a:fld>
            <a:endParaRPr lang="en-US"/>
          </a:p>
        </p:txBody>
      </p:sp>
      <p:sp>
        <p:nvSpPr>
          <p:cNvPr id="7" name="Slide Number Placeholder 6"/>
          <p:cNvSpPr>
            <a:spLocks noGrp="1"/>
          </p:cNvSpPr>
          <p:nvPr>
            <p:ph type="sldNum" sz="quarter" idx="12"/>
          </p:nvPr>
        </p:nvSpPr>
        <p:spPr/>
        <p:txBody>
          <a:bodyPr/>
          <a:lstStyle/>
          <a:p>
            <a:fld id="{298D8061-EE3E-44DD-B42C-34047497EBF4}" type="slidenum">
              <a:rPr lang="en-US" smtClean="0"/>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4D5D0B-9B48-4FED-ACD7-C6224C5436C7}" type="datetimeFigureOut">
              <a:rPr lang="en-US" smtClean="0"/>
              <a:t>9/21/2021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298D8061-EE3E-44DD-B42C-34047497EBF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204D5D0B-9B48-4FED-ACD7-C6224C5436C7}" type="datetimeFigureOut">
              <a:rPr lang="en-US" smtClean="0"/>
              <a:t>9/21/2021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298D8061-EE3E-44DD-B42C-34047497EBF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 y="609600"/>
            <a:ext cx="4572000" cy="2819400"/>
          </a:xfrm>
        </p:spPr>
        <p:txBody>
          <a:bodyPr/>
          <a:lstStyle/>
          <a:p>
            <a:pPr marL="182880" indent="0" algn="ctr">
              <a:buNone/>
            </a:pPr>
            <a:r>
              <a:rPr lang="en-US" dirty="0">
                <a:solidFill>
                  <a:schemeClr val="accent2">
                    <a:lumMod val="50000"/>
                  </a:schemeClr>
                </a:solidFill>
              </a:rPr>
              <a:t>The Nursing Process in Psychiatric/Mental </a:t>
            </a:r>
            <a:br>
              <a:rPr lang="en-US" dirty="0">
                <a:solidFill>
                  <a:schemeClr val="accent2">
                    <a:lumMod val="50000"/>
                  </a:schemeClr>
                </a:solidFill>
              </a:rPr>
            </a:br>
            <a:r>
              <a:rPr lang="en-US" dirty="0">
                <a:solidFill>
                  <a:schemeClr val="accent2">
                    <a:lumMod val="50000"/>
                  </a:schemeClr>
                </a:solidFill>
              </a:rPr>
              <a:t>Health Nursing</a:t>
            </a:r>
          </a:p>
        </p:txBody>
      </p:sp>
    </p:spTree>
    <p:extLst>
      <p:ext uri="{BB962C8B-B14F-4D97-AF65-F5344CB8AC3E}">
        <p14:creationId xmlns:p14="http://schemas.microsoft.com/office/powerpoint/2010/main" val="37768818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14399"/>
            <a:ext cx="7315200" cy="5394961"/>
          </a:xfrm>
        </p:spPr>
        <p:txBody>
          <a:bodyPr>
            <a:normAutofit/>
          </a:bodyPr>
          <a:lstStyle/>
          <a:p>
            <a:pPr algn="just">
              <a:defRPr/>
            </a:pPr>
            <a:r>
              <a:rPr lang="en-US" sz="2400" dirty="0" smtClean="0">
                <a:solidFill>
                  <a:schemeClr val="tx2">
                    <a:lumMod val="50000"/>
                  </a:schemeClr>
                </a:solidFill>
              </a:rPr>
              <a:t>Ataxia</a:t>
            </a:r>
            <a:r>
              <a:rPr lang="en-US" sz="2400" dirty="0">
                <a:solidFill>
                  <a:schemeClr val="tx2">
                    <a:lumMod val="50000"/>
                  </a:schemeClr>
                </a:solidFill>
              </a:rPr>
              <a:t>: loss of </a:t>
            </a:r>
            <a:r>
              <a:rPr lang="en-US" sz="2400" dirty="0" smtClean="0">
                <a:solidFill>
                  <a:schemeClr val="tx2">
                    <a:lumMod val="50000"/>
                  </a:schemeClr>
                </a:solidFill>
              </a:rPr>
              <a:t>balance.</a:t>
            </a:r>
            <a:endParaRPr lang="en-US" sz="2400" dirty="0">
              <a:solidFill>
                <a:schemeClr val="tx2">
                  <a:lumMod val="50000"/>
                </a:schemeClr>
              </a:solidFill>
            </a:endParaRPr>
          </a:p>
          <a:p>
            <a:pPr algn="just">
              <a:defRPr/>
            </a:pPr>
            <a:r>
              <a:rPr lang="en-US" sz="2400" dirty="0">
                <a:solidFill>
                  <a:schemeClr val="tx2">
                    <a:lumMod val="50000"/>
                  </a:schemeClr>
                </a:solidFill>
              </a:rPr>
              <a:t> </a:t>
            </a:r>
            <a:r>
              <a:rPr lang="en-US" sz="2400" dirty="0" err="1" smtClean="0">
                <a:solidFill>
                  <a:schemeClr val="tx2">
                    <a:lumMod val="50000"/>
                  </a:schemeClr>
                </a:solidFill>
              </a:rPr>
              <a:t>Akathesia</a:t>
            </a:r>
            <a:r>
              <a:rPr lang="en-US" sz="2400" dirty="0" smtClean="0">
                <a:solidFill>
                  <a:schemeClr val="tx2">
                    <a:lumMod val="50000"/>
                  </a:schemeClr>
                </a:solidFill>
              </a:rPr>
              <a:t>: </a:t>
            </a:r>
            <a:r>
              <a:rPr lang="en-US" sz="2400" dirty="0">
                <a:solidFill>
                  <a:schemeClr val="tx2">
                    <a:lumMod val="50000"/>
                  </a:schemeClr>
                </a:solidFill>
              </a:rPr>
              <a:t>extreme </a:t>
            </a:r>
            <a:r>
              <a:rPr lang="en-US" sz="2400" dirty="0" smtClean="0">
                <a:solidFill>
                  <a:schemeClr val="tx2">
                    <a:lumMod val="50000"/>
                  </a:schemeClr>
                </a:solidFill>
              </a:rPr>
              <a:t>restlessness.</a:t>
            </a:r>
          </a:p>
          <a:p>
            <a:pPr algn="just">
              <a:defRPr/>
            </a:pPr>
            <a:r>
              <a:rPr lang="en-US" sz="2400" dirty="0">
                <a:solidFill>
                  <a:schemeClr val="tx2">
                    <a:lumMod val="50000"/>
                  </a:schemeClr>
                </a:solidFill>
                <a:latin typeface="+mj-lt"/>
                <a:ea typeface="+mj-ea"/>
                <a:cs typeface="+mj-cs"/>
              </a:rPr>
              <a:t>D</a:t>
            </a:r>
            <a:r>
              <a:rPr lang="en-US" sz="2400" dirty="0" smtClean="0">
                <a:solidFill>
                  <a:schemeClr val="tx2">
                    <a:lumMod val="50000"/>
                  </a:schemeClr>
                </a:solidFill>
                <a:latin typeface="+mj-lt"/>
                <a:ea typeface="+mj-ea"/>
                <a:cs typeface="+mj-cs"/>
              </a:rPr>
              <a:t>ystonia</a:t>
            </a:r>
            <a:r>
              <a:rPr lang="en-US" sz="2400" dirty="0">
                <a:solidFill>
                  <a:schemeClr val="tx2">
                    <a:lumMod val="50000"/>
                  </a:schemeClr>
                </a:solidFill>
                <a:latin typeface="+mj-lt"/>
                <a:ea typeface="+mj-ea"/>
                <a:cs typeface="+mj-cs"/>
              </a:rPr>
              <a:t>: uncoordinated spastic movements of the </a:t>
            </a:r>
            <a:r>
              <a:rPr lang="en-US" sz="2400" dirty="0" smtClean="0">
                <a:solidFill>
                  <a:schemeClr val="tx2">
                    <a:lumMod val="50000"/>
                  </a:schemeClr>
                </a:solidFill>
                <a:latin typeface="+mj-lt"/>
                <a:ea typeface="+mj-ea"/>
                <a:cs typeface="+mj-cs"/>
              </a:rPr>
              <a:t>body.</a:t>
            </a:r>
            <a:endParaRPr lang="en-US" sz="2400" dirty="0">
              <a:solidFill>
                <a:schemeClr val="tx2">
                  <a:lumMod val="50000"/>
                </a:schemeClr>
              </a:solidFill>
              <a:latin typeface="+mj-lt"/>
              <a:ea typeface="+mj-ea"/>
              <a:cs typeface="+mj-cs"/>
            </a:endParaRPr>
          </a:p>
          <a:p>
            <a:pPr>
              <a:defRPr/>
            </a:pPr>
            <a:r>
              <a:rPr lang="en-US" sz="2400" dirty="0" smtClean="0">
                <a:solidFill>
                  <a:schemeClr val="tx2">
                    <a:lumMod val="50000"/>
                  </a:schemeClr>
                </a:solidFill>
                <a:latin typeface="+mj-lt"/>
                <a:ea typeface="+mj-ea"/>
                <a:cs typeface="+mj-cs"/>
              </a:rPr>
              <a:t>Apraxia: involuntary </a:t>
            </a:r>
            <a:r>
              <a:rPr lang="en-US" sz="2400" dirty="0" err="1" smtClean="0">
                <a:solidFill>
                  <a:schemeClr val="tx2">
                    <a:lumMod val="50000"/>
                  </a:schemeClr>
                </a:solidFill>
                <a:latin typeface="+mj-lt"/>
                <a:ea typeface="+mj-ea"/>
                <a:cs typeface="+mj-cs"/>
              </a:rPr>
              <a:t>unpurposeful</a:t>
            </a:r>
            <a:r>
              <a:rPr lang="en-US" sz="2400" dirty="0">
                <a:solidFill>
                  <a:schemeClr val="tx2">
                    <a:lumMod val="50000"/>
                  </a:schemeClr>
                </a:solidFill>
                <a:latin typeface="+mj-lt"/>
                <a:ea typeface="+mj-ea"/>
                <a:cs typeface="+mj-cs"/>
              </a:rPr>
              <a:t> </a:t>
            </a:r>
            <a:r>
              <a:rPr lang="en-US" sz="2400" dirty="0" smtClean="0">
                <a:solidFill>
                  <a:schemeClr val="tx2">
                    <a:lumMod val="50000"/>
                  </a:schemeClr>
                </a:solidFill>
                <a:latin typeface="+mj-lt"/>
                <a:ea typeface="+mj-ea"/>
                <a:cs typeface="+mj-cs"/>
              </a:rPr>
              <a:t>Movements.</a:t>
            </a:r>
            <a:endParaRPr lang="en-US" sz="2400" dirty="0">
              <a:solidFill>
                <a:schemeClr val="tx2">
                  <a:lumMod val="50000"/>
                </a:schemeClr>
              </a:solidFill>
              <a:latin typeface="+mj-lt"/>
              <a:ea typeface="+mj-ea"/>
              <a:cs typeface="+mj-cs"/>
            </a:endParaRPr>
          </a:p>
        </p:txBody>
      </p:sp>
    </p:spTree>
    <p:extLst>
      <p:ext uri="{BB962C8B-B14F-4D97-AF65-F5344CB8AC3E}">
        <p14:creationId xmlns:p14="http://schemas.microsoft.com/office/powerpoint/2010/main" val="193685409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315200" cy="762000"/>
          </a:xfrm>
        </p:spPr>
        <p:txBody>
          <a:bodyPr>
            <a:normAutofit/>
          </a:bodyPr>
          <a:lstStyle/>
          <a:p>
            <a:r>
              <a:rPr lang="en-US" sz="4400" dirty="0">
                <a:solidFill>
                  <a:schemeClr val="tx1"/>
                </a:solidFill>
                <a:latin typeface="+mn-lt"/>
                <a:ea typeface="+mn-ea"/>
                <a:cs typeface="+mn-cs"/>
              </a:rPr>
              <a:t>2- Emotional State </a:t>
            </a:r>
            <a:endParaRPr lang="en-US" dirty="0"/>
          </a:p>
        </p:txBody>
      </p:sp>
      <p:sp>
        <p:nvSpPr>
          <p:cNvPr id="3" name="Content Placeholder 2"/>
          <p:cNvSpPr>
            <a:spLocks noGrp="1"/>
          </p:cNvSpPr>
          <p:nvPr>
            <p:ph idx="1"/>
          </p:nvPr>
        </p:nvSpPr>
        <p:spPr>
          <a:xfrm>
            <a:off x="914400" y="1828799"/>
            <a:ext cx="7315200" cy="4480561"/>
          </a:xfrm>
        </p:spPr>
        <p:txBody>
          <a:bodyPr/>
          <a:lstStyle/>
          <a:p>
            <a:r>
              <a:rPr lang="en-US" sz="3600" dirty="0">
                <a:solidFill>
                  <a:schemeClr val="tx2">
                    <a:lumMod val="50000"/>
                  </a:schemeClr>
                </a:solidFill>
                <a:latin typeface="+mj-lt"/>
                <a:ea typeface="+mj-ea"/>
                <a:cs typeface="+mj-cs"/>
              </a:rPr>
              <a:t>a- </a:t>
            </a:r>
            <a:r>
              <a:rPr lang="en-US" sz="3600" dirty="0" smtClean="0">
                <a:solidFill>
                  <a:schemeClr val="tx2">
                    <a:lumMod val="50000"/>
                  </a:schemeClr>
                </a:solidFill>
                <a:latin typeface="+mj-lt"/>
                <a:ea typeface="+mj-ea"/>
                <a:cs typeface="+mj-cs"/>
              </a:rPr>
              <a:t>Mood:</a:t>
            </a:r>
            <a:endParaRPr lang="en-US" sz="2800" dirty="0" smtClean="0">
              <a:solidFill>
                <a:schemeClr val="tx2">
                  <a:lumMod val="50000"/>
                </a:schemeClr>
              </a:solidFill>
            </a:endParaRPr>
          </a:p>
          <a:p>
            <a:pPr>
              <a:defRPr/>
            </a:pPr>
            <a:r>
              <a:rPr lang="en-US" sz="2800" dirty="0">
                <a:solidFill>
                  <a:schemeClr val="tx2">
                    <a:lumMod val="50000"/>
                  </a:schemeClr>
                </a:solidFill>
              </a:rPr>
              <a:t>Mood is the patient's self-report of the prevailing emotional state and reflects the patient's life situation</a:t>
            </a:r>
            <a:r>
              <a:rPr lang="en-US" sz="2800" dirty="0" smtClean="0">
                <a:solidFill>
                  <a:schemeClr val="tx2">
                    <a:lumMod val="50000"/>
                  </a:schemeClr>
                </a:solidFill>
              </a:rPr>
              <a:t>.</a:t>
            </a:r>
            <a:endParaRPr lang="en-US" sz="2800" dirty="0">
              <a:solidFill>
                <a:schemeClr val="tx2">
                  <a:lumMod val="50000"/>
                </a:schemeClr>
              </a:solidFill>
            </a:endParaRPr>
          </a:p>
          <a:p>
            <a:r>
              <a:rPr lang="en-US" sz="2800" dirty="0">
                <a:solidFill>
                  <a:schemeClr val="tx2">
                    <a:lumMod val="50000"/>
                  </a:schemeClr>
                </a:solidFill>
              </a:rPr>
              <a:t>Does the patient report feeling sad</a:t>
            </a:r>
            <a:r>
              <a:rPr lang="en-US" sz="2800" dirty="0" smtClean="0">
                <a:solidFill>
                  <a:schemeClr val="tx2">
                    <a:lumMod val="50000"/>
                  </a:schemeClr>
                </a:solidFill>
              </a:rPr>
              <a:t>, happy, labile, fearful</a:t>
            </a:r>
            <a:r>
              <a:rPr lang="en-US" sz="2800" dirty="0">
                <a:solidFill>
                  <a:schemeClr val="tx2">
                    <a:lumMod val="50000"/>
                  </a:schemeClr>
                </a:solidFill>
              </a:rPr>
              <a:t>, hopeless, euphoric, or anxious? </a:t>
            </a:r>
          </a:p>
          <a:p>
            <a:endParaRPr lang="en-US" sz="2800" dirty="0">
              <a:solidFill>
                <a:schemeClr val="tx2">
                  <a:lumMod val="50000"/>
                </a:schemeClr>
              </a:solidFill>
            </a:endParaRPr>
          </a:p>
        </p:txBody>
      </p:sp>
    </p:spTree>
    <p:extLst>
      <p:ext uri="{BB962C8B-B14F-4D97-AF65-F5344CB8AC3E}">
        <p14:creationId xmlns:p14="http://schemas.microsoft.com/office/powerpoint/2010/main" val="1501550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1"/>
            <a:ext cx="7315200" cy="1828800"/>
          </a:xfrm>
        </p:spPr>
        <p:txBody>
          <a:bodyPr>
            <a:normAutofit/>
          </a:bodyPr>
          <a:lstStyle/>
          <a:p>
            <a:r>
              <a:rPr lang="en-US" sz="4400" dirty="0">
                <a:solidFill>
                  <a:schemeClr val="tx2">
                    <a:lumMod val="50000"/>
                  </a:schemeClr>
                </a:solidFill>
              </a:rPr>
              <a:t>B- Affect</a:t>
            </a:r>
            <a:r>
              <a:rPr lang="en-US" sz="4400" b="1" i="1" dirty="0">
                <a:solidFill>
                  <a:srgbClr val="FF00FF"/>
                </a:solidFill>
              </a:rPr>
              <a:t/>
            </a:r>
            <a:br>
              <a:rPr lang="en-US" sz="4400" b="1" i="1" dirty="0">
                <a:solidFill>
                  <a:srgbClr val="FF00FF"/>
                </a:solidFill>
              </a:rPr>
            </a:br>
            <a:endParaRPr lang="en-US" sz="3600" b="1" dirty="0">
              <a:solidFill>
                <a:srgbClr val="FF00FF"/>
              </a:solidFill>
            </a:endParaRPr>
          </a:p>
        </p:txBody>
      </p:sp>
      <p:sp>
        <p:nvSpPr>
          <p:cNvPr id="3" name="Content Placeholder 2"/>
          <p:cNvSpPr>
            <a:spLocks noGrp="1"/>
          </p:cNvSpPr>
          <p:nvPr>
            <p:ph idx="1"/>
          </p:nvPr>
        </p:nvSpPr>
        <p:spPr>
          <a:xfrm>
            <a:off x="914400" y="2209799"/>
            <a:ext cx="7315200" cy="4099561"/>
          </a:xfrm>
        </p:spPr>
        <p:txBody>
          <a:bodyPr>
            <a:normAutofit fontScale="92500" lnSpcReduction="10000"/>
          </a:bodyPr>
          <a:lstStyle/>
          <a:p>
            <a:r>
              <a:rPr lang="en-US" sz="3200" dirty="0">
                <a:solidFill>
                  <a:schemeClr val="tx2">
                    <a:lumMod val="50000"/>
                  </a:schemeClr>
                </a:solidFill>
              </a:rPr>
              <a:t>Affect</a:t>
            </a:r>
            <a:r>
              <a:rPr lang="en-US" sz="3200" dirty="0" smtClean="0">
                <a:solidFill>
                  <a:schemeClr val="tx2">
                    <a:lumMod val="50000"/>
                  </a:schemeClr>
                </a:solidFill>
              </a:rPr>
              <a:t>: </a:t>
            </a:r>
            <a:r>
              <a:rPr lang="en-US" sz="3200" dirty="0">
                <a:solidFill>
                  <a:schemeClr val="tx2">
                    <a:lumMod val="50000"/>
                  </a:schemeClr>
                </a:solidFill>
              </a:rPr>
              <a:t>is the patient's prevailing emotional </a:t>
            </a:r>
            <a:r>
              <a:rPr lang="en-US" sz="3200" dirty="0" smtClean="0">
                <a:solidFill>
                  <a:schemeClr val="tx2">
                    <a:lumMod val="50000"/>
                  </a:schemeClr>
                </a:solidFill>
              </a:rPr>
              <a:t>tone.</a:t>
            </a:r>
          </a:p>
          <a:p>
            <a:r>
              <a:rPr lang="en-US" sz="3200" dirty="0" smtClean="0">
                <a:solidFill>
                  <a:schemeClr val="tx2">
                    <a:lumMod val="50000"/>
                  </a:schemeClr>
                </a:solidFill>
              </a:rPr>
              <a:t>Outward </a:t>
            </a:r>
            <a:r>
              <a:rPr lang="en-US" sz="3200" dirty="0">
                <a:solidFill>
                  <a:schemeClr val="tx2">
                    <a:lumMod val="50000"/>
                  </a:schemeClr>
                </a:solidFill>
              </a:rPr>
              <a:t>manifestation of feelings, tone or mood. There is a relationship between affect &amp; thought process. There may be a wide divergence between the emotional state, as expressed objectively on the face, and what the client says or </a:t>
            </a:r>
            <a:r>
              <a:rPr lang="en-US" sz="3200" dirty="0" smtClean="0">
                <a:solidFill>
                  <a:schemeClr val="tx2">
                    <a:lumMod val="50000"/>
                  </a:schemeClr>
                </a:solidFill>
              </a:rPr>
              <a:t>does.</a:t>
            </a:r>
            <a:endParaRPr lang="en-US" sz="3200" dirty="0">
              <a:solidFill>
                <a:schemeClr val="tx2">
                  <a:lumMod val="50000"/>
                </a:schemeClr>
              </a:solidFill>
            </a:endParaRPr>
          </a:p>
        </p:txBody>
      </p:sp>
    </p:spTree>
    <p:extLst>
      <p:ext uri="{BB962C8B-B14F-4D97-AF65-F5344CB8AC3E}">
        <p14:creationId xmlns:p14="http://schemas.microsoft.com/office/powerpoint/2010/main" val="12553892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Wednesday, August 13, 2003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927"/>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71479307"/>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1371599"/>
          </a:xfrm>
        </p:spPr>
        <p:txBody>
          <a:bodyPr/>
          <a:lstStyle/>
          <a:p>
            <a:r>
              <a:rPr lang="en-US" dirty="0" smtClean="0">
                <a:solidFill>
                  <a:schemeClr val="tx1"/>
                </a:solidFill>
              </a:rPr>
              <a:t>Description of affect</a:t>
            </a:r>
            <a:endParaRPr lang="en-US" dirty="0">
              <a:solidFill>
                <a:schemeClr val="tx1"/>
              </a:solidFill>
            </a:endParaRPr>
          </a:p>
        </p:txBody>
      </p:sp>
      <p:sp>
        <p:nvSpPr>
          <p:cNvPr id="3" name="Content Placeholder 2"/>
          <p:cNvSpPr>
            <a:spLocks noGrp="1"/>
          </p:cNvSpPr>
          <p:nvPr>
            <p:ph idx="1"/>
          </p:nvPr>
        </p:nvSpPr>
        <p:spPr>
          <a:xfrm>
            <a:off x="914400" y="2057401"/>
            <a:ext cx="7315200" cy="4251960"/>
          </a:xfrm>
        </p:spPr>
        <p:txBody>
          <a:bodyPr/>
          <a:lstStyle/>
          <a:p>
            <a:pPr marL="609600" indent="-609600">
              <a:lnSpc>
                <a:spcPct val="90000"/>
              </a:lnSpc>
              <a:defRPr/>
            </a:pPr>
            <a:r>
              <a:rPr lang="en-US" sz="2800" u="sng" dirty="0" smtClean="0">
                <a:solidFill>
                  <a:schemeClr val="tx1"/>
                </a:solidFill>
                <a:latin typeface="Arial" charset="0"/>
              </a:rPr>
              <a:t>Inappropriate</a:t>
            </a:r>
            <a:r>
              <a:rPr lang="en-US" sz="2800" dirty="0" smtClean="0">
                <a:solidFill>
                  <a:schemeClr val="tx1"/>
                </a:solidFill>
                <a:latin typeface="Arial" charset="0"/>
              </a:rPr>
              <a:t>: </a:t>
            </a:r>
            <a:r>
              <a:rPr lang="en-US" sz="2800" dirty="0">
                <a:solidFill>
                  <a:schemeClr val="tx1"/>
                </a:solidFill>
                <a:latin typeface="Arial" charset="0"/>
              </a:rPr>
              <a:t>disharmony between the stimuli and the emotional </a:t>
            </a:r>
            <a:r>
              <a:rPr lang="en-US" sz="2800" dirty="0" smtClean="0">
                <a:solidFill>
                  <a:schemeClr val="tx1"/>
                </a:solidFill>
                <a:latin typeface="Arial" charset="0"/>
              </a:rPr>
              <a:t>reaction.</a:t>
            </a:r>
            <a:endParaRPr lang="en-US" sz="2800" dirty="0">
              <a:solidFill>
                <a:schemeClr val="tx1"/>
              </a:solidFill>
              <a:latin typeface="Arial" charset="0"/>
            </a:endParaRPr>
          </a:p>
          <a:p>
            <a:pPr marL="609600" indent="-609600">
              <a:lnSpc>
                <a:spcPct val="90000"/>
              </a:lnSpc>
              <a:defRPr/>
            </a:pPr>
            <a:r>
              <a:rPr lang="en-US" sz="2800" u="sng" dirty="0">
                <a:solidFill>
                  <a:schemeClr val="tx1"/>
                </a:solidFill>
                <a:latin typeface="Arial" charset="0"/>
              </a:rPr>
              <a:t>Blunted </a:t>
            </a:r>
            <a:r>
              <a:rPr lang="en-US" sz="2800" u="sng" dirty="0" smtClean="0">
                <a:solidFill>
                  <a:schemeClr val="tx1"/>
                </a:solidFill>
                <a:latin typeface="Arial" charset="0"/>
              </a:rPr>
              <a:t>affect</a:t>
            </a:r>
            <a:r>
              <a:rPr lang="en-US" sz="2800" dirty="0" smtClean="0">
                <a:solidFill>
                  <a:schemeClr val="tx1"/>
                </a:solidFill>
                <a:latin typeface="Arial" charset="0"/>
              </a:rPr>
              <a:t>: severe </a:t>
            </a:r>
            <a:r>
              <a:rPr lang="en-US" sz="2800" dirty="0">
                <a:solidFill>
                  <a:schemeClr val="tx1"/>
                </a:solidFill>
                <a:latin typeface="Arial" charset="0"/>
              </a:rPr>
              <a:t>reduction in emotional </a:t>
            </a:r>
            <a:r>
              <a:rPr lang="en-US" sz="2800" dirty="0" smtClean="0">
                <a:solidFill>
                  <a:schemeClr val="tx1"/>
                </a:solidFill>
                <a:latin typeface="Arial" charset="0"/>
              </a:rPr>
              <a:t>reaction.</a:t>
            </a:r>
            <a:endParaRPr lang="en-US" sz="2800" dirty="0">
              <a:solidFill>
                <a:schemeClr val="tx1"/>
              </a:solidFill>
              <a:latin typeface="Arial" charset="0"/>
            </a:endParaRPr>
          </a:p>
          <a:p>
            <a:pPr marL="609600" indent="-609600">
              <a:lnSpc>
                <a:spcPct val="90000"/>
              </a:lnSpc>
              <a:defRPr/>
            </a:pPr>
            <a:r>
              <a:rPr lang="en-US" sz="2800" u="sng" dirty="0">
                <a:solidFill>
                  <a:schemeClr val="tx1"/>
                </a:solidFill>
                <a:latin typeface="Arial" charset="0"/>
              </a:rPr>
              <a:t>Flat </a:t>
            </a:r>
            <a:r>
              <a:rPr lang="en-US" sz="2800" u="sng" dirty="0" smtClean="0">
                <a:solidFill>
                  <a:schemeClr val="tx1"/>
                </a:solidFill>
                <a:latin typeface="Arial" charset="0"/>
              </a:rPr>
              <a:t>affect</a:t>
            </a:r>
            <a:r>
              <a:rPr lang="en-US" sz="2800" dirty="0" smtClean="0">
                <a:solidFill>
                  <a:schemeClr val="tx1"/>
                </a:solidFill>
                <a:latin typeface="Arial" charset="0"/>
              </a:rPr>
              <a:t>: </a:t>
            </a:r>
            <a:r>
              <a:rPr lang="en-US" sz="2800" dirty="0">
                <a:solidFill>
                  <a:schemeClr val="tx1"/>
                </a:solidFill>
                <a:latin typeface="Arial" charset="0"/>
              </a:rPr>
              <a:t>absence or near absence of emotional </a:t>
            </a:r>
            <a:r>
              <a:rPr lang="en-US" sz="2800" dirty="0" smtClean="0">
                <a:solidFill>
                  <a:schemeClr val="tx1"/>
                </a:solidFill>
                <a:latin typeface="Arial" charset="0"/>
              </a:rPr>
              <a:t>reaction</a:t>
            </a:r>
            <a:r>
              <a:rPr lang="en-US" sz="2800" dirty="0">
                <a:solidFill>
                  <a:schemeClr val="tx1"/>
                </a:solidFill>
              </a:rPr>
              <a:t>.</a:t>
            </a:r>
          </a:p>
        </p:txBody>
      </p:sp>
    </p:spTree>
    <p:extLst>
      <p:ext uri="{BB962C8B-B14F-4D97-AF65-F5344CB8AC3E}">
        <p14:creationId xmlns:p14="http://schemas.microsoft.com/office/powerpoint/2010/main" val="35754879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1066799"/>
          </a:xfrm>
        </p:spPr>
        <p:txBody>
          <a:bodyPr>
            <a:normAutofit/>
          </a:bodyPr>
          <a:lstStyle/>
          <a:p>
            <a:r>
              <a:rPr lang="en-US" dirty="0">
                <a:solidFill>
                  <a:schemeClr val="tx1"/>
                </a:solidFill>
              </a:rPr>
              <a:t>3- </a:t>
            </a:r>
            <a:r>
              <a:rPr lang="en-US" dirty="0" smtClean="0">
                <a:solidFill>
                  <a:schemeClr val="tx1"/>
                </a:solidFill>
              </a:rPr>
              <a:t>Experiences Perceptions:</a:t>
            </a:r>
            <a:endParaRPr lang="en-US" dirty="0">
              <a:solidFill>
                <a:schemeClr val="tx1"/>
              </a:solidFill>
            </a:endParaRPr>
          </a:p>
        </p:txBody>
      </p:sp>
      <p:sp>
        <p:nvSpPr>
          <p:cNvPr id="3" name="Content Placeholder 2"/>
          <p:cNvSpPr>
            <a:spLocks noGrp="1"/>
          </p:cNvSpPr>
          <p:nvPr>
            <p:ph idx="1"/>
          </p:nvPr>
        </p:nvSpPr>
        <p:spPr>
          <a:xfrm>
            <a:off x="914400" y="1828801"/>
            <a:ext cx="7315200" cy="4480560"/>
          </a:xfrm>
        </p:spPr>
        <p:txBody>
          <a:bodyPr>
            <a:normAutofit/>
          </a:bodyPr>
          <a:lstStyle/>
          <a:p>
            <a:pPr>
              <a:defRPr/>
            </a:pPr>
            <a:r>
              <a:rPr lang="en-US" sz="2400" dirty="0">
                <a:solidFill>
                  <a:schemeClr val="tx1"/>
                </a:solidFill>
              </a:rPr>
              <a:t>The two major types of perceptual problems are </a:t>
            </a:r>
            <a:r>
              <a:rPr lang="en-US" sz="2400" u="sng" dirty="0">
                <a:solidFill>
                  <a:schemeClr val="tx1"/>
                </a:solidFill>
              </a:rPr>
              <a:t>hallucinations and illusions</a:t>
            </a:r>
            <a:r>
              <a:rPr lang="en-US" sz="2400" dirty="0">
                <a:solidFill>
                  <a:schemeClr val="tx1"/>
                </a:solidFill>
              </a:rPr>
              <a:t>. </a:t>
            </a:r>
            <a:endParaRPr lang="en-US" sz="2400" i="1" dirty="0">
              <a:solidFill>
                <a:schemeClr val="tx1"/>
              </a:solidFill>
            </a:endParaRPr>
          </a:p>
          <a:p>
            <a:pPr>
              <a:defRPr/>
            </a:pPr>
            <a:r>
              <a:rPr lang="en-US" sz="2400" i="1" dirty="0">
                <a:solidFill>
                  <a:schemeClr val="tx1"/>
                </a:solidFill>
              </a:rPr>
              <a:t>Hallucinations</a:t>
            </a:r>
            <a:r>
              <a:rPr lang="en-US" sz="2400" dirty="0">
                <a:solidFill>
                  <a:schemeClr val="tx1"/>
                </a:solidFill>
              </a:rPr>
              <a:t> are defined as false sensory impressions or experiences. </a:t>
            </a:r>
            <a:endParaRPr lang="en-US" sz="2400" i="1" dirty="0">
              <a:solidFill>
                <a:schemeClr val="tx1"/>
              </a:solidFill>
            </a:endParaRPr>
          </a:p>
          <a:p>
            <a:pPr>
              <a:defRPr/>
            </a:pPr>
            <a:r>
              <a:rPr lang="en-US" sz="2400" i="1" dirty="0">
                <a:solidFill>
                  <a:schemeClr val="tx1"/>
                </a:solidFill>
              </a:rPr>
              <a:t>Illusions</a:t>
            </a:r>
            <a:r>
              <a:rPr lang="en-US" sz="2400" dirty="0">
                <a:solidFill>
                  <a:schemeClr val="tx1"/>
                </a:solidFill>
              </a:rPr>
              <a:t> are false perceptions or false responses to a sensory stimulus</a:t>
            </a:r>
            <a:r>
              <a:rPr lang="en-US" sz="2400" dirty="0" smtClean="0">
                <a:solidFill>
                  <a:schemeClr val="tx1"/>
                </a:solidFill>
              </a:rPr>
              <a:t>.</a:t>
            </a:r>
            <a:endParaRPr lang="en-US" sz="2400" dirty="0">
              <a:solidFill>
                <a:schemeClr val="tx1"/>
              </a:solidFill>
            </a:endParaRPr>
          </a:p>
        </p:txBody>
      </p:sp>
    </p:spTree>
    <p:extLst>
      <p:ext uri="{BB962C8B-B14F-4D97-AF65-F5344CB8AC3E}">
        <p14:creationId xmlns:p14="http://schemas.microsoft.com/office/powerpoint/2010/main" val="9363946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idx="1"/>
          </p:nvPr>
        </p:nvSpPr>
        <p:spPr>
          <a:xfrm>
            <a:off x="457200" y="549275"/>
            <a:ext cx="8229600" cy="5184775"/>
          </a:xfrm>
        </p:spPr>
        <p:txBody>
          <a:bodyPr/>
          <a:lstStyle/>
          <a:p>
            <a:pPr algn="l" rtl="0" eaLnBrk="1" hangingPunct="1">
              <a:defRPr/>
            </a:pPr>
            <a:r>
              <a:rPr lang="en-US" sz="2800" dirty="0" smtClean="0">
                <a:solidFill>
                  <a:schemeClr val="tx1"/>
                </a:solidFill>
                <a:effectLst>
                  <a:outerShdw blurRad="38100" dist="38100" dir="2700000" algn="tl">
                    <a:srgbClr val="FFFFFF"/>
                  </a:outerShdw>
                </a:effectLst>
              </a:rPr>
              <a:t>Hallucinations may occur in any of the five major sensory modalities as follows:</a:t>
            </a:r>
            <a:r>
              <a:rPr lang="en-US" sz="2800" dirty="0" smtClean="0">
                <a:solidFill>
                  <a:schemeClr val="tx1"/>
                </a:solidFill>
              </a:rPr>
              <a:t> </a:t>
            </a:r>
          </a:p>
          <a:p>
            <a:pPr lvl="2" algn="l" rtl="0" eaLnBrk="1" hangingPunct="1">
              <a:defRPr/>
            </a:pPr>
            <a:r>
              <a:rPr lang="en-US" sz="3200" dirty="0" smtClean="0">
                <a:solidFill>
                  <a:schemeClr val="tx1"/>
                </a:solidFill>
              </a:rPr>
              <a:t> Auditory (sound).</a:t>
            </a:r>
          </a:p>
          <a:p>
            <a:pPr lvl="2" algn="l" rtl="0" eaLnBrk="1" hangingPunct="1">
              <a:defRPr/>
            </a:pPr>
            <a:r>
              <a:rPr lang="en-US" sz="3200" dirty="0" smtClean="0">
                <a:solidFill>
                  <a:schemeClr val="tx1"/>
                </a:solidFill>
              </a:rPr>
              <a:t> Visual (sight).</a:t>
            </a:r>
          </a:p>
          <a:p>
            <a:pPr lvl="2" algn="l" rtl="0" eaLnBrk="1" hangingPunct="1">
              <a:defRPr/>
            </a:pPr>
            <a:r>
              <a:rPr lang="en-US" sz="3200" dirty="0" smtClean="0">
                <a:solidFill>
                  <a:schemeClr val="tx1"/>
                </a:solidFill>
              </a:rPr>
              <a:t> Tactile (touch).</a:t>
            </a:r>
          </a:p>
          <a:p>
            <a:pPr lvl="2" algn="l" rtl="0" eaLnBrk="1" hangingPunct="1">
              <a:defRPr/>
            </a:pPr>
            <a:r>
              <a:rPr lang="en-US" sz="3200" dirty="0" smtClean="0">
                <a:solidFill>
                  <a:schemeClr val="tx1"/>
                </a:solidFill>
              </a:rPr>
              <a:t> Gustatory (taste).</a:t>
            </a:r>
          </a:p>
          <a:p>
            <a:pPr lvl="2" algn="l" rtl="0" eaLnBrk="1" hangingPunct="1">
              <a:defRPr/>
            </a:pPr>
            <a:r>
              <a:rPr lang="en-US" sz="3200" dirty="0" smtClean="0">
                <a:solidFill>
                  <a:schemeClr val="tx1"/>
                </a:solidFill>
              </a:rPr>
              <a:t> Olfactory (smell).</a:t>
            </a:r>
          </a:p>
        </p:txBody>
      </p:sp>
      <p:sp>
        <p:nvSpPr>
          <p:cNvPr id="5" name="Slide Number Placeholder 5"/>
          <p:cNvSpPr>
            <a:spLocks noGrp="1"/>
          </p:cNvSpPr>
          <p:nvPr>
            <p:ph type="sldNum" sz="quarter" idx="12"/>
          </p:nvPr>
        </p:nvSpPr>
        <p:spPr/>
        <p:txBody>
          <a:bodyPr/>
          <a:lstStyle/>
          <a:p>
            <a:pPr>
              <a:defRPr/>
            </a:pPr>
            <a:fld id="{6BA71D4E-B269-4C57-BFED-7886984F3E3B}" type="slidenum">
              <a:rPr lang="ar-SA"/>
              <a:pPr>
                <a:defRPr/>
              </a:pPr>
              <a:t>16</a:t>
            </a:fld>
            <a:endParaRPr lang="en-US"/>
          </a:p>
        </p:txBody>
      </p:sp>
      <p:sp>
        <p:nvSpPr>
          <p:cNvPr id="108548" name="AutoShape 4"/>
          <p:cNvSpPr>
            <a:spLocks noChangeArrowheads="1"/>
          </p:cNvSpPr>
          <p:nvPr/>
        </p:nvSpPr>
        <p:spPr bwMode="auto">
          <a:xfrm>
            <a:off x="5105400" y="1676400"/>
            <a:ext cx="3525098" cy="3276600"/>
          </a:xfrm>
          <a:prstGeom prst="wedgeRoundRectCallout">
            <a:avLst>
              <a:gd name="adj1" fmla="val -11657"/>
              <a:gd name="adj2" fmla="val 70000"/>
              <a:gd name="adj3" fmla="val 16667"/>
            </a:avLst>
          </a:prstGeom>
          <a:solidFill>
            <a:schemeClr val="accent1"/>
          </a:solidFill>
          <a:ln w="9525">
            <a:solidFill>
              <a:schemeClr val="tx1"/>
            </a:solidFill>
            <a:miter lim="800000"/>
            <a:headEnd/>
            <a:tailEnd/>
          </a:ln>
        </p:spPr>
        <p:txBody>
          <a:bodyPr/>
          <a:lstStyle/>
          <a:p>
            <a:pPr algn="l" rtl="0"/>
            <a:r>
              <a:rPr lang="en-US" sz="2800" b="1" dirty="0">
                <a:solidFill>
                  <a:srgbClr val="CC0000"/>
                </a:solidFill>
              </a:rPr>
              <a:t>Command hallucinations: are those that tell the person to do something, such as kill him or herself </a:t>
            </a:r>
          </a:p>
        </p:txBody>
      </p:sp>
    </p:spTree>
    <p:extLst>
      <p:ext uri="{BB962C8B-B14F-4D97-AF65-F5344CB8AC3E}">
        <p14:creationId xmlns:p14="http://schemas.microsoft.com/office/powerpoint/2010/main" val="4357328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afterEffect">
                                  <p:stCondLst>
                                    <p:cond delay="0"/>
                                  </p:stCondLst>
                                  <p:childTnLst>
                                    <p:set>
                                      <p:cBhvr>
                                        <p:cTn id="6" dur="1" fill="hold">
                                          <p:stCondLst>
                                            <p:cond delay="0"/>
                                          </p:stCondLst>
                                        </p:cTn>
                                        <p:tgtEl>
                                          <p:spTgt spid="108547">
                                            <p:txEl>
                                              <p:pRg st="2" end="2"/>
                                            </p:txEl>
                                          </p:spTgt>
                                        </p:tgtEl>
                                        <p:attrNameLst>
                                          <p:attrName>style.visibility</p:attrName>
                                        </p:attrNameLst>
                                      </p:cBhvr>
                                      <p:to>
                                        <p:strVal val="visible"/>
                                      </p:to>
                                    </p:set>
                                    <p:animEffect transition="in" filter="fade">
                                      <p:cBhvr>
                                        <p:cTn id="7" dur="5000"/>
                                        <p:tgtEl>
                                          <p:spTgt spid="108547">
                                            <p:txEl>
                                              <p:pRg st="2" end="2"/>
                                            </p:txEl>
                                          </p:spTgt>
                                        </p:tgtEl>
                                      </p:cBhvr>
                                    </p:animEffect>
                                    <p:anim calcmode="lin" valueType="num">
                                      <p:cBhvr>
                                        <p:cTn id="8" dur="5000" fill="hold"/>
                                        <p:tgtEl>
                                          <p:spTgt spid="108547">
                                            <p:txEl>
                                              <p:pRg st="2" end="2"/>
                                            </p:txEl>
                                          </p:spTgt>
                                        </p:tgtEl>
                                        <p:attrNameLst>
                                          <p:attrName>ppt_x</p:attrName>
                                        </p:attrNameLst>
                                      </p:cBhvr>
                                      <p:tavLst>
                                        <p:tav tm="0">
                                          <p:val>
                                            <p:strVal val="#ppt_x"/>
                                          </p:val>
                                        </p:tav>
                                        <p:tav tm="100000">
                                          <p:val>
                                            <p:strVal val="#ppt_x"/>
                                          </p:val>
                                        </p:tav>
                                      </p:tavLst>
                                    </p:anim>
                                    <p:anim calcmode="lin" valueType="num">
                                      <p:cBhvr>
                                        <p:cTn id="9" dur="4500" decel="100000" fill="hold"/>
                                        <p:tgtEl>
                                          <p:spTgt spid="108547">
                                            <p:txEl>
                                              <p:pRg st="2" end="2"/>
                                            </p:txEl>
                                          </p:spTgt>
                                        </p:tgtEl>
                                        <p:attrNameLst>
                                          <p:attrName>ppt_y</p:attrName>
                                        </p:attrNameLst>
                                      </p:cBhvr>
                                      <p:tavLst>
                                        <p:tav tm="0">
                                          <p:val>
                                            <p:strVal val="#ppt_y+1"/>
                                          </p:val>
                                        </p:tav>
                                        <p:tav tm="100000">
                                          <p:val>
                                            <p:strVal val="#ppt_y-.03"/>
                                          </p:val>
                                        </p:tav>
                                      </p:tavLst>
                                    </p:anim>
                                    <p:anim calcmode="lin" valueType="num">
                                      <p:cBhvr>
                                        <p:cTn id="10" dur="500" accel="100000" fill="hold">
                                          <p:stCondLst>
                                            <p:cond delay="4500"/>
                                          </p:stCondLst>
                                        </p:cTn>
                                        <p:tgtEl>
                                          <p:spTgt spid="108547">
                                            <p:txEl>
                                              <p:pRg st="2" end="2"/>
                                            </p:txEl>
                                          </p:spTgt>
                                        </p:tgtEl>
                                        <p:attrNameLst>
                                          <p:attrName>ppt_y</p:attrName>
                                        </p:attrNameLst>
                                      </p:cBhvr>
                                      <p:tavLst>
                                        <p:tav tm="0">
                                          <p:val>
                                            <p:strVal val="#ppt_y-.03"/>
                                          </p:val>
                                        </p:tav>
                                        <p:tav tm="100000">
                                          <p:val>
                                            <p:strVal val="#ppt_y"/>
                                          </p:val>
                                        </p:tav>
                                      </p:tavLst>
                                    </p:anim>
                                  </p:childTnLst>
                                </p:cTn>
                              </p:par>
                            </p:childTnLst>
                          </p:cTn>
                        </p:par>
                        <p:par>
                          <p:cTn id="11" fill="hold" nodeType="afterGroup">
                            <p:stCondLst>
                              <p:cond delay="5000"/>
                            </p:stCondLst>
                            <p:childTnLst>
                              <p:par>
                                <p:cTn id="12" presetID="37" presetClass="entr" presetSubtype="0" fill="hold" nodeType="afterEffect">
                                  <p:stCondLst>
                                    <p:cond delay="0"/>
                                  </p:stCondLst>
                                  <p:childTnLst>
                                    <p:set>
                                      <p:cBhvr>
                                        <p:cTn id="13" dur="1" fill="hold">
                                          <p:stCondLst>
                                            <p:cond delay="0"/>
                                          </p:stCondLst>
                                        </p:cTn>
                                        <p:tgtEl>
                                          <p:spTgt spid="108547">
                                            <p:txEl>
                                              <p:pRg st="3" end="3"/>
                                            </p:txEl>
                                          </p:spTgt>
                                        </p:tgtEl>
                                        <p:attrNameLst>
                                          <p:attrName>style.visibility</p:attrName>
                                        </p:attrNameLst>
                                      </p:cBhvr>
                                      <p:to>
                                        <p:strVal val="visible"/>
                                      </p:to>
                                    </p:set>
                                    <p:animEffect transition="in" filter="fade">
                                      <p:cBhvr>
                                        <p:cTn id="14" dur="5000"/>
                                        <p:tgtEl>
                                          <p:spTgt spid="108547">
                                            <p:txEl>
                                              <p:pRg st="3" end="3"/>
                                            </p:txEl>
                                          </p:spTgt>
                                        </p:tgtEl>
                                      </p:cBhvr>
                                    </p:animEffect>
                                    <p:anim calcmode="lin" valueType="num">
                                      <p:cBhvr>
                                        <p:cTn id="15" dur="5000" fill="hold"/>
                                        <p:tgtEl>
                                          <p:spTgt spid="108547">
                                            <p:txEl>
                                              <p:pRg st="3" end="3"/>
                                            </p:txEl>
                                          </p:spTgt>
                                        </p:tgtEl>
                                        <p:attrNameLst>
                                          <p:attrName>ppt_x</p:attrName>
                                        </p:attrNameLst>
                                      </p:cBhvr>
                                      <p:tavLst>
                                        <p:tav tm="0">
                                          <p:val>
                                            <p:strVal val="#ppt_x"/>
                                          </p:val>
                                        </p:tav>
                                        <p:tav tm="100000">
                                          <p:val>
                                            <p:strVal val="#ppt_x"/>
                                          </p:val>
                                        </p:tav>
                                      </p:tavLst>
                                    </p:anim>
                                    <p:anim calcmode="lin" valueType="num">
                                      <p:cBhvr>
                                        <p:cTn id="16" dur="4500" decel="100000" fill="hold"/>
                                        <p:tgtEl>
                                          <p:spTgt spid="108547">
                                            <p:txEl>
                                              <p:pRg st="3" end="3"/>
                                            </p:txEl>
                                          </p:spTgt>
                                        </p:tgtEl>
                                        <p:attrNameLst>
                                          <p:attrName>ppt_y</p:attrName>
                                        </p:attrNameLst>
                                      </p:cBhvr>
                                      <p:tavLst>
                                        <p:tav tm="0">
                                          <p:val>
                                            <p:strVal val="#ppt_y+1"/>
                                          </p:val>
                                        </p:tav>
                                        <p:tav tm="100000">
                                          <p:val>
                                            <p:strVal val="#ppt_y-.03"/>
                                          </p:val>
                                        </p:tav>
                                      </p:tavLst>
                                    </p:anim>
                                    <p:anim calcmode="lin" valueType="num">
                                      <p:cBhvr>
                                        <p:cTn id="17" dur="500" accel="100000" fill="hold">
                                          <p:stCondLst>
                                            <p:cond delay="4500"/>
                                          </p:stCondLst>
                                        </p:cTn>
                                        <p:tgtEl>
                                          <p:spTgt spid="108547">
                                            <p:txEl>
                                              <p:pRg st="3" end="3"/>
                                            </p:txEl>
                                          </p:spTgt>
                                        </p:tgtEl>
                                        <p:attrNameLst>
                                          <p:attrName>ppt_y</p:attrName>
                                        </p:attrNameLst>
                                      </p:cBhvr>
                                      <p:tavLst>
                                        <p:tav tm="0">
                                          <p:val>
                                            <p:strVal val="#ppt_y-.03"/>
                                          </p:val>
                                        </p:tav>
                                        <p:tav tm="100000">
                                          <p:val>
                                            <p:strVal val="#ppt_y"/>
                                          </p:val>
                                        </p:tav>
                                      </p:tavLst>
                                    </p:anim>
                                  </p:childTnLst>
                                </p:cTn>
                              </p:par>
                            </p:childTnLst>
                          </p:cTn>
                        </p:par>
                        <p:par>
                          <p:cTn id="18" fill="hold" nodeType="afterGroup">
                            <p:stCondLst>
                              <p:cond delay="10000"/>
                            </p:stCondLst>
                            <p:childTnLst>
                              <p:par>
                                <p:cTn id="19" presetID="37" presetClass="entr" presetSubtype="0" fill="hold" nodeType="afterEffect">
                                  <p:stCondLst>
                                    <p:cond delay="0"/>
                                  </p:stCondLst>
                                  <p:childTnLst>
                                    <p:set>
                                      <p:cBhvr>
                                        <p:cTn id="20" dur="1" fill="hold">
                                          <p:stCondLst>
                                            <p:cond delay="0"/>
                                          </p:stCondLst>
                                        </p:cTn>
                                        <p:tgtEl>
                                          <p:spTgt spid="108547">
                                            <p:txEl>
                                              <p:pRg st="4" end="4"/>
                                            </p:txEl>
                                          </p:spTgt>
                                        </p:tgtEl>
                                        <p:attrNameLst>
                                          <p:attrName>style.visibility</p:attrName>
                                        </p:attrNameLst>
                                      </p:cBhvr>
                                      <p:to>
                                        <p:strVal val="visible"/>
                                      </p:to>
                                    </p:set>
                                    <p:animEffect transition="in" filter="fade">
                                      <p:cBhvr>
                                        <p:cTn id="21" dur="5000"/>
                                        <p:tgtEl>
                                          <p:spTgt spid="108547">
                                            <p:txEl>
                                              <p:pRg st="4" end="4"/>
                                            </p:txEl>
                                          </p:spTgt>
                                        </p:tgtEl>
                                      </p:cBhvr>
                                    </p:animEffect>
                                    <p:anim calcmode="lin" valueType="num">
                                      <p:cBhvr>
                                        <p:cTn id="22" dur="5000" fill="hold"/>
                                        <p:tgtEl>
                                          <p:spTgt spid="108547">
                                            <p:txEl>
                                              <p:pRg st="4" end="4"/>
                                            </p:txEl>
                                          </p:spTgt>
                                        </p:tgtEl>
                                        <p:attrNameLst>
                                          <p:attrName>ppt_x</p:attrName>
                                        </p:attrNameLst>
                                      </p:cBhvr>
                                      <p:tavLst>
                                        <p:tav tm="0">
                                          <p:val>
                                            <p:strVal val="#ppt_x"/>
                                          </p:val>
                                        </p:tav>
                                        <p:tav tm="100000">
                                          <p:val>
                                            <p:strVal val="#ppt_x"/>
                                          </p:val>
                                        </p:tav>
                                      </p:tavLst>
                                    </p:anim>
                                    <p:anim calcmode="lin" valueType="num">
                                      <p:cBhvr>
                                        <p:cTn id="23" dur="4500" decel="100000" fill="hold"/>
                                        <p:tgtEl>
                                          <p:spTgt spid="108547">
                                            <p:txEl>
                                              <p:pRg st="4" end="4"/>
                                            </p:txEl>
                                          </p:spTgt>
                                        </p:tgtEl>
                                        <p:attrNameLst>
                                          <p:attrName>ppt_y</p:attrName>
                                        </p:attrNameLst>
                                      </p:cBhvr>
                                      <p:tavLst>
                                        <p:tav tm="0">
                                          <p:val>
                                            <p:strVal val="#ppt_y+1"/>
                                          </p:val>
                                        </p:tav>
                                        <p:tav tm="100000">
                                          <p:val>
                                            <p:strVal val="#ppt_y-.03"/>
                                          </p:val>
                                        </p:tav>
                                      </p:tavLst>
                                    </p:anim>
                                    <p:anim calcmode="lin" valueType="num">
                                      <p:cBhvr>
                                        <p:cTn id="24" dur="500" accel="100000" fill="hold">
                                          <p:stCondLst>
                                            <p:cond delay="4500"/>
                                          </p:stCondLst>
                                        </p:cTn>
                                        <p:tgtEl>
                                          <p:spTgt spid="108547">
                                            <p:txEl>
                                              <p:pRg st="4" end="4"/>
                                            </p:txEl>
                                          </p:spTgt>
                                        </p:tgtEl>
                                        <p:attrNameLst>
                                          <p:attrName>ppt_y</p:attrName>
                                        </p:attrNameLst>
                                      </p:cBhvr>
                                      <p:tavLst>
                                        <p:tav tm="0">
                                          <p:val>
                                            <p:strVal val="#ppt_y-.03"/>
                                          </p:val>
                                        </p:tav>
                                        <p:tav tm="100000">
                                          <p:val>
                                            <p:strVal val="#ppt_y"/>
                                          </p:val>
                                        </p:tav>
                                      </p:tavLst>
                                    </p:anim>
                                  </p:childTnLst>
                                </p:cTn>
                              </p:par>
                            </p:childTnLst>
                          </p:cTn>
                        </p:par>
                        <p:par>
                          <p:cTn id="25" fill="hold" nodeType="afterGroup">
                            <p:stCondLst>
                              <p:cond delay="15000"/>
                            </p:stCondLst>
                            <p:childTnLst>
                              <p:par>
                                <p:cTn id="26" presetID="37" presetClass="entr" presetSubtype="0" fill="hold" nodeType="afterEffect">
                                  <p:stCondLst>
                                    <p:cond delay="0"/>
                                  </p:stCondLst>
                                  <p:childTnLst>
                                    <p:set>
                                      <p:cBhvr>
                                        <p:cTn id="27" dur="1" fill="hold">
                                          <p:stCondLst>
                                            <p:cond delay="0"/>
                                          </p:stCondLst>
                                        </p:cTn>
                                        <p:tgtEl>
                                          <p:spTgt spid="108547">
                                            <p:txEl>
                                              <p:pRg st="5" end="5"/>
                                            </p:txEl>
                                          </p:spTgt>
                                        </p:tgtEl>
                                        <p:attrNameLst>
                                          <p:attrName>style.visibility</p:attrName>
                                        </p:attrNameLst>
                                      </p:cBhvr>
                                      <p:to>
                                        <p:strVal val="visible"/>
                                      </p:to>
                                    </p:set>
                                    <p:animEffect transition="in" filter="fade">
                                      <p:cBhvr>
                                        <p:cTn id="28" dur="5000"/>
                                        <p:tgtEl>
                                          <p:spTgt spid="108547">
                                            <p:txEl>
                                              <p:pRg st="5" end="5"/>
                                            </p:txEl>
                                          </p:spTgt>
                                        </p:tgtEl>
                                      </p:cBhvr>
                                    </p:animEffect>
                                    <p:anim calcmode="lin" valueType="num">
                                      <p:cBhvr>
                                        <p:cTn id="29" dur="5000" fill="hold"/>
                                        <p:tgtEl>
                                          <p:spTgt spid="108547">
                                            <p:txEl>
                                              <p:pRg st="5" end="5"/>
                                            </p:txEl>
                                          </p:spTgt>
                                        </p:tgtEl>
                                        <p:attrNameLst>
                                          <p:attrName>ppt_x</p:attrName>
                                        </p:attrNameLst>
                                      </p:cBhvr>
                                      <p:tavLst>
                                        <p:tav tm="0">
                                          <p:val>
                                            <p:strVal val="#ppt_x"/>
                                          </p:val>
                                        </p:tav>
                                        <p:tav tm="100000">
                                          <p:val>
                                            <p:strVal val="#ppt_x"/>
                                          </p:val>
                                        </p:tav>
                                      </p:tavLst>
                                    </p:anim>
                                    <p:anim calcmode="lin" valueType="num">
                                      <p:cBhvr>
                                        <p:cTn id="30" dur="4500" decel="100000" fill="hold"/>
                                        <p:tgtEl>
                                          <p:spTgt spid="108547">
                                            <p:txEl>
                                              <p:pRg st="5" end="5"/>
                                            </p:txEl>
                                          </p:spTgt>
                                        </p:tgtEl>
                                        <p:attrNameLst>
                                          <p:attrName>ppt_y</p:attrName>
                                        </p:attrNameLst>
                                      </p:cBhvr>
                                      <p:tavLst>
                                        <p:tav tm="0">
                                          <p:val>
                                            <p:strVal val="#ppt_y+1"/>
                                          </p:val>
                                        </p:tav>
                                        <p:tav tm="100000">
                                          <p:val>
                                            <p:strVal val="#ppt_y-.03"/>
                                          </p:val>
                                        </p:tav>
                                      </p:tavLst>
                                    </p:anim>
                                    <p:anim calcmode="lin" valueType="num">
                                      <p:cBhvr>
                                        <p:cTn id="31" dur="500" accel="100000" fill="hold">
                                          <p:stCondLst>
                                            <p:cond delay="4500"/>
                                          </p:stCondLst>
                                        </p:cTn>
                                        <p:tgtEl>
                                          <p:spTgt spid="108547">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32" fill="hold" nodeType="clickPar">
                      <p:stCondLst>
                        <p:cond delay="indefinite"/>
                      </p:stCondLst>
                      <p:childTnLst>
                        <p:par>
                          <p:cTn id="33" fill="hold" nodeType="withGroup">
                            <p:stCondLst>
                              <p:cond delay="0"/>
                            </p:stCondLst>
                            <p:childTnLst>
                              <p:par>
                                <p:cTn id="34" presetID="20" presetClass="entr" presetSubtype="0" fill="hold" grpId="0" nodeType="clickEffect">
                                  <p:stCondLst>
                                    <p:cond delay="0"/>
                                  </p:stCondLst>
                                  <p:childTnLst>
                                    <p:set>
                                      <p:cBhvr>
                                        <p:cTn id="35" dur="1" fill="hold">
                                          <p:stCondLst>
                                            <p:cond delay="0"/>
                                          </p:stCondLst>
                                        </p:cTn>
                                        <p:tgtEl>
                                          <p:spTgt spid="108548"/>
                                        </p:tgtEl>
                                        <p:attrNameLst>
                                          <p:attrName>style.visibility</p:attrName>
                                        </p:attrNameLst>
                                      </p:cBhvr>
                                      <p:to>
                                        <p:strVal val="visible"/>
                                      </p:to>
                                    </p:set>
                                    <p:animEffect transition="in" filter="wedge">
                                      <p:cBhvr>
                                        <p:cTn id="36" dur="2000"/>
                                        <p:tgtEl>
                                          <p:spTgt spid="108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54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1904999"/>
          </a:xfrm>
        </p:spPr>
        <p:txBody>
          <a:bodyPr>
            <a:normAutofit/>
          </a:bodyPr>
          <a:lstStyle/>
          <a:p>
            <a:r>
              <a:rPr lang="en-US" dirty="0">
                <a:solidFill>
                  <a:schemeClr val="tx1"/>
                </a:solidFill>
              </a:rPr>
              <a:t>4- </a:t>
            </a:r>
            <a:r>
              <a:rPr lang="en-US" dirty="0" smtClean="0">
                <a:solidFill>
                  <a:schemeClr val="tx1"/>
                </a:solidFill>
              </a:rPr>
              <a:t>Thinking:</a:t>
            </a:r>
            <a:r>
              <a:rPr lang="en-US" u="sng" dirty="0">
                <a:solidFill>
                  <a:schemeClr val="tx1"/>
                </a:solidFill>
              </a:rPr>
              <a:t/>
            </a:r>
            <a:br>
              <a:rPr lang="en-US" u="sng" dirty="0">
                <a:solidFill>
                  <a:schemeClr val="tx1"/>
                </a:solidFill>
              </a:rPr>
            </a:br>
            <a:r>
              <a:rPr lang="en-US" u="sng" dirty="0">
                <a:solidFill>
                  <a:schemeClr val="tx1"/>
                </a:solidFill>
              </a:rPr>
              <a:t>a- Thought content</a:t>
            </a:r>
            <a:endParaRPr lang="en-US" dirty="0">
              <a:solidFill>
                <a:schemeClr val="tx1"/>
              </a:solidFill>
            </a:endParaRPr>
          </a:p>
        </p:txBody>
      </p:sp>
      <p:sp>
        <p:nvSpPr>
          <p:cNvPr id="3" name="Content Placeholder 2"/>
          <p:cNvSpPr>
            <a:spLocks noGrp="1"/>
          </p:cNvSpPr>
          <p:nvPr>
            <p:ph idx="1"/>
          </p:nvPr>
        </p:nvSpPr>
        <p:spPr/>
        <p:txBody>
          <a:bodyPr>
            <a:normAutofit/>
          </a:bodyPr>
          <a:lstStyle/>
          <a:p>
            <a:r>
              <a:rPr lang="en-US" sz="3600" dirty="0">
                <a:solidFill>
                  <a:schemeClr val="tx1"/>
                </a:solidFill>
                <a:latin typeface="+mj-lt"/>
                <a:ea typeface="+mj-ea"/>
                <a:cs typeface="+mj-cs"/>
              </a:rPr>
              <a:t>Thought content refers to the specific meaning expressed in the patient's communication—the “what” of the patient's thinking</a:t>
            </a:r>
            <a:r>
              <a:rPr lang="en-US" sz="3600" dirty="0" smtClean="0">
                <a:solidFill>
                  <a:schemeClr val="tx1"/>
                </a:solidFill>
                <a:latin typeface="+mj-lt"/>
                <a:ea typeface="+mj-ea"/>
                <a:cs typeface="+mj-cs"/>
              </a:rPr>
              <a:t>.</a:t>
            </a:r>
            <a:endParaRPr lang="en-US" sz="3600" dirty="0">
              <a:solidFill>
                <a:schemeClr val="tx1"/>
              </a:solidFill>
              <a:latin typeface="+mj-lt"/>
              <a:ea typeface="+mj-ea"/>
              <a:cs typeface="+mj-cs"/>
            </a:endParaRPr>
          </a:p>
        </p:txBody>
      </p:sp>
    </p:spTree>
    <p:extLst>
      <p:ext uri="{BB962C8B-B14F-4D97-AF65-F5344CB8AC3E}">
        <p14:creationId xmlns:p14="http://schemas.microsoft.com/office/powerpoint/2010/main" val="22356934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3" name="Rectangle 3"/>
          <p:cNvSpPr>
            <a:spLocks noGrp="1" noChangeArrowheads="1"/>
          </p:cNvSpPr>
          <p:nvPr>
            <p:ph idx="1"/>
          </p:nvPr>
        </p:nvSpPr>
        <p:spPr>
          <a:xfrm>
            <a:off x="468312" y="3284538"/>
            <a:ext cx="7761287" cy="3573462"/>
          </a:xfrm>
        </p:spPr>
        <p:txBody>
          <a:bodyPr/>
          <a:lstStyle/>
          <a:p>
            <a:pPr algn="l" rtl="0" eaLnBrk="1" hangingPunct="1">
              <a:buFontTx/>
              <a:buNone/>
              <a:defRPr/>
            </a:pPr>
            <a:endParaRPr lang="en-US" dirty="0" smtClean="0">
              <a:solidFill>
                <a:schemeClr val="tx1"/>
              </a:solidFill>
            </a:endParaRPr>
          </a:p>
          <a:p>
            <a:pPr algn="l" rtl="0" eaLnBrk="1" hangingPunct="1">
              <a:buFontTx/>
              <a:buNone/>
              <a:defRPr/>
            </a:pPr>
            <a:r>
              <a:rPr lang="en-US" dirty="0" smtClean="0">
                <a:solidFill>
                  <a:schemeClr val="tx1"/>
                </a:solidFill>
              </a:rPr>
              <a:t>Types of Delusions:</a:t>
            </a:r>
            <a:endParaRPr lang="en-US" dirty="0" smtClean="0">
              <a:solidFill>
                <a:schemeClr val="tx1"/>
              </a:solidFill>
              <a:effectLst>
                <a:outerShdw blurRad="38100" dist="38100" dir="2700000" algn="tl">
                  <a:srgbClr val="FFFFFF"/>
                </a:outerShdw>
              </a:effectLst>
            </a:endParaRPr>
          </a:p>
          <a:p>
            <a:pPr algn="l" rtl="0" eaLnBrk="1" hangingPunct="1">
              <a:buFontTx/>
              <a:buNone/>
              <a:defRPr/>
            </a:pPr>
            <a:endParaRPr lang="en-US" dirty="0" smtClean="0">
              <a:solidFill>
                <a:schemeClr val="tx1"/>
              </a:solidFill>
            </a:endParaRPr>
          </a:p>
          <a:p>
            <a:pPr algn="l" rtl="0" eaLnBrk="1" hangingPunct="1">
              <a:buFontTx/>
              <a:buNone/>
              <a:defRPr/>
            </a:pPr>
            <a:endParaRPr lang="en-US" dirty="0" smtClean="0">
              <a:solidFill>
                <a:schemeClr val="tx1"/>
              </a:solidFill>
            </a:endParaRPr>
          </a:p>
          <a:p>
            <a:pPr algn="l" rtl="0" eaLnBrk="1" hangingPunct="1">
              <a:buFontTx/>
              <a:buNone/>
              <a:defRPr/>
            </a:pPr>
            <a:endParaRPr lang="en-US" dirty="0" smtClean="0">
              <a:solidFill>
                <a:schemeClr val="tx1"/>
              </a:solidFill>
            </a:endParaRPr>
          </a:p>
          <a:p>
            <a:pPr algn="l" rtl="0" eaLnBrk="1" hangingPunct="1">
              <a:buFontTx/>
              <a:buNone/>
              <a:defRPr/>
            </a:pPr>
            <a:endParaRPr lang="en-US" dirty="0" smtClean="0">
              <a:solidFill>
                <a:schemeClr val="tx1"/>
              </a:solidFill>
            </a:endParaRPr>
          </a:p>
        </p:txBody>
      </p:sp>
      <p:sp>
        <p:nvSpPr>
          <p:cNvPr id="11" name="Slide Number Placeholder 5"/>
          <p:cNvSpPr>
            <a:spLocks noGrp="1"/>
          </p:cNvSpPr>
          <p:nvPr>
            <p:ph type="sldNum" sz="quarter" idx="12"/>
          </p:nvPr>
        </p:nvSpPr>
        <p:spPr/>
        <p:txBody>
          <a:bodyPr/>
          <a:lstStyle/>
          <a:p>
            <a:pPr>
              <a:defRPr/>
            </a:pPr>
            <a:fld id="{AFD91CB1-37DF-4BBC-A21A-995EE54B0CF6}" type="slidenum">
              <a:rPr lang="ar-SA"/>
              <a:pPr>
                <a:defRPr/>
              </a:pPr>
              <a:t>18</a:t>
            </a:fld>
            <a:endParaRPr lang="en-US"/>
          </a:p>
        </p:txBody>
      </p:sp>
      <p:sp>
        <p:nvSpPr>
          <p:cNvPr id="112646" name="AutoShape 6"/>
          <p:cNvSpPr>
            <a:spLocks noChangeArrowheads="1"/>
          </p:cNvSpPr>
          <p:nvPr/>
        </p:nvSpPr>
        <p:spPr bwMode="auto">
          <a:xfrm>
            <a:off x="3157537" y="674688"/>
            <a:ext cx="5148263" cy="2449512"/>
          </a:xfrm>
          <a:prstGeom prst="wedgeRoundRectCallout">
            <a:avLst>
              <a:gd name="adj1" fmla="val -43750"/>
              <a:gd name="adj2" fmla="val 70000"/>
              <a:gd name="adj3" fmla="val 16667"/>
            </a:avLst>
          </a:prstGeom>
          <a:solidFill>
            <a:schemeClr val="accent1"/>
          </a:solidFill>
          <a:ln w="9525">
            <a:solidFill>
              <a:schemeClr val="tx1"/>
            </a:solidFill>
            <a:miter lim="800000"/>
            <a:headEnd/>
            <a:tailEnd/>
          </a:ln>
          <a:effectLst/>
        </p:spPr>
        <p:txBody>
          <a:bodyPr/>
          <a:lstStyle/>
          <a:p>
            <a:pPr>
              <a:defRPr/>
            </a:pPr>
            <a:r>
              <a:rPr lang="en-US" sz="2800" dirty="0" smtClean="0">
                <a:latin typeface="Times New Roman" pitchFamily="18" charset="0"/>
              </a:rPr>
              <a:t>Delusions </a:t>
            </a:r>
            <a:r>
              <a:rPr lang="en-US" sz="2800" dirty="0">
                <a:latin typeface="Times New Roman" pitchFamily="18" charset="0"/>
              </a:rPr>
              <a:t>are fixed false beliefs not true to fact &amp; </a:t>
            </a:r>
            <a:r>
              <a:rPr lang="en-US" sz="2800" dirty="0" smtClean="0">
                <a:latin typeface="Times New Roman" pitchFamily="18" charset="0"/>
              </a:rPr>
              <a:t>not ordinarily </a:t>
            </a:r>
            <a:r>
              <a:rPr lang="en-US" sz="2800" dirty="0">
                <a:latin typeface="Times New Roman" pitchFamily="18" charset="0"/>
              </a:rPr>
              <a:t>accepted by other members of the person’s </a:t>
            </a:r>
            <a:r>
              <a:rPr lang="en-US" sz="2800" dirty="0" smtClean="0">
                <a:latin typeface="Times New Roman" pitchFamily="18" charset="0"/>
              </a:rPr>
              <a:t>culture.</a:t>
            </a:r>
            <a:endParaRPr lang="en-US" sz="2800" dirty="0">
              <a:effectLst>
                <a:outerShdw blurRad="38100" dist="38100" dir="2700000" algn="tl">
                  <a:srgbClr val="000000"/>
                </a:outerShdw>
              </a:effectLst>
            </a:endParaRPr>
          </a:p>
        </p:txBody>
      </p:sp>
      <p:sp>
        <p:nvSpPr>
          <p:cNvPr id="112647" name="Oval 7"/>
          <p:cNvSpPr>
            <a:spLocks noChangeArrowheads="1"/>
          </p:cNvSpPr>
          <p:nvPr/>
        </p:nvSpPr>
        <p:spPr bwMode="auto">
          <a:xfrm>
            <a:off x="552450" y="5013325"/>
            <a:ext cx="1657350" cy="1295400"/>
          </a:xfrm>
          <a:prstGeom prst="ellipse">
            <a:avLst/>
          </a:prstGeom>
          <a:solidFill>
            <a:schemeClr val="accent1"/>
          </a:solidFill>
          <a:ln w="9525">
            <a:solidFill>
              <a:schemeClr val="tx1"/>
            </a:solidFill>
            <a:round/>
            <a:headEnd/>
            <a:tailEnd/>
          </a:ln>
          <a:effectLst/>
        </p:spPr>
        <p:txBody>
          <a:bodyPr wrap="none" anchor="ctr"/>
          <a:lstStyle/>
          <a:p>
            <a:pPr algn="ctr" rtl="0">
              <a:defRPr/>
            </a:pPr>
            <a:r>
              <a:rPr lang="en-US" dirty="0"/>
              <a:t> </a:t>
            </a:r>
            <a:r>
              <a:rPr lang="en-US" sz="2000" dirty="0"/>
              <a:t>Control</a:t>
            </a:r>
          </a:p>
        </p:txBody>
      </p:sp>
      <p:sp>
        <p:nvSpPr>
          <p:cNvPr id="112648" name="Oval 8"/>
          <p:cNvSpPr>
            <a:spLocks noChangeArrowheads="1"/>
          </p:cNvSpPr>
          <p:nvPr/>
        </p:nvSpPr>
        <p:spPr bwMode="auto">
          <a:xfrm>
            <a:off x="2640013" y="4941887"/>
            <a:ext cx="1703387" cy="1366837"/>
          </a:xfrm>
          <a:prstGeom prst="ellipse">
            <a:avLst/>
          </a:prstGeom>
          <a:solidFill>
            <a:schemeClr val="accent1"/>
          </a:solidFill>
          <a:ln w="9525">
            <a:solidFill>
              <a:schemeClr val="tx1"/>
            </a:solidFill>
            <a:round/>
            <a:headEnd/>
            <a:tailEnd/>
          </a:ln>
          <a:effectLst/>
        </p:spPr>
        <p:txBody>
          <a:bodyPr wrap="none" anchor="ctr"/>
          <a:lstStyle/>
          <a:p>
            <a:pPr algn="ctr">
              <a:defRPr/>
            </a:pPr>
            <a:r>
              <a:rPr lang="en-US" sz="2000" dirty="0"/>
              <a:t>Grandeur</a:t>
            </a:r>
          </a:p>
        </p:txBody>
      </p:sp>
      <p:sp>
        <p:nvSpPr>
          <p:cNvPr id="112649" name="Oval 9"/>
          <p:cNvSpPr>
            <a:spLocks noChangeArrowheads="1"/>
          </p:cNvSpPr>
          <p:nvPr/>
        </p:nvSpPr>
        <p:spPr bwMode="auto">
          <a:xfrm>
            <a:off x="4732339" y="5013326"/>
            <a:ext cx="1744661" cy="1295400"/>
          </a:xfrm>
          <a:prstGeom prst="ellipse">
            <a:avLst/>
          </a:prstGeom>
          <a:solidFill>
            <a:schemeClr val="accent1"/>
          </a:solidFill>
          <a:ln w="9525">
            <a:solidFill>
              <a:schemeClr val="tx1"/>
            </a:solidFill>
            <a:round/>
            <a:headEnd/>
            <a:tailEnd/>
          </a:ln>
          <a:effectLst/>
        </p:spPr>
        <p:txBody>
          <a:bodyPr wrap="none" anchor="ctr"/>
          <a:lstStyle/>
          <a:p>
            <a:pPr algn="ctr" rtl="0">
              <a:defRPr/>
            </a:pPr>
            <a:r>
              <a:rPr lang="en-US" sz="2000" dirty="0"/>
              <a:t>Persecution</a:t>
            </a:r>
          </a:p>
        </p:txBody>
      </p:sp>
      <p:sp>
        <p:nvSpPr>
          <p:cNvPr id="112650" name="Oval 10"/>
          <p:cNvSpPr>
            <a:spLocks noChangeArrowheads="1"/>
          </p:cNvSpPr>
          <p:nvPr/>
        </p:nvSpPr>
        <p:spPr bwMode="auto">
          <a:xfrm>
            <a:off x="6818890" y="5013325"/>
            <a:ext cx="1791710" cy="1295399"/>
          </a:xfrm>
          <a:prstGeom prst="ellipse">
            <a:avLst/>
          </a:prstGeom>
          <a:solidFill>
            <a:schemeClr val="accent1"/>
          </a:solidFill>
          <a:ln w="9525">
            <a:solidFill>
              <a:schemeClr val="tx1"/>
            </a:solidFill>
            <a:round/>
            <a:headEnd/>
            <a:tailEnd/>
          </a:ln>
          <a:effectLst/>
        </p:spPr>
        <p:txBody>
          <a:bodyPr wrap="none" anchor="ctr"/>
          <a:lstStyle/>
          <a:p>
            <a:pPr algn="ctr" rtl="0">
              <a:spcBef>
                <a:spcPct val="20000"/>
              </a:spcBef>
              <a:buClr>
                <a:schemeClr val="hlink"/>
              </a:buClr>
              <a:buSzPct val="120000"/>
              <a:defRPr/>
            </a:pPr>
            <a:r>
              <a:rPr lang="en-US" sz="2000" dirty="0" smtClean="0"/>
              <a:t>Reference</a:t>
            </a:r>
            <a:endParaRPr lang="en-US" sz="2000" dirty="0"/>
          </a:p>
        </p:txBody>
      </p:sp>
    </p:spTree>
    <p:extLst>
      <p:ext uri="{BB962C8B-B14F-4D97-AF65-F5344CB8AC3E}">
        <p14:creationId xmlns:p14="http://schemas.microsoft.com/office/powerpoint/2010/main" val="23137760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12646"/>
                                        </p:tgtEl>
                                        <p:attrNameLst>
                                          <p:attrName>style.visibility</p:attrName>
                                        </p:attrNameLst>
                                      </p:cBhvr>
                                      <p:to>
                                        <p:strVal val="visible"/>
                                      </p:to>
                                    </p:set>
                                    <p:animEffect transition="in" filter="fade">
                                      <p:cBhvr>
                                        <p:cTn id="7" dur="1000"/>
                                        <p:tgtEl>
                                          <p:spTgt spid="112646"/>
                                        </p:tgtEl>
                                      </p:cBhvr>
                                    </p:animEffect>
                                    <p:anim calcmode="lin" valueType="num">
                                      <p:cBhvr>
                                        <p:cTn id="8" dur="1000" fill="hold"/>
                                        <p:tgtEl>
                                          <p:spTgt spid="112646"/>
                                        </p:tgtEl>
                                        <p:attrNameLst>
                                          <p:attrName>ppt_x</p:attrName>
                                        </p:attrNameLst>
                                      </p:cBhvr>
                                      <p:tavLst>
                                        <p:tav tm="0">
                                          <p:val>
                                            <p:strVal val="#ppt_x"/>
                                          </p:val>
                                        </p:tav>
                                        <p:tav tm="100000">
                                          <p:val>
                                            <p:strVal val="#ppt_x"/>
                                          </p:val>
                                        </p:tav>
                                      </p:tavLst>
                                    </p:anim>
                                    <p:anim calcmode="lin" valueType="num">
                                      <p:cBhvr>
                                        <p:cTn id="9" dur="900" decel="100000" fill="hold"/>
                                        <p:tgtEl>
                                          <p:spTgt spid="112646"/>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12646"/>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nodeType="clickEffect">
                                  <p:stCondLst>
                                    <p:cond delay="0"/>
                                  </p:stCondLst>
                                  <p:childTnLst>
                                    <p:set>
                                      <p:cBhvr>
                                        <p:cTn id="14" dur="1" fill="hold">
                                          <p:stCondLst>
                                            <p:cond delay="0"/>
                                          </p:stCondLst>
                                        </p:cTn>
                                        <p:tgtEl>
                                          <p:spTgt spid="112643">
                                            <p:txEl>
                                              <p:pRg st="1" end="1"/>
                                            </p:txEl>
                                          </p:spTgt>
                                        </p:tgtEl>
                                        <p:attrNameLst>
                                          <p:attrName>style.visibility</p:attrName>
                                        </p:attrNameLst>
                                      </p:cBhvr>
                                      <p:to>
                                        <p:strVal val="visible"/>
                                      </p:to>
                                    </p:set>
                                    <p:anim calcmode="lin" valueType="num">
                                      <p:cBhvr>
                                        <p:cTn id="15" dur="1000" fill="hold"/>
                                        <p:tgtEl>
                                          <p:spTgt spid="11264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11264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11264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11264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12647"/>
                                        </p:tgtEl>
                                        <p:attrNameLst>
                                          <p:attrName>style.visibility</p:attrName>
                                        </p:attrNameLst>
                                      </p:cBhvr>
                                      <p:to>
                                        <p:strVal val="visible"/>
                                      </p:to>
                                    </p:set>
                                    <p:animEffect transition="in" filter="fade">
                                      <p:cBhvr>
                                        <p:cTn id="23" dur="1000"/>
                                        <p:tgtEl>
                                          <p:spTgt spid="112647"/>
                                        </p:tgtEl>
                                      </p:cBhvr>
                                    </p:animEffect>
                                    <p:anim calcmode="lin" valueType="num">
                                      <p:cBhvr>
                                        <p:cTn id="24" dur="1000" fill="hold"/>
                                        <p:tgtEl>
                                          <p:spTgt spid="112647"/>
                                        </p:tgtEl>
                                        <p:attrNameLst>
                                          <p:attrName>ppt_x</p:attrName>
                                        </p:attrNameLst>
                                      </p:cBhvr>
                                      <p:tavLst>
                                        <p:tav tm="0">
                                          <p:val>
                                            <p:strVal val="#ppt_x"/>
                                          </p:val>
                                        </p:tav>
                                        <p:tav tm="100000">
                                          <p:val>
                                            <p:strVal val="#ppt_x"/>
                                          </p:val>
                                        </p:tav>
                                      </p:tavLst>
                                    </p:anim>
                                    <p:anim calcmode="lin" valueType="num">
                                      <p:cBhvr>
                                        <p:cTn id="25" dur="900" decel="100000" fill="hold"/>
                                        <p:tgtEl>
                                          <p:spTgt spid="112647"/>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12647"/>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12648"/>
                                        </p:tgtEl>
                                        <p:attrNameLst>
                                          <p:attrName>style.visibility</p:attrName>
                                        </p:attrNameLst>
                                      </p:cBhvr>
                                      <p:to>
                                        <p:strVal val="visible"/>
                                      </p:to>
                                    </p:set>
                                    <p:animEffect transition="in" filter="fade">
                                      <p:cBhvr>
                                        <p:cTn id="31" dur="1000"/>
                                        <p:tgtEl>
                                          <p:spTgt spid="112648"/>
                                        </p:tgtEl>
                                      </p:cBhvr>
                                    </p:animEffect>
                                    <p:anim calcmode="lin" valueType="num">
                                      <p:cBhvr>
                                        <p:cTn id="32" dur="1000" fill="hold"/>
                                        <p:tgtEl>
                                          <p:spTgt spid="112648"/>
                                        </p:tgtEl>
                                        <p:attrNameLst>
                                          <p:attrName>ppt_x</p:attrName>
                                        </p:attrNameLst>
                                      </p:cBhvr>
                                      <p:tavLst>
                                        <p:tav tm="0">
                                          <p:val>
                                            <p:strVal val="#ppt_x"/>
                                          </p:val>
                                        </p:tav>
                                        <p:tav tm="100000">
                                          <p:val>
                                            <p:strVal val="#ppt_x"/>
                                          </p:val>
                                        </p:tav>
                                      </p:tavLst>
                                    </p:anim>
                                    <p:anim calcmode="lin" valueType="num">
                                      <p:cBhvr>
                                        <p:cTn id="33" dur="900" decel="100000" fill="hold"/>
                                        <p:tgtEl>
                                          <p:spTgt spid="112648"/>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12648"/>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12649"/>
                                        </p:tgtEl>
                                        <p:attrNameLst>
                                          <p:attrName>style.visibility</p:attrName>
                                        </p:attrNameLst>
                                      </p:cBhvr>
                                      <p:to>
                                        <p:strVal val="visible"/>
                                      </p:to>
                                    </p:set>
                                    <p:animEffect transition="in" filter="fade">
                                      <p:cBhvr>
                                        <p:cTn id="39" dur="1000"/>
                                        <p:tgtEl>
                                          <p:spTgt spid="112649"/>
                                        </p:tgtEl>
                                      </p:cBhvr>
                                    </p:animEffect>
                                    <p:anim calcmode="lin" valueType="num">
                                      <p:cBhvr>
                                        <p:cTn id="40" dur="1000" fill="hold"/>
                                        <p:tgtEl>
                                          <p:spTgt spid="112649"/>
                                        </p:tgtEl>
                                        <p:attrNameLst>
                                          <p:attrName>ppt_x</p:attrName>
                                        </p:attrNameLst>
                                      </p:cBhvr>
                                      <p:tavLst>
                                        <p:tav tm="0">
                                          <p:val>
                                            <p:strVal val="#ppt_x"/>
                                          </p:val>
                                        </p:tav>
                                        <p:tav tm="100000">
                                          <p:val>
                                            <p:strVal val="#ppt_x"/>
                                          </p:val>
                                        </p:tav>
                                      </p:tavLst>
                                    </p:anim>
                                    <p:anim calcmode="lin" valueType="num">
                                      <p:cBhvr>
                                        <p:cTn id="41" dur="900" decel="100000" fill="hold"/>
                                        <p:tgtEl>
                                          <p:spTgt spid="11264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12649"/>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112650"/>
                                        </p:tgtEl>
                                        <p:attrNameLst>
                                          <p:attrName>style.visibility</p:attrName>
                                        </p:attrNameLst>
                                      </p:cBhvr>
                                      <p:to>
                                        <p:strVal val="visible"/>
                                      </p:to>
                                    </p:set>
                                    <p:animEffect transition="in" filter="fade">
                                      <p:cBhvr>
                                        <p:cTn id="47" dur="1000"/>
                                        <p:tgtEl>
                                          <p:spTgt spid="112650"/>
                                        </p:tgtEl>
                                      </p:cBhvr>
                                    </p:animEffect>
                                    <p:anim calcmode="lin" valueType="num">
                                      <p:cBhvr>
                                        <p:cTn id="48" dur="1000" fill="hold"/>
                                        <p:tgtEl>
                                          <p:spTgt spid="112650"/>
                                        </p:tgtEl>
                                        <p:attrNameLst>
                                          <p:attrName>ppt_x</p:attrName>
                                        </p:attrNameLst>
                                      </p:cBhvr>
                                      <p:tavLst>
                                        <p:tav tm="0">
                                          <p:val>
                                            <p:strVal val="#ppt_x"/>
                                          </p:val>
                                        </p:tav>
                                        <p:tav tm="100000">
                                          <p:val>
                                            <p:strVal val="#ppt_x"/>
                                          </p:val>
                                        </p:tav>
                                      </p:tavLst>
                                    </p:anim>
                                    <p:anim calcmode="lin" valueType="num">
                                      <p:cBhvr>
                                        <p:cTn id="49" dur="900" decel="100000" fill="hold"/>
                                        <p:tgtEl>
                                          <p:spTgt spid="112650"/>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11265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6" grpId="0" animBg="1"/>
      <p:bldP spid="112647" grpId="0" animBg="1"/>
      <p:bldP spid="112648" grpId="0" animBg="1"/>
      <p:bldP spid="112649" grpId="0" animBg="1"/>
      <p:bldP spid="11265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1"/>
            <a:ext cx="7315200" cy="1676399"/>
          </a:xfrm>
        </p:spPr>
        <p:txBody>
          <a:bodyPr>
            <a:normAutofit/>
          </a:bodyPr>
          <a:lstStyle/>
          <a:p>
            <a:r>
              <a:rPr lang="en-US" sz="5400" dirty="0" smtClean="0">
                <a:solidFill>
                  <a:schemeClr val="tx1"/>
                </a:solidFill>
              </a:rPr>
              <a:t>A. </a:t>
            </a:r>
            <a:r>
              <a:rPr lang="en-US" dirty="0" smtClean="0">
                <a:solidFill>
                  <a:schemeClr val="tx1"/>
                </a:solidFill>
              </a:rPr>
              <a:t>Delusions </a:t>
            </a:r>
            <a:r>
              <a:rPr lang="en-US" dirty="0">
                <a:solidFill>
                  <a:schemeClr val="tx1"/>
                </a:solidFill>
              </a:rPr>
              <a:t>of Control</a:t>
            </a:r>
            <a:r>
              <a:rPr lang="en-US" dirty="0" smtClean="0">
                <a:solidFill>
                  <a:schemeClr val="tx1"/>
                </a:solidFill>
              </a:rPr>
              <a:t>:</a:t>
            </a:r>
            <a:endParaRPr lang="en-US" sz="2700" dirty="0">
              <a:solidFill>
                <a:schemeClr val="tx1"/>
              </a:solidFill>
            </a:endParaRPr>
          </a:p>
        </p:txBody>
      </p:sp>
      <p:sp>
        <p:nvSpPr>
          <p:cNvPr id="3" name="Content Placeholder 2"/>
          <p:cNvSpPr>
            <a:spLocks noGrp="1"/>
          </p:cNvSpPr>
          <p:nvPr>
            <p:ph idx="1"/>
          </p:nvPr>
        </p:nvSpPr>
        <p:spPr>
          <a:xfrm>
            <a:off x="990600" y="2514600"/>
            <a:ext cx="7467600" cy="3794760"/>
          </a:xfrm>
        </p:spPr>
        <p:txBody>
          <a:bodyPr>
            <a:normAutofit/>
          </a:bodyPr>
          <a:lstStyle/>
          <a:p>
            <a:pPr marL="609600" indent="-609600">
              <a:defRPr/>
            </a:pPr>
            <a:r>
              <a:rPr lang="en-US" sz="3200" dirty="0" smtClean="0">
                <a:solidFill>
                  <a:schemeClr val="tx1"/>
                </a:solidFill>
                <a:effectLst>
                  <a:outerShdw blurRad="38100" dist="38100" dir="2700000" algn="tl">
                    <a:srgbClr val="FFFFFF"/>
                  </a:outerShdw>
                </a:effectLst>
              </a:rPr>
              <a:t>Belief </a:t>
            </a:r>
            <a:r>
              <a:rPr lang="en-US" sz="3200" dirty="0">
                <a:solidFill>
                  <a:schemeClr val="tx1"/>
                </a:solidFill>
                <a:effectLst>
                  <a:outerShdw blurRad="38100" dist="38100" dir="2700000" algn="tl">
                    <a:srgbClr val="FFFFFF"/>
                  </a:outerShdw>
                </a:effectLst>
              </a:rPr>
              <a:t>that some external force is </a:t>
            </a:r>
            <a:r>
              <a:rPr lang="en-US" sz="3200" dirty="0" smtClean="0">
                <a:solidFill>
                  <a:schemeClr val="tx1"/>
                </a:solidFill>
                <a:effectLst>
                  <a:outerShdw blurRad="38100" dist="38100" dir="2700000" algn="tl">
                    <a:srgbClr val="FFFFFF"/>
                  </a:outerShdw>
                </a:effectLst>
              </a:rPr>
              <a:t>trying to </a:t>
            </a:r>
            <a:r>
              <a:rPr lang="en-US" sz="3200" dirty="0">
                <a:solidFill>
                  <a:schemeClr val="tx1"/>
                </a:solidFill>
                <a:effectLst>
                  <a:outerShdw blurRad="38100" dist="38100" dir="2700000" algn="tl">
                    <a:srgbClr val="FFFFFF"/>
                  </a:outerShdw>
                </a:effectLst>
              </a:rPr>
              <a:t>take control of one’s thoughts, body, behavior</a:t>
            </a:r>
            <a:r>
              <a:rPr lang="ar-SA" sz="3200" dirty="0">
                <a:solidFill>
                  <a:schemeClr val="tx1"/>
                </a:solidFill>
                <a:effectLst>
                  <a:outerShdw blurRad="38100" dist="38100" dir="2700000" algn="tl">
                    <a:srgbClr val="FFFFFF"/>
                  </a:outerShdw>
                </a:effectLst>
              </a:rPr>
              <a:t> </a:t>
            </a:r>
            <a:r>
              <a:rPr lang="en-US" sz="3200" dirty="0">
                <a:solidFill>
                  <a:schemeClr val="tx1"/>
                </a:solidFill>
                <a:effectLst>
                  <a:outerShdw blurRad="38100" dist="38100" dir="2700000" algn="tl">
                    <a:srgbClr val="FFFFFF"/>
                  </a:outerShdw>
                </a:effectLst>
              </a:rPr>
              <a:t> or feelings</a:t>
            </a:r>
            <a:r>
              <a:rPr lang="en-US" sz="3200" dirty="0" smtClean="0">
                <a:solidFill>
                  <a:schemeClr val="tx1"/>
                </a:solidFill>
                <a:effectLst>
                  <a:outerShdw blurRad="38100" dist="38100" dir="2700000" algn="tl">
                    <a:srgbClr val="FFFFFF"/>
                  </a:outerShdw>
                </a:effectLst>
              </a:rPr>
              <a:t>.</a:t>
            </a:r>
            <a:endParaRPr lang="en-US" sz="3200" dirty="0">
              <a:solidFill>
                <a:schemeClr val="tx1"/>
              </a:solidFill>
            </a:endParaRPr>
          </a:p>
          <a:p>
            <a:pPr marL="609600" indent="-609600">
              <a:defRPr/>
            </a:pPr>
            <a:r>
              <a:rPr lang="en-US" sz="3600" dirty="0" smtClean="0">
                <a:solidFill>
                  <a:schemeClr val="tx1"/>
                </a:solidFill>
              </a:rPr>
              <a:t>Types </a:t>
            </a:r>
            <a:r>
              <a:rPr lang="en-US" sz="3600" dirty="0">
                <a:solidFill>
                  <a:schemeClr val="tx1"/>
                </a:solidFill>
              </a:rPr>
              <a:t>of Delusions of Control</a:t>
            </a:r>
            <a:r>
              <a:rPr lang="en-US" sz="3600" dirty="0" smtClean="0">
                <a:solidFill>
                  <a:schemeClr val="tx1"/>
                </a:solidFill>
              </a:rPr>
              <a:t>:</a:t>
            </a:r>
            <a:endParaRPr lang="en-US" sz="3600" dirty="0">
              <a:solidFill>
                <a:schemeClr val="tx1"/>
              </a:solidFill>
            </a:endParaRPr>
          </a:p>
        </p:txBody>
      </p:sp>
    </p:spTree>
    <p:extLst>
      <p:ext uri="{BB962C8B-B14F-4D97-AF65-F5344CB8AC3E}">
        <p14:creationId xmlns:p14="http://schemas.microsoft.com/office/powerpoint/2010/main" val="42939915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1"/>
            <a:ext cx="7315200" cy="1600199"/>
          </a:xfrm>
        </p:spPr>
        <p:txBody>
          <a:bodyPr/>
          <a:lstStyle/>
          <a:p>
            <a:r>
              <a:rPr lang="en-US" dirty="0" smtClean="0"/>
              <a:t>The Nursing Process</a:t>
            </a:r>
            <a:endParaRPr lang="en-US" dirty="0"/>
          </a:p>
        </p:txBody>
      </p:sp>
      <p:sp>
        <p:nvSpPr>
          <p:cNvPr id="3" name="Content Placeholder 2"/>
          <p:cNvSpPr>
            <a:spLocks noGrp="1"/>
          </p:cNvSpPr>
          <p:nvPr>
            <p:ph idx="1"/>
          </p:nvPr>
        </p:nvSpPr>
        <p:spPr>
          <a:xfrm>
            <a:off x="609600" y="1752599"/>
            <a:ext cx="7924800" cy="4556761"/>
          </a:xfrm>
        </p:spPr>
        <p:txBody>
          <a:bodyPr>
            <a:normAutofit/>
          </a:bodyPr>
          <a:lstStyle/>
          <a:p>
            <a:r>
              <a:rPr lang="en-US" sz="2400" dirty="0" smtClean="0"/>
              <a:t>The </a:t>
            </a:r>
            <a:r>
              <a:rPr lang="en-US" sz="2400" dirty="0"/>
              <a:t>nursing process consists of six steps and uses </a:t>
            </a:r>
            <a:r>
              <a:rPr lang="en-US" sz="2400" dirty="0" smtClean="0"/>
              <a:t>a problem-solving approach. </a:t>
            </a:r>
            <a:r>
              <a:rPr lang="en-US" sz="2400" dirty="0"/>
              <a:t>It is goal </a:t>
            </a:r>
            <a:r>
              <a:rPr lang="en-US" sz="2400" dirty="0" smtClean="0"/>
              <a:t>directed, with </a:t>
            </a:r>
            <a:r>
              <a:rPr lang="en-US" sz="2400" dirty="0"/>
              <a:t>the objective being delivery of quality client care</a:t>
            </a:r>
            <a:r>
              <a:rPr lang="en-US" sz="2400" dirty="0" smtClean="0"/>
              <a:t>.</a:t>
            </a:r>
            <a:endParaRPr lang="en-US" sz="2400" dirty="0"/>
          </a:p>
          <a:p>
            <a:r>
              <a:rPr lang="en-US" sz="2400" dirty="0"/>
              <a:t>Nursing process is dynamic, not static. It is an </a:t>
            </a:r>
            <a:r>
              <a:rPr lang="en-US" sz="2400" dirty="0" smtClean="0"/>
              <a:t>ongoing process </a:t>
            </a:r>
            <a:r>
              <a:rPr lang="en-US" sz="2400" dirty="0"/>
              <a:t>that continues for as long as the </a:t>
            </a:r>
            <a:r>
              <a:rPr lang="en-US" sz="2400" dirty="0" smtClean="0"/>
              <a:t>nurse and </a:t>
            </a:r>
            <a:r>
              <a:rPr lang="en-US" sz="2400" dirty="0"/>
              <a:t>client have interactions directed toward </a:t>
            </a:r>
            <a:r>
              <a:rPr lang="en-US" sz="2400" dirty="0" smtClean="0"/>
              <a:t>change in </a:t>
            </a:r>
            <a:r>
              <a:rPr lang="en-US" sz="2400" dirty="0"/>
              <a:t>the client’s physical or behavioral </a:t>
            </a:r>
            <a:r>
              <a:rPr lang="en-US" sz="2400" dirty="0" smtClean="0"/>
              <a:t>responses</a:t>
            </a:r>
            <a:r>
              <a:rPr lang="en-US" dirty="0" smtClean="0"/>
              <a:t>.</a:t>
            </a:r>
            <a:endParaRPr lang="en-US" dirty="0"/>
          </a:p>
        </p:txBody>
      </p:sp>
    </p:spTree>
    <p:extLst>
      <p:ext uri="{BB962C8B-B14F-4D97-AF65-F5344CB8AC3E}">
        <p14:creationId xmlns:p14="http://schemas.microsoft.com/office/powerpoint/2010/main" val="41484352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90600"/>
            <a:ext cx="7772400" cy="5318761"/>
          </a:xfrm>
        </p:spPr>
        <p:txBody>
          <a:bodyPr>
            <a:noAutofit/>
          </a:bodyPr>
          <a:lstStyle/>
          <a:p>
            <a:pPr marL="0" indent="0">
              <a:buNone/>
              <a:defRPr/>
            </a:pPr>
            <a:r>
              <a:rPr lang="en-US" sz="2400" dirty="0">
                <a:solidFill>
                  <a:schemeClr val="tx1"/>
                </a:solidFill>
              </a:rPr>
              <a:t>1- Thoughts control: </a:t>
            </a:r>
          </a:p>
          <a:p>
            <a:pPr marL="342900" indent="-342900">
              <a:defRPr/>
            </a:pPr>
            <a:r>
              <a:rPr lang="en-US" sz="2400" dirty="0">
                <a:solidFill>
                  <a:schemeClr val="tx1"/>
                </a:solidFill>
              </a:rPr>
              <a:t>Thought </a:t>
            </a:r>
            <a:r>
              <a:rPr lang="en-US" sz="2400" dirty="0" smtClean="0">
                <a:solidFill>
                  <a:schemeClr val="tx1"/>
                </a:solidFill>
              </a:rPr>
              <a:t>insertion: Believing </a:t>
            </a:r>
            <a:r>
              <a:rPr lang="en-US" sz="2400" dirty="0">
                <a:solidFill>
                  <a:schemeClr val="tx1"/>
                </a:solidFill>
              </a:rPr>
              <a:t>that thoughts that are not your </a:t>
            </a:r>
            <a:r>
              <a:rPr lang="en-US" sz="2400" dirty="0" smtClean="0">
                <a:solidFill>
                  <a:schemeClr val="tx1"/>
                </a:solidFill>
              </a:rPr>
              <a:t>own have been </a:t>
            </a:r>
            <a:r>
              <a:rPr lang="en-US" sz="2400" dirty="0">
                <a:solidFill>
                  <a:schemeClr val="tx1"/>
                </a:solidFill>
              </a:rPr>
              <a:t>placed in your mind by an external </a:t>
            </a:r>
            <a:r>
              <a:rPr lang="en-US" sz="2400" dirty="0" smtClean="0">
                <a:solidFill>
                  <a:schemeClr val="tx1"/>
                </a:solidFill>
              </a:rPr>
              <a:t>source.</a:t>
            </a:r>
            <a:endParaRPr lang="en-US" sz="2400" dirty="0">
              <a:solidFill>
                <a:schemeClr val="tx1"/>
              </a:solidFill>
            </a:endParaRPr>
          </a:p>
          <a:p>
            <a:pPr>
              <a:defRPr/>
            </a:pPr>
            <a:r>
              <a:rPr lang="en-US" sz="2400" dirty="0" smtClean="0">
                <a:solidFill>
                  <a:schemeClr val="tx1"/>
                </a:solidFill>
              </a:rPr>
              <a:t>Thought withdrawal: Belief </a:t>
            </a:r>
            <a:r>
              <a:rPr lang="en-US" sz="2400" dirty="0">
                <a:solidFill>
                  <a:schemeClr val="tx1"/>
                </a:solidFill>
              </a:rPr>
              <a:t>that one’s thoughts are being removed from one’s </a:t>
            </a:r>
            <a:r>
              <a:rPr lang="en-US" sz="2400" dirty="0" smtClean="0">
                <a:solidFill>
                  <a:schemeClr val="tx1"/>
                </a:solidFill>
              </a:rPr>
              <a:t>mind.</a:t>
            </a:r>
            <a:endParaRPr lang="en-US" sz="2400" dirty="0">
              <a:solidFill>
                <a:schemeClr val="tx1"/>
              </a:solidFill>
            </a:endParaRPr>
          </a:p>
          <a:p>
            <a:pPr>
              <a:defRPr/>
            </a:pPr>
            <a:r>
              <a:rPr lang="en-US" sz="2400" dirty="0">
                <a:solidFill>
                  <a:schemeClr val="tx1"/>
                </a:solidFill>
              </a:rPr>
              <a:t>Thought </a:t>
            </a:r>
            <a:r>
              <a:rPr lang="en-US" sz="2400" dirty="0" smtClean="0">
                <a:solidFill>
                  <a:schemeClr val="tx1"/>
                </a:solidFill>
              </a:rPr>
              <a:t>broadcasting: Belief </a:t>
            </a:r>
            <a:r>
              <a:rPr lang="en-US" sz="2400" dirty="0">
                <a:solidFill>
                  <a:schemeClr val="tx1"/>
                </a:solidFill>
              </a:rPr>
              <a:t>that one’s thoughts are </a:t>
            </a:r>
            <a:r>
              <a:rPr lang="en-US" sz="2400" dirty="0" smtClean="0">
                <a:solidFill>
                  <a:schemeClr val="tx1"/>
                </a:solidFill>
              </a:rPr>
              <a:t>being  broadcast </a:t>
            </a:r>
            <a:r>
              <a:rPr lang="en-US" sz="2400" dirty="0">
                <a:solidFill>
                  <a:schemeClr val="tx1"/>
                </a:solidFill>
              </a:rPr>
              <a:t>or transmitted to </a:t>
            </a:r>
            <a:r>
              <a:rPr lang="en-US" sz="2400" dirty="0" smtClean="0">
                <a:solidFill>
                  <a:schemeClr val="tx1"/>
                </a:solidFill>
              </a:rPr>
              <a:t>others.</a:t>
            </a:r>
            <a:endParaRPr lang="en-US" sz="2400" dirty="0">
              <a:solidFill>
                <a:schemeClr val="tx1"/>
              </a:solidFill>
            </a:endParaRPr>
          </a:p>
        </p:txBody>
      </p:sp>
    </p:spTree>
    <p:extLst>
      <p:ext uri="{BB962C8B-B14F-4D97-AF65-F5344CB8AC3E}">
        <p14:creationId xmlns:p14="http://schemas.microsoft.com/office/powerpoint/2010/main" val="34053107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1"/>
            <a:ext cx="7315200" cy="1371599"/>
          </a:xfrm>
        </p:spPr>
        <p:txBody>
          <a:bodyPr/>
          <a:lstStyle/>
          <a:p>
            <a:r>
              <a:rPr lang="en-US" dirty="0">
                <a:solidFill>
                  <a:schemeClr val="tx1"/>
                </a:solidFill>
              </a:rPr>
              <a:t>2. Bodily sensations control </a:t>
            </a:r>
          </a:p>
        </p:txBody>
      </p:sp>
      <p:sp>
        <p:nvSpPr>
          <p:cNvPr id="3" name="Content Placeholder 2"/>
          <p:cNvSpPr>
            <a:spLocks noGrp="1"/>
          </p:cNvSpPr>
          <p:nvPr>
            <p:ph idx="1"/>
          </p:nvPr>
        </p:nvSpPr>
        <p:spPr>
          <a:xfrm>
            <a:off x="685800" y="2769833"/>
            <a:ext cx="7772400" cy="3539527"/>
          </a:xfrm>
        </p:spPr>
        <p:txBody>
          <a:bodyPr>
            <a:normAutofit fontScale="92500" lnSpcReduction="20000"/>
          </a:bodyPr>
          <a:lstStyle/>
          <a:p>
            <a:r>
              <a:rPr lang="en-US" sz="4000" dirty="0">
                <a:solidFill>
                  <a:schemeClr val="tx1"/>
                </a:solidFill>
                <a:latin typeface="+mj-lt"/>
                <a:ea typeface="+mj-ea"/>
                <a:cs typeface="+mj-cs"/>
              </a:rPr>
              <a:t>A 29-year-old teacher described “X-rays entering the back of my neck, where the skin tingles and feels warm, they pass down the back in a hot tingling strip about 6 inches wide to the waist</a:t>
            </a:r>
            <a:r>
              <a:rPr lang="en-US" sz="4000" dirty="0" smtClean="0">
                <a:solidFill>
                  <a:schemeClr val="tx1"/>
                </a:solidFill>
                <a:latin typeface="+mj-lt"/>
                <a:ea typeface="+mj-ea"/>
                <a:cs typeface="+mj-cs"/>
              </a:rPr>
              <a:t>.</a:t>
            </a:r>
            <a:endParaRPr lang="en-US" sz="4000" dirty="0">
              <a:solidFill>
                <a:schemeClr val="tx1"/>
              </a:solidFill>
              <a:latin typeface="+mj-lt"/>
              <a:ea typeface="+mj-ea"/>
              <a:cs typeface="+mj-cs"/>
            </a:endParaRPr>
          </a:p>
        </p:txBody>
      </p:sp>
    </p:spTree>
    <p:extLst>
      <p:ext uri="{BB962C8B-B14F-4D97-AF65-F5344CB8AC3E}">
        <p14:creationId xmlns:p14="http://schemas.microsoft.com/office/powerpoint/2010/main" val="6385449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14401"/>
            <a:ext cx="7315200" cy="1142999"/>
          </a:xfrm>
        </p:spPr>
        <p:txBody>
          <a:bodyPr>
            <a:normAutofit/>
          </a:bodyPr>
          <a:lstStyle/>
          <a:p>
            <a:r>
              <a:rPr lang="en-US" dirty="0">
                <a:solidFill>
                  <a:schemeClr val="tx1"/>
                </a:solidFill>
              </a:rPr>
              <a:t>3- Control of behavior </a:t>
            </a:r>
          </a:p>
        </p:txBody>
      </p:sp>
      <p:sp>
        <p:nvSpPr>
          <p:cNvPr id="3" name="Content Placeholder 2"/>
          <p:cNvSpPr>
            <a:spLocks noGrp="1"/>
          </p:cNvSpPr>
          <p:nvPr>
            <p:ph idx="1"/>
          </p:nvPr>
        </p:nvSpPr>
        <p:spPr>
          <a:xfrm>
            <a:off x="914400" y="2362200"/>
            <a:ext cx="7467600" cy="3947161"/>
          </a:xfrm>
        </p:spPr>
        <p:txBody>
          <a:bodyPr>
            <a:noAutofit/>
          </a:bodyPr>
          <a:lstStyle/>
          <a:p>
            <a:r>
              <a:rPr lang="en-US" sz="2800" dirty="0">
                <a:solidFill>
                  <a:schemeClr val="tx1"/>
                </a:solidFill>
                <a:latin typeface="+mj-lt"/>
                <a:ea typeface="+mj-ea"/>
                <a:cs typeface="+mj-cs"/>
              </a:rPr>
              <a:t>A 29-year-old </a:t>
            </a:r>
            <a:r>
              <a:rPr lang="en-US" sz="2800" dirty="0" smtClean="0">
                <a:solidFill>
                  <a:schemeClr val="tx1"/>
                </a:solidFill>
                <a:latin typeface="+mj-lt"/>
                <a:ea typeface="+mj-ea"/>
                <a:cs typeface="+mj-cs"/>
              </a:rPr>
              <a:t>typist </a:t>
            </a:r>
            <a:r>
              <a:rPr lang="en-US" sz="2800" dirty="0">
                <a:solidFill>
                  <a:schemeClr val="tx1"/>
                </a:solidFill>
                <a:latin typeface="+mj-lt"/>
                <a:ea typeface="+mj-ea"/>
                <a:cs typeface="+mj-cs"/>
              </a:rPr>
              <a:t>described her (simplest) actions as follows: “When I reach my hand for the comb it is my hand and arm which move, and my fingers pick up the pen, but I don’t control them…I sit there watching them move, and they are quite independent, what they do is nothing to do with </a:t>
            </a:r>
            <a:r>
              <a:rPr lang="en-US" sz="2800" dirty="0" smtClean="0">
                <a:solidFill>
                  <a:schemeClr val="tx1"/>
                </a:solidFill>
                <a:latin typeface="+mj-lt"/>
                <a:ea typeface="+mj-ea"/>
                <a:cs typeface="+mj-cs"/>
              </a:rPr>
              <a:t>me.</a:t>
            </a:r>
            <a:endParaRPr lang="en-US" sz="2800" dirty="0">
              <a:solidFill>
                <a:schemeClr val="tx1"/>
              </a:solidFill>
              <a:latin typeface="+mj-lt"/>
              <a:ea typeface="+mj-ea"/>
              <a:cs typeface="+mj-cs"/>
            </a:endParaRPr>
          </a:p>
        </p:txBody>
      </p:sp>
    </p:spTree>
    <p:extLst>
      <p:ext uri="{BB962C8B-B14F-4D97-AF65-F5344CB8AC3E}">
        <p14:creationId xmlns:p14="http://schemas.microsoft.com/office/powerpoint/2010/main" val="42323716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1"/>
            <a:ext cx="7315200" cy="761999"/>
          </a:xfrm>
        </p:spPr>
        <p:txBody>
          <a:bodyPr/>
          <a:lstStyle/>
          <a:p>
            <a:r>
              <a:rPr lang="en-US" dirty="0">
                <a:solidFill>
                  <a:schemeClr val="tx1"/>
                </a:solidFill>
              </a:rPr>
              <a:t>4- Control of feelings:</a:t>
            </a:r>
          </a:p>
        </p:txBody>
      </p:sp>
      <p:sp>
        <p:nvSpPr>
          <p:cNvPr id="3" name="Content Placeholder 2"/>
          <p:cNvSpPr>
            <a:spLocks noGrp="1"/>
          </p:cNvSpPr>
          <p:nvPr>
            <p:ph idx="1"/>
          </p:nvPr>
        </p:nvSpPr>
        <p:spPr>
          <a:xfrm>
            <a:off x="914400" y="1752601"/>
            <a:ext cx="7467600" cy="4556760"/>
          </a:xfrm>
        </p:spPr>
        <p:txBody>
          <a:bodyPr>
            <a:normAutofit/>
          </a:bodyPr>
          <a:lstStyle/>
          <a:p>
            <a:r>
              <a:rPr lang="en-US" sz="2800" dirty="0">
                <a:solidFill>
                  <a:schemeClr val="tx1"/>
                </a:solidFill>
              </a:rPr>
              <a:t>A 23-year-old female patient reported, “I cry, tears roll down my cheeks and I look unhappy, but inside I have a cold anger because they are using me in this way, and it is not me who is unhappy, but they are projecting unhappiness onto my brain</a:t>
            </a:r>
            <a:r>
              <a:rPr lang="en-US" sz="2800" dirty="0" smtClean="0">
                <a:solidFill>
                  <a:schemeClr val="tx1"/>
                </a:solidFill>
              </a:rPr>
              <a:t>.</a:t>
            </a:r>
            <a:endParaRPr lang="en-US" sz="2800" dirty="0">
              <a:solidFill>
                <a:schemeClr val="tx1"/>
              </a:solidFill>
            </a:endParaRPr>
          </a:p>
        </p:txBody>
      </p:sp>
    </p:spTree>
    <p:extLst>
      <p:ext uri="{BB962C8B-B14F-4D97-AF65-F5344CB8AC3E}">
        <p14:creationId xmlns:p14="http://schemas.microsoft.com/office/powerpoint/2010/main" val="140310655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1"/>
            <a:ext cx="7315200" cy="1523999"/>
          </a:xfrm>
        </p:spPr>
        <p:txBody>
          <a:bodyPr/>
          <a:lstStyle/>
          <a:p>
            <a:r>
              <a:rPr lang="en-US" dirty="0">
                <a:solidFill>
                  <a:schemeClr val="tx1"/>
                </a:solidFill>
              </a:rPr>
              <a:t>Delusions of Grandeur</a:t>
            </a:r>
          </a:p>
        </p:txBody>
      </p:sp>
      <p:sp>
        <p:nvSpPr>
          <p:cNvPr id="3" name="Content Placeholder 2"/>
          <p:cNvSpPr>
            <a:spLocks noGrp="1"/>
          </p:cNvSpPr>
          <p:nvPr>
            <p:ph idx="1"/>
          </p:nvPr>
        </p:nvSpPr>
        <p:spPr>
          <a:xfrm>
            <a:off x="914400" y="1981199"/>
            <a:ext cx="7467600" cy="4328161"/>
          </a:xfrm>
        </p:spPr>
        <p:txBody>
          <a:bodyPr>
            <a:normAutofit/>
          </a:bodyPr>
          <a:lstStyle/>
          <a:p>
            <a:pPr>
              <a:defRPr/>
            </a:pPr>
            <a:r>
              <a:rPr lang="en-US" sz="2800" dirty="0">
                <a:solidFill>
                  <a:schemeClr val="tx1"/>
                </a:solidFill>
              </a:rPr>
              <a:t>Belief that one is a famous or powerful person from the past or present.</a:t>
            </a:r>
          </a:p>
          <a:p>
            <a:r>
              <a:rPr lang="en-US" sz="2800" dirty="0">
                <a:solidFill>
                  <a:schemeClr val="tx1"/>
                </a:solidFill>
              </a:rPr>
              <a:t>A 35 year old woman informs her family that she is the Virgin Mary who has come to give birth to a new savior who will save the world.</a:t>
            </a:r>
          </a:p>
        </p:txBody>
      </p:sp>
    </p:spTree>
    <p:extLst>
      <p:ext uri="{BB962C8B-B14F-4D97-AF65-F5344CB8AC3E}">
        <p14:creationId xmlns:p14="http://schemas.microsoft.com/office/powerpoint/2010/main" val="14372243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1"/>
            <a:ext cx="7315200" cy="1523999"/>
          </a:xfrm>
        </p:spPr>
        <p:txBody>
          <a:bodyPr/>
          <a:lstStyle/>
          <a:p>
            <a:r>
              <a:rPr lang="en-US" dirty="0">
                <a:solidFill>
                  <a:schemeClr val="tx1"/>
                </a:solidFill>
              </a:rPr>
              <a:t>Delusions of </a:t>
            </a:r>
            <a:r>
              <a:rPr lang="en-US" dirty="0" smtClean="0">
                <a:solidFill>
                  <a:schemeClr val="tx1"/>
                </a:solidFill>
              </a:rPr>
              <a:t>Persecution</a:t>
            </a:r>
            <a:endParaRPr lang="en-US" dirty="0">
              <a:solidFill>
                <a:schemeClr val="tx1"/>
              </a:solidFill>
            </a:endParaRPr>
          </a:p>
        </p:txBody>
      </p:sp>
      <p:sp>
        <p:nvSpPr>
          <p:cNvPr id="3" name="Content Placeholder 2"/>
          <p:cNvSpPr>
            <a:spLocks noGrp="1"/>
          </p:cNvSpPr>
          <p:nvPr>
            <p:ph idx="1"/>
          </p:nvPr>
        </p:nvSpPr>
        <p:spPr>
          <a:xfrm>
            <a:off x="914400" y="2590800"/>
            <a:ext cx="7543800" cy="3809999"/>
          </a:xfrm>
        </p:spPr>
        <p:txBody>
          <a:bodyPr>
            <a:noAutofit/>
          </a:bodyPr>
          <a:lstStyle/>
          <a:p>
            <a:pPr>
              <a:defRPr/>
            </a:pPr>
            <a:r>
              <a:rPr lang="en-US" dirty="0">
                <a:solidFill>
                  <a:schemeClr val="tx1"/>
                </a:solidFill>
                <a:latin typeface="+mj-lt"/>
                <a:ea typeface="+mj-ea"/>
                <a:cs typeface="+mj-cs"/>
              </a:rPr>
              <a:t>B</a:t>
            </a:r>
            <a:r>
              <a:rPr lang="en-US" sz="2400" dirty="0" smtClean="0">
                <a:solidFill>
                  <a:schemeClr val="tx1"/>
                </a:solidFill>
                <a:latin typeface="+mj-lt"/>
                <a:ea typeface="+mj-ea"/>
                <a:cs typeface="+mj-cs"/>
              </a:rPr>
              <a:t>elief </a:t>
            </a:r>
            <a:r>
              <a:rPr lang="en-US" sz="2400" dirty="0">
                <a:solidFill>
                  <a:schemeClr val="tx1"/>
                </a:solidFill>
                <a:latin typeface="+mj-lt"/>
                <a:ea typeface="+mj-ea"/>
                <a:cs typeface="+mj-cs"/>
              </a:rPr>
              <a:t>that one is the target of others’ mistreatment, evil plots, and/or murderous </a:t>
            </a:r>
            <a:r>
              <a:rPr lang="en-US" sz="2400" dirty="0" smtClean="0">
                <a:solidFill>
                  <a:schemeClr val="tx1"/>
                </a:solidFill>
                <a:latin typeface="+mj-lt"/>
                <a:ea typeface="+mj-ea"/>
                <a:cs typeface="+mj-cs"/>
              </a:rPr>
              <a:t>intent.</a:t>
            </a:r>
            <a:endParaRPr lang="en-US" sz="2400" dirty="0">
              <a:solidFill>
                <a:schemeClr val="tx1"/>
              </a:solidFill>
              <a:latin typeface="+mj-lt"/>
              <a:ea typeface="+mj-ea"/>
              <a:cs typeface="+mj-cs"/>
            </a:endParaRPr>
          </a:p>
          <a:p>
            <a:pPr>
              <a:defRPr/>
            </a:pPr>
            <a:r>
              <a:rPr lang="en-US" sz="2400" dirty="0">
                <a:solidFill>
                  <a:schemeClr val="tx1"/>
                </a:solidFill>
                <a:latin typeface="+mj-lt"/>
                <a:ea typeface="+mj-ea"/>
                <a:cs typeface="+mj-cs"/>
              </a:rPr>
              <a:t>Rosa is sure that her family is planning to kidnap her and take her inheritance. She has found her husband talking on the phone in whispers and has seen her children looking at her strangely</a:t>
            </a:r>
            <a:r>
              <a:rPr lang="en-US" sz="2400" dirty="0" smtClean="0">
                <a:solidFill>
                  <a:schemeClr val="tx1"/>
                </a:solidFill>
                <a:latin typeface="+mj-lt"/>
                <a:ea typeface="+mj-ea"/>
                <a:cs typeface="+mj-cs"/>
              </a:rPr>
              <a:t>.</a:t>
            </a:r>
            <a:endParaRPr lang="en-US" sz="2400" dirty="0">
              <a:solidFill>
                <a:schemeClr val="tx1"/>
              </a:solidFill>
              <a:latin typeface="+mj-lt"/>
              <a:ea typeface="+mj-ea"/>
              <a:cs typeface="+mj-cs"/>
            </a:endParaRPr>
          </a:p>
        </p:txBody>
      </p:sp>
    </p:spTree>
    <p:extLst>
      <p:ext uri="{BB962C8B-B14F-4D97-AF65-F5344CB8AC3E}">
        <p14:creationId xmlns:p14="http://schemas.microsoft.com/office/powerpoint/2010/main" val="1313304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1"/>
            <a:ext cx="7315200" cy="1447799"/>
          </a:xfrm>
        </p:spPr>
        <p:txBody>
          <a:bodyPr/>
          <a:lstStyle/>
          <a:p>
            <a:r>
              <a:rPr lang="en-US" dirty="0">
                <a:solidFill>
                  <a:schemeClr val="tx1"/>
                </a:solidFill>
              </a:rPr>
              <a:t>Delusions of </a:t>
            </a:r>
            <a:r>
              <a:rPr lang="en-US" dirty="0" smtClean="0">
                <a:solidFill>
                  <a:schemeClr val="tx1"/>
                </a:solidFill>
              </a:rPr>
              <a:t>Reference</a:t>
            </a:r>
            <a:r>
              <a:rPr lang="en-US" dirty="0">
                <a:solidFill>
                  <a:schemeClr val="tx1"/>
                </a:solidFill>
              </a:rPr>
              <a:t>:</a:t>
            </a:r>
          </a:p>
        </p:txBody>
      </p:sp>
      <p:sp>
        <p:nvSpPr>
          <p:cNvPr id="3" name="Content Placeholder 2"/>
          <p:cNvSpPr>
            <a:spLocks noGrp="1"/>
          </p:cNvSpPr>
          <p:nvPr>
            <p:ph idx="1"/>
          </p:nvPr>
        </p:nvSpPr>
        <p:spPr>
          <a:xfrm>
            <a:off x="762000" y="2286001"/>
            <a:ext cx="7696200" cy="4023360"/>
          </a:xfrm>
        </p:spPr>
        <p:txBody>
          <a:bodyPr>
            <a:normAutofit fontScale="85000" lnSpcReduction="10000"/>
          </a:bodyPr>
          <a:lstStyle/>
          <a:p>
            <a:pPr>
              <a:lnSpc>
                <a:spcPct val="90000"/>
              </a:lnSpc>
              <a:defRPr/>
            </a:pPr>
            <a:r>
              <a:rPr lang="en-US" sz="4000" dirty="0">
                <a:solidFill>
                  <a:schemeClr val="tx1"/>
                </a:solidFill>
                <a:latin typeface="+mj-lt"/>
                <a:ea typeface="+mj-ea"/>
                <a:cs typeface="+mj-cs"/>
              </a:rPr>
              <a:t>B</a:t>
            </a:r>
            <a:r>
              <a:rPr lang="en-US" sz="4000" dirty="0" smtClean="0">
                <a:solidFill>
                  <a:schemeClr val="tx1"/>
                </a:solidFill>
                <a:latin typeface="+mj-lt"/>
                <a:ea typeface="+mj-ea"/>
                <a:cs typeface="+mj-cs"/>
              </a:rPr>
              <a:t>elief </a:t>
            </a:r>
            <a:r>
              <a:rPr lang="en-US" sz="4000" dirty="0">
                <a:solidFill>
                  <a:schemeClr val="tx1"/>
                </a:solidFill>
                <a:latin typeface="+mj-lt"/>
                <a:ea typeface="+mj-ea"/>
                <a:cs typeface="+mj-cs"/>
              </a:rPr>
              <a:t>that all happenings revolve around oneself, and/or one is always the center of attention</a:t>
            </a:r>
            <a:r>
              <a:rPr lang="en-US" sz="4000" dirty="0" smtClean="0">
                <a:solidFill>
                  <a:schemeClr val="tx1"/>
                </a:solidFill>
                <a:latin typeface="+mj-lt"/>
                <a:ea typeface="+mj-ea"/>
                <a:cs typeface="+mj-cs"/>
              </a:rPr>
              <a:t>.</a:t>
            </a:r>
            <a:endParaRPr lang="en-US" sz="4000" dirty="0">
              <a:solidFill>
                <a:schemeClr val="tx1"/>
              </a:solidFill>
              <a:latin typeface="+mj-lt"/>
              <a:ea typeface="+mj-ea"/>
              <a:cs typeface="+mj-cs"/>
            </a:endParaRPr>
          </a:p>
          <a:p>
            <a:pPr>
              <a:lnSpc>
                <a:spcPct val="90000"/>
              </a:lnSpc>
              <a:defRPr/>
            </a:pPr>
            <a:r>
              <a:rPr lang="en-US" sz="4000" dirty="0">
                <a:solidFill>
                  <a:schemeClr val="tx1"/>
                </a:solidFill>
                <a:latin typeface="+mj-lt"/>
                <a:ea typeface="+mj-ea"/>
                <a:cs typeface="+mj-cs"/>
              </a:rPr>
              <a:t>Antonio believes that the anchor on the evening T.V. news is speaking directly and personally to him. He even goes to the television station to talk to the man</a:t>
            </a:r>
            <a:r>
              <a:rPr lang="en-US" sz="4000" dirty="0" smtClean="0">
                <a:solidFill>
                  <a:schemeClr val="tx1"/>
                </a:solidFill>
                <a:latin typeface="+mj-lt"/>
                <a:ea typeface="+mj-ea"/>
                <a:cs typeface="+mj-cs"/>
              </a:rPr>
              <a:t>.</a:t>
            </a:r>
            <a:endParaRPr lang="en-US" sz="4000" dirty="0">
              <a:solidFill>
                <a:schemeClr val="tx1"/>
              </a:solidFill>
              <a:latin typeface="+mj-lt"/>
              <a:ea typeface="+mj-ea"/>
              <a:cs typeface="+mj-cs"/>
            </a:endParaRPr>
          </a:p>
        </p:txBody>
      </p:sp>
    </p:spTree>
    <p:extLst>
      <p:ext uri="{BB962C8B-B14F-4D97-AF65-F5344CB8AC3E}">
        <p14:creationId xmlns:p14="http://schemas.microsoft.com/office/powerpoint/2010/main" val="225416003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1"/>
            <a:ext cx="7315200" cy="1219199"/>
          </a:xfrm>
        </p:spPr>
        <p:txBody>
          <a:bodyPr/>
          <a:lstStyle/>
          <a:p>
            <a:r>
              <a:rPr lang="en-US" dirty="0">
                <a:solidFill>
                  <a:schemeClr val="tx1"/>
                </a:solidFill>
              </a:rPr>
              <a:t>Others </a:t>
            </a:r>
            <a:r>
              <a:rPr lang="en-US" dirty="0" smtClean="0">
                <a:solidFill>
                  <a:schemeClr val="tx1"/>
                </a:solidFill>
              </a:rPr>
              <a:t>Delusions</a:t>
            </a:r>
            <a:r>
              <a:rPr lang="en-US" dirty="0">
                <a:solidFill>
                  <a:schemeClr val="tx1"/>
                </a:solidFill>
              </a:rPr>
              <a:t>:</a:t>
            </a:r>
          </a:p>
        </p:txBody>
      </p:sp>
      <p:sp>
        <p:nvSpPr>
          <p:cNvPr id="3" name="Content Placeholder 2"/>
          <p:cNvSpPr>
            <a:spLocks noGrp="1"/>
          </p:cNvSpPr>
          <p:nvPr>
            <p:ph idx="1"/>
          </p:nvPr>
        </p:nvSpPr>
        <p:spPr>
          <a:xfrm>
            <a:off x="609600" y="1447800"/>
            <a:ext cx="7924800" cy="4861561"/>
          </a:xfrm>
        </p:spPr>
        <p:txBody>
          <a:bodyPr>
            <a:normAutofit fontScale="92500" lnSpcReduction="10000"/>
          </a:bodyPr>
          <a:lstStyle/>
          <a:p>
            <a:pPr>
              <a:defRPr/>
            </a:pPr>
            <a:r>
              <a:rPr lang="en-US" sz="4000" dirty="0">
                <a:solidFill>
                  <a:schemeClr val="tx1"/>
                </a:solidFill>
                <a:latin typeface="+mj-lt"/>
                <a:ea typeface="+mj-ea"/>
                <a:cs typeface="+mj-cs"/>
              </a:rPr>
              <a:t>Somatic </a:t>
            </a:r>
            <a:r>
              <a:rPr lang="en-US" sz="4000" dirty="0" smtClean="0">
                <a:solidFill>
                  <a:schemeClr val="tx1"/>
                </a:solidFill>
                <a:latin typeface="+mj-lt"/>
                <a:ea typeface="+mj-ea"/>
                <a:cs typeface="+mj-cs"/>
              </a:rPr>
              <a:t>delusion:</a:t>
            </a:r>
          </a:p>
          <a:p>
            <a:r>
              <a:rPr lang="en-US" sz="2800" dirty="0">
                <a:solidFill>
                  <a:schemeClr val="tx1"/>
                </a:solidFill>
              </a:rPr>
              <a:t>Emits a foul odor from the skin, </a:t>
            </a:r>
            <a:r>
              <a:rPr lang="en-US" sz="2800" dirty="0" smtClean="0">
                <a:solidFill>
                  <a:schemeClr val="tx1"/>
                </a:solidFill>
              </a:rPr>
              <a:t>mouth</a:t>
            </a:r>
            <a:r>
              <a:rPr lang="en-US" sz="2800" dirty="0">
                <a:solidFill>
                  <a:schemeClr val="tx1"/>
                </a:solidFill>
              </a:rPr>
              <a:t>.</a:t>
            </a:r>
          </a:p>
          <a:p>
            <a:r>
              <a:rPr lang="en-US" sz="2800" dirty="0" smtClean="0">
                <a:solidFill>
                  <a:schemeClr val="tx1"/>
                </a:solidFill>
              </a:rPr>
              <a:t>Has </a:t>
            </a:r>
            <a:r>
              <a:rPr lang="en-US" sz="2800" dirty="0">
                <a:solidFill>
                  <a:schemeClr val="tx1"/>
                </a:solidFill>
              </a:rPr>
              <a:t>an infestation of insects in or </a:t>
            </a:r>
            <a:r>
              <a:rPr lang="en-US" sz="2800" dirty="0" smtClean="0">
                <a:solidFill>
                  <a:schemeClr val="tx1"/>
                </a:solidFill>
              </a:rPr>
              <a:t>on </a:t>
            </a:r>
            <a:r>
              <a:rPr lang="en-US" sz="2800" dirty="0">
                <a:solidFill>
                  <a:schemeClr val="tx1"/>
                </a:solidFill>
              </a:rPr>
              <a:t>skin.</a:t>
            </a:r>
          </a:p>
          <a:p>
            <a:r>
              <a:rPr lang="en-US" sz="2800" dirty="0" smtClean="0">
                <a:solidFill>
                  <a:schemeClr val="tx1"/>
                </a:solidFill>
              </a:rPr>
              <a:t>Has </a:t>
            </a:r>
            <a:r>
              <a:rPr lang="en-US" sz="2800" dirty="0">
                <a:solidFill>
                  <a:schemeClr val="tx1"/>
                </a:solidFill>
              </a:rPr>
              <a:t>an internal parasite</a:t>
            </a:r>
            <a:r>
              <a:rPr lang="en-US" sz="2800" dirty="0" smtClean="0">
                <a:solidFill>
                  <a:schemeClr val="tx1"/>
                </a:solidFill>
              </a:rPr>
              <a:t>.</a:t>
            </a:r>
            <a:endParaRPr lang="en-US" sz="2800" dirty="0">
              <a:solidFill>
                <a:schemeClr val="tx1"/>
              </a:solidFill>
            </a:endParaRPr>
          </a:p>
          <a:p>
            <a:r>
              <a:rPr lang="en-US" sz="2800" dirty="0" smtClean="0">
                <a:solidFill>
                  <a:schemeClr val="tx1"/>
                </a:solidFill>
              </a:rPr>
              <a:t>Has </a:t>
            </a:r>
            <a:r>
              <a:rPr lang="en-US" sz="2800" dirty="0">
                <a:solidFill>
                  <a:schemeClr val="tx1"/>
                </a:solidFill>
              </a:rPr>
              <a:t>dysfunctional body parts.</a:t>
            </a:r>
            <a:endParaRPr lang="en-US" sz="2800" dirty="0">
              <a:solidFill>
                <a:schemeClr val="tx1"/>
              </a:solidFill>
              <a:latin typeface="+mj-lt"/>
              <a:ea typeface="+mj-ea"/>
              <a:cs typeface="+mj-cs"/>
            </a:endParaRPr>
          </a:p>
          <a:p>
            <a:pPr>
              <a:defRPr/>
            </a:pPr>
            <a:r>
              <a:rPr lang="en-US" sz="4000" dirty="0">
                <a:solidFill>
                  <a:schemeClr val="tx1"/>
                </a:solidFill>
                <a:latin typeface="+mj-lt"/>
                <a:ea typeface="+mj-ea"/>
                <a:cs typeface="+mj-cs"/>
              </a:rPr>
              <a:t>Paranoid </a:t>
            </a:r>
            <a:r>
              <a:rPr lang="en-US" sz="4000" dirty="0" smtClean="0">
                <a:solidFill>
                  <a:schemeClr val="tx1"/>
                </a:solidFill>
                <a:latin typeface="+mj-lt"/>
                <a:ea typeface="+mj-ea"/>
                <a:cs typeface="+mj-cs"/>
              </a:rPr>
              <a:t>delusion.</a:t>
            </a:r>
            <a:endParaRPr lang="en-US" sz="4000" dirty="0">
              <a:solidFill>
                <a:schemeClr val="tx1"/>
              </a:solidFill>
              <a:latin typeface="+mj-lt"/>
              <a:ea typeface="+mj-ea"/>
              <a:cs typeface="+mj-cs"/>
            </a:endParaRPr>
          </a:p>
          <a:p>
            <a:pPr>
              <a:defRPr/>
            </a:pPr>
            <a:r>
              <a:rPr lang="en-US" sz="4000" dirty="0" err="1" smtClean="0">
                <a:solidFill>
                  <a:schemeClr val="tx1"/>
                </a:solidFill>
                <a:latin typeface="+mj-lt"/>
                <a:ea typeface="+mj-ea"/>
                <a:cs typeface="+mj-cs"/>
              </a:rPr>
              <a:t>Erotomanic</a:t>
            </a:r>
            <a:r>
              <a:rPr lang="en-US" sz="4000" dirty="0" smtClean="0">
                <a:solidFill>
                  <a:schemeClr val="tx1"/>
                </a:solidFill>
                <a:latin typeface="+mj-lt"/>
                <a:ea typeface="+mj-ea"/>
                <a:cs typeface="+mj-cs"/>
              </a:rPr>
              <a:t>.</a:t>
            </a:r>
            <a:endParaRPr lang="en-US" sz="4000" dirty="0">
              <a:solidFill>
                <a:schemeClr val="tx1"/>
              </a:solidFill>
              <a:latin typeface="+mj-lt"/>
              <a:ea typeface="+mj-ea"/>
              <a:cs typeface="+mj-cs"/>
            </a:endParaRPr>
          </a:p>
          <a:p>
            <a:pPr>
              <a:defRPr/>
            </a:pPr>
            <a:r>
              <a:rPr lang="en-US" sz="4000" dirty="0" smtClean="0">
                <a:solidFill>
                  <a:schemeClr val="tx1"/>
                </a:solidFill>
                <a:latin typeface="+mj-lt"/>
                <a:ea typeface="+mj-ea"/>
                <a:cs typeface="+mj-cs"/>
              </a:rPr>
              <a:t>Jealous.</a:t>
            </a:r>
          </a:p>
          <a:p>
            <a:pPr>
              <a:defRPr/>
            </a:pPr>
            <a:r>
              <a:rPr lang="en-US" sz="4000" dirty="0" smtClean="0">
                <a:solidFill>
                  <a:schemeClr val="tx1"/>
                </a:solidFill>
                <a:latin typeface="+mj-lt"/>
                <a:ea typeface="+mj-ea"/>
                <a:cs typeface="+mj-cs"/>
              </a:rPr>
              <a:t>Religious</a:t>
            </a:r>
            <a:r>
              <a:rPr lang="en-US" dirty="0">
                <a:solidFill>
                  <a:schemeClr val="tx1"/>
                </a:solidFill>
              </a:rPr>
              <a:t>.</a:t>
            </a:r>
            <a:endParaRPr lang="en-US" sz="4000" dirty="0">
              <a:solidFill>
                <a:schemeClr val="tx1"/>
              </a:solidFill>
              <a:latin typeface="+mj-lt"/>
              <a:ea typeface="+mj-ea"/>
              <a:cs typeface="+mj-cs"/>
            </a:endParaRPr>
          </a:p>
        </p:txBody>
      </p:sp>
    </p:spTree>
    <p:extLst>
      <p:ext uri="{BB962C8B-B14F-4D97-AF65-F5344CB8AC3E}">
        <p14:creationId xmlns:p14="http://schemas.microsoft.com/office/powerpoint/2010/main" val="31570846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1"/>
            <a:ext cx="7315200" cy="1295399"/>
          </a:xfrm>
        </p:spPr>
        <p:txBody>
          <a:bodyPr>
            <a:normAutofit fontScale="90000"/>
          </a:bodyPr>
          <a:lstStyle/>
          <a:p>
            <a:r>
              <a:rPr lang="en-US" dirty="0">
                <a:solidFill>
                  <a:schemeClr val="tx1"/>
                </a:solidFill>
              </a:rPr>
              <a:t>Assessment of thought content</a:t>
            </a:r>
          </a:p>
        </p:txBody>
      </p:sp>
      <p:sp>
        <p:nvSpPr>
          <p:cNvPr id="3" name="Content Placeholder 2"/>
          <p:cNvSpPr>
            <a:spLocks noGrp="1"/>
          </p:cNvSpPr>
          <p:nvPr>
            <p:ph idx="1"/>
          </p:nvPr>
        </p:nvSpPr>
        <p:spPr>
          <a:xfrm>
            <a:off x="685800" y="2057401"/>
            <a:ext cx="7772400" cy="4251960"/>
          </a:xfrm>
        </p:spPr>
        <p:txBody>
          <a:bodyPr>
            <a:normAutofit fontScale="55000" lnSpcReduction="20000"/>
          </a:bodyPr>
          <a:lstStyle/>
          <a:p>
            <a:r>
              <a:rPr lang="en-US" sz="4000" b="1" u="sng" dirty="0">
                <a:solidFill>
                  <a:schemeClr val="tx1"/>
                </a:solidFill>
                <a:latin typeface="+mj-lt"/>
                <a:ea typeface="+mj-ea"/>
                <a:cs typeface="+mj-cs"/>
              </a:rPr>
              <a:t>Depersonalization</a:t>
            </a:r>
            <a:r>
              <a:rPr lang="en-US" sz="4000" b="1" dirty="0">
                <a:solidFill>
                  <a:schemeClr val="tx1"/>
                </a:solidFill>
                <a:latin typeface="+mj-lt"/>
                <a:ea typeface="+mj-ea"/>
                <a:cs typeface="+mj-cs"/>
              </a:rPr>
              <a:t>: </a:t>
            </a:r>
            <a:r>
              <a:rPr lang="en-US" sz="4000" dirty="0">
                <a:solidFill>
                  <a:schemeClr val="tx1"/>
                </a:solidFill>
                <a:latin typeface="+mj-lt"/>
                <a:ea typeface="+mj-ea"/>
                <a:cs typeface="+mj-cs"/>
              </a:rPr>
              <a:t>feeling of having lost self-identity and that things around the person are different, strange, or </a:t>
            </a:r>
            <a:r>
              <a:rPr lang="en-US" sz="4000" dirty="0" smtClean="0">
                <a:solidFill>
                  <a:schemeClr val="tx1"/>
                </a:solidFill>
                <a:latin typeface="+mj-lt"/>
                <a:ea typeface="+mj-ea"/>
                <a:cs typeface="+mj-cs"/>
              </a:rPr>
              <a:t>unreal</a:t>
            </a:r>
            <a:r>
              <a:rPr lang="en-US" sz="2800" dirty="0">
                <a:solidFill>
                  <a:schemeClr val="tx1"/>
                </a:solidFill>
              </a:rPr>
              <a:t> (e.g., feeling that one’s </a:t>
            </a:r>
            <a:r>
              <a:rPr lang="en-US" sz="2800" dirty="0" smtClean="0">
                <a:solidFill>
                  <a:schemeClr val="tx1"/>
                </a:solidFill>
              </a:rPr>
              <a:t>extremities have </a:t>
            </a:r>
            <a:r>
              <a:rPr lang="en-US" sz="2800" dirty="0">
                <a:solidFill>
                  <a:schemeClr val="tx1"/>
                </a:solidFill>
              </a:rPr>
              <a:t>changed in size; or a sense of seeing oneself </a:t>
            </a:r>
            <a:r>
              <a:rPr lang="en-US" sz="2800" dirty="0" smtClean="0">
                <a:solidFill>
                  <a:schemeClr val="tx1"/>
                </a:solidFill>
              </a:rPr>
              <a:t>from a </a:t>
            </a:r>
            <a:r>
              <a:rPr lang="en-US" sz="2800" dirty="0">
                <a:solidFill>
                  <a:schemeClr val="tx1"/>
                </a:solidFill>
              </a:rPr>
              <a:t>distance</a:t>
            </a:r>
            <a:r>
              <a:rPr lang="en-US" sz="2800" dirty="0" smtClean="0">
                <a:solidFill>
                  <a:schemeClr val="tx1"/>
                </a:solidFill>
              </a:rPr>
              <a:t>).</a:t>
            </a:r>
            <a:endParaRPr lang="en-US" sz="4000" dirty="0">
              <a:solidFill>
                <a:schemeClr val="tx1"/>
              </a:solidFill>
              <a:latin typeface="+mj-lt"/>
              <a:ea typeface="+mj-ea"/>
              <a:cs typeface="+mj-cs"/>
            </a:endParaRPr>
          </a:p>
          <a:p>
            <a:pPr>
              <a:defRPr/>
            </a:pPr>
            <a:r>
              <a:rPr lang="en-US" sz="4000" b="1" u="sng" dirty="0">
                <a:solidFill>
                  <a:schemeClr val="tx1"/>
                </a:solidFill>
                <a:latin typeface="+mj-lt"/>
                <a:ea typeface="+mj-ea"/>
                <a:cs typeface="+mj-cs"/>
              </a:rPr>
              <a:t>Hypochondriasis:</a:t>
            </a:r>
            <a:r>
              <a:rPr lang="en-US" sz="4000" dirty="0">
                <a:solidFill>
                  <a:schemeClr val="tx1"/>
                </a:solidFill>
                <a:latin typeface="+mj-lt"/>
                <a:ea typeface="+mj-ea"/>
                <a:cs typeface="+mj-cs"/>
              </a:rPr>
              <a:t> somatic over-concern with and morbid attention to details of body </a:t>
            </a:r>
            <a:r>
              <a:rPr lang="en-US" sz="4000" dirty="0" smtClean="0">
                <a:solidFill>
                  <a:schemeClr val="tx1"/>
                </a:solidFill>
                <a:latin typeface="+mj-lt"/>
                <a:ea typeface="+mj-ea"/>
                <a:cs typeface="+mj-cs"/>
              </a:rPr>
              <a:t>functioning. It is </a:t>
            </a:r>
            <a:r>
              <a:rPr lang="en-US" sz="4000" dirty="0">
                <a:solidFill>
                  <a:schemeClr val="tx1"/>
                </a:solidFill>
                <a:latin typeface="+mj-lt"/>
                <a:ea typeface="+mj-ea"/>
                <a:cs typeface="+mj-cs"/>
              </a:rPr>
              <a:t>a condition in which a person is excessively and unduly worried about having a serious illness.</a:t>
            </a:r>
          </a:p>
          <a:p>
            <a:pPr>
              <a:defRPr/>
            </a:pPr>
            <a:r>
              <a:rPr lang="en-US" sz="4000" b="1" u="sng" dirty="0">
                <a:solidFill>
                  <a:schemeClr val="tx1"/>
                </a:solidFill>
                <a:latin typeface="+mj-lt"/>
                <a:ea typeface="+mj-ea"/>
                <a:cs typeface="+mj-cs"/>
              </a:rPr>
              <a:t>Ideas of reference</a:t>
            </a:r>
            <a:r>
              <a:rPr lang="en-US" sz="4000" dirty="0">
                <a:solidFill>
                  <a:schemeClr val="tx1"/>
                </a:solidFill>
                <a:latin typeface="+mj-lt"/>
                <a:ea typeface="+mj-ea"/>
                <a:cs typeface="+mj-cs"/>
              </a:rPr>
              <a:t>: </a:t>
            </a:r>
            <a:r>
              <a:rPr lang="en-US" sz="4000" dirty="0" smtClean="0">
                <a:solidFill>
                  <a:schemeClr val="tx1"/>
                </a:solidFill>
                <a:latin typeface="+mj-lt"/>
                <a:ea typeface="+mj-ea"/>
                <a:cs typeface="+mj-cs"/>
              </a:rPr>
              <a:t>incorrect </a:t>
            </a:r>
            <a:r>
              <a:rPr lang="en-US" sz="4000" dirty="0">
                <a:solidFill>
                  <a:schemeClr val="tx1"/>
                </a:solidFill>
                <a:latin typeface="+mj-lt"/>
                <a:ea typeface="+mj-ea"/>
                <a:cs typeface="+mj-cs"/>
              </a:rPr>
              <a:t>interpretation of casual incidents and external events as having direct personal </a:t>
            </a:r>
            <a:r>
              <a:rPr lang="en-US" sz="4000" dirty="0" smtClean="0">
                <a:solidFill>
                  <a:schemeClr val="tx1"/>
                </a:solidFill>
                <a:latin typeface="+mj-lt"/>
                <a:ea typeface="+mj-ea"/>
                <a:cs typeface="+mj-cs"/>
              </a:rPr>
              <a:t>references. </a:t>
            </a:r>
            <a:r>
              <a:rPr lang="en-US" sz="4000" dirty="0">
                <a:solidFill>
                  <a:schemeClr val="tx1"/>
                </a:solidFill>
                <a:latin typeface="+mj-lt"/>
                <a:ea typeface="+mj-ea"/>
                <a:cs typeface="+mj-cs"/>
              </a:rPr>
              <a:t>When someone believes their thoughts, actions, or presence caused something to occur, the irrational </a:t>
            </a:r>
            <a:r>
              <a:rPr lang="en-US" sz="4000" dirty="0" smtClean="0">
                <a:solidFill>
                  <a:schemeClr val="tx1"/>
                </a:solidFill>
                <a:latin typeface="+mj-lt"/>
                <a:ea typeface="+mj-ea"/>
                <a:cs typeface="+mj-cs"/>
              </a:rPr>
              <a:t>thoughts.</a:t>
            </a:r>
            <a:endParaRPr lang="en-US" sz="4000" dirty="0">
              <a:solidFill>
                <a:schemeClr val="tx1"/>
              </a:solidFill>
              <a:latin typeface="+mj-lt"/>
              <a:ea typeface="+mj-ea"/>
              <a:cs typeface="+mj-cs"/>
            </a:endParaRPr>
          </a:p>
          <a:p>
            <a:endParaRPr lang="en-US" dirty="0">
              <a:solidFill>
                <a:schemeClr val="tx1"/>
              </a:solidFill>
            </a:endParaRPr>
          </a:p>
        </p:txBody>
      </p:sp>
    </p:spTree>
    <p:extLst>
      <p:ext uri="{BB962C8B-B14F-4D97-AF65-F5344CB8AC3E}">
        <p14:creationId xmlns:p14="http://schemas.microsoft.com/office/powerpoint/2010/main" val="343565230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371601"/>
            <a:ext cx="7315200" cy="4937760"/>
          </a:xfrm>
        </p:spPr>
        <p:txBody>
          <a:bodyPr/>
          <a:lstStyle/>
          <a:p>
            <a:pPr>
              <a:lnSpc>
                <a:spcPct val="80000"/>
              </a:lnSpc>
              <a:defRPr/>
            </a:pPr>
            <a:r>
              <a:rPr lang="en-US" sz="2400" b="1" u="sng" dirty="0">
                <a:solidFill>
                  <a:schemeClr val="tx1"/>
                </a:solidFill>
              </a:rPr>
              <a:t>Magical </a:t>
            </a:r>
            <a:r>
              <a:rPr lang="en-US" sz="2400" b="1" u="sng" dirty="0" smtClean="0">
                <a:solidFill>
                  <a:schemeClr val="tx1"/>
                </a:solidFill>
              </a:rPr>
              <a:t>thinking:</a:t>
            </a:r>
            <a:r>
              <a:rPr lang="en-US" sz="2400" b="1" dirty="0" smtClean="0">
                <a:solidFill>
                  <a:schemeClr val="tx1"/>
                </a:solidFill>
              </a:rPr>
              <a:t> </a:t>
            </a:r>
            <a:r>
              <a:rPr lang="en-US" sz="2400" dirty="0" smtClean="0">
                <a:solidFill>
                  <a:schemeClr val="tx1"/>
                </a:solidFill>
              </a:rPr>
              <a:t>belief </a:t>
            </a:r>
            <a:r>
              <a:rPr lang="en-US" sz="2400" dirty="0">
                <a:solidFill>
                  <a:schemeClr val="tx1"/>
                </a:solidFill>
              </a:rPr>
              <a:t>that thinking equates with doing; characterized by lack of realistic relationship between cause and </a:t>
            </a:r>
            <a:r>
              <a:rPr lang="en-US" sz="2400" dirty="0" smtClean="0">
                <a:solidFill>
                  <a:schemeClr val="tx1"/>
                </a:solidFill>
              </a:rPr>
              <a:t>effect.</a:t>
            </a:r>
            <a:endParaRPr lang="en-US" sz="2400" dirty="0">
              <a:solidFill>
                <a:schemeClr val="tx1"/>
              </a:solidFill>
            </a:endParaRPr>
          </a:p>
          <a:p>
            <a:pPr>
              <a:lnSpc>
                <a:spcPct val="80000"/>
              </a:lnSpc>
              <a:defRPr/>
            </a:pPr>
            <a:r>
              <a:rPr lang="en-US" sz="2400" b="1" u="sng" dirty="0" smtClean="0">
                <a:solidFill>
                  <a:schemeClr val="tx1"/>
                </a:solidFill>
              </a:rPr>
              <a:t>Obsession:</a:t>
            </a:r>
            <a:r>
              <a:rPr lang="en-US" sz="2400" b="1" dirty="0" smtClean="0">
                <a:solidFill>
                  <a:schemeClr val="tx1"/>
                </a:solidFill>
              </a:rPr>
              <a:t> </a:t>
            </a:r>
            <a:r>
              <a:rPr lang="en-US" sz="2400" dirty="0" smtClean="0">
                <a:solidFill>
                  <a:schemeClr val="tx1"/>
                </a:solidFill>
              </a:rPr>
              <a:t>idea</a:t>
            </a:r>
            <a:r>
              <a:rPr lang="en-US" sz="2400" dirty="0">
                <a:solidFill>
                  <a:schemeClr val="tx1"/>
                </a:solidFill>
              </a:rPr>
              <a:t>, emotion, or impulse that repetitively and insistently forces itself into consciousness, although it is </a:t>
            </a:r>
            <a:r>
              <a:rPr lang="en-US" sz="2400" dirty="0" smtClean="0">
                <a:solidFill>
                  <a:schemeClr val="tx1"/>
                </a:solidFill>
              </a:rPr>
              <a:t>unwelcome.</a:t>
            </a:r>
            <a:endParaRPr lang="en-US" sz="2400" dirty="0">
              <a:solidFill>
                <a:schemeClr val="tx1"/>
              </a:solidFill>
            </a:endParaRPr>
          </a:p>
          <a:p>
            <a:pPr>
              <a:lnSpc>
                <a:spcPct val="80000"/>
              </a:lnSpc>
              <a:defRPr/>
            </a:pPr>
            <a:r>
              <a:rPr lang="en-US" sz="2400" b="1" u="sng" dirty="0" smtClean="0">
                <a:solidFill>
                  <a:schemeClr val="tx1"/>
                </a:solidFill>
              </a:rPr>
              <a:t>Phobia:</a:t>
            </a:r>
            <a:r>
              <a:rPr lang="en-US" sz="2400" b="1" dirty="0" smtClean="0">
                <a:solidFill>
                  <a:schemeClr val="tx1"/>
                </a:solidFill>
              </a:rPr>
              <a:t> </a:t>
            </a:r>
            <a:r>
              <a:rPr lang="en-US" sz="2400" dirty="0" smtClean="0">
                <a:solidFill>
                  <a:schemeClr val="tx1"/>
                </a:solidFill>
              </a:rPr>
              <a:t>morbid </a:t>
            </a:r>
            <a:r>
              <a:rPr lang="en-US" sz="2400" dirty="0">
                <a:solidFill>
                  <a:schemeClr val="tx1"/>
                </a:solidFill>
              </a:rPr>
              <a:t>fear associated with extreme </a:t>
            </a:r>
            <a:r>
              <a:rPr lang="en-US" sz="2400" dirty="0" smtClean="0">
                <a:solidFill>
                  <a:schemeClr val="tx1"/>
                </a:solidFill>
              </a:rPr>
              <a:t>anxiety</a:t>
            </a:r>
            <a:r>
              <a:rPr lang="en-US" dirty="0">
                <a:solidFill>
                  <a:schemeClr val="tx1"/>
                </a:solidFill>
              </a:rPr>
              <a:t>.</a:t>
            </a:r>
            <a:endParaRPr lang="en-US" sz="2400" dirty="0">
              <a:solidFill>
                <a:schemeClr val="tx1"/>
              </a:solidFill>
            </a:endParaRPr>
          </a:p>
        </p:txBody>
      </p:sp>
    </p:spTree>
    <p:extLst>
      <p:ext uri="{BB962C8B-B14F-4D97-AF65-F5344CB8AC3E}">
        <p14:creationId xmlns:p14="http://schemas.microsoft.com/office/powerpoint/2010/main" val="36758737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0" y="457200"/>
            <a:ext cx="4495800" cy="2819400"/>
          </a:xfrm>
        </p:spPr>
        <p:txBody>
          <a:bodyPr>
            <a:normAutofit/>
          </a:bodyPr>
          <a:lstStyle/>
          <a:p>
            <a:pPr eaLnBrk="1" hangingPunct="1">
              <a:defRPr/>
            </a:pPr>
            <a:r>
              <a:rPr lang="en-US" sz="3600" dirty="0" smtClean="0">
                <a:solidFill>
                  <a:schemeClr val="tx2">
                    <a:lumMod val="50000"/>
                  </a:schemeClr>
                </a:solidFill>
              </a:rPr>
              <a:t>The Nursing Process in Psychiatric/ Mental Health Nursing</a:t>
            </a:r>
          </a:p>
        </p:txBody>
      </p:sp>
      <p:sp>
        <p:nvSpPr>
          <p:cNvPr id="6147" name="Oval 5"/>
          <p:cNvSpPr>
            <a:spLocks noChangeArrowheads="1"/>
          </p:cNvSpPr>
          <p:nvPr/>
        </p:nvSpPr>
        <p:spPr bwMode="auto">
          <a:xfrm>
            <a:off x="1905000" y="3505200"/>
            <a:ext cx="5715000" cy="3352800"/>
          </a:xfrm>
          <a:prstGeom prst="ellipse">
            <a:avLst/>
          </a:prstGeom>
          <a:solidFill>
            <a:schemeClr val="accent1"/>
          </a:solidFill>
          <a:ln w="9525">
            <a:solidFill>
              <a:schemeClr val="tx1"/>
            </a:solidFill>
            <a:round/>
            <a:headEnd/>
            <a:tailEnd/>
          </a:ln>
        </p:spPr>
        <p:txBody>
          <a:bodyPr wrap="none" anchor="ctr"/>
          <a:lstStyle/>
          <a:p>
            <a:endParaRPr lang="he-IL"/>
          </a:p>
        </p:txBody>
      </p:sp>
      <p:sp>
        <p:nvSpPr>
          <p:cNvPr id="6148" name="Line 6"/>
          <p:cNvSpPr>
            <a:spLocks noChangeShapeType="1"/>
          </p:cNvSpPr>
          <p:nvPr/>
        </p:nvSpPr>
        <p:spPr bwMode="auto">
          <a:xfrm>
            <a:off x="4800600" y="3581400"/>
            <a:ext cx="0" cy="3276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7"/>
          <p:cNvSpPr>
            <a:spLocks noChangeShapeType="1"/>
          </p:cNvSpPr>
          <p:nvPr/>
        </p:nvSpPr>
        <p:spPr bwMode="auto">
          <a:xfrm>
            <a:off x="2057400" y="4648200"/>
            <a:ext cx="5181600" cy="121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8"/>
          <p:cNvSpPr>
            <a:spLocks noChangeShapeType="1"/>
          </p:cNvSpPr>
          <p:nvPr/>
        </p:nvSpPr>
        <p:spPr bwMode="auto">
          <a:xfrm flipV="1">
            <a:off x="2743200" y="4191000"/>
            <a:ext cx="4267200" cy="2209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Text Box 10"/>
          <p:cNvSpPr txBox="1">
            <a:spLocks noChangeArrowheads="1"/>
          </p:cNvSpPr>
          <p:nvPr/>
        </p:nvSpPr>
        <p:spPr bwMode="auto">
          <a:xfrm>
            <a:off x="4876800" y="4183063"/>
            <a:ext cx="19050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en-US" b="1" dirty="0">
                <a:solidFill>
                  <a:schemeClr val="tx2"/>
                </a:solidFill>
              </a:rPr>
              <a:t>Assessment</a:t>
            </a:r>
          </a:p>
        </p:txBody>
      </p:sp>
      <p:sp>
        <p:nvSpPr>
          <p:cNvPr id="6152" name="Text Box 11"/>
          <p:cNvSpPr txBox="1">
            <a:spLocks noChangeArrowheads="1"/>
          </p:cNvSpPr>
          <p:nvPr/>
        </p:nvSpPr>
        <p:spPr bwMode="auto">
          <a:xfrm>
            <a:off x="5486400" y="5173663"/>
            <a:ext cx="1981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en-US" dirty="0"/>
              <a:t>   </a:t>
            </a:r>
            <a:r>
              <a:rPr lang="en-US" b="1" dirty="0">
                <a:solidFill>
                  <a:schemeClr val="tx2"/>
                </a:solidFill>
              </a:rPr>
              <a:t>Diagnosis</a:t>
            </a:r>
          </a:p>
        </p:txBody>
      </p:sp>
      <p:sp>
        <p:nvSpPr>
          <p:cNvPr id="6153" name="Text Box 12"/>
          <p:cNvSpPr txBox="1">
            <a:spLocks noChangeArrowheads="1"/>
          </p:cNvSpPr>
          <p:nvPr/>
        </p:nvSpPr>
        <p:spPr bwMode="auto">
          <a:xfrm>
            <a:off x="4876800" y="6088063"/>
            <a:ext cx="198120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en-US" b="1" dirty="0">
                <a:solidFill>
                  <a:schemeClr val="tx2"/>
                </a:solidFill>
              </a:rPr>
              <a:t>Outcome</a:t>
            </a:r>
          </a:p>
        </p:txBody>
      </p:sp>
      <p:sp>
        <p:nvSpPr>
          <p:cNvPr id="6154" name="Text Box 13"/>
          <p:cNvSpPr txBox="1">
            <a:spLocks noChangeArrowheads="1"/>
          </p:cNvSpPr>
          <p:nvPr/>
        </p:nvSpPr>
        <p:spPr bwMode="auto">
          <a:xfrm>
            <a:off x="3276600" y="6019800"/>
            <a:ext cx="1447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en-US" b="1" dirty="0">
                <a:solidFill>
                  <a:schemeClr val="tx2"/>
                </a:solidFill>
              </a:rPr>
              <a:t>Planning</a:t>
            </a:r>
          </a:p>
        </p:txBody>
      </p:sp>
      <p:sp>
        <p:nvSpPr>
          <p:cNvPr id="6155" name="Text Box 14"/>
          <p:cNvSpPr txBox="1">
            <a:spLocks noChangeArrowheads="1"/>
          </p:cNvSpPr>
          <p:nvPr/>
        </p:nvSpPr>
        <p:spPr bwMode="auto">
          <a:xfrm>
            <a:off x="2057400" y="5257800"/>
            <a:ext cx="22860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en-US" b="1" dirty="0">
                <a:solidFill>
                  <a:schemeClr val="tx2"/>
                </a:solidFill>
              </a:rPr>
              <a:t>Implementation</a:t>
            </a:r>
          </a:p>
        </p:txBody>
      </p:sp>
      <p:sp>
        <p:nvSpPr>
          <p:cNvPr id="6156" name="Text Box 15"/>
          <p:cNvSpPr txBox="1">
            <a:spLocks noChangeArrowheads="1"/>
          </p:cNvSpPr>
          <p:nvPr/>
        </p:nvSpPr>
        <p:spPr bwMode="auto">
          <a:xfrm>
            <a:off x="2514600" y="4114800"/>
            <a:ext cx="21336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pPr>
            <a:r>
              <a:rPr lang="en-US" b="1" dirty="0">
                <a:solidFill>
                  <a:schemeClr val="tx2"/>
                </a:solidFill>
              </a:rPr>
              <a:t>Evaluation</a:t>
            </a:r>
          </a:p>
        </p:txBody>
      </p:sp>
    </p:spTree>
    <p:extLst>
      <p:ext uri="{BB962C8B-B14F-4D97-AF65-F5344CB8AC3E}">
        <p14:creationId xmlns:p14="http://schemas.microsoft.com/office/powerpoint/2010/main" val="19115628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990600"/>
            <a:ext cx="7315200" cy="990599"/>
          </a:xfrm>
        </p:spPr>
        <p:txBody>
          <a:bodyPr>
            <a:normAutofit fontScale="90000"/>
          </a:bodyPr>
          <a:lstStyle/>
          <a:p>
            <a:r>
              <a:rPr lang="en-US" u="sng" dirty="0">
                <a:solidFill>
                  <a:schemeClr val="tx1"/>
                </a:solidFill>
              </a:rPr>
              <a:t>Thought </a:t>
            </a:r>
            <a:r>
              <a:rPr lang="en-US" u="sng" dirty="0" smtClean="0">
                <a:solidFill>
                  <a:schemeClr val="tx1"/>
                </a:solidFill>
              </a:rPr>
              <a:t>process</a:t>
            </a:r>
            <a:r>
              <a:rPr lang="en-US" i="1" dirty="0">
                <a:solidFill>
                  <a:schemeClr val="tx1"/>
                </a:solidFill>
              </a:rPr>
              <a:t/>
            </a:r>
            <a:br>
              <a:rPr lang="en-US" i="1" dirty="0">
                <a:solidFill>
                  <a:schemeClr val="tx1"/>
                </a:solidFill>
              </a:rPr>
            </a:br>
            <a:r>
              <a:rPr lang="en-US" sz="2200" i="1" dirty="0">
                <a:solidFill>
                  <a:schemeClr val="tx1"/>
                </a:solidFill>
              </a:rPr>
              <a:t>Thought process</a:t>
            </a:r>
            <a:r>
              <a:rPr lang="en-US" sz="2200" dirty="0">
                <a:solidFill>
                  <a:schemeClr val="tx1"/>
                </a:solidFill>
              </a:rPr>
              <a:t> refers to the “how” of the patient's self-expression. </a:t>
            </a:r>
          </a:p>
        </p:txBody>
      </p:sp>
      <p:sp>
        <p:nvSpPr>
          <p:cNvPr id="3" name="Content Placeholder 2"/>
          <p:cNvSpPr>
            <a:spLocks noGrp="1"/>
          </p:cNvSpPr>
          <p:nvPr>
            <p:ph idx="1"/>
          </p:nvPr>
        </p:nvSpPr>
        <p:spPr>
          <a:xfrm>
            <a:off x="685800" y="1981199"/>
            <a:ext cx="7848600" cy="4328161"/>
          </a:xfrm>
        </p:spPr>
        <p:txBody>
          <a:bodyPr>
            <a:normAutofit lnSpcReduction="10000"/>
          </a:bodyPr>
          <a:lstStyle/>
          <a:p>
            <a:pPr>
              <a:defRPr/>
            </a:pPr>
            <a:r>
              <a:rPr lang="en-US" sz="2400" i="1" dirty="0" smtClean="0">
                <a:solidFill>
                  <a:schemeClr val="tx1"/>
                </a:solidFill>
                <a:latin typeface="+mj-lt"/>
                <a:ea typeface="+mj-ea"/>
                <a:cs typeface="+mj-cs"/>
              </a:rPr>
              <a:t>Circumstantial: thought </a:t>
            </a:r>
            <a:r>
              <a:rPr lang="en-US" sz="2400" i="1" dirty="0">
                <a:solidFill>
                  <a:schemeClr val="tx1"/>
                </a:solidFill>
                <a:latin typeface="+mj-lt"/>
                <a:ea typeface="+mj-ea"/>
                <a:cs typeface="+mj-cs"/>
              </a:rPr>
              <a:t>and speech associated with excessive and unnecessary detail that is usually relevant to a question; an answer is ultimately </a:t>
            </a:r>
            <a:r>
              <a:rPr lang="en-US" sz="2400" i="1" dirty="0" smtClean="0">
                <a:solidFill>
                  <a:schemeClr val="tx1"/>
                </a:solidFill>
                <a:latin typeface="+mj-lt"/>
                <a:ea typeface="+mj-ea"/>
                <a:cs typeface="+mj-cs"/>
              </a:rPr>
              <a:t>given.</a:t>
            </a:r>
            <a:endParaRPr lang="en-US" sz="2400" i="1" dirty="0">
              <a:solidFill>
                <a:schemeClr val="tx1"/>
              </a:solidFill>
              <a:latin typeface="+mj-lt"/>
              <a:ea typeface="+mj-ea"/>
              <a:cs typeface="+mj-cs"/>
            </a:endParaRPr>
          </a:p>
          <a:p>
            <a:pPr>
              <a:defRPr/>
            </a:pPr>
            <a:r>
              <a:rPr lang="en-US" sz="2400" i="1" dirty="0" smtClean="0">
                <a:solidFill>
                  <a:schemeClr val="tx1"/>
                </a:solidFill>
                <a:latin typeface="+mj-lt"/>
                <a:ea typeface="+mj-ea"/>
                <a:cs typeface="+mj-cs"/>
              </a:rPr>
              <a:t>Flight </a:t>
            </a:r>
            <a:r>
              <a:rPr lang="en-US" sz="2400" i="1" dirty="0">
                <a:solidFill>
                  <a:schemeClr val="tx1"/>
                </a:solidFill>
                <a:latin typeface="+mj-lt"/>
                <a:ea typeface="+mj-ea"/>
                <a:cs typeface="+mj-cs"/>
              </a:rPr>
              <a:t>of </a:t>
            </a:r>
            <a:r>
              <a:rPr lang="en-US" sz="2400" i="1" dirty="0" smtClean="0">
                <a:solidFill>
                  <a:schemeClr val="tx1"/>
                </a:solidFill>
                <a:latin typeface="+mj-lt"/>
                <a:ea typeface="+mj-ea"/>
                <a:cs typeface="+mj-cs"/>
              </a:rPr>
              <a:t>ideas.</a:t>
            </a:r>
            <a:endParaRPr lang="ar-SA" sz="2400" i="1" dirty="0">
              <a:solidFill>
                <a:schemeClr val="tx1"/>
              </a:solidFill>
              <a:latin typeface="+mj-lt"/>
              <a:ea typeface="+mj-ea"/>
              <a:cs typeface="+mj-cs"/>
            </a:endParaRPr>
          </a:p>
          <a:p>
            <a:pPr>
              <a:defRPr/>
            </a:pPr>
            <a:r>
              <a:rPr lang="en-US" sz="2400" i="1" dirty="0">
                <a:solidFill>
                  <a:schemeClr val="tx1"/>
                </a:solidFill>
                <a:latin typeface="+mj-lt"/>
                <a:ea typeface="+mj-ea"/>
                <a:cs typeface="+mj-cs"/>
              </a:rPr>
              <a:t>Loose </a:t>
            </a:r>
            <a:r>
              <a:rPr lang="en-US" sz="2400" i="1" dirty="0" smtClean="0">
                <a:solidFill>
                  <a:schemeClr val="tx1"/>
                </a:solidFill>
                <a:latin typeface="+mj-lt"/>
                <a:ea typeface="+mj-ea"/>
                <a:cs typeface="+mj-cs"/>
              </a:rPr>
              <a:t>associations.</a:t>
            </a:r>
            <a:endParaRPr lang="ar-SA" sz="2400" i="1" dirty="0">
              <a:solidFill>
                <a:schemeClr val="tx1"/>
              </a:solidFill>
              <a:latin typeface="+mj-lt"/>
              <a:ea typeface="+mj-ea"/>
              <a:cs typeface="+mj-cs"/>
            </a:endParaRPr>
          </a:p>
          <a:p>
            <a:pPr>
              <a:defRPr/>
            </a:pPr>
            <a:r>
              <a:rPr lang="en-US" sz="2400" i="1" dirty="0" smtClean="0">
                <a:solidFill>
                  <a:schemeClr val="tx1"/>
                </a:solidFill>
                <a:latin typeface="+mj-lt"/>
                <a:ea typeface="+mj-ea"/>
                <a:cs typeface="+mj-cs"/>
              </a:rPr>
              <a:t>Neologisms.</a:t>
            </a:r>
          </a:p>
          <a:p>
            <a:r>
              <a:rPr lang="en-US" sz="2400" i="1" dirty="0" smtClean="0">
                <a:solidFill>
                  <a:schemeClr val="tx1"/>
                </a:solidFill>
                <a:latin typeface="+mj-lt"/>
                <a:ea typeface="+mj-ea"/>
                <a:cs typeface="+mj-cs"/>
              </a:rPr>
              <a:t>Perseveration: </a:t>
            </a:r>
            <a:r>
              <a:rPr lang="en-US" sz="2400" dirty="0">
                <a:solidFill>
                  <a:schemeClr val="tx1"/>
                </a:solidFill>
              </a:rPr>
              <a:t>Persistent repetition of the same </a:t>
            </a:r>
            <a:r>
              <a:rPr lang="en-US" sz="2400" dirty="0" smtClean="0">
                <a:solidFill>
                  <a:schemeClr val="tx1"/>
                </a:solidFill>
              </a:rPr>
              <a:t>word or </a:t>
            </a:r>
            <a:r>
              <a:rPr lang="en-US" sz="2400" dirty="0">
                <a:solidFill>
                  <a:schemeClr val="tx1"/>
                </a:solidFill>
              </a:rPr>
              <a:t>idea in response to different </a:t>
            </a:r>
            <a:r>
              <a:rPr lang="en-US" sz="2400" dirty="0" smtClean="0">
                <a:solidFill>
                  <a:schemeClr val="tx1"/>
                </a:solidFill>
              </a:rPr>
              <a:t>questions.</a:t>
            </a:r>
            <a:endParaRPr lang="en-US" sz="2400" i="1" dirty="0">
              <a:solidFill>
                <a:schemeClr val="tx1"/>
              </a:solidFill>
              <a:latin typeface="+mj-lt"/>
              <a:ea typeface="+mj-ea"/>
              <a:cs typeface="+mj-cs"/>
            </a:endParaRPr>
          </a:p>
          <a:p>
            <a:pPr>
              <a:defRPr/>
            </a:pPr>
            <a:r>
              <a:rPr lang="en-US" sz="2400" i="1" dirty="0">
                <a:solidFill>
                  <a:schemeClr val="tx1"/>
                </a:solidFill>
                <a:latin typeface="+mj-lt"/>
                <a:ea typeface="+mj-ea"/>
                <a:cs typeface="+mj-cs"/>
              </a:rPr>
              <a:t>Thought </a:t>
            </a:r>
            <a:r>
              <a:rPr lang="en-US" sz="2400" i="1" dirty="0" smtClean="0">
                <a:solidFill>
                  <a:schemeClr val="tx1"/>
                </a:solidFill>
                <a:latin typeface="+mj-lt"/>
                <a:ea typeface="+mj-ea"/>
                <a:cs typeface="+mj-cs"/>
              </a:rPr>
              <a:t>blocking.</a:t>
            </a:r>
            <a:endParaRPr lang="en-US" sz="2400" i="1" dirty="0">
              <a:solidFill>
                <a:schemeClr val="tx1"/>
              </a:solidFill>
              <a:latin typeface="+mj-lt"/>
              <a:ea typeface="+mj-ea"/>
              <a:cs typeface="+mj-cs"/>
            </a:endParaRPr>
          </a:p>
          <a:p>
            <a:pPr>
              <a:defRPr/>
            </a:pPr>
            <a:r>
              <a:rPr lang="en-US" sz="2400" i="1" dirty="0">
                <a:solidFill>
                  <a:schemeClr val="tx1"/>
                </a:solidFill>
                <a:latin typeface="+mj-lt"/>
                <a:ea typeface="+mj-ea"/>
                <a:cs typeface="+mj-cs"/>
              </a:rPr>
              <a:t>Word </a:t>
            </a:r>
            <a:r>
              <a:rPr lang="en-US" sz="2400" i="1" dirty="0" smtClean="0">
                <a:solidFill>
                  <a:schemeClr val="tx1"/>
                </a:solidFill>
                <a:latin typeface="+mj-lt"/>
                <a:ea typeface="+mj-ea"/>
                <a:cs typeface="+mj-cs"/>
              </a:rPr>
              <a:t>salad.</a:t>
            </a:r>
            <a:endParaRPr lang="ar-SA" sz="2400" i="1" dirty="0">
              <a:solidFill>
                <a:schemeClr val="tx1"/>
              </a:solidFill>
              <a:latin typeface="+mj-lt"/>
              <a:ea typeface="+mj-ea"/>
              <a:cs typeface="+mj-cs"/>
            </a:endParaRPr>
          </a:p>
        </p:txBody>
      </p:sp>
    </p:spTree>
    <p:extLst>
      <p:ext uri="{BB962C8B-B14F-4D97-AF65-F5344CB8AC3E}">
        <p14:creationId xmlns:p14="http://schemas.microsoft.com/office/powerpoint/2010/main" val="201110921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1"/>
            <a:ext cx="7315200" cy="1219199"/>
          </a:xfrm>
        </p:spPr>
        <p:txBody>
          <a:bodyPr/>
          <a:lstStyle/>
          <a:p>
            <a:r>
              <a:rPr lang="en-US" dirty="0">
                <a:solidFill>
                  <a:schemeClr val="tx1"/>
                </a:solidFill>
              </a:rPr>
              <a:t>5- Sensorium and Cognition</a:t>
            </a:r>
          </a:p>
        </p:txBody>
      </p:sp>
      <p:sp>
        <p:nvSpPr>
          <p:cNvPr id="3" name="Content Placeholder 2"/>
          <p:cNvSpPr>
            <a:spLocks noGrp="1"/>
          </p:cNvSpPr>
          <p:nvPr>
            <p:ph idx="1"/>
          </p:nvPr>
        </p:nvSpPr>
        <p:spPr>
          <a:xfrm>
            <a:off x="914400" y="1600201"/>
            <a:ext cx="7315200" cy="4709160"/>
          </a:xfrm>
        </p:spPr>
        <p:txBody>
          <a:bodyPr>
            <a:normAutofit/>
          </a:bodyPr>
          <a:lstStyle/>
          <a:p>
            <a:r>
              <a:rPr lang="en-US" sz="2800" u="sng" dirty="0">
                <a:solidFill>
                  <a:schemeClr val="tx1"/>
                </a:solidFill>
              </a:rPr>
              <a:t>Level of </a:t>
            </a:r>
            <a:r>
              <a:rPr lang="en-US" sz="2800" u="sng" dirty="0" smtClean="0">
                <a:solidFill>
                  <a:schemeClr val="tx1"/>
                </a:solidFill>
              </a:rPr>
              <a:t>consciousness:</a:t>
            </a:r>
            <a:r>
              <a:rPr lang="en-US" sz="2800" dirty="0" smtClean="0">
                <a:solidFill>
                  <a:schemeClr val="tx1"/>
                </a:solidFill>
              </a:rPr>
              <a:t>  A </a:t>
            </a:r>
            <a:r>
              <a:rPr lang="en-US" sz="2800" dirty="0">
                <a:solidFill>
                  <a:schemeClr val="tx1"/>
                </a:solidFill>
              </a:rPr>
              <a:t>variety of terms can be used to describe </a:t>
            </a:r>
            <a:r>
              <a:rPr lang="en-US" sz="2800" dirty="0" smtClean="0">
                <a:solidFill>
                  <a:schemeClr val="tx1"/>
                </a:solidFill>
              </a:rPr>
              <a:t>a patient's </a:t>
            </a:r>
            <a:r>
              <a:rPr lang="en-US" sz="2800" dirty="0">
                <a:solidFill>
                  <a:schemeClr val="tx1"/>
                </a:solidFill>
              </a:rPr>
              <a:t>level of consciousness, such as confused, sedated, or </a:t>
            </a:r>
            <a:r>
              <a:rPr lang="en-US" sz="2800" dirty="0" smtClean="0">
                <a:solidFill>
                  <a:schemeClr val="tx1"/>
                </a:solidFill>
              </a:rPr>
              <a:t>stupors. </a:t>
            </a:r>
            <a:endParaRPr lang="en-US" sz="2800" dirty="0">
              <a:solidFill>
                <a:schemeClr val="tx1"/>
              </a:solidFill>
            </a:endParaRPr>
          </a:p>
          <a:p>
            <a:pPr>
              <a:lnSpc>
                <a:spcPct val="90000"/>
              </a:lnSpc>
              <a:defRPr/>
            </a:pPr>
            <a:r>
              <a:rPr lang="en-US" sz="2800" dirty="0" smtClean="0">
                <a:solidFill>
                  <a:schemeClr val="tx1"/>
                </a:solidFill>
              </a:rPr>
              <a:t>Person: What </a:t>
            </a:r>
            <a:r>
              <a:rPr lang="en-US" sz="2800" dirty="0">
                <a:solidFill>
                  <a:schemeClr val="tx1"/>
                </a:solidFill>
              </a:rPr>
              <a:t>is your name?</a:t>
            </a:r>
          </a:p>
          <a:p>
            <a:pPr>
              <a:lnSpc>
                <a:spcPct val="90000"/>
              </a:lnSpc>
              <a:defRPr/>
            </a:pPr>
            <a:r>
              <a:rPr lang="en-US" sz="2800" dirty="0" smtClean="0">
                <a:solidFill>
                  <a:schemeClr val="tx1"/>
                </a:solidFill>
              </a:rPr>
              <a:t>Place: Where </a:t>
            </a:r>
            <a:r>
              <a:rPr lang="en-US" sz="2800" dirty="0">
                <a:solidFill>
                  <a:schemeClr val="tx1"/>
                </a:solidFill>
              </a:rPr>
              <a:t>are you today (e.g., what city, what particular building)?</a:t>
            </a:r>
          </a:p>
          <a:p>
            <a:pPr>
              <a:lnSpc>
                <a:spcPct val="90000"/>
              </a:lnSpc>
              <a:defRPr/>
            </a:pPr>
            <a:r>
              <a:rPr lang="en-US" sz="2800" dirty="0" smtClean="0">
                <a:solidFill>
                  <a:schemeClr val="tx1"/>
                </a:solidFill>
              </a:rPr>
              <a:t>Time: What </a:t>
            </a:r>
            <a:r>
              <a:rPr lang="en-US" sz="2800" dirty="0">
                <a:solidFill>
                  <a:schemeClr val="tx1"/>
                </a:solidFill>
              </a:rPr>
              <a:t>is today's date?</a:t>
            </a:r>
          </a:p>
          <a:p>
            <a:endParaRPr lang="en-US" dirty="0">
              <a:solidFill>
                <a:schemeClr val="tx1"/>
              </a:solidFill>
            </a:endParaRPr>
          </a:p>
        </p:txBody>
      </p:sp>
    </p:spTree>
    <p:extLst>
      <p:ext uri="{BB962C8B-B14F-4D97-AF65-F5344CB8AC3E}">
        <p14:creationId xmlns:p14="http://schemas.microsoft.com/office/powerpoint/2010/main" val="6802062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315200" cy="1295399"/>
          </a:xfrm>
        </p:spPr>
        <p:txBody>
          <a:bodyPr/>
          <a:lstStyle/>
          <a:p>
            <a:r>
              <a:rPr lang="en-US" dirty="0">
                <a:solidFill>
                  <a:schemeClr val="tx1"/>
                </a:solidFill>
              </a:rPr>
              <a:t>Memory</a:t>
            </a:r>
          </a:p>
        </p:txBody>
      </p:sp>
      <p:sp>
        <p:nvSpPr>
          <p:cNvPr id="3" name="Content Placeholder 2"/>
          <p:cNvSpPr>
            <a:spLocks noGrp="1"/>
          </p:cNvSpPr>
          <p:nvPr>
            <p:ph idx="1"/>
          </p:nvPr>
        </p:nvSpPr>
        <p:spPr>
          <a:xfrm>
            <a:off x="914400" y="1600200"/>
            <a:ext cx="7315200" cy="4709161"/>
          </a:xfrm>
        </p:spPr>
        <p:txBody>
          <a:bodyPr>
            <a:noAutofit/>
          </a:bodyPr>
          <a:lstStyle/>
          <a:p>
            <a:pPr>
              <a:lnSpc>
                <a:spcPct val="90000"/>
              </a:lnSpc>
              <a:defRPr/>
            </a:pPr>
            <a:r>
              <a:rPr lang="en-US" sz="2800" i="1" dirty="0">
                <a:solidFill>
                  <a:schemeClr val="tx1"/>
                </a:solidFill>
              </a:rPr>
              <a:t>Remote </a:t>
            </a:r>
            <a:r>
              <a:rPr lang="en-US" sz="2800" i="1" dirty="0" smtClean="0">
                <a:solidFill>
                  <a:schemeClr val="tx1"/>
                </a:solidFill>
              </a:rPr>
              <a:t>memory</a:t>
            </a:r>
            <a:r>
              <a:rPr lang="en-US" sz="2800" dirty="0" smtClean="0">
                <a:solidFill>
                  <a:schemeClr val="tx1"/>
                </a:solidFill>
              </a:rPr>
              <a:t>: recall </a:t>
            </a:r>
            <a:r>
              <a:rPr lang="en-US" sz="2800" dirty="0">
                <a:solidFill>
                  <a:schemeClr val="tx1"/>
                </a:solidFill>
              </a:rPr>
              <a:t>of events, information, and people from the distant </a:t>
            </a:r>
            <a:r>
              <a:rPr lang="en-US" sz="2800" dirty="0" smtClean="0">
                <a:solidFill>
                  <a:schemeClr val="tx1"/>
                </a:solidFill>
              </a:rPr>
              <a:t>past.</a:t>
            </a:r>
            <a:endParaRPr lang="en-US" sz="2800" i="1" dirty="0">
              <a:solidFill>
                <a:schemeClr val="tx1"/>
              </a:solidFill>
            </a:endParaRPr>
          </a:p>
          <a:p>
            <a:pPr>
              <a:lnSpc>
                <a:spcPct val="90000"/>
              </a:lnSpc>
              <a:defRPr/>
            </a:pPr>
            <a:r>
              <a:rPr lang="en-US" sz="2800" i="1" dirty="0">
                <a:solidFill>
                  <a:schemeClr val="tx1"/>
                </a:solidFill>
              </a:rPr>
              <a:t>Recent </a:t>
            </a:r>
            <a:r>
              <a:rPr lang="en-US" sz="2800" i="1" dirty="0" smtClean="0">
                <a:solidFill>
                  <a:schemeClr val="tx1"/>
                </a:solidFill>
              </a:rPr>
              <a:t>memory</a:t>
            </a:r>
            <a:r>
              <a:rPr lang="en-US" sz="2800" dirty="0" smtClean="0">
                <a:solidFill>
                  <a:schemeClr val="tx1"/>
                </a:solidFill>
              </a:rPr>
              <a:t>: recall </a:t>
            </a:r>
            <a:r>
              <a:rPr lang="en-US" sz="2800" dirty="0">
                <a:solidFill>
                  <a:schemeClr val="tx1"/>
                </a:solidFill>
              </a:rPr>
              <a:t>of events, information, and people from the past week or </a:t>
            </a:r>
            <a:r>
              <a:rPr lang="en-US" sz="2800" dirty="0" smtClean="0">
                <a:solidFill>
                  <a:schemeClr val="tx1"/>
                </a:solidFill>
              </a:rPr>
              <a:t>so.</a:t>
            </a:r>
            <a:endParaRPr lang="en-US" sz="2800" i="1" dirty="0">
              <a:solidFill>
                <a:schemeClr val="tx1"/>
              </a:solidFill>
            </a:endParaRPr>
          </a:p>
          <a:p>
            <a:pPr>
              <a:lnSpc>
                <a:spcPct val="90000"/>
              </a:lnSpc>
              <a:defRPr/>
            </a:pPr>
            <a:r>
              <a:rPr lang="en-US" sz="2800" i="1" dirty="0">
                <a:solidFill>
                  <a:schemeClr val="tx1"/>
                </a:solidFill>
              </a:rPr>
              <a:t>Immediate </a:t>
            </a:r>
            <a:r>
              <a:rPr lang="en-US" sz="2800" i="1" dirty="0" smtClean="0">
                <a:solidFill>
                  <a:schemeClr val="tx1"/>
                </a:solidFill>
              </a:rPr>
              <a:t>memory</a:t>
            </a:r>
            <a:r>
              <a:rPr lang="en-US" sz="2800" dirty="0" smtClean="0">
                <a:solidFill>
                  <a:schemeClr val="tx1"/>
                </a:solidFill>
              </a:rPr>
              <a:t>: recall </a:t>
            </a:r>
            <a:r>
              <a:rPr lang="en-US" sz="2800" dirty="0">
                <a:solidFill>
                  <a:schemeClr val="tx1"/>
                </a:solidFill>
              </a:rPr>
              <a:t>of information or data to which a person was just </a:t>
            </a:r>
            <a:r>
              <a:rPr lang="en-US" sz="2800" dirty="0" smtClean="0">
                <a:solidFill>
                  <a:schemeClr val="tx1"/>
                </a:solidFill>
              </a:rPr>
              <a:t>exposed</a:t>
            </a:r>
            <a:r>
              <a:rPr lang="en-US" sz="2800" dirty="0">
                <a:solidFill>
                  <a:schemeClr val="tx1"/>
                </a:solidFill>
              </a:rPr>
              <a:t>.</a:t>
            </a:r>
          </a:p>
        </p:txBody>
      </p:sp>
    </p:spTree>
    <p:extLst>
      <p:ext uri="{BB962C8B-B14F-4D97-AF65-F5344CB8AC3E}">
        <p14:creationId xmlns:p14="http://schemas.microsoft.com/office/powerpoint/2010/main" val="16555439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1"/>
            <a:ext cx="7315200" cy="1371599"/>
          </a:xfrm>
        </p:spPr>
        <p:txBody>
          <a:bodyPr>
            <a:normAutofit/>
          </a:bodyPr>
          <a:lstStyle/>
          <a:p>
            <a:r>
              <a:rPr lang="en-US" dirty="0">
                <a:solidFill>
                  <a:schemeClr val="tx1"/>
                </a:solidFill>
              </a:rPr>
              <a:t>Disturbances in </a:t>
            </a:r>
            <a:r>
              <a:rPr lang="en-US" dirty="0" smtClean="0">
                <a:solidFill>
                  <a:schemeClr val="tx1"/>
                </a:solidFill>
              </a:rPr>
              <a:t>memory</a:t>
            </a:r>
            <a:endParaRPr lang="en-US" dirty="0">
              <a:solidFill>
                <a:schemeClr val="tx1"/>
              </a:solidFill>
            </a:endParaRPr>
          </a:p>
        </p:txBody>
      </p:sp>
      <p:sp>
        <p:nvSpPr>
          <p:cNvPr id="3" name="Content Placeholder 2"/>
          <p:cNvSpPr>
            <a:spLocks noGrp="1"/>
          </p:cNvSpPr>
          <p:nvPr>
            <p:ph idx="1"/>
          </p:nvPr>
        </p:nvSpPr>
        <p:spPr>
          <a:xfrm>
            <a:off x="914400" y="1828800"/>
            <a:ext cx="7315200" cy="4480561"/>
          </a:xfrm>
        </p:spPr>
        <p:txBody>
          <a:bodyPr>
            <a:normAutofit/>
          </a:bodyPr>
          <a:lstStyle/>
          <a:p>
            <a:pPr>
              <a:defRPr/>
            </a:pPr>
            <a:r>
              <a:rPr lang="en-US" sz="2800" dirty="0" smtClean="0">
                <a:solidFill>
                  <a:schemeClr val="tx1"/>
                </a:solidFill>
              </a:rPr>
              <a:t>Confabulation: </a:t>
            </a:r>
            <a:r>
              <a:rPr lang="en-US" sz="2800" dirty="0">
                <a:solidFill>
                  <a:schemeClr val="tx1"/>
                </a:solidFill>
              </a:rPr>
              <a:t>filling of memory </a:t>
            </a:r>
            <a:r>
              <a:rPr lang="en-US" sz="2800" dirty="0" smtClean="0">
                <a:solidFill>
                  <a:schemeClr val="tx1"/>
                </a:solidFill>
              </a:rPr>
              <a:t>gaps</a:t>
            </a:r>
            <a:endParaRPr lang="en-US" sz="2800" dirty="0">
              <a:solidFill>
                <a:schemeClr val="tx1"/>
              </a:solidFill>
            </a:endParaRPr>
          </a:p>
          <a:p>
            <a:pPr>
              <a:defRPr/>
            </a:pPr>
            <a:r>
              <a:rPr lang="en-US" sz="2800" dirty="0" smtClean="0">
                <a:solidFill>
                  <a:schemeClr val="tx1"/>
                </a:solidFill>
              </a:rPr>
              <a:t>Amnesia: memory </a:t>
            </a:r>
            <a:r>
              <a:rPr lang="en-US" sz="2800" dirty="0">
                <a:solidFill>
                  <a:schemeClr val="tx1"/>
                </a:solidFill>
              </a:rPr>
              <a:t>loss (inability to recall past events</a:t>
            </a:r>
            <a:r>
              <a:rPr lang="en-US" sz="2800" dirty="0" smtClean="0">
                <a:solidFill>
                  <a:schemeClr val="tx1"/>
                </a:solidFill>
              </a:rPr>
              <a:t>).</a:t>
            </a:r>
          </a:p>
          <a:p>
            <a:pPr>
              <a:defRPr/>
            </a:pPr>
            <a:r>
              <a:rPr lang="en-US" sz="2800" dirty="0" smtClean="0">
                <a:solidFill>
                  <a:schemeClr val="tx1"/>
                </a:solidFill>
              </a:rPr>
              <a:t> </a:t>
            </a:r>
            <a:r>
              <a:rPr lang="en-US" sz="2800" dirty="0">
                <a:solidFill>
                  <a:schemeClr val="tx1"/>
                </a:solidFill>
              </a:rPr>
              <a:t>Retrograde: distant </a:t>
            </a:r>
            <a:r>
              <a:rPr lang="en-US" sz="2800" dirty="0" smtClean="0">
                <a:solidFill>
                  <a:schemeClr val="tx1"/>
                </a:solidFill>
              </a:rPr>
              <a:t>past.</a:t>
            </a:r>
          </a:p>
          <a:p>
            <a:pPr>
              <a:defRPr/>
            </a:pPr>
            <a:r>
              <a:rPr lang="en-US" sz="2800" dirty="0" smtClean="0">
                <a:solidFill>
                  <a:schemeClr val="tx1"/>
                </a:solidFill>
              </a:rPr>
              <a:t>Anterograde</a:t>
            </a:r>
            <a:r>
              <a:rPr lang="en-US" sz="2800" dirty="0">
                <a:solidFill>
                  <a:schemeClr val="tx1"/>
                </a:solidFill>
              </a:rPr>
              <a:t>:  immediate </a:t>
            </a:r>
            <a:r>
              <a:rPr lang="en-US" sz="2800" dirty="0" smtClean="0">
                <a:solidFill>
                  <a:schemeClr val="tx1"/>
                </a:solidFill>
              </a:rPr>
              <a:t>past</a:t>
            </a:r>
            <a:r>
              <a:rPr lang="en-US" sz="2800" dirty="0">
                <a:solidFill>
                  <a:schemeClr val="tx1"/>
                </a:solidFill>
              </a:rPr>
              <a:t>.</a:t>
            </a:r>
          </a:p>
        </p:txBody>
      </p:sp>
    </p:spTree>
    <p:extLst>
      <p:ext uri="{BB962C8B-B14F-4D97-AF65-F5344CB8AC3E}">
        <p14:creationId xmlns:p14="http://schemas.microsoft.com/office/powerpoint/2010/main" val="41516516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1295399"/>
          </a:xfrm>
        </p:spPr>
        <p:txBody>
          <a:bodyPr>
            <a:normAutofit/>
          </a:bodyPr>
          <a:lstStyle/>
          <a:p>
            <a:r>
              <a:rPr lang="en-US" sz="2800" dirty="0">
                <a:solidFill>
                  <a:schemeClr val="tx1"/>
                </a:solidFill>
              </a:rPr>
              <a:t>Level of concentration and calculation</a:t>
            </a:r>
          </a:p>
        </p:txBody>
      </p:sp>
      <p:sp>
        <p:nvSpPr>
          <p:cNvPr id="3" name="Content Placeholder 2"/>
          <p:cNvSpPr>
            <a:spLocks noGrp="1"/>
          </p:cNvSpPr>
          <p:nvPr>
            <p:ph idx="1"/>
          </p:nvPr>
        </p:nvSpPr>
        <p:spPr>
          <a:xfrm>
            <a:off x="609600" y="2286001"/>
            <a:ext cx="7924800" cy="4023360"/>
          </a:xfrm>
        </p:spPr>
        <p:txBody>
          <a:bodyPr>
            <a:normAutofit/>
          </a:bodyPr>
          <a:lstStyle/>
          <a:p>
            <a:pPr marL="609600" indent="-609600">
              <a:defRPr/>
            </a:pPr>
            <a:r>
              <a:rPr lang="en-US" sz="2800" i="1" dirty="0">
                <a:solidFill>
                  <a:schemeClr val="tx1"/>
                </a:solidFill>
              </a:rPr>
              <a:t>Concentration</a:t>
            </a:r>
            <a:r>
              <a:rPr lang="en-US" sz="2800" dirty="0">
                <a:solidFill>
                  <a:schemeClr val="tx1"/>
                </a:solidFill>
              </a:rPr>
              <a:t> is the patient's ability to pay attention during the course of the interview. </a:t>
            </a:r>
            <a:endParaRPr lang="en-US" sz="2800" i="1" dirty="0">
              <a:solidFill>
                <a:schemeClr val="tx1"/>
              </a:solidFill>
            </a:endParaRPr>
          </a:p>
          <a:p>
            <a:pPr marL="609600" indent="-609600">
              <a:defRPr/>
            </a:pPr>
            <a:r>
              <a:rPr lang="en-US" sz="2800" i="1" dirty="0">
                <a:solidFill>
                  <a:schemeClr val="tx1"/>
                </a:solidFill>
              </a:rPr>
              <a:t>Calculation</a:t>
            </a:r>
            <a:r>
              <a:rPr lang="en-US" sz="2800" dirty="0">
                <a:solidFill>
                  <a:schemeClr val="tx1"/>
                </a:solidFill>
              </a:rPr>
              <a:t> is the person's ability to do simple math</a:t>
            </a:r>
            <a:r>
              <a:rPr lang="en-US" sz="2800" dirty="0" smtClean="0">
                <a:solidFill>
                  <a:schemeClr val="tx1"/>
                </a:solidFill>
              </a:rPr>
              <a:t>.</a:t>
            </a:r>
            <a:endParaRPr lang="en-US" sz="2800" dirty="0">
              <a:solidFill>
                <a:schemeClr val="tx1"/>
              </a:solidFill>
            </a:endParaRPr>
          </a:p>
        </p:txBody>
      </p:sp>
    </p:spTree>
    <p:extLst>
      <p:ext uri="{BB962C8B-B14F-4D97-AF65-F5344CB8AC3E}">
        <p14:creationId xmlns:p14="http://schemas.microsoft.com/office/powerpoint/2010/main" val="8332537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762001"/>
            <a:ext cx="7315200" cy="5547360"/>
          </a:xfrm>
        </p:spPr>
        <p:txBody>
          <a:bodyPr>
            <a:noAutofit/>
          </a:bodyPr>
          <a:lstStyle/>
          <a:p>
            <a:pPr marL="609600" indent="-609600">
              <a:defRPr/>
            </a:pPr>
            <a:r>
              <a:rPr lang="en-US" sz="3200" u="sng" dirty="0" smtClean="0">
                <a:solidFill>
                  <a:schemeClr val="tx1"/>
                </a:solidFill>
              </a:rPr>
              <a:t>Insight:</a:t>
            </a:r>
            <a:endParaRPr lang="en-US" sz="3200" i="1" dirty="0">
              <a:solidFill>
                <a:schemeClr val="tx1"/>
              </a:solidFill>
            </a:endParaRPr>
          </a:p>
          <a:p>
            <a:pPr marL="609600" indent="-609600">
              <a:buNone/>
              <a:defRPr/>
            </a:pPr>
            <a:r>
              <a:rPr lang="en-US" sz="3200" i="1" dirty="0">
                <a:solidFill>
                  <a:schemeClr val="tx1"/>
                </a:solidFill>
              </a:rPr>
              <a:t>     Insight</a:t>
            </a:r>
            <a:r>
              <a:rPr lang="en-US" sz="3200" dirty="0">
                <a:solidFill>
                  <a:schemeClr val="tx1"/>
                </a:solidFill>
              </a:rPr>
              <a:t> refers to the patient's understanding of the nature of the illness</a:t>
            </a:r>
            <a:r>
              <a:rPr lang="en-US" sz="3200" dirty="0" smtClean="0">
                <a:solidFill>
                  <a:schemeClr val="tx1"/>
                </a:solidFill>
              </a:rPr>
              <a:t>.</a:t>
            </a:r>
            <a:endParaRPr lang="ar-SA" sz="3200" dirty="0">
              <a:solidFill>
                <a:schemeClr val="tx1"/>
              </a:solidFill>
            </a:endParaRPr>
          </a:p>
          <a:p>
            <a:pPr marL="609600" indent="-609600">
              <a:defRPr/>
            </a:pPr>
            <a:r>
              <a:rPr lang="en-US" sz="3200" u="sng" dirty="0" smtClean="0">
                <a:solidFill>
                  <a:schemeClr val="tx1"/>
                </a:solidFill>
              </a:rPr>
              <a:t>Judgment:</a:t>
            </a:r>
            <a:r>
              <a:rPr lang="en-US" sz="3200" i="1" dirty="0">
                <a:solidFill>
                  <a:schemeClr val="tx1"/>
                </a:solidFill>
              </a:rPr>
              <a:t/>
            </a:r>
            <a:br>
              <a:rPr lang="en-US" sz="3200" i="1" dirty="0">
                <a:solidFill>
                  <a:schemeClr val="tx1"/>
                </a:solidFill>
              </a:rPr>
            </a:br>
            <a:r>
              <a:rPr lang="en-US" sz="3200" i="1" dirty="0">
                <a:solidFill>
                  <a:schemeClr val="tx1"/>
                </a:solidFill>
              </a:rPr>
              <a:t>Judgment</a:t>
            </a:r>
            <a:r>
              <a:rPr lang="en-US" sz="3200" dirty="0">
                <a:solidFill>
                  <a:schemeClr val="tx1"/>
                </a:solidFill>
              </a:rPr>
              <a:t> involves making decisions that are constructive and adaptive</a:t>
            </a:r>
            <a:r>
              <a:rPr lang="en-US" sz="3200" dirty="0" smtClean="0">
                <a:solidFill>
                  <a:schemeClr val="tx1"/>
                </a:solidFill>
              </a:rPr>
              <a:t>.</a:t>
            </a:r>
            <a:endParaRPr lang="en-US" sz="3200" dirty="0">
              <a:solidFill>
                <a:schemeClr val="tx1"/>
              </a:solidFill>
            </a:endParaRPr>
          </a:p>
        </p:txBody>
      </p:sp>
    </p:spTree>
    <p:extLst>
      <p:ext uri="{BB962C8B-B14F-4D97-AF65-F5344CB8AC3E}">
        <p14:creationId xmlns:p14="http://schemas.microsoft.com/office/powerpoint/2010/main" val="126168204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57201"/>
            <a:ext cx="7315200" cy="914399"/>
          </a:xfrm>
        </p:spPr>
        <p:txBody>
          <a:bodyPr/>
          <a:lstStyle/>
          <a:p>
            <a:r>
              <a:rPr lang="en-US" dirty="0" smtClean="0"/>
              <a:t>Psychosocial Assessment</a:t>
            </a:r>
            <a:endParaRPr lang="en-US" dirty="0"/>
          </a:p>
        </p:txBody>
      </p:sp>
      <p:sp>
        <p:nvSpPr>
          <p:cNvPr id="3" name="Content Placeholder 2"/>
          <p:cNvSpPr>
            <a:spLocks noGrp="1"/>
          </p:cNvSpPr>
          <p:nvPr>
            <p:ph idx="1"/>
          </p:nvPr>
        </p:nvSpPr>
        <p:spPr>
          <a:xfrm>
            <a:off x="914400" y="1524000"/>
            <a:ext cx="7315200" cy="4800600"/>
          </a:xfrm>
        </p:spPr>
        <p:txBody>
          <a:bodyPr>
            <a:noAutofit/>
          </a:bodyPr>
          <a:lstStyle/>
          <a:p>
            <a:r>
              <a:rPr lang="en-US" sz="2800" dirty="0" smtClean="0"/>
              <a:t>Previous hospitalization.</a:t>
            </a:r>
          </a:p>
          <a:p>
            <a:r>
              <a:rPr lang="en-US" sz="2800" dirty="0" smtClean="0"/>
              <a:t>Education background.</a:t>
            </a:r>
          </a:p>
          <a:p>
            <a:r>
              <a:rPr lang="en-US" sz="2800" dirty="0" smtClean="0"/>
              <a:t>Occupation background.</a:t>
            </a:r>
          </a:p>
          <a:p>
            <a:r>
              <a:rPr lang="en-US" sz="2800" dirty="0" smtClean="0"/>
              <a:t>Social patterns.</a:t>
            </a:r>
          </a:p>
          <a:p>
            <a:r>
              <a:rPr lang="en-US" sz="2800" dirty="0" smtClean="0"/>
              <a:t>Sexual patterned.</a:t>
            </a:r>
          </a:p>
          <a:p>
            <a:r>
              <a:rPr lang="en-US" sz="2800" dirty="0" smtClean="0"/>
              <a:t>Interests and abilities.</a:t>
            </a:r>
          </a:p>
          <a:p>
            <a:r>
              <a:rPr lang="en-US" sz="2800" dirty="0" smtClean="0"/>
              <a:t>Substance use and abuse.</a:t>
            </a:r>
          </a:p>
          <a:p>
            <a:r>
              <a:rPr lang="en-US" sz="2800" dirty="0" smtClean="0"/>
              <a:t>Coping abilities.</a:t>
            </a:r>
          </a:p>
          <a:p>
            <a:r>
              <a:rPr lang="en-US" sz="2800" dirty="0" smtClean="0"/>
              <a:t>Spiritual assessment</a:t>
            </a:r>
            <a:r>
              <a:rPr lang="en-US" sz="2800" dirty="0"/>
              <a:t>.</a:t>
            </a:r>
            <a:endParaRPr lang="en-US" sz="2800" dirty="0" smtClean="0"/>
          </a:p>
        </p:txBody>
      </p:sp>
    </p:spTree>
    <p:extLst>
      <p:ext uri="{BB962C8B-B14F-4D97-AF65-F5344CB8AC3E}">
        <p14:creationId xmlns:p14="http://schemas.microsoft.com/office/powerpoint/2010/main" val="8932642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219200"/>
            <a:ext cx="7315200" cy="1154097"/>
          </a:xfrm>
        </p:spPr>
        <p:txBody>
          <a:bodyPr>
            <a:normAutofit fontScale="90000"/>
          </a:bodyPr>
          <a:lstStyle/>
          <a:p>
            <a:r>
              <a:rPr lang="en-US" dirty="0" smtClean="0"/>
              <a:t>Validating the Assessment</a:t>
            </a:r>
            <a:br>
              <a:rPr lang="en-US" dirty="0" smtClean="0"/>
            </a:br>
            <a:endParaRPr lang="en-US" dirty="0"/>
          </a:p>
        </p:txBody>
      </p:sp>
      <p:sp>
        <p:nvSpPr>
          <p:cNvPr id="3" name="Content Placeholder 2"/>
          <p:cNvSpPr>
            <a:spLocks noGrp="1"/>
          </p:cNvSpPr>
          <p:nvPr>
            <p:ph idx="1"/>
          </p:nvPr>
        </p:nvSpPr>
        <p:spPr>
          <a:xfrm>
            <a:off x="914400" y="2057400"/>
            <a:ext cx="7391400" cy="4023360"/>
          </a:xfrm>
        </p:spPr>
        <p:txBody>
          <a:bodyPr>
            <a:normAutofit/>
          </a:bodyPr>
          <a:lstStyle/>
          <a:p>
            <a:r>
              <a:rPr lang="en-US" sz="2400" dirty="0" smtClean="0"/>
              <a:t>To understand the assessment you have to look outside sources:</a:t>
            </a:r>
          </a:p>
          <a:p>
            <a:pPr>
              <a:buFont typeface="Wingdings" panose="05000000000000000000" pitchFamily="2" charset="2"/>
              <a:buChar char="Ø"/>
            </a:pPr>
            <a:r>
              <a:rPr lang="en-US" sz="2400" dirty="0" smtClean="0"/>
              <a:t>Emergency department.</a:t>
            </a:r>
          </a:p>
          <a:p>
            <a:pPr>
              <a:buFont typeface="Wingdings" panose="05000000000000000000" pitchFamily="2" charset="2"/>
              <a:buChar char="Ø"/>
            </a:pPr>
            <a:r>
              <a:rPr lang="en-US" sz="2400" dirty="0" smtClean="0"/>
              <a:t>Police report.</a:t>
            </a:r>
          </a:p>
          <a:p>
            <a:pPr>
              <a:buFont typeface="Wingdings" panose="05000000000000000000" pitchFamily="2" charset="2"/>
              <a:buChar char="Ø"/>
            </a:pPr>
            <a:r>
              <a:rPr lang="en-US" sz="2400" dirty="0" smtClean="0"/>
              <a:t>Old medical report and record.</a:t>
            </a:r>
          </a:p>
          <a:p>
            <a:pPr>
              <a:buFont typeface="Wingdings" panose="05000000000000000000" pitchFamily="2" charset="2"/>
              <a:buChar char="Ø"/>
            </a:pPr>
            <a:r>
              <a:rPr lang="en-US" sz="2400" dirty="0" smtClean="0"/>
              <a:t>Psychiatric unit in the past and the staff.</a:t>
            </a:r>
          </a:p>
          <a:p>
            <a:pPr>
              <a:buFont typeface="Wingdings" panose="05000000000000000000" pitchFamily="2" charset="2"/>
              <a:buChar char="Ø"/>
            </a:pPr>
            <a:r>
              <a:rPr lang="en-US" sz="2400" dirty="0" smtClean="0"/>
              <a:t>Social worker record.</a:t>
            </a:r>
          </a:p>
          <a:p>
            <a:pPr>
              <a:buFont typeface="Wingdings" panose="05000000000000000000" pitchFamily="2" charset="2"/>
              <a:buChar char="Ø"/>
            </a:pPr>
            <a:r>
              <a:rPr lang="en-US" sz="2400" dirty="0" smtClean="0"/>
              <a:t>Family and friends</a:t>
            </a:r>
            <a:r>
              <a:rPr lang="en-US" dirty="0"/>
              <a:t>.</a:t>
            </a:r>
            <a:endParaRPr lang="en-US" sz="2400" dirty="0" smtClean="0"/>
          </a:p>
        </p:txBody>
      </p:sp>
    </p:spTree>
    <p:extLst>
      <p:ext uri="{BB962C8B-B14F-4D97-AF65-F5344CB8AC3E}">
        <p14:creationId xmlns:p14="http://schemas.microsoft.com/office/powerpoint/2010/main" val="165387528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1"/>
            <a:ext cx="7315200" cy="1219199"/>
          </a:xfrm>
        </p:spPr>
        <p:txBody>
          <a:bodyPr>
            <a:normAutofit/>
          </a:bodyPr>
          <a:lstStyle/>
          <a:p>
            <a:r>
              <a:rPr lang="en-US" dirty="0">
                <a:solidFill>
                  <a:schemeClr val="tx1"/>
                </a:solidFill>
              </a:rPr>
              <a:t>Standard II. </a:t>
            </a:r>
            <a:r>
              <a:rPr lang="en-US" dirty="0" smtClean="0">
                <a:solidFill>
                  <a:schemeClr val="tx1"/>
                </a:solidFill>
              </a:rPr>
              <a:t>Diagnosis</a:t>
            </a:r>
            <a:endParaRPr lang="en-US" dirty="0">
              <a:solidFill>
                <a:schemeClr val="tx1"/>
              </a:solidFill>
            </a:endParaRPr>
          </a:p>
        </p:txBody>
      </p:sp>
      <p:sp>
        <p:nvSpPr>
          <p:cNvPr id="3" name="Content Placeholder 2"/>
          <p:cNvSpPr>
            <a:spLocks noGrp="1"/>
          </p:cNvSpPr>
          <p:nvPr>
            <p:ph idx="1"/>
          </p:nvPr>
        </p:nvSpPr>
        <p:spPr>
          <a:xfrm>
            <a:off x="914400" y="2133601"/>
            <a:ext cx="7315200" cy="4175760"/>
          </a:xfrm>
        </p:spPr>
        <p:txBody>
          <a:bodyPr>
            <a:normAutofit/>
          </a:bodyPr>
          <a:lstStyle/>
          <a:p>
            <a:r>
              <a:rPr lang="en-US" sz="2400" dirty="0" smtClean="0">
                <a:solidFill>
                  <a:schemeClr val="tx1"/>
                </a:solidFill>
              </a:rPr>
              <a:t>Nursing Diagnosis:</a:t>
            </a:r>
          </a:p>
          <a:p>
            <a:pPr>
              <a:buFont typeface="Wingdings" panose="05000000000000000000" pitchFamily="2" charset="2"/>
              <a:buChar char="Ø"/>
            </a:pPr>
            <a:r>
              <a:rPr lang="en-US" sz="2400" dirty="0">
                <a:solidFill>
                  <a:schemeClr val="tx1"/>
                </a:solidFill>
              </a:rPr>
              <a:t>The psychiatric-mental health nurse analyzes </a:t>
            </a:r>
            <a:r>
              <a:rPr lang="en-US" sz="2400" dirty="0" smtClean="0">
                <a:solidFill>
                  <a:schemeClr val="tx1"/>
                </a:solidFill>
              </a:rPr>
              <a:t>the data </a:t>
            </a:r>
            <a:r>
              <a:rPr lang="en-US" sz="2400" dirty="0">
                <a:solidFill>
                  <a:schemeClr val="tx1"/>
                </a:solidFill>
              </a:rPr>
              <a:t>in determining </a:t>
            </a:r>
            <a:r>
              <a:rPr lang="en-US" sz="2400" dirty="0" smtClean="0">
                <a:solidFill>
                  <a:schemeClr val="tx1"/>
                </a:solidFill>
              </a:rPr>
              <a:t>diagnoses.</a:t>
            </a:r>
          </a:p>
          <a:p>
            <a:pPr>
              <a:buFont typeface="Wingdings" panose="05000000000000000000" pitchFamily="2" charset="2"/>
              <a:buChar char="Ø"/>
            </a:pPr>
            <a:r>
              <a:rPr lang="en-US" sz="2400" dirty="0" smtClean="0">
                <a:solidFill>
                  <a:schemeClr val="tx1"/>
                </a:solidFill>
              </a:rPr>
              <a:t>Nursing </a:t>
            </a:r>
            <a:r>
              <a:rPr lang="en-US" sz="2400" dirty="0">
                <a:solidFill>
                  <a:schemeClr val="tx1"/>
                </a:solidFill>
              </a:rPr>
              <a:t>diagnoses are clinical judgments about </a:t>
            </a:r>
            <a:r>
              <a:rPr lang="en-US" sz="2400" dirty="0" smtClean="0">
                <a:solidFill>
                  <a:schemeClr val="tx1"/>
                </a:solidFill>
              </a:rPr>
              <a:t>individual, family</a:t>
            </a:r>
            <a:r>
              <a:rPr lang="en-US" sz="2400" dirty="0">
                <a:solidFill>
                  <a:schemeClr val="tx1"/>
                </a:solidFill>
              </a:rPr>
              <a:t>, or community responses to actual or </a:t>
            </a:r>
            <a:r>
              <a:rPr lang="en-US" sz="2400" dirty="0" smtClean="0">
                <a:solidFill>
                  <a:schemeClr val="tx1"/>
                </a:solidFill>
              </a:rPr>
              <a:t>potential health </a:t>
            </a:r>
            <a:r>
              <a:rPr lang="en-US" sz="2400" dirty="0">
                <a:solidFill>
                  <a:schemeClr val="tx1"/>
                </a:solidFill>
              </a:rPr>
              <a:t>problems/life processes. </a:t>
            </a:r>
            <a:endParaRPr lang="en-US" sz="2400" dirty="0" smtClean="0">
              <a:solidFill>
                <a:schemeClr val="tx1"/>
              </a:solidFill>
            </a:endParaRPr>
          </a:p>
          <a:p>
            <a:pPr>
              <a:buFont typeface="Wingdings" panose="05000000000000000000" pitchFamily="2" charset="2"/>
              <a:buChar char="Ø"/>
            </a:pPr>
            <a:r>
              <a:rPr lang="en-US" sz="2400" dirty="0" smtClean="0">
                <a:solidFill>
                  <a:schemeClr val="tx1"/>
                </a:solidFill>
              </a:rPr>
              <a:t>A </a:t>
            </a:r>
            <a:r>
              <a:rPr lang="en-US" sz="2400" dirty="0">
                <a:solidFill>
                  <a:schemeClr val="tx1"/>
                </a:solidFill>
              </a:rPr>
              <a:t>nursing </a:t>
            </a:r>
            <a:r>
              <a:rPr lang="en-US" sz="2400" dirty="0" smtClean="0">
                <a:solidFill>
                  <a:schemeClr val="tx1"/>
                </a:solidFill>
              </a:rPr>
              <a:t>diagnosis provides </a:t>
            </a:r>
            <a:r>
              <a:rPr lang="en-US" sz="2400" dirty="0">
                <a:solidFill>
                  <a:schemeClr val="tx1"/>
                </a:solidFill>
              </a:rPr>
              <a:t>the basis for selection of nursing interventions </a:t>
            </a:r>
            <a:r>
              <a:rPr lang="en-US" sz="2400" dirty="0" smtClean="0">
                <a:solidFill>
                  <a:schemeClr val="tx1"/>
                </a:solidFill>
              </a:rPr>
              <a:t>to achieve </a:t>
            </a:r>
            <a:r>
              <a:rPr lang="en-US" sz="2400" dirty="0">
                <a:solidFill>
                  <a:schemeClr val="tx1"/>
                </a:solidFill>
              </a:rPr>
              <a:t>outcomes for which the nurse is </a:t>
            </a:r>
            <a:r>
              <a:rPr lang="en-US" sz="2400" dirty="0" smtClean="0">
                <a:solidFill>
                  <a:schemeClr val="tx1"/>
                </a:solidFill>
              </a:rPr>
              <a:t>accountable.</a:t>
            </a:r>
            <a:endParaRPr lang="en-US" sz="2400" dirty="0">
              <a:solidFill>
                <a:schemeClr val="tx1"/>
              </a:solidFill>
            </a:endParaRPr>
          </a:p>
        </p:txBody>
      </p:sp>
    </p:spTree>
    <p:extLst>
      <p:ext uri="{BB962C8B-B14F-4D97-AF65-F5344CB8AC3E}">
        <p14:creationId xmlns:p14="http://schemas.microsoft.com/office/powerpoint/2010/main" val="110964880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1"/>
            <a:ext cx="7315200" cy="914399"/>
          </a:xfrm>
        </p:spPr>
        <p:txBody>
          <a:bodyPr>
            <a:normAutofit/>
          </a:bodyPr>
          <a:lstStyle/>
          <a:p>
            <a:r>
              <a:rPr lang="en-US" sz="2000" dirty="0">
                <a:solidFill>
                  <a:schemeClr val="tx1"/>
                </a:solidFill>
              </a:rPr>
              <a:t>Nursing </a:t>
            </a:r>
            <a:r>
              <a:rPr lang="en-US" sz="2000" dirty="0" smtClean="0">
                <a:solidFill>
                  <a:schemeClr val="tx1"/>
                </a:solidFill>
              </a:rPr>
              <a:t>Diagnosis has three structural components:</a:t>
            </a:r>
            <a:endParaRPr lang="en-US" sz="2000" dirty="0">
              <a:solidFill>
                <a:schemeClr val="tx1"/>
              </a:solidFill>
            </a:endParaRPr>
          </a:p>
        </p:txBody>
      </p:sp>
      <p:sp>
        <p:nvSpPr>
          <p:cNvPr id="3" name="Content Placeholder 2"/>
          <p:cNvSpPr>
            <a:spLocks noGrp="1"/>
          </p:cNvSpPr>
          <p:nvPr>
            <p:ph idx="1"/>
          </p:nvPr>
        </p:nvSpPr>
        <p:spPr>
          <a:xfrm>
            <a:off x="914400" y="1447800"/>
            <a:ext cx="7315200" cy="4861561"/>
          </a:xfrm>
        </p:spPr>
        <p:txBody>
          <a:bodyPr>
            <a:normAutofit fontScale="92500" lnSpcReduction="20000"/>
          </a:bodyPr>
          <a:lstStyle/>
          <a:p>
            <a:r>
              <a:rPr lang="en-US" dirty="0" smtClean="0">
                <a:solidFill>
                  <a:schemeClr val="tx1"/>
                </a:solidFill>
              </a:rPr>
              <a:t>1- Problem (unmet need).</a:t>
            </a:r>
          </a:p>
          <a:p>
            <a:r>
              <a:rPr lang="en-US" dirty="0" smtClean="0">
                <a:solidFill>
                  <a:schemeClr val="tx1"/>
                </a:solidFill>
              </a:rPr>
              <a:t>2- Etiology (problem cause).</a:t>
            </a:r>
          </a:p>
          <a:p>
            <a:r>
              <a:rPr lang="en-US" dirty="0" smtClean="0">
                <a:solidFill>
                  <a:schemeClr val="tx1"/>
                </a:solidFill>
              </a:rPr>
              <a:t>3- Supporting data (signs and symptoms).</a:t>
            </a:r>
          </a:p>
          <a:p>
            <a:r>
              <a:rPr lang="en-US" dirty="0" smtClean="0">
                <a:solidFill>
                  <a:schemeClr val="tx1"/>
                </a:solidFill>
              </a:rPr>
              <a:t>The problem describe the state of the patient at present, in nursing diagnostic title states what should changed for example (hopelessness).</a:t>
            </a:r>
          </a:p>
          <a:p>
            <a:r>
              <a:rPr lang="en-US" dirty="0" smtClean="0">
                <a:solidFill>
                  <a:schemeClr val="tx1"/>
                </a:solidFill>
              </a:rPr>
              <a:t>Etiology or probable cause, is link to diagnostic title with the word related to, identify causes to treat through nursing intervention </a:t>
            </a:r>
            <a:r>
              <a:rPr lang="en-US" dirty="0">
                <a:solidFill>
                  <a:schemeClr val="tx1"/>
                </a:solidFill>
              </a:rPr>
              <a:t>for example (</a:t>
            </a:r>
            <a:r>
              <a:rPr lang="en-US" dirty="0" smtClean="0">
                <a:solidFill>
                  <a:schemeClr val="tx1"/>
                </a:solidFill>
              </a:rPr>
              <a:t>hopelessness</a:t>
            </a:r>
            <a:r>
              <a:rPr lang="en-US" dirty="0">
                <a:solidFill>
                  <a:schemeClr val="tx1"/>
                </a:solidFill>
              </a:rPr>
              <a:t> related to</a:t>
            </a:r>
            <a:r>
              <a:rPr lang="en-US" dirty="0" smtClean="0">
                <a:solidFill>
                  <a:schemeClr val="tx1"/>
                </a:solidFill>
              </a:rPr>
              <a:t> multiple losses).</a:t>
            </a:r>
          </a:p>
          <a:p>
            <a:r>
              <a:rPr lang="en-US" dirty="0">
                <a:solidFill>
                  <a:schemeClr val="tx1"/>
                </a:solidFill>
              </a:rPr>
              <a:t>S</a:t>
            </a:r>
            <a:r>
              <a:rPr lang="en-US" dirty="0" smtClean="0">
                <a:solidFill>
                  <a:schemeClr val="tx1"/>
                </a:solidFill>
              </a:rPr>
              <a:t>upporting </a:t>
            </a:r>
            <a:r>
              <a:rPr lang="en-US" dirty="0">
                <a:solidFill>
                  <a:schemeClr val="tx1"/>
                </a:solidFill>
              </a:rPr>
              <a:t>data </a:t>
            </a:r>
            <a:r>
              <a:rPr lang="en-US" dirty="0" smtClean="0">
                <a:solidFill>
                  <a:schemeClr val="tx1"/>
                </a:solidFill>
              </a:rPr>
              <a:t>state </a:t>
            </a:r>
            <a:r>
              <a:rPr lang="en-US" dirty="0">
                <a:solidFill>
                  <a:schemeClr val="tx1"/>
                </a:solidFill>
              </a:rPr>
              <a:t>what </a:t>
            </a:r>
            <a:r>
              <a:rPr lang="en-US" dirty="0" smtClean="0">
                <a:solidFill>
                  <a:schemeClr val="tx1"/>
                </a:solidFill>
              </a:rPr>
              <a:t>the condition </a:t>
            </a:r>
            <a:r>
              <a:rPr lang="en-US" dirty="0">
                <a:solidFill>
                  <a:schemeClr val="tx1"/>
                </a:solidFill>
              </a:rPr>
              <a:t>is like at present it may be linked to the diagnosis and etiology with the words as </a:t>
            </a:r>
            <a:r>
              <a:rPr lang="en-US" dirty="0" smtClean="0">
                <a:solidFill>
                  <a:schemeClr val="tx1"/>
                </a:solidFill>
              </a:rPr>
              <a:t>evidence </a:t>
            </a:r>
            <a:r>
              <a:rPr lang="en-US" dirty="0">
                <a:solidFill>
                  <a:schemeClr val="tx1"/>
                </a:solidFill>
              </a:rPr>
              <a:t>by </a:t>
            </a:r>
            <a:r>
              <a:rPr lang="en-US" dirty="0" smtClean="0">
                <a:solidFill>
                  <a:schemeClr val="tx1"/>
                </a:solidFill>
              </a:rPr>
              <a:t> </a:t>
            </a:r>
            <a:r>
              <a:rPr lang="en-US" dirty="0">
                <a:solidFill>
                  <a:schemeClr val="tx1"/>
                </a:solidFill>
              </a:rPr>
              <a:t>supporting data defining </a:t>
            </a:r>
            <a:r>
              <a:rPr lang="en-US" dirty="0" smtClean="0">
                <a:solidFill>
                  <a:schemeClr val="tx1"/>
                </a:solidFill>
              </a:rPr>
              <a:t>characteristics </a:t>
            </a:r>
            <a:r>
              <a:rPr lang="en-US" dirty="0">
                <a:solidFill>
                  <a:schemeClr val="tx1"/>
                </a:solidFill>
              </a:rPr>
              <a:t>that validate the diagnosis include:</a:t>
            </a:r>
          </a:p>
        </p:txBody>
      </p:sp>
    </p:spTree>
    <p:extLst>
      <p:ext uri="{BB962C8B-B14F-4D97-AF65-F5344CB8AC3E}">
        <p14:creationId xmlns:p14="http://schemas.microsoft.com/office/powerpoint/2010/main" val="3388542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additive="base">
                                        <p:cTn id="2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1"/>
            <a:ext cx="7620000" cy="1066799"/>
          </a:xfrm>
        </p:spPr>
        <p:txBody>
          <a:bodyPr/>
          <a:lstStyle/>
          <a:p>
            <a:r>
              <a:rPr lang="en-US" dirty="0" smtClean="0"/>
              <a:t>Standards of Care</a:t>
            </a:r>
            <a:endParaRPr lang="en-US" dirty="0"/>
          </a:p>
        </p:txBody>
      </p:sp>
      <p:sp>
        <p:nvSpPr>
          <p:cNvPr id="3" name="Content Placeholder 2"/>
          <p:cNvSpPr>
            <a:spLocks noGrp="1"/>
          </p:cNvSpPr>
          <p:nvPr>
            <p:ph idx="1"/>
          </p:nvPr>
        </p:nvSpPr>
        <p:spPr>
          <a:xfrm>
            <a:off x="381000" y="1828800"/>
            <a:ext cx="8458200" cy="4480561"/>
          </a:xfrm>
        </p:spPr>
        <p:txBody>
          <a:bodyPr>
            <a:normAutofit fontScale="92500" lnSpcReduction="10000"/>
          </a:bodyPr>
          <a:lstStyle/>
          <a:p>
            <a:r>
              <a:rPr lang="en-US" sz="2400" dirty="0"/>
              <a:t>The ANA, in collaboration with the American </a:t>
            </a:r>
            <a:r>
              <a:rPr lang="en-US" sz="2400" dirty="0" smtClean="0"/>
              <a:t>Psychiatric Nurses </a:t>
            </a:r>
            <a:r>
              <a:rPr lang="en-US" sz="2400" dirty="0"/>
              <a:t>Association and the International </a:t>
            </a:r>
            <a:r>
              <a:rPr lang="en-US" sz="2400" dirty="0" smtClean="0"/>
              <a:t>Society of </a:t>
            </a:r>
            <a:r>
              <a:rPr lang="en-US" sz="2400" dirty="0"/>
              <a:t>Psychiatric-Mental Health Nurses, has delineated </a:t>
            </a:r>
            <a:r>
              <a:rPr lang="en-US" sz="2400" dirty="0" smtClean="0"/>
              <a:t>a set </a:t>
            </a:r>
            <a:r>
              <a:rPr lang="en-US" sz="2400" dirty="0"/>
              <a:t>of standards that psychiatric nurses are expected </a:t>
            </a:r>
            <a:r>
              <a:rPr lang="en-US" sz="2400" dirty="0" smtClean="0"/>
              <a:t>to follow </a:t>
            </a:r>
            <a:r>
              <a:rPr lang="en-US" sz="2400" dirty="0"/>
              <a:t>as they provide care for their clients</a:t>
            </a:r>
            <a:r>
              <a:rPr lang="en-US" sz="2400" dirty="0" smtClean="0"/>
              <a:t>.</a:t>
            </a:r>
          </a:p>
          <a:p>
            <a:endParaRPr lang="en-US" sz="2400" dirty="0" smtClean="0"/>
          </a:p>
          <a:p>
            <a:r>
              <a:rPr lang="en-US" sz="2800" b="1" dirty="0">
                <a:solidFill>
                  <a:schemeClr val="tx2"/>
                </a:solidFill>
              </a:rPr>
              <a:t>Standard I. </a:t>
            </a:r>
            <a:r>
              <a:rPr lang="en-US" sz="2800" b="1" dirty="0" smtClean="0">
                <a:solidFill>
                  <a:schemeClr val="tx2"/>
                </a:solidFill>
              </a:rPr>
              <a:t>Assessment:</a:t>
            </a:r>
            <a:endParaRPr lang="en-US" dirty="0"/>
          </a:p>
          <a:p>
            <a:r>
              <a:rPr lang="en-US" sz="2600" dirty="0" smtClean="0"/>
              <a:t>Assessment-comprehensive </a:t>
            </a:r>
            <a:r>
              <a:rPr lang="en-US" sz="2600" dirty="0"/>
              <a:t>collects data from </a:t>
            </a:r>
            <a:r>
              <a:rPr lang="en-US" sz="2600" dirty="0">
                <a:solidFill>
                  <a:schemeClr val="tx2"/>
                </a:solidFill>
              </a:rPr>
              <a:t>biological, psychological, cultural, spiritual, &amp; social needs</a:t>
            </a:r>
            <a:r>
              <a:rPr lang="en-US" sz="2600" dirty="0"/>
              <a:t>.  Focused- collections of specific data regarding a particular problem. Screening - uses specific instruments to evaluate data regarding a particular problem. </a:t>
            </a:r>
          </a:p>
        </p:txBody>
      </p:sp>
    </p:spTree>
    <p:extLst>
      <p:ext uri="{BB962C8B-B14F-4D97-AF65-F5344CB8AC3E}">
        <p14:creationId xmlns:p14="http://schemas.microsoft.com/office/powerpoint/2010/main" val="24892455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219200"/>
            <a:ext cx="8077200" cy="5013960"/>
          </a:xfrm>
        </p:spPr>
        <p:txBody>
          <a:bodyPr>
            <a:normAutofit/>
          </a:bodyPr>
          <a:lstStyle/>
          <a:p>
            <a:r>
              <a:rPr lang="en-US" sz="2800" dirty="0" smtClean="0">
                <a:solidFill>
                  <a:schemeClr val="tx1"/>
                </a:solidFill>
              </a:rPr>
              <a:t>Patient statement: </a:t>
            </a:r>
          </a:p>
          <a:p>
            <a:pPr>
              <a:buFont typeface="Wingdings" panose="05000000000000000000" pitchFamily="2" charset="2"/>
              <a:buChar char="Ø"/>
            </a:pPr>
            <a:r>
              <a:rPr lang="en-US" sz="2800" dirty="0" smtClean="0">
                <a:solidFill>
                  <a:schemeClr val="tx1"/>
                </a:solidFill>
              </a:rPr>
              <a:t>“</a:t>
            </a:r>
            <a:r>
              <a:rPr lang="en-US" sz="2800" dirty="0" smtClean="0">
                <a:solidFill>
                  <a:schemeClr val="tx1"/>
                </a:solidFill>
              </a:rPr>
              <a:t>Lack of family and friend”.</a:t>
            </a:r>
          </a:p>
          <a:p>
            <a:pPr>
              <a:buFont typeface="Wingdings" panose="05000000000000000000" pitchFamily="2" charset="2"/>
              <a:buChar char="Ø"/>
            </a:pPr>
            <a:r>
              <a:rPr lang="en-US" sz="2800" dirty="0" smtClean="0">
                <a:solidFill>
                  <a:schemeClr val="tx1"/>
                </a:solidFill>
              </a:rPr>
              <a:t>“Lack of motivation to care of self or environment”.</a:t>
            </a:r>
          </a:p>
          <a:p>
            <a:r>
              <a:rPr lang="en-US" sz="2800" dirty="0" smtClean="0">
                <a:solidFill>
                  <a:schemeClr val="tx1"/>
                </a:solidFill>
              </a:rPr>
              <a:t>The complete nursing diagnosis might be:</a:t>
            </a:r>
          </a:p>
          <a:p>
            <a:pPr marL="45720" indent="0">
              <a:buNone/>
            </a:pPr>
            <a:r>
              <a:rPr lang="en-US" sz="2800" dirty="0" smtClean="0">
                <a:solidFill>
                  <a:schemeClr val="tx1"/>
                </a:solidFill>
              </a:rPr>
              <a:t>“Hopelessness </a:t>
            </a:r>
            <a:r>
              <a:rPr lang="en-US" sz="2800" dirty="0">
                <a:solidFill>
                  <a:schemeClr val="tx1"/>
                </a:solidFill>
              </a:rPr>
              <a:t>related to multiple </a:t>
            </a:r>
            <a:r>
              <a:rPr lang="en-US" sz="2800" dirty="0" smtClean="0">
                <a:solidFill>
                  <a:schemeClr val="tx1"/>
                </a:solidFill>
              </a:rPr>
              <a:t>losses, as evidence by </a:t>
            </a:r>
            <a:r>
              <a:rPr lang="en-US" sz="2800" dirty="0" smtClean="0">
                <a:solidFill>
                  <a:schemeClr val="tx1"/>
                </a:solidFill>
              </a:rPr>
              <a:t>lack </a:t>
            </a:r>
            <a:r>
              <a:rPr lang="en-US" sz="2800" dirty="0">
                <a:solidFill>
                  <a:schemeClr val="tx1"/>
                </a:solidFill>
              </a:rPr>
              <a:t>of </a:t>
            </a:r>
            <a:r>
              <a:rPr lang="en-US" sz="2800" dirty="0" smtClean="0">
                <a:solidFill>
                  <a:schemeClr val="tx1"/>
                </a:solidFill>
              </a:rPr>
              <a:t>motivation </a:t>
            </a:r>
            <a:r>
              <a:rPr lang="en-US" sz="2800" dirty="0">
                <a:solidFill>
                  <a:schemeClr val="tx1"/>
                </a:solidFill>
              </a:rPr>
              <a:t>to care </a:t>
            </a:r>
            <a:r>
              <a:rPr lang="en-US" sz="2800" dirty="0" smtClean="0">
                <a:solidFill>
                  <a:schemeClr val="tx1"/>
                </a:solidFill>
              </a:rPr>
              <a:t>for self”.</a:t>
            </a:r>
            <a:endParaRPr lang="en-US" sz="2800" dirty="0">
              <a:solidFill>
                <a:schemeClr val="tx1"/>
              </a:solidFill>
            </a:endParaRPr>
          </a:p>
        </p:txBody>
      </p:sp>
    </p:spTree>
    <p:extLst>
      <p:ext uri="{BB962C8B-B14F-4D97-AF65-F5344CB8AC3E}">
        <p14:creationId xmlns:p14="http://schemas.microsoft.com/office/powerpoint/2010/main" val="391802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heel(1)">
                                      <p:cBhvr>
                                        <p:cTn id="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2000"/>
            <a:ext cx="7543800" cy="914400"/>
          </a:xfrm>
        </p:spPr>
        <p:txBody>
          <a:bodyPr>
            <a:normAutofit/>
          </a:bodyPr>
          <a:lstStyle/>
          <a:p>
            <a:r>
              <a:rPr lang="en-US" sz="3600" dirty="0" smtClean="0"/>
              <a:t>Potential Nursing Diagnoses</a:t>
            </a:r>
            <a:endParaRPr lang="en-US" dirty="0"/>
          </a:p>
        </p:txBody>
      </p:sp>
      <p:sp>
        <p:nvSpPr>
          <p:cNvPr id="3" name="Content Placeholder 2"/>
          <p:cNvSpPr>
            <a:spLocks noGrp="1"/>
          </p:cNvSpPr>
          <p:nvPr>
            <p:ph idx="1"/>
          </p:nvPr>
        </p:nvSpPr>
        <p:spPr>
          <a:xfrm>
            <a:off x="609600" y="1752600"/>
            <a:ext cx="7924800" cy="4419600"/>
          </a:xfrm>
        </p:spPr>
        <p:txBody>
          <a:bodyPr>
            <a:normAutofit lnSpcReduction="10000"/>
          </a:bodyPr>
          <a:lstStyle/>
          <a:p>
            <a:pPr marL="525780" indent="-457200">
              <a:buFont typeface="+mj-lt"/>
              <a:buAutoNum type="arabicPeriod"/>
            </a:pPr>
            <a:r>
              <a:rPr lang="en-US" sz="2400" dirty="0" smtClean="0"/>
              <a:t>Risk </a:t>
            </a:r>
            <a:r>
              <a:rPr lang="en-US" sz="2400" dirty="0"/>
              <a:t>for injury related to certain risks associated with ECT.</a:t>
            </a:r>
          </a:p>
          <a:p>
            <a:pPr marL="525780" indent="-457200">
              <a:buFont typeface="+mj-lt"/>
              <a:buAutoNum type="arabicPeriod"/>
            </a:pPr>
            <a:r>
              <a:rPr lang="en-US" sz="2400" dirty="0" smtClean="0"/>
              <a:t>Risk </a:t>
            </a:r>
            <a:r>
              <a:rPr lang="en-US" sz="2400" dirty="0"/>
              <a:t>for aspiration related to altered level of consciousness </a:t>
            </a:r>
            <a:r>
              <a:rPr lang="en-US" sz="2400" dirty="0" smtClean="0"/>
              <a:t>immediately following </a:t>
            </a:r>
            <a:r>
              <a:rPr lang="en-US" sz="2400" dirty="0"/>
              <a:t>treatment.</a:t>
            </a:r>
          </a:p>
          <a:p>
            <a:pPr marL="525780" indent="-457200">
              <a:buFont typeface="+mj-lt"/>
              <a:buAutoNum type="arabicPeriod"/>
            </a:pPr>
            <a:r>
              <a:rPr lang="en-US" sz="2400" dirty="0" smtClean="0"/>
              <a:t>Disturbed </a:t>
            </a:r>
            <a:r>
              <a:rPr lang="en-US" sz="2400" dirty="0"/>
              <a:t>thought processes related to side effects of </a:t>
            </a:r>
            <a:r>
              <a:rPr lang="en-US" sz="2400" dirty="0" smtClean="0"/>
              <a:t>temporary memory </a:t>
            </a:r>
            <a:r>
              <a:rPr lang="en-US" sz="2400" dirty="0"/>
              <a:t>loss and confusion.</a:t>
            </a:r>
          </a:p>
          <a:p>
            <a:pPr marL="525780" indent="-457200">
              <a:buFont typeface="+mj-lt"/>
              <a:buAutoNum type="arabicPeriod"/>
            </a:pPr>
            <a:r>
              <a:rPr lang="en-US" sz="2400" dirty="0" smtClean="0"/>
              <a:t>Deficient </a:t>
            </a:r>
            <a:r>
              <a:rPr lang="en-US" sz="2400" dirty="0"/>
              <a:t>knowledge related to necessity for, and side effects </a:t>
            </a:r>
            <a:r>
              <a:rPr lang="en-US" sz="2400" dirty="0" smtClean="0"/>
              <a:t>and risks of </a:t>
            </a:r>
            <a:r>
              <a:rPr lang="en-US" sz="2400" dirty="0"/>
              <a:t>ECT.</a:t>
            </a:r>
          </a:p>
          <a:p>
            <a:pPr marL="525780" indent="-457200">
              <a:buFont typeface="+mj-lt"/>
              <a:buAutoNum type="arabicPeriod"/>
            </a:pPr>
            <a:r>
              <a:rPr lang="en-US" sz="2400" dirty="0" smtClean="0"/>
              <a:t>Anxiety </a:t>
            </a:r>
            <a:r>
              <a:rPr lang="en-US" sz="2400" dirty="0"/>
              <a:t>(moderate to severe) related to impending therapy</a:t>
            </a:r>
            <a:r>
              <a:rPr lang="en-US" sz="2400" dirty="0" smtClean="0"/>
              <a:t>.</a:t>
            </a:r>
            <a:endParaRPr lang="en-US" sz="2400" dirty="0"/>
          </a:p>
          <a:p>
            <a:pPr marL="525780" indent="-457200">
              <a:buFont typeface="+mj-lt"/>
              <a:buAutoNum type="arabicPeriod"/>
            </a:pPr>
            <a:r>
              <a:rPr lang="en-US" sz="2400" dirty="0" smtClean="0"/>
              <a:t>Risk </a:t>
            </a:r>
            <a:r>
              <a:rPr lang="en-US" sz="2400" dirty="0"/>
              <a:t>for activity intolerance related to post-ECT confusion </a:t>
            </a:r>
            <a:r>
              <a:rPr lang="en-US" sz="2400" dirty="0" smtClean="0"/>
              <a:t>and memory </a:t>
            </a:r>
            <a:r>
              <a:rPr lang="en-US" sz="2400" dirty="0"/>
              <a:t>loss</a:t>
            </a:r>
            <a:r>
              <a:rPr lang="en-US" dirty="0"/>
              <a:t>.</a:t>
            </a:r>
          </a:p>
        </p:txBody>
      </p:sp>
    </p:spTree>
    <p:extLst>
      <p:ext uri="{BB962C8B-B14F-4D97-AF65-F5344CB8AC3E}">
        <p14:creationId xmlns:p14="http://schemas.microsoft.com/office/powerpoint/2010/main" val="188080687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1"/>
            <a:ext cx="7315200" cy="1371599"/>
          </a:xfrm>
        </p:spPr>
        <p:txBody>
          <a:bodyPr>
            <a:normAutofit/>
          </a:bodyPr>
          <a:lstStyle/>
          <a:p>
            <a:r>
              <a:rPr lang="en-US" dirty="0" smtClean="0"/>
              <a:t>Standard 3: </a:t>
            </a:r>
            <a:br>
              <a:rPr lang="en-US" dirty="0" smtClean="0"/>
            </a:br>
            <a:r>
              <a:rPr lang="en-US" dirty="0" smtClean="0"/>
              <a:t>Outcomes </a:t>
            </a:r>
            <a:r>
              <a:rPr lang="en-US" dirty="0"/>
              <a:t>I</a:t>
            </a:r>
            <a:r>
              <a:rPr lang="en-US" dirty="0" smtClean="0"/>
              <a:t>dentification</a:t>
            </a:r>
            <a:endParaRPr lang="en-US" dirty="0"/>
          </a:p>
        </p:txBody>
      </p:sp>
      <p:sp>
        <p:nvSpPr>
          <p:cNvPr id="3" name="Content Placeholder 2"/>
          <p:cNvSpPr>
            <a:spLocks noGrp="1"/>
          </p:cNvSpPr>
          <p:nvPr>
            <p:ph idx="1"/>
          </p:nvPr>
        </p:nvSpPr>
        <p:spPr>
          <a:xfrm>
            <a:off x="762000" y="2209800"/>
            <a:ext cx="7696200" cy="4099561"/>
          </a:xfrm>
        </p:spPr>
        <p:txBody>
          <a:bodyPr>
            <a:normAutofit lnSpcReduction="10000"/>
          </a:bodyPr>
          <a:lstStyle/>
          <a:p>
            <a:r>
              <a:rPr lang="en-US" dirty="0">
                <a:solidFill>
                  <a:schemeClr val="tx1"/>
                </a:solidFill>
              </a:rPr>
              <a:t>The psychiatric/mental health nurse identifies expected outcomes individualized to the client and are measurable.</a:t>
            </a:r>
          </a:p>
          <a:p>
            <a:r>
              <a:rPr lang="en-US" dirty="0" smtClean="0">
                <a:solidFill>
                  <a:schemeClr val="tx1"/>
                </a:solidFill>
              </a:rPr>
              <a:t>Nursing outcome classification (NOC</a:t>
            </a:r>
            <a:r>
              <a:rPr lang="en-US" dirty="0">
                <a:solidFill>
                  <a:schemeClr val="tx1"/>
                </a:solidFill>
              </a:rPr>
              <a:t>) is a comprehensive, standardized classification of client outcomes developed to evaluate the effects of nursing interventions.</a:t>
            </a:r>
          </a:p>
          <a:p>
            <a:r>
              <a:rPr lang="en-US" dirty="0">
                <a:solidFill>
                  <a:schemeClr val="tx1"/>
                </a:solidFill>
              </a:rPr>
              <a:t>Client-oriented goals that are realistic in relation to the client’s present &amp; potential capabilities. They serve as a record of change in the client’s health status.</a:t>
            </a:r>
          </a:p>
        </p:txBody>
      </p:sp>
    </p:spTree>
    <p:extLst>
      <p:ext uri="{BB962C8B-B14F-4D97-AF65-F5344CB8AC3E}">
        <p14:creationId xmlns:p14="http://schemas.microsoft.com/office/powerpoint/2010/main" val="37654174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1"/>
            <a:ext cx="7315200" cy="1295399"/>
          </a:xfrm>
        </p:spPr>
        <p:txBody>
          <a:bodyPr>
            <a:normAutofit fontScale="90000"/>
          </a:bodyPr>
          <a:lstStyle/>
          <a:p>
            <a:r>
              <a:rPr lang="en-US" dirty="0" smtClean="0"/>
              <a:t>Use Of Short And Long Goal-term Outcome</a:t>
            </a:r>
            <a:endParaRPr lang="en-US" dirty="0"/>
          </a:p>
        </p:txBody>
      </p:sp>
      <p:sp>
        <p:nvSpPr>
          <p:cNvPr id="3" name="Content Placeholder 2"/>
          <p:cNvSpPr>
            <a:spLocks noGrp="1"/>
          </p:cNvSpPr>
          <p:nvPr>
            <p:ph idx="1"/>
          </p:nvPr>
        </p:nvSpPr>
        <p:spPr>
          <a:xfrm>
            <a:off x="685800" y="1905000"/>
            <a:ext cx="7772400" cy="4328160"/>
          </a:xfrm>
        </p:spPr>
        <p:txBody>
          <a:bodyPr>
            <a:noAutofit/>
          </a:bodyPr>
          <a:lstStyle/>
          <a:p>
            <a:r>
              <a:rPr lang="en-US" sz="2800" i="1" dirty="0" smtClean="0">
                <a:solidFill>
                  <a:schemeClr val="tx1"/>
                </a:solidFill>
              </a:rPr>
              <a:t>Short-Term Goal:</a:t>
            </a:r>
            <a:endParaRPr lang="en-US" sz="2800" i="1" dirty="0">
              <a:solidFill>
                <a:schemeClr val="tx1"/>
              </a:solidFill>
            </a:endParaRPr>
          </a:p>
          <a:p>
            <a:pPr>
              <a:buFont typeface="Wingdings" panose="05000000000000000000" pitchFamily="2" charset="2"/>
              <a:buChar char="§"/>
            </a:pPr>
            <a:r>
              <a:rPr lang="en-US" sz="2800" dirty="0">
                <a:solidFill>
                  <a:schemeClr val="tx1"/>
                </a:solidFill>
              </a:rPr>
              <a:t>Within first week of treatment, client will fall asleep within 30 </a:t>
            </a:r>
            <a:r>
              <a:rPr lang="en-US" sz="2800" dirty="0" smtClean="0">
                <a:solidFill>
                  <a:schemeClr val="tx1"/>
                </a:solidFill>
              </a:rPr>
              <a:t>minutes of </a:t>
            </a:r>
            <a:r>
              <a:rPr lang="en-US" sz="2800" dirty="0">
                <a:solidFill>
                  <a:schemeClr val="tx1"/>
                </a:solidFill>
              </a:rPr>
              <a:t>retiring and sleep 5 hours without awakening, with use </a:t>
            </a:r>
            <a:r>
              <a:rPr lang="en-US" sz="2800" dirty="0" smtClean="0">
                <a:solidFill>
                  <a:schemeClr val="tx1"/>
                </a:solidFill>
              </a:rPr>
              <a:t>of sedative </a:t>
            </a:r>
            <a:r>
              <a:rPr lang="en-US" sz="2800" dirty="0">
                <a:solidFill>
                  <a:schemeClr val="tx1"/>
                </a:solidFill>
              </a:rPr>
              <a:t>if needed.</a:t>
            </a:r>
          </a:p>
          <a:p>
            <a:r>
              <a:rPr lang="en-US" sz="2800" i="1" dirty="0">
                <a:solidFill>
                  <a:schemeClr val="tx1"/>
                </a:solidFill>
              </a:rPr>
              <a:t>Long-Term </a:t>
            </a:r>
            <a:r>
              <a:rPr lang="en-US" sz="2800" i="1" dirty="0" smtClean="0">
                <a:solidFill>
                  <a:schemeClr val="tx1"/>
                </a:solidFill>
              </a:rPr>
              <a:t>Goal:</a:t>
            </a:r>
            <a:endParaRPr lang="en-US" sz="2800" i="1" dirty="0">
              <a:solidFill>
                <a:schemeClr val="tx1"/>
              </a:solidFill>
            </a:endParaRPr>
          </a:p>
          <a:p>
            <a:pPr>
              <a:buFont typeface="Wingdings" panose="05000000000000000000" pitchFamily="2" charset="2"/>
              <a:buChar char="§"/>
            </a:pPr>
            <a:r>
              <a:rPr lang="en-US" sz="2800" dirty="0">
                <a:solidFill>
                  <a:schemeClr val="tx1"/>
                </a:solidFill>
              </a:rPr>
              <a:t>By time of discharge from treatment, client will be able to fall </a:t>
            </a:r>
            <a:r>
              <a:rPr lang="en-US" sz="2800" dirty="0" smtClean="0">
                <a:solidFill>
                  <a:schemeClr val="tx1"/>
                </a:solidFill>
              </a:rPr>
              <a:t>asleep within </a:t>
            </a:r>
            <a:r>
              <a:rPr lang="en-US" sz="2800" dirty="0">
                <a:solidFill>
                  <a:schemeClr val="tx1"/>
                </a:solidFill>
              </a:rPr>
              <a:t>30 minutes of retiring and sleep 6 to 8 hours without a </a:t>
            </a:r>
            <a:r>
              <a:rPr lang="en-US" sz="2800" dirty="0" smtClean="0">
                <a:solidFill>
                  <a:schemeClr val="tx1"/>
                </a:solidFill>
              </a:rPr>
              <a:t>sleeping aid</a:t>
            </a:r>
            <a:r>
              <a:rPr lang="en-US" sz="2800" dirty="0">
                <a:solidFill>
                  <a:schemeClr val="tx1"/>
                </a:solidFill>
              </a:rPr>
              <a:t>.</a:t>
            </a:r>
          </a:p>
        </p:txBody>
      </p:sp>
    </p:spTree>
    <p:extLst>
      <p:ext uri="{BB962C8B-B14F-4D97-AF65-F5344CB8AC3E}">
        <p14:creationId xmlns:p14="http://schemas.microsoft.com/office/powerpoint/2010/main" val="224892171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04801"/>
            <a:ext cx="8001000" cy="1295399"/>
          </a:xfrm>
        </p:spPr>
        <p:txBody>
          <a:bodyPr>
            <a:normAutofit/>
          </a:bodyPr>
          <a:lstStyle/>
          <a:p>
            <a:r>
              <a:rPr lang="en-US" sz="2800" dirty="0" smtClean="0"/>
              <a:t>Long and short term goals for a suicidal  patient:</a:t>
            </a:r>
            <a:endParaRPr lang="en-US" sz="2800" dirty="0"/>
          </a:p>
        </p:txBody>
      </p:sp>
      <p:sp>
        <p:nvSpPr>
          <p:cNvPr id="3" name="Content Placeholder 2"/>
          <p:cNvSpPr>
            <a:spLocks noGrp="1"/>
          </p:cNvSpPr>
          <p:nvPr>
            <p:ph idx="1"/>
          </p:nvPr>
        </p:nvSpPr>
        <p:spPr>
          <a:xfrm>
            <a:off x="914400" y="1676401"/>
            <a:ext cx="7315200" cy="4632960"/>
          </a:xfrm>
        </p:spPr>
        <p:txBody>
          <a:bodyPr>
            <a:normAutofit lnSpcReduction="10000"/>
          </a:bodyPr>
          <a:lstStyle/>
          <a:p>
            <a:r>
              <a:rPr lang="en-US" sz="2400" dirty="0" smtClean="0">
                <a:solidFill>
                  <a:schemeClr val="tx1"/>
                </a:solidFill>
              </a:rPr>
              <a:t>Long goal:</a:t>
            </a:r>
          </a:p>
          <a:p>
            <a:pPr>
              <a:buFont typeface="Wingdings" panose="05000000000000000000" pitchFamily="2" charset="2"/>
              <a:buChar char="§"/>
            </a:pPr>
            <a:r>
              <a:rPr lang="en-US" sz="2400" dirty="0" smtClean="0">
                <a:solidFill>
                  <a:schemeClr val="tx1"/>
                </a:solidFill>
              </a:rPr>
              <a:t>Patient will remain free from injury through the hospital stay.</a:t>
            </a:r>
          </a:p>
          <a:p>
            <a:r>
              <a:rPr lang="en-US" sz="2400" dirty="0" smtClean="0">
                <a:solidFill>
                  <a:schemeClr val="tx1"/>
                </a:solidFill>
              </a:rPr>
              <a:t>Short goal:</a:t>
            </a:r>
            <a:endParaRPr lang="en-US" sz="2400" dirty="0">
              <a:solidFill>
                <a:schemeClr val="tx1"/>
              </a:solidFill>
            </a:endParaRPr>
          </a:p>
          <a:p>
            <a:pPr>
              <a:buFont typeface="Wingdings" panose="05000000000000000000" pitchFamily="2" charset="2"/>
              <a:buChar char="§"/>
            </a:pPr>
            <a:r>
              <a:rPr lang="en-US" sz="2400" dirty="0" smtClean="0">
                <a:solidFill>
                  <a:schemeClr val="tx1"/>
                </a:solidFill>
              </a:rPr>
              <a:t>Patient will state he understands the rationale and procedure of unit protocol for suicidal precaution shortly after admission.</a:t>
            </a:r>
          </a:p>
          <a:p>
            <a:pPr>
              <a:buFont typeface="Wingdings" panose="05000000000000000000" pitchFamily="2" charset="2"/>
              <a:buChar char="§"/>
            </a:pPr>
            <a:r>
              <a:rPr lang="en-US" sz="2400" dirty="0" smtClean="0">
                <a:solidFill>
                  <a:schemeClr val="tx1"/>
                </a:solidFill>
              </a:rPr>
              <a:t>Patient will sign a “no-suicidal contract for next 24 hours”.</a:t>
            </a:r>
          </a:p>
          <a:p>
            <a:pPr>
              <a:buFont typeface="Wingdings" panose="05000000000000000000" pitchFamily="2" charset="2"/>
              <a:buChar char="§"/>
            </a:pPr>
            <a:r>
              <a:rPr lang="en-US" sz="2400" dirty="0" smtClean="0">
                <a:solidFill>
                  <a:schemeClr val="tx1"/>
                </a:solidFill>
              </a:rPr>
              <a:t>Patient will seek out staff when feeling over whelming or self distractive during hospitalization.</a:t>
            </a:r>
            <a:endParaRPr lang="en-US" sz="2400" dirty="0">
              <a:solidFill>
                <a:schemeClr val="tx1"/>
              </a:solidFill>
            </a:endParaRPr>
          </a:p>
        </p:txBody>
      </p:sp>
    </p:spTree>
    <p:extLst>
      <p:ext uri="{BB962C8B-B14F-4D97-AF65-F5344CB8AC3E}">
        <p14:creationId xmlns:p14="http://schemas.microsoft.com/office/powerpoint/2010/main" val="58661794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1"/>
            <a:ext cx="8077200" cy="1066799"/>
          </a:xfrm>
        </p:spPr>
        <p:txBody>
          <a:bodyPr>
            <a:normAutofit/>
          </a:bodyPr>
          <a:lstStyle/>
          <a:p>
            <a:r>
              <a:rPr lang="en-US" sz="2800" dirty="0"/>
              <a:t>Long and short term goals for a suicidal  patient:</a:t>
            </a:r>
          </a:p>
        </p:txBody>
      </p:sp>
      <p:sp>
        <p:nvSpPr>
          <p:cNvPr id="3" name="Content Placeholder 2"/>
          <p:cNvSpPr>
            <a:spLocks noGrp="1"/>
          </p:cNvSpPr>
          <p:nvPr>
            <p:ph idx="1"/>
          </p:nvPr>
        </p:nvSpPr>
        <p:spPr>
          <a:xfrm>
            <a:off x="685800" y="1600200"/>
            <a:ext cx="7772400" cy="4556761"/>
          </a:xfrm>
        </p:spPr>
        <p:txBody>
          <a:bodyPr>
            <a:noAutofit/>
          </a:bodyPr>
          <a:lstStyle/>
          <a:p>
            <a:r>
              <a:rPr lang="en-US" sz="2400" dirty="0">
                <a:solidFill>
                  <a:schemeClr val="tx1"/>
                </a:solidFill>
              </a:rPr>
              <a:t>Long goal</a:t>
            </a:r>
            <a:r>
              <a:rPr lang="en-US" sz="2400" dirty="0" smtClean="0">
                <a:solidFill>
                  <a:schemeClr val="tx1"/>
                </a:solidFill>
              </a:rPr>
              <a:t>:</a:t>
            </a:r>
          </a:p>
          <a:p>
            <a:pPr>
              <a:buFont typeface="Wingdings" panose="05000000000000000000" pitchFamily="2" charset="2"/>
              <a:buChar char="§"/>
            </a:pPr>
            <a:r>
              <a:rPr lang="en-US" sz="2400" dirty="0" smtClean="0">
                <a:solidFill>
                  <a:schemeClr val="tx1"/>
                </a:solidFill>
              </a:rPr>
              <a:t>By discharge, patient will state he no longer wishes to die and has at least two people to contact if suicidal thoughts arise.</a:t>
            </a:r>
          </a:p>
          <a:p>
            <a:r>
              <a:rPr lang="en-US" sz="2400" dirty="0">
                <a:solidFill>
                  <a:schemeClr val="tx1"/>
                </a:solidFill>
              </a:rPr>
              <a:t>Short goal</a:t>
            </a:r>
            <a:r>
              <a:rPr lang="en-US" sz="2400" dirty="0" smtClean="0">
                <a:solidFill>
                  <a:schemeClr val="tx1"/>
                </a:solidFill>
              </a:rPr>
              <a:t>:</a:t>
            </a:r>
          </a:p>
          <a:p>
            <a:pPr>
              <a:buFont typeface="Wingdings" panose="05000000000000000000" pitchFamily="2" charset="2"/>
              <a:buChar char="§"/>
            </a:pPr>
            <a:r>
              <a:rPr lang="en-US" sz="2400" dirty="0" smtClean="0">
                <a:solidFill>
                  <a:schemeClr val="tx1"/>
                </a:solidFill>
              </a:rPr>
              <a:t>Patient will meet with social worker to find supportive resources in community before discharge.</a:t>
            </a:r>
          </a:p>
          <a:p>
            <a:pPr>
              <a:buFont typeface="Wingdings" panose="05000000000000000000" pitchFamily="2" charset="2"/>
              <a:buChar char="§"/>
            </a:pPr>
            <a:r>
              <a:rPr lang="en-US" sz="2400" dirty="0" smtClean="0">
                <a:solidFill>
                  <a:schemeClr val="tx1"/>
                </a:solidFill>
              </a:rPr>
              <a:t>By discharge, patient will state purpose of medication and dose time adverse effect.</a:t>
            </a:r>
          </a:p>
          <a:p>
            <a:pPr>
              <a:buFont typeface="Wingdings" panose="05000000000000000000" pitchFamily="2" charset="2"/>
              <a:buChar char="§"/>
            </a:pPr>
            <a:r>
              <a:rPr lang="en-US" sz="2400" dirty="0" smtClean="0">
                <a:solidFill>
                  <a:schemeClr val="tx1"/>
                </a:solidFill>
              </a:rPr>
              <a:t>Patient will have a follow up appointment to meet mental health professional by discharge.</a:t>
            </a:r>
            <a:endParaRPr lang="en-US" sz="2400" dirty="0">
              <a:solidFill>
                <a:schemeClr val="tx1"/>
              </a:solidFill>
            </a:endParaRPr>
          </a:p>
        </p:txBody>
      </p:sp>
    </p:spTree>
    <p:extLst>
      <p:ext uri="{BB962C8B-B14F-4D97-AF65-F5344CB8AC3E}">
        <p14:creationId xmlns:p14="http://schemas.microsoft.com/office/powerpoint/2010/main" val="414515577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1"/>
            <a:ext cx="7315200" cy="914399"/>
          </a:xfrm>
        </p:spPr>
        <p:txBody>
          <a:bodyPr/>
          <a:lstStyle/>
          <a:p>
            <a:r>
              <a:rPr lang="en-US" dirty="0" smtClean="0"/>
              <a:t>Standard 4: Planning</a:t>
            </a:r>
            <a:endParaRPr lang="en-US" dirty="0"/>
          </a:p>
        </p:txBody>
      </p:sp>
      <p:sp>
        <p:nvSpPr>
          <p:cNvPr id="3" name="Content Placeholder 2"/>
          <p:cNvSpPr>
            <a:spLocks noGrp="1"/>
          </p:cNvSpPr>
          <p:nvPr>
            <p:ph idx="1"/>
          </p:nvPr>
        </p:nvSpPr>
        <p:spPr>
          <a:xfrm>
            <a:off x="609600" y="1600200"/>
            <a:ext cx="7924800" cy="4709161"/>
          </a:xfrm>
        </p:spPr>
        <p:txBody>
          <a:bodyPr>
            <a:noAutofit/>
          </a:bodyPr>
          <a:lstStyle/>
          <a:p>
            <a:r>
              <a:rPr lang="en-US" sz="2400" dirty="0"/>
              <a:t>The psychiatric-mental health nurse develops </a:t>
            </a:r>
            <a:r>
              <a:rPr lang="en-US" sz="2400" dirty="0" smtClean="0"/>
              <a:t>a plan </a:t>
            </a:r>
            <a:r>
              <a:rPr lang="en-US" sz="2400" dirty="0"/>
              <a:t>of care that prescribes interventions to </a:t>
            </a:r>
            <a:r>
              <a:rPr lang="en-US" sz="2400" dirty="0" smtClean="0"/>
              <a:t>attain expected </a:t>
            </a:r>
            <a:r>
              <a:rPr lang="en-US" sz="2400" dirty="0"/>
              <a:t>outcomes</a:t>
            </a:r>
            <a:r>
              <a:rPr lang="en-US" sz="2400" dirty="0" smtClean="0"/>
              <a:t>.</a:t>
            </a:r>
            <a:endParaRPr lang="en-US" sz="2400" b="1" dirty="0"/>
          </a:p>
          <a:p>
            <a:r>
              <a:rPr lang="en-US" sz="2400" dirty="0"/>
              <a:t>A plan of care is used to guide </a:t>
            </a:r>
            <a:r>
              <a:rPr lang="en-US" sz="2400" dirty="0" smtClean="0"/>
              <a:t>therapeutic intervention</a:t>
            </a:r>
            <a:r>
              <a:rPr lang="en-US" sz="2400" dirty="0"/>
              <a:t> </a:t>
            </a:r>
            <a:r>
              <a:rPr lang="en-US" sz="2400" dirty="0" smtClean="0"/>
              <a:t>systematically</a:t>
            </a:r>
            <a:r>
              <a:rPr lang="en-US" sz="2400" dirty="0"/>
              <a:t>, document progress, and achieve the </a:t>
            </a:r>
            <a:r>
              <a:rPr lang="en-US" sz="2400" dirty="0" smtClean="0"/>
              <a:t>expected </a:t>
            </a:r>
            <a:r>
              <a:rPr lang="fr-FR" sz="2400" dirty="0" smtClean="0"/>
              <a:t>patient outcome.</a:t>
            </a:r>
            <a:endParaRPr lang="fr-FR" sz="2400" dirty="0"/>
          </a:p>
          <a:p>
            <a:r>
              <a:rPr lang="en-US" sz="2400" dirty="0"/>
              <a:t>The care plan is individualized to the client’s </a:t>
            </a:r>
            <a:r>
              <a:rPr lang="en-US" sz="2400" dirty="0" smtClean="0"/>
              <a:t>problems, </a:t>
            </a:r>
            <a:r>
              <a:rPr lang="en-US" sz="2400" dirty="0"/>
              <a:t>or needs and is </a:t>
            </a:r>
            <a:r>
              <a:rPr lang="en-US" sz="2400" dirty="0" smtClean="0"/>
              <a:t>developed in </a:t>
            </a:r>
            <a:r>
              <a:rPr lang="en-US" sz="2400" dirty="0"/>
              <a:t>collaboration with the </a:t>
            </a:r>
            <a:r>
              <a:rPr lang="en-US" sz="2400" dirty="0" smtClean="0"/>
              <a:t>client, significant </a:t>
            </a:r>
            <a:r>
              <a:rPr lang="en-US" sz="2400" dirty="0"/>
              <a:t>others, </a:t>
            </a:r>
            <a:r>
              <a:rPr lang="en-US" sz="2400" dirty="0" smtClean="0"/>
              <a:t>and interdisciplinary team members</a:t>
            </a:r>
            <a:r>
              <a:rPr lang="en-US" sz="2400" dirty="0"/>
              <a:t>, if possible. For </a:t>
            </a:r>
            <a:r>
              <a:rPr lang="en-US" sz="2400" dirty="0" smtClean="0"/>
              <a:t>each diagnosis </a:t>
            </a:r>
            <a:r>
              <a:rPr lang="en-US" sz="2400" dirty="0"/>
              <a:t>identified, the </a:t>
            </a:r>
            <a:r>
              <a:rPr lang="en-US" sz="2400" dirty="0" smtClean="0"/>
              <a:t>most appropriate interventions</a:t>
            </a:r>
            <a:r>
              <a:rPr lang="en-US" dirty="0"/>
              <a:t>.</a:t>
            </a:r>
            <a:endParaRPr lang="en-US" sz="2400" dirty="0"/>
          </a:p>
        </p:txBody>
      </p:sp>
    </p:spTree>
    <p:extLst>
      <p:ext uri="{BB962C8B-B14F-4D97-AF65-F5344CB8AC3E}">
        <p14:creationId xmlns:p14="http://schemas.microsoft.com/office/powerpoint/2010/main" val="394378079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7315200" cy="1143000"/>
          </a:xfrm>
        </p:spPr>
        <p:txBody>
          <a:bodyPr>
            <a:noAutofit/>
          </a:bodyPr>
          <a:lstStyle/>
          <a:p>
            <a:r>
              <a:rPr lang="en-US" sz="2800" dirty="0">
                <a:solidFill>
                  <a:schemeClr val="bg2">
                    <a:lumMod val="75000"/>
                  </a:schemeClr>
                </a:solidFill>
              </a:rPr>
              <a:t>Nurse considers the following specific principle when planning care</a:t>
            </a:r>
            <a:r>
              <a:rPr lang="en-US" sz="2800" dirty="0" smtClean="0">
                <a:solidFill>
                  <a:schemeClr val="bg2">
                    <a:lumMod val="75000"/>
                  </a:schemeClr>
                </a:solidFill>
              </a:rPr>
              <a:t>:</a:t>
            </a:r>
            <a:endParaRPr lang="en-US" sz="2800" dirty="0">
              <a:solidFill>
                <a:schemeClr val="bg2">
                  <a:lumMod val="75000"/>
                </a:schemeClr>
              </a:solidFill>
            </a:endParaRPr>
          </a:p>
        </p:txBody>
      </p:sp>
      <p:sp>
        <p:nvSpPr>
          <p:cNvPr id="3" name="Content Placeholder 2"/>
          <p:cNvSpPr>
            <a:spLocks noGrp="1"/>
          </p:cNvSpPr>
          <p:nvPr>
            <p:ph idx="1"/>
          </p:nvPr>
        </p:nvSpPr>
        <p:spPr>
          <a:xfrm>
            <a:off x="609600" y="2133601"/>
            <a:ext cx="7924800" cy="4175760"/>
          </a:xfrm>
        </p:spPr>
        <p:txBody>
          <a:bodyPr>
            <a:normAutofit/>
          </a:bodyPr>
          <a:lstStyle/>
          <a:p>
            <a:r>
              <a:rPr lang="en-US" sz="2400" dirty="0" smtClean="0"/>
              <a:t>Safe- </a:t>
            </a:r>
            <a:r>
              <a:rPr lang="en-US" sz="2400" dirty="0"/>
              <a:t>intervention must be safe for the </a:t>
            </a:r>
            <a:r>
              <a:rPr lang="en-US" sz="2400" dirty="0" smtClean="0"/>
              <a:t>patient </a:t>
            </a:r>
            <a:r>
              <a:rPr lang="en-US" sz="2400" dirty="0"/>
              <a:t>as well as the staff and </a:t>
            </a:r>
            <a:r>
              <a:rPr lang="en-US" sz="2400" dirty="0" smtClean="0"/>
              <a:t>family.</a:t>
            </a:r>
            <a:endParaRPr lang="en-US" sz="2400" dirty="0"/>
          </a:p>
          <a:p>
            <a:r>
              <a:rPr lang="en-US" sz="2400" dirty="0"/>
              <a:t>Compatible and appropriate with other therapist and </a:t>
            </a:r>
            <a:r>
              <a:rPr lang="en-US" sz="2400" dirty="0" smtClean="0"/>
              <a:t>patient </a:t>
            </a:r>
            <a:r>
              <a:rPr lang="en-US" sz="2400" dirty="0"/>
              <a:t>personal goals and culture values and institutional </a:t>
            </a:r>
            <a:r>
              <a:rPr lang="en-US" sz="2400" dirty="0" smtClean="0"/>
              <a:t>rules.</a:t>
            </a:r>
            <a:endParaRPr lang="en-US" sz="2400" dirty="0"/>
          </a:p>
          <a:p>
            <a:r>
              <a:rPr lang="en-US" sz="2400" dirty="0"/>
              <a:t>Realistic and individualized with </a:t>
            </a:r>
            <a:r>
              <a:rPr lang="en-US" sz="2400" dirty="0" smtClean="0"/>
              <a:t>patient, number of </a:t>
            </a:r>
            <a:r>
              <a:rPr lang="en-US" sz="2400" dirty="0"/>
              <a:t>the stuff, community resources, and with the student </a:t>
            </a:r>
            <a:r>
              <a:rPr lang="en-US" sz="2400" dirty="0" smtClean="0"/>
              <a:t>capabilities.</a:t>
            </a:r>
            <a:endParaRPr lang="en-US" sz="2400" dirty="0"/>
          </a:p>
          <a:p>
            <a:r>
              <a:rPr lang="en-US" sz="2400" dirty="0"/>
              <a:t>Evidence based </a:t>
            </a:r>
            <a:r>
              <a:rPr lang="en-US" sz="2400" dirty="0" smtClean="0"/>
              <a:t>practice.</a:t>
            </a:r>
            <a:endParaRPr lang="en-US" sz="2400" dirty="0"/>
          </a:p>
        </p:txBody>
      </p:sp>
    </p:spTree>
    <p:extLst>
      <p:ext uri="{BB962C8B-B14F-4D97-AF65-F5344CB8AC3E}">
        <p14:creationId xmlns:p14="http://schemas.microsoft.com/office/powerpoint/2010/main" val="190294582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1"/>
            <a:ext cx="7315200" cy="609600"/>
          </a:xfrm>
        </p:spPr>
        <p:txBody>
          <a:bodyPr>
            <a:normAutofit fontScale="90000"/>
          </a:bodyPr>
          <a:lstStyle/>
          <a:p>
            <a:r>
              <a:rPr lang="en-US" dirty="0" smtClean="0"/>
              <a:t>Example of nursing care plan</a:t>
            </a:r>
            <a:endParaRPr lang="en-US" dirty="0"/>
          </a:p>
        </p:txBody>
      </p:sp>
      <p:sp>
        <p:nvSpPr>
          <p:cNvPr id="3" name="Content Placeholder 2"/>
          <p:cNvSpPr>
            <a:spLocks noGrp="1"/>
          </p:cNvSpPr>
          <p:nvPr>
            <p:ph idx="1"/>
          </p:nvPr>
        </p:nvSpPr>
        <p:spPr>
          <a:xfrm>
            <a:off x="685800" y="1905001"/>
            <a:ext cx="7772400" cy="4404360"/>
          </a:xfrm>
        </p:spPr>
        <p:txBody>
          <a:bodyPr>
            <a:normAutofit/>
          </a:bodyPr>
          <a:lstStyle/>
          <a:p>
            <a:r>
              <a:rPr lang="en-US" sz="2400" b="1" dirty="0" smtClean="0"/>
              <a:t>Consider the nursing diagnosis:</a:t>
            </a:r>
          </a:p>
          <a:p>
            <a:pPr>
              <a:buFont typeface="Wingdings" panose="05000000000000000000" pitchFamily="2" charset="2"/>
              <a:buChar char="§"/>
            </a:pPr>
            <a:r>
              <a:rPr lang="en-US" sz="2400" dirty="0" smtClean="0"/>
              <a:t>Riske for suicidal related to feeling of despair as evidence by two recent suicidal attempt and repeated statement that “I want to die”.</a:t>
            </a:r>
          </a:p>
          <a:p>
            <a:pPr>
              <a:buFont typeface="Wingdings" panose="05000000000000000000" pitchFamily="2" charset="2"/>
              <a:buChar char="§"/>
            </a:pPr>
            <a:r>
              <a:rPr lang="en-US" sz="2400" dirty="0" smtClean="0"/>
              <a:t>The planning of appropriate intervention might include:</a:t>
            </a:r>
          </a:p>
          <a:p>
            <a:pPr>
              <a:buFont typeface="Wingdings" panose="05000000000000000000" pitchFamily="2" charset="2"/>
              <a:buChar char="§"/>
            </a:pPr>
            <a:r>
              <a:rPr lang="en-US" sz="2400" dirty="0" smtClean="0"/>
              <a:t>Initiate suicide precaution’s, patient weapons during the in patient admission, restricted area seclusion, physical restrain, room located near nursing station for ease observation.</a:t>
            </a:r>
            <a:endParaRPr lang="en-US" sz="2400" dirty="0"/>
          </a:p>
        </p:txBody>
      </p:sp>
    </p:spTree>
    <p:extLst>
      <p:ext uri="{BB962C8B-B14F-4D97-AF65-F5344CB8AC3E}">
        <p14:creationId xmlns:p14="http://schemas.microsoft.com/office/powerpoint/2010/main" val="174332021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1"/>
            <a:ext cx="7315200" cy="1142999"/>
          </a:xfrm>
        </p:spPr>
        <p:txBody>
          <a:bodyPr>
            <a:normAutofit/>
          </a:bodyPr>
          <a:lstStyle/>
          <a:p>
            <a:r>
              <a:rPr lang="en-US" dirty="0" smtClean="0"/>
              <a:t>Standard 5: Implementation</a:t>
            </a:r>
            <a:endParaRPr lang="en-US" dirty="0"/>
          </a:p>
        </p:txBody>
      </p:sp>
      <p:sp>
        <p:nvSpPr>
          <p:cNvPr id="3" name="Content Placeholder 2"/>
          <p:cNvSpPr>
            <a:spLocks noGrp="1"/>
          </p:cNvSpPr>
          <p:nvPr>
            <p:ph idx="1"/>
          </p:nvPr>
        </p:nvSpPr>
        <p:spPr>
          <a:xfrm>
            <a:off x="762000" y="2057401"/>
            <a:ext cx="7620000" cy="4251960"/>
          </a:xfrm>
        </p:spPr>
        <p:txBody>
          <a:bodyPr>
            <a:normAutofit/>
          </a:bodyPr>
          <a:lstStyle/>
          <a:p>
            <a:r>
              <a:rPr lang="en-US" sz="2800" dirty="0"/>
              <a:t>N</a:t>
            </a:r>
            <a:r>
              <a:rPr lang="en-US" sz="2800" dirty="0" smtClean="0"/>
              <a:t>urse implements the </a:t>
            </a:r>
            <a:r>
              <a:rPr lang="en-US" sz="2800" dirty="0"/>
              <a:t>interventions identified in the plan of care</a:t>
            </a:r>
            <a:r>
              <a:rPr lang="en-US" sz="2800" dirty="0" smtClean="0"/>
              <a:t>.</a:t>
            </a:r>
          </a:p>
          <a:p>
            <a:r>
              <a:rPr lang="en-US" sz="2800" dirty="0"/>
              <a:t>I</a:t>
            </a:r>
            <a:r>
              <a:rPr lang="en-US" sz="2800" dirty="0" smtClean="0"/>
              <a:t>nterventions designed to </a:t>
            </a:r>
            <a:r>
              <a:rPr lang="en-US" sz="2800" dirty="0"/>
              <a:t>prevent mental and physical illness, and </a:t>
            </a:r>
            <a:r>
              <a:rPr lang="en-US" sz="2800" dirty="0" smtClean="0"/>
              <a:t>promote, maintain</a:t>
            </a:r>
            <a:r>
              <a:rPr lang="en-US" sz="2800" dirty="0"/>
              <a:t>, and restore mental and physical health.</a:t>
            </a:r>
          </a:p>
          <a:p>
            <a:r>
              <a:rPr lang="en-US" sz="2800" dirty="0"/>
              <a:t>Psychiatric/mental health nurses select </a:t>
            </a:r>
            <a:r>
              <a:rPr lang="en-US" sz="2800" dirty="0" smtClean="0"/>
              <a:t>interventions according </a:t>
            </a:r>
            <a:r>
              <a:rPr lang="en-US" sz="2800" dirty="0"/>
              <a:t>to their level of </a:t>
            </a:r>
            <a:r>
              <a:rPr lang="en-US" sz="2800" dirty="0" smtClean="0"/>
              <a:t>practice and education</a:t>
            </a:r>
            <a:r>
              <a:rPr lang="en-US" sz="2800" dirty="0"/>
              <a:t>.</a:t>
            </a:r>
            <a:endParaRPr lang="en-US" sz="2800" dirty="0" smtClean="0"/>
          </a:p>
        </p:txBody>
      </p:sp>
    </p:spTree>
    <p:extLst>
      <p:ext uri="{BB962C8B-B14F-4D97-AF65-F5344CB8AC3E}">
        <p14:creationId xmlns:p14="http://schemas.microsoft.com/office/powerpoint/2010/main" val="34280873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0"/>
            <a:ext cx="7315200" cy="761999"/>
          </a:xfrm>
        </p:spPr>
        <p:txBody>
          <a:bodyPr>
            <a:normAutofit/>
          </a:bodyPr>
          <a:lstStyle/>
          <a:p>
            <a:r>
              <a:rPr lang="en-US" dirty="0" smtClean="0"/>
              <a:t>Mental status examination</a:t>
            </a:r>
            <a:endParaRPr lang="en-US" dirty="0"/>
          </a:p>
        </p:txBody>
      </p:sp>
      <p:sp>
        <p:nvSpPr>
          <p:cNvPr id="3" name="Content Placeholder 2"/>
          <p:cNvSpPr>
            <a:spLocks noGrp="1"/>
          </p:cNvSpPr>
          <p:nvPr>
            <p:ph idx="1"/>
          </p:nvPr>
        </p:nvSpPr>
        <p:spPr>
          <a:xfrm>
            <a:off x="762000" y="1447800"/>
            <a:ext cx="7620000" cy="4861561"/>
          </a:xfrm>
        </p:spPr>
        <p:txBody>
          <a:bodyPr>
            <a:normAutofit fontScale="92500" lnSpcReduction="20000"/>
          </a:bodyPr>
          <a:lstStyle/>
          <a:p>
            <a:pPr marL="45720" indent="0">
              <a:spcBef>
                <a:spcPct val="50000"/>
              </a:spcBef>
              <a:buNone/>
            </a:pPr>
            <a:endParaRPr lang="en-US" sz="2600" b="1" dirty="0"/>
          </a:p>
          <a:p>
            <a:r>
              <a:rPr lang="en-US" sz="2600" b="1" dirty="0">
                <a:solidFill>
                  <a:schemeClr val="tx1"/>
                </a:solidFill>
              </a:rPr>
              <a:t>1- General </a:t>
            </a:r>
            <a:r>
              <a:rPr lang="en-US" sz="2600" b="1" dirty="0" smtClean="0">
                <a:solidFill>
                  <a:schemeClr val="tx1"/>
                </a:solidFill>
              </a:rPr>
              <a:t>Description:</a:t>
            </a:r>
          </a:p>
          <a:p>
            <a:endParaRPr lang="en-US" sz="2400" b="1" dirty="0" smtClean="0">
              <a:solidFill>
                <a:schemeClr val="hlink"/>
              </a:solidFill>
            </a:endParaRPr>
          </a:p>
          <a:p>
            <a:pPr>
              <a:lnSpc>
                <a:spcPct val="80000"/>
              </a:lnSpc>
              <a:buNone/>
              <a:defRPr/>
            </a:pPr>
            <a:r>
              <a:rPr lang="en-US" sz="2400" b="1" dirty="0">
                <a:solidFill>
                  <a:schemeClr val="tx2"/>
                </a:solidFill>
              </a:rPr>
              <a:t>a- </a:t>
            </a:r>
            <a:r>
              <a:rPr lang="en-US" sz="1600" b="1" dirty="0">
                <a:solidFill>
                  <a:schemeClr val="tx2"/>
                </a:solidFill>
              </a:rPr>
              <a:t> </a:t>
            </a:r>
            <a:r>
              <a:rPr lang="en-US" sz="2600" b="1" dirty="0" smtClean="0">
                <a:solidFill>
                  <a:schemeClr val="tx2"/>
                </a:solidFill>
              </a:rPr>
              <a:t>Appearance:</a:t>
            </a:r>
            <a:r>
              <a:rPr lang="en-US" sz="2600" b="1" dirty="0">
                <a:solidFill>
                  <a:schemeClr val="tx2"/>
                </a:solidFill>
              </a:rPr>
              <a:t/>
            </a:r>
            <a:br>
              <a:rPr lang="en-US" sz="2600" b="1" dirty="0">
                <a:solidFill>
                  <a:schemeClr val="tx2"/>
                </a:solidFill>
              </a:rPr>
            </a:br>
            <a:endParaRPr lang="en-US" sz="2600" b="1" dirty="0">
              <a:solidFill>
                <a:schemeClr val="tx2"/>
              </a:solidFill>
            </a:endParaRPr>
          </a:p>
          <a:p>
            <a:pPr>
              <a:lnSpc>
                <a:spcPct val="80000"/>
              </a:lnSpc>
              <a:buFont typeface="Wingdings" pitchFamily="2" charset="2"/>
              <a:buChar char="Ø"/>
              <a:defRPr/>
            </a:pPr>
            <a:r>
              <a:rPr lang="en-US" sz="2600" dirty="0" smtClean="0">
                <a:solidFill>
                  <a:schemeClr val="tx2">
                    <a:lumMod val="50000"/>
                  </a:schemeClr>
                </a:solidFill>
              </a:rPr>
              <a:t>Relationship </a:t>
            </a:r>
            <a:r>
              <a:rPr lang="en-US" sz="2600" dirty="0">
                <a:solidFill>
                  <a:schemeClr val="tx2">
                    <a:lumMod val="50000"/>
                  </a:schemeClr>
                </a:solidFill>
              </a:rPr>
              <a:t>between </a:t>
            </a:r>
            <a:r>
              <a:rPr lang="en-US" sz="2600" dirty="0" smtClean="0">
                <a:solidFill>
                  <a:schemeClr val="tx2">
                    <a:lumMod val="50000"/>
                  </a:schemeClr>
                </a:solidFill>
              </a:rPr>
              <a:t>Appearance </a:t>
            </a:r>
            <a:r>
              <a:rPr lang="en-US" sz="2600" dirty="0">
                <a:solidFill>
                  <a:schemeClr val="tx2">
                    <a:lumMod val="50000"/>
                  </a:schemeClr>
                </a:solidFill>
              </a:rPr>
              <a:t>and  </a:t>
            </a:r>
            <a:r>
              <a:rPr lang="en-US" sz="2600" dirty="0" smtClean="0">
                <a:solidFill>
                  <a:schemeClr val="tx2">
                    <a:lumMod val="50000"/>
                  </a:schemeClr>
                </a:solidFill>
              </a:rPr>
              <a:t>age.</a:t>
            </a:r>
            <a:endParaRPr lang="en-US" sz="2600" dirty="0">
              <a:solidFill>
                <a:schemeClr val="tx2">
                  <a:lumMod val="50000"/>
                </a:schemeClr>
              </a:solidFill>
            </a:endParaRPr>
          </a:p>
          <a:p>
            <a:pPr>
              <a:lnSpc>
                <a:spcPct val="80000"/>
              </a:lnSpc>
              <a:buFont typeface="Wingdings" pitchFamily="2" charset="2"/>
              <a:buChar char="Ø"/>
              <a:defRPr/>
            </a:pPr>
            <a:r>
              <a:rPr lang="en-US" sz="2600" dirty="0" smtClean="0">
                <a:solidFill>
                  <a:schemeClr val="tx2">
                    <a:lumMod val="50000"/>
                  </a:schemeClr>
                </a:solidFill>
              </a:rPr>
              <a:t>Manner </a:t>
            </a:r>
            <a:r>
              <a:rPr lang="en-US" sz="2600" dirty="0">
                <a:solidFill>
                  <a:schemeClr val="tx2">
                    <a:lumMod val="50000"/>
                  </a:schemeClr>
                </a:solidFill>
              </a:rPr>
              <a:t>of </a:t>
            </a:r>
            <a:r>
              <a:rPr lang="en-US" sz="2600" dirty="0" smtClean="0">
                <a:solidFill>
                  <a:schemeClr val="tx2">
                    <a:lumMod val="50000"/>
                  </a:schemeClr>
                </a:solidFill>
              </a:rPr>
              <a:t>dress.</a:t>
            </a:r>
            <a:endParaRPr lang="en-US" sz="2600" dirty="0">
              <a:solidFill>
                <a:schemeClr val="tx2">
                  <a:lumMod val="50000"/>
                </a:schemeClr>
              </a:solidFill>
            </a:endParaRPr>
          </a:p>
          <a:p>
            <a:pPr>
              <a:lnSpc>
                <a:spcPct val="80000"/>
              </a:lnSpc>
              <a:buFont typeface="Wingdings" pitchFamily="2" charset="2"/>
              <a:buChar char="Ø"/>
              <a:defRPr/>
            </a:pPr>
            <a:r>
              <a:rPr lang="en-US" sz="2600" dirty="0" smtClean="0">
                <a:solidFill>
                  <a:schemeClr val="tx2">
                    <a:lumMod val="50000"/>
                  </a:schemeClr>
                </a:solidFill>
              </a:rPr>
              <a:t>Cleanliness, level of hygiene.</a:t>
            </a:r>
            <a:endParaRPr lang="en-US" sz="2600" dirty="0">
              <a:solidFill>
                <a:schemeClr val="tx2">
                  <a:lumMod val="50000"/>
                </a:schemeClr>
              </a:solidFill>
            </a:endParaRPr>
          </a:p>
          <a:p>
            <a:pPr>
              <a:lnSpc>
                <a:spcPct val="80000"/>
              </a:lnSpc>
              <a:buFont typeface="Wingdings" pitchFamily="2" charset="2"/>
              <a:buChar char="Ø"/>
              <a:defRPr/>
            </a:pPr>
            <a:r>
              <a:rPr lang="en-US" sz="2600" dirty="0" smtClean="0">
                <a:solidFill>
                  <a:schemeClr val="tx2">
                    <a:lumMod val="50000"/>
                  </a:schemeClr>
                </a:solidFill>
              </a:rPr>
              <a:t>Posture.</a:t>
            </a:r>
            <a:endParaRPr lang="en-US" sz="2600" dirty="0">
              <a:solidFill>
                <a:schemeClr val="tx2">
                  <a:lumMod val="50000"/>
                </a:schemeClr>
              </a:solidFill>
            </a:endParaRPr>
          </a:p>
          <a:p>
            <a:pPr>
              <a:lnSpc>
                <a:spcPct val="80000"/>
              </a:lnSpc>
              <a:buFont typeface="Wingdings" pitchFamily="2" charset="2"/>
              <a:buChar char="Ø"/>
              <a:defRPr/>
            </a:pPr>
            <a:r>
              <a:rPr lang="en-US" sz="2600" dirty="0" smtClean="0">
                <a:solidFill>
                  <a:schemeClr val="tx2">
                    <a:lumMod val="50000"/>
                  </a:schemeClr>
                </a:solidFill>
              </a:rPr>
              <a:t>Unusual gait.</a:t>
            </a:r>
            <a:endParaRPr lang="en-US" sz="2600" dirty="0">
              <a:solidFill>
                <a:schemeClr val="tx2">
                  <a:lumMod val="50000"/>
                </a:schemeClr>
              </a:solidFill>
            </a:endParaRPr>
          </a:p>
          <a:p>
            <a:pPr>
              <a:lnSpc>
                <a:spcPct val="80000"/>
              </a:lnSpc>
              <a:buFont typeface="Wingdings" pitchFamily="2" charset="2"/>
              <a:buChar char="Ø"/>
              <a:defRPr/>
            </a:pPr>
            <a:r>
              <a:rPr lang="en-US" sz="2600" dirty="0" smtClean="0">
                <a:solidFill>
                  <a:schemeClr val="tx2">
                    <a:lumMod val="50000"/>
                  </a:schemeClr>
                </a:solidFill>
              </a:rPr>
              <a:t>Facial expressions.</a:t>
            </a:r>
            <a:endParaRPr lang="en-US" sz="2600" dirty="0">
              <a:solidFill>
                <a:schemeClr val="tx2">
                  <a:lumMod val="50000"/>
                </a:schemeClr>
              </a:solidFill>
            </a:endParaRPr>
          </a:p>
          <a:p>
            <a:pPr>
              <a:lnSpc>
                <a:spcPct val="80000"/>
              </a:lnSpc>
              <a:buFont typeface="Wingdings" pitchFamily="2" charset="2"/>
              <a:buChar char="Ø"/>
              <a:defRPr/>
            </a:pPr>
            <a:r>
              <a:rPr lang="en-US" sz="2600" dirty="0" smtClean="0">
                <a:solidFill>
                  <a:schemeClr val="tx2">
                    <a:lumMod val="50000"/>
                  </a:schemeClr>
                </a:solidFill>
              </a:rPr>
              <a:t>Eye contact.</a:t>
            </a:r>
            <a:endParaRPr lang="en-US" sz="2600" dirty="0">
              <a:solidFill>
                <a:schemeClr val="tx2">
                  <a:lumMod val="50000"/>
                </a:schemeClr>
              </a:solidFill>
            </a:endParaRPr>
          </a:p>
          <a:p>
            <a:pPr>
              <a:lnSpc>
                <a:spcPct val="80000"/>
              </a:lnSpc>
              <a:buFont typeface="Wingdings" pitchFamily="2" charset="2"/>
              <a:buChar char="Ø"/>
              <a:defRPr/>
            </a:pPr>
            <a:r>
              <a:rPr lang="en-US" sz="2600" dirty="0" smtClean="0">
                <a:solidFill>
                  <a:schemeClr val="tx2">
                    <a:lumMod val="50000"/>
                  </a:schemeClr>
                </a:solidFill>
              </a:rPr>
              <a:t>Pupil </a:t>
            </a:r>
            <a:r>
              <a:rPr lang="en-US" sz="2600" dirty="0">
                <a:solidFill>
                  <a:schemeClr val="tx2">
                    <a:lumMod val="50000"/>
                  </a:schemeClr>
                </a:solidFill>
              </a:rPr>
              <a:t>dilation or </a:t>
            </a:r>
            <a:r>
              <a:rPr lang="en-US" sz="2600" dirty="0" smtClean="0">
                <a:solidFill>
                  <a:schemeClr val="tx2">
                    <a:lumMod val="50000"/>
                  </a:schemeClr>
                </a:solidFill>
              </a:rPr>
              <a:t>constriction.</a:t>
            </a:r>
            <a:endParaRPr lang="en-US" sz="2600" dirty="0">
              <a:solidFill>
                <a:schemeClr val="tx2">
                  <a:lumMod val="50000"/>
                </a:schemeClr>
              </a:solidFill>
            </a:endParaRPr>
          </a:p>
          <a:p>
            <a:pPr>
              <a:lnSpc>
                <a:spcPct val="80000"/>
              </a:lnSpc>
              <a:buFont typeface="Wingdings" pitchFamily="2" charset="2"/>
              <a:buChar char="Ø"/>
              <a:defRPr/>
            </a:pPr>
            <a:r>
              <a:rPr lang="en-US" sz="2600" dirty="0" smtClean="0">
                <a:solidFill>
                  <a:schemeClr val="tx2">
                    <a:lumMod val="50000"/>
                  </a:schemeClr>
                </a:solidFill>
              </a:rPr>
              <a:t>General </a:t>
            </a:r>
            <a:r>
              <a:rPr lang="en-US" sz="2600" dirty="0">
                <a:solidFill>
                  <a:schemeClr val="tx2">
                    <a:lumMod val="50000"/>
                  </a:schemeClr>
                </a:solidFill>
              </a:rPr>
              <a:t>state of </a:t>
            </a:r>
            <a:r>
              <a:rPr lang="en-US" sz="2600" dirty="0" smtClean="0">
                <a:solidFill>
                  <a:schemeClr val="tx2">
                    <a:lumMod val="50000"/>
                  </a:schemeClr>
                </a:solidFill>
              </a:rPr>
              <a:t>health, nutrition, height, weight.</a:t>
            </a:r>
            <a:endParaRPr lang="en-US" sz="2600" dirty="0">
              <a:solidFill>
                <a:schemeClr val="tx2">
                  <a:lumMod val="50000"/>
                </a:schemeClr>
              </a:solidFill>
            </a:endParaRPr>
          </a:p>
        </p:txBody>
      </p:sp>
    </p:spTree>
    <p:extLst>
      <p:ext uri="{BB962C8B-B14F-4D97-AF65-F5344CB8AC3E}">
        <p14:creationId xmlns:p14="http://schemas.microsoft.com/office/powerpoint/2010/main" val="9292916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0"/>
            <a:ext cx="7848600" cy="5547361"/>
          </a:xfrm>
        </p:spPr>
        <p:txBody>
          <a:bodyPr>
            <a:normAutofit fontScale="92500" lnSpcReduction="10000"/>
          </a:bodyPr>
          <a:lstStyle/>
          <a:p>
            <a:r>
              <a:rPr lang="en-US" sz="2400" b="1" dirty="0" smtClean="0">
                <a:solidFill>
                  <a:schemeClr val="tx1"/>
                </a:solidFill>
              </a:rPr>
              <a:t>Standard 5 a. Counseling:</a:t>
            </a:r>
          </a:p>
          <a:p>
            <a:pPr>
              <a:buFont typeface="Wingdings" panose="05000000000000000000" pitchFamily="2" charset="2"/>
              <a:buChar char="§"/>
            </a:pPr>
            <a:r>
              <a:rPr lang="en-US" sz="2400" dirty="0" smtClean="0">
                <a:solidFill>
                  <a:schemeClr val="tx1"/>
                </a:solidFill>
              </a:rPr>
              <a:t>The psychiatric-mental health nurse uses counseling interventions to assist clients in improving or regaining their previous coping abilities, fostering mental health, and preventing mental illness and disability.</a:t>
            </a:r>
            <a:endParaRPr lang="en-US" dirty="0" smtClean="0">
              <a:solidFill>
                <a:schemeClr val="tx1"/>
              </a:solidFill>
            </a:endParaRPr>
          </a:p>
          <a:p>
            <a:r>
              <a:rPr lang="en-US" sz="2400" b="1" dirty="0" smtClean="0">
                <a:solidFill>
                  <a:schemeClr val="tx1"/>
                </a:solidFill>
              </a:rPr>
              <a:t>Standard 5 b</a:t>
            </a:r>
            <a:r>
              <a:rPr lang="en-US" sz="2400" b="1" dirty="0">
                <a:solidFill>
                  <a:schemeClr val="tx1"/>
                </a:solidFill>
              </a:rPr>
              <a:t>. Milieu </a:t>
            </a:r>
            <a:r>
              <a:rPr lang="en-US" sz="2400" b="1" dirty="0" smtClean="0">
                <a:solidFill>
                  <a:schemeClr val="tx1"/>
                </a:solidFill>
              </a:rPr>
              <a:t>Therapy</a:t>
            </a:r>
            <a:r>
              <a:rPr lang="en-US" sz="2400" b="1" dirty="0">
                <a:solidFill>
                  <a:schemeClr val="tx1"/>
                </a:solidFill>
              </a:rPr>
              <a:t>:</a:t>
            </a:r>
            <a:endParaRPr lang="en-US" sz="2400" b="1" dirty="0" smtClean="0">
              <a:solidFill>
                <a:schemeClr val="tx1"/>
              </a:solidFill>
            </a:endParaRPr>
          </a:p>
          <a:p>
            <a:pPr>
              <a:buFont typeface="Wingdings" panose="05000000000000000000" pitchFamily="2" charset="2"/>
              <a:buChar char="§"/>
            </a:pPr>
            <a:r>
              <a:rPr lang="en-US" sz="2400" dirty="0" smtClean="0">
                <a:solidFill>
                  <a:schemeClr val="tx1"/>
                </a:solidFill>
              </a:rPr>
              <a:t>The psychiatric mental</a:t>
            </a:r>
            <a:r>
              <a:rPr lang="en-US" sz="2400" dirty="0">
                <a:solidFill>
                  <a:schemeClr val="tx1"/>
                </a:solidFill>
              </a:rPr>
              <a:t> </a:t>
            </a:r>
            <a:r>
              <a:rPr lang="en-US" sz="2400" dirty="0" smtClean="0">
                <a:solidFill>
                  <a:schemeClr val="tx1"/>
                </a:solidFill>
              </a:rPr>
              <a:t>health </a:t>
            </a:r>
            <a:r>
              <a:rPr lang="en-US" sz="2400" dirty="0">
                <a:solidFill>
                  <a:schemeClr val="tx1"/>
                </a:solidFill>
              </a:rPr>
              <a:t>nurse provides, structures, and </a:t>
            </a:r>
            <a:r>
              <a:rPr lang="en-US" sz="2400" dirty="0" smtClean="0">
                <a:solidFill>
                  <a:schemeClr val="tx1"/>
                </a:solidFill>
              </a:rPr>
              <a:t>maintains a </a:t>
            </a:r>
            <a:r>
              <a:rPr lang="en-US" sz="2400" dirty="0">
                <a:solidFill>
                  <a:schemeClr val="tx1"/>
                </a:solidFill>
              </a:rPr>
              <a:t>therapeutic environment in </a:t>
            </a:r>
            <a:r>
              <a:rPr lang="en-US" sz="2400" dirty="0" smtClean="0">
                <a:solidFill>
                  <a:schemeClr val="tx1"/>
                </a:solidFill>
              </a:rPr>
              <a:t>collaboration with </a:t>
            </a:r>
            <a:r>
              <a:rPr lang="en-US" sz="2400" dirty="0">
                <a:solidFill>
                  <a:schemeClr val="tx1"/>
                </a:solidFill>
              </a:rPr>
              <a:t>the client and other </a:t>
            </a:r>
            <a:r>
              <a:rPr lang="en-US" sz="2400" dirty="0" smtClean="0">
                <a:solidFill>
                  <a:schemeClr val="tx1"/>
                </a:solidFill>
              </a:rPr>
              <a:t>health </a:t>
            </a:r>
            <a:r>
              <a:rPr lang="en-US" sz="2400" dirty="0">
                <a:solidFill>
                  <a:schemeClr val="tx1"/>
                </a:solidFill>
              </a:rPr>
              <a:t>care </a:t>
            </a:r>
            <a:r>
              <a:rPr lang="en-US" sz="2400" dirty="0" smtClean="0">
                <a:solidFill>
                  <a:schemeClr val="tx1"/>
                </a:solidFill>
              </a:rPr>
              <a:t>clinicians</a:t>
            </a:r>
            <a:r>
              <a:rPr lang="en-US" dirty="0" smtClean="0">
                <a:solidFill>
                  <a:schemeClr val="tx1"/>
                </a:solidFill>
              </a:rPr>
              <a:t>.</a:t>
            </a:r>
          </a:p>
          <a:p>
            <a:r>
              <a:rPr lang="en-US" sz="2400" b="1" dirty="0" smtClean="0">
                <a:solidFill>
                  <a:schemeClr val="tx1"/>
                </a:solidFill>
              </a:rPr>
              <a:t>Standard 5 c</a:t>
            </a:r>
            <a:r>
              <a:rPr lang="en-US" sz="2400" b="1" dirty="0">
                <a:solidFill>
                  <a:schemeClr val="tx1"/>
                </a:solidFill>
              </a:rPr>
              <a:t>. Promotion of Self-Care </a:t>
            </a:r>
            <a:r>
              <a:rPr lang="en-US" sz="2400" b="1" dirty="0" smtClean="0">
                <a:solidFill>
                  <a:schemeClr val="tx1"/>
                </a:solidFill>
              </a:rPr>
              <a:t>Activities:</a:t>
            </a:r>
            <a:endParaRPr lang="en-US" sz="2400" b="1" dirty="0">
              <a:solidFill>
                <a:schemeClr val="tx1"/>
              </a:solidFill>
            </a:endParaRPr>
          </a:p>
          <a:p>
            <a:pPr>
              <a:buFont typeface="Wingdings" panose="05000000000000000000" pitchFamily="2" charset="2"/>
              <a:buChar char="§"/>
            </a:pPr>
            <a:r>
              <a:rPr lang="en-US" sz="2600" dirty="0">
                <a:solidFill>
                  <a:schemeClr val="tx1"/>
                </a:solidFill>
              </a:rPr>
              <a:t>The psychiatric-mental health nurse </a:t>
            </a:r>
            <a:r>
              <a:rPr lang="en-US" sz="2600" dirty="0" smtClean="0">
                <a:solidFill>
                  <a:schemeClr val="tx1"/>
                </a:solidFill>
              </a:rPr>
              <a:t>structures interventions </a:t>
            </a:r>
            <a:r>
              <a:rPr lang="en-US" sz="2600" dirty="0">
                <a:solidFill>
                  <a:schemeClr val="tx1"/>
                </a:solidFill>
              </a:rPr>
              <a:t>around the client’s activities of </a:t>
            </a:r>
            <a:r>
              <a:rPr lang="en-US" sz="2600" dirty="0" smtClean="0">
                <a:solidFill>
                  <a:schemeClr val="tx1"/>
                </a:solidFill>
              </a:rPr>
              <a:t>daily living </a:t>
            </a:r>
            <a:r>
              <a:rPr lang="en-US" sz="2600" dirty="0">
                <a:solidFill>
                  <a:schemeClr val="tx1"/>
                </a:solidFill>
              </a:rPr>
              <a:t>to foster self-care and mental and </a:t>
            </a:r>
            <a:r>
              <a:rPr lang="en-US" sz="2600" dirty="0" smtClean="0">
                <a:solidFill>
                  <a:schemeClr val="tx1"/>
                </a:solidFill>
              </a:rPr>
              <a:t>physical well-being</a:t>
            </a:r>
            <a:r>
              <a:rPr lang="en-US" sz="2600" dirty="0">
                <a:solidFill>
                  <a:schemeClr val="tx1"/>
                </a:solidFill>
              </a:rPr>
              <a:t>.</a:t>
            </a:r>
          </a:p>
        </p:txBody>
      </p:sp>
    </p:spTree>
    <p:extLst>
      <p:ext uri="{BB962C8B-B14F-4D97-AF65-F5344CB8AC3E}">
        <p14:creationId xmlns:p14="http://schemas.microsoft.com/office/powerpoint/2010/main" val="2814394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685800"/>
            <a:ext cx="7924800" cy="5791200"/>
          </a:xfrm>
        </p:spPr>
        <p:txBody>
          <a:bodyPr>
            <a:noAutofit/>
          </a:bodyPr>
          <a:lstStyle/>
          <a:p>
            <a:r>
              <a:rPr lang="en-US" sz="2200" b="1" dirty="0">
                <a:solidFill>
                  <a:schemeClr val="tx1"/>
                </a:solidFill>
              </a:rPr>
              <a:t>Standard 5 d. Psychobiological Interventions:</a:t>
            </a:r>
          </a:p>
          <a:p>
            <a:pPr>
              <a:buFont typeface="Wingdings" panose="05000000000000000000" pitchFamily="2" charset="2"/>
              <a:buChar char="§"/>
            </a:pPr>
            <a:r>
              <a:rPr lang="en-US" dirty="0">
                <a:solidFill>
                  <a:schemeClr val="tx1"/>
                </a:solidFill>
              </a:rPr>
              <a:t>N</a:t>
            </a:r>
            <a:r>
              <a:rPr lang="en-US" sz="2400" dirty="0" smtClean="0">
                <a:solidFill>
                  <a:schemeClr val="tx1"/>
                </a:solidFill>
              </a:rPr>
              <a:t>urse </a:t>
            </a:r>
            <a:r>
              <a:rPr lang="en-US" sz="2400" dirty="0">
                <a:solidFill>
                  <a:schemeClr val="tx1"/>
                </a:solidFill>
              </a:rPr>
              <a:t>uses </a:t>
            </a:r>
            <a:r>
              <a:rPr lang="en-US" sz="2400" dirty="0" smtClean="0">
                <a:solidFill>
                  <a:schemeClr val="tx1"/>
                </a:solidFill>
              </a:rPr>
              <a:t>knowledge of </a:t>
            </a:r>
            <a:r>
              <a:rPr lang="en-US" sz="2400" dirty="0">
                <a:solidFill>
                  <a:schemeClr val="tx1"/>
                </a:solidFill>
              </a:rPr>
              <a:t>psychobiological interventions and applies </a:t>
            </a:r>
            <a:r>
              <a:rPr lang="en-US" sz="2400" dirty="0" smtClean="0">
                <a:solidFill>
                  <a:schemeClr val="tx1"/>
                </a:solidFill>
              </a:rPr>
              <a:t>clinical skills </a:t>
            </a:r>
            <a:r>
              <a:rPr lang="en-US" sz="2400" dirty="0">
                <a:solidFill>
                  <a:schemeClr val="tx1"/>
                </a:solidFill>
              </a:rPr>
              <a:t>to restore the client’s health and prevent </a:t>
            </a:r>
            <a:r>
              <a:rPr lang="en-US" sz="2400" dirty="0" smtClean="0">
                <a:solidFill>
                  <a:schemeClr val="tx1"/>
                </a:solidFill>
              </a:rPr>
              <a:t>further disability.</a:t>
            </a:r>
          </a:p>
          <a:p>
            <a:r>
              <a:rPr lang="en-US" sz="2200" b="1" dirty="0">
                <a:solidFill>
                  <a:schemeClr val="tx1"/>
                </a:solidFill>
              </a:rPr>
              <a:t>Standard 5 e. Health Teaching:</a:t>
            </a:r>
          </a:p>
          <a:p>
            <a:pPr>
              <a:buFont typeface="Wingdings" panose="05000000000000000000" pitchFamily="2" charset="2"/>
              <a:buChar char="§"/>
            </a:pPr>
            <a:r>
              <a:rPr lang="en-US" dirty="0">
                <a:solidFill>
                  <a:schemeClr val="tx1"/>
                </a:solidFill>
              </a:rPr>
              <a:t>T</a:t>
            </a:r>
            <a:r>
              <a:rPr lang="en-US" sz="2400" dirty="0" smtClean="0">
                <a:solidFill>
                  <a:schemeClr val="tx1"/>
                </a:solidFill>
              </a:rPr>
              <a:t>hrough </a:t>
            </a:r>
            <a:r>
              <a:rPr lang="en-US" sz="2400" dirty="0">
                <a:solidFill>
                  <a:schemeClr val="tx1"/>
                </a:solidFill>
              </a:rPr>
              <a:t>health teaching, </a:t>
            </a:r>
            <a:r>
              <a:rPr lang="en-US" sz="2400" dirty="0" smtClean="0">
                <a:solidFill>
                  <a:schemeClr val="tx1"/>
                </a:solidFill>
              </a:rPr>
              <a:t>assists clients </a:t>
            </a:r>
            <a:r>
              <a:rPr lang="en-US" sz="2400" dirty="0">
                <a:solidFill>
                  <a:schemeClr val="tx1"/>
                </a:solidFill>
              </a:rPr>
              <a:t>in achieving satisfying, productive, </a:t>
            </a:r>
            <a:r>
              <a:rPr lang="en-US" sz="2400" dirty="0" smtClean="0">
                <a:solidFill>
                  <a:schemeClr val="tx1"/>
                </a:solidFill>
              </a:rPr>
              <a:t>and healthy </a:t>
            </a:r>
            <a:r>
              <a:rPr lang="en-US" sz="2400" dirty="0">
                <a:solidFill>
                  <a:schemeClr val="tx1"/>
                </a:solidFill>
              </a:rPr>
              <a:t>patterns of living</a:t>
            </a:r>
            <a:r>
              <a:rPr lang="en-US" sz="2400" dirty="0" smtClean="0">
                <a:solidFill>
                  <a:schemeClr val="tx1"/>
                </a:solidFill>
              </a:rPr>
              <a:t>.</a:t>
            </a:r>
          </a:p>
          <a:p>
            <a:r>
              <a:rPr lang="en-US" sz="2200" b="1" dirty="0">
                <a:solidFill>
                  <a:schemeClr val="tx1"/>
                </a:solidFill>
              </a:rPr>
              <a:t>Standard 5 F. Health Promotion and Health Maintenance:</a:t>
            </a:r>
          </a:p>
          <a:p>
            <a:pPr>
              <a:buFont typeface="Wingdings" panose="05000000000000000000" pitchFamily="2" charset="2"/>
              <a:buChar char="§"/>
            </a:pPr>
            <a:r>
              <a:rPr lang="en-US" dirty="0">
                <a:solidFill>
                  <a:schemeClr val="tx1"/>
                </a:solidFill>
              </a:rPr>
              <a:t>E</a:t>
            </a:r>
            <a:r>
              <a:rPr lang="en-US" sz="2400" dirty="0" smtClean="0">
                <a:solidFill>
                  <a:schemeClr val="tx1"/>
                </a:solidFill>
              </a:rPr>
              <a:t>mploys </a:t>
            </a:r>
            <a:r>
              <a:rPr lang="en-US" sz="2400" dirty="0">
                <a:solidFill>
                  <a:schemeClr val="tx1"/>
                </a:solidFill>
              </a:rPr>
              <a:t>strategies and interventions to promote </a:t>
            </a:r>
            <a:r>
              <a:rPr lang="en-US" sz="2400" dirty="0" smtClean="0">
                <a:solidFill>
                  <a:schemeClr val="tx1"/>
                </a:solidFill>
              </a:rPr>
              <a:t>and maintain </a:t>
            </a:r>
            <a:r>
              <a:rPr lang="en-US" sz="2400" dirty="0">
                <a:solidFill>
                  <a:schemeClr val="tx1"/>
                </a:solidFill>
              </a:rPr>
              <a:t>health and prevent mental </a:t>
            </a:r>
            <a:r>
              <a:rPr lang="en-US" sz="2400" dirty="0" smtClean="0">
                <a:solidFill>
                  <a:schemeClr val="tx1"/>
                </a:solidFill>
              </a:rPr>
              <a:t>illness</a:t>
            </a:r>
            <a:r>
              <a:rPr lang="en-US" dirty="0">
                <a:solidFill>
                  <a:schemeClr val="tx1"/>
                </a:solidFill>
              </a:rPr>
              <a:t>.</a:t>
            </a:r>
            <a:endParaRPr lang="en-US" sz="2400" dirty="0" smtClean="0">
              <a:solidFill>
                <a:schemeClr val="tx1"/>
              </a:solidFill>
            </a:endParaRPr>
          </a:p>
        </p:txBody>
      </p:sp>
    </p:spTree>
    <p:extLst>
      <p:ext uri="{BB962C8B-B14F-4D97-AF65-F5344CB8AC3E}">
        <p14:creationId xmlns:p14="http://schemas.microsoft.com/office/powerpoint/2010/main" val="624506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14399"/>
            <a:ext cx="7315200" cy="5394961"/>
          </a:xfrm>
        </p:spPr>
        <p:txBody>
          <a:bodyPr>
            <a:normAutofit/>
          </a:bodyPr>
          <a:lstStyle/>
          <a:p>
            <a:r>
              <a:rPr lang="en-US" sz="2200" b="1" dirty="0">
                <a:solidFill>
                  <a:schemeClr val="tx1"/>
                </a:solidFill>
              </a:rPr>
              <a:t>Standard 5 G. Psychotherapy:</a:t>
            </a:r>
          </a:p>
          <a:p>
            <a:pPr>
              <a:buFont typeface="Wingdings" panose="05000000000000000000" pitchFamily="2" charset="2"/>
              <a:buChar char="§"/>
            </a:pPr>
            <a:r>
              <a:rPr lang="en-US" sz="2400" dirty="0" smtClean="0">
                <a:solidFill>
                  <a:schemeClr val="tx1"/>
                </a:solidFill>
              </a:rPr>
              <a:t>The </a:t>
            </a:r>
            <a:r>
              <a:rPr lang="en-US" sz="2400" dirty="0">
                <a:solidFill>
                  <a:schemeClr val="tx1"/>
                </a:solidFill>
              </a:rPr>
              <a:t>advanced practice psychiatric-mental health nurse uses individual, group, and family psychotherapy, and other therapeutic treatments to assist clients in preventing mental illness and disability, treating mental health disorders, and improving mental health status and functional abilities</a:t>
            </a:r>
            <a:r>
              <a:rPr lang="en-US" sz="2400" dirty="0" smtClean="0">
                <a:solidFill>
                  <a:schemeClr val="tx1"/>
                </a:solidFill>
              </a:rPr>
              <a:t>.</a:t>
            </a:r>
            <a:endParaRPr lang="en-US" sz="2400" dirty="0">
              <a:solidFill>
                <a:schemeClr val="tx1"/>
              </a:solidFill>
            </a:endParaRPr>
          </a:p>
          <a:p>
            <a:r>
              <a:rPr lang="en-US" sz="2200" b="1" dirty="0">
                <a:solidFill>
                  <a:schemeClr val="tx1"/>
                </a:solidFill>
              </a:rPr>
              <a:t>Standard 5 H. Consultation:</a:t>
            </a:r>
          </a:p>
          <a:p>
            <a:pPr>
              <a:buFont typeface="Wingdings" panose="05000000000000000000" pitchFamily="2" charset="2"/>
              <a:buChar char="§"/>
            </a:pPr>
            <a:r>
              <a:rPr lang="en-US" sz="2400" dirty="0" smtClean="0">
                <a:solidFill>
                  <a:schemeClr val="tx1"/>
                </a:solidFill>
              </a:rPr>
              <a:t>The </a:t>
            </a:r>
            <a:r>
              <a:rPr lang="en-US" sz="2400" dirty="0">
                <a:solidFill>
                  <a:schemeClr val="tx1"/>
                </a:solidFill>
              </a:rPr>
              <a:t>advanced </a:t>
            </a:r>
            <a:r>
              <a:rPr lang="en-US" sz="2400" dirty="0" smtClean="0">
                <a:solidFill>
                  <a:schemeClr val="tx1"/>
                </a:solidFill>
              </a:rPr>
              <a:t>practice psychiatric-mental </a:t>
            </a:r>
            <a:r>
              <a:rPr lang="en-US" sz="2400" dirty="0">
                <a:solidFill>
                  <a:schemeClr val="tx1"/>
                </a:solidFill>
              </a:rPr>
              <a:t>health nurse provides </a:t>
            </a:r>
            <a:r>
              <a:rPr lang="en-US" sz="2400" dirty="0" smtClean="0">
                <a:solidFill>
                  <a:schemeClr val="tx1"/>
                </a:solidFill>
              </a:rPr>
              <a:t>consultation to </a:t>
            </a:r>
            <a:r>
              <a:rPr lang="en-US" sz="2400" dirty="0">
                <a:solidFill>
                  <a:schemeClr val="tx1"/>
                </a:solidFill>
              </a:rPr>
              <a:t>enhance the abilities of other clinicians </a:t>
            </a:r>
            <a:r>
              <a:rPr lang="en-US" sz="2400" dirty="0" smtClean="0">
                <a:solidFill>
                  <a:schemeClr val="tx1"/>
                </a:solidFill>
              </a:rPr>
              <a:t>to provide </a:t>
            </a:r>
            <a:r>
              <a:rPr lang="en-US" sz="2400" dirty="0">
                <a:solidFill>
                  <a:schemeClr val="tx1"/>
                </a:solidFill>
              </a:rPr>
              <a:t>services for clients and effect change in </a:t>
            </a:r>
            <a:r>
              <a:rPr lang="en-US" sz="2400" dirty="0" smtClean="0">
                <a:solidFill>
                  <a:schemeClr val="tx1"/>
                </a:solidFill>
              </a:rPr>
              <a:t>the system</a:t>
            </a:r>
            <a:r>
              <a:rPr lang="en-US" dirty="0">
                <a:solidFill>
                  <a:schemeClr val="tx1"/>
                </a:solidFill>
              </a:rPr>
              <a:t>.</a:t>
            </a:r>
          </a:p>
        </p:txBody>
      </p:sp>
    </p:spTree>
    <p:extLst>
      <p:ext uri="{BB962C8B-B14F-4D97-AF65-F5344CB8AC3E}">
        <p14:creationId xmlns:p14="http://schemas.microsoft.com/office/powerpoint/2010/main" val="34595739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1"/>
            <a:ext cx="7315200" cy="990599"/>
          </a:xfrm>
        </p:spPr>
        <p:txBody>
          <a:bodyPr>
            <a:normAutofit/>
          </a:bodyPr>
          <a:lstStyle/>
          <a:p>
            <a:r>
              <a:rPr lang="en-US" dirty="0"/>
              <a:t>Areas of </a:t>
            </a:r>
            <a:r>
              <a:rPr lang="en-US" dirty="0" smtClean="0"/>
              <a:t>Practice</a:t>
            </a:r>
            <a:endParaRPr lang="en-US" dirty="0"/>
          </a:p>
        </p:txBody>
      </p:sp>
      <p:sp>
        <p:nvSpPr>
          <p:cNvPr id="3" name="Content Placeholder 2"/>
          <p:cNvSpPr>
            <a:spLocks noGrp="1"/>
          </p:cNvSpPr>
          <p:nvPr>
            <p:ph idx="1"/>
          </p:nvPr>
        </p:nvSpPr>
        <p:spPr>
          <a:xfrm>
            <a:off x="533400" y="1676400"/>
            <a:ext cx="8077200" cy="4876799"/>
          </a:xfrm>
        </p:spPr>
        <p:txBody>
          <a:bodyPr>
            <a:noAutofit/>
          </a:bodyPr>
          <a:lstStyle/>
          <a:p>
            <a:r>
              <a:rPr lang="en-US" sz="2400" b="1" dirty="0" smtClean="0">
                <a:solidFill>
                  <a:schemeClr val="tx1"/>
                </a:solidFill>
              </a:rPr>
              <a:t>Counseling:</a:t>
            </a:r>
            <a:endParaRPr lang="en-US" sz="2400" b="1" dirty="0">
              <a:solidFill>
                <a:schemeClr val="tx1"/>
              </a:solidFill>
            </a:endParaRPr>
          </a:p>
          <a:p>
            <a:pPr>
              <a:buFont typeface="Wingdings" panose="05000000000000000000" pitchFamily="2" charset="2"/>
              <a:buChar char="§"/>
            </a:pPr>
            <a:r>
              <a:rPr lang="fr-FR" sz="2400" dirty="0" smtClean="0">
                <a:solidFill>
                  <a:schemeClr val="tx1"/>
                </a:solidFill>
              </a:rPr>
              <a:t>Interventions </a:t>
            </a:r>
            <a:r>
              <a:rPr lang="fr-FR" sz="2400" dirty="0">
                <a:solidFill>
                  <a:schemeClr val="tx1"/>
                </a:solidFill>
              </a:rPr>
              <a:t>and communication </a:t>
            </a:r>
            <a:r>
              <a:rPr lang="fr-FR" sz="2400" dirty="0" smtClean="0">
                <a:solidFill>
                  <a:schemeClr val="tx1"/>
                </a:solidFill>
              </a:rPr>
              <a:t>techniques.</a:t>
            </a:r>
            <a:endParaRPr lang="fr-FR" sz="2400" dirty="0">
              <a:solidFill>
                <a:schemeClr val="tx1"/>
              </a:solidFill>
            </a:endParaRPr>
          </a:p>
          <a:p>
            <a:pPr>
              <a:buFont typeface="Wingdings" panose="05000000000000000000" pitchFamily="2" charset="2"/>
              <a:buChar char="§"/>
            </a:pPr>
            <a:r>
              <a:rPr lang="en-US" sz="2400" dirty="0" smtClean="0">
                <a:solidFill>
                  <a:schemeClr val="tx1"/>
                </a:solidFill>
              </a:rPr>
              <a:t>Problem solving.</a:t>
            </a:r>
            <a:endParaRPr lang="en-US" sz="2400" dirty="0">
              <a:solidFill>
                <a:schemeClr val="tx1"/>
              </a:solidFill>
            </a:endParaRPr>
          </a:p>
          <a:p>
            <a:pPr>
              <a:buFont typeface="Wingdings" panose="05000000000000000000" pitchFamily="2" charset="2"/>
              <a:buChar char="§"/>
            </a:pPr>
            <a:r>
              <a:rPr lang="en-US" sz="2400" dirty="0" smtClean="0">
                <a:solidFill>
                  <a:schemeClr val="tx1"/>
                </a:solidFill>
              </a:rPr>
              <a:t>Crisis intervention.</a:t>
            </a:r>
            <a:endParaRPr lang="en-US" sz="2400" dirty="0">
              <a:solidFill>
                <a:schemeClr val="tx1"/>
              </a:solidFill>
            </a:endParaRPr>
          </a:p>
          <a:p>
            <a:pPr>
              <a:buFont typeface="Wingdings" panose="05000000000000000000" pitchFamily="2" charset="2"/>
              <a:buChar char="§"/>
            </a:pPr>
            <a:r>
              <a:rPr lang="en-US" sz="2400" dirty="0" smtClean="0">
                <a:solidFill>
                  <a:schemeClr val="tx1"/>
                </a:solidFill>
              </a:rPr>
              <a:t>Stress management.</a:t>
            </a:r>
            <a:endParaRPr lang="en-US" sz="2400" dirty="0">
              <a:solidFill>
                <a:schemeClr val="tx1"/>
              </a:solidFill>
            </a:endParaRPr>
          </a:p>
          <a:p>
            <a:pPr>
              <a:buFont typeface="Wingdings" panose="05000000000000000000" pitchFamily="2" charset="2"/>
              <a:buChar char="§"/>
            </a:pPr>
            <a:r>
              <a:rPr lang="en-US" sz="2400" dirty="0" smtClean="0">
                <a:solidFill>
                  <a:schemeClr val="tx1"/>
                </a:solidFill>
              </a:rPr>
              <a:t>Behavior modification.</a:t>
            </a:r>
          </a:p>
          <a:p>
            <a:r>
              <a:rPr lang="en-US" b="1" dirty="0">
                <a:solidFill>
                  <a:schemeClr val="tx1"/>
                </a:solidFill>
              </a:rPr>
              <a:t>Milieu therapy:</a:t>
            </a:r>
          </a:p>
          <a:p>
            <a:pPr>
              <a:buFont typeface="Wingdings" panose="05000000000000000000" pitchFamily="2" charset="2"/>
              <a:buChar char="§"/>
            </a:pPr>
            <a:r>
              <a:rPr lang="en-US" sz="2400" dirty="0" smtClean="0">
                <a:solidFill>
                  <a:schemeClr val="tx1"/>
                </a:solidFill>
              </a:rPr>
              <a:t>Maintain </a:t>
            </a:r>
            <a:r>
              <a:rPr lang="en-US" sz="2400" dirty="0">
                <a:solidFill>
                  <a:schemeClr val="tx1"/>
                </a:solidFill>
              </a:rPr>
              <a:t>therapeutic </a:t>
            </a:r>
            <a:r>
              <a:rPr lang="en-US" sz="2400" dirty="0" smtClean="0">
                <a:solidFill>
                  <a:schemeClr val="tx1"/>
                </a:solidFill>
              </a:rPr>
              <a:t>environment.</a:t>
            </a:r>
            <a:endParaRPr lang="en-US" sz="2400" dirty="0">
              <a:solidFill>
                <a:schemeClr val="tx1"/>
              </a:solidFill>
            </a:endParaRPr>
          </a:p>
          <a:p>
            <a:pPr>
              <a:buFont typeface="Wingdings" panose="05000000000000000000" pitchFamily="2" charset="2"/>
              <a:buChar char="§"/>
            </a:pPr>
            <a:r>
              <a:rPr lang="en-US" sz="2400" dirty="0" smtClean="0">
                <a:solidFill>
                  <a:schemeClr val="tx1"/>
                </a:solidFill>
              </a:rPr>
              <a:t>Teach skills.</a:t>
            </a:r>
            <a:endParaRPr lang="en-US" sz="2400" dirty="0">
              <a:solidFill>
                <a:schemeClr val="tx1"/>
              </a:solidFill>
            </a:endParaRPr>
          </a:p>
          <a:p>
            <a:pPr>
              <a:buFont typeface="Wingdings" panose="05000000000000000000" pitchFamily="2" charset="2"/>
              <a:buChar char="§"/>
            </a:pPr>
            <a:r>
              <a:rPr lang="en-US" sz="2400" dirty="0" smtClean="0">
                <a:solidFill>
                  <a:schemeClr val="tx1"/>
                </a:solidFill>
              </a:rPr>
              <a:t>Encourage </a:t>
            </a:r>
            <a:r>
              <a:rPr lang="en-US" sz="2400" dirty="0">
                <a:solidFill>
                  <a:schemeClr val="tx1"/>
                </a:solidFill>
              </a:rPr>
              <a:t>communication between clients </a:t>
            </a:r>
            <a:r>
              <a:rPr lang="en-US" sz="2400" dirty="0" smtClean="0">
                <a:solidFill>
                  <a:schemeClr val="tx1"/>
                </a:solidFill>
              </a:rPr>
              <a:t>and others</a:t>
            </a:r>
            <a:r>
              <a:rPr lang="en-US" sz="2400" dirty="0">
                <a:solidFill>
                  <a:schemeClr val="tx1"/>
                </a:solidFill>
              </a:rPr>
              <a:t> </a:t>
            </a:r>
            <a:r>
              <a:rPr lang="en-US" sz="2400" dirty="0" smtClean="0">
                <a:solidFill>
                  <a:schemeClr val="tx1"/>
                </a:solidFill>
              </a:rPr>
              <a:t>and promote </a:t>
            </a:r>
            <a:r>
              <a:rPr lang="en-US" sz="2400" dirty="0">
                <a:solidFill>
                  <a:schemeClr val="tx1"/>
                </a:solidFill>
              </a:rPr>
              <a:t>growth through role </a:t>
            </a:r>
            <a:r>
              <a:rPr lang="en-US" sz="2400" dirty="0" smtClean="0">
                <a:solidFill>
                  <a:schemeClr val="tx1"/>
                </a:solidFill>
              </a:rPr>
              <a:t>modeling.</a:t>
            </a:r>
            <a:endParaRPr lang="en-US" sz="2400" dirty="0">
              <a:solidFill>
                <a:schemeClr val="tx1"/>
              </a:solidFill>
            </a:endParaRPr>
          </a:p>
        </p:txBody>
      </p:sp>
    </p:spTree>
    <p:extLst>
      <p:ext uri="{BB962C8B-B14F-4D97-AF65-F5344CB8AC3E}">
        <p14:creationId xmlns:p14="http://schemas.microsoft.com/office/powerpoint/2010/main" val="243123849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838201"/>
            <a:ext cx="7315200" cy="5471160"/>
          </a:xfrm>
        </p:spPr>
        <p:txBody>
          <a:bodyPr>
            <a:normAutofit/>
          </a:bodyPr>
          <a:lstStyle/>
          <a:p>
            <a:r>
              <a:rPr lang="en-US" b="1" dirty="0">
                <a:solidFill>
                  <a:schemeClr val="tx1"/>
                </a:solidFill>
              </a:rPr>
              <a:t>Self-care activities:</a:t>
            </a:r>
          </a:p>
          <a:p>
            <a:pPr>
              <a:buFont typeface="Wingdings" panose="05000000000000000000" pitchFamily="2" charset="2"/>
              <a:buChar char="§"/>
            </a:pPr>
            <a:r>
              <a:rPr lang="en-US" sz="2800" dirty="0" smtClean="0">
                <a:solidFill>
                  <a:schemeClr val="tx1"/>
                </a:solidFill>
              </a:rPr>
              <a:t>Encourage independence.</a:t>
            </a:r>
            <a:endParaRPr lang="en-US" sz="2800" dirty="0">
              <a:solidFill>
                <a:schemeClr val="tx1"/>
              </a:solidFill>
            </a:endParaRPr>
          </a:p>
          <a:p>
            <a:pPr>
              <a:buFont typeface="Wingdings" panose="05000000000000000000" pitchFamily="2" charset="2"/>
              <a:buChar char="§"/>
            </a:pPr>
            <a:r>
              <a:rPr lang="en-US" sz="2800" dirty="0" smtClean="0">
                <a:solidFill>
                  <a:schemeClr val="tx1"/>
                </a:solidFill>
              </a:rPr>
              <a:t>Increase self-esteem.</a:t>
            </a:r>
            <a:endParaRPr lang="en-US" sz="2800" dirty="0">
              <a:solidFill>
                <a:schemeClr val="tx1"/>
              </a:solidFill>
            </a:endParaRPr>
          </a:p>
          <a:p>
            <a:pPr>
              <a:buFont typeface="Wingdings" panose="05000000000000000000" pitchFamily="2" charset="2"/>
              <a:buChar char="§"/>
            </a:pPr>
            <a:r>
              <a:rPr lang="en-US" sz="2800" dirty="0" smtClean="0">
                <a:solidFill>
                  <a:schemeClr val="tx1"/>
                </a:solidFill>
              </a:rPr>
              <a:t>Improve </a:t>
            </a:r>
            <a:r>
              <a:rPr lang="en-US" sz="2800" dirty="0">
                <a:solidFill>
                  <a:schemeClr val="tx1"/>
                </a:solidFill>
              </a:rPr>
              <a:t>function and </a:t>
            </a:r>
            <a:r>
              <a:rPr lang="en-US" sz="2800" dirty="0" smtClean="0">
                <a:solidFill>
                  <a:schemeClr val="tx1"/>
                </a:solidFill>
              </a:rPr>
              <a:t>health.</a:t>
            </a:r>
            <a:endParaRPr lang="en-US" sz="2800" dirty="0">
              <a:solidFill>
                <a:schemeClr val="tx1"/>
              </a:solidFill>
            </a:endParaRPr>
          </a:p>
          <a:p>
            <a:r>
              <a:rPr lang="en-US" b="1" dirty="0">
                <a:solidFill>
                  <a:schemeClr val="tx1"/>
                </a:solidFill>
              </a:rPr>
              <a:t>Psychobiologic interventions:</a:t>
            </a:r>
          </a:p>
          <a:p>
            <a:pPr>
              <a:buFont typeface="Wingdings" panose="05000000000000000000" pitchFamily="2" charset="2"/>
              <a:buChar char="§"/>
            </a:pPr>
            <a:r>
              <a:rPr lang="en-US" sz="2800" dirty="0" smtClean="0">
                <a:solidFill>
                  <a:schemeClr val="tx1"/>
                </a:solidFill>
              </a:rPr>
              <a:t>Administer medications.</a:t>
            </a:r>
            <a:endParaRPr lang="en-US" sz="2800" dirty="0">
              <a:solidFill>
                <a:schemeClr val="tx1"/>
              </a:solidFill>
            </a:endParaRPr>
          </a:p>
          <a:p>
            <a:pPr>
              <a:buFont typeface="Wingdings" panose="05000000000000000000" pitchFamily="2" charset="2"/>
              <a:buChar char="§"/>
            </a:pPr>
            <a:r>
              <a:rPr lang="en-US" sz="2800" dirty="0" smtClean="0">
                <a:solidFill>
                  <a:schemeClr val="tx1"/>
                </a:solidFill>
              </a:rPr>
              <a:t>Teaching.</a:t>
            </a:r>
            <a:endParaRPr lang="en-US" sz="2800" dirty="0">
              <a:solidFill>
                <a:schemeClr val="tx1"/>
              </a:solidFill>
            </a:endParaRPr>
          </a:p>
          <a:p>
            <a:pPr>
              <a:buFont typeface="Wingdings" panose="05000000000000000000" pitchFamily="2" charset="2"/>
              <a:buChar char="§"/>
            </a:pPr>
            <a:r>
              <a:rPr lang="en-US" sz="2800" dirty="0" smtClean="0">
                <a:solidFill>
                  <a:schemeClr val="tx1"/>
                </a:solidFill>
              </a:rPr>
              <a:t>Observations.</a:t>
            </a:r>
            <a:endParaRPr lang="en-US" sz="2800" dirty="0">
              <a:solidFill>
                <a:schemeClr val="tx1"/>
              </a:solidFill>
            </a:endParaRPr>
          </a:p>
        </p:txBody>
      </p:sp>
    </p:spTree>
    <p:extLst>
      <p:ext uri="{BB962C8B-B14F-4D97-AF65-F5344CB8AC3E}">
        <p14:creationId xmlns:p14="http://schemas.microsoft.com/office/powerpoint/2010/main" val="414038175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1"/>
            <a:ext cx="7315200" cy="1066799"/>
          </a:xfrm>
        </p:spPr>
        <p:txBody>
          <a:bodyPr/>
          <a:lstStyle/>
          <a:p>
            <a:r>
              <a:rPr lang="en-US" dirty="0" smtClean="0"/>
              <a:t>Standard 6: Evaluation</a:t>
            </a:r>
            <a:endParaRPr lang="en-US" dirty="0"/>
          </a:p>
        </p:txBody>
      </p:sp>
      <p:sp>
        <p:nvSpPr>
          <p:cNvPr id="3" name="Content Placeholder 2"/>
          <p:cNvSpPr>
            <a:spLocks noGrp="1"/>
          </p:cNvSpPr>
          <p:nvPr>
            <p:ph idx="1"/>
          </p:nvPr>
        </p:nvSpPr>
        <p:spPr>
          <a:xfrm>
            <a:off x="533400" y="1905000"/>
            <a:ext cx="8077200" cy="4404361"/>
          </a:xfrm>
        </p:spPr>
        <p:txBody>
          <a:bodyPr>
            <a:normAutofit fontScale="85000" lnSpcReduction="10000"/>
          </a:bodyPr>
          <a:lstStyle/>
          <a:p>
            <a:r>
              <a:rPr lang="en-US" dirty="0">
                <a:solidFill>
                  <a:schemeClr val="tx1"/>
                </a:solidFill>
              </a:rPr>
              <a:t>The </a:t>
            </a:r>
            <a:r>
              <a:rPr lang="en-US" dirty="0" smtClean="0">
                <a:solidFill>
                  <a:schemeClr val="tx1"/>
                </a:solidFill>
              </a:rPr>
              <a:t>nurse </a:t>
            </a:r>
            <a:r>
              <a:rPr lang="en-US" dirty="0">
                <a:solidFill>
                  <a:schemeClr val="tx1"/>
                </a:solidFill>
              </a:rPr>
              <a:t>evaluates </a:t>
            </a:r>
            <a:r>
              <a:rPr lang="en-US" dirty="0" smtClean="0">
                <a:solidFill>
                  <a:schemeClr val="tx1"/>
                </a:solidFill>
              </a:rPr>
              <a:t>the client’s </a:t>
            </a:r>
            <a:r>
              <a:rPr lang="en-US" dirty="0">
                <a:solidFill>
                  <a:schemeClr val="tx1"/>
                </a:solidFill>
              </a:rPr>
              <a:t>progress in attaining expected outcomes</a:t>
            </a:r>
            <a:r>
              <a:rPr lang="en-US" dirty="0" smtClean="0">
                <a:solidFill>
                  <a:schemeClr val="tx1"/>
                </a:solidFill>
              </a:rPr>
              <a:t>.</a:t>
            </a:r>
          </a:p>
          <a:p>
            <a:r>
              <a:rPr lang="en-US" dirty="0">
                <a:solidFill>
                  <a:schemeClr val="tx1"/>
                </a:solidFill>
              </a:rPr>
              <a:t>Nursing care is a dynamic process involving change </a:t>
            </a:r>
            <a:r>
              <a:rPr lang="en-US" dirty="0" smtClean="0">
                <a:solidFill>
                  <a:schemeClr val="tx1"/>
                </a:solidFill>
              </a:rPr>
              <a:t>in the </a:t>
            </a:r>
            <a:r>
              <a:rPr lang="en-US" dirty="0">
                <a:solidFill>
                  <a:schemeClr val="tx1"/>
                </a:solidFill>
              </a:rPr>
              <a:t>client’s health status over time, giving rise to </a:t>
            </a:r>
            <a:r>
              <a:rPr lang="en-US" dirty="0" smtClean="0">
                <a:solidFill>
                  <a:schemeClr val="tx1"/>
                </a:solidFill>
              </a:rPr>
              <a:t>the need </a:t>
            </a:r>
            <a:r>
              <a:rPr lang="en-US" dirty="0">
                <a:solidFill>
                  <a:schemeClr val="tx1"/>
                </a:solidFill>
              </a:rPr>
              <a:t>for data, different diagnoses, and modifications </a:t>
            </a:r>
            <a:r>
              <a:rPr lang="en-US" dirty="0" smtClean="0">
                <a:solidFill>
                  <a:schemeClr val="tx1"/>
                </a:solidFill>
              </a:rPr>
              <a:t>in the </a:t>
            </a:r>
            <a:r>
              <a:rPr lang="en-US" dirty="0">
                <a:solidFill>
                  <a:schemeClr val="tx1"/>
                </a:solidFill>
              </a:rPr>
              <a:t>plan of care. Therefore, evaluation is a </a:t>
            </a:r>
            <a:r>
              <a:rPr lang="en-US" dirty="0" smtClean="0">
                <a:solidFill>
                  <a:schemeClr val="tx1"/>
                </a:solidFill>
              </a:rPr>
              <a:t>continuous process </a:t>
            </a:r>
            <a:r>
              <a:rPr lang="en-US" dirty="0">
                <a:solidFill>
                  <a:schemeClr val="tx1"/>
                </a:solidFill>
              </a:rPr>
              <a:t>of appraising the effect of nursing and the </a:t>
            </a:r>
            <a:r>
              <a:rPr lang="en-US" dirty="0" smtClean="0">
                <a:solidFill>
                  <a:schemeClr val="tx1"/>
                </a:solidFill>
              </a:rPr>
              <a:t>treatment outcomes.</a:t>
            </a:r>
            <a:endParaRPr lang="en-US" dirty="0">
              <a:solidFill>
                <a:schemeClr val="tx1"/>
              </a:solidFill>
            </a:endParaRPr>
          </a:p>
          <a:p>
            <a:r>
              <a:rPr lang="en-US" dirty="0">
                <a:solidFill>
                  <a:schemeClr val="tx1"/>
                </a:solidFill>
              </a:rPr>
              <a:t>During the evaluation step, the nurse measures </a:t>
            </a:r>
            <a:r>
              <a:rPr lang="en-US" dirty="0" smtClean="0">
                <a:solidFill>
                  <a:schemeClr val="tx1"/>
                </a:solidFill>
              </a:rPr>
              <a:t>the success </a:t>
            </a:r>
            <a:r>
              <a:rPr lang="en-US" dirty="0">
                <a:solidFill>
                  <a:schemeClr val="tx1"/>
                </a:solidFill>
              </a:rPr>
              <a:t>of the interventions in meeting the </a:t>
            </a:r>
            <a:r>
              <a:rPr lang="en-US" dirty="0" smtClean="0">
                <a:solidFill>
                  <a:schemeClr val="tx1"/>
                </a:solidFill>
              </a:rPr>
              <a:t>outcome criteria</a:t>
            </a:r>
            <a:r>
              <a:rPr lang="en-US" dirty="0">
                <a:solidFill>
                  <a:schemeClr val="tx1"/>
                </a:solidFill>
              </a:rPr>
              <a:t>. The client’s response to treatment is </a:t>
            </a:r>
            <a:r>
              <a:rPr lang="en-US" dirty="0" smtClean="0">
                <a:solidFill>
                  <a:schemeClr val="tx1"/>
                </a:solidFill>
              </a:rPr>
              <a:t>documented.</a:t>
            </a:r>
            <a:endParaRPr lang="en-US" dirty="0">
              <a:solidFill>
                <a:schemeClr val="tx1"/>
              </a:solidFill>
            </a:endParaRPr>
          </a:p>
          <a:p>
            <a:r>
              <a:rPr lang="en-US" dirty="0">
                <a:solidFill>
                  <a:schemeClr val="tx1"/>
                </a:solidFill>
              </a:rPr>
              <a:t>V</a:t>
            </a:r>
            <a:r>
              <a:rPr lang="en-US" dirty="0" smtClean="0">
                <a:solidFill>
                  <a:schemeClr val="tx1"/>
                </a:solidFill>
              </a:rPr>
              <a:t>alidating </a:t>
            </a:r>
            <a:r>
              <a:rPr lang="en-US" dirty="0">
                <a:solidFill>
                  <a:schemeClr val="tx1"/>
                </a:solidFill>
              </a:rPr>
              <a:t>use of the nursing process in the </a:t>
            </a:r>
            <a:r>
              <a:rPr lang="en-US" dirty="0" smtClean="0">
                <a:solidFill>
                  <a:schemeClr val="tx1"/>
                </a:solidFill>
              </a:rPr>
              <a:t>delivery of </a:t>
            </a:r>
            <a:r>
              <a:rPr lang="en-US" dirty="0">
                <a:solidFill>
                  <a:schemeClr val="tx1"/>
                </a:solidFill>
              </a:rPr>
              <a:t>care. The diagnoses, outcomes, and plan </a:t>
            </a:r>
            <a:r>
              <a:rPr lang="en-US" dirty="0" smtClean="0">
                <a:solidFill>
                  <a:schemeClr val="tx1"/>
                </a:solidFill>
              </a:rPr>
              <a:t>of care </a:t>
            </a:r>
            <a:r>
              <a:rPr lang="en-US" dirty="0">
                <a:solidFill>
                  <a:schemeClr val="tx1"/>
                </a:solidFill>
              </a:rPr>
              <a:t>are reviewed and revised as need is determined </a:t>
            </a:r>
            <a:r>
              <a:rPr lang="en-US" dirty="0" smtClean="0">
                <a:solidFill>
                  <a:schemeClr val="tx1"/>
                </a:solidFill>
              </a:rPr>
              <a:t>by the </a:t>
            </a:r>
            <a:r>
              <a:rPr lang="en-US" dirty="0">
                <a:solidFill>
                  <a:schemeClr val="tx1"/>
                </a:solidFill>
              </a:rPr>
              <a:t>evaluation.</a:t>
            </a:r>
          </a:p>
        </p:txBody>
      </p:sp>
    </p:spTree>
    <p:extLst>
      <p:ext uri="{BB962C8B-B14F-4D97-AF65-F5344CB8AC3E}">
        <p14:creationId xmlns:p14="http://schemas.microsoft.com/office/powerpoint/2010/main" val="33798092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33401"/>
            <a:ext cx="7315200" cy="1066799"/>
          </a:xfrm>
        </p:spPr>
        <p:txBody>
          <a:bodyPr>
            <a:normAutofit/>
          </a:bodyPr>
          <a:lstStyle/>
          <a:p>
            <a:r>
              <a:rPr lang="en-US" dirty="0">
                <a:solidFill>
                  <a:schemeClr val="tx1"/>
                </a:solidFill>
                <a:latin typeface="+mn-lt"/>
                <a:ea typeface="+mn-ea"/>
                <a:cs typeface="+mn-cs"/>
              </a:rPr>
              <a:t>B- Speech:</a:t>
            </a:r>
          </a:p>
        </p:txBody>
      </p:sp>
      <p:sp>
        <p:nvSpPr>
          <p:cNvPr id="3" name="Content Placeholder 2"/>
          <p:cNvSpPr>
            <a:spLocks noGrp="1"/>
          </p:cNvSpPr>
          <p:nvPr>
            <p:ph idx="1"/>
          </p:nvPr>
        </p:nvSpPr>
        <p:spPr>
          <a:xfrm>
            <a:off x="914400" y="2057401"/>
            <a:ext cx="7467600" cy="4251960"/>
          </a:xfrm>
        </p:spPr>
        <p:txBody>
          <a:bodyPr>
            <a:normAutofit/>
          </a:bodyPr>
          <a:lstStyle/>
          <a:p>
            <a:pPr>
              <a:defRPr/>
            </a:pPr>
            <a:r>
              <a:rPr lang="en-US" sz="3000" dirty="0" smtClean="0">
                <a:solidFill>
                  <a:schemeClr val="tx2">
                    <a:lumMod val="50000"/>
                  </a:schemeClr>
                </a:solidFill>
                <a:latin typeface="+mj-lt"/>
                <a:ea typeface="+mj-ea"/>
                <a:cs typeface="+mj-cs"/>
              </a:rPr>
              <a:t>Rate: rapid, slow, normal.</a:t>
            </a:r>
            <a:endParaRPr lang="en-US" sz="3000" dirty="0">
              <a:solidFill>
                <a:schemeClr val="tx2">
                  <a:lumMod val="50000"/>
                </a:schemeClr>
              </a:solidFill>
              <a:latin typeface="+mj-lt"/>
              <a:ea typeface="+mj-ea"/>
              <a:cs typeface="+mj-cs"/>
            </a:endParaRPr>
          </a:p>
          <a:p>
            <a:pPr>
              <a:defRPr/>
            </a:pPr>
            <a:r>
              <a:rPr lang="en-US" sz="3000" dirty="0" smtClean="0">
                <a:solidFill>
                  <a:schemeClr val="tx2">
                    <a:lumMod val="50000"/>
                  </a:schemeClr>
                </a:solidFill>
                <a:latin typeface="+mj-lt"/>
                <a:ea typeface="+mj-ea"/>
                <a:cs typeface="+mj-cs"/>
              </a:rPr>
              <a:t>Volume: loud, soft, normal.</a:t>
            </a:r>
            <a:endParaRPr lang="en-US" sz="3000" dirty="0">
              <a:solidFill>
                <a:schemeClr val="tx2">
                  <a:lumMod val="50000"/>
                </a:schemeClr>
              </a:solidFill>
              <a:latin typeface="+mj-lt"/>
              <a:ea typeface="+mj-ea"/>
              <a:cs typeface="+mj-cs"/>
            </a:endParaRPr>
          </a:p>
          <a:p>
            <a:pPr>
              <a:defRPr/>
            </a:pPr>
            <a:r>
              <a:rPr lang="en-US" sz="3000" dirty="0" smtClean="0">
                <a:solidFill>
                  <a:schemeClr val="tx2">
                    <a:lumMod val="50000"/>
                  </a:schemeClr>
                </a:solidFill>
                <a:latin typeface="+mj-lt"/>
                <a:ea typeface="+mj-ea"/>
                <a:cs typeface="+mj-cs"/>
              </a:rPr>
              <a:t>Amount: minimal </a:t>
            </a:r>
            <a:r>
              <a:rPr lang="en-US" sz="3000" dirty="0">
                <a:solidFill>
                  <a:schemeClr val="tx2">
                    <a:lumMod val="50000"/>
                  </a:schemeClr>
                </a:solidFill>
                <a:latin typeface="+mj-lt"/>
                <a:ea typeface="+mj-ea"/>
                <a:cs typeface="+mj-cs"/>
              </a:rPr>
              <a:t>(paucity), mute, or </a:t>
            </a:r>
            <a:r>
              <a:rPr lang="en-US" sz="3000" dirty="0" smtClean="0">
                <a:solidFill>
                  <a:schemeClr val="tx2">
                    <a:lumMod val="50000"/>
                  </a:schemeClr>
                </a:solidFill>
                <a:latin typeface="+mj-lt"/>
                <a:ea typeface="+mj-ea"/>
                <a:cs typeface="+mj-cs"/>
              </a:rPr>
              <a:t>pressured.</a:t>
            </a:r>
            <a:endParaRPr lang="en-US" sz="3000" dirty="0">
              <a:solidFill>
                <a:schemeClr val="tx2">
                  <a:lumMod val="50000"/>
                </a:schemeClr>
              </a:solidFill>
              <a:latin typeface="+mj-lt"/>
              <a:ea typeface="+mj-ea"/>
              <a:cs typeface="+mj-cs"/>
            </a:endParaRPr>
          </a:p>
          <a:p>
            <a:pPr>
              <a:defRPr/>
            </a:pPr>
            <a:r>
              <a:rPr lang="en-US" sz="3000" dirty="0" smtClean="0">
                <a:solidFill>
                  <a:schemeClr val="tx2">
                    <a:lumMod val="50000"/>
                  </a:schemeClr>
                </a:solidFill>
                <a:latin typeface="+mj-lt"/>
                <a:ea typeface="+mj-ea"/>
                <a:cs typeface="+mj-cs"/>
              </a:rPr>
              <a:t>Characteristics: stuttering</a:t>
            </a:r>
            <a:r>
              <a:rPr lang="en-US" sz="3000" dirty="0">
                <a:solidFill>
                  <a:schemeClr val="tx2">
                    <a:lumMod val="50000"/>
                  </a:schemeClr>
                </a:solidFill>
                <a:latin typeface="+mj-lt"/>
                <a:ea typeface="+mj-ea"/>
                <a:cs typeface="+mj-cs"/>
              </a:rPr>
              <a:t>, </a:t>
            </a:r>
            <a:r>
              <a:rPr lang="en-US" sz="3000" dirty="0" smtClean="0">
                <a:solidFill>
                  <a:schemeClr val="tx2">
                    <a:lumMod val="50000"/>
                  </a:schemeClr>
                </a:solidFill>
                <a:latin typeface="+mj-lt"/>
                <a:ea typeface="+mj-ea"/>
                <a:cs typeface="+mj-cs"/>
              </a:rPr>
              <a:t>unusual accents, articulation, disorganized speech.</a:t>
            </a:r>
            <a:endParaRPr lang="en-US" dirty="0">
              <a:solidFill>
                <a:schemeClr val="tx2">
                  <a:lumMod val="50000"/>
                </a:schemeClr>
              </a:solidFill>
            </a:endParaRPr>
          </a:p>
        </p:txBody>
      </p:sp>
    </p:spTree>
    <p:extLst>
      <p:ext uri="{BB962C8B-B14F-4D97-AF65-F5344CB8AC3E}">
        <p14:creationId xmlns:p14="http://schemas.microsoft.com/office/powerpoint/2010/main" val="1192317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914401"/>
            <a:ext cx="7315200" cy="5394960"/>
          </a:xfrm>
        </p:spPr>
        <p:txBody>
          <a:bodyPr>
            <a:noAutofit/>
          </a:bodyPr>
          <a:lstStyle/>
          <a:p>
            <a:pPr>
              <a:lnSpc>
                <a:spcPct val="90000"/>
              </a:lnSpc>
              <a:buClr>
                <a:srgbClr val="000000"/>
              </a:buClr>
              <a:defRPr/>
            </a:pPr>
            <a:r>
              <a:rPr lang="en-US" sz="2400" dirty="0" smtClean="0">
                <a:solidFill>
                  <a:schemeClr val="tx2">
                    <a:lumMod val="50000"/>
                  </a:schemeClr>
                </a:solidFill>
                <a:latin typeface="+mj-lt"/>
                <a:ea typeface="+mj-ea"/>
                <a:cs typeface="+mj-cs"/>
              </a:rPr>
              <a:t>Neologism: </a:t>
            </a:r>
            <a:r>
              <a:rPr lang="en-US" sz="2400" dirty="0">
                <a:solidFill>
                  <a:schemeClr val="tx2">
                    <a:lumMod val="50000"/>
                  </a:schemeClr>
                </a:solidFill>
                <a:latin typeface="+mj-lt"/>
                <a:ea typeface="+mj-ea"/>
                <a:cs typeface="+mj-cs"/>
              </a:rPr>
              <a:t>coining of words that people </a:t>
            </a:r>
            <a:r>
              <a:rPr lang="en-US" sz="2400" dirty="0" smtClean="0">
                <a:solidFill>
                  <a:schemeClr val="tx2">
                    <a:lumMod val="50000"/>
                  </a:schemeClr>
                </a:solidFill>
                <a:latin typeface="+mj-lt"/>
                <a:ea typeface="+mj-ea"/>
                <a:cs typeface="+mj-cs"/>
              </a:rPr>
              <a:t>do </a:t>
            </a:r>
            <a:r>
              <a:rPr lang="en-US" sz="2400" dirty="0">
                <a:solidFill>
                  <a:schemeClr val="tx2">
                    <a:lumMod val="50000"/>
                  </a:schemeClr>
                </a:solidFill>
                <a:latin typeface="+mj-lt"/>
                <a:ea typeface="+mj-ea"/>
                <a:cs typeface="+mj-cs"/>
              </a:rPr>
              <a:t>not </a:t>
            </a:r>
            <a:r>
              <a:rPr lang="en-US" sz="2400" dirty="0" smtClean="0">
                <a:solidFill>
                  <a:schemeClr val="tx2">
                    <a:lumMod val="50000"/>
                  </a:schemeClr>
                </a:solidFill>
                <a:latin typeface="+mj-lt"/>
                <a:ea typeface="+mj-ea"/>
                <a:cs typeface="+mj-cs"/>
              </a:rPr>
              <a:t>understand.</a:t>
            </a:r>
            <a:endParaRPr lang="en-US" sz="2400" dirty="0">
              <a:solidFill>
                <a:schemeClr val="tx2">
                  <a:lumMod val="50000"/>
                </a:schemeClr>
              </a:solidFill>
              <a:latin typeface="+mj-lt"/>
              <a:ea typeface="+mj-ea"/>
              <a:cs typeface="+mj-cs"/>
            </a:endParaRPr>
          </a:p>
          <a:p>
            <a:pPr>
              <a:lnSpc>
                <a:spcPct val="90000"/>
              </a:lnSpc>
              <a:buClr>
                <a:srgbClr val="000000"/>
              </a:buClr>
              <a:defRPr/>
            </a:pPr>
            <a:r>
              <a:rPr lang="en-US" sz="2400" dirty="0" smtClean="0">
                <a:solidFill>
                  <a:schemeClr val="tx2">
                    <a:lumMod val="50000"/>
                  </a:schemeClr>
                </a:solidFill>
                <a:latin typeface="+mj-lt"/>
                <a:ea typeface="+mj-ea"/>
                <a:cs typeface="+mj-cs"/>
              </a:rPr>
              <a:t>Word salad: </a:t>
            </a:r>
            <a:r>
              <a:rPr lang="en-US" sz="2400" dirty="0">
                <a:solidFill>
                  <a:schemeClr val="tx2">
                    <a:lumMod val="50000"/>
                  </a:schemeClr>
                </a:solidFill>
                <a:latin typeface="+mj-lt"/>
                <a:ea typeface="+mj-ea"/>
                <a:cs typeface="+mj-cs"/>
              </a:rPr>
              <a:t>incoherent mixture of </a:t>
            </a:r>
            <a:r>
              <a:rPr lang="en-US" sz="2400" dirty="0" smtClean="0">
                <a:solidFill>
                  <a:schemeClr val="tx2">
                    <a:lumMod val="50000"/>
                  </a:schemeClr>
                </a:solidFill>
                <a:latin typeface="+mj-lt"/>
                <a:ea typeface="+mj-ea"/>
                <a:cs typeface="+mj-cs"/>
              </a:rPr>
              <a:t>words </a:t>
            </a:r>
            <a:r>
              <a:rPr lang="en-US" sz="2400" dirty="0">
                <a:solidFill>
                  <a:schemeClr val="tx2">
                    <a:lumMod val="50000"/>
                  </a:schemeClr>
                </a:solidFill>
                <a:latin typeface="+mj-lt"/>
                <a:ea typeface="+mj-ea"/>
                <a:cs typeface="+mj-cs"/>
              </a:rPr>
              <a:t>and phrases with </a:t>
            </a:r>
            <a:r>
              <a:rPr lang="en-US" sz="2400" dirty="0" smtClean="0">
                <a:solidFill>
                  <a:schemeClr val="tx2">
                    <a:lumMod val="50000"/>
                  </a:schemeClr>
                </a:solidFill>
                <a:latin typeface="+mj-lt"/>
                <a:ea typeface="+mj-ea"/>
                <a:cs typeface="+mj-cs"/>
              </a:rPr>
              <a:t>no </a:t>
            </a:r>
            <a:r>
              <a:rPr lang="en-US" sz="2400" dirty="0">
                <a:solidFill>
                  <a:schemeClr val="tx2">
                    <a:lumMod val="50000"/>
                  </a:schemeClr>
                </a:solidFill>
                <a:latin typeface="+mj-lt"/>
                <a:ea typeface="+mj-ea"/>
                <a:cs typeface="+mj-cs"/>
              </a:rPr>
              <a:t>logical </a:t>
            </a:r>
            <a:r>
              <a:rPr lang="en-US" sz="2400" dirty="0" smtClean="0">
                <a:solidFill>
                  <a:schemeClr val="tx2">
                    <a:lumMod val="50000"/>
                  </a:schemeClr>
                </a:solidFill>
                <a:latin typeface="+mj-lt"/>
                <a:ea typeface="+mj-ea"/>
                <a:cs typeface="+mj-cs"/>
              </a:rPr>
              <a:t>sequence.</a:t>
            </a:r>
            <a:endParaRPr lang="en-US" sz="2400" dirty="0">
              <a:solidFill>
                <a:schemeClr val="tx2">
                  <a:lumMod val="50000"/>
                </a:schemeClr>
              </a:solidFill>
              <a:latin typeface="+mj-lt"/>
              <a:ea typeface="+mj-ea"/>
              <a:cs typeface="+mj-cs"/>
            </a:endParaRPr>
          </a:p>
          <a:p>
            <a:pPr>
              <a:lnSpc>
                <a:spcPct val="90000"/>
              </a:lnSpc>
              <a:buClr>
                <a:srgbClr val="000000"/>
              </a:buClr>
              <a:defRPr/>
            </a:pPr>
            <a:r>
              <a:rPr lang="en-US" sz="2400" dirty="0" err="1" smtClean="0">
                <a:solidFill>
                  <a:schemeClr val="tx2">
                    <a:lumMod val="50000"/>
                  </a:schemeClr>
                </a:solidFill>
                <a:latin typeface="+mj-lt"/>
                <a:ea typeface="+mj-ea"/>
                <a:cs typeface="+mj-cs"/>
              </a:rPr>
              <a:t>Verbigeration</a:t>
            </a:r>
            <a:r>
              <a:rPr lang="en-US" sz="2400" dirty="0" smtClean="0">
                <a:solidFill>
                  <a:schemeClr val="tx2">
                    <a:lumMod val="50000"/>
                  </a:schemeClr>
                </a:solidFill>
                <a:latin typeface="+mj-lt"/>
                <a:ea typeface="+mj-ea"/>
                <a:cs typeface="+mj-cs"/>
              </a:rPr>
              <a:t>: an obsessive meaningless </a:t>
            </a:r>
            <a:r>
              <a:rPr lang="en-US" sz="2400" dirty="0">
                <a:solidFill>
                  <a:schemeClr val="tx2">
                    <a:lumMod val="50000"/>
                  </a:schemeClr>
                </a:solidFill>
                <a:latin typeface="+mj-lt"/>
                <a:ea typeface="+mj-ea"/>
                <a:cs typeface="+mj-cs"/>
              </a:rPr>
              <a:t>repetition </a:t>
            </a:r>
            <a:r>
              <a:rPr lang="en-US" sz="2400" dirty="0" smtClean="0">
                <a:solidFill>
                  <a:schemeClr val="tx2">
                    <a:lumMod val="50000"/>
                  </a:schemeClr>
                </a:solidFill>
                <a:latin typeface="+mj-lt"/>
                <a:ea typeface="+mj-ea"/>
                <a:cs typeface="+mj-cs"/>
              </a:rPr>
              <a:t>of words and phrases.</a:t>
            </a:r>
          </a:p>
          <a:p>
            <a:pPr>
              <a:lnSpc>
                <a:spcPct val="90000"/>
              </a:lnSpc>
              <a:buClr>
                <a:srgbClr val="000000"/>
              </a:buClr>
              <a:defRPr/>
            </a:pPr>
            <a:r>
              <a:rPr lang="en-US" sz="2400" dirty="0" smtClean="0">
                <a:solidFill>
                  <a:schemeClr val="tx2">
                    <a:lumMod val="50000"/>
                  </a:schemeClr>
                </a:solidFill>
                <a:latin typeface="+mj-lt"/>
                <a:ea typeface="+mj-ea"/>
                <a:cs typeface="+mj-cs"/>
              </a:rPr>
              <a:t>Perseveration: </a:t>
            </a:r>
            <a:r>
              <a:rPr lang="en-US" sz="2400" dirty="0">
                <a:solidFill>
                  <a:schemeClr val="tx2">
                    <a:lumMod val="50000"/>
                  </a:schemeClr>
                </a:solidFill>
                <a:latin typeface="+mj-lt"/>
                <a:ea typeface="+mj-ea"/>
                <a:cs typeface="+mj-cs"/>
              </a:rPr>
              <a:t>The repeating of </a:t>
            </a:r>
            <a:r>
              <a:rPr lang="en-US" sz="2400" dirty="0" smtClean="0">
                <a:solidFill>
                  <a:schemeClr val="tx2">
                    <a:lumMod val="50000"/>
                  </a:schemeClr>
                </a:solidFill>
                <a:latin typeface="+mj-lt"/>
                <a:ea typeface="+mj-ea"/>
                <a:cs typeface="+mj-cs"/>
              </a:rPr>
              <a:t>words and </a:t>
            </a:r>
            <a:r>
              <a:rPr lang="en-US" sz="2400" dirty="0">
                <a:solidFill>
                  <a:schemeClr val="tx2">
                    <a:lumMod val="50000"/>
                  </a:schemeClr>
                </a:solidFill>
                <a:latin typeface="+mj-lt"/>
                <a:ea typeface="+mj-ea"/>
                <a:cs typeface="+mj-cs"/>
              </a:rPr>
              <a:t>statements </a:t>
            </a:r>
            <a:r>
              <a:rPr lang="en-US" sz="2400" dirty="0" smtClean="0">
                <a:solidFill>
                  <a:schemeClr val="tx2">
                    <a:lumMod val="50000"/>
                  </a:schemeClr>
                </a:solidFill>
                <a:latin typeface="+mj-lt"/>
                <a:ea typeface="+mj-ea"/>
                <a:cs typeface="+mj-cs"/>
              </a:rPr>
              <a:t>again and again.</a:t>
            </a:r>
            <a:endParaRPr lang="en-US" sz="2400" dirty="0">
              <a:solidFill>
                <a:schemeClr val="tx2">
                  <a:lumMod val="50000"/>
                </a:schemeClr>
              </a:solidFill>
              <a:latin typeface="+mj-lt"/>
              <a:ea typeface="+mj-ea"/>
              <a:cs typeface="+mj-cs"/>
            </a:endParaRPr>
          </a:p>
        </p:txBody>
      </p:sp>
    </p:spTree>
    <p:extLst>
      <p:ext uri="{BB962C8B-B14F-4D97-AF65-F5344CB8AC3E}">
        <p14:creationId xmlns:p14="http://schemas.microsoft.com/office/powerpoint/2010/main" val="1351024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219199"/>
            <a:ext cx="7467600" cy="5090161"/>
          </a:xfrm>
        </p:spPr>
        <p:txBody>
          <a:bodyPr>
            <a:normAutofit/>
          </a:bodyPr>
          <a:lstStyle/>
          <a:p>
            <a:pPr>
              <a:lnSpc>
                <a:spcPct val="90000"/>
              </a:lnSpc>
              <a:buClr>
                <a:srgbClr val="000000"/>
              </a:buClr>
              <a:defRPr/>
            </a:pPr>
            <a:r>
              <a:rPr lang="en-US" sz="2400" dirty="0" smtClean="0">
                <a:solidFill>
                  <a:schemeClr val="tx2">
                    <a:lumMod val="50000"/>
                  </a:schemeClr>
                </a:solidFill>
                <a:latin typeface="+mj-lt"/>
                <a:ea typeface="+mj-ea"/>
                <a:cs typeface="+mj-cs"/>
              </a:rPr>
              <a:t>Echolalia: </a:t>
            </a:r>
            <a:r>
              <a:rPr lang="en-US" sz="2400" dirty="0">
                <a:solidFill>
                  <a:schemeClr val="tx2">
                    <a:lumMod val="50000"/>
                  </a:schemeClr>
                </a:solidFill>
                <a:latin typeface="+mj-lt"/>
                <a:ea typeface="+mj-ea"/>
                <a:cs typeface="+mj-cs"/>
              </a:rPr>
              <a:t>pathological repetition of </a:t>
            </a:r>
            <a:r>
              <a:rPr lang="en-US" sz="2400" dirty="0" smtClean="0">
                <a:solidFill>
                  <a:schemeClr val="tx2">
                    <a:lumMod val="50000"/>
                  </a:schemeClr>
                </a:solidFill>
                <a:latin typeface="+mj-lt"/>
                <a:ea typeface="+mj-ea"/>
                <a:cs typeface="+mj-cs"/>
              </a:rPr>
              <a:t> words </a:t>
            </a:r>
            <a:r>
              <a:rPr lang="en-US" sz="2400" dirty="0">
                <a:solidFill>
                  <a:schemeClr val="tx2">
                    <a:lumMod val="50000"/>
                  </a:schemeClr>
                </a:solidFill>
                <a:latin typeface="+mj-lt"/>
                <a:ea typeface="+mj-ea"/>
                <a:cs typeface="+mj-cs"/>
              </a:rPr>
              <a:t>of </a:t>
            </a:r>
            <a:r>
              <a:rPr lang="en-US" sz="2400" dirty="0" smtClean="0">
                <a:solidFill>
                  <a:schemeClr val="tx2">
                    <a:lumMod val="50000"/>
                  </a:schemeClr>
                </a:solidFill>
                <a:latin typeface="+mj-lt"/>
                <a:ea typeface="+mj-ea"/>
                <a:cs typeface="+mj-cs"/>
              </a:rPr>
              <a:t>others.</a:t>
            </a:r>
            <a:endParaRPr lang="en-US" sz="2400" dirty="0">
              <a:solidFill>
                <a:schemeClr val="tx2">
                  <a:lumMod val="50000"/>
                </a:schemeClr>
              </a:solidFill>
              <a:latin typeface="+mj-lt"/>
              <a:ea typeface="+mj-ea"/>
              <a:cs typeface="+mj-cs"/>
            </a:endParaRPr>
          </a:p>
          <a:p>
            <a:pPr>
              <a:lnSpc>
                <a:spcPct val="90000"/>
              </a:lnSpc>
              <a:buClr>
                <a:srgbClr val="000000"/>
              </a:buClr>
              <a:defRPr/>
            </a:pPr>
            <a:r>
              <a:rPr lang="en-US" sz="2400" dirty="0" smtClean="0">
                <a:solidFill>
                  <a:schemeClr val="tx2">
                    <a:lumMod val="50000"/>
                  </a:schemeClr>
                </a:solidFill>
                <a:latin typeface="+mj-lt"/>
                <a:ea typeface="+mj-ea"/>
                <a:cs typeface="+mj-cs"/>
              </a:rPr>
              <a:t>Aphasia: speech </a:t>
            </a:r>
            <a:r>
              <a:rPr lang="en-US" sz="2400" dirty="0">
                <a:solidFill>
                  <a:schemeClr val="tx2">
                    <a:lumMod val="50000"/>
                  </a:schemeClr>
                </a:solidFill>
                <a:latin typeface="+mj-lt"/>
                <a:ea typeface="+mj-ea"/>
                <a:cs typeface="+mj-cs"/>
              </a:rPr>
              <a:t>difficulty and </a:t>
            </a:r>
            <a:r>
              <a:rPr lang="en-US" sz="2400" dirty="0" smtClean="0">
                <a:solidFill>
                  <a:schemeClr val="tx2">
                    <a:lumMod val="50000"/>
                  </a:schemeClr>
                </a:solidFill>
                <a:latin typeface="+mj-lt"/>
                <a:ea typeface="+mj-ea"/>
                <a:cs typeface="+mj-cs"/>
              </a:rPr>
              <a:t>disturbance.</a:t>
            </a:r>
            <a:endParaRPr lang="en-US" sz="2400" dirty="0">
              <a:solidFill>
                <a:schemeClr val="tx2">
                  <a:lumMod val="50000"/>
                </a:schemeClr>
              </a:solidFill>
              <a:latin typeface="+mj-lt"/>
              <a:ea typeface="+mj-ea"/>
              <a:cs typeface="+mj-cs"/>
            </a:endParaRPr>
          </a:p>
          <a:p>
            <a:pPr>
              <a:lnSpc>
                <a:spcPct val="90000"/>
              </a:lnSpc>
              <a:buClr>
                <a:srgbClr val="000000"/>
              </a:buClr>
              <a:defRPr/>
            </a:pPr>
            <a:r>
              <a:rPr lang="en-US" sz="2400" dirty="0" smtClean="0">
                <a:solidFill>
                  <a:schemeClr val="tx2">
                    <a:lumMod val="50000"/>
                  </a:schemeClr>
                </a:solidFill>
                <a:latin typeface="+mj-lt"/>
                <a:ea typeface="+mj-ea"/>
                <a:cs typeface="+mj-cs"/>
              </a:rPr>
              <a:t>Clang association: </a:t>
            </a:r>
            <a:r>
              <a:rPr lang="en-US" sz="2400" dirty="0">
                <a:solidFill>
                  <a:schemeClr val="tx2">
                    <a:lumMod val="50000"/>
                  </a:schemeClr>
                </a:solidFill>
                <a:latin typeface="+mj-lt"/>
                <a:ea typeface="+mj-ea"/>
                <a:cs typeface="+mj-cs"/>
              </a:rPr>
              <a:t>sound of word </a:t>
            </a:r>
            <a:r>
              <a:rPr lang="en-US" sz="2400" dirty="0" smtClean="0">
                <a:solidFill>
                  <a:schemeClr val="tx2">
                    <a:lumMod val="50000"/>
                  </a:schemeClr>
                </a:solidFill>
                <a:latin typeface="+mj-lt"/>
                <a:ea typeface="+mj-ea"/>
                <a:cs typeface="+mj-cs"/>
              </a:rPr>
              <a:t>gives direction </a:t>
            </a:r>
            <a:r>
              <a:rPr lang="en-US" sz="2400" dirty="0">
                <a:solidFill>
                  <a:schemeClr val="tx2">
                    <a:lumMod val="50000"/>
                  </a:schemeClr>
                </a:solidFill>
                <a:latin typeface="+mj-lt"/>
                <a:ea typeface="+mj-ea"/>
                <a:cs typeface="+mj-cs"/>
              </a:rPr>
              <a:t>to the flow of thought</a:t>
            </a:r>
            <a:r>
              <a:rPr lang="en-US" sz="2400" dirty="0" smtClean="0">
                <a:solidFill>
                  <a:schemeClr val="tx2">
                    <a:lumMod val="50000"/>
                  </a:schemeClr>
                </a:solidFill>
                <a:latin typeface="+mj-lt"/>
                <a:ea typeface="+mj-ea"/>
                <a:cs typeface="+mj-cs"/>
              </a:rPr>
              <a:t>. It is a speech pattern where people put words together because of how they sound instead of what they mean. EX. Systematic, sympathetic. </a:t>
            </a:r>
            <a:endParaRPr lang="en-US" sz="2400" dirty="0">
              <a:solidFill>
                <a:schemeClr val="tx2">
                  <a:lumMod val="50000"/>
                </a:schemeClr>
              </a:solidFill>
              <a:latin typeface="+mj-lt"/>
              <a:ea typeface="+mj-ea"/>
              <a:cs typeface="+mj-cs"/>
            </a:endParaRPr>
          </a:p>
          <a:p>
            <a:pPr>
              <a:lnSpc>
                <a:spcPct val="90000"/>
              </a:lnSpc>
              <a:buClr>
                <a:srgbClr val="000000"/>
              </a:buClr>
              <a:defRPr/>
            </a:pPr>
            <a:r>
              <a:rPr lang="en-US" sz="2400" dirty="0" smtClean="0">
                <a:solidFill>
                  <a:schemeClr val="tx2">
                    <a:lumMod val="50000"/>
                  </a:schemeClr>
                </a:solidFill>
                <a:latin typeface="+mj-lt"/>
                <a:ea typeface="+mj-ea"/>
                <a:cs typeface="+mj-cs"/>
              </a:rPr>
              <a:t>Looseness </a:t>
            </a:r>
            <a:r>
              <a:rPr lang="en-US" sz="2400" dirty="0">
                <a:solidFill>
                  <a:schemeClr val="tx2">
                    <a:lumMod val="50000"/>
                  </a:schemeClr>
                </a:solidFill>
                <a:latin typeface="+mj-lt"/>
                <a:ea typeface="+mj-ea"/>
                <a:cs typeface="+mj-cs"/>
              </a:rPr>
              <a:t>of </a:t>
            </a:r>
            <a:r>
              <a:rPr lang="en-US" sz="2400" dirty="0" smtClean="0">
                <a:solidFill>
                  <a:schemeClr val="tx2">
                    <a:lumMod val="50000"/>
                  </a:schemeClr>
                </a:solidFill>
                <a:latin typeface="+mj-lt"/>
                <a:ea typeface="+mj-ea"/>
                <a:cs typeface="+mj-cs"/>
              </a:rPr>
              <a:t>association: incoherent </a:t>
            </a:r>
            <a:r>
              <a:rPr lang="en-US" sz="2400" dirty="0">
                <a:solidFill>
                  <a:schemeClr val="tx2">
                    <a:lumMod val="50000"/>
                  </a:schemeClr>
                </a:solidFill>
                <a:latin typeface="+mj-lt"/>
                <a:ea typeface="+mj-ea"/>
                <a:cs typeface="+mj-cs"/>
              </a:rPr>
              <a:t>illogical flow of thoughts (unrelated way</a:t>
            </a:r>
            <a:r>
              <a:rPr lang="en-US" sz="2400" dirty="0" smtClean="0">
                <a:solidFill>
                  <a:schemeClr val="tx2">
                    <a:lumMod val="50000"/>
                  </a:schemeClr>
                </a:solidFill>
                <a:latin typeface="+mj-lt"/>
                <a:ea typeface="+mj-ea"/>
                <a:cs typeface="+mj-cs"/>
              </a:rPr>
              <a:t>)</a:t>
            </a:r>
            <a:r>
              <a:rPr lang="en-US" dirty="0" smtClean="0">
                <a:solidFill>
                  <a:schemeClr val="tx2">
                    <a:lumMod val="50000"/>
                  </a:schemeClr>
                </a:solidFill>
                <a:latin typeface="+mj-lt"/>
                <a:ea typeface="+mj-ea"/>
                <a:cs typeface="+mj-cs"/>
              </a:rPr>
              <a:t>. EX. I like to dance; all people have hands.</a:t>
            </a:r>
            <a:endParaRPr lang="en-US" sz="2400" dirty="0">
              <a:solidFill>
                <a:schemeClr val="tx2">
                  <a:lumMod val="50000"/>
                </a:schemeClr>
              </a:solidFill>
              <a:latin typeface="+mj-lt"/>
              <a:ea typeface="+mj-ea"/>
              <a:cs typeface="+mj-cs"/>
            </a:endParaRPr>
          </a:p>
        </p:txBody>
      </p:sp>
    </p:spTree>
    <p:extLst>
      <p:ext uri="{BB962C8B-B14F-4D97-AF65-F5344CB8AC3E}">
        <p14:creationId xmlns:p14="http://schemas.microsoft.com/office/powerpoint/2010/main" val="35085307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762001"/>
            <a:ext cx="7315200" cy="838199"/>
          </a:xfrm>
        </p:spPr>
        <p:txBody>
          <a:bodyPr>
            <a:normAutofit/>
          </a:bodyPr>
          <a:lstStyle/>
          <a:p>
            <a:r>
              <a:rPr lang="en-US" dirty="0">
                <a:solidFill>
                  <a:schemeClr val="tx1"/>
                </a:solidFill>
                <a:latin typeface="+mn-lt"/>
                <a:ea typeface="+mn-ea"/>
                <a:cs typeface="+mn-cs"/>
              </a:rPr>
              <a:t>c-  Motor activity</a:t>
            </a:r>
          </a:p>
        </p:txBody>
      </p:sp>
      <p:sp>
        <p:nvSpPr>
          <p:cNvPr id="3" name="Content Placeholder 2"/>
          <p:cNvSpPr>
            <a:spLocks noGrp="1"/>
          </p:cNvSpPr>
          <p:nvPr>
            <p:ph idx="1"/>
          </p:nvPr>
        </p:nvSpPr>
        <p:spPr>
          <a:xfrm>
            <a:off x="914400" y="1828800"/>
            <a:ext cx="7543800" cy="4480561"/>
          </a:xfrm>
        </p:spPr>
        <p:txBody>
          <a:bodyPr>
            <a:normAutofit/>
          </a:bodyPr>
          <a:lstStyle/>
          <a:p>
            <a:pPr>
              <a:defRPr/>
            </a:pPr>
            <a:r>
              <a:rPr lang="en-US" sz="2400" dirty="0">
                <a:solidFill>
                  <a:schemeClr val="tx2">
                    <a:lumMod val="50000"/>
                  </a:schemeClr>
                </a:solidFill>
                <a:latin typeface="+mj-lt"/>
                <a:ea typeface="+mj-ea"/>
                <a:cs typeface="+mj-cs"/>
              </a:rPr>
              <a:t>Level of activity: </a:t>
            </a:r>
            <a:r>
              <a:rPr lang="en-US" sz="2400" dirty="0" smtClean="0">
                <a:solidFill>
                  <a:schemeClr val="tx2">
                    <a:lumMod val="50000"/>
                  </a:schemeClr>
                </a:solidFill>
                <a:latin typeface="+mj-lt"/>
                <a:ea typeface="+mj-ea"/>
                <a:cs typeface="+mj-cs"/>
              </a:rPr>
              <a:t> lethargic</a:t>
            </a:r>
            <a:r>
              <a:rPr lang="en-US" sz="2400" dirty="0">
                <a:solidFill>
                  <a:schemeClr val="tx2">
                    <a:lumMod val="50000"/>
                  </a:schemeClr>
                </a:solidFill>
                <a:latin typeface="+mj-lt"/>
                <a:ea typeface="+mj-ea"/>
                <a:cs typeface="+mj-cs"/>
              </a:rPr>
              <a:t>, tense, restless, or </a:t>
            </a:r>
            <a:r>
              <a:rPr lang="en-US" sz="2400" dirty="0" smtClean="0">
                <a:solidFill>
                  <a:schemeClr val="tx2">
                    <a:lumMod val="50000"/>
                  </a:schemeClr>
                </a:solidFill>
                <a:latin typeface="+mj-lt"/>
                <a:ea typeface="+mj-ea"/>
                <a:cs typeface="+mj-cs"/>
              </a:rPr>
              <a:t>agitated.</a:t>
            </a:r>
            <a:endParaRPr lang="en-US" sz="2400" dirty="0">
              <a:solidFill>
                <a:schemeClr val="tx2">
                  <a:lumMod val="50000"/>
                </a:schemeClr>
              </a:solidFill>
              <a:latin typeface="+mj-lt"/>
              <a:ea typeface="+mj-ea"/>
              <a:cs typeface="+mj-cs"/>
            </a:endParaRPr>
          </a:p>
          <a:p>
            <a:pPr algn="just">
              <a:defRPr/>
            </a:pPr>
            <a:r>
              <a:rPr lang="en-US" sz="2400" dirty="0">
                <a:solidFill>
                  <a:schemeClr val="tx2">
                    <a:lumMod val="50000"/>
                  </a:schemeClr>
                </a:solidFill>
                <a:latin typeface="+mj-lt"/>
                <a:ea typeface="+mj-ea"/>
                <a:cs typeface="+mj-cs"/>
              </a:rPr>
              <a:t>Type of activity: </a:t>
            </a:r>
            <a:r>
              <a:rPr lang="en-US" sz="2400" dirty="0" smtClean="0">
                <a:solidFill>
                  <a:schemeClr val="tx2">
                    <a:lumMod val="50000"/>
                  </a:schemeClr>
                </a:solidFill>
                <a:latin typeface="+mj-lt"/>
                <a:ea typeface="+mj-ea"/>
                <a:cs typeface="+mj-cs"/>
              </a:rPr>
              <a:t>tics </a:t>
            </a:r>
            <a:r>
              <a:rPr lang="en-US" sz="2400" dirty="0">
                <a:solidFill>
                  <a:schemeClr val="tx2">
                    <a:lumMod val="50000"/>
                  </a:schemeClr>
                </a:solidFill>
                <a:latin typeface="+mj-lt"/>
                <a:ea typeface="+mj-ea"/>
                <a:cs typeface="+mj-cs"/>
              </a:rPr>
              <a:t>or </a:t>
            </a:r>
            <a:r>
              <a:rPr lang="en-US" sz="2400" dirty="0" smtClean="0">
                <a:solidFill>
                  <a:schemeClr val="tx2">
                    <a:lumMod val="50000"/>
                  </a:schemeClr>
                </a:solidFill>
                <a:latin typeface="+mj-lt"/>
                <a:ea typeface="+mj-ea"/>
                <a:cs typeface="+mj-cs"/>
              </a:rPr>
              <a:t>tremors.</a:t>
            </a:r>
            <a:endParaRPr lang="en-US" sz="2400" dirty="0">
              <a:solidFill>
                <a:schemeClr val="tx2">
                  <a:lumMod val="50000"/>
                </a:schemeClr>
              </a:solidFill>
              <a:latin typeface="+mj-lt"/>
              <a:ea typeface="+mj-ea"/>
              <a:cs typeface="+mj-cs"/>
            </a:endParaRPr>
          </a:p>
          <a:p>
            <a:pPr algn="just">
              <a:defRPr/>
            </a:pPr>
            <a:r>
              <a:rPr lang="en-US" sz="2400" dirty="0">
                <a:solidFill>
                  <a:schemeClr val="tx2">
                    <a:lumMod val="50000"/>
                  </a:schemeClr>
                </a:solidFill>
                <a:latin typeface="+mj-lt"/>
                <a:ea typeface="+mj-ea"/>
                <a:cs typeface="+mj-cs"/>
              </a:rPr>
              <a:t>Unusual gestures or </a:t>
            </a:r>
            <a:r>
              <a:rPr lang="en-US" sz="2400" dirty="0" smtClean="0">
                <a:solidFill>
                  <a:schemeClr val="tx2">
                    <a:lumMod val="50000"/>
                  </a:schemeClr>
                </a:solidFill>
                <a:latin typeface="+mj-lt"/>
                <a:ea typeface="+mj-ea"/>
                <a:cs typeface="+mj-cs"/>
              </a:rPr>
              <a:t>mannerisms</a:t>
            </a:r>
            <a:r>
              <a:rPr lang="en-US" dirty="0">
                <a:solidFill>
                  <a:schemeClr val="tx2">
                    <a:lumMod val="50000"/>
                  </a:schemeClr>
                </a:solidFill>
                <a:latin typeface="+mj-lt"/>
                <a:ea typeface="+mj-ea"/>
                <a:cs typeface="+mj-cs"/>
              </a:rPr>
              <a:t>.</a:t>
            </a:r>
            <a:endParaRPr lang="en-US" sz="2400" dirty="0" smtClean="0">
              <a:solidFill>
                <a:schemeClr val="tx2">
                  <a:lumMod val="50000"/>
                </a:schemeClr>
              </a:solidFill>
              <a:latin typeface="+mj-lt"/>
              <a:ea typeface="+mj-ea"/>
              <a:cs typeface="+mj-cs"/>
            </a:endParaRPr>
          </a:p>
          <a:p>
            <a:pPr algn="just">
              <a:defRPr/>
            </a:pPr>
            <a:r>
              <a:rPr lang="en-US" sz="2400" dirty="0" err="1" smtClean="0">
                <a:solidFill>
                  <a:schemeClr val="tx2">
                    <a:lumMod val="50000"/>
                  </a:schemeClr>
                </a:solidFill>
                <a:latin typeface="+mj-lt"/>
                <a:ea typeface="+mj-ea"/>
                <a:cs typeface="+mj-cs"/>
              </a:rPr>
              <a:t>Echopraxia</a:t>
            </a:r>
            <a:r>
              <a:rPr lang="en-US" sz="2400" dirty="0" smtClean="0">
                <a:solidFill>
                  <a:schemeClr val="tx2">
                    <a:lumMod val="50000"/>
                  </a:schemeClr>
                </a:solidFill>
                <a:latin typeface="+mj-lt"/>
                <a:ea typeface="+mj-ea"/>
                <a:cs typeface="+mj-cs"/>
              </a:rPr>
              <a:t>: imitation of posture of other.</a:t>
            </a:r>
          </a:p>
          <a:p>
            <a:pPr algn="just">
              <a:defRPr/>
            </a:pPr>
            <a:r>
              <a:rPr lang="en-US" sz="2400" dirty="0" smtClean="0">
                <a:solidFill>
                  <a:schemeClr val="tx2">
                    <a:lumMod val="50000"/>
                  </a:schemeClr>
                </a:solidFill>
                <a:latin typeface="+mj-lt"/>
                <a:ea typeface="+mj-ea"/>
                <a:cs typeface="+mj-cs"/>
              </a:rPr>
              <a:t>Waxy </a:t>
            </a:r>
            <a:r>
              <a:rPr lang="en-US" sz="2400" dirty="0">
                <a:solidFill>
                  <a:schemeClr val="tx2">
                    <a:lumMod val="50000"/>
                  </a:schemeClr>
                </a:solidFill>
                <a:latin typeface="+mj-lt"/>
                <a:ea typeface="+mj-ea"/>
                <a:cs typeface="+mj-cs"/>
              </a:rPr>
              <a:t>flexibility</a:t>
            </a:r>
            <a:r>
              <a:rPr lang="en-US" sz="2400" dirty="0" smtClean="0">
                <a:solidFill>
                  <a:schemeClr val="tx2">
                    <a:lumMod val="50000"/>
                  </a:schemeClr>
                </a:solidFill>
                <a:latin typeface="+mj-lt"/>
                <a:ea typeface="+mj-ea"/>
                <a:cs typeface="+mj-cs"/>
              </a:rPr>
              <a:t>: </a:t>
            </a:r>
            <a:r>
              <a:rPr lang="en-US" sz="2400" dirty="0">
                <a:solidFill>
                  <a:schemeClr val="tx2">
                    <a:lumMod val="50000"/>
                  </a:schemeClr>
                </a:solidFill>
                <a:latin typeface="+mj-lt"/>
                <a:ea typeface="+mj-ea"/>
                <a:cs typeface="+mj-cs"/>
              </a:rPr>
              <a:t>maintaining position for a long period of </a:t>
            </a:r>
            <a:r>
              <a:rPr lang="en-US" sz="2400" dirty="0" smtClean="0">
                <a:solidFill>
                  <a:schemeClr val="tx2">
                    <a:lumMod val="50000"/>
                  </a:schemeClr>
                </a:solidFill>
                <a:latin typeface="+mj-lt"/>
                <a:ea typeface="+mj-ea"/>
                <a:cs typeface="+mj-cs"/>
              </a:rPr>
              <a:t>time.</a:t>
            </a:r>
          </a:p>
        </p:txBody>
      </p:sp>
    </p:spTree>
    <p:extLst>
      <p:ext uri="{BB962C8B-B14F-4D97-AF65-F5344CB8AC3E}">
        <p14:creationId xmlns:p14="http://schemas.microsoft.com/office/powerpoint/2010/main" val="13849736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1503</TotalTime>
  <Words>3087</Words>
  <Application>Microsoft Office PowerPoint</Application>
  <PresentationFormat>On-screen Show (4:3)</PresentationFormat>
  <Paragraphs>279</Paragraphs>
  <Slides>55</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55</vt:i4>
      </vt:variant>
    </vt:vector>
  </HeadingPairs>
  <TitlesOfParts>
    <vt:vector size="65" baseType="lpstr">
      <vt:lpstr>Arial</vt:lpstr>
      <vt:lpstr>Calibri</vt:lpstr>
      <vt:lpstr>Century Gothic</vt:lpstr>
      <vt:lpstr>Gisha</vt:lpstr>
      <vt:lpstr>Tahoma</vt:lpstr>
      <vt:lpstr>Times New Roman</vt:lpstr>
      <vt:lpstr>Verdana</vt:lpstr>
      <vt:lpstr>Wingdings</vt:lpstr>
      <vt:lpstr>Wingdings 2</vt:lpstr>
      <vt:lpstr>Austin</vt:lpstr>
      <vt:lpstr>The Nursing Process in Psychiatric/Mental  Health Nursing</vt:lpstr>
      <vt:lpstr>The Nursing Process</vt:lpstr>
      <vt:lpstr>The Nursing Process in Psychiatric/ Mental Health Nursing</vt:lpstr>
      <vt:lpstr>Standards of Care</vt:lpstr>
      <vt:lpstr>Mental status examination</vt:lpstr>
      <vt:lpstr>B- Speech:</vt:lpstr>
      <vt:lpstr>PowerPoint Presentation</vt:lpstr>
      <vt:lpstr>PowerPoint Presentation</vt:lpstr>
      <vt:lpstr>c-  Motor activity</vt:lpstr>
      <vt:lpstr>PowerPoint Presentation</vt:lpstr>
      <vt:lpstr>2- Emotional State </vt:lpstr>
      <vt:lpstr>B- Affect </vt:lpstr>
      <vt:lpstr>PowerPoint Presentation</vt:lpstr>
      <vt:lpstr>Description of affect</vt:lpstr>
      <vt:lpstr>3- Experiences Perceptions:</vt:lpstr>
      <vt:lpstr>PowerPoint Presentation</vt:lpstr>
      <vt:lpstr>4- Thinking: a- Thought content</vt:lpstr>
      <vt:lpstr>PowerPoint Presentation</vt:lpstr>
      <vt:lpstr>A. Delusions of Control:</vt:lpstr>
      <vt:lpstr>PowerPoint Presentation</vt:lpstr>
      <vt:lpstr>2. Bodily sensations control </vt:lpstr>
      <vt:lpstr>3- Control of behavior </vt:lpstr>
      <vt:lpstr>4- Control of feelings:</vt:lpstr>
      <vt:lpstr>Delusions of Grandeur</vt:lpstr>
      <vt:lpstr>Delusions of Persecution</vt:lpstr>
      <vt:lpstr>Delusions of Reference:</vt:lpstr>
      <vt:lpstr>Others Delusions:</vt:lpstr>
      <vt:lpstr>Assessment of thought content</vt:lpstr>
      <vt:lpstr>PowerPoint Presentation</vt:lpstr>
      <vt:lpstr>Thought process Thought process refers to the “how” of the patient's self-expression. </vt:lpstr>
      <vt:lpstr>5- Sensorium and Cognition</vt:lpstr>
      <vt:lpstr>Memory</vt:lpstr>
      <vt:lpstr>Disturbances in memory</vt:lpstr>
      <vt:lpstr>Level of concentration and calculation</vt:lpstr>
      <vt:lpstr>PowerPoint Presentation</vt:lpstr>
      <vt:lpstr>Psychosocial Assessment</vt:lpstr>
      <vt:lpstr>Validating the Assessment </vt:lpstr>
      <vt:lpstr>Standard II. Diagnosis</vt:lpstr>
      <vt:lpstr>Nursing Diagnosis has three structural components:</vt:lpstr>
      <vt:lpstr>PowerPoint Presentation</vt:lpstr>
      <vt:lpstr>Potential Nursing Diagnoses</vt:lpstr>
      <vt:lpstr>Standard 3:  Outcomes Identification</vt:lpstr>
      <vt:lpstr>Use Of Short And Long Goal-term Outcome</vt:lpstr>
      <vt:lpstr>Long and short term goals for a suicidal  patient:</vt:lpstr>
      <vt:lpstr>Long and short term goals for a suicidal  patient:</vt:lpstr>
      <vt:lpstr>Standard 4: Planning</vt:lpstr>
      <vt:lpstr>Nurse considers the following specific principle when planning care:</vt:lpstr>
      <vt:lpstr>Example of nursing care plan</vt:lpstr>
      <vt:lpstr>Standard 5: Implementation</vt:lpstr>
      <vt:lpstr>PowerPoint Presentation</vt:lpstr>
      <vt:lpstr>PowerPoint Presentation</vt:lpstr>
      <vt:lpstr>PowerPoint Presentation</vt:lpstr>
      <vt:lpstr>Areas of Practice</vt:lpstr>
      <vt:lpstr>PowerPoint Presentation</vt:lpstr>
      <vt:lpstr>Standard 6: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Nursing Process in Psychiatric/Mental  Health Nursing</dc:title>
  <dc:creator>bis</dc:creator>
  <cp:lastModifiedBy>Mutaz M Dredei</cp:lastModifiedBy>
  <cp:revision>176</cp:revision>
  <dcterms:created xsi:type="dcterms:W3CDTF">2013-02-08T13:26:48Z</dcterms:created>
  <dcterms:modified xsi:type="dcterms:W3CDTF">2021-09-21T08:58:21Z</dcterms:modified>
</cp:coreProperties>
</file>