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74" r:id="rId5"/>
    <p:sldId id="259" r:id="rId6"/>
    <p:sldId id="260" r:id="rId7"/>
    <p:sldId id="261" r:id="rId8"/>
    <p:sldId id="263" r:id="rId9"/>
    <p:sldId id="375" r:id="rId10"/>
    <p:sldId id="376" r:id="rId11"/>
    <p:sldId id="297" r:id="rId12"/>
    <p:sldId id="299" r:id="rId13"/>
    <p:sldId id="300" r:id="rId14"/>
    <p:sldId id="301" r:id="rId15"/>
    <p:sldId id="302" r:id="rId16"/>
    <p:sldId id="303" r:id="rId17"/>
    <p:sldId id="266" r:id="rId18"/>
    <p:sldId id="267" r:id="rId19"/>
    <p:sldId id="377" r:id="rId20"/>
    <p:sldId id="268" r:id="rId21"/>
    <p:sldId id="305" r:id="rId22"/>
    <p:sldId id="306" r:id="rId23"/>
    <p:sldId id="270" r:id="rId24"/>
    <p:sldId id="272" r:id="rId25"/>
    <p:sldId id="273" r:id="rId26"/>
    <p:sldId id="275" r:id="rId27"/>
    <p:sldId id="276" r:id="rId28"/>
    <p:sldId id="277" r:id="rId29"/>
    <p:sldId id="279" r:id="rId30"/>
    <p:sldId id="280" r:id="rId31"/>
    <p:sldId id="282" r:id="rId32"/>
    <p:sldId id="283" r:id="rId33"/>
    <p:sldId id="323" r:id="rId34"/>
    <p:sldId id="324" r:id="rId35"/>
    <p:sldId id="325" r:id="rId36"/>
    <p:sldId id="326" r:id="rId37"/>
    <p:sldId id="327" r:id="rId38"/>
    <p:sldId id="329" r:id="rId39"/>
    <p:sldId id="330" r:id="rId40"/>
    <p:sldId id="331" r:id="rId41"/>
    <p:sldId id="333" r:id="rId42"/>
    <p:sldId id="336" r:id="rId43"/>
    <p:sldId id="337" r:id="rId44"/>
    <p:sldId id="339" r:id="rId45"/>
    <p:sldId id="343" r:id="rId46"/>
    <p:sldId id="344" r:id="rId47"/>
    <p:sldId id="347" r:id="rId48"/>
    <p:sldId id="348" r:id="rId49"/>
    <p:sldId id="349" r:id="rId50"/>
    <p:sldId id="351" r:id="rId51"/>
    <p:sldId id="352" r:id="rId52"/>
    <p:sldId id="353" r:id="rId53"/>
    <p:sldId id="354" r:id="rId54"/>
    <p:sldId id="356" r:id="rId55"/>
    <p:sldId id="357" r:id="rId56"/>
    <p:sldId id="358" r:id="rId57"/>
    <p:sldId id="360" r:id="rId58"/>
    <p:sldId id="362" r:id="rId59"/>
    <p:sldId id="363" r:id="rId60"/>
    <p:sldId id="364" r:id="rId61"/>
    <p:sldId id="365" r:id="rId62"/>
    <p:sldId id="366" r:id="rId63"/>
    <p:sldId id="367" r:id="rId64"/>
    <p:sldId id="368" r:id="rId65"/>
    <p:sldId id="369" r:id="rId66"/>
    <p:sldId id="372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Psychosocial Theories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7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Ego Defense Mechanisms.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Freud believed the self, or </a:t>
            </a:r>
            <a:r>
              <a:rPr lang="en-US" dirty="0" smtClean="0"/>
              <a:t>ego, uses </a:t>
            </a:r>
            <a:r>
              <a:rPr lang="en-US" b="1" dirty="0"/>
              <a:t>ego defense mechanisms, </a:t>
            </a:r>
            <a:r>
              <a:rPr lang="en-US" dirty="0"/>
              <a:t>which are methods </a:t>
            </a:r>
            <a:r>
              <a:rPr lang="en-US" dirty="0" smtClean="0"/>
              <a:t>of attempting </a:t>
            </a:r>
            <a:r>
              <a:rPr lang="en-US" dirty="0"/>
              <a:t>to protect the self and cope with basic drives </a:t>
            </a:r>
            <a:r>
              <a:rPr lang="en-US" dirty="0" smtClean="0"/>
              <a:t>or emotionally </a:t>
            </a:r>
            <a:r>
              <a:rPr lang="en-US" dirty="0"/>
              <a:t>painful thoughts, feelings, or events.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5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Ego Defense Mechanisms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584649"/>
              </p:ext>
            </p:extLst>
          </p:nvPr>
        </p:nvGraphicFramePr>
        <p:xfrm>
          <a:off x="76200" y="1161282"/>
          <a:ext cx="8991600" cy="549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91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8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Defense Mechanism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330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Compensation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Overachievement in one area to offset real or perceived deficiencies in another area.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Napoleon complex: diminutive man becoming emperor.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Nurse with low self-esteem working double shifts so her supervisor will like her.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9017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Conversion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Expression of an emotional conflict through the development of a physical symptom, usually sensorimotor in nature.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•A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nxiety caused by repressed feelings can manifest itself into a cough or even an illness.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9017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Denial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Failure to acknowledge an unbearable condition; failure to admit the reality of a situation or how one enables the problem to continue.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Diabetic person eating chocolate candy.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Spending money freely when broke.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89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Ego Defense Mechanisms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739482"/>
              </p:ext>
            </p:extLst>
          </p:nvPr>
        </p:nvGraphicFramePr>
        <p:xfrm>
          <a:off x="76200" y="1161282"/>
          <a:ext cx="8991600" cy="5458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91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8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Defense Mechanism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330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Displacement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Ventilation of intense feelings toward persons less threatening than the one who aroused those feelings.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Person who is mad at the boss yells at his or her spouse.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Child who is harassed by a bully at school mistreats a younger sibling.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9017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Dissociation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Dealing with emotional conflict by a temporary alteration in consciousness or identity.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Amnesia that prevents recall of yesterday’s auto accident.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Adult remembers nothing of childhood sexual abuse.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9017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Undoing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Exhibiting acceptable behavior to make up for or negate unacceptable behavior.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Person who cheats on a spouse brings the spouse a bouquet of roses.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Man who is ruthless in business donates large amounts of money to charity.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9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Ego Defense Mechanisms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046089"/>
              </p:ext>
            </p:extLst>
          </p:nvPr>
        </p:nvGraphicFramePr>
        <p:xfrm>
          <a:off x="76200" y="1161282"/>
          <a:ext cx="8991600" cy="542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16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Defense Mechanism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281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Modeling actions and opinions of influential others while searching for identity, or aspiring to reach a personal, social, or occupational goal.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Nursing student becoming a critical care nurse because this is the specialty of an instructor she admires.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78732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Intellectualization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Separation of the emotions of a painful event or situation from the facts involved; acknowledging the facts but not the emotions.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Person shows no emotional expression when discussing serious car accident.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78732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Introjection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Accepting another person’s attitudes, beliefs, and values as one’s own.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Person who dislikes guns becomes an avid hunter, just like a best friend.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15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Ego Defense Mechanisms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24519"/>
              </p:ext>
            </p:extLst>
          </p:nvPr>
        </p:nvGraphicFramePr>
        <p:xfrm>
          <a:off x="76200" y="1161282"/>
          <a:ext cx="8991600" cy="542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16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Defense Mechanism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281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Unconscious blaming of unacceptable inclinations or thoughts on an external object.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 might hate someone, but your superego tells you that such hatred is unacceptable.  You can 'solve' the problem by believing that they hate you.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78732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Rationalization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Excusing own behavior to avoid guilt, responsibility, conflict, anxiety, or loss of self-respect.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Student blames failure on teacher being mean.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Man says he beats his wife because she doesn’t listen to him.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78732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Reaction 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Acting the opposite of what one thinks or feels.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Woman who never wanted to have children becomes a supermom.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55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Ego Defense Mechanisms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048025"/>
              </p:ext>
            </p:extLst>
          </p:nvPr>
        </p:nvGraphicFramePr>
        <p:xfrm>
          <a:off x="76200" y="1161282"/>
          <a:ext cx="8991600" cy="542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16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Defense Mechanism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281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Moving back to a previous developmental stage to feel safe or have needs met.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Five-year-old asks for a bottle when new baby brother is being fed.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Man pouts like a 4-year-old if he is not the center of his girlfriend’s attention.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78732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Excluding emotionally painful or anxiety-provoking thoughts and feelings from conscious awareness.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Woman has no memory of the mugging she suffered yesterday.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Woman has no memory before age 7, when she was removed from abusive parents.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78732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Resistance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Overt or covert antagonism toward remembering or processing anxiety-producing information.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Nurse is too busy with tasks to spend time talking to a dying patient.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Person attends court-ordered treatment for alcoholism but refuses to participate.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0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Ego Defense Mechanisms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894693"/>
              </p:ext>
            </p:extLst>
          </p:nvPr>
        </p:nvGraphicFramePr>
        <p:xfrm>
          <a:off x="76200" y="1161282"/>
          <a:ext cx="8991600" cy="542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16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Defense Mechanism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281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Sublimation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Substituting a </a:t>
                      </a:r>
                      <a:r>
                        <a:rPr lang="en-US" sz="1800" b="0" i="0" u="sng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socially acceptable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activity for an impulse that is unacceptable.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Person who has quit smoking sucks on hard candy when the urge to smoke arises.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Person goes for a 15-minute walk when tempted to eat junk food.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78732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Replacing the </a:t>
                      </a:r>
                      <a:r>
                        <a:rPr lang="en-US" sz="1800" b="0" i="0" u="sng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desired gratification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 one that is more readily available.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Woman who would like to have her own children opens a day care center.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78732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Conscious exclusion of unacceptable thoughts and feelings from conscious awareness.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Student decides not to think about a parent’s illness to study for a test.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Woman tells a friend she cannot think about her son’s death right now.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66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Developmental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Erik Erikson and Psychosocial Stages </a:t>
            </a:r>
            <a:r>
              <a:rPr lang="en-US" b="1" i="1" dirty="0" smtClean="0"/>
              <a:t>of Development: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 each </a:t>
            </a:r>
            <a:r>
              <a:rPr lang="en-US" dirty="0"/>
              <a:t>stage, the person must complete a life task that </a:t>
            </a:r>
            <a:r>
              <a:rPr lang="en-US" dirty="0" smtClean="0"/>
              <a:t>is essential </a:t>
            </a:r>
            <a:r>
              <a:rPr lang="en-US" dirty="0"/>
              <a:t>to his or her well-being and mental health.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These tasks </a:t>
            </a:r>
            <a:r>
              <a:rPr lang="en-US" dirty="0"/>
              <a:t>allow the person to achieve life’s virtues: hope, </a:t>
            </a:r>
            <a:r>
              <a:rPr lang="en-US" dirty="0" smtClean="0"/>
              <a:t>purpose, fidelity</a:t>
            </a:r>
            <a:r>
              <a:rPr lang="en-US" dirty="0"/>
              <a:t>, love, caring, and wisdom. </a:t>
            </a:r>
          </a:p>
        </p:txBody>
      </p:sp>
    </p:spTree>
    <p:extLst>
      <p:ext uri="{BB962C8B-B14F-4D97-AF65-F5344CB8AC3E}">
        <p14:creationId xmlns:p14="http://schemas.microsoft.com/office/powerpoint/2010/main" val="228214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Developmental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Erikson’s view</a:t>
            </a:r>
            <a:r>
              <a:rPr lang="en-US" dirty="0"/>
              <a:t>, </a:t>
            </a:r>
            <a:r>
              <a:rPr lang="en-US" dirty="0" smtClean="0"/>
              <a:t>psychosocial growth </a:t>
            </a:r>
            <a:r>
              <a:rPr lang="en-US" dirty="0"/>
              <a:t>occurs in sequential phases, and each stage </a:t>
            </a:r>
            <a:r>
              <a:rPr lang="en-US" dirty="0" smtClean="0"/>
              <a:t>is dependent </a:t>
            </a:r>
            <a:r>
              <a:rPr lang="en-US" dirty="0"/>
              <a:t>on completion of the previous stage and </a:t>
            </a:r>
            <a:r>
              <a:rPr lang="en-US" dirty="0" smtClean="0"/>
              <a:t>life task</a:t>
            </a:r>
            <a:r>
              <a:rPr lang="en-US" dirty="0"/>
              <a:t>. For example, in the infant stage (birth to 18 months</a:t>
            </a:r>
            <a:r>
              <a:rPr lang="en-US" dirty="0" smtClean="0"/>
              <a:t>), trust </a:t>
            </a:r>
            <a:r>
              <a:rPr lang="en-US" dirty="0"/>
              <a:t>versus mistrust, the infant must learn to develop </a:t>
            </a:r>
            <a:r>
              <a:rPr lang="en-US" dirty="0" smtClean="0"/>
              <a:t>basic trust </a:t>
            </a:r>
            <a:r>
              <a:rPr lang="en-US" dirty="0"/>
              <a:t>(the positive outcome) such as that he or she will </a:t>
            </a:r>
            <a:r>
              <a:rPr lang="en-US" dirty="0" smtClean="0"/>
              <a:t>be fed </a:t>
            </a:r>
            <a:r>
              <a:rPr lang="en-US" dirty="0"/>
              <a:t>and taken care of.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formation of trust is </a:t>
            </a:r>
            <a:r>
              <a:rPr lang="en-US" dirty="0" smtClean="0"/>
              <a:t>essential: mistrust</a:t>
            </a:r>
            <a:r>
              <a:rPr lang="en-US" dirty="0"/>
              <a:t>, the negative outcome of this stage, will impair </a:t>
            </a:r>
            <a:r>
              <a:rPr lang="en-US" dirty="0" smtClean="0"/>
              <a:t>the person’s </a:t>
            </a:r>
            <a:r>
              <a:rPr lang="en-US" dirty="0"/>
              <a:t>development throughout his or her life.</a:t>
            </a:r>
          </a:p>
        </p:txBody>
      </p:sp>
    </p:spTree>
    <p:extLst>
      <p:ext uri="{BB962C8B-B14F-4D97-AF65-F5344CB8AC3E}">
        <p14:creationId xmlns:p14="http://schemas.microsoft.com/office/powerpoint/2010/main" val="346754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"/>
            <a:ext cx="88392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179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Psychoanalytic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Sigmund Freud: The Father of </a:t>
            </a:r>
            <a:r>
              <a:rPr lang="en-US" dirty="0" smtClean="0"/>
              <a:t>Psychoanalysis:</a:t>
            </a:r>
          </a:p>
          <a:p>
            <a:r>
              <a:rPr lang="en-US" dirty="0"/>
              <a:t>Psychoanalytic theory supports the notion that </a:t>
            </a:r>
            <a:r>
              <a:rPr lang="en-US" dirty="0" smtClean="0"/>
              <a:t>all human </a:t>
            </a:r>
            <a:r>
              <a:rPr lang="en-US" dirty="0"/>
              <a:t>behavior is caused and can be explained (</a:t>
            </a:r>
            <a:r>
              <a:rPr lang="en-US" dirty="0" smtClean="0"/>
              <a:t>deterministic theory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Freud </a:t>
            </a:r>
            <a:r>
              <a:rPr lang="en-US" dirty="0"/>
              <a:t>believed that </a:t>
            </a:r>
            <a:r>
              <a:rPr lang="en-US" i="1" dirty="0"/>
              <a:t>repressed </a:t>
            </a:r>
            <a:r>
              <a:rPr lang="en-US" dirty="0"/>
              <a:t>(</a:t>
            </a:r>
            <a:r>
              <a:rPr lang="en-US" dirty="0" smtClean="0"/>
              <a:t>driven from </a:t>
            </a:r>
            <a:r>
              <a:rPr lang="en-US" dirty="0"/>
              <a:t>conscious awareness) sexual impulses and </a:t>
            </a:r>
            <a:r>
              <a:rPr lang="en-US" dirty="0" smtClean="0"/>
              <a:t>desires motivate </a:t>
            </a:r>
            <a:r>
              <a:rPr lang="en-US" dirty="0"/>
              <a:t>much human behavior</a:t>
            </a:r>
            <a:r>
              <a:rPr lang="en-US" dirty="0" smtClean="0"/>
              <a:t>.</a:t>
            </a:r>
          </a:p>
          <a:p>
            <a:r>
              <a:rPr lang="en-US" dirty="0"/>
              <a:t>Freud concluded that many of their problems resulted from childhood trauma or failure to complete tasks of psychosexual development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58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Jean Piaget and Cognitive Stages of</a:t>
            </a:r>
            <a:br>
              <a:rPr lang="en-US" dirty="0"/>
            </a:br>
            <a:r>
              <a:rPr lang="en-US" dirty="0"/>
              <a:t>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Jean </a:t>
            </a:r>
            <a:r>
              <a:rPr lang="en-US" dirty="0" smtClean="0"/>
              <a:t>Piaget </a:t>
            </a:r>
            <a:r>
              <a:rPr lang="en-US" dirty="0"/>
              <a:t>explored how intelligence </a:t>
            </a:r>
            <a:r>
              <a:rPr lang="en-US" dirty="0" smtClean="0"/>
              <a:t>and cognitive </a:t>
            </a:r>
            <a:r>
              <a:rPr lang="en-US" dirty="0"/>
              <a:t>functioning develop in children.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 smtClean="0"/>
              <a:t>believed that </a:t>
            </a:r>
            <a:r>
              <a:rPr lang="en-US" dirty="0"/>
              <a:t>human intelligence progresses through a series </a:t>
            </a:r>
            <a:r>
              <a:rPr lang="en-US" dirty="0" smtClean="0"/>
              <a:t>of stages </a:t>
            </a:r>
            <a:r>
              <a:rPr lang="en-US" dirty="0"/>
              <a:t>based on age, with the child at each successive </a:t>
            </a:r>
            <a:r>
              <a:rPr lang="en-US" dirty="0" smtClean="0"/>
              <a:t>stage demonstrating </a:t>
            </a:r>
            <a:r>
              <a:rPr lang="en-US" dirty="0"/>
              <a:t>a higher level of functioning than at </a:t>
            </a:r>
            <a:r>
              <a:rPr lang="en-US" dirty="0" smtClean="0"/>
              <a:t>previous stages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76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Jean Piaget and Cognitive Stages of</a:t>
            </a:r>
            <a:br>
              <a:rPr lang="en-US" dirty="0"/>
            </a:br>
            <a:r>
              <a:rPr lang="en-US" dirty="0"/>
              <a:t>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Piaget’s four stages of cognitive development are </a:t>
            </a:r>
            <a:r>
              <a:rPr lang="en-US" dirty="0" smtClean="0"/>
              <a:t>as follows: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Sensorimotor</a:t>
            </a:r>
            <a:r>
              <a:rPr lang="en-US" b="1" dirty="0" smtClean="0"/>
              <a:t>—birth </a:t>
            </a:r>
            <a:r>
              <a:rPr lang="en-US" b="1" dirty="0"/>
              <a:t>to 2 years</a:t>
            </a:r>
            <a:r>
              <a:rPr lang="en-US" dirty="0"/>
              <a:t>: The child develops </a:t>
            </a:r>
            <a:r>
              <a:rPr lang="en-US" dirty="0" smtClean="0"/>
              <a:t>a </a:t>
            </a:r>
            <a:r>
              <a:rPr lang="en-US" u="sng" dirty="0" smtClean="0"/>
              <a:t>sense </a:t>
            </a:r>
            <a:r>
              <a:rPr lang="en-US" u="sng" dirty="0"/>
              <a:t>of self </a:t>
            </a:r>
            <a:r>
              <a:rPr lang="en-US" dirty="0"/>
              <a:t>as separate from the environment and </a:t>
            </a:r>
            <a:r>
              <a:rPr lang="en-US" dirty="0" smtClean="0"/>
              <a:t>the </a:t>
            </a:r>
            <a:r>
              <a:rPr lang="en-US" dirty="0"/>
              <a:t>concept of object permanence; that is, </a:t>
            </a:r>
            <a:r>
              <a:rPr lang="en-US" u="sng" dirty="0"/>
              <a:t>tangible </a:t>
            </a:r>
            <a:r>
              <a:rPr lang="en-US" u="sng" dirty="0" smtClean="0"/>
              <a:t>objects do </a:t>
            </a:r>
            <a:r>
              <a:rPr lang="en-US" u="sng" dirty="0"/>
              <a:t>not cease to exist just because they are out of </a:t>
            </a:r>
            <a:r>
              <a:rPr lang="en-US" u="sng" dirty="0" smtClean="0"/>
              <a:t>sight</a:t>
            </a:r>
            <a:r>
              <a:rPr lang="en-US" dirty="0" smtClean="0"/>
              <a:t>. He </a:t>
            </a:r>
            <a:r>
              <a:rPr lang="en-US" dirty="0"/>
              <a:t>or she </a:t>
            </a:r>
            <a:r>
              <a:rPr lang="en-US" u="sng" dirty="0"/>
              <a:t>begins to form mental images</a:t>
            </a:r>
            <a:r>
              <a:rPr lang="en-US" u="sng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Preoperational</a:t>
            </a:r>
            <a:r>
              <a:rPr lang="en-US" b="1" dirty="0" smtClean="0"/>
              <a:t>—2 </a:t>
            </a:r>
            <a:r>
              <a:rPr lang="en-US" b="1" dirty="0"/>
              <a:t>to 6 years</a:t>
            </a:r>
            <a:r>
              <a:rPr lang="en-US" dirty="0"/>
              <a:t>: The child develops </a:t>
            </a:r>
            <a:r>
              <a:rPr lang="en-US" u="sng" dirty="0" smtClean="0"/>
              <a:t>the ability </a:t>
            </a:r>
            <a:r>
              <a:rPr lang="en-US" u="sng" dirty="0"/>
              <a:t>to express self with language, understands </a:t>
            </a:r>
            <a:r>
              <a:rPr lang="en-US" u="sng" dirty="0" smtClean="0"/>
              <a:t>the meaning </a:t>
            </a:r>
            <a:r>
              <a:rPr lang="en-US" u="sng" dirty="0"/>
              <a:t>of symbolic gestures, and begins to </a:t>
            </a:r>
            <a:r>
              <a:rPr lang="en-US" u="sng" dirty="0" smtClean="0"/>
              <a:t>classify objects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Concrete </a:t>
            </a:r>
            <a:r>
              <a:rPr lang="en-US" b="1" i="1" dirty="0"/>
              <a:t>operations</a:t>
            </a:r>
            <a:r>
              <a:rPr lang="en-US" b="1" dirty="0"/>
              <a:t>—6 to 12 years</a:t>
            </a:r>
            <a:r>
              <a:rPr lang="en-US" dirty="0"/>
              <a:t>: The child begins </a:t>
            </a:r>
            <a:r>
              <a:rPr lang="en-US" dirty="0" smtClean="0"/>
              <a:t>to </a:t>
            </a:r>
            <a:r>
              <a:rPr lang="en-US" u="sng" dirty="0" smtClean="0"/>
              <a:t>apply </a:t>
            </a:r>
            <a:r>
              <a:rPr lang="en-US" u="sng" dirty="0"/>
              <a:t>logic to </a:t>
            </a:r>
            <a:r>
              <a:rPr lang="en-US" u="sng" dirty="0" smtClean="0"/>
              <a:t>thinking, and </a:t>
            </a:r>
            <a:r>
              <a:rPr lang="en-US" u="sng" dirty="0"/>
              <a:t>is increasingly social and able to </a:t>
            </a:r>
            <a:r>
              <a:rPr lang="en-US" u="sng" dirty="0" smtClean="0"/>
              <a:t>apply rules</a:t>
            </a:r>
            <a:r>
              <a:rPr lang="en-US" u="sng" dirty="0"/>
              <a:t>; however, thinking is still concrete</a:t>
            </a:r>
            <a:r>
              <a:rPr lang="en-US" u="sng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Formal </a:t>
            </a:r>
            <a:r>
              <a:rPr lang="en-US" b="1" i="1" dirty="0"/>
              <a:t>operations</a:t>
            </a:r>
            <a:r>
              <a:rPr lang="en-US" b="1" dirty="0"/>
              <a:t>—12 to 15 years and beyond</a:t>
            </a:r>
            <a:r>
              <a:rPr lang="en-US" dirty="0"/>
              <a:t>: </a:t>
            </a:r>
            <a:r>
              <a:rPr lang="en-US" dirty="0" smtClean="0"/>
              <a:t>The child </a:t>
            </a:r>
            <a:r>
              <a:rPr lang="en-US" u="sng" dirty="0"/>
              <a:t>learns to think and reason in abstract terms, </a:t>
            </a:r>
            <a:r>
              <a:rPr lang="en-US" u="sng" dirty="0" smtClean="0"/>
              <a:t>further develops </a:t>
            </a:r>
            <a:r>
              <a:rPr lang="en-US" u="sng" dirty="0"/>
              <a:t>logical thinking and reasoning, </a:t>
            </a:r>
            <a:r>
              <a:rPr lang="en-US" u="sng" dirty="0" smtClean="0"/>
              <a:t>and achieves </a:t>
            </a:r>
            <a:r>
              <a:rPr lang="en-US" u="sng" dirty="0"/>
              <a:t>cognitive maturity.</a:t>
            </a:r>
          </a:p>
        </p:txBody>
      </p:sp>
    </p:spTree>
    <p:extLst>
      <p:ext uri="{BB962C8B-B14F-4D97-AF65-F5344CB8AC3E}">
        <p14:creationId xmlns:p14="http://schemas.microsoft.com/office/powerpoint/2010/main" val="115169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Jean Piaget and Cognitive Stages of</a:t>
            </a:r>
            <a:br>
              <a:rPr lang="en-US" dirty="0"/>
            </a:br>
            <a:r>
              <a:rPr lang="en-US" dirty="0"/>
              <a:t>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Piaget’s theory suggests that </a:t>
            </a:r>
            <a:r>
              <a:rPr lang="en-US" u="sng" dirty="0"/>
              <a:t>individuals reach </a:t>
            </a:r>
            <a:r>
              <a:rPr lang="en-US" u="sng" dirty="0" smtClean="0"/>
              <a:t>cognitive maturity </a:t>
            </a:r>
            <a:r>
              <a:rPr lang="en-US" u="sng" dirty="0"/>
              <a:t>by middle to late adolescence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critics </a:t>
            </a:r>
            <a:r>
              <a:rPr lang="en-US" dirty="0" smtClean="0"/>
              <a:t>of Piaget </a:t>
            </a:r>
            <a:r>
              <a:rPr lang="en-US" dirty="0"/>
              <a:t>believe that </a:t>
            </a:r>
            <a:r>
              <a:rPr lang="en-US" u="sng" dirty="0"/>
              <a:t>cognitive development is less rigid </a:t>
            </a:r>
            <a:r>
              <a:rPr lang="en-US" u="sng" dirty="0" smtClean="0"/>
              <a:t>and more </a:t>
            </a:r>
            <a:r>
              <a:rPr lang="en-US" u="sng" dirty="0"/>
              <a:t>individualized </a:t>
            </a:r>
            <a:r>
              <a:rPr lang="en-US" dirty="0"/>
              <a:t>than his theory suggests. Piaget’s </a:t>
            </a:r>
            <a:r>
              <a:rPr lang="en-US" dirty="0" smtClean="0"/>
              <a:t>theory is </a:t>
            </a:r>
            <a:r>
              <a:rPr lang="en-US" dirty="0"/>
              <a:t>useful when working with children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374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Interpersonal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Harry Stack Sullivan: Interpersonal </a:t>
            </a:r>
            <a:r>
              <a:rPr lang="en-US" dirty="0" smtClean="0"/>
              <a:t>Relationships and </a:t>
            </a:r>
            <a:r>
              <a:rPr lang="en-US" dirty="0"/>
              <a:t>Milieu </a:t>
            </a:r>
            <a:r>
              <a:rPr lang="en-US" dirty="0" smtClean="0"/>
              <a:t>Therapy.</a:t>
            </a:r>
          </a:p>
          <a:p>
            <a:r>
              <a:rPr lang="en-US" dirty="0"/>
              <a:t>Harry Stack Sullivan (1892–1949) was an American </a:t>
            </a:r>
            <a:r>
              <a:rPr lang="en-US" dirty="0" smtClean="0"/>
              <a:t>psychiatrist who </a:t>
            </a:r>
            <a:r>
              <a:rPr lang="en-US" dirty="0"/>
              <a:t>extended the theory of </a:t>
            </a:r>
            <a:r>
              <a:rPr lang="en-US" dirty="0" smtClean="0"/>
              <a:t>personality </a:t>
            </a:r>
            <a:r>
              <a:rPr lang="en-US" dirty="0"/>
              <a:t>development to include the significance of </a:t>
            </a:r>
            <a:r>
              <a:rPr lang="en-US" u="sng" dirty="0" smtClean="0"/>
              <a:t>interpersonal relationships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Sullivan </a:t>
            </a:r>
            <a:r>
              <a:rPr lang="en-US" dirty="0"/>
              <a:t>believed that one’s </a:t>
            </a:r>
            <a:r>
              <a:rPr lang="en-US" dirty="0" smtClean="0"/>
              <a:t>personality involves </a:t>
            </a:r>
            <a:r>
              <a:rPr lang="en-US" dirty="0"/>
              <a:t>more than individual characteristics, </a:t>
            </a:r>
            <a:r>
              <a:rPr lang="en-US" dirty="0" smtClean="0"/>
              <a:t>particularly how </a:t>
            </a:r>
            <a:r>
              <a:rPr lang="en-US" dirty="0"/>
              <a:t>one interacts with others. He thought that </a:t>
            </a:r>
            <a:r>
              <a:rPr lang="en-US" u="sng" dirty="0" smtClean="0"/>
              <a:t>inadequate or </a:t>
            </a:r>
            <a:r>
              <a:rPr lang="en-US" u="sng" dirty="0" err="1"/>
              <a:t>nonsatisfying</a:t>
            </a:r>
            <a:r>
              <a:rPr lang="en-US" u="sng" dirty="0"/>
              <a:t> relationships produce anxiety</a:t>
            </a:r>
            <a:r>
              <a:rPr lang="en-US" dirty="0"/>
              <a:t>, which </a:t>
            </a:r>
            <a:r>
              <a:rPr lang="en-US" dirty="0" smtClean="0"/>
              <a:t>he saw </a:t>
            </a:r>
            <a:r>
              <a:rPr lang="en-US" dirty="0"/>
              <a:t>as the basis for all emotional </a:t>
            </a:r>
            <a:r>
              <a:rPr lang="en-US" dirty="0" smtClean="0"/>
              <a:t>problems.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48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Interpersonal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Therapeutic Community or Milieu. </a:t>
            </a:r>
            <a:r>
              <a:rPr lang="en-US" dirty="0"/>
              <a:t>Sullivan envisioned </a:t>
            </a:r>
            <a:r>
              <a:rPr lang="en-US" dirty="0" smtClean="0"/>
              <a:t>the goal </a:t>
            </a:r>
            <a:r>
              <a:rPr lang="en-US" dirty="0"/>
              <a:t>of treatment as the establishment of satisfying </a:t>
            </a:r>
            <a:r>
              <a:rPr lang="en-US" dirty="0" smtClean="0"/>
              <a:t>interpersonal relationships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therapist provides a </a:t>
            </a:r>
            <a:r>
              <a:rPr lang="en-US" dirty="0" smtClean="0"/>
              <a:t>corrective interpersonal </a:t>
            </a:r>
            <a:r>
              <a:rPr lang="en-US" dirty="0"/>
              <a:t>relationship for the client. Sullivan </a:t>
            </a:r>
            <a:r>
              <a:rPr lang="en-US" dirty="0" smtClean="0"/>
              <a:t>coined the </a:t>
            </a:r>
            <a:r>
              <a:rPr lang="en-US" dirty="0"/>
              <a:t>term </a:t>
            </a:r>
            <a:r>
              <a:rPr lang="en-US" b="1" dirty="0"/>
              <a:t>participant observer </a:t>
            </a:r>
            <a:r>
              <a:rPr lang="en-US" dirty="0"/>
              <a:t>for the therapist’s </a:t>
            </a:r>
            <a:r>
              <a:rPr lang="en-US" dirty="0" smtClean="0"/>
              <a:t>role, meaning </a:t>
            </a:r>
            <a:r>
              <a:rPr lang="en-US" dirty="0"/>
              <a:t>that the therapist both </a:t>
            </a:r>
            <a:r>
              <a:rPr lang="en-US" u="sng" dirty="0"/>
              <a:t>participates in and </a:t>
            </a:r>
            <a:r>
              <a:rPr lang="en-US" u="sng" dirty="0" smtClean="0"/>
              <a:t>observes the </a:t>
            </a:r>
            <a:r>
              <a:rPr lang="en-US" u="sng" dirty="0"/>
              <a:t>progress of the relationship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501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Interpersonal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concept of </a:t>
            </a:r>
            <a:r>
              <a:rPr lang="en-US" dirty="0"/>
              <a:t>therapeutic community or milieu, the interaction </a:t>
            </a:r>
            <a:r>
              <a:rPr lang="en-US" dirty="0" smtClean="0"/>
              <a:t>among clients </a:t>
            </a:r>
            <a:r>
              <a:rPr lang="en-US" dirty="0"/>
              <a:t>is seen as beneficial, and treatment emphasizes </a:t>
            </a:r>
            <a:r>
              <a:rPr lang="en-US" dirty="0" smtClean="0"/>
              <a:t>the role </a:t>
            </a:r>
            <a:r>
              <a:rPr lang="en-US" dirty="0"/>
              <a:t>of this client-to-client interaction. Until this time, </a:t>
            </a:r>
            <a:r>
              <a:rPr lang="en-US" dirty="0" smtClean="0"/>
              <a:t>it was </a:t>
            </a:r>
            <a:r>
              <a:rPr lang="en-US" dirty="0"/>
              <a:t>believed that the </a:t>
            </a:r>
            <a:r>
              <a:rPr lang="en-US" u="sng" dirty="0"/>
              <a:t>interaction between the client </a:t>
            </a:r>
            <a:r>
              <a:rPr lang="en-US" u="sng" dirty="0" smtClean="0"/>
              <a:t>and the </a:t>
            </a:r>
            <a:r>
              <a:rPr lang="en-US" u="sng" dirty="0"/>
              <a:t>psychiatrist was the one essential component to </a:t>
            </a:r>
            <a:r>
              <a:rPr lang="en-US" u="sng" dirty="0" smtClean="0"/>
              <a:t>the client’s </a:t>
            </a:r>
            <a:r>
              <a:rPr lang="en-US" u="sng" dirty="0"/>
              <a:t>treatment. </a:t>
            </a:r>
            <a:endParaRPr lang="en-US" u="sng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Sullivan </a:t>
            </a:r>
            <a:r>
              <a:rPr lang="en-US" dirty="0">
                <a:solidFill>
                  <a:srgbClr val="FF0000"/>
                </a:solidFill>
              </a:rPr>
              <a:t>and later Jones observed </a:t>
            </a:r>
            <a:r>
              <a:rPr lang="en-US" dirty="0" smtClean="0">
                <a:solidFill>
                  <a:srgbClr val="FF0000"/>
                </a:solidFill>
              </a:rPr>
              <a:t>that interactions </a:t>
            </a:r>
            <a:r>
              <a:rPr lang="en-US" dirty="0">
                <a:solidFill>
                  <a:srgbClr val="FF0000"/>
                </a:solidFill>
              </a:rPr>
              <a:t>among clients in a safe, therapeutic </a:t>
            </a:r>
            <a:r>
              <a:rPr lang="en-US" dirty="0" smtClean="0">
                <a:solidFill>
                  <a:srgbClr val="FF0000"/>
                </a:solidFill>
              </a:rPr>
              <a:t>setting provided </a:t>
            </a:r>
            <a:r>
              <a:rPr lang="en-US" dirty="0">
                <a:solidFill>
                  <a:srgbClr val="FF0000"/>
                </a:solidFill>
              </a:rPr>
              <a:t>great benefits to clients.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The </a:t>
            </a:r>
            <a:r>
              <a:rPr lang="en-US" dirty="0"/>
              <a:t>concept of </a:t>
            </a:r>
            <a:r>
              <a:rPr lang="en-US" b="1" dirty="0" smtClean="0"/>
              <a:t>milieu therapy </a:t>
            </a:r>
            <a:r>
              <a:rPr lang="en-US" dirty="0" smtClean="0"/>
              <a:t>involved clients’ interactions </a:t>
            </a:r>
            <a:r>
              <a:rPr lang="en-US" dirty="0"/>
              <a:t>with one another, including </a:t>
            </a:r>
            <a:r>
              <a:rPr lang="en-US" u="sng" dirty="0"/>
              <a:t>practicing </a:t>
            </a:r>
            <a:r>
              <a:rPr lang="en-US" u="sng" dirty="0" smtClean="0"/>
              <a:t>interpersonal relationship </a:t>
            </a:r>
            <a:r>
              <a:rPr lang="en-US" u="sng" dirty="0"/>
              <a:t>skills, giving one another </a:t>
            </a:r>
            <a:r>
              <a:rPr lang="en-US" u="sng" dirty="0" smtClean="0"/>
              <a:t>feedback about </a:t>
            </a:r>
            <a:r>
              <a:rPr lang="en-US" u="sng" dirty="0"/>
              <a:t>behavior, and working cooperatively as a group </a:t>
            </a:r>
            <a:r>
              <a:rPr lang="en-US" u="sng" dirty="0" smtClean="0"/>
              <a:t>to solve </a:t>
            </a:r>
            <a:r>
              <a:rPr lang="en-US" u="sng" dirty="0"/>
              <a:t>day-to-day problems.</a:t>
            </a:r>
          </a:p>
        </p:txBody>
      </p:sp>
    </p:spTree>
    <p:extLst>
      <p:ext uri="{BB962C8B-B14F-4D97-AF65-F5344CB8AC3E}">
        <p14:creationId xmlns:p14="http://schemas.microsoft.com/office/powerpoint/2010/main" val="73074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Hildegard </a:t>
            </a:r>
            <a:r>
              <a:rPr lang="en-US" dirty="0" err="1"/>
              <a:t>Peplau</a:t>
            </a:r>
            <a:r>
              <a:rPr lang="en-US" dirty="0"/>
              <a:t>: Therapeutic</a:t>
            </a:r>
            <a:br>
              <a:rPr lang="en-US" dirty="0"/>
            </a:br>
            <a:r>
              <a:rPr lang="en-US" dirty="0"/>
              <a:t>Nurse–Patient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Hildegard </a:t>
            </a:r>
            <a:r>
              <a:rPr lang="en-US" dirty="0" err="1" smtClean="0"/>
              <a:t>Peplau</a:t>
            </a:r>
            <a:r>
              <a:rPr lang="en-US" dirty="0" smtClean="0"/>
              <a:t> </a:t>
            </a:r>
            <a:r>
              <a:rPr lang="en-US" dirty="0"/>
              <a:t>was a nursing </a:t>
            </a:r>
            <a:r>
              <a:rPr lang="en-US" dirty="0" smtClean="0"/>
              <a:t>theorist and </a:t>
            </a:r>
            <a:r>
              <a:rPr lang="en-US" dirty="0"/>
              <a:t>clinician who built on Sullivan’s </a:t>
            </a:r>
            <a:r>
              <a:rPr lang="en-US" dirty="0" smtClean="0"/>
              <a:t>interpersonal </a:t>
            </a:r>
            <a:r>
              <a:rPr lang="en-US" dirty="0"/>
              <a:t>theories and also saw </a:t>
            </a:r>
            <a:r>
              <a:rPr lang="en-US" u="sng" dirty="0"/>
              <a:t>the role of the nurse as a </a:t>
            </a:r>
            <a:r>
              <a:rPr lang="en-US" u="sng" dirty="0" smtClean="0"/>
              <a:t>participant observer</a:t>
            </a:r>
            <a:r>
              <a:rPr lang="en-US" u="sng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Peplau</a:t>
            </a:r>
            <a:r>
              <a:rPr lang="en-US" dirty="0" smtClean="0"/>
              <a:t> </a:t>
            </a:r>
            <a:r>
              <a:rPr lang="en-US" dirty="0"/>
              <a:t>developed the concept of the </a:t>
            </a:r>
            <a:r>
              <a:rPr lang="en-US" b="1" dirty="0" smtClean="0"/>
              <a:t>therapeutic nurse</a:t>
            </a:r>
            <a:r>
              <a:rPr lang="en-US" b="1" dirty="0"/>
              <a:t>– patient relationship, </a:t>
            </a:r>
            <a:r>
              <a:rPr lang="en-US" dirty="0"/>
              <a:t>which includes four </a:t>
            </a:r>
            <a:r>
              <a:rPr lang="en-US" dirty="0" smtClean="0"/>
              <a:t>phases: orientation</a:t>
            </a:r>
            <a:r>
              <a:rPr lang="en-US" dirty="0"/>
              <a:t>, identification, exploitation, and </a:t>
            </a:r>
            <a:r>
              <a:rPr lang="en-US" dirty="0" smtClean="0"/>
              <a:t>resolution.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84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Hildegard </a:t>
            </a:r>
            <a:r>
              <a:rPr lang="en-US" dirty="0" err="1"/>
              <a:t>Peplau</a:t>
            </a:r>
            <a:r>
              <a:rPr lang="en-US" dirty="0"/>
              <a:t>: Therapeutic</a:t>
            </a:r>
            <a:br>
              <a:rPr lang="en-US" dirty="0"/>
            </a:br>
            <a:r>
              <a:rPr lang="en-US" dirty="0"/>
              <a:t>Nurse–Patient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these phases, the client accomplishes </a:t>
            </a:r>
            <a:r>
              <a:rPr lang="en-US" dirty="0" smtClean="0"/>
              <a:t>certain tasks </a:t>
            </a:r>
            <a:r>
              <a:rPr lang="en-US" dirty="0"/>
              <a:t>and makes relationship changes that help the </a:t>
            </a:r>
            <a:r>
              <a:rPr lang="en-US" dirty="0" smtClean="0"/>
              <a:t>healing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80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Hildegard </a:t>
            </a:r>
            <a:r>
              <a:rPr lang="en-US" dirty="0" err="1"/>
              <a:t>Peplau</a:t>
            </a:r>
            <a:r>
              <a:rPr lang="en-US" dirty="0"/>
              <a:t>: Therapeutic</a:t>
            </a:r>
            <a:br>
              <a:rPr lang="en-US" dirty="0"/>
            </a:br>
            <a:r>
              <a:rPr lang="en-US" dirty="0"/>
              <a:t>Nurse–Patient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i="1" dirty="0">
                <a:solidFill>
                  <a:srgbClr val="FF0000"/>
                </a:solidFill>
              </a:rPr>
              <a:t>orientation phase </a:t>
            </a:r>
            <a:r>
              <a:rPr lang="en-US" dirty="0"/>
              <a:t>is directed by the nurse and </a:t>
            </a:r>
            <a:r>
              <a:rPr lang="en-US" dirty="0" smtClean="0"/>
              <a:t>involves </a:t>
            </a:r>
            <a:r>
              <a:rPr lang="en-US" u="sng" dirty="0" smtClean="0"/>
              <a:t>engaging </a:t>
            </a:r>
            <a:r>
              <a:rPr lang="en-US" u="sng" dirty="0"/>
              <a:t>the client in treatment, providing </a:t>
            </a:r>
            <a:r>
              <a:rPr lang="en-US" u="sng" dirty="0" smtClean="0"/>
              <a:t>explanations and </a:t>
            </a:r>
            <a:r>
              <a:rPr lang="en-US" u="sng" dirty="0"/>
              <a:t>information, and answering questions</a:t>
            </a:r>
            <a:r>
              <a:rPr lang="en-US" u="sng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i="1" dirty="0">
                <a:solidFill>
                  <a:srgbClr val="FF0000"/>
                </a:solidFill>
              </a:rPr>
              <a:t>identification phase </a:t>
            </a:r>
            <a:r>
              <a:rPr lang="en-US" dirty="0"/>
              <a:t>begins when </a:t>
            </a:r>
            <a:r>
              <a:rPr lang="en-US" u="sng" dirty="0"/>
              <a:t>the client </a:t>
            </a:r>
            <a:r>
              <a:rPr lang="en-US" u="sng" dirty="0" smtClean="0"/>
              <a:t>works interdependently </a:t>
            </a:r>
            <a:r>
              <a:rPr lang="en-US" u="sng" dirty="0"/>
              <a:t>with the nurse, expresses </a:t>
            </a:r>
            <a:r>
              <a:rPr lang="en-US" u="sng" dirty="0" smtClean="0"/>
              <a:t>feelings, and </a:t>
            </a:r>
            <a:r>
              <a:rPr lang="en-US" u="sng" dirty="0"/>
              <a:t>begins to feel stronger</a:t>
            </a:r>
            <a:r>
              <a:rPr lang="en-US" u="sng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i="1" dirty="0">
                <a:solidFill>
                  <a:srgbClr val="FF0000"/>
                </a:solidFill>
              </a:rPr>
              <a:t>exploitation phase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/>
              <a:t>the </a:t>
            </a:r>
            <a:r>
              <a:rPr lang="en-US" u="sng" dirty="0"/>
              <a:t>client makes full use of </a:t>
            </a:r>
            <a:r>
              <a:rPr lang="en-US" u="sng" dirty="0" smtClean="0"/>
              <a:t>the services </a:t>
            </a:r>
            <a:r>
              <a:rPr lang="en-US" u="sng" dirty="0"/>
              <a:t>offered</a:t>
            </a:r>
            <a:r>
              <a:rPr lang="en-US" u="sng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i="1" dirty="0">
                <a:solidFill>
                  <a:srgbClr val="FF0000"/>
                </a:solidFill>
              </a:rPr>
              <a:t>resolution phase</a:t>
            </a:r>
            <a:r>
              <a:rPr lang="en-US" dirty="0"/>
              <a:t>, the </a:t>
            </a:r>
            <a:r>
              <a:rPr lang="en-US" u="sng" dirty="0"/>
              <a:t>client no longer needs </a:t>
            </a:r>
            <a:r>
              <a:rPr lang="en-US" u="sng" dirty="0" smtClean="0"/>
              <a:t>professional services </a:t>
            </a:r>
            <a:r>
              <a:rPr lang="en-US" u="sng" dirty="0"/>
              <a:t>and gives up dependent behavior. </a:t>
            </a:r>
            <a:r>
              <a:rPr lang="en-US" u="sng" dirty="0" smtClean="0"/>
              <a:t>The relationship </a:t>
            </a:r>
            <a:r>
              <a:rPr lang="en-US" u="sng" dirty="0"/>
              <a:t>ends.</a:t>
            </a:r>
          </a:p>
        </p:txBody>
      </p:sp>
    </p:spTree>
    <p:extLst>
      <p:ext uri="{BB962C8B-B14F-4D97-AF65-F5344CB8AC3E}">
        <p14:creationId xmlns:p14="http://schemas.microsoft.com/office/powerpoint/2010/main" val="309630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Roles of the Nurse in the Therapeutic Relationship.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Peplau</a:t>
            </a:r>
            <a:r>
              <a:rPr lang="en-US" dirty="0"/>
              <a:t> </a:t>
            </a:r>
            <a:r>
              <a:rPr lang="en-US" dirty="0" smtClean="0"/>
              <a:t>also </a:t>
            </a:r>
            <a:r>
              <a:rPr lang="en-US" dirty="0"/>
              <a:t>wrote about the roles of the nurse in the </a:t>
            </a:r>
            <a:r>
              <a:rPr lang="en-US" dirty="0" smtClean="0"/>
              <a:t>therapeutic relationship </a:t>
            </a:r>
            <a:r>
              <a:rPr lang="en-US" dirty="0"/>
              <a:t>and how these roles help meet the </a:t>
            </a:r>
            <a:r>
              <a:rPr lang="en-US" dirty="0" smtClean="0"/>
              <a:t>client’s needs</a:t>
            </a:r>
            <a:r>
              <a:rPr lang="en-US" dirty="0"/>
              <a:t>. The primary roles she identified are as follows:</a:t>
            </a:r>
          </a:p>
        </p:txBody>
      </p:sp>
    </p:spTree>
    <p:extLst>
      <p:ext uri="{BB962C8B-B14F-4D97-AF65-F5344CB8AC3E}">
        <p14:creationId xmlns:p14="http://schemas.microsoft.com/office/powerpoint/2010/main" val="17033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Personality Components: Id, Ego, and Superego.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id </a:t>
            </a:r>
            <a:r>
              <a:rPr lang="en-US" dirty="0" smtClean="0"/>
              <a:t>is the </a:t>
            </a:r>
            <a:r>
              <a:rPr lang="en-US" dirty="0"/>
              <a:t>part of one’s nature that reflects basic or innate </a:t>
            </a:r>
            <a:r>
              <a:rPr lang="en-US" dirty="0" smtClean="0"/>
              <a:t>desires such </a:t>
            </a:r>
            <a:r>
              <a:rPr lang="en-US" dirty="0"/>
              <a:t>as pleasure-seeking behavior, aggression, and </a:t>
            </a:r>
            <a:r>
              <a:rPr lang="en-US" dirty="0" smtClean="0"/>
              <a:t>sexual impulses</a:t>
            </a:r>
            <a:r>
              <a:rPr lang="en-US" dirty="0"/>
              <a:t>. The id seeks instant gratification, causes </a:t>
            </a:r>
            <a:r>
              <a:rPr lang="en-US" dirty="0" smtClean="0"/>
              <a:t>impulsive unthinking </a:t>
            </a:r>
            <a:r>
              <a:rPr lang="en-US" dirty="0"/>
              <a:t>behavior, and has no regard for rules </a:t>
            </a:r>
            <a:r>
              <a:rPr lang="en-US" dirty="0" smtClean="0"/>
              <a:t>or social </a:t>
            </a:r>
            <a:r>
              <a:rPr lang="en-US" dirty="0"/>
              <a:t>convention.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/>
              <a:t>superego </a:t>
            </a:r>
            <a:r>
              <a:rPr lang="en-US" dirty="0"/>
              <a:t>is the part of a </a:t>
            </a:r>
            <a:r>
              <a:rPr lang="en-US" dirty="0" smtClean="0"/>
              <a:t>person’s nature </a:t>
            </a:r>
            <a:r>
              <a:rPr lang="en-US" dirty="0"/>
              <a:t>that reflects moral and ethical concepts, values, </a:t>
            </a:r>
            <a:r>
              <a:rPr lang="en-US" dirty="0" smtClean="0"/>
              <a:t>and parental </a:t>
            </a:r>
            <a:r>
              <a:rPr lang="en-US" dirty="0"/>
              <a:t>and social expectations; therefore, it is in </a:t>
            </a:r>
            <a:r>
              <a:rPr lang="en-US" dirty="0" smtClean="0"/>
              <a:t>direct opposition </a:t>
            </a:r>
            <a:r>
              <a:rPr lang="en-US" dirty="0"/>
              <a:t>to the id.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third component, the </a:t>
            </a:r>
            <a:r>
              <a:rPr lang="en-US" b="1" dirty="0"/>
              <a:t>ego, </a:t>
            </a:r>
            <a:r>
              <a:rPr lang="en-US" dirty="0"/>
              <a:t>is </a:t>
            </a:r>
            <a:r>
              <a:rPr lang="en-US" dirty="0" smtClean="0"/>
              <a:t>the balancing </a:t>
            </a:r>
            <a:r>
              <a:rPr lang="en-US" dirty="0"/>
              <a:t>or mediating force between the id and the </a:t>
            </a:r>
            <a:r>
              <a:rPr lang="en-US" dirty="0" smtClean="0"/>
              <a:t>superego. The </a:t>
            </a:r>
            <a:r>
              <a:rPr lang="en-US" dirty="0"/>
              <a:t>ego represents mature and adaptive behavior </a:t>
            </a:r>
            <a:r>
              <a:rPr lang="en-US" dirty="0" smtClean="0"/>
              <a:t>that allows </a:t>
            </a:r>
            <a:r>
              <a:rPr lang="en-US" dirty="0"/>
              <a:t>a person to function successfully in the </a:t>
            </a:r>
            <a:r>
              <a:rPr lang="en-US" dirty="0" smtClean="0"/>
              <a:t>world. Freud </a:t>
            </a:r>
            <a:r>
              <a:rPr lang="en-US" dirty="0"/>
              <a:t>believed that anxiety resulted from the ego’s </a:t>
            </a:r>
            <a:r>
              <a:rPr lang="en-US" dirty="0" smtClean="0"/>
              <a:t>attempts to </a:t>
            </a:r>
            <a:r>
              <a:rPr lang="en-US" dirty="0"/>
              <a:t>balance the impulsive instincts of the id with </a:t>
            </a:r>
            <a:r>
              <a:rPr lang="en-US" dirty="0" smtClean="0"/>
              <a:t>the stringent </a:t>
            </a:r>
            <a:r>
              <a:rPr lang="en-US" dirty="0"/>
              <a:t>rules of the superego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14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Roles of the Nurse in the Therapeutic Relationship.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Stranger</a:t>
            </a:r>
            <a:r>
              <a:rPr lang="en-US" i="1" dirty="0"/>
              <a:t>––</a:t>
            </a:r>
            <a:r>
              <a:rPr lang="en-US" dirty="0"/>
              <a:t>offering the client the same acceptance </a:t>
            </a:r>
            <a:r>
              <a:rPr lang="en-US" dirty="0" smtClean="0"/>
              <a:t>and courtesy </a:t>
            </a:r>
            <a:r>
              <a:rPr lang="en-US" dirty="0"/>
              <a:t>that the nurse would to any stranger;</a:t>
            </a:r>
          </a:p>
          <a:p>
            <a:r>
              <a:rPr lang="en-US" i="1" dirty="0" smtClean="0"/>
              <a:t>Resource </a:t>
            </a:r>
            <a:r>
              <a:rPr lang="en-US" i="1" dirty="0"/>
              <a:t>person––</a:t>
            </a:r>
            <a:r>
              <a:rPr lang="en-US" dirty="0"/>
              <a:t>providing specific answers to </a:t>
            </a:r>
            <a:r>
              <a:rPr lang="en-US" dirty="0" smtClean="0"/>
              <a:t>questions within </a:t>
            </a:r>
            <a:r>
              <a:rPr lang="en-US" dirty="0"/>
              <a:t>a larger context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Teacher</a:t>
            </a:r>
            <a:r>
              <a:rPr lang="en-US" i="1" dirty="0"/>
              <a:t>––</a:t>
            </a:r>
            <a:r>
              <a:rPr lang="en-US" dirty="0"/>
              <a:t>helping the client to learn formally </a:t>
            </a:r>
            <a:r>
              <a:rPr lang="en-US" dirty="0" smtClean="0"/>
              <a:t>or informally</a:t>
            </a:r>
            <a:r>
              <a:rPr lang="en-US" dirty="0"/>
              <a:t>;</a:t>
            </a:r>
          </a:p>
          <a:p>
            <a:r>
              <a:rPr lang="en-US" i="1" dirty="0" smtClean="0"/>
              <a:t>Leader</a:t>
            </a:r>
            <a:r>
              <a:rPr lang="en-US" i="1" dirty="0"/>
              <a:t>––</a:t>
            </a:r>
            <a:r>
              <a:rPr lang="en-US" dirty="0"/>
              <a:t>offering direction to the client or group;</a:t>
            </a:r>
          </a:p>
          <a:p>
            <a:r>
              <a:rPr lang="en-US" i="1" dirty="0" smtClean="0"/>
              <a:t>Surrogate</a:t>
            </a:r>
            <a:r>
              <a:rPr lang="en-US" i="1" dirty="0"/>
              <a:t>––</a:t>
            </a:r>
            <a:r>
              <a:rPr lang="en-US" dirty="0"/>
              <a:t>serving as a substitute for another such as </a:t>
            </a:r>
            <a:r>
              <a:rPr lang="en-US" dirty="0" smtClean="0"/>
              <a:t>a parent </a:t>
            </a:r>
            <a:r>
              <a:rPr lang="en-US" dirty="0"/>
              <a:t>or sibling;</a:t>
            </a:r>
          </a:p>
          <a:p>
            <a:r>
              <a:rPr lang="en-US" i="1" dirty="0" smtClean="0"/>
              <a:t>Counselor</a:t>
            </a:r>
            <a:r>
              <a:rPr lang="en-US" i="1" dirty="0"/>
              <a:t>––</a:t>
            </a:r>
            <a:r>
              <a:rPr lang="en-US" dirty="0"/>
              <a:t>promoting experiences leading to </a:t>
            </a:r>
            <a:r>
              <a:rPr lang="en-US" dirty="0" smtClean="0"/>
              <a:t>health for </a:t>
            </a:r>
            <a:r>
              <a:rPr lang="en-US" dirty="0"/>
              <a:t>the client such as expression of feelings.</a:t>
            </a:r>
          </a:p>
        </p:txBody>
      </p:sp>
    </p:spTree>
    <p:extLst>
      <p:ext uri="{BB962C8B-B14F-4D97-AF65-F5344CB8AC3E}">
        <p14:creationId xmlns:p14="http://schemas.microsoft.com/office/powerpoint/2010/main" val="317637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Peplau</a:t>
            </a:r>
            <a:r>
              <a:rPr lang="en-US" dirty="0"/>
              <a:t> defined anxiety as the </a:t>
            </a:r>
            <a:r>
              <a:rPr lang="en-US" dirty="0" smtClean="0"/>
              <a:t>initial response </a:t>
            </a:r>
            <a:r>
              <a:rPr lang="en-US" dirty="0"/>
              <a:t>to a psychic threat. She described four </a:t>
            </a:r>
            <a:r>
              <a:rPr lang="en-US" dirty="0" smtClean="0"/>
              <a:t>levels of </a:t>
            </a:r>
            <a:r>
              <a:rPr lang="en-US" dirty="0"/>
              <a:t>anxiety: </a:t>
            </a:r>
            <a:r>
              <a:rPr lang="en-US" dirty="0">
                <a:solidFill>
                  <a:srgbClr val="FF0000"/>
                </a:solidFill>
              </a:rPr>
              <a:t>mild, moderate, severe, and </a:t>
            </a:r>
            <a:r>
              <a:rPr lang="en-US" dirty="0" smtClean="0">
                <a:solidFill>
                  <a:srgbClr val="FF0000"/>
                </a:solidFill>
              </a:rPr>
              <a:t>panic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Anxiety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FF0000"/>
                </a:solidFill>
              </a:rPr>
              <a:t>Mild </a:t>
            </a:r>
            <a:r>
              <a:rPr lang="en-US" i="1" dirty="0">
                <a:solidFill>
                  <a:srgbClr val="FF0000"/>
                </a:solidFill>
              </a:rPr>
              <a:t>anxiety </a:t>
            </a:r>
            <a:r>
              <a:rPr lang="en-US" dirty="0"/>
              <a:t>is a </a:t>
            </a:r>
            <a:r>
              <a:rPr lang="en-US" u="sng" dirty="0"/>
              <a:t>positive state </a:t>
            </a:r>
            <a:r>
              <a:rPr lang="en-US" dirty="0"/>
              <a:t>of heightened </a:t>
            </a:r>
            <a:r>
              <a:rPr lang="en-US" dirty="0" smtClean="0"/>
              <a:t>awareness and </a:t>
            </a:r>
            <a:r>
              <a:rPr lang="en-US" dirty="0"/>
              <a:t>sharpened senses, allowing the person to learn </a:t>
            </a:r>
            <a:r>
              <a:rPr lang="en-US" dirty="0" smtClean="0"/>
              <a:t>new behaviors </a:t>
            </a:r>
            <a:r>
              <a:rPr lang="en-US" dirty="0"/>
              <a:t>and solve problems</a:t>
            </a:r>
            <a:r>
              <a:rPr lang="en-US" dirty="0" smtClean="0"/>
              <a:t>. The person can take in all available stimuli (perceptual field).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FF0000"/>
                </a:solidFill>
              </a:rPr>
              <a:t>Moderate </a:t>
            </a:r>
            <a:r>
              <a:rPr lang="en-US" i="1" dirty="0">
                <a:solidFill>
                  <a:srgbClr val="FF0000"/>
                </a:solidFill>
              </a:rPr>
              <a:t>anxiety </a:t>
            </a:r>
            <a:r>
              <a:rPr lang="en-US" dirty="0"/>
              <a:t>involves a decreased perceptual </a:t>
            </a:r>
            <a:r>
              <a:rPr lang="en-US" dirty="0" smtClean="0"/>
              <a:t>field (focus </a:t>
            </a:r>
            <a:r>
              <a:rPr lang="en-US" dirty="0"/>
              <a:t>on immediate task only); the person can </a:t>
            </a:r>
            <a:r>
              <a:rPr lang="en-US" dirty="0" smtClean="0"/>
              <a:t>learn new </a:t>
            </a:r>
            <a:r>
              <a:rPr lang="en-US" dirty="0"/>
              <a:t>behavior or </a:t>
            </a:r>
            <a:r>
              <a:rPr lang="en-US" u="sng" dirty="0"/>
              <a:t>solve problems only with </a:t>
            </a:r>
            <a:r>
              <a:rPr lang="en-US" u="sng" dirty="0" smtClean="0"/>
              <a:t>assistance</a:t>
            </a:r>
            <a:r>
              <a:rPr lang="en-US" dirty="0" smtClean="0"/>
              <a:t>. Another </a:t>
            </a:r>
            <a:r>
              <a:rPr lang="en-US" dirty="0"/>
              <a:t>person can redirect the person to the task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FF0000"/>
                </a:solidFill>
              </a:rPr>
              <a:t>Severe </a:t>
            </a:r>
            <a:r>
              <a:rPr lang="en-US" i="1" dirty="0">
                <a:solidFill>
                  <a:srgbClr val="FF0000"/>
                </a:solidFill>
              </a:rPr>
              <a:t>anxiety </a:t>
            </a:r>
            <a:r>
              <a:rPr lang="en-US" dirty="0"/>
              <a:t>involves feelings of dread or terror. </a:t>
            </a:r>
            <a:r>
              <a:rPr lang="en-US" dirty="0" smtClean="0"/>
              <a:t>The person </a:t>
            </a:r>
            <a:r>
              <a:rPr lang="en-US" dirty="0"/>
              <a:t>cannot be redirected to a task; he or she </a:t>
            </a:r>
            <a:r>
              <a:rPr lang="en-US" u="sng" dirty="0" smtClean="0"/>
              <a:t>focuses only </a:t>
            </a:r>
            <a:r>
              <a:rPr lang="en-US" u="sng" dirty="0"/>
              <a:t>on scattered details and has physiological </a:t>
            </a:r>
            <a:r>
              <a:rPr lang="en-US" u="sng" dirty="0" smtClean="0"/>
              <a:t>symptoms of </a:t>
            </a:r>
            <a:r>
              <a:rPr lang="en-US" u="sng" dirty="0"/>
              <a:t>tachycardia, diaphoresis, and chest pain. </a:t>
            </a:r>
            <a:r>
              <a:rPr lang="en-US" dirty="0"/>
              <a:t>A </a:t>
            </a:r>
            <a:r>
              <a:rPr lang="en-US" dirty="0" smtClean="0"/>
              <a:t>person with </a:t>
            </a:r>
            <a:r>
              <a:rPr lang="en-US" dirty="0"/>
              <a:t>severe anxiety may go to an emergency </a:t>
            </a:r>
            <a:r>
              <a:rPr lang="en-US" dirty="0" smtClean="0"/>
              <a:t>department, believing </a:t>
            </a:r>
            <a:r>
              <a:rPr lang="en-US" dirty="0"/>
              <a:t>he or she is having a heart attack.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FF0000"/>
                </a:solidFill>
              </a:rPr>
              <a:t>Panic </a:t>
            </a:r>
            <a:r>
              <a:rPr lang="en-US" i="1" dirty="0">
                <a:solidFill>
                  <a:srgbClr val="FF0000"/>
                </a:solidFill>
              </a:rPr>
              <a:t>anxiety </a:t>
            </a:r>
            <a:r>
              <a:rPr lang="en-US" dirty="0"/>
              <a:t>can involve </a:t>
            </a:r>
            <a:r>
              <a:rPr lang="en-US" u="sng" dirty="0"/>
              <a:t>loss of rational thought, </a:t>
            </a:r>
            <a:r>
              <a:rPr lang="en-US" u="sng" dirty="0" smtClean="0"/>
              <a:t>delusions, hallucinations</a:t>
            </a:r>
            <a:r>
              <a:rPr lang="en-US" u="sng" dirty="0"/>
              <a:t>, and complete physical </a:t>
            </a:r>
            <a:r>
              <a:rPr lang="en-US" u="sng" dirty="0" smtClean="0"/>
              <a:t>immobility and </a:t>
            </a:r>
            <a:r>
              <a:rPr lang="en-US" u="sng" dirty="0"/>
              <a:t>muteness. </a:t>
            </a:r>
            <a:r>
              <a:rPr lang="en-US" dirty="0"/>
              <a:t>The person </a:t>
            </a:r>
            <a:r>
              <a:rPr lang="en-US" dirty="0" smtClean="0"/>
              <a:t>may run aimlessly</a:t>
            </a:r>
            <a:r>
              <a:rPr lang="en-US" dirty="0"/>
              <a:t>, often exposing himself or herself to injury.</a:t>
            </a:r>
          </a:p>
        </p:txBody>
      </p:sp>
    </p:spTree>
    <p:extLst>
      <p:ext uri="{BB962C8B-B14F-4D97-AF65-F5344CB8AC3E}">
        <p14:creationId xmlns:p14="http://schemas.microsoft.com/office/powerpoint/2010/main" val="238196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Crisis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crisis </a:t>
            </a:r>
            <a:r>
              <a:rPr lang="en-US" dirty="0"/>
              <a:t>is a turning point in an individual’s life that </a:t>
            </a:r>
            <a:r>
              <a:rPr lang="en-US" dirty="0" smtClean="0"/>
              <a:t>produces an </a:t>
            </a:r>
            <a:r>
              <a:rPr lang="en-US" u="sng" dirty="0"/>
              <a:t>overwhelming emotional response. </a:t>
            </a:r>
            <a:endParaRPr lang="en-US" u="sng" dirty="0" smtClean="0"/>
          </a:p>
          <a:p>
            <a:r>
              <a:rPr lang="en-US" dirty="0" smtClean="0"/>
              <a:t>Individuals experience </a:t>
            </a:r>
            <a:r>
              <a:rPr lang="en-US" dirty="0"/>
              <a:t>a crisis when they confront some life </a:t>
            </a:r>
            <a:r>
              <a:rPr lang="en-US" dirty="0" smtClean="0"/>
              <a:t>circumstance or </a:t>
            </a:r>
            <a:r>
              <a:rPr lang="en-US" dirty="0"/>
              <a:t>stressor that they cannot effectively </a:t>
            </a:r>
            <a:r>
              <a:rPr lang="en-US" dirty="0" smtClean="0"/>
              <a:t>manage through </a:t>
            </a:r>
            <a:r>
              <a:rPr lang="en-US" dirty="0"/>
              <a:t>use of their customary coping skills. </a:t>
            </a:r>
            <a:endParaRPr lang="en-US" dirty="0" smtClean="0"/>
          </a:p>
          <a:p>
            <a:r>
              <a:rPr lang="en-US" dirty="0" smtClean="0"/>
              <a:t>Caplan </a:t>
            </a:r>
            <a:r>
              <a:rPr lang="en-US" dirty="0"/>
              <a:t>(</a:t>
            </a:r>
            <a:r>
              <a:rPr lang="en-US" dirty="0" smtClean="0"/>
              <a:t>1964) identified </a:t>
            </a:r>
            <a:r>
              <a:rPr lang="en-US" dirty="0"/>
              <a:t>the stages of crisis: </a:t>
            </a:r>
            <a:endParaRPr lang="en-US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The </a:t>
            </a:r>
            <a:r>
              <a:rPr lang="en-US" dirty="0"/>
              <a:t>person is exposed to </a:t>
            </a:r>
            <a:r>
              <a:rPr lang="en-US" dirty="0" smtClean="0"/>
              <a:t>a stressor</a:t>
            </a:r>
            <a:r>
              <a:rPr lang="en-US" dirty="0"/>
              <a:t>, experiences anxiety, and tries to cope in a </a:t>
            </a:r>
            <a:r>
              <a:rPr lang="en-US" dirty="0" smtClean="0"/>
              <a:t>customary fashion</a:t>
            </a:r>
            <a:r>
              <a:rPr lang="en-US" dirty="0"/>
              <a:t>; </a:t>
            </a:r>
            <a:endParaRPr lang="en-US" dirty="0" smtClean="0"/>
          </a:p>
          <a:p>
            <a:pPr marL="514350" indent="-514350">
              <a:buAutoNum type="arabicParenBoth"/>
            </a:pPr>
            <a:r>
              <a:rPr lang="en-US" dirty="0"/>
              <a:t>A</a:t>
            </a:r>
            <a:r>
              <a:rPr lang="en-US" dirty="0" smtClean="0"/>
              <a:t>nxiety </a:t>
            </a:r>
            <a:r>
              <a:rPr lang="en-US" dirty="0"/>
              <a:t>increases when customary </a:t>
            </a:r>
            <a:r>
              <a:rPr lang="en-US" dirty="0" smtClean="0"/>
              <a:t>coping skills </a:t>
            </a:r>
            <a:r>
              <a:rPr lang="en-US" dirty="0"/>
              <a:t>are ineffective; </a:t>
            </a:r>
            <a:endParaRPr lang="en-US" dirty="0" smtClean="0"/>
          </a:p>
          <a:p>
            <a:pPr marL="514350" indent="-514350">
              <a:buAutoNum type="arabicParenBoth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person makes all </a:t>
            </a:r>
            <a:r>
              <a:rPr lang="en-US" dirty="0" smtClean="0"/>
              <a:t>possible efforts </a:t>
            </a:r>
            <a:r>
              <a:rPr lang="en-US" dirty="0"/>
              <a:t>to deal with the stressor, including attempts at </a:t>
            </a:r>
            <a:r>
              <a:rPr lang="en-US" dirty="0" smtClean="0"/>
              <a:t>new methods </a:t>
            </a:r>
            <a:r>
              <a:rPr lang="en-US" dirty="0"/>
              <a:t>of coping; and </a:t>
            </a:r>
            <a:endParaRPr lang="en-US" dirty="0" smtClean="0"/>
          </a:p>
          <a:p>
            <a:pPr marL="514350" indent="-514350">
              <a:buAutoNum type="arabicParenBoth"/>
            </a:pPr>
            <a:r>
              <a:rPr lang="en-US" dirty="0"/>
              <a:t>W</a:t>
            </a:r>
            <a:r>
              <a:rPr lang="en-US" dirty="0" smtClean="0"/>
              <a:t>hen </a:t>
            </a:r>
            <a:r>
              <a:rPr lang="en-US" dirty="0"/>
              <a:t>coping attempts fail, </a:t>
            </a:r>
            <a:r>
              <a:rPr lang="en-US" dirty="0" smtClean="0"/>
              <a:t>the person </a:t>
            </a:r>
            <a:r>
              <a:rPr lang="en-US" dirty="0"/>
              <a:t>experiences disequilibrium and significant distress.</a:t>
            </a:r>
          </a:p>
        </p:txBody>
      </p:sp>
    </p:spTree>
    <p:extLst>
      <p:ext uri="{BB962C8B-B14F-4D97-AF65-F5344CB8AC3E}">
        <p14:creationId xmlns:p14="http://schemas.microsoft.com/office/powerpoint/2010/main" val="418052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Crisis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Crises occur in response to a variety of life </a:t>
            </a:r>
            <a:r>
              <a:rPr lang="en-US" dirty="0" smtClean="0"/>
              <a:t>situations and </a:t>
            </a:r>
            <a:r>
              <a:rPr lang="en-US" dirty="0"/>
              <a:t>events and fall into three categories</a:t>
            </a:r>
            <a:r>
              <a:rPr lang="en-US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</a:rPr>
              <a:t>Maturational </a:t>
            </a:r>
            <a:r>
              <a:rPr lang="en-US" i="1" dirty="0">
                <a:solidFill>
                  <a:srgbClr val="FF0000"/>
                </a:solidFill>
              </a:rPr>
              <a:t>crises</a:t>
            </a:r>
            <a:r>
              <a:rPr lang="en-US" i="1" dirty="0"/>
              <a:t>, </a:t>
            </a:r>
            <a:r>
              <a:rPr lang="en-US" dirty="0"/>
              <a:t>sometimes called </a:t>
            </a:r>
            <a:r>
              <a:rPr lang="en-US" i="1" dirty="0" smtClean="0"/>
              <a:t>developmental crises</a:t>
            </a:r>
            <a:r>
              <a:rPr lang="en-US" i="1" dirty="0"/>
              <a:t>, </a:t>
            </a:r>
            <a:r>
              <a:rPr lang="en-US" dirty="0"/>
              <a:t>are predictable events in the normal course </a:t>
            </a:r>
            <a:r>
              <a:rPr lang="en-US" dirty="0" smtClean="0"/>
              <a:t>of life</a:t>
            </a:r>
            <a:r>
              <a:rPr lang="en-US" dirty="0"/>
              <a:t>, such as leaving home for the first time, getting </a:t>
            </a:r>
            <a:r>
              <a:rPr lang="en-US" dirty="0" smtClean="0"/>
              <a:t>married, having </a:t>
            </a:r>
            <a:r>
              <a:rPr lang="en-US" dirty="0"/>
              <a:t>a baby, and beginning a career.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</a:rPr>
              <a:t>Situational </a:t>
            </a:r>
            <a:r>
              <a:rPr lang="en-US" i="1" dirty="0">
                <a:solidFill>
                  <a:srgbClr val="FF0000"/>
                </a:solidFill>
              </a:rPr>
              <a:t>crises </a:t>
            </a:r>
            <a:r>
              <a:rPr lang="en-US" dirty="0"/>
              <a:t>are unanticipated or sudden </a:t>
            </a:r>
            <a:r>
              <a:rPr lang="en-US" dirty="0" smtClean="0"/>
              <a:t>events that </a:t>
            </a:r>
            <a:r>
              <a:rPr lang="en-US" dirty="0"/>
              <a:t>threaten the individual’s integrity, such as the </a:t>
            </a:r>
            <a:r>
              <a:rPr lang="en-US" dirty="0" smtClean="0"/>
              <a:t>death of </a:t>
            </a:r>
            <a:r>
              <a:rPr lang="en-US" dirty="0"/>
              <a:t>a loved one, loss of a job, and physical or </a:t>
            </a:r>
            <a:r>
              <a:rPr lang="en-US" dirty="0" smtClean="0"/>
              <a:t>emotional illness </a:t>
            </a:r>
            <a:r>
              <a:rPr lang="en-US" dirty="0"/>
              <a:t>in the individual or family member.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</a:rPr>
              <a:t>Adventitious </a:t>
            </a:r>
            <a:r>
              <a:rPr lang="en-US" i="1" dirty="0">
                <a:solidFill>
                  <a:srgbClr val="FF0000"/>
                </a:solidFill>
              </a:rPr>
              <a:t>crises</a:t>
            </a:r>
            <a:r>
              <a:rPr lang="en-US" dirty="0"/>
              <a:t>, sometimes called </a:t>
            </a:r>
            <a:r>
              <a:rPr lang="en-US" i="1" dirty="0"/>
              <a:t>social </a:t>
            </a:r>
            <a:r>
              <a:rPr lang="en-US" i="1" dirty="0" smtClean="0"/>
              <a:t>crises</a:t>
            </a:r>
            <a:r>
              <a:rPr lang="en-US" dirty="0" smtClean="0"/>
              <a:t>, include </a:t>
            </a:r>
            <a:r>
              <a:rPr lang="en-US" dirty="0"/>
              <a:t>natural disasters like floods, earthquakes, </a:t>
            </a:r>
            <a:r>
              <a:rPr lang="en-US" dirty="0" smtClean="0"/>
              <a:t>or hurricanes</a:t>
            </a:r>
            <a:r>
              <a:rPr lang="en-US" dirty="0"/>
              <a:t>; war; terrorist attacks; </a:t>
            </a:r>
            <a:r>
              <a:rPr lang="en-US" dirty="0" smtClean="0"/>
              <a:t>and violent crimes </a:t>
            </a:r>
            <a:r>
              <a:rPr lang="en-US" dirty="0"/>
              <a:t>such as rape or murder.</a:t>
            </a:r>
          </a:p>
        </p:txBody>
      </p:sp>
    </p:spTree>
    <p:extLst>
      <p:ext uri="{BB962C8B-B14F-4D97-AF65-F5344CB8AC3E}">
        <p14:creationId xmlns:p14="http://schemas.microsoft.com/office/powerpoint/2010/main" val="195520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Crisis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Note that not all events that result in crisis are “</a:t>
            </a:r>
            <a:r>
              <a:rPr lang="en-US" dirty="0" smtClean="0"/>
              <a:t>negative” in </a:t>
            </a:r>
            <a:r>
              <a:rPr lang="en-US" dirty="0"/>
              <a:t>nature. Events like marriage, retirement, </a:t>
            </a:r>
            <a:r>
              <a:rPr lang="en-US" dirty="0" smtClean="0"/>
              <a:t>and childbirth </a:t>
            </a:r>
            <a:r>
              <a:rPr lang="en-US" dirty="0"/>
              <a:t>are often desirable for the individual but </a:t>
            </a:r>
            <a:r>
              <a:rPr lang="en-US" dirty="0" smtClean="0"/>
              <a:t>may still </a:t>
            </a:r>
            <a:r>
              <a:rPr lang="en-US" dirty="0"/>
              <a:t>present overwhelming challenges. </a:t>
            </a:r>
            <a:endParaRPr lang="en-US" dirty="0" smtClean="0"/>
          </a:p>
          <a:p>
            <a:r>
              <a:rPr lang="en-US" dirty="0" smtClean="0"/>
              <a:t>Aguilera </a:t>
            </a:r>
            <a:r>
              <a:rPr lang="en-US" dirty="0"/>
              <a:t>(</a:t>
            </a:r>
            <a:r>
              <a:rPr lang="en-US" dirty="0" smtClean="0"/>
              <a:t>1998) identified </a:t>
            </a:r>
            <a:r>
              <a:rPr lang="en-US" b="1" dirty="0"/>
              <a:t>three factors that influence whether or not </a:t>
            </a:r>
            <a:r>
              <a:rPr lang="en-US" b="1" dirty="0" smtClean="0"/>
              <a:t>an individual </a:t>
            </a:r>
            <a:r>
              <a:rPr lang="en-US" b="1" dirty="0"/>
              <a:t>experiences a crisis</a:t>
            </a:r>
            <a:r>
              <a:rPr lang="en-US" dirty="0"/>
              <a:t>: </a:t>
            </a:r>
            <a:r>
              <a:rPr lang="en-US" u="sng" dirty="0"/>
              <a:t>the individual’s </a:t>
            </a:r>
            <a:r>
              <a:rPr lang="en-US" u="sng" dirty="0" smtClean="0"/>
              <a:t>perception of </a:t>
            </a:r>
            <a:r>
              <a:rPr lang="en-US" u="sng" dirty="0"/>
              <a:t>the event, the availability of emotional supports, </a:t>
            </a:r>
            <a:r>
              <a:rPr lang="en-US" u="sng" dirty="0" smtClean="0"/>
              <a:t>and the </a:t>
            </a:r>
            <a:r>
              <a:rPr lang="en-US" u="sng" dirty="0"/>
              <a:t>availability of adequate coping mechanisms.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When the person </a:t>
            </a:r>
            <a:r>
              <a:rPr lang="en-US" dirty="0">
                <a:solidFill>
                  <a:srgbClr val="FF0000"/>
                </a:solidFill>
              </a:rPr>
              <a:t>in crisis seeks assistance, these three factors </a:t>
            </a:r>
            <a:r>
              <a:rPr lang="en-US" dirty="0" smtClean="0">
                <a:solidFill>
                  <a:srgbClr val="FF0000"/>
                </a:solidFill>
              </a:rPr>
              <a:t>represent a </a:t>
            </a:r>
            <a:r>
              <a:rPr lang="en-US" dirty="0">
                <a:solidFill>
                  <a:srgbClr val="FF0000"/>
                </a:solidFill>
              </a:rPr>
              <a:t>guide for effective intervention. </a:t>
            </a:r>
            <a:r>
              <a:rPr lang="en-US" u="sng" dirty="0"/>
              <a:t>The person can </a:t>
            </a:r>
            <a:r>
              <a:rPr lang="en-US" u="sng" dirty="0" smtClean="0"/>
              <a:t>be assisted </a:t>
            </a:r>
            <a:r>
              <a:rPr lang="en-US" dirty="0"/>
              <a:t>to view the event or issue from a different </a:t>
            </a:r>
            <a:r>
              <a:rPr lang="en-US" dirty="0" smtClean="0"/>
              <a:t>perspective. </a:t>
            </a:r>
            <a:r>
              <a:rPr lang="en-US" dirty="0"/>
              <a:t>Assisting the person to use </a:t>
            </a:r>
            <a:r>
              <a:rPr lang="en-US" u="sng" dirty="0" smtClean="0"/>
              <a:t>existing supports </a:t>
            </a:r>
            <a:r>
              <a:rPr lang="en-US" u="sng" dirty="0"/>
              <a:t>or helping the individual find new sources </a:t>
            </a:r>
            <a:r>
              <a:rPr lang="en-US" u="sng" dirty="0" smtClean="0"/>
              <a:t>of support </a:t>
            </a:r>
            <a:r>
              <a:rPr lang="en-US" dirty="0"/>
              <a:t>can decrease the feelings of being alone or </a:t>
            </a:r>
            <a:r>
              <a:rPr lang="en-US" dirty="0" smtClean="0"/>
              <a:t>overwhelmed. Finally</a:t>
            </a:r>
            <a:r>
              <a:rPr lang="en-US" dirty="0"/>
              <a:t>, assisting the person to learn </a:t>
            </a:r>
            <a:r>
              <a:rPr lang="en-US" u="sng" dirty="0"/>
              <a:t>new </a:t>
            </a:r>
            <a:r>
              <a:rPr lang="en-US" u="sng" dirty="0" smtClean="0"/>
              <a:t>methods of </a:t>
            </a:r>
            <a:r>
              <a:rPr lang="en-US" u="sng" dirty="0"/>
              <a:t>coping </a:t>
            </a:r>
            <a:r>
              <a:rPr lang="en-US" dirty="0"/>
              <a:t>will help to resolve the current crisis </a:t>
            </a:r>
            <a:r>
              <a:rPr lang="en-US" dirty="0" smtClean="0"/>
              <a:t>and give </a:t>
            </a:r>
            <a:r>
              <a:rPr lang="en-US" dirty="0"/>
              <a:t>him or her new coping skills to use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196528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Crisis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Crisis is described as self-limiting</a:t>
            </a:r>
            <a:r>
              <a:rPr lang="en-US" dirty="0"/>
              <a:t>; that is, the crisis </a:t>
            </a:r>
            <a:r>
              <a:rPr lang="en-US" dirty="0" smtClean="0"/>
              <a:t>does not </a:t>
            </a:r>
            <a:r>
              <a:rPr lang="en-US" dirty="0"/>
              <a:t>last indefinitely but usually exists for 4 to 6 weeks. </a:t>
            </a:r>
            <a:r>
              <a:rPr lang="en-US" dirty="0" smtClean="0"/>
              <a:t>At the </a:t>
            </a:r>
            <a:r>
              <a:rPr lang="en-US" dirty="0"/>
              <a:t>end of that time, </a:t>
            </a:r>
            <a:r>
              <a:rPr lang="en-US" b="1" dirty="0"/>
              <a:t>the crisis is resolved in one of </a:t>
            </a:r>
            <a:r>
              <a:rPr lang="en-US" b="1" dirty="0" smtClean="0"/>
              <a:t>three ways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first two, the person either </a:t>
            </a:r>
            <a:r>
              <a:rPr lang="en-US" u="sng" dirty="0"/>
              <a:t>returns to his or </a:t>
            </a:r>
            <a:r>
              <a:rPr lang="en-US" u="sng" dirty="0" smtClean="0"/>
              <a:t>her pre-crisis </a:t>
            </a:r>
            <a:r>
              <a:rPr lang="en-US" u="sng" dirty="0"/>
              <a:t>level of functioning or begins to function at </a:t>
            </a:r>
            <a:r>
              <a:rPr lang="en-US" u="sng" dirty="0" smtClean="0"/>
              <a:t>a higher </a:t>
            </a:r>
            <a:r>
              <a:rPr lang="en-US" u="sng" dirty="0"/>
              <a:t>level</a:t>
            </a:r>
            <a:r>
              <a:rPr lang="en-US" dirty="0"/>
              <a:t>; both are </a:t>
            </a:r>
            <a:r>
              <a:rPr lang="en-US" u="sng" dirty="0"/>
              <a:t>positive</a:t>
            </a:r>
            <a:r>
              <a:rPr lang="en-US" dirty="0"/>
              <a:t> outcomes for the </a:t>
            </a:r>
            <a:r>
              <a:rPr lang="en-US" dirty="0" smtClean="0"/>
              <a:t>individual. </a:t>
            </a:r>
            <a:r>
              <a:rPr lang="en-US" u="sng" dirty="0" smtClean="0"/>
              <a:t>The </a:t>
            </a:r>
            <a:r>
              <a:rPr lang="en-US" u="sng" dirty="0"/>
              <a:t>third resolution is that the person’s functioning </a:t>
            </a:r>
            <a:r>
              <a:rPr lang="en-US" u="sng" dirty="0" smtClean="0"/>
              <a:t>stabilizes at </a:t>
            </a:r>
            <a:r>
              <a:rPr lang="en-US" u="sng" dirty="0"/>
              <a:t>a level lower than pre-crisis functioning</a:t>
            </a:r>
            <a:r>
              <a:rPr lang="en-US" dirty="0"/>
              <a:t>, which is </a:t>
            </a:r>
            <a:r>
              <a:rPr lang="en-US" dirty="0" smtClean="0"/>
              <a:t>a </a:t>
            </a:r>
            <a:r>
              <a:rPr lang="en-US" u="sng" dirty="0" smtClean="0"/>
              <a:t>negative</a:t>
            </a:r>
            <a:r>
              <a:rPr lang="en-US" dirty="0" smtClean="0"/>
              <a:t> </a:t>
            </a:r>
            <a:r>
              <a:rPr lang="en-US" dirty="0"/>
              <a:t>outcome for the individual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80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Crisis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Crisis </a:t>
            </a:r>
            <a:r>
              <a:rPr lang="en-US" b="1" dirty="0"/>
              <a:t>intervention </a:t>
            </a:r>
            <a:r>
              <a:rPr lang="en-US" dirty="0"/>
              <a:t>includes </a:t>
            </a:r>
            <a:r>
              <a:rPr lang="en-US" dirty="0" smtClean="0"/>
              <a:t>a variety </a:t>
            </a:r>
            <a:r>
              <a:rPr lang="en-US" dirty="0"/>
              <a:t>of techniques based on the assessment of the </a:t>
            </a:r>
            <a:r>
              <a:rPr lang="en-US" dirty="0" smtClean="0"/>
              <a:t>individual</a:t>
            </a:r>
            <a:r>
              <a:rPr lang="en-US" dirty="0"/>
              <a:t>: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</a:rPr>
              <a:t>Directive </a:t>
            </a:r>
            <a:r>
              <a:rPr lang="en-US" i="1" dirty="0">
                <a:solidFill>
                  <a:srgbClr val="FF0000"/>
                </a:solidFill>
              </a:rPr>
              <a:t>interventions </a:t>
            </a:r>
            <a:r>
              <a:rPr lang="en-US" dirty="0"/>
              <a:t>are designed to assess </a:t>
            </a:r>
            <a:r>
              <a:rPr lang="en-US" dirty="0" smtClean="0"/>
              <a:t>the person’s </a:t>
            </a:r>
            <a:r>
              <a:rPr lang="en-US" dirty="0"/>
              <a:t>health status and promote problem-solving, </a:t>
            </a:r>
            <a:r>
              <a:rPr lang="en-US" dirty="0" smtClean="0"/>
              <a:t>such as </a:t>
            </a:r>
            <a:r>
              <a:rPr lang="en-US" dirty="0"/>
              <a:t>offering the person new information, knowledge, </a:t>
            </a:r>
            <a:r>
              <a:rPr lang="en-US" dirty="0" smtClean="0"/>
              <a:t>or meaning</a:t>
            </a:r>
            <a:r>
              <a:rPr lang="en-US" dirty="0"/>
              <a:t>; raising the person’s self-awareness by </a:t>
            </a:r>
            <a:r>
              <a:rPr lang="en-US" dirty="0" smtClean="0"/>
              <a:t>providing feedback </a:t>
            </a:r>
            <a:r>
              <a:rPr lang="en-US" dirty="0"/>
              <a:t>about behavior; and directing the person’s </a:t>
            </a:r>
            <a:r>
              <a:rPr lang="en-US" dirty="0" smtClean="0"/>
              <a:t>behavior by </a:t>
            </a:r>
            <a:r>
              <a:rPr lang="en-US" dirty="0"/>
              <a:t>offering suggestions or courses of action.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</a:rPr>
              <a:t>Supportive interventions </a:t>
            </a:r>
            <a:r>
              <a:rPr lang="en-US" dirty="0"/>
              <a:t>aim at dealing with the person’s needs </a:t>
            </a:r>
            <a:r>
              <a:rPr lang="en-US" dirty="0" smtClean="0"/>
              <a:t>for empathetic </a:t>
            </a:r>
            <a:r>
              <a:rPr lang="en-US" dirty="0"/>
              <a:t>understanding, such as encouraging the </a:t>
            </a:r>
            <a:r>
              <a:rPr lang="en-US" dirty="0" smtClean="0"/>
              <a:t>person to </a:t>
            </a:r>
            <a:r>
              <a:rPr lang="en-US" dirty="0"/>
              <a:t>identify and discuss feelings, serving as a </a:t>
            </a:r>
            <a:r>
              <a:rPr lang="en-US" dirty="0" smtClean="0"/>
              <a:t>sounding board </a:t>
            </a:r>
            <a:r>
              <a:rPr lang="en-US" dirty="0"/>
              <a:t>for the person, and affirming the person’s </a:t>
            </a:r>
            <a:r>
              <a:rPr lang="en-US" dirty="0" smtClean="0"/>
              <a:t>self-worth.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Techniques </a:t>
            </a:r>
            <a:r>
              <a:rPr lang="en-US" dirty="0">
                <a:solidFill>
                  <a:srgbClr val="FF0000"/>
                </a:solidFill>
              </a:rPr>
              <a:t>and strategies that include a balance of </a:t>
            </a:r>
            <a:r>
              <a:rPr lang="en-US" dirty="0" smtClean="0">
                <a:solidFill>
                  <a:srgbClr val="FF0000"/>
                </a:solidFill>
              </a:rPr>
              <a:t>these different </a:t>
            </a:r>
            <a:r>
              <a:rPr lang="en-US" dirty="0">
                <a:solidFill>
                  <a:srgbClr val="FF0000"/>
                </a:solidFill>
              </a:rPr>
              <a:t>types of intervention are the most effective.</a:t>
            </a:r>
          </a:p>
        </p:txBody>
      </p:sp>
    </p:spTree>
    <p:extLst>
      <p:ext uri="{BB962C8B-B14F-4D97-AF65-F5344CB8AC3E}">
        <p14:creationId xmlns:p14="http://schemas.microsoft.com/office/powerpoint/2010/main" val="385152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/>
          <a:lstStyle/>
          <a:p>
            <a:r>
              <a:rPr lang="en-US" dirty="0" smtClean="0"/>
              <a:t>Treatment Modalities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18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Benefits of Community Mental</a:t>
            </a:r>
            <a:br>
              <a:rPr lang="en-US" dirty="0"/>
            </a:br>
            <a:r>
              <a:rPr lang="en-US" dirty="0"/>
              <a:t>Health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Inpatient </a:t>
            </a:r>
            <a:r>
              <a:rPr lang="en-US" dirty="0">
                <a:solidFill>
                  <a:srgbClr val="FF0000"/>
                </a:solidFill>
              </a:rPr>
              <a:t>treatment </a:t>
            </a:r>
            <a:r>
              <a:rPr lang="en-US" dirty="0"/>
              <a:t>is often the </a:t>
            </a:r>
            <a:r>
              <a:rPr lang="en-US" dirty="0">
                <a:solidFill>
                  <a:srgbClr val="FF0000"/>
                </a:solidFill>
              </a:rPr>
              <a:t>last</a:t>
            </a:r>
            <a:r>
              <a:rPr lang="en-US" dirty="0"/>
              <a:t>, </a:t>
            </a:r>
            <a:r>
              <a:rPr lang="en-US" dirty="0" smtClean="0"/>
              <a:t>rather than </a:t>
            </a:r>
            <a:r>
              <a:rPr lang="en-US" dirty="0"/>
              <a:t>the first, mode of treatment for mental illness. </a:t>
            </a:r>
            <a:r>
              <a:rPr lang="en-US" dirty="0" smtClean="0"/>
              <a:t>Current treatment </a:t>
            </a:r>
            <a:r>
              <a:rPr lang="en-US" dirty="0"/>
              <a:t>reflects the belief that it is more </a:t>
            </a:r>
            <a:r>
              <a:rPr lang="en-US" dirty="0" smtClean="0"/>
              <a:t>beneficial and </a:t>
            </a:r>
            <a:r>
              <a:rPr lang="en-US" dirty="0"/>
              <a:t>certainly more cost-effective for clients to remain </a:t>
            </a:r>
            <a:r>
              <a:rPr lang="en-US" dirty="0" smtClean="0"/>
              <a:t>in the </a:t>
            </a:r>
            <a:r>
              <a:rPr lang="en-US" dirty="0"/>
              <a:t>community and receive outpatient treatment </a:t>
            </a:r>
            <a:r>
              <a:rPr lang="en-US" dirty="0" smtClean="0"/>
              <a:t>whenever possible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client can often continue to work </a:t>
            </a:r>
            <a:r>
              <a:rPr lang="en-US" dirty="0" smtClean="0"/>
              <a:t>and can </a:t>
            </a:r>
            <a:r>
              <a:rPr lang="en-US" dirty="0"/>
              <a:t>stay connected to family, friends, and other </a:t>
            </a:r>
            <a:r>
              <a:rPr lang="en-US" dirty="0" smtClean="0"/>
              <a:t>support systems </a:t>
            </a:r>
            <a:r>
              <a:rPr lang="en-US" dirty="0"/>
              <a:t>while participating in therapy. </a:t>
            </a:r>
            <a:endParaRPr lang="en-US" dirty="0" smtClean="0"/>
          </a:p>
          <a:p>
            <a:r>
              <a:rPr lang="en-US" dirty="0" smtClean="0"/>
              <a:t>Outpatient therapy also </a:t>
            </a:r>
            <a:r>
              <a:rPr lang="en-US" dirty="0"/>
              <a:t>takes into account that a person’s personality </a:t>
            </a:r>
            <a:r>
              <a:rPr lang="en-US" dirty="0" smtClean="0"/>
              <a:t>or </a:t>
            </a:r>
            <a:r>
              <a:rPr lang="en-US" dirty="0"/>
              <a:t>behavior patterns, such as coping skills, styles of </a:t>
            </a:r>
            <a:r>
              <a:rPr lang="en-US" dirty="0" smtClean="0"/>
              <a:t>communication, and </a:t>
            </a:r>
            <a:r>
              <a:rPr lang="en-US" dirty="0"/>
              <a:t>level of self-esteem, gradually develop </a:t>
            </a:r>
            <a:r>
              <a:rPr lang="en-US" dirty="0" smtClean="0"/>
              <a:t>over the </a:t>
            </a:r>
            <a:r>
              <a:rPr lang="en-US" dirty="0"/>
              <a:t>course of a lifetime and cannot be changed in a </a:t>
            </a:r>
            <a:r>
              <a:rPr lang="en-US" dirty="0" smtClean="0"/>
              <a:t>relatively short </a:t>
            </a:r>
            <a:r>
              <a:rPr lang="en-US" dirty="0"/>
              <a:t>inpatient course of treatment. </a:t>
            </a:r>
            <a:endParaRPr lang="en-US" dirty="0" smtClean="0"/>
          </a:p>
          <a:p>
            <a:r>
              <a:rPr lang="en-US" dirty="0" smtClean="0"/>
              <a:t>Hospital admission is </a:t>
            </a:r>
            <a:r>
              <a:rPr lang="en-US" dirty="0"/>
              <a:t>indicated when the person is severely </a:t>
            </a:r>
            <a:r>
              <a:rPr lang="en-US" dirty="0" smtClean="0"/>
              <a:t>depressed and </a:t>
            </a:r>
            <a:r>
              <a:rPr lang="en-US" dirty="0"/>
              <a:t>suicidal, severely psychotic, experiencing alcohol </a:t>
            </a:r>
            <a:r>
              <a:rPr lang="en-US" dirty="0" smtClean="0"/>
              <a:t>or drug </a:t>
            </a:r>
            <a:r>
              <a:rPr lang="en-US" dirty="0"/>
              <a:t>withdrawal, or exhibiting behaviors that require </a:t>
            </a:r>
            <a:r>
              <a:rPr lang="en-US" dirty="0" smtClean="0"/>
              <a:t>close supervision </a:t>
            </a:r>
            <a:r>
              <a:rPr lang="en-US" dirty="0"/>
              <a:t>in a safe, supportive environment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46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Freud’s Components of Personality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1600199"/>
            <a:ext cx="4762500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76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Psychotherapy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Individual psychotherapy </a:t>
            </a:r>
            <a:r>
              <a:rPr lang="en-US" dirty="0"/>
              <a:t>is a method of bringing </a:t>
            </a:r>
            <a:r>
              <a:rPr lang="en-US" dirty="0" smtClean="0"/>
              <a:t>about change </a:t>
            </a:r>
            <a:r>
              <a:rPr lang="en-US" dirty="0"/>
              <a:t>in a person by exploring his or her feelings, </a:t>
            </a:r>
            <a:r>
              <a:rPr lang="en-US" dirty="0" smtClean="0"/>
              <a:t>attitudes, thinking</a:t>
            </a:r>
            <a:r>
              <a:rPr lang="en-US" dirty="0"/>
              <a:t>, and behavior.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involves a </a:t>
            </a:r>
            <a:r>
              <a:rPr lang="en-US" dirty="0" smtClean="0"/>
              <a:t>one-to-one relationship </a:t>
            </a:r>
            <a:r>
              <a:rPr lang="en-US" dirty="0"/>
              <a:t>between the therapist and the client. </a:t>
            </a:r>
            <a:r>
              <a:rPr lang="en-US" dirty="0" smtClean="0"/>
              <a:t>People generally </a:t>
            </a:r>
            <a:r>
              <a:rPr lang="en-US" dirty="0"/>
              <a:t>seek this kind of therapy based on their desire </a:t>
            </a:r>
            <a:r>
              <a:rPr lang="en-US" dirty="0" smtClean="0"/>
              <a:t>to understand </a:t>
            </a:r>
            <a:r>
              <a:rPr lang="en-US" dirty="0"/>
              <a:t>themselves and their behavior, to make </a:t>
            </a:r>
            <a:r>
              <a:rPr lang="en-US" dirty="0" smtClean="0"/>
              <a:t>personal changes</a:t>
            </a:r>
            <a:r>
              <a:rPr lang="en-US" dirty="0"/>
              <a:t>, to improve interpersonal relationships, </a:t>
            </a:r>
            <a:r>
              <a:rPr lang="en-US" dirty="0" smtClean="0"/>
              <a:t>or to </a:t>
            </a:r>
            <a:r>
              <a:rPr lang="en-US" dirty="0"/>
              <a:t>get relief from emotional pain or unhappiness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40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Psychotherapy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therapist’s theoretical beliefs strongly influence his </a:t>
            </a:r>
            <a:r>
              <a:rPr lang="en-US" dirty="0" smtClean="0"/>
              <a:t>or her </a:t>
            </a:r>
            <a:r>
              <a:rPr lang="en-US" dirty="0"/>
              <a:t>style of </a:t>
            </a:r>
            <a:r>
              <a:rPr lang="en-US" dirty="0" smtClean="0"/>
              <a:t>therapy. For example</a:t>
            </a:r>
            <a:r>
              <a:rPr lang="en-US" dirty="0"/>
              <a:t>, a therapist grounded in interpersonal </a:t>
            </a:r>
            <a:r>
              <a:rPr lang="en-US" dirty="0" smtClean="0"/>
              <a:t>theory emphasizes </a:t>
            </a:r>
            <a:r>
              <a:rPr lang="en-US" dirty="0"/>
              <a:t>relationships, whereas an existential </a:t>
            </a:r>
            <a:r>
              <a:rPr lang="en-US" dirty="0" smtClean="0"/>
              <a:t>therapist focuses </a:t>
            </a:r>
            <a:r>
              <a:rPr lang="en-US" dirty="0"/>
              <a:t>on the client’s self-responsibility.</a:t>
            </a:r>
          </a:p>
        </p:txBody>
      </p:sp>
    </p:spTree>
    <p:extLst>
      <p:ext uri="{BB962C8B-B14F-4D97-AF65-F5344CB8AC3E}">
        <p14:creationId xmlns:p14="http://schemas.microsoft.com/office/powerpoint/2010/main" val="77972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group is a number of persons who gather in a </a:t>
            </a:r>
            <a:r>
              <a:rPr lang="en-US" dirty="0" smtClean="0"/>
              <a:t>face-to face setting </a:t>
            </a:r>
            <a:r>
              <a:rPr lang="en-US" dirty="0"/>
              <a:t>to accomplish tasks that require </a:t>
            </a:r>
            <a:r>
              <a:rPr lang="en-US" dirty="0" smtClean="0"/>
              <a:t>cooperation, collaboration</a:t>
            </a:r>
            <a:r>
              <a:rPr lang="en-US" dirty="0"/>
              <a:t>, or working together.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Group </a:t>
            </a:r>
            <a:r>
              <a:rPr lang="en-US" dirty="0">
                <a:solidFill>
                  <a:srgbClr val="FF0000"/>
                </a:solidFill>
              </a:rPr>
              <a:t>content </a:t>
            </a:r>
            <a:r>
              <a:rPr lang="en-US" dirty="0"/>
              <a:t>refers to what is said </a:t>
            </a:r>
            <a:r>
              <a:rPr lang="en-US" dirty="0" smtClean="0"/>
              <a:t>in the </a:t>
            </a:r>
            <a:r>
              <a:rPr lang="en-US" dirty="0"/>
              <a:t>context of the group, including educational </a:t>
            </a:r>
            <a:r>
              <a:rPr lang="en-US" dirty="0" smtClean="0"/>
              <a:t>material, feelings </a:t>
            </a:r>
            <a:r>
              <a:rPr lang="en-US" dirty="0"/>
              <a:t>and emotions, or discussions of the project to </a:t>
            </a:r>
            <a:r>
              <a:rPr lang="en-US" dirty="0" smtClean="0"/>
              <a:t>be completed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Group </a:t>
            </a:r>
            <a:r>
              <a:rPr lang="en-US" dirty="0">
                <a:solidFill>
                  <a:srgbClr val="FF0000"/>
                </a:solidFill>
              </a:rPr>
              <a:t>process </a:t>
            </a:r>
            <a:r>
              <a:rPr lang="en-US" dirty="0"/>
              <a:t>refers to the behavior of </a:t>
            </a:r>
            <a:r>
              <a:rPr lang="en-US" dirty="0" smtClean="0"/>
              <a:t>the group </a:t>
            </a:r>
            <a:r>
              <a:rPr lang="en-US" dirty="0"/>
              <a:t>and its individual members, including </a:t>
            </a:r>
            <a:r>
              <a:rPr lang="en-US" dirty="0" smtClean="0"/>
              <a:t>seating arrangements</a:t>
            </a:r>
            <a:r>
              <a:rPr lang="en-US" dirty="0"/>
              <a:t>, tone of voice, who speaks to whom, who </a:t>
            </a:r>
            <a:r>
              <a:rPr lang="en-US" dirty="0" smtClean="0"/>
              <a:t>is quiet</a:t>
            </a:r>
            <a:r>
              <a:rPr lang="en-US" dirty="0"/>
              <a:t>, and so forth. </a:t>
            </a:r>
            <a:endParaRPr lang="en-US" dirty="0" smtClean="0"/>
          </a:p>
          <a:p>
            <a:r>
              <a:rPr lang="en-US" u="sng" dirty="0" smtClean="0"/>
              <a:t>Content </a:t>
            </a:r>
            <a:r>
              <a:rPr lang="en-US" u="sng" dirty="0"/>
              <a:t>and process occur </a:t>
            </a:r>
            <a:r>
              <a:rPr lang="en-US" u="sng" dirty="0" smtClean="0"/>
              <a:t>continuously throughout </a:t>
            </a:r>
            <a:r>
              <a:rPr lang="en-US" u="sng" dirty="0"/>
              <a:t>the life of the group.</a:t>
            </a:r>
          </a:p>
        </p:txBody>
      </p:sp>
    </p:spTree>
    <p:extLst>
      <p:ext uri="{BB962C8B-B14F-4D97-AF65-F5344CB8AC3E}">
        <p14:creationId xmlns:p14="http://schemas.microsoft.com/office/powerpoint/2010/main" val="75033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Group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group may be established to serve a particular </a:t>
            </a:r>
            <a:r>
              <a:rPr lang="en-US" dirty="0" smtClean="0"/>
              <a:t>purpose in </a:t>
            </a:r>
            <a:r>
              <a:rPr lang="en-US" dirty="0"/>
              <a:t>a specified period such as a work group to complete </a:t>
            </a:r>
            <a:r>
              <a:rPr lang="en-US" dirty="0" smtClean="0"/>
              <a:t>an assigned </a:t>
            </a:r>
            <a:r>
              <a:rPr lang="en-US" dirty="0"/>
              <a:t>project or a therapy group that meets with </a:t>
            </a:r>
            <a:r>
              <a:rPr lang="en-US" dirty="0" smtClean="0"/>
              <a:t>the same </a:t>
            </a:r>
            <a:r>
              <a:rPr lang="en-US" dirty="0"/>
              <a:t>members to explore ways to deal with </a:t>
            </a:r>
            <a:r>
              <a:rPr lang="en-US" dirty="0" smtClean="0"/>
              <a:t>depression.</a:t>
            </a:r>
          </a:p>
          <a:p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pregroup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stages</a:t>
            </a:r>
            <a:r>
              <a:rPr lang="en-US" dirty="0"/>
              <a:t>, members are selected, the purpose or work of </a:t>
            </a:r>
            <a:r>
              <a:rPr lang="en-US" dirty="0" smtClean="0"/>
              <a:t>the group </a:t>
            </a:r>
            <a:r>
              <a:rPr lang="en-US" dirty="0"/>
              <a:t>is identified, and group structure is </a:t>
            </a:r>
            <a:r>
              <a:rPr lang="en-US" dirty="0" smtClean="0"/>
              <a:t>addressed. </a:t>
            </a:r>
          </a:p>
          <a:p>
            <a:r>
              <a:rPr lang="en-US" dirty="0" smtClean="0"/>
              <a:t>Group </a:t>
            </a:r>
            <a:r>
              <a:rPr lang="en-US" dirty="0"/>
              <a:t>structure includes where and how often the </a:t>
            </a:r>
            <a:r>
              <a:rPr lang="en-US" dirty="0" smtClean="0"/>
              <a:t>group will </a:t>
            </a:r>
            <a:r>
              <a:rPr lang="en-US" dirty="0"/>
              <a:t>meet, identification of a group leader, and the rules </a:t>
            </a:r>
            <a:r>
              <a:rPr lang="en-US" dirty="0" smtClean="0"/>
              <a:t>of the </a:t>
            </a:r>
            <a:r>
              <a:rPr lang="en-US" dirty="0"/>
              <a:t>group—for example, whether individuals can join </a:t>
            </a:r>
            <a:r>
              <a:rPr lang="en-US" dirty="0" smtClean="0"/>
              <a:t>the group </a:t>
            </a:r>
            <a:r>
              <a:rPr lang="en-US" dirty="0"/>
              <a:t>after it begins, how to handle absences, and </a:t>
            </a:r>
            <a:r>
              <a:rPr lang="en-US" dirty="0" smtClean="0"/>
              <a:t>expectations for </a:t>
            </a:r>
            <a:r>
              <a:rPr lang="en-US" dirty="0"/>
              <a:t>group members.</a:t>
            </a:r>
          </a:p>
        </p:txBody>
      </p:sp>
    </p:spTree>
    <p:extLst>
      <p:ext uri="{BB962C8B-B14F-4D97-AF65-F5344CB8AC3E}">
        <p14:creationId xmlns:p14="http://schemas.microsoft.com/office/powerpoint/2010/main" val="118978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Group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working stage </a:t>
            </a:r>
            <a:r>
              <a:rPr lang="en-US" dirty="0"/>
              <a:t>of group development begins </a:t>
            </a:r>
            <a:r>
              <a:rPr lang="en-US" dirty="0" smtClean="0"/>
              <a:t>as members </a:t>
            </a:r>
            <a:r>
              <a:rPr lang="en-US" dirty="0"/>
              <a:t>begin to focus their attention on the purpose </a:t>
            </a:r>
            <a:r>
              <a:rPr lang="en-US" dirty="0" smtClean="0"/>
              <a:t>or task </a:t>
            </a:r>
            <a:r>
              <a:rPr lang="en-US" dirty="0"/>
              <a:t>the group is trying to accomplish.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may </a:t>
            </a:r>
            <a:r>
              <a:rPr lang="en-US" dirty="0" smtClean="0"/>
              <a:t>happen relatively </a:t>
            </a:r>
            <a:r>
              <a:rPr lang="en-US" dirty="0"/>
              <a:t>quickly in a work group with a specific </a:t>
            </a:r>
            <a:r>
              <a:rPr lang="en-US" dirty="0" smtClean="0"/>
              <a:t>assigned project </a:t>
            </a:r>
            <a:r>
              <a:rPr lang="en-US" dirty="0"/>
              <a:t>but may take two or three sessions in a </a:t>
            </a:r>
            <a:r>
              <a:rPr lang="en-US" dirty="0" smtClean="0"/>
              <a:t>therapy group </a:t>
            </a:r>
            <a:r>
              <a:rPr lang="en-US" dirty="0"/>
              <a:t>because members must develop some level of </a:t>
            </a:r>
            <a:r>
              <a:rPr lang="en-US" dirty="0" smtClean="0"/>
              <a:t>trust before </a:t>
            </a:r>
            <a:r>
              <a:rPr lang="en-US" dirty="0"/>
              <a:t>sharing personal feelings or difficult </a:t>
            </a:r>
            <a:r>
              <a:rPr lang="en-US" dirty="0" smtClean="0"/>
              <a:t>situations. </a:t>
            </a:r>
          </a:p>
          <a:p>
            <a:r>
              <a:rPr lang="en-US" dirty="0" smtClean="0"/>
              <a:t>Group </a:t>
            </a:r>
            <a:r>
              <a:rPr lang="en-US" dirty="0"/>
              <a:t>cohesiveness is the degree to which </a:t>
            </a:r>
            <a:r>
              <a:rPr lang="en-US" dirty="0" smtClean="0"/>
              <a:t>members work </a:t>
            </a:r>
            <a:r>
              <a:rPr lang="en-US" dirty="0"/>
              <a:t>together cooperatively to accomplish the </a:t>
            </a:r>
            <a:r>
              <a:rPr lang="en-US" dirty="0" smtClean="0"/>
              <a:t>purpose. </a:t>
            </a:r>
          </a:p>
          <a:p>
            <a:r>
              <a:rPr lang="en-US" dirty="0" smtClean="0"/>
              <a:t>Cohesiveness is a desirable group characteristic and is associated with positive group outcomes. It is evidenced when members value one another’s contributions to the group; members think of themselves as “we” and share responsibility for the work of the group. When a group is cohesive, members feel free to express all opinions, positive and negative, with little fear of rejection or retribution. </a:t>
            </a:r>
          </a:p>
          <a:p>
            <a:r>
              <a:rPr lang="en-US" dirty="0" smtClean="0"/>
              <a:t>If a group is “overly cohesive,” in that uniformity and agreement become the group’s implicit goals, there may be a negative effect on the group outcome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55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Groups often have an identified or formal leader— </a:t>
            </a:r>
            <a:r>
              <a:rPr lang="en-US" dirty="0" smtClean="0"/>
              <a:t>someone designated </a:t>
            </a:r>
            <a:r>
              <a:rPr lang="en-US" dirty="0"/>
              <a:t>to lead the group. In therapy groups and </a:t>
            </a:r>
            <a:r>
              <a:rPr lang="en-US" dirty="0" smtClean="0"/>
              <a:t>education groups</a:t>
            </a:r>
            <a:r>
              <a:rPr lang="en-US" dirty="0"/>
              <a:t>, a formal leader is usually identified </a:t>
            </a:r>
            <a:r>
              <a:rPr lang="en-US" dirty="0" smtClean="0"/>
              <a:t>based on </a:t>
            </a:r>
            <a:r>
              <a:rPr lang="en-US" dirty="0"/>
              <a:t>his or her education, qualifications, and </a:t>
            </a:r>
            <a:r>
              <a:rPr lang="en-US" dirty="0" smtClean="0"/>
              <a:t>experience. </a:t>
            </a:r>
            <a:endParaRPr lang="en-US" dirty="0"/>
          </a:p>
          <a:p>
            <a:r>
              <a:rPr lang="en-US" dirty="0" smtClean="0"/>
              <a:t>Support </a:t>
            </a:r>
            <a:r>
              <a:rPr lang="en-US" dirty="0"/>
              <a:t>groups and self-help groups </a:t>
            </a:r>
            <a:r>
              <a:rPr lang="en-US" dirty="0" smtClean="0"/>
              <a:t>usually do </a:t>
            </a:r>
            <a:r>
              <a:rPr lang="en-US" dirty="0"/>
              <a:t>not have identified formal leaders; all members </a:t>
            </a:r>
            <a:r>
              <a:rPr lang="en-US" dirty="0" smtClean="0"/>
              <a:t>are seen </a:t>
            </a:r>
            <a:r>
              <a:rPr lang="en-US" dirty="0"/>
              <a:t>as equals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124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Effective group leaders focus on group process as </a:t>
            </a:r>
            <a:r>
              <a:rPr lang="en-US" dirty="0" smtClean="0"/>
              <a:t>well as </a:t>
            </a:r>
            <a:r>
              <a:rPr lang="en-US" dirty="0"/>
              <a:t>on group content. </a:t>
            </a:r>
            <a:endParaRPr lang="en-US" dirty="0" smtClean="0"/>
          </a:p>
          <a:p>
            <a:r>
              <a:rPr lang="en-US" dirty="0" smtClean="0"/>
              <a:t>Tasks </a:t>
            </a:r>
            <a:r>
              <a:rPr lang="en-US" dirty="0"/>
              <a:t>of the group leader include </a:t>
            </a:r>
            <a:r>
              <a:rPr lang="en-US" dirty="0" smtClean="0"/>
              <a:t>giving feedback </a:t>
            </a:r>
            <a:r>
              <a:rPr lang="en-US" dirty="0"/>
              <a:t>and suggestions; encouraging </a:t>
            </a:r>
            <a:r>
              <a:rPr lang="en-US" dirty="0" smtClean="0"/>
              <a:t>participation from </a:t>
            </a:r>
            <a:r>
              <a:rPr lang="en-US" dirty="0"/>
              <a:t>all members (eliciting responses from quiet </a:t>
            </a:r>
            <a:r>
              <a:rPr lang="en-US" dirty="0" smtClean="0"/>
              <a:t>members </a:t>
            </a:r>
            <a:r>
              <a:rPr lang="en-US" dirty="0"/>
              <a:t>and placing limits on members who may monopolize </a:t>
            </a:r>
            <a:r>
              <a:rPr lang="en-US" dirty="0" smtClean="0"/>
              <a:t>the group’s </a:t>
            </a:r>
            <a:r>
              <a:rPr lang="en-US" dirty="0"/>
              <a:t>time); clarifying thoughts, feelings, and </a:t>
            </a:r>
            <a:r>
              <a:rPr lang="en-US" dirty="0" smtClean="0"/>
              <a:t>ideas; summarizing </a:t>
            </a:r>
            <a:r>
              <a:rPr lang="en-US" dirty="0"/>
              <a:t>progress and accomplishments; and </a:t>
            </a:r>
            <a:r>
              <a:rPr lang="en-US" dirty="0" smtClean="0"/>
              <a:t>facilitating progress </a:t>
            </a:r>
            <a:r>
              <a:rPr lang="en-US" dirty="0"/>
              <a:t>through the stages of group development.</a:t>
            </a:r>
          </a:p>
        </p:txBody>
      </p:sp>
    </p:spTree>
    <p:extLst>
      <p:ext uri="{BB962C8B-B14F-4D97-AF65-F5344CB8AC3E}">
        <p14:creationId xmlns:p14="http://schemas.microsoft.com/office/powerpoint/2010/main" val="46890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therapeutic results of group therapy </a:t>
            </a:r>
            <a:r>
              <a:rPr lang="en-US" dirty="0" smtClean="0"/>
              <a:t>include </a:t>
            </a:r>
            <a:r>
              <a:rPr lang="en-US" dirty="0"/>
              <a:t>the following: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Gaining </a:t>
            </a:r>
            <a:r>
              <a:rPr lang="en-US" dirty="0"/>
              <a:t>new information, or </a:t>
            </a:r>
            <a:r>
              <a:rPr lang="en-US" dirty="0" smtClean="0"/>
              <a:t>learning.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Gaining </a:t>
            </a:r>
            <a:r>
              <a:rPr lang="en-US" dirty="0"/>
              <a:t>inspiration or </a:t>
            </a:r>
            <a:r>
              <a:rPr lang="en-US" dirty="0" smtClean="0"/>
              <a:t>hope.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Interacting </a:t>
            </a:r>
            <a:r>
              <a:rPr lang="en-US" dirty="0"/>
              <a:t>with </a:t>
            </a:r>
            <a:r>
              <a:rPr lang="en-US" dirty="0" smtClean="0"/>
              <a:t>others.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Feeling </a:t>
            </a:r>
            <a:r>
              <a:rPr lang="en-US" dirty="0"/>
              <a:t>acceptance and </a:t>
            </a:r>
            <a:r>
              <a:rPr lang="en-US" dirty="0" smtClean="0"/>
              <a:t>belonging.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Becoming </a:t>
            </a:r>
            <a:r>
              <a:rPr lang="en-US" dirty="0"/>
              <a:t>aware that one is not alone and that </a:t>
            </a:r>
            <a:r>
              <a:rPr lang="en-US" dirty="0" smtClean="0"/>
              <a:t>others share </a:t>
            </a:r>
            <a:r>
              <a:rPr lang="en-US" dirty="0"/>
              <a:t>the same </a:t>
            </a:r>
            <a:r>
              <a:rPr lang="en-US" dirty="0" smtClean="0"/>
              <a:t>problems.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Gaining </a:t>
            </a:r>
            <a:r>
              <a:rPr lang="en-US" dirty="0"/>
              <a:t>insight into one’s problems and behaviors </a:t>
            </a:r>
            <a:r>
              <a:rPr lang="en-US" dirty="0" smtClean="0"/>
              <a:t>and how </a:t>
            </a:r>
            <a:r>
              <a:rPr lang="en-US" dirty="0"/>
              <a:t>they affect </a:t>
            </a:r>
            <a:r>
              <a:rPr lang="en-US" dirty="0" smtClean="0"/>
              <a:t>others.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Giving </a:t>
            </a:r>
            <a:r>
              <a:rPr lang="en-US" dirty="0"/>
              <a:t>of oneself for the benefit of others (altruism).</a:t>
            </a:r>
          </a:p>
        </p:txBody>
      </p:sp>
    </p:spTree>
    <p:extLst>
      <p:ext uri="{BB962C8B-B14F-4D97-AF65-F5344CB8AC3E}">
        <p14:creationId xmlns:p14="http://schemas.microsoft.com/office/powerpoint/2010/main" val="374723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Therapy groups vary with different purposes, degrees </a:t>
            </a:r>
            <a:r>
              <a:rPr lang="en-US" dirty="0" smtClean="0"/>
              <a:t>of formality</a:t>
            </a:r>
            <a:r>
              <a:rPr lang="en-US" dirty="0"/>
              <a:t>, and </a:t>
            </a:r>
            <a:r>
              <a:rPr lang="en-US" dirty="0" smtClean="0"/>
              <a:t>structures and include: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</a:t>
            </a:r>
            <a:r>
              <a:rPr lang="en-US" dirty="0" smtClean="0"/>
              <a:t>sychotherapy groups.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Family therapy.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</a:t>
            </a:r>
            <a:r>
              <a:rPr lang="en-US" dirty="0" smtClean="0"/>
              <a:t>amily education.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</a:t>
            </a:r>
            <a:r>
              <a:rPr lang="en-US" dirty="0" smtClean="0"/>
              <a:t>ducation groups.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</a:t>
            </a:r>
            <a:r>
              <a:rPr lang="en-US" dirty="0" smtClean="0"/>
              <a:t>upport groups.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</a:t>
            </a:r>
            <a:r>
              <a:rPr lang="en-US" dirty="0" smtClean="0"/>
              <a:t>elf-help </a:t>
            </a:r>
            <a:r>
              <a:rPr lang="en-US" dirty="0"/>
              <a:t>groups.</a:t>
            </a:r>
          </a:p>
        </p:txBody>
      </p:sp>
    </p:spTree>
    <p:extLst>
      <p:ext uri="{BB962C8B-B14F-4D97-AF65-F5344CB8AC3E}">
        <p14:creationId xmlns:p14="http://schemas.microsoft.com/office/powerpoint/2010/main" val="119441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Psychotherapy </a:t>
            </a:r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goal of a </a:t>
            </a:r>
            <a:r>
              <a:rPr lang="en-US" b="1" dirty="0" smtClean="0"/>
              <a:t>psychotherapy group </a:t>
            </a:r>
            <a:r>
              <a:rPr lang="en-US" dirty="0"/>
              <a:t>is for members to learn about their behavior and </a:t>
            </a:r>
            <a:r>
              <a:rPr lang="en-US" dirty="0" smtClean="0"/>
              <a:t>to make </a:t>
            </a:r>
            <a:r>
              <a:rPr lang="en-US" dirty="0"/>
              <a:t>positive changes in their behavior by interacting </a:t>
            </a:r>
            <a:r>
              <a:rPr lang="en-US" dirty="0" smtClean="0"/>
              <a:t>and communicating </a:t>
            </a:r>
            <a:r>
              <a:rPr lang="en-US" dirty="0"/>
              <a:t>with others as a member of a </a:t>
            </a:r>
            <a:r>
              <a:rPr lang="en-US" dirty="0" smtClean="0"/>
              <a:t>group. </a:t>
            </a:r>
          </a:p>
          <a:p>
            <a:r>
              <a:rPr lang="en-US" dirty="0" smtClean="0"/>
              <a:t>Groups </a:t>
            </a:r>
            <a:r>
              <a:rPr lang="en-US" dirty="0"/>
              <a:t>may be organized around a specific medical </a:t>
            </a:r>
            <a:r>
              <a:rPr lang="en-US" dirty="0" smtClean="0"/>
              <a:t>diagnosis, such </a:t>
            </a:r>
            <a:r>
              <a:rPr lang="en-US" dirty="0"/>
              <a:t>as depression, or a particular issue, such </a:t>
            </a:r>
            <a:r>
              <a:rPr lang="en-US" dirty="0" smtClean="0"/>
              <a:t>as improving </a:t>
            </a:r>
            <a:r>
              <a:rPr lang="en-US" dirty="0"/>
              <a:t>interpersonal skills or managing anxiety. </a:t>
            </a:r>
            <a:endParaRPr lang="en-US" dirty="0" smtClean="0"/>
          </a:p>
          <a:p>
            <a:r>
              <a:rPr lang="en-US" dirty="0" smtClean="0"/>
              <a:t>Group techniques </a:t>
            </a:r>
            <a:r>
              <a:rPr lang="en-US" dirty="0"/>
              <a:t>and processes are used to help group </a:t>
            </a:r>
            <a:r>
              <a:rPr lang="en-US" dirty="0" smtClean="0"/>
              <a:t>members learn </a:t>
            </a:r>
            <a:r>
              <a:rPr lang="en-US" dirty="0"/>
              <a:t>about their </a:t>
            </a:r>
            <a:r>
              <a:rPr lang="en-US" dirty="0" smtClean="0"/>
              <a:t>behavior. </a:t>
            </a:r>
            <a:r>
              <a:rPr lang="en-US" dirty="0"/>
              <a:t>Members also learn </a:t>
            </a:r>
            <a:r>
              <a:rPr lang="en-US" dirty="0" smtClean="0"/>
              <a:t>they have </a:t>
            </a:r>
            <a:r>
              <a:rPr lang="en-US" dirty="0"/>
              <a:t>responsibilities to </a:t>
            </a:r>
            <a:r>
              <a:rPr lang="en-US" dirty="0" smtClean="0"/>
              <a:t>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14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Behavior Motivated by Subconscious Thoughts and Feelings.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Freud believed that the human personality functions </a:t>
            </a:r>
            <a:r>
              <a:rPr lang="en-US" dirty="0" smtClean="0"/>
              <a:t>at three </a:t>
            </a:r>
            <a:r>
              <a:rPr lang="en-US" dirty="0"/>
              <a:t>levels of awareness: conscious, preconscious, </a:t>
            </a:r>
            <a:r>
              <a:rPr lang="en-US" dirty="0" smtClean="0"/>
              <a:t>and unconscious. </a:t>
            </a:r>
          </a:p>
          <a:p>
            <a:r>
              <a:rPr lang="en-US" b="1" i="1" dirty="0" smtClean="0"/>
              <a:t>Conscious</a:t>
            </a:r>
            <a:r>
              <a:rPr lang="en-US" i="1" dirty="0" smtClean="0"/>
              <a:t> </a:t>
            </a:r>
            <a:r>
              <a:rPr lang="en-US" dirty="0"/>
              <a:t>refers to </a:t>
            </a:r>
            <a:r>
              <a:rPr lang="en-US" dirty="0" smtClean="0"/>
              <a:t>the </a:t>
            </a:r>
            <a:r>
              <a:rPr lang="en-US" u="sng" dirty="0" smtClean="0"/>
              <a:t>perceptions</a:t>
            </a:r>
            <a:r>
              <a:rPr lang="en-US" u="sng" dirty="0"/>
              <a:t>, thoughts, and emotions that exist in the </a:t>
            </a:r>
            <a:r>
              <a:rPr lang="en-US" u="sng" dirty="0" smtClean="0"/>
              <a:t>person’s awareness</a:t>
            </a:r>
            <a:r>
              <a:rPr lang="en-US" dirty="0"/>
              <a:t>, such as being aware of happy feelings </a:t>
            </a:r>
            <a:r>
              <a:rPr lang="en-US" dirty="0" smtClean="0"/>
              <a:t>or thinking </a:t>
            </a:r>
            <a:r>
              <a:rPr lang="en-US" dirty="0"/>
              <a:t>about a loved one. </a:t>
            </a:r>
            <a:endParaRPr lang="en-US" dirty="0" smtClean="0"/>
          </a:p>
          <a:p>
            <a:r>
              <a:rPr lang="en-US" b="1" i="1" dirty="0" smtClean="0"/>
              <a:t>Preconscious</a:t>
            </a:r>
            <a:r>
              <a:rPr lang="en-US" i="1" dirty="0" smtClean="0"/>
              <a:t> </a:t>
            </a:r>
            <a:r>
              <a:rPr lang="en-US" u="sng" dirty="0"/>
              <a:t>thoughts </a:t>
            </a:r>
            <a:r>
              <a:rPr lang="en-US" u="sng" dirty="0" smtClean="0"/>
              <a:t>and emotions </a:t>
            </a:r>
            <a:r>
              <a:rPr lang="en-US" u="sng" dirty="0"/>
              <a:t>are not currently in the person’s awareness, </a:t>
            </a:r>
            <a:r>
              <a:rPr lang="en-US" u="sng" dirty="0" smtClean="0"/>
              <a:t>but </a:t>
            </a:r>
            <a:r>
              <a:rPr lang="en-US" u="sng" dirty="0"/>
              <a:t>he or she can recall them with some effort—for </a:t>
            </a:r>
            <a:r>
              <a:rPr lang="en-US" dirty="0" smtClean="0"/>
              <a:t>example, an </a:t>
            </a:r>
            <a:r>
              <a:rPr lang="en-US" dirty="0"/>
              <a:t>adult remembering what he or she did, thought, or </a:t>
            </a:r>
            <a:r>
              <a:rPr lang="en-US" dirty="0" smtClean="0"/>
              <a:t>felt as </a:t>
            </a:r>
            <a:r>
              <a:rPr lang="en-US" dirty="0"/>
              <a:t>a child.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i="1" dirty="0"/>
              <a:t>unconscious</a:t>
            </a:r>
            <a:r>
              <a:rPr lang="en-US" i="1" dirty="0"/>
              <a:t> </a:t>
            </a:r>
            <a:r>
              <a:rPr lang="en-US" dirty="0"/>
              <a:t>is the realm of </a:t>
            </a:r>
            <a:r>
              <a:rPr lang="en-US" u="sng" dirty="0"/>
              <a:t>thoughts </a:t>
            </a:r>
            <a:r>
              <a:rPr lang="en-US" u="sng" dirty="0" smtClean="0"/>
              <a:t>and feelings </a:t>
            </a:r>
            <a:r>
              <a:rPr lang="en-US" u="sng" dirty="0"/>
              <a:t>that motivate a person even though he or she </a:t>
            </a:r>
            <a:r>
              <a:rPr lang="en-US" u="sng" dirty="0" smtClean="0"/>
              <a:t>is totally </a:t>
            </a:r>
            <a:r>
              <a:rPr lang="en-US" u="sng" dirty="0"/>
              <a:t>unaware of them</a:t>
            </a:r>
            <a:r>
              <a:rPr lang="en-US" dirty="0"/>
              <a:t>. This realm includes most </a:t>
            </a:r>
            <a:r>
              <a:rPr lang="en-US" u="sng" dirty="0" smtClean="0"/>
              <a:t>defense mechanisms </a:t>
            </a:r>
            <a:r>
              <a:rPr lang="en-US" dirty="0"/>
              <a:t>and some </a:t>
            </a:r>
            <a:r>
              <a:rPr lang="en-US" dirty="0" smtClean="0"/>
              <a:t>instinctual drives </a:t>
            </a:r>
            <a:r>
              <a:rPr lang="en-US" dirty="0"/>
              <a:t>or motivations. </a:t>
            </a:r>
            <a:r>
              <a:rPr lang="en-US" dirty="0" smtClean="0"/>
              <a:t>According </a:t>
            </a:r>
            <a:r>
              <a:rPr lang="en-US" dirty="0"/>
              <a:t>to Freud’s </a:t>
            </a:r>
            <a:r>
              <a:rPr lang="en-US" dirty="0" smtClean="0"/>
              <a:t>theories, the </a:t>
            </a:r>
            <a:r>
              <a:rPr lang="en-US" dirty="0"/>
              <a:t>person represses into the unconscious the </a:t>
            </a:r>
            <a:r>
              <a:rPr lang="en-US" u="sng" dirty="0"/>
              <a:t>memory </a:t>
            </a:r>
            <a:r>
              <a:rPr lang="en-US" u="sng" dirty="0" smtClean="0"/>
              <a:t>of traumatic </a:t>
            </a:r>
            <a:r>
              <a:rPr lang="en-US" u="sng" dirty="0"/>
              <a:t>events that are too painful to remember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070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Psychotherapy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two types of groups: open groups and </a:t>
            </a:r>
            <a:r>
              <a:rPr lang="en-US" dirty="0" smtClean="0"/>
              <a:t>closed groups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smtClean="0"/>
              <a:t>Open </a:t>
            </a:r>
            <a:r>
              <a:rPr lang="en-US" b="1" dirty="0"/>
              <a:t>groups </a:t>
            </a:r>
            <a:r>
              <a:rPr lang="en-US" dirty="0"/>
              <a:t>are ongoing and run </a:t>
            </a:r>
            <a:r>
              <a:rPr lang="en-US" dirty="0" smtClean="0"/>
              <a:t>indefinitely, allowing </a:t>
            </a:r>
            <a:r>
              <a:rPr lang="en-US" dirty="0"/>
              <a:t>members to join or leave the group as they </a:t>
            </a:r>
            <a:r>
              <a:rPr lang="en-US" dirty="0" smtClean="0"/>
              <a:t>need to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smtClean="0"/>
              <a:t>Closed </a:t>
            </a:r>
            <a:r>
              <a:rPr lang="en-US" b="1" dirty="0"/>
              <a:t>groups </a:t>
            </a:r>
            <a:r>
              <a:rPr lang="en-US" dirty="0"/>
              <a:t>are structured to keep the same </a:t>
            </a:r>
            <a:r>
              <a:rPr lang="en-US" dirty="0" smtClean="0"/>
              <a:t>members in </a:t>
            </a:r>
            <a:r>
              <a:rPr lang="en-US" dirty="0"/>
              <a:t>the group for a specified number of sessions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015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</a:t>
            </a:r>
            <a:r>
              <a:rPr lang="en-US" dirty="0" smtClean="0"/>
              <a:t>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Family </a:t>
            </a:r>
            <a:r>
              <a:rPr lang="en-US" b="1" dirty="0"/>
              <a:t>therapy </a:t>
            </a:r>
            <a:r>
              <a:rPr lang="en-US" dirty="0"/>
              <a:t>is a form of group </a:t>
            </a:r>
            <a:r>
              <a:rPr lang="en-US" dirty="0" smtClean="0"/>
              <a:t>therapy in </a:t>
            </a:r>
            <a:r>
              <a:rPr lang="en-US" dirty="0"/>
              <a:t>which the client and his or her family members </a:t>
            </a:r>
            <a:r>
              <a:rPr lang="en-US" dirty="0" smtClean="0"/>
              <a:t>participate. The </a:t>
            </a:r>
            <a:r>
              <a:rPr lang="en-US" dirty="0"/>
              <a:t>goals include understanding how family dynamics </a:t>
            </a:r>
            <a:r>
              <a:rPr lang="en-US" dirty="0" smtClean="0"/>
              <a:t>contribute to </a:t>
            </a:r>
            <a:r>
              <a:rPr lang="en-US" dirty="0"/>
              <a:t>the client’s psychopathology, mobilizing the </a:t>
            </a:r>
            <a:r>
              <a:rPr lang="en-US" dirty="0" smtClean="0"/>
              <a:t>family’s inherent </a:t>
            </a:r>
            <a:r>
              <a:rPr lang="en-US" dirty="0"/>
              <a:t>strengths and functional resources, </a:t>
            </a:r>
            <a:r>
              <a:rPr lang="en-US" dirty="0" smtClean="0"/>
              <a:t>restructuring maladaptive </a:t>
            </a:r>
            <a:r>
              <a:rPr lang="en-US" dirty="0"/>
              <a:t>family behavioral styles, and </a:t>
            </a:r>
            <a:r>
              <a:rPr lang="en-US" dirty="0" smtClean="0"/>
              <a:t>strengthening family </a:t>
            </a:r>
            <a:r>
              <a:rPr lang="en-US" dirty="0"/>
              <a:t>problem-solving </a:t>
            </a:r>
            <a:r>
              <a:rPr lang="en-US" dirty="0" smtClean="0"/>
              <a:t>behaviors.</a:t>
            </a:r>
          </a:p>
          <a:p>
            <a:r>
              <a:rPr lang="en-US" dirty="0"/>
              <a:t>Family therapy can be used both to assess and to treat </a:t>
            </a:r>
            <a:r>
              <a:rPr lang="en-US" dirty="0" smtClean="0"/>
              <a:t>various psychiatric </a:t>
            </a:r>
            <a:r>
              <a:rPr lang="en-US" dirty="0"/>
              <a:t>disorders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34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</a:t>
            </a:r>
            <a:r>
              <a:rPr lang="en-US" dirty="0" smtClean="0"/>
              <a:t>Education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specific </a:t>
            </a:r>
            <a:r>
              <a:rPr lang="en-US" dirty="0" smtClean="0"/>
              <a:t>features of </a:t>
            </a:r>
            <a:r>
              <a:rPr lang="en-US" dirty="0"/>
              <a:t>this </a:t>
            </a:r>
            <a:r>
              <a:rPr lang="en-US" dirty="0" smtClean="0"/>
              <a:t>educational </a:t>
            </a:r>
            <a:r>
              <a:rPr lang="en-US" dirty="0"/>
              <a:t>program include emphasis on </a:t>
            </a:r>
            <a:r>
              <a:rPr lang="en-US" dirty="0" smtClean="0"/>
              <a:t>emotional understanding </a:t>
            </a:r>
            <a:r>
              <a:rPr lang="en-US" dirty="0"/>
              <a:t>and healing in the personal realm and </a:t>
            </a:r>
            <a:r>
              <a:rPr lang="en-US" dirty="0" smtClean="0"/>
              <a:t>on power </a:t>
            </a:r>
            <a:r>
              <a:rPr lang="en-US" dirty="0"/>
              <a:t>and action in the social realm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76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</a:t>
            </a:r>
            <a:r>
              <a:rPr lang="en-US" dirty="0" smtClean="0"/>
              <a:t>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goal of an </a:t>
            </a:r>
            <a:r>
              <a:rPr lang="en-US" b="1" dirty="0"/>
              <a:t>education group </a:t>
            </a:r>
            <a:r>
              <a:rPr lang="en-US" dirty="0"/>
              <a:t>is </a:t>
            </a:r>
            <a:r>
              <a:rPr lang="en-US" dirty="0" smtClean="0"/>
              <a:t>to provide </a:t>
            </a:r>
            <a:r>
              <a:rPr lang="en-US" dirty="0"/>
              <a:t>information to members on a specific </a:t>
            </a:r>
            <a:r>
              <a:rPr lang="en-US" dirty="0" smtClean="0"/>
              <a:t>issue—for instance</a:t>
            </a:r>
            <a:r>
              <a:rPr lang="en-US" dirty="0"/>
              <a:t>, stress management, medication management, </a:t>
            </a:r>
            <a:r>
              <a:rPr lang="en-US" dirty="0" smtClean="0"/>
              <a:t>or assertiveness </a:t>
            </a:r>
            <a:r>
              <a:rPr lang="en-US" dirty="0"/>
              <a:t>training.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group leader has expertise </a:t>
            </a:r>
            <a:r>
              <a:rPr lang="en-US" dirty="0" smtClean="0"/>
              <a:t>in the </a:t>
            </a:r>
            <a:r>
              <a:rPr lang="en-US" dirty="0"/>
              <a:t>subject area and may be a nurse, therapist, or </a:t>
            </a:r>
            <a:r>
              <a:rPr lang="en-US" dirty="0" smtClean="0"/>
              <a:t>other health </a:t>
            </a:r>
            <a:r>
              <a:rPr lang="en-US" dirty="0"/>
              <a:t>professional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76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</a:t>
            </a:r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Support </a:t>
            </a:r>
            <a:r>
              <a:rPr lang="en-US" b="1" dirty="0"/>
              <a:t>groups </a:t>
            </a:r>
            <a:r>
              <a:rPr lang="en-US" dirty="0"/>
              <a:t>are organized to </a:t>
            </a:r>
            <a:r>
              <a:rPr lang="en-US" dirty="0" smtClean="0"/>
              <a:t>help members </a:t>
            </a:r>
            <a:r>
              <a:rPr lang="en-US" dirty="0"/>
              <a:t>who share a </a:t>
            </a:r>
            <a:r>
              <a:rPr lang="en-US" dirty="0">
                <a:solidFill>
                  <a:srgbClr val="FF0000"/>
                </a:solidFill>
              </a:rPr>
              <a:t>common problem </a:t>
            </a:r>
            <a:r>
              <a:rPr lang="en-US" dirty="0"/>
              <a:t>to cope with </a:t>
            </a:r>
            <a:r>
              <a:rPr lang="en-US" dirty="0" smtClean="0"/>
              <a:t>it. </a:t>
            </a:r>
          </a:p>
          <a:p>
            <a:r>
              <a:rPr lang="en-US" dirty="0" smtClean="0"/>
              <a:t>The </a:t>
            </a:r>
            <a:r>
              <a:rPr lang="en-US" dirty="0"/>
              <a:t>group leader explores members’ thoughts and </a:t>
            </a:r>
            <a:r>
              <a:rPr lang="en-US" dirty="0" smtClean="0"/>
              <a:t>feelings and </a:t>
            </a:r>
            <a:r>
              <a:rPr lang="en-US" dirty="0"/>
              <a:t>creates an atmosphere of acceptance so that </a:t>
            </a:r>
            <a:r>
              <a:rPr lang="en-US" dirty="0" smtClean="0"/>
              <a:t>members feel </a:t>
            </a:r>
            <a:r>
              <a:rPr lang="en-US" dirty="0"/>
              <a:t>comfortable expressing themselves. </a:t>
            </a:r>
            <a:endParaRPr lang="en-US" dirty="0" smtClean="0"/>
          </a:p>
          <a:p>
            <a:r>
              <a:rPr lang="en-US" dirty="0" smtClean="0"/>
              <a:t>Rules </a:t>
            </a:r>
            <a:r>
              <a:rPr lang="en-US" dirty="0"/>
              <a:t>for support groups differ from those in </a:t>
            </a:r>
            <a:r>
              <a:rPr lang="en-US" dirty="0" smtClean="0"/>
              <a:t>psychotherapy in </a:t>
            </a:r>
            <a:r>
              <a:rPr lang="en-US" dirty="0"/>
              <a:t>that members are allowed—in fact, </a:t>
            </a:r>
            <a:r>
              <a:rPr lang="en-US" dirty="0" smtClean="0"/>
              <a:t>encouraged—to contact </a:t>
            </a:r>
            <a:r>
              <a:rPr lang="en-US" dirty="0"/>
              <a:t>one another and socialize outside the </a:t>
            </a:r>
            <a:r>
              <a:rPr lang="en-US" dirty="0" smtClean="0"/>
              <a:t>sessions. </a:t>
            </a:r>
          </a:p>
          <a:p>
            <a:r>
              <a:rPr lang="en-US" dirty="0" smtClean="0"/>
              <a:t>Confidentiality </a:t>
            </a:r>
            <a:r>
              <a:rPr lang="en-US" dirty="0"/>
              <a:t>may be a rule for some groups; the </a:t>
            </a:r>
            <a:r>
              <a:rPr lang="en-US" dirty="0" smtClean="0"/>
              <a:t>members decide </a:t>
            </a:r>
            <a:r>
              <a:rPr lang="en-US" dirty="0"/>
              <a:t>this. Support groups tend to be open groups </a:t>
            </a:r>
            <a:r>
              <a:rPr lang="en-US" dirty="0" smtClean="0"/>
              <a:t>in which </a:t>
            </a:r>
            <a:r>
              <a:rPr lang="en-US" dirty="0"/>
              <a:t>members can join or leave as their needs dictate.</a:t>
            </a:r>
          </a:p>
        </p:txBody>
      </p:sp>
    </p:spTree>
    <p:extLst>
      <p:ext uri="{BB962C8B-B14F-4D97-AF65-F5344CB8AC3E}">
        <p14:creationId xmlns:p14="http://schemas.microsoft.com/office/powerpoint/2010/main" val="23499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support groups include those for cancer </a:t>
            </a:r>
            <a:r>
              <a:rPr lang="en-US" dirty="0" smtClean="0"/>
              <a:t>or stroke </a:t>
            </a:r>
            <a:r>
              <a:rPr lang="en-US" dirty="0"/>
              <a:t>victims, persons with AIDS, and family members </a:t>
            </a:r>
            <a:r>
              <a:rPr lang="en-US" dirty="0" smtClean="0"/>
              <a:t>of </a:t>
            </a:r>
            <a:r>
              <a:rPr lang="en-US" dirty="0"/>
              <a:t>someone who has committed suicide. </a:t>
            </a:r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national </a:t>
            </a:r>
            <a:r>
              <a:rPr lang="en-US" dirty="0" smtClean="0"/>
              <a:t>support group</a:t>
            </a:r>
            <a:r>
              <a:rPr lang="en-US" dirty="0"/>
              <a:t>, Mothers Against Drunk Driving (MADD), </a:t>
            </a:r>
            <a:r>
              <a:rPr lang="en-US" dirty="0" smtClean="0"/>
              <a:t>is for </a:t>
            </a:r>
            <a:r>
              <a:rPr lang="en-US" dirty="0"/>
              <a:t>family members of someone killed in a car </a:t>
            </a:r>
            <a:r>
              <a:rPr lang="en-US" dirty="0" smtClean="0"/>
              <a:t>accident caused </a:t>
            </a:r>
            <a:r>
              <a:rPr lang="en-US" dirty="0"/>
              <a:t>by a drunk driver.</a:t>
            </a:r>
          </a:p>
        </p:txBody>
      </p:sp>
    </p:spTree>
    <p:extLst>
      <p:ext uri="{BB962C8B-B14F-4D97-AF65-F5344CB8AC3E}">
        <p14:creationId xmlns:p14="http://schemas.microsoft.com/office/powerpoint/2010/main" val="8928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Self-Help </a:t>
            </a:r>
            <a:r>
              <a:rPr lang="en-US" dirty="0" smtClean="0"/>
              <a:t>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b="1" dirty="0"/>
              <a:t>self-help group, </a:t>
            </a:r>
            <a:r>
              <a:rPr lang="en-US" dirty="0"/>
              <a:t>members share 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common </a:t>
            </a:r>
            <a:r>
              <a:rPr lang="en-US" dirty="0">
                <a:solidFill>
                  <a:srgbClr val="FF0000"/>
                </a:solidFill>
              </a:rPr>
              <a:t>experience</a:t>
            </a:r>
            <a:r>
              <a:rPr lang="en-US" dirty="0"/>
              <a:t>, but the group is not a formal </a:t>
            </a:r>
            <a:r>
              <a:rPr lang="en-US" dirty="0" smtClean="0"/>
              <a:t>or structured </a:t>
            </a:r>
            <a:r>
              <a:rPr lang="en-US" dirty="0"/>
              <a:t>therapy group. </a:t>
            </a:r>
            <a:endParaRPr lang="en-US" dirty="0" smtClean="0"/>
          </a:p>
          <a:p>
            <a:r>
              <a:rPr lang="en-US" dirty="0" smtClean="0"/>
              <a:t>Although </a:t>
            </a:r>
            <a:r>
              <a:rPr lang="en-US" dirty="0"/>
              <a:t>professionals </a:t>
            </a:r>
            <a:r>
              <a:rPr lang="en-US" dirty="0" smtClean="0"/>
              <a:t>organize some </a:t>
            </a:r>
            <a:r>
              <a:rPr lang="en-US" dirty="0"/>
              <a:t>self-help groups, many are run by members and </a:t>
            </a:r>
            <a:r>
              <a:rPr lang="en-US" dirty="0" smtClean="0"/>
              <a:t>do not </a:t>
            </a:r>
            <a:r>
              <a:rPr lang="en-US" dirty="0"/>
              <a:t>have a formally identified leader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are locally organized </a:t>
            </a:r>
            <a:r>
              <a:rPr lang="en-US" dirty="0" smtClean="0"/>
              <a:t>and announce </a:t>
            </a:r>
            <a:r>
              <a:rPr lang="en-US" dirty="0"/>
              <a:t>their meetings in local newspapers. Others </a:t>
            </a:r>
            <a:r>
              <a:rPr lang="en-US" dirty="0" smtClean="0"/>
              <a:t>are nationally </a:t>
            </a:r>
            <a:r>
              <a:rPr lang="en-US" dirty="0"/>
              <a:t>organized, such as Alcoholics </a:t>
            </a:r>
            <a:r>
              <a:rPr lang="en-US" dirty="0" smtClean="0"/>
              <a:t>Anonymous, Parents </a:t>
            </a:r>
            <a:r>
              <a:rPr lang="en-US" dirty="0"/>
              <a:t>Without Partners, Gamblers </a:t>
            </a:r>
            <a:r>
              <a:rPr lang="en-US" dirty="0" smtClean="0"/>
              <a:t>Anonymous.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58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Complementary and Alternative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Complementary </a:t>
            </a:r>
            <a:r>
              <a:rPr lang="en-US" b="1" dirty="0"/>
              <a:t>medicine </a:t>
            </a:r>
            <a:r>
              <a:rPr lang="en-US" dirty="0"/>
              <a:t>includes </a:t>
            </a:r>
            <a:r>
              <a:rPr lang="en-US" dirty="0" smtClean="0"/>
              <a:t>therapies </a:t>
            </a:r>
            <a:r>
              <a:rPr lang="en-US" i="1" dirty="0" smtClean="0"/>
              <a:t>used </a:t>
            </a:r>
            <a:r>
              <a:rPr lang="en-US" i="1" dirty="0"/>
              <a:t>with </a:t>
            </a:r>
            <a:r>
              <a:rPr lang="en-US" dirty="0"/>
              <a:t>conventional medicine practices (the </a:t>
            </a:r>
            <a:r>
              <a:rPr lang="en-US" dirty="0" smtClean="0"/>
              <a:t>medical model</a:t>
            </a:r>
            <a:r>
              <a:rPr lang="en-US" dirty="0"/>
              <a:t>). </a:t>
            </a:r>
            <a:r>
              <a:rPr lang="en-US" b="1" dirty="0"/>
              <a:t>Alternative medicine </a:t>
            </a:r>
            <a:r>
              <a:rPr lang="en-US" dirty="0"/>
              <a:t>includes therapies </a:t>
            </a:r>
            <a:r>
              <a:rPr lang="en-US" i="1" dirty="0"/>
              <a:t>used </a:t>
            </a:r>
            <a:r>
              <a:rPr lang="en-US" i="1" dirty="0" smtClean="0"/>
              <a:t>in place </a:t>
            </a:r>
            <a:r>
              <a:rPr lang="en-US" i="1" dirty="0"/>
              <a:t>of </a:t>
            </a:r>
            <a:r>
              <a:rPr lang="en-US" dirty="0"/>
              <a:t>conventional treatment. </a:t>
            </a:r>
            <a:endParaRPr lang="en-US" dirty="0" smtClean="0"/>
          </a:p>
          <a:p>
            <a:r>
              <a:rPr lang="en-US" b="1" dirty="0" smtClean="0"/>
              <a:t>Integrative </a:t>
            </a:r>
            <a:r>
              <a:rPr lang="en-US" b="1" dirty="0"/>
              <a:t>medicine </a:t>
            </a:r>
            <a:r>
              <a:rPr lang="en-US" dirty="0"/>
              <a:t>combines </a:t>
            </a:r>
            <a:r>
              <a:rPr lang="en-US" dirty="0" smtClean="0"/>
              <a:t>conventional medical </a:t>
            </a:r>
            <a:r>
              <a:rPr lang="en-US" dirty="0"/>
              <a:t>therapy and CAM therapies that have </a:t>
            </a:r>
            <a:r>
              <a:rPr lang="en-US" dirty="0" smtClean="0"/>
              <a:t>scientific evidence </a:t>
            </a:r>
            <a:r>
              <a:rPr lang="en-US" dirty="0"/>
              <a:t>supporting their safety and effectiveness.</a:t>
            </a:r>
          </a:p>
        </p:txBody>
      </p:sp>
    </p:spTree>
    <p:extLst>
      <p:ext uri="{BB962C8B-B14F-4D97-AF65-F5344CB8AC3E}">
        <p14:creationId xmlns:p14="http://schemas.microsoft.com/office/powerpoint/2010/main" val="30518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Complementary and Alternative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Clients may be reluctant to tell the psychiatrist or </a:t>
            </a:r>
            <a:r>
              <a:rPr lang="en-US" dirty="0" smtClean="0"/>
              <a:t>primary care </a:t>
            </a:r>
            <a:r>
              <a:rPr lang="en-US" dirty="0"/>
              <a:t>provider about the use of CAM. </a:t>
            </a:r>
            <a:endParaRPr lang="en-US" dirty="0" smtClean="0"/>
          </a:p>
          <a:p>
            <a:r>
              <a:rPr lang="en-US" dirty="0" smtClean="0"/>
              <a:t>Therefore</a:t>
            </a:r>
            <a:r>
              <a:rPr lang="en-US" dirty="0"/>
              <a:t>, it is </a:t>
            </a:r>
            <a:r>
              <a:rPr lang="en-US" dirty="0" smtClean="0"/>
              <a:t>important that </a:t>
            </a:r>
            <a:r>
              <a:rPr lang="en-US" dirty="0"/>
              <a:t>the nurse ask clients specifically about use </a:t>
            </a:r>
            <a:r>
              <a:rPr lang="en-US" dirty="0" smtClean="0"/>
              <a:t>of herbs</a:t>
            </a:r>
            <a:r>
              <a:rPr lang="en-US" dirty="0"/>
              <a:t>, vitamins, or other health practices in a </a:t>
            </a:r>
            <a:r>
              <a:rPr lang="en-US" dirty="0" smtClean="0"/>
              <a:t>nonjudgmental way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75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Psychiatric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Psychiatric rehabilitation </a:t>
            </a:r>
            <a:r>
              <a:rPr lang="en-US" dirty="0"/>
              <a:t>involves providing services </a:t>
            </a:r>
            <a:r>
              <a:rPr lang="en-US" dirty="0" smtClean="0"/>
              <a:t>to people </a:t>
            </a:r>
            <a:r>
              <a:rPr lang="en-US" dirty="0"/>
              <a:t>with severe and persistent mental illness to </a:t>
            </a:r>
            <a:r>
              <a:rPr lang="en-US" dirty="0" smtClean="0"/>
              <a:t>help them </a:t>
            </a:r>
            <a:r>
              <a:rPr lang="en-US" dirty="0"/>
              <a:t>to live in the community.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programs are </a:t>
            </a:r>
            <a:r>
              <a:rPr lang="en-US" dirty="0" smtClean="0"/>
              <a:t>often called </a:t>
            </a:r>
            <a:r>
              <a:rPr lang="en-US" i="1" dirty="0"/>
              <a:t>community support services </a:t>
            </a:r>
            <a:r>
              <a:rPr lang="en-US" dirty="0"/>
              <a:t>or </a:t>
            </a:r>
            <a:r>
              <a:rPr lang="en-US" i="1" dirty="0"/>
              <a:t>community </a:t>
            </a:r>
            <a:r>
              <a:rPr lang="en-US" i="1" dirty="0" smtClean="0"/>
              <a:t>support programs</a:t>
            </a:r>
            <a:r>
              <a:rPr lang="en-US" i="1" dirty="0"/>
              <a:t>. </a:t>
            </a:r>
            <a:r>
              <a:rPr lang="en-US" dirty="0"/>
              <a:t>Psychiatric rehabilitation focuses on the </a:t>
            </a:r>
            <a:r>
              <a:rPr lang="en-US" dirty="0" smtClean="0"/>
              <a:t>client’s strengths</a:t>
            </a:r>
            <a:r>
              <a:rPr lang="en-US" dirty="0"/>
              <a:t>, not just on his or her illness.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client </a:t>
            </a:r>
            <a:r>
              <a:rPr lang="en-US" dirty="0" smtClean="0"/>
              <a:t>actively participates </a:t>
            </a:r>
            <a:r>
              <a:rPr lang="en-US" dirty="0"/>
              <a:t>in program planning. The programs </a:t>
            </a:r>
            <a:r>
              <a:rPr lang="en-US" dirty="0" smtClean="0"/>
              <a:t>are designed </a:t>
            </a:r>
            <a:r>
              <a:rPr lang="en-US" dirty="0"/>
              <a:t>to help the client manage the illness and </a:t>
            </a:r>
            <a:r>
              <a:rPr lang="en-US" dirty="0" smtClean="0"/>
              <a:t>symptoms, gain </a:t>
            </a:r>
            <a:r>
              <a:rPr lang="en-US" dirty="0"/>
              <a:t>access to needed services, and live </a:t>
            </a:r>
            <a:r>
              <a:rPr lang="en-US" dirty="0" smtClean="0"/>
              <a:t>successfully in </a:t>
            </a:r>
            <a:r>
              <a:rPr lang="en-US" dirty="0"/>
              <a:t>the community.</a:t>
            </a:r>
          </a:p>
        </p:txBody>
      </p:sp>
    </p:spTree>
    <p:extLst>
      <p:ext uri="{BB962C8B-B14F-4D97-AF65-F5344CB8AC3E}">
        <p14:creationId xmlns:p14="http://schemas.microsoft.com/office/powerpoint/2010/main" val="289751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Behavior Motivated by Subconscious Thoughts and Feelings.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Freud believed that much of what we do and say </a:t>
            </a:r>
            <a:r>
              <a:rPr lang="en-US" dirty="0" smtClean="0"/>
              <a:t>is motivated </a:t>
            </a:r>
            <a:r>
              <a:rPr lang="en-US" dirty="0"/>
              <a:t>by our </a:t>
            </a:r>
            <a:r>
              <a:rPr lang="en-US" b="1" dirty="0"/>
              <a:t>subconscious </a:t>
            </a:r>
            <a:r>
              <a:rPr lang="en-US" dirty="0"/>
              <a:t>thoughts or feelings (</a:t>
            </a:r>
            <a:r>
              <a:rPr lang="en-US" dirty="0" smtClean="0"/>
              <a:t>those in </a:t>
            </a:r>
            <a:r>
              <a:rPr lang="en-US" dirty="0"/>
              <a:t>the preconscious or unconscious level of awareness).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i="1" dirty="0" smtClean="0"/>
              <a:t>Freudian </a:t>
            </a:r>
            <a:r>
              <a:rPr lang="en-US" i="1" dirty="0"/>
              <a:t>slip </a:t>
            </a:r>
            <a:r>
              <a:rPr lang="en-US" dirty="0"/>
              <a:t>is a term we commonly use to describe </a:t>
            </a:r>
            <a:r>
              <a:rPr lang="en-US" dirty="0" smtClean="0"/>
              <a:t>slips of </a:t>
            </a:r>
            <a:r>
              <a:rPr lang="en-US" dirty="0"/>
              <a:t>the tongue—for example, saying “You look </a:t>
            </a:r>
            <a:r>
              <a:rPr lang="en-US" dirty="0" smtClean="0"/>
              <a:t>portly today</a:t>
            </a:r>
            <a:r>
              <a:rPr lang="en-US" dirty="0"/>
              <a:t>” to an overweight friend instead of “You look </a:t>
            </a:r>
            <a:r>
              <a:rPr lang="en-US" dirty="0" smtClean="0"/>
              <a:t>pretty today</a:t>
            </a:r>
            <a:r>
              <a:rPr lang="en-US" dirty="0"/>
              <a:t>.” Freud believed these slips are not accidents </a:t>
            </a:r>
            <a:r>
              <a:rPr lang="en-US" dirty="0" smtClean="0"/>
              <a:t>or coincidences </a:t>
            </a:r>
            <a:r>
              <a:rPr lang="en-US" dirty="0"/>
              <a:t>but rather are indications of </a:t>
            </a:r>
            <a:r>
              <a:rPr lang="en-US" dirty="0" smtClean="0"/>
              <a:t>subconscious feelings </a:t>
            </a:r>
            <a:r>
              <a:rPr lang="en-US" dirty="0"/>
              <a:t>or thoughts that accidentally emerge in </a:t>
            </a:r>
            <a:r>
              <a:rPr lang="en-US" dirty="0" smtClean="0"/>
              <a:t>casual day-to-day </a:t>
            </a:r>
            <a:r>
              <a:rPr lang="en-US" dirty="0"/>
              <a:t>conversation.</a:t>
            </a:r>
          </a:p>
        </p:txBody>
      </p:sp>
    </p:spTree>
    <p:extLst>
      <p:ext uri="{BB962C8B-B14F-4D97-AF65-F5344CB8AC3E}">
        <p14:creationId xmlns:p14="http://schemas.microsoft.com/office/powerpoint/2010/main" val="20093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Psychiatric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These programs assist clients with activities of daily </a:t>
            </a:r>
            <a:r>
              <a:rPr lang="en-US" dirty="0" smtClean="0"/>
              <a:t>living such </a:t>
            </a:r>
            <a:r>
              <a:rPr lang="en-US" dirty="0"/>
              <a:t>as transportation, shopping, food </a:t>
            </a:r>
            <a:r>
              <a:rPr lang="en-US" dirty="0" smtClean="0"/>
              <a:t>preparation, money </a:t>
            </a:r>
            <a:r>
              <a:rPr lang="en-US" dirty="0"/>
              <a:t>management, and hygiene. </a:t>
            </a:r>
            <a:endParaRPr lang="en-US" dirty="0" smtClean="0"/>
          </a:p>
          <a:p>
            <a:r>
              <a:rPr lang="en-US" dirty="0" smtClean="0"/>
              <a:t>Social </a:t>
            </a:r>
            <a:r>
              <a:rPr lang="en-US" dirty="0"/>
              <a:t>support </a:t>
            </a:r>
            <a:r>
              <a:rPr lang="en-US" dirty="0" smtClean="0"/>
              <a:t>and interpersonal </a:t>
            </a:r>
            <a:r>
              <a:rPr lang="en-US" dirty="0"/>
              <a:t>relationships are recognized as a </a:t>
            </a:r>
            <a:r>
              <a:rPr lang="en-US" dirty="0" smtClean="0"/>
              <a:t>primary need </a:t>
            </a:r>
            <a:r>
              <a:rPr lang="en-US" dirty="0"/>
              <a:t>for successful community living. </a:t>
            </a:r>
            <a:endParaRPr lang="en-US" dirty="0" smtClean="0"/>
          </a:p>
          <a:p>
            <a:r>
              <a:rPr lang="en-US" dirty="0" smtClean="0"/>
              <a:t>Psychiatric rehabilitation programs </a:t>
            </a:r>
            <a:r>
              <a:rPr lang="en-US" dirty="0"/>
              <a:t>provide opportunities for </a:t>
            </a:r>
            <a:r>
              <a:rPr lang="en-US" dirty="0" smtClean="0"/>
              <a:t>socialization, such </a:t>
            </a:r>
            <a:r>
              <a:rPr lang="en-US" dirty="0"/>
              <a:t>as </a:t>
            </a:r>
            <a:r>
              <a:rPr lang="en-US" dirty="0" smtClean="0"/>
              <a:t>places </a:t>
            </a:r>
            <a:r>
              <a:rPr lang="en-US" dirty="0"/>
              <a:t>where clients </a:t>
            </a:r>
            <a:r>
              <a:rPr lang="en-US" dirty="0" smtClean="0"/>
              <a:t>can go </a:t>
            </a:r>
            <a:r>
              <a:rPr lang="en-US" dirty="0"/>
              <a:t>to be with others in a safe, supportive </a:t>
            </a:r>
            <a:r>
              <a:rPr lang="en-US" dirty="0" smtClean="0"/>
              <a:t>environment. </a:t>
            </a:r>
          </a:p>
          <a:p>
            <a:r>
              <a:rPr lang="en-US" dirty="0" smtClean="0"/>
              <a:t>Vocational </a:t>
            </a:r>
            <a:r>
              <a:rPr lang="en-US" dirty="0"/>
              <a:t>referral, training, job coaching, and support </a:t>
            </a:r>
            <a:r>
              <a:rPr lang="en-US" dirty="0" smtClean="0"/>
              <a:t>are available </a:t>
            </a:r>
            <a:r>
              <a:rPr lang="en-US" dirty="0"/>
              <a:t>for clients who want to seek and </a:t>
            </a:r>
            <a:r>
              <a:rPr lang="en-US" dirty="0" smtClean="0"/>
              <a:t>maintain employment.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8505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Psychiatric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</a:t>
            </a:r>
            <a:r>
              <a:rPr lang="en-US" dirty="0"/>
              <a:t>is often a disparity </a:t>
            </a:r>
            <a:r>
              <a:rPr lang="en-US" dirty="0" smtClean="0"/>
              <a:t>between </a:t>
            </a:r>
            <a:r>
              <a:rPr lang="en-US" dirty="0"/>
              <a:t>what health-care professionals view as the client’s </a:t>
            </a:r>
            <a:r>
              <a:rPr lang="en-US" dirty="0" smtClean="0"/>
              <a:t>needs and </a:t>
            </a:r>
            <a:r>
              <a:rPr lang="en-US" dirty="0"/>
              <a:t>what the client perceives as valuable. </a:t>
            </a:r>
            <a:endParaRPr lang="en-US" dirty="0" smtClean="0"/>
          </a:p>
          <a:p>
            <a:r>
              <a:rPr lang="en-US" dirty="0" smtClean="0"/>
              <a:t>Offering services that </a:t>
            </a:r>
            <a:r>
              <a:rPr lang="en-US" dirty="0"/>
              <a:t>meet each client’s most important goals can </a:t>
            </a:r>
            <a:r>
              <a:rPr lang="en-US" dirty="0" smtClean="0"/>
              <a:t>significantly improve </a:t>
            </a:r>
            <a:r>
              <a:rPr lang="en-US" dirty="0"/>
              <a:t>his or her quality of life and promote </a:t>
            </a:r>
            <a:r>
              <a:rPr lang="en-US" dirty="0" smtClean="0"/>
              <a:t>recovery and </a:t>
            </a:r>
            <a:r>
              <a:rPr lang="en-US" dirty="0"/>
              <a:t>well-being.</a:t>
            </a:r>
          </a:p>
        </p:txBody>
      </p:sp>
    </p:spTree>
    <p:extLst>
      <p:ext uri="{BB962C8B-B14F-4D97-AF65-F5344CB8AC3E}">
        <p14:creationId xmlns:p14="http://schemas.microsoft.com/office/powerpoint/2010/main" val="381481761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Nurse &amp; Psychosocial</a:t>
            </a:r>
            <a:br>
              <a:rPr lang="en-US" dirty="0" smtClean="0"/>
            </a:br>
            <a:r>
              <a:rPr lang="en-US" dirty="0" smtClean="0"/>
              <a:t>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Psychosocial </a:t>
            </a:r>
            <a:r>
              <a:rPr lang="en-US" b="1" dirty="0"/>
              <a:t>interventions </a:t>
            </a:r>
            <a:r>
              <a:rPr lang="en-US" dirty="0"/>
              <a:t>are nursing activities </a:t>
            </a:r>
            <a:r>
              <a:rPr lang="en-US" dirty="0" smtClean="0"/>
              <a:t>that enhance </a:t>
            </a:r>
            <a:r>
              <a:rPr lang="en-US" dirty="0"/>
              <a:t>the client’s social and psychological </a:t>
            </a:r>
            <a:r>
              <a:rPr lang="en-US" dirty="0" smtClean="0"/>
              <a:t>functioning and </a:t>
            </a:r>
            <a:r>
              <a:rPr lang="en-US" dirty="0"/>
              <a:t>improve social skills, interpersonal relationships, </a:t>
            </a:r>
            <a:r>
              <a:rPr lang="en-US" dirty="0" smtClean="0"/>
              <a:t>and communication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Nurses </a:t>
            </a:r>
            <a:r>
              <a:rPr lang="en-US" dirty="0"/>
              <a:t>often use psychosocial </a:t>
            </a:r>
            <a:r>
              <a:rPr lang="en-US" dirty="0" smtClean="0"/>
              <a:t>interventions to </a:t>
            </a:r>
            <a:r>
              <a:rPr lang="en-US" dirty="0"/>
              <a:t>help meet clients’ needs and achieve outcomes </a:t>
            </a:r>
            <a:r>
              <a:rPr lang="en-US" dirty="0" smtClean="0"/>
              <a:t>in all </a:t>
            </a:r>
            <a:r>
              <a:rPr lang="en-US" dirty="0"/>
              <a:t>practice settings, not just mental health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85140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Nurse &amp; Psychosocial</a:t>
            </a:r>
            <a:br>
              <a:rPr lang="en-US" dirty="0"/>
            </a:br>
            <a:r>
              <a:rPr lang="en-US" dirty="0"/>
              <a:t>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example, a client with diabetes tells the nurse</a:t>
            </a:r>
            <a:r>
              <a:rPr lang="en-US" dirty="0" smtClean="0"/>
              <a:t>,</a:t>
            </a:r>
          </a:p>
          <a:p>
            <a:r>
              <a:rPr lang="en-US" i="1" dirty="0"/>
              <a:t>“I promise to have just one bite of cake. Please! </a:t>
            </a:r>
            <a:r>
              <a:rPr lang="en-US" i="1" dirty="0" smtClean="0"/>
              <a:t>It’s my </a:t>
            </a:r>
            <a:r>
              <a:rPr lang="en-US" i="1" dirty="0"/>
              <a:t>grandson’s birthday cake.” (</a:t>
            </a:r>
            <a:r>
              <a:rPr lang="en-US" dirty="0" smtClean="0"/>
              <a:t>manipulative behavior</a:t>
            </a:r>
            <a:r>
              <a:rPr lang="en-US" i="1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7508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Nurse &amp; Psychosocial</a:t>
            </a:r>
            <a:br>
              <a:rPr lang="en-US" dirty="0"/>
            </a:br>
            <a:r>
              <a:rPr lang="en-US" dirty="0"/>
              <a:t>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nurse might use behavioral limit-setting by saying</a:t>
            </a:r>
            <a:r>
              <a:rPr lang="en-US" dirty="0" smtClean="0"/>
              <a:t>,</a:t>
            </a:r>
          </a:p>
          <a:p>
            <a:r>
              <a:rPr lang="en-US" i="1" dirty="0"/>
              <a:t>“I can’t give you permission to eat the cake. </a:t>
            </a:r>
            <a:r>
              <a:rPr lang="en-US" i="1" dirty="0" smtClean="0"/>
              <a:t>Your blood </a:t>
            </a:r>
            <a:r>
              <a:rPr lang="en-US" i="1" dirty="0"/>
              <a:t>glucose level will go up if you do, </a:t>
            </a:r>
            <a:r>
              <a:rPr lang="en-US" i="1" dirty="0" smtClean="0"/>
              <a:t>and your </a:t>
            </a:r>
            <a:r>
              <a:rPr lang="en-US" i="1" dirty="0"/>
              <a:t>insulin can’t be adjusted properly.”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63551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Nurse &amp; Psychosocial</a:t>
            </a:r>
            <a:br>
              <a:rPr lang="en-US" dirty="0"/>
            </a:br>
            <a:r>
              <a:rPr lang="en-US" dirty="0"/>
              <a:t>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client first attempts to change a colostomy bag </a:t>
            </a:r>
            <a:r>
              <a:rPr lang="en-US" dirty="0" smtClean="0"/>
              <a:t>but needs </a:t>
            </a:r>
            <a:r>
              <a:rPr lang="en-US" dirty="0"/>
              <a:t>some assistance, the nurse might say</a:t>
            </a:r>
            <a:r>
              <a:rPr lang="en-US" dirty="0" smtClean="0"/>
              <a:t>,</a:t>
            </a:r>
          </a:p>
          <a:p>
            <a:r>
              <a:rPr lang="en-US" i="1" dirty="0"/>
              <a:t>“You gave it a good effort. You were able </a:t>
            </a:r>
            <a:r>
              <a:rPr lang="en-US" i="1" dirty="0" smtClean="0"/>
              <a:t>to complete </a:t>
            </a:r>
            <a:r>
              <a:rPr lang="en-US" i="1" dirty="0"/>
              <a:t>the task with a little assistance</a:t>
            </a:r>
            <a:r>
              <a:rPr lang="en-US" i="1" dirty="0" smtClean="0"/>
              <a:t>.” (</a:t>
            </a:r>
            <a:r>
              <a:rPr lang="en-US" dirty="0"/>
              <a:t>giving positive feedback</a:t>
            </a:r>
            <a:r>
              <a:rPr lang="en-US" i="1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57192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Points to consider regarding psychosocial theories </a:t>
            </a:r>
            <a:r>
              <a:rPr lang="en-US" dirty="0" smtClean="0"/>
              <a:t>and treatment</a:t>
            </a:r>
            <a:r>
              <a:rPr lang="en-US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 </a:t>
            </a:r>
            <a:r>
              <a:rPr lang="en-US" dirty="0"/>
              <a:t>one theory explains all human behavior. No one </a:t>
            </a:r>
            <a:r>
              <a:rPr lang="en-US" dirty="0" smtClean="0"/>
              <a:t>approach will </a:t>
            </a:r>
            <a:r>
              <a:rPr lang="en-US" dirty="0"/>
              <a:t>work with all clients.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Becoming </a:t>
            </a:r>
            <a:r>
              <a:rPr lang="en-US" dirty="0"/>
              <a:t>familiar with the variety of psychosocial </a:t>
            </a:r>
            <a:r>
              <a:rPr lang="en-US" dirty="0" smtClean="0"/>
              <a:t>approaches for </a:t>
            </a:r>
            <a:r>
              <a:rPr lang="en-US" dirty="0"/>
              <a:t>working with clients will increase </a:t>
            </a:r>
            <a:r>
              <a:rPr lang="en-US" dirty="0" smtClean="0"/>
              <a:t>the nurse’s </a:t>
            </a:r>
            <a:r>
              <a:rPr lang="en-US" dirty="0"/>
              <a:t>effectiveness in promoting the client’s </a:t>
            </a:r>
            <a:r>
              <a:rPr lang="en-US" dirty="0" smtClean="0"/>
              <a:t>health and </a:t>
            </a:r>
            <a:r>
              <a:rPr lang="en-US" dirty="0"/>
              <a:t>well-being.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client’s feelings and perceptions about his or </a:t>
            </a:r>
            <a:r>
              <a:rPr lang="en-US" dirty="0" smtClean="0"/>
              <a:t>her situation </a:t>
            </a:r>
            <a:r>
              <a:rPr lang="en-US" dirty="0"/>
              <a:t>are the most influential factors in </a:t>
            </a:r>
            <a:r>
              <a:rPr lang="en-US" dirty="0" smtClean="0"/>
              <a:t>determining his </a:t>
            </a:r>
            <a:r>
              <a:rPr lang="en-US" dirty="0"/>
              <a:t>or her response to therapeutic interventions, </a:t>
            </a:r>
            <a:r>
              <a:rPr lang="en-US" dirty="0" smtClean="0"/>
              <a:t>rather than </a:t>
            </a:r>
            <a:r>
              <a:rPr lang="en-US" dirty="0"/>
              <a:t>what the nurse believes the client should do.</a:t>
            </a:r>
          </a:p>
        </p:txBody>
      </p:sp>
    </p:spTree>
    <p:extLst>
      <p:ext uri="{BB962C8B-B14F-4D97-AF65-F5344CB8AC3E}">
        <p14:creationId xmlns:p14="http://schemas.microsoft.com/office/powerpoint/2010/main" val="227822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Freud’s Dream Analysis.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Freud believed that a </a:t>
            </a:r>
            <a:r>
              <a:rPr lang="en-US" dirty="0" smtClean="0"/>
              <a:t>person’s dreams </a:t>
            </a:r>
            <a:r>
              <a:rPr lang="en-US" dirty="0"/>
              <a:t>reflect his or her subconscious and have </a:t>
            </a:r>
            <a:r>
              <a:rPr lang="en-US" dirty="0" smtClean="0"/>
              <a:t>significant meaning</a:t>
            </a:r>
            <a:r>
              <a:rPr lang="en-US" dirty="0"/>
              <a:t>, although sometimes the meaning is </a:t>
            </a:r>
            <a:r>
              <a:rPr lang="en-US" dirty="0" smtClean="0"/>
              <a:t>hidden or </a:t>
            </a:r>
            <a:r>
              <a:rPr lang="en-US" dirty="0"/>
              <a:t>symbolic. </a:t>
            </a:r>
            <a:endParaRPr lang="en-US" dirty="0" smtClean="0"/>
          </a:p>
          <a:p>
            <a:r>
              <a:rPr lang="en-US" b="1" dirty="0" smtClean="0"/>
              <a:t>Dream </a:t>
            </a:r>
            <a:r>
              <a:rPr lang="en-US" b="1" dirty="0"/>
              <a:t>analysis, </a:t>
            </a:r>
            <a:r>
              <a:rPr lang="en-US" dirty="0"/>
              <a:t>a primary technique used </a:t>
            </a:r>
            <a:r>
              <a:rPr lang="en-US" dirty="0" smtClean="0"/>
              <a:t>in </a:t>
            </a:r>
            <a:r>
              <a:rPr lang="en-US" u="sng" dirty="0" smtClean="0"/>
              <a:t>psychoanalysis</a:t>
            </a:r>
            <a:r>
              <a:rPr lang="en-US" dirty="0"/>
              <a:t>, involves </a:t>
            </a:r>
            <a:r>
              <a:rPr lang="en-US" u="sng" dirty="0"/>
              <a:t>discussing a client’s dreams </a:t>
            </a:r>
            <a:r>
              <a:rPr lang="en-US" u="sng" dirty="0" smtClean="0"/>
              <a:t>to discover </a:t>
            </a:r>
            <a:r>
              <a:rPr lang="en-US" u="sng" dirty="0"/>
              <a:t>their true meaning and significance</a:t>
            </a:r>
            <a:r>
              <a:rPr lang="en-US" dirty="0"/>
              <a:t>. For </a:t>
            </a:r>
            <a:r>
              <a:rPr lang="en-US" dirty="0" smtClean="0"/>
              <a:t>example, a </a:t>
            </a:r>
            <a:r>
              <a:rPr lang="en-US" dirty="0"/>
              <a:t>client might report having recurrent frightening </a:t>
            </a:r>
            <a:r>
              <a:rPr lang="en-US" dirty="0" smtClean="0"/>
              <a:t>dreams about </a:t>
            </a:r>
            <a:r>
              <a:rPr lang="en-US" dirty="0"/>
              <a:t>snakes chasing her. Freud’s interpretation might </a:t>
            </a:r>
            <a:r>
              <a:rPr lang="en-US" dirty="0" smtClean="0"/>
              <a:t>be </a:t>
            </a:r>
            <a:r>
              <a:rPr lang="en-US" dirty="0"/>
              <a:t>that the woman fears intimacy with men; he would </a:t>
            </a:r>
            <a:r>
              <a:rPr lang="en-US" dirty="0" smtClean="0"/>
              <a:t>view the </a:t>
            </a:r>
            <a:r>
              <a:rPr lang="en-US" dirty="0"/>
              <a:t>snake as a phallic symbol, representing the penis</a:t>
            </a:r>
            <a:r>
              <a:rPr lang="en-US" dirty="0" smtClean="0"/>
              <a:t>.</a:t>
            </a:r>
          </a:p>
          <a:p>
            <a:r>
              <a:rPr lang="en-US" dirty="0"/>
              <a:t>Another method used to gain access to </a:t>
            </a:r>
            <a:r>
              <a:rPr lang="en-US" dirty="0" smtClean="0"/>
              <a:t>subconscious thoughts </a:t>
            </a:r>
            <a:r>
              <a:rPr lang="en-US" dirty="0"/>
              <a:t>and feelings is </a:t>
            </a:r>
            <a:r>
              <a:rPr lang="en-US" b="1" dirty="0"/>
              <a:t>free association, </a:t>
            </a:r>
            <a:r>
              <a:rPr lang="en-US" dirty="0"/>
              <a:t>in which </a:t>
            </a:r>
            <a:r>
              <a:rPr lang="en-US" dirty="0" smtClean="0"/>
              <a:t>the </a:t>
            </a:r>
            <a:r>
              <a:rPr lang="en-US" u="sng" dirty="0" smtClean="0"/>
              <a:t>therapist </a:t>
            </a:r>
            <a:r>
              <a:rPr lang="en-US" u="sng" dirty="0"/>
              <a:t>tries to uncover the client’s true thoughts </a:t>
            </a:r>
            <a:r>
              <a:rPr lang="en-US" u="sng" dirty="0" smtClean="0"/>
              <a:t>and feelings </a:t>
            </a:r>
            <a:r>
              <a:rPr lang="en-US" u="sng" dirty="0"/>
              <a:t>by saying a word and asking the client to </a:t>
            </a:r>
            <a:r>
              <a:rPr lang="en-US" u="sng" dirty="0" smtClean="0"/>
              <a:t>respond quickly </a:t>
            </a:r>
            <a:r>
              <a:rPr lang="en-US" dirty="0"/>
              <a:t>with the first thing that comes to mind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30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Five Stages of Psychosexual Development.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Freud based </a:t>
            </a:r>
            <a:r>
              <a:rPr lang="en-US" dirty="0" smtClean="0"/>
              <a:t>his theory </a:t>
            </a:r>
            <a:r>
              <a:rPr lang="en-US" dirty="0"/>
              <a:t>of childhood development on the belief that </a:t>
            </a:r>
            <a:r>
              <a:rPr lang="en-US" dirty="0" smtClean="0"/>
              <a:t>sexual energy</a:t>
            </a:r>
            <a:r>
              <a:rPr lang="en-US" dirty="0"/>
              <a:t>, termed </a:t>
            </a:r>
            <a:r>
              <a:rPr lang="en-US" i="1" dirty="0"/>
              <a:t>libido</a:t>
            </a:r>
            <a:r>
              <a:rPr lang="en-US" dirty="0"/>
              <a:t>, was the driving force of </a:t>
            </a:r>
            <a:r>
              <a:rPr lang="en-US" dirty="0" smtClean="0"/>
              <a:t>human behavior</a:t>
            </a:r>
            <a:r>
              <a:rPr lang="en-US" dirty="0"/>
              <a:t>. He proposed that children progress </a:t>
            </a:r>
            <a:r>
              <a:rPr lang="en-US" dirty="0" smtClean="0"/>
              <a:t>through five </a:t>
            </a:r>
            <a:r>
              <a:rPr lang="en-US" dirty="0"/>
              <a:t>stages of psychosexual development: </a:t>
            </a:r>
            <a:r>
              <a:rPr lang="en-US" b="1" dirty="0"/>
              <a:t>oral</a:t>
            </a:r>
            <a:r>
              <a:rPr lang="en-US" dirty="0"/>
              <a:t> (</a:t>
            </a:r>
            <a:r>
              <a:rPr lang="en-US" dirty="0" smtClean="0"/>
              <a:t>birth to </a:t>
            </a:r>
            <a:r>
              <a:rPr lang="en-US" dirty="0"/>
              <a:t>18 months), </a:t>
            </a:r>
            <a:r>
              <a:rPr lang="en-US" b="1" dirty="0"/>
              <a:t>anal</a:t>
            </a:r>
            <a:r>
              <a:rPr lang="en-US" dirty="0"/>
              <a:t> (18 to 36 months), </a:t>
            </a:r>
            <a:r>
              <a:rPr lang="en-US" b="1" dirty="0" smtClean="0"/>
              <a:t>phallic/oedipal</a:t>
            </a:r>
            <a:r>
              <a:rPr lang="en-US" dirty="0" smtClean="0"/>
              <a:t> (3 </a:t>
            </a:r>
            <a:r>
              <a:rPr lang="en-US" dirty="0"/>
              <a:t>to 5 years), </a:t>
            </a:r>
            <a:r>
              <a:rPr lang="en-US" b="1" dirty="0"/>
              <a:t>latency</a:t>
            </a:r>
            <a:r>
              <a:rPr lang="en-US" dirty="0"/>
              <a:t> (5 to 11 or 13 years), and </a:t>
            </a:r>
            <a:r>
              <a:rPr lang="en-US" b="1" dirty="0" smtClean="0"/>
              <a:t>genital</a:t>
            </a:r>
            <a:r>
              <a:rPr lang="en-US" dirty="0" smtClean="0"/>
              <a:t> (11 </a:t>
            </a:r>
            <a:r>
              <a:rPr lang="en-US" dirty="0"/>
              <a:t>to 13 years). </a:t>
            </a:r>
            <a:endParaRPr lang="en-US" dirty="0" smtClean="0"/>
          </a:p>
          <a:p>
            <a:r>
              <a:rPr lang="en-US" dirty="0" smtClean="0"/>
              <a:t>Psychopathology results </a:t>
            </a:r>
            <a:r>
              <a:rPr lang="en-US" dirty="0"/>
              <a:t>when a person has difficulty making the </a:t>
            </a:r>
            <a:r>
              <a:rPr lang="en-US" dirty="0" smtClean="0"/>
              <a:t>transition from </a:t>
            </a:r>
            <a:r>
              <a:rPr lang="en-US" dirty="0"/>
              <a:t>one stage to the next or when a person remains </a:t>
            </a:r>
            <a:r>
              <a:rPr lang="en-US" dirty="0" smtClean="0"/>
              <a:t>stalled at </a:t>
            </a:r>
            <a:r>
              <a:rPr lang="en-US" dirty="0"/>
              <a:t>a particular stage or regresses to an earlier stage. </a:t>
            </a:r>
            <a:endParaRPr lang="en-US" dirty="0" smtClean="0"/>
          </a:p>
          <a:p>
            <a:r>
              <a:rPr lang="en-US" dirty="0" smtClean="0"/>
              <a:t>Freud’s open </a:t>
            </a:r>
            <a:r>
              <a:rPr lang="en-US" dirty="0"/>
              <a:t>discussion of sexual impulses, particularly in </a:t>
            </a:r>
            <a:r>
              <a:rPr lang="en-US" dirty="0" smtClean="0"/>
              <a:t>children, was </a:t>
            </a:r>
            <a:r>
              <a:rPr lang="en-US" dirty="0"/>
              <a:t>considered shocking for his </a:t>
            </a:r>
            <a:r>
              <a:rPr lang="en-US" dirty="0" smtClean="0"/>
              <a:t>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06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89916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4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5388</Words>
  <Application>Microsoft Office PowerPoint</Application>
  <PresentationFormat>On-screen Show (4:3)</PresentationFormat>
  <Paragraphs>305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Office Theme</vt:lpstr>
      <vt:lpstr>Psychosocial Theories</vt:lpstr>
      <vt:lpstr>Psychoanalytic Theories</vt:lpstr>
      <vt:lpstr>Personality Components: Id, Ego, and Superego.</vt:lpstr>
      <vt:lpstr>Freud’s Components of Personality</vt:lpstr>
      <vt:lpstr>Behavior Motivated by Subconscious Thoughts and Feelings.</vt:lpstr>
      <vt:lpstr>Behavior Motivated by Subconscious Thoughts and Feelings.</vt:lpstr>
      <vt:lpstr>Freud’s Dream Analysis.</vt:lpstr>
      <vt:lpstr>Five Stages of Psychosexual Development.</vt:lpstr>
      <vt:lpstr>PowerPoint Presentation</vt:lpstr>
      <vt:lpstr>Ego Defense Mechanisms.</vt:lpstr>
      <vt:lpstr>Ego Defense Mechanisms</vt:lpstr>
      <vt:lpstr>Ego Defense Mechanisms</vt:lpstr>
      <vt:lpstr>Ego Defense Mechanisms</vt:lpstr>
      <vt:lpstr>Ego Defense Mechanisms</vt:lpstr>
      <vt:lpstr>Ego Defense Mechanisms</vt:lpstr>
      <vt:lpstr>Ego Defense Mechanisms</vt:lpstr>
      <vt:lpstr>Developmental Theories</vt:lpstr>
      <vt:lpstr>Developmental Theories</vt:lpstr>
      <vt:lpstr>PowerPoint Presentation</vt:lpstr>
      <vt:lpstr>Jean Piaget and Cognitive Stages of Development</vt:lpstr>
      <vt:lpstr>Jean Piaget and Cognitive Stages of Development</vt:lpstr>
      <vt:lpstr>Jean Piaget and Cognitive Stages of Development</vt:lpstr>
      <vt:lpstr>Interpersonal Theories</vt:lpstr>
      <vt:lpstr>Interpersonal Theories</vt:lpstr>
      <vt:lpstr>Interpersonal Theories</vt:lpstr>
      <vt:lpstr>Hildegard Peplau: Therapeutic Nurse–Patient Relationship</vt:lpstr>
      <vt:lpstr>Hildegard Peplau: Therapeutic Nurse–Patient Relationship</vt:lpstr>
      <vt:lpstr>Hildegard Peplau: Therapeutic Nurse–Patient Relationship</vt:lpstr>
      <vt:lpstr>Roles of the Nurse in the Therapeutic Relationship.</vt:lpstr>
      <vt:lpstr>Roles of the Nurse in the Therapeutic Relationship.</vt:lpstr>
      <vt:lpstr>Anxiety</vt:lpstr>
      <vt:lpstr>Anxiety </vt:lpstr>
      <vt:lpstr>Crisis Intervention</vt:lpstr>
      <vt:lpstr>Crisis Intervention</vt:lpstr>
      <vt:lpstr>Crisis Intervention</vt:lpstr>
      <vt:lpstr>Crisis Intervention</vt:lpstr>
      <vt:lpstr>Crisis Intervention</vt:lpstr>
      <vt:lpstr>Treatment Modalities</vt:lpstr>
      <vt:lpstr>Benefits of Community Mental Health Treatment</vt:lpstr>
      <vt:lpstr>Individual Psychotherapy</vt:lpstr>
      <vt:lpstr>Individual Psychotherapy</vt:lpstr>
      <vt:lpstr>Groups</vt:lpstr>
      <vt:lpstr>Stages of Group Development</vt:lpstr>
      <vt:lpstr>Stages of Group Development</vt:lpstr>
      <vt:lpstr>Group Leadership</vt:lpstr>
      <vt:lpstr>Group Leadership</vt:lpstr>
      <vt:lpstr>Group Therapy</vt:lpstr>
      <vt:lpstr>Group Therapy</vt:lpstr>
      <vt:lpstr>Psychotherapy Groups</vt:lpstr>
      <vt:lpstr>Psychotherapy Groups</vt:lpstr>
      <vt:lpstr>Family Therapy</vt:lpstr>
      <vt:lpstr>Family Education </vt:lpstr>
      <vt:lpstr>Education Groups </vt:lpstr>
      <vt:lpstr>Support Groups</vt:lpstr>
      <vt:lpstr>Support Groups</vt:lpstr>
      <vt:lpstr>Self-Help Groups </vt:lpstr>
      <vt:lpstr>Complementary and Alternative Therapies</vt:lpstr>
      <vt:lpstr>Complementary and Alternative Therapies</vt:lpstr>
      <vt:lpstr>Psychiatric Rehabilitation</vt:lpstr>
      <vt:lpstr>Psychiatric Rehabilitation</vt:lpstr>
      <vt:lpstr>Psychiatric Rehabilitation</vt:lpstr>
      <vt:lpstr>The Nurse &amp; Psychosocial Interventions</vt:lpstr>
      <vt:lpstr>The Nurse &amp; Psychosocial Interventions</vt:lpstr>
      <vt:lpstr>The Nurse &amp; Psychosocial Interventions</vt:lpstr>
      <vt:lpstr>The Nurse &amp; Psychosocial Interventions</vt:lpstr>
      <vt:lpstr>Summary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Psychosocial Theories</dc:title>
  <dc:creator>hp</dc:creator>
  <cp:lastModifiedBy>Windows User</cp:lastModifiedBy>
  <cp:revision>212</cp:revision>
  <dcterms:created xsi:type="dcterms:W3CDTF">2006-08-16T00:00:00Z</dcterms:created>
  <dcterms:modified xsi:type="dcterms:W3CDTF">2021-09-25T17:08:40Z</dcterms:modified>
</cp:coreProperties>
</file>