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663E7-27DD-41C6-AFD8-AC1332DE08DE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6378-9E2D-4DF9-ABE7-44104888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288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663E7-27DD-41C6-AFD8-AC1332DE08DE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6378-9E2D-4DF9-ABE7-44104888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270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663E7-27DD-41C6-AFD8-AC1332DE08DE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6378-9E2D-4DF9-ABE7-44104888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47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663E7-27DD-41C6-AFD8-AC1332DE08DE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6378-9E2D-4DF9-ABE7-44104888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835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663E7-27DD-41C6-AFD8-AC1332DE08DE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6378-9E2D-4DF9-ABE7-44104888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072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663E7-27DD-41C6-AFD8-AC1332DE08DE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6378-9E2D-4DF9-ABE7-44104888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6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663E7-27DD-41C6-AFD8-AC1332DE08DE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6378-9E2D-4DF9-ABE7-44104888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24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663E7-27DD-41C6-AFD8-AC1332DE08DE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6378-9E2D-4DF9-ABE7-44104888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31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663E7-27DD-41C6-AFD8-AC1332DE08DE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6378-9E2D-4DF9-ABE7-44104888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207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663E7-27DD-41C6-AFD8-AC1332DE08DE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6378-9E2D-4DF9-ABE7-44104888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66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663E7-27DD-41C6-AFD8-AC1332DE08DE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6378-9E2D-4DF9-ABE7-44104888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69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663E7-27DD-41C6-AFD8-AC1332DE08DE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A6378-9E2D-4DF9-ABE7-44104888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519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Treatment Settings and Therapeutic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55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Discharge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Attention to </a:t>
            </a:r>
            <a:r>
              <a:rPr lang="en-US" dirty="0"/>
              <a:t>psychosocial factors that address the client’s </a:t>
            </a:r>
            <a:r>
              <a:rPr lang="en-US" dirty="0" smtClean="0"/>
              <a:t>well-being, his </a:t>
            </a:r>
            <a:r>
              <a:rPr lang="en-US" dirty="0"/>
              <a:t>or her preference for follow-up services, inclusion </a:t>
            </a:r>
            <a:r>
              <a:rPr lang="en-US" dirty="0" smtClean="0"/>
              <a:t>of the </a:t>
            </a:r>
            <a:r>
              <a:rPr lang="en-US" dirty="0"/>
              <a:t>family, and familiarity with outpatient providers is </a:t>
            </a:r>
            <a:r>
              <a:rPr lang="en-US" dirty="0" smtClean="0"/>
              <a:t>critical to </a:t>
            </a:r>
            <a:r>
              <a:rPr lang="en-US" dirty="0"/>
              <a:t>the success of a discharge plan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There are </a:t>
            </a:r>
            <a:r>
              <a:rPr lang="en-US" dirty="0"/>
              <a:t>three types of intervention </a:t>
            </a:r>
            <a:r>
              <a:rPr lang="en-US" dirty="0" smtClean="0"/>
              <a:t>are significant </a:t>
            </a:r>
            <a:r>
              <a:rPr lang="en-US" dirty="0"/>
              <a:t>in preventing </a:t>
            </a:r>
            <a:r>
              <a:rPr lang="en-US" dirty="0" err="1"/>
              <a:t>rehospitalization</a:t>
            </a:r>
            <a:r>
              <a:rPr lang="en-US" dirty="0"/>
              <a:t> for </a:t>
            </a:r>
            <a:r>
              <a:rPr lang="en-US" dirty="0" smtClean="0"/>
              <a:t>individuals with </a:t>
            </a:r>
            <a:r>
              <a:rPr lang="en-US" dirty="0"/>
              <a:t>four or more prior inpatient stays. These </a:t>
            </a:r>
            <a:r>
              <a:rPr lang="en-US" dirty="0" smtClean="0"/>
              <a:t>interventions are </a:t>
            </a:r>
            <a:r>
              <a:rPr lang="en-US" dirty="0">
                <a:solidFill>
                  <a:srgbClr val="FF0000"/>
                </a:solidFill>
              </a:rPr>
              <a:t>symptom education, service continuity, </a:t>
            </a:r>
            <a:r>
              <a:rPr lang="en-US" dirty="0" smtClean="0">
                <a:solidFill>
                  <a:srgbClr val="FF0000"/>
                </a:solidFill>
              </a:rPr>
              <a:t>and establishment </a:t>
            </a:r>
            <a:r>
              <a:rPr lang="en-US" dirty="0">
                <a:solidFill>
                  <a:srgbClr val="FF0000"/>
                </a:solidFill>
              </a:rPr>
              <a:t>of daily structure. </a:t>
            </a:r>
            <a:r>
              <a:rPr lang="en-US" dirty="0"/>
              <a:t>Clients who can </a:t>
            </a:r>
            <a:r>
              <a:rPr lang="en-US" dirty="0" smtClean="0"/>
              <a:t>recognize signs </a:t>
            </a:r>
            <a:r>
              <a:rPr lang="en-US" dirty="0"/>
              <a:t>of impending relapse and seek help, </a:t>
            </a:r>
            <a:r>
              <a:rPr lang="en-US" dirty="0" smtClean="0"/>
              <a:t>participate in </a:t>
            </a:r>
            <a:r>
              <a:rPr lang="en-US" dirty="0"/>
              <a:t>outpatient appointments and services, and have a </a:t>
            </a:r>
            <a:r>
              <a:rPr lang="en-US" dirty="0" smtClean="0"/>
              <a:t>daily plan </a:t>
            </a:r>
            <a:r>
              <a:rPr lang="en-US" dirty="0"/>
              <a:t>of activities and responsibilities are least likely </a:t>
            </a:r>
            <a:r>
              <a:rPr lang="en-US" dirty="0" smtClean="0"/>
              <a:t>to require </a:t>
            </a:r>
            <a:r>
              <a:rPr lang="en-US" dirty="0" err="1"/>
              <a:t>rehospitalization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342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Hospitalization </a:t>
            </a:r>
            <a:r>
              <a:rPr lang="en-US" dirty="0" smtClean="0"/>
              <a:t>Programs (PHPs)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Partial hospitalization programs (PHPs) </a:t>
            </a:r>
            <a:r>
              <a:rPr lang="en-US" dirty="0"/>
              <a:t>are designed </a:t>
            </a:r>
            <a:r>
              <a:rPr lang="en-US" dirty="0" smtClean="0"/>
              <a:t>to help </a:t>
            </a:r>
            <a:r>
              <a:rPr lang="en-US" dirty="0"/>
              <a:t>clients make a gradual transition from being </a:t>
            </a:r>
            <a:r>
              <a:rPr lang="en-US" dirty="0" smtClean="0"/>
              <a:t>inpatients to </a:t>
            </a:r>
            <a:r>
              <a:rPr lang="en-US" dirty="0"/>
              <a:t>living independently and to prevent repeat </a:t>
            </a:r>
            <a:r>
              <a:rPr lang="en-US" dirty="0" smtClean="0"/>
              <a:t>admissions. </a:t>
            </a:r>
          </a:p>
          <a:p>
            <a:r>
              <a:rPr lang="en-US" dirty="0" smtClean="0"/>
              <a:t>In </a:t>
            </a:r>
            <a:r>
              <a:rPr lang="en-US" b="1" dirty="0"/>
              <a:t>day treatment </a:t>
            </a:r>
            <a:r>
              <a:rPr lang="en-US" dirty="0"/>
              <a:t>programs, clients return home </a:t>
            </a:r>
            <a:r>
              <a:rPr lang="en-US" dirty="0" smtClean="0"/>
              <a:t>at night. </a:t>
            </a:r>
            <a:r>
              <a:rPr lang="en-US" dirty="0"/>
              <a:t>The </a:t>
            </a:r>
            <a:r>
              <a:rPr lang="en-US" dirty="0" smtClean="0"/>
              <a:t>services that </a:t>
            </a:r>
            <a:r>
              <a:rPr lang="en-US" dirty="0"/>
              <a:t>different PHPs offer vary, but most programs </a:t>
            </a:r>
            <a:r>
              <a:rPr lang="en-US" dirty="0" smtClean="0"/>
              <a:t>include groups </a:t>
            </a:r>
            <a:r>
              <a:rPr lang="en-US" dirty="0"/>
              <a:t>for building communication and social skills, </a:t>
            </a:r>
            <a:r>
              <a:rPr lang="en-US" dirty="0" smtClean="0"/>
              <a:t>solving problems</a:t>
            </a:r>
            <a:r>
              <a:rPr lang="en-US" dirty="0"/>
              <a:t>, monitoring medications, and learning </a:t>
            </a:r>
            <a:r>
              <a:rPr lang="en-US" dirty="0" smtClean="0"/>
              <a:t>coping strategies </a:t>
            </a:r>
            <a:r>
              <a:rPr lang="en-US" dirty="0"/>
              <a:t>and skills for daily living. </a:t>
            </a:r>
            <a:endParaRPr lang="en-US" dirty="0" smtClean="0"/>
          </a:p>
          <a:p>
            <a:r>
              <a:rPr lang="en-US" dirty="0" smtClean="0"/>
              <a:t>Individual sessions are </a:t>
            </a:r>
            <a:r>
              <a:rPr lang="en-US" dirty="0"/>
              <a:t>available in some PHPs, as are vocational </a:t>
            </a:r>
            <a:r>
              <a:rPr lang="en-US" dirty="0" smtClean="0"/>
              <a:t>assistance </a:t>
            </a:r>
            <a:r>
              <a:rPr lang="en-US" dirty="0"/>
              <a:t>and recreation therapies.</a:t>
            </a:r>
          </a:p>
        </p:txBody>
      </p:sp>
    </p:spTree>
    <p:extLst>
      <p:ext uri="{BB962C8B-B14F-4D97-AF65-F5344CB8AC3E}">
        <p14:creationId xmlns:p14="http://schemas.microsoft.com/office/powerpoint/2010/main" val="255994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Hospitalization Programs (PHPs)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client has an individualized treatment plan </a:t>
            </a:r>
            <a:r>
              <a:rPr lang="en-US" dirty="0" smtClean="0"/>
              <a:t>and goals</a:t>
            </a:r>
            <a:r>
              <a:rPr lang="en-US" dirty="0"/>
              <a:t>, which the client develops with the case </a:t>
            </a:r>
            <a:r>
              <a:rPr lang="en-US" dirty="0" smtClean="0"/>
              <a:t>manager and </a:t>
            </a:r>
            <a:r>
              <a:rPr lang="en-US" dirty="0"/>
              <a:t>other members of the treatment team.</a:t>
            </a:r>
          </a:p>
        </p:txBody>
      </p:sp>
    </p:spTree>
    <p:extLst>
      <p:ext uri="{BB962C8B-B14F-4D97-AF65-F5344CB8AC3E}">
        <p14:creationId xmlns:p14="http://schemas.microsoft.com/office/powerpoint/2010/main" val="384368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Hospitalization Programs </a:t>
            </a:r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Stabilizing psychiatric </a:t>
            </a:r>
            <a:r>
              <a:rPr lang="en-US" dirty="0" smtClean="0"/>
              <a:t>symptoms.</a:t>
            </a:r>
          </a:p>
          <a:p>
            <a:r>
              <a:rPr lang="en-US" dirty="0"/>
              <a:t>Monitoring drug </a:t>
            </a:r>
            <a:r>
              <a:rPr lang="en-US" dirty="0" smtClean="0"/>
              <a:t>effectiveness.</a:t>
            </a:r>
          </a:p>
          <a:p>
            <a:r>
              <a:rPr lang="en-US" dirty="0" smtClean="0"/>
              <a:t>Stabilizing </a:t>
            </a:r>
            <a:r>
              <a:rPr lang="en-US" dirty="0"/>
              <a:t>living </a:t>
            </a:r>
            <a:r>
              <a:rPr lang="en-US" dirty="0" smtClean="0"/>
              <a:t>environment.</a:t>
            </a:r>
            <a:endParaRPr lang="en-US" dirty="0"/>
          </a:p>
          <a:p>
            <a:r>
              <a:rPr lang="en-US" dirty="0" smtClean="0"/>
              <a:t>Improving </a:t>
            </a:r>
            <a:r>
              <a:rPr lang="en-US" dirty="0"/>
              <a:t>activities of daily </a:t>
            </a:r>
            <a:r>
              <a:rPr lang="en-US" dirty="0" smtClean="0"/>
              <a:t>living.</a:t>
            </a:r>
            <a:endParaRPr lang="en-US" dirty="0"/>
          </a:p>
          <a:p>
            <a:r>
              <a:rPr lang="en-US" dirty="0" smtClean="0"/>
              <a:t>Learning </a:t>
            </a:r>
            <a:r>
              <a:rPr lang="en-US" dirty="0"/>
              <a:t>to structure </a:t>
            </a:r>
            <a:r>
              <a:rPr lang="en-US" dirty="0" smtClean="0"/>
              <a:t>time.</a:t>
            </a:r>
            <a:endParaRPr lang="en-US" dirty="0"/>
          </a:p>
          <a:p>
            <a:r>
              <a:rPr lang="en-US" dirty="0" smtClean="0"/>
              <a:t>Developing </a:t>
            </a:r>
            <a:r>
              <a:rPr lang="en-US" dirty="0"/>
              <a:t>social </a:t>
            </a:r>
            <a:r>
              <a:rPr lang="en-US" dirty="0" smtClean="0"/>
              <a:t>skills.</a:t>
            </a:r>
            <a:endParaRPr lang="en-US" dirty="0"/>
          </a:p>
          <a:p>
            <a:r>
              <a:rPr lang="en-US" dirty="0" smtClean="0"/>
              <a:t>Obtaining </a:t>
            </a:r>
            <a:r>
              <a:rPr lang="en-US" dirty="0"/>
              <a:t>meaningful work, paid employment, or </a:t>
            </a:r>
            <a:r>
              <a:rPr lang="en-US" dirty="0" smtClean="0"/>
              <a:t>a volunteer position.</a:t>
            </a:r>
            <a:endParaRPr lang="en-US" dirty="0"/>
          </a:p>
          <a:p>
            <a:r>
              <a:rPr lang="en-US" dirty="0" smtClean="0"/>
              <a:t>Providing </a:t>
            </a:r>
            <a:r>
              <a:rPr lang="en-US" dirty="0"/>
              <a:t>follow-up of any health </a:t>
            </a:r>
            <a:r>
              <a:rPr lang="en-US" dirty="0" smtClean="0"/>
              <a:t>concerns.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70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Residential Settings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Persons with mental illness may live in community </a:t>
            </a:r>
            <a:r>
              <a:rPr lang="en-US" b="1" dirty="0" smtClean="0"/>
              <a:t>residential treatment </a:t>
            </a:r>
            <a:r>
              <a:rPr lang="en-US" b="1" dirty="0"/>
              <a:t>settings </a:t>
            </a:r>
            <a:r>
              <a:rPr lang="en-US" dirty="0"/>
              <a:t>that vary according to </a:t>
            </a:r>
            <a:r>
              <a:rPr lang="en-US" dirty="0" smtClean="0"/>
              <a:t>structure, level </a:t>
            </a:r>
            <a:r>
              <a:rPr lang="en-US" dirty="0"/>
              <a:t>of supervision, and services </a:t>
            </a:r>
            <a:r>
              <a:rPr lang="en-US" dirty="0" smtClean="0"/>
              <a:t>provided. </a:t>
            </a:r>
          </a:p>
          <a:p>
            <a:r>
              <a:rPr lang="en-US" dirty="0" smtClean="0"/>
              <a:t>Some settings </a:t>
            </a:r>
            <a:r>
              <a:rPr lang="en-US" dirty="0"/>
              <a:t>are designed as transitional housing with the </a:t>
            </a:r>
            <a:r>
              <a:rPr lang="en-US" dirty="0" smtClean="0"/>
              <a:t>expectation that </a:t>
            </a:r>
            <a:r>
              <a:rPr lang="en-US" dirty="0"/>
              <a:t>residents will progress to more </a:t>
            </a:r>
            <a:r>
              <a:rPr lang="en-US" dirty="0" smtClean="0"/>
              <a:t>independent </a:t>
            </a:r>
            <a:r>
              <a:rPr lang="en-US" dirty="0"/>
              <a:t>living. Other residential programs serve clients for as </a:t>
            </a:r>
            <a:r>
              <a:rPr lang="en-US" dirty="0" smtClean="0"/>
              <a:t>long as </a:t>
            </a:r>
            <a:r>
              <a:rPr lang="en-US" dirty="0"/>
              <a:t>the need exists, sometimes years.</a:t>
            </a:r>
          </a:p>
        </p:txBody>
      </p:sp>
    </p:spTree>
    <p:extLst>
      <p:ext uri="{BB962C8B-B14F-4D97-AF65-F5344CB8AC3E}">
        <p14:creationId xmlns:p14="http://schemas.microsoft.com/office/powerpoint/2010/main" val="226719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Residential Settings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homes.</a:t>
            </a:r>
            <a:endParaRPr lang="en-US" dirty="0"/>
          </a:p>
          <a:p>
            <a:r>
              <a:rPr lang="en-US" dirty="0"/>
              <a:t>Supervised </a:t>
            </a:r>
            <a:r>
              <a:rPr lang="en-US" dirty="0" smtClean="0"/>
              <a:t>apartments.</a:t>
            </a:r>
            <a:endParaRPr lang="en-US" dirty="0"/>
          </a:p>
          <a:p>
            <a:r>
              <a:rPr lang="en-US" dirty="0"/>
              <a:t>Board and care </a:t>
            </a:r>
            <a:r>
              <a:rPr lang="en-US" dirty="0" smtClean="0"/>
              <a:t>homes.</a:t>
            </a:r>
            <a:endParaRPr lang="en-US" dirty="0"/>
          </a:p>
          <a:p>
            <a:r>
              <a:rPr lang="en-US" dirty="0"/>
              <a:t>Adult foster </a:t>
            </a:r>
            <a:r>
              <a:rPr lang="en-US" dirty="0" smtClean="0"/>
              <a:t>care.</a:t>
            </a:r>
            <a:endParaRPr lang="en-US" dirty="0"/>
          </a:p>
          <a:p>
            <a:r>
              <a:rPr lang="en-US" dirty="0"/>
              <a:t>Respite/crisis </a:t>
            </a:r>
            <a:r>
              <a:rPr lang="en-US" dirty="0" smtClean="0"/>
              <a:t>housing.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52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Transitional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Patients who were discharged to </a:t>
            </a:r>
            <a:r>
              <a:rPr lang="en-US" dirty="0" smtClean="0"/>
              <a:t>the community </a:t>
            </a:r>
            <a:r>
              <a:rPr lang="en-US" dirty="0"/>
              <a:t>after long hospitalizations received </a:t>
            </a:r>
            <a:r>
              <a:rPr lang="en-US" dirty="0" smtClean="0"/>
              <a:t>intensive services </a:t>
            </a:r>
            <a:r>
              <a:rPr lang="en-US" dirty="0"/>
              <a:t>to facilitate their transition to successful </a:t>
            </a:r>
            <a:r>
              <a:rPr lang="en-US" dirty="0" smtClean="0"/>
              <a:t>community living </a:t>
            </a:r>
            <a:r>
              <a:rPr lang="en-US" dirty="0"/>
              <a:t>and functioning. Two essential components </a:t>
            </a:r>
            <a:r>
              <a:rPr lang="en-US" dirty="0" smtClean="0"/>
              <a:t>of this </a:t>
            </a:r>
            <a:r>
              <a:rPr lang="en-US" dirty="0"/>
              <a:t>model are </a:t>
            </a:r>
            <a:r>
              <a:rPr lang="en-US" u="sng" dirty="0"/>
              <a:t>peer support and bridging staff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Peer support is </a:t>
            </a:r>
            <a:r>
              <a:rPr lang="en-US" dirty="0"/>
              <a:t>provided by a consumer now living successfully </a:t>
            </a:r>
            <a:r>
              <a:rPr lang="en-US" dirty="0" smtClean="0"/>
              <a:t>in the </a:t>
            </a:r>
            <a:r>
              <a:rPr lang="en-US" dirty="0"/>
              <a:t>community. </a:t>
            </a:r>
            <a:endParaRPr lang="en-US" dirty="0" smtClean="0"/>
          </a:p>
          <a:p>
            <a:r>
              <a:rPr lang="en-US" dirty="0" smtClean="0"/>
              <a:t>Bridging </a:t>
            </a:r>
            <a:r>
              <a:rPr lang="en-US" dirty="0"/>
              <a:t>staff refers to an overlap </a:t>
            </a:r>
            <a:r>
              <a:rPr lang="en-US" dirty="0" smtClean="0"/>
              <a:t>between hospital </a:t>
            </a:r>
            <a:r>
              <a:rPr lang="en-US" dirty="0"/>
              <a:t>and community care—hospital staff do not </a:t>
            </a:r>
            <a:r>
              <a:rPr lang="en-US" dirty="0" smtClean="0"/>
              <a:t>terminate their </a:t>
            </a:r>
            <a:r>
              <a:rPr lang="en-US" dirty="0"/>
              <a:t>therapeutic relationship with the client </a:t>
            </a:r>
            <a:r>
              <a:rPr lang="en-US" dirty="0" smtClean="0"/>
              <a:t>until a </a:t>
            </a:r>
            <a:r>
              <a:rPr lang="en-US" dirty="0"/>
              <a:t>therapeutic relationship has been established with </a:t>
            </a:r>
            <a:r>
              <a:rPr lang="en-US" dirty="0" smtClean="0"/>
              <a:t>the community </a:t>
            </a:r>
            <a:r>
              <a:rPr lang="en-US" dirty="0"/>
              <a:t>care provider.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model requires </a:t>
            </a:r>
            <a:r>
              <a:rPr lang="en-US" dirty="0" smtClean="0"/>
              <a:t>collaboration, administrative </a:t>
            </a:r>
            <a:r>
              <a:rPr lang="en-US" dirty="0"/>
              <a:t>support, and adequate funding </a:t>
            </a:r>
            <a:r>
              <a:rPr lang="en-US" dirty="0" smtClean="0"/>
              <a:t>to effectively </a:t>
            </a:r>
            <a:r>
              <a:rPr lang="en-US" dirty="0"/>
              <a:t>promote the patient’s health and well-being </a:t>
            </a:r>
            <a:r>
              <a:rPr lang="en-US" dirty="0" smtClean="0"/>
              <a:t>and prevent </a:t>
            </a:r>
            <a:r>
              <a:rPr lang="en-US" dirty="0"/>
              <a:t>relapse and </a:t>
            </a:r>
            <a:r>
              <a:rPr lang="en-US" dirty="0" err="1"/>
              <a:t>rehospitalization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435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Transitional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Poverty among people with mental illness is a </a:t>
            </a:r>
            <a:r>
              <a:rPr lang="en-US" dirty="0" smtClean="0"/>
              <a:t>significant barrier </a:t>
            </a:r>
            <a:r>
              <a:rPr lang="en-US" dirty="0"/>
              <a:t>to maintaining housing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Although many </a:t>
            </a:r>
            <a:r>
              <a:rPr lang="en-US" dirty="0"/>
              <a:t>clients express the desire to work, many cannot </a:t>
            </a:r>
            <a:r>
              <a:rPr lang="en-US" dirty="0" smtClean="0"/>
              <a:t>do so </a:t>
            </a:r>
            <a:r>
              <a:rPr lang="en-US" dirty="0"/>
              <a:t>consistently. Even with vocational services, the </a:t>
            </a:r>
            <a:r>
              <a:rPr lang="en-US" dirty="0" smtClean="0"/>
              <a:t>jobs available </a:t>
            </a:r>
            <a:r>
              <a:rPr lang="en-US" dirty="0"/>
              <a:t>tend to be unskilled and part-time, resulting </a:t>
            </a:r>
            <a:r>
              <a:rPr lang="en-US" dirty="0" smtClean="0"/>
              <a:t>in income </a:t>
            </a:r>
            <a:r>
              <a:rPr lang="en-US" dirty="0"/>
              <a:t>that is inadequate to maintain independent living</a:t>
            </a:r>
            <a:r>
              <a:rPr lang="en-US" dirty="0" smtClean="0"/>
              <a:t>.</a:t>
            </a:r>
          </a:p>
          <a:p>
            <a:r>
              <a:rPr lang="en-US" dirty="0"/>
              <a:t>Both psychiatric rehabilitation programs </a:t>
            </a:r>
            <a:r>
              <a:rPr lang="en-US" dirty="0" smtClean="0"/>
              <a:t>and society </a:t>
            </a:r>
            <a:r>
              <a:rPr lang="en-US" dirty="0"/>
              <a:t>must address poverty among people with </a:t>
            </a:r>
            <a:r>
              <a:rPr lang="en-US" dirty="0" smtClean="0"/>
              <a:t>mental illness </a:t>
            </a:r>
            <a:r>
              <a:rPr lang="en-US" dirty="0"/>
              <a:t>to remove this barrier to independent living </a:t>
            </a:r>
            <a:r>
              <a:rPr lang="en-US" dirty="0" smtClean="0"/>
              <a:t>and self-sufficiency.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33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Psychiatric </a:t>
            </a:r>
            <a:r>
              <a:rPr lang="en-US" dirty="0" smtClean="0"/>
              <a:t>Rehabilitation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Psychiatric rehabilitation, sometimes called </a:t>
            </a:r>
            <a:r>
              <a:rPr lang="en-US" i="1" dirty="0" smtClean="0"/>
              <a:t>psychosocial rehabilitation</a:t>
            </a:r>
            <a:r>
              <a:rPr lang="en-US" dirty="0"/>
              <a:t>, refers to services designed to promote </a:t>
            </a:r>
            <a:r>
              <a:rPr lang="en-US" dirty="0" smtClean="0"/>
              <a:t>the recovery </a:t>
            </a:r>
            <a:r>
              <a:rPr lang="en-US" dirty="0"/>
              <a:t>process for clients with mental </a:t>
            </a:r>
            <a:r>
              <a:rPr lang="en-US" dirty="0" smtClean="0"/>
              <a:t>illness. </a:t>
            </a:r>
          </a:p>
          <a:p>
            <a:r>
              <a:rPr lang="en-US" u="sng" dirty="0" smtClean="0"/>
              <a:t>This </a:t>
            </a:r>
            <a:r>
              <a:rPr lang="en-US" u="sng" dirty="0"/>
              <a:t>recovery goes beyond symptom control and </a:t>
            </a:r>
            <a:r>
              <a:rPr lang="en-US" u="sng" dirty="0" smtClean="0"/>
              <a:t>medication management </a:t>
            </a:r>
            <a:r>
              <a:rPr lang="en-US" u="sng" dirty="0"/>
              <a:t>to include personal growth, </a:t>
            </a:r>
            <a:r>
              <a:rPr lang="en-US" u="sng" dirty="0" smtClean="0"/>
              <a:t>reintegration into </a:t>
            </a:r>
            <a:r>
              <a:rPr lang="en-US" u="sng" dirty="0"/>
              <a:t>the community, empowerment, increased </a:t>
            </a:r>
            <a:r>
              <a:rPr lang="en-US" u="sng" dirty="0" smtClean="0"/>
              <a:t>independence, and </a:t>
            </a:r>
            <a:r>
              <a:rPr lang="en-US" u="sng" dirty="0"/>
              <a:t>improved quality of life.</a:t>
            </a:r>
          </a:p>
        </p:txBody>
      </p:sp>
    </p:spTree>
    <p:extLst>
      <p:ext uri="{BB962C8B-B14F-4D97-AF65-F5344CB8AC3E}">
        <p14:creationId xmlns:p14="http://schemas.microsoft.com/office/powerpoint/2010/main" val="399396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of Psychiatric Rehabilitation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Recovery </a:t>
            </a:r>
            <a:r>
              <a:rPr lang="en-US" dirty="0"/>
              <a:t>from mental </a:t>
            </a:r>
            <a:r>
              <a:rPr lang="en-US" dirty="0" smtClean="0"/>
              <a:t>illness.</a:t>
            </a:r>
            <a:endParaRPr lang="en-US" dirty="0"/>
          </a:p>
          <a:p>
            <a:r>
              <a:rPr lang="en-US" dirty="0" smtClean="0"/>
              <a:t>Personal growth.</a:t>
            </a:r>
            <a:endParaRPr lang="en-US" dirty="0"/>
          </a:p>
          <a:p>
            <a:r>
              <a:rPr lang="en-US" dirty="0" smtClean="0"/>
              <a:t>Quality </a:t>
            </a:r>
            <a:r>
              <a:rPr lang="en-US" dirty="0"/>
              <a:t>of </a:t>
            </a:r>
            <a:r>
              <a:rPr lang="en-US" dirty="0" smtClean="0"/>
              <a:t>life.</a:t>
            </a:r>
            <a:endParaRPr lang="en-US" dirty="0"/>
          </a:p>
          <a:p>
            <a:r>
              <a:rPr lang="en-US" dirty="0" smtClean="0"/>
              <a:t>Community reintegration.</a:t>
            </a:r>
            <a:endParaRPr lang="en-US" dirty="0"/>
          </a:p>
          <a:p>
            <a:r>
              <a:rPr lang="en-US" dirty="0" smtClean="0"/>
              <a:t>Empowerment.</a:t>
            </a:r>
            <a:endParaRPr lang="en-US" dirty="0"/>
          </a:p>
          <a:p>
            <a:r>
              <a:rPr lang="en-US" dirty="0" smtClean="0"/>
              <a:t>Increased independence.</a:t>
            </a:r>
            <a:endParaRPr lang="en-US" dirty="0"/>
          </a:p>
          <a:p>
            <a:r>
              <a:rPr lang="en-US" dirty="0" smtClean="0"/>
              <a:t>Decreased </a:t>
            </a:r>
            <a:r>
              <a:rPr lang="en-US" dirty="0"/>
              <a:t>hospital </a:t>
            </a:r>
            <a:r>
              <a:rPr lang="en-US" dirty="0" smtClean="0"/>
              <a:t>admissions.</a:t>
            </a:r>
            <a:endParaRPr lang="en-US" dirty="0"/>
          </a:p>
          <a:p>
            <a:r>
              <a:rPr lang="en-US" dirty="0" smtClean="0"/>
              <a:t>Improved </a:t>
            </a:r>
            <a:r>
              <a:rPr lang="en-US" dirty="0"/>
              <a:t>social </a:t>
            </a:r>
            <a:r>
              <a:rPr lang="en-US" dirty="0" smtClean="0"/>
              <a:t>functioning.</a:t>
            </a:r>
            <a:endParaRPr lang="en-US" dirty="0"/>
          </a:p>
          <a:p>
            <a:r>
              <a:rPr lang="en-US" dirty="0" smtClean="0"/>
              <a:t>Improved </a:t>
            </a:r>
            <a:r>
              <a:rPr lang="en-US" dirty="0"/>
              <a:t>vocational </a:t>
            </a:r>
            <a:r>
              <a:rPr lang="en-US" dirty="0" smtClean="0"/>
              <a:t>functioning.</a:t>
            </a:r>
            <a:endParaRPr lang="en-US" dirty="0"/>
          </a:p>
          <a:p>
            <a:r>
              <a:rPr lang="en-US" dirty="0" smtClean="0"/>
              <a:t>Continuous treatment.</a:t>
            </a:r>
            <a:endParaRPr lang="en-US" dirty="0"/>
          </a:p>
          <a:p>
            <a:r>
              <a:rPr lang="en-US" dirty="0" smtClean="0"/>
              <a:t>Increased </a:t>
            </a:r>
            <a:r>
              <a:rPr lang="en-US" dirty="0"/>
              <a:t>involvement in treatment </a:t>
            </a:r>
            <a:r>
              <a:rPr lang="en-US" dirty="0" smtClean="0"/>
              <a:t>decisions.</a:t>
            </a:r>
            <a:endParaRPr lang="en-US" dirty="0"/>
          </a:p>
          <a:p>
            <a:r>
              <a:rPr lang="en-US" dirty="0" smtClean="0"/>
              <a:t>Improved </a:t>
            </a:r>
            <a:r>
              <a:rPr lang="en-US" dirty="0"/>
              <a:t>physical </a:t>
            </a:r>
            <a:r>
              <a:rPr lang="en-US" dirty="0" smtClean="0"/>
              <a:t>health.</a:t>
            </a:r>
            <a:endParaRPr lang="en-US" dirty="0"/>
          </a:p>
          <a:p>
            <a:r>
              <a:rPr lang="en-US" dirty="0" smtClean="0"/>
              <a:t>Recovered </a:t>
            </a:r>
            <a:r>
              <a:rPr lang="en-US" dirty="0"/>
              <a:t>sense of </a:t>
            </a:r>
            <a:r>
              <a:rPr lang="en-US" dirty="0" smtClean="0"/>
              <a:t>self.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11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the 1950s, </a:t>
            </a:r>
            <a:r>
              <a:rPr lang="en-US" dirty="0" smtClean="0"/>
              <a:t>human </a:t>
            </a:r>
            <a:r>
              <a:rPr lang="en-US" dirty="0"/>
              <a:t>treatment in large state facilities was the </a:t>
            </a:r>
            <a:r>
              <a:rPr lang="en-US" dirty="0" smtClean="0"/>
              <a:t>best available </a:t>
            </a:r>
            <a:r>
              <a:rPr lang="en-US" dirty="0"/>
              <a:t>strategy for people with chronic and persistent mental </a:t>
            </a:r>
            <a:r>
              <a:rPr lang="en-US" dirty="0" smtClean="0"/>
              <a:t>illness.</a:t>
            </a:r>
          </a:p>
          <a:p>
            <a:r>
              <a:rPr lang="en-US" dirty="0"/>
              <a:t>The </a:t>
            </a:r>
            <a:r>
              <a:rPr lang="en-US" dirty="0" smtClean="0"/>
              <a:t>introduction of </a:t>
            </a:r>
            <a:r>
              <a:rPr lang="en-US" dirty="0"/>
              <a:t>psychotropic medications in the 1950s offered the first hope </a:t>
            </a:r>
            <a:r>
              <a:rPr lang="en-US" dirty="0" smtClean="0"/>
              <a:t>of successfully </a:t>
            </a:r>
            <a:r>
              <a:rPr lang="en-US" dirty="0"/>
              <a:t>treating the symptoms of mental illness in a meaningful way</a:t>
            </a:r>
            <a:r>
              <a:rPr lang="en-US" dirty="0" smtClean="0"/>
              <a:t>.</a:t>
            </a:r>
          </a:p>
          <a:p>
            <a:r>
              <a:rPr lang="en-US" dirty="0"/>
              <a:t>By the 1970s, focus on client rights and changes in commitment laws </a:t>
            </a:r>
            <a:r>
              <a:rPr lang="en-US" dirty="0" smtClean="0"/>
              <a:t>led to </a:t>
            </a:r>
            <a:r>
              <a:rPr lang="en-US" dirty="0"/>
              <a:t>deinstitutionalization and a new era of treatment.</a:t>
            </a:r>
          </a:p>
        </p:txBody>
      </p:sp>
    </p:spTree>
    <p:extLst>
      <p:ext uri="{BB962C8B-B14F-4D97-AF65-F5344CB8AC3E}">
        <p14:creationId xmlns:p14="http://schemas.microsoft.com/office/powerpoint/2010/main" val="188447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Psychiatric Rehabilitation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Managed </a:t>
            </a:r>
            <a:r>
              <a:rPr lang="en-US" dirty="0"/>
              <a:t>care has reduced </a:t>
            </a:r>
            <a:r>
              <a:rPr lang="en-US" dirty="0" smtClean="0"/>
              <a:t>the “medically </a:t>
            </a:r>
            <a:r>
              <a:rPr lang="en-US" dirty="0"/>
              <a:t>necessary” services that are funded. For </a:t>
            </a:r>
            <a:r>
              <a:rPr lang="en-US" dirty="0" smtClean="0"/>
              <a:t>example, because </a:t>
            </a:r>
            <a:r>
              <a:rPr lang="en-US" dirty="0"/>
              <a:t>skills training was found to be successful </a:t>
            </a:r>
            <a:r>
              <a:rPr lang="en-US" dirty="0" smtClean="0"/>
              <a:t>in assisting </a:t>
            </a:r>
            <a:r>
              <a:rPr lang="en-US" dirty="0"/>
              <a:t>clients in the community, managed care </a:t>
            </a:r>
            <a:r>
              <a:rPr lang="en-US" dirty="0" smtClean="0"/>
              <a:t>organizations defined </a:t>
            </a:r>
            <a:r>
              <a:rPr lang="en-US" dirty="0"/>
              <a:t>psychiatric rehabilitation as only skills </a:t>
            </a:r>
            <a:r>
              <a:rPr lang="en-US" dirty="0" smtClean="0"/>
              <a:t>training and </a:t>
            </a:r>
            <a:r>
              <a:rPr lang="en-US" dirty="0"/>
              <a:t>did not fund other aspects of rehabilitation </a:t>
            </a:r>
            <a:r>
              <a:rPr lang="en-US" dirty="0" smtClean="0"/>
              <a:t>such as </a:t>
            </a:r>
            <a:r>
              <a:rPr lang="en-US" dirty="0"/>
              <a:t>socialization or environmental supports. </a:t>
            </a:r>
            <a:endParaRPr lang="en-US" dirty="0" smtClean="0"/>
          </a:p>
          <a:p>
            <a:r>
              <a:rPr lang="en-US" dirty="0" smtClean="0"/>
              <a:t>Clients and providers </a:t>
            </a:r>
            <a:r>
              <a:rPr lang="en-US" dirty="0"/>
              <a:t>identified poverty, lack of jobs, and </a:t>
            </a:r>
            <a:r>
              <a:rPr lang="en-US" dirty="0" smtClean="0"/>
              <a:t>inadequate vocational </a:t>
            </a:r>
            <a:r>
              <a:rPr lang="en-US" dirty="0"/>
              <a:t>skills as barriers to community integration, </a:t>
            </a:r>
            <a:r>
              <a:rPr lang="en-US" dirty="0" smtClean="0"/>
              <a:t>but because </a:t>
            </a:r>
            <a:r>
              <a:rPr lang="en-US" dirty="0"/>
              <a:t>these barriers were not included in the “</a:t>
            </a:r>
            <a:r>
              <a:rPr lang="en-US" dirty="0" smtClean="0"/>
              <a:t>medically necessary</a:t>
            </a:r>
            <a:r>
              <a:rPr lang="en-US" dirty="0"/>
              <a:t>” definition of psychiatric rehabilitation by </a:t>
            </a:r>
            <a:r>
              <a:rPr lang="en-US" dirty="0" smtClean="0"/>
              <a:t>managed care</a:t>
            </a:r>
            <a:r>
              <a:rPr lang="en-US" dirty="0"/>
              <a:t>, services to overcome these barriers were </a:t>
            </a:r>
            <a:r>
              <a:rPr lang="en-US" dirty="0" smtClean="0"/>
              <a:t>not funded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816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Clubhouse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Fountain House is an “intentional community” based </a:t>
            </a:r>
            <a:r>
              <a:rPr lang="en-US" dirty="0" smtClean="0"/>
              <a:t>on the </a:t>
            </a:r>
            <a:r>
              <a:rPr lang="en-US" dirty="0"/>
              <a:t>belief that men and women with serious and </a:t>
            </a:r>
            <a:r>
              <a:rPr lang="en-US" dirty="0" smtClean="0"/>
              <a:t>persistent psychiatric </a:t>
            </a:r>
            <a:r>
              <a:rPr lang="en-US" dirty="0"/>
              <a:t>disabilities can and will achieve normal life </a:t>
            </a:r>
            <a:r>
              <a:rPr lang="en-US" dirty="0" smtClean="0"/>
              <a:t>goals when </a:t>
            </a:r>
            <a:r>
              <a:rPr lang="en-US" dirty="0"/>
              <a:t>given opportunity, time, support, and fellowship. </a:t>
            </a:r>
            <a:r>
              <a:rPr lang="en-US" dirty="0" smtClean="0"/>
              <a:t>The essence </a:t>
            </a:r>
            <a:r>
              <a:rPr lang="en-US" dirty="0"/>
              <a:t>of membership in the clubhouse is based on </a:t>
            </a:r>
            <a:r>
              <a:rPr lang="en-US" dirty="0" smtClean="0"/>
              <a:t>the four </a:t>
            </a:r>
            <a:r>
              <a:rPr lang="en-US" dirty="0"/>
              <a:t>guaranteed rights of members: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 </a:t>
            </a:r>
            <a:r>
              <a:rPr lang="en-US" dirty="0"/>
              <a:t>place to come </a:t>
            </a:r>
            <a:r>
              <a:rPr lang="en-US" dirty="0" smtClean="0"/>
              <a:t>to.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Meaningful work.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Meaningful relationships.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 </a:t>
            </a:r>
            <a:r>
              <a:rPr lang="en-US" dirty="0"/>
              <a:t>place to return to (lifetime membership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96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Clubhouse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clubhouse focus is on health, not illness. </a:t>
            </a:r>
            <a:r>
              <a:rPr lang="en-US" dirty="0" smtClean="0"/>
              <a:t>Taking prescribed </a:t>
            </a:r>
            <a:r>
              <a:rPr lang="en-US" dirty="0"/>
              <a:t>drugs, for example, is not a condition of </a:t>
            </a:r>
            <a:r>
              <a:rPr lang="en-US" dirty="0" smtClean="0"/>
              <a:t>participation in </a:t>
            </a:r>
            <a:r>
              <a:rPr lang="en-US" dirty="0"/>
              <a:t>the clubhouse. Members, not staff, must </a:t>
            </a:r>
            <a:r>
              <a:rPr lang="en-US" dirty="0" smtClean="0"/>
              <a:t>ultimately make </a:t>
            </a:r>
            <a:r>
              <a:rPr lang="en-US" dirty="0"/>
              <a:t>decisions about treatment, such as </a:t>
            </a:r>
            <a:r>
              <a:rPr lang="en-US" dirty="0" smtClean="0"/>
              <a:t>whether or </a:t>
            </a:r>
            <a:r>
              <a:rPr lang="en-US" dirty="0"/>
              <a:t>not they need hospital admission. </a:t>
            </a:r>
            <a:endParaRPr lang="en-US" dirty="0" smtClean="0"/>
          </a:p>
          <a:p>
            <a:r>
              <a:rPr lang="en-US" dirty="0" smtClean="0"/>
              <a:t>Clubhouse </a:t>
            </a:r>
            <a:r>
              <a:rPr lang="en-US" dirty="0"/>
              <a:t>staff </a:t>
            </a:r>
            <a:r>
              <a:rPr lang="en-US" dirty="0" smtClean="0"/>
              <a:t>supports members</a:t>
            </a:r>
            <a:r>
              <a:rPr lang="en-US" dirty="0"/>
              <a:t>, helps them to obtain needed </a:t>
            </a:r>
            <a:r>
              <a:rPr lang="en-US" dirty="0" smtClean="0"/>
              <a:t>assistance, and </a:t>
            </a:r>
            <a:r>
              <a:rPr lang="en-US" dirty="0"/>
              <a:t>most of all allows them to make the decisions </a:t>
            </a:r>
            <a:r>
              <a:rPr lang="en-US" dirty="0" smtClean="0"/>
              <a:t>that ultimately </a:t>
            </a:r>
            <a:r>
              <a:rPr lang="en-US" dirty="0"/>
              <a:t>affect all aspects of their lives. This approach </a:t>
            </a:r>
            <a:r>
              <a:rPr lang="en-US" dirty="0" smtClean="0"/>
              <a:t>to psychiatric </a:t>
            </a:r>
            <a:r>
              <a:rPr lang="en-US" dirty="0"/>
              <a:t>rehabilitation is the cornerstone and </a:t>
            </a:r>
            <a:r>
              <a:rPr lang="en-US" dirty="0" smtClean="0"/>
              <a:t>the strength </a:t>
            </a:r>
            <a:r>
              <a:rPr lang="en-US" dirty="0"/>
              <a:t>of the clubhouse model.</a:t>
            </a:r>
          </a:p>
        </p:txBody>
      </p:sp>
    </p:spTree>
    <p:extLst>
      <p:ext uri="{BB962C8B-B14F-4D97-AF65-F5344CB8AC3E}">
        <p14:creationId xmlns:p14="http://schemas.microsoft.com/office/powerpoint/2010/main" val="299825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Assertive Community </a:t>
            </a:r>
            <a:r>
              <a:rPr lang="en-US" dirty="0" smtClean="0"/>
              <a:t>Treatment (ACT)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ACT focuses on </a:t>
            </a:r>
            <a:r>
              <a:rPr lang="en-US" dirty="0"/>
              <a:t>that skills training, support, and </a:t>
            </a:r>
            <a:r>
              <a:rPr lang="en-US" dirty="0" smtClean="0"/>
              <a:t>teaching should </a:t>
            </a:r>
            <a:r>
              <a:rPr lang="en-US" dirty="0"/>
              <a:t>be done in the community where it was </a:t>
            </a:r>
            <a:r>
              <a:rPr lang="en-US" dirty="0" smtClean="0"/>
              <a:t>needed rather </a:t>
            </a:r>
            <a:r>
              <a:rPr lang="en-US" dirty="0"/>
              <a:t>than in the hospital</a:t>
            </a:r>
            <a:r>
              <a:rPr lang="en-US" dirty="0" smtClean="0"/>
              <a:t>.</a:t>
            </a:r>
          </a:p>
          <a:p>
            <a:r>
              <a:rPr lang="en-US" u="sng" dirty="0"/>
              <a:t>An ACT program has a problem-solving </a:t>
            </a:r>
            <a:r>
              <a:rPr lang="en-US" u="sng" dirty="0" smtClean="0"/>
              <a:t>orientation: Staff </a:t>
            </a:r>
            <a:r>
              <a:rPr lang="en-US" u="sng" dirty="0"/>
              <a:t>members attend to specific life </a:t>
            </a:r>
            <a:r>
              <a:rPr lang="en-US" u="sng" dirty="0" smtClean="0"/>
              <a:t>issues. </a:t>
            </a:r>
            <a:r>
              <a:rPr lang="en-US" u="sng" dirty="0"/>
              <a:t>ACT programs provide most services </a:t>
            </a:r>
            <a:r>
              <a:rPr lang="en-US" u="sng" dirty="0" smtClean="0"/>
              <a:t>directly rather </a:t>
            </a:r>
            <a:r>
              <a:rPr lang="en-US" u="sng" dirty="0"/>
              <a:t>than relying on referrals to other programs or </a:t>
            </a:r>
            <a:r>
              <a:rPr lang="en-US" u="sng" dirty="0" smtClean="0"/>
              <a:t>agencies, and </a:t>
            </a:r>
            <a:r>
              <a:rPr lang="en-US" u="sng" dirty="0"/>
              <a:t>they implement the services in the clients’ </a:t>
            </a:r>
            <a:r>
              <a:rPr lang="en-US" u="sng" dirty="0" smtClean="0"/>
              <a:t>homes or </a:t>
            </a:r>
            <a:r>
              <a:rPr lang="en-US" u="sng" dirty="0"/>
              <a:t>communities, not in offices. </a:t>
            </a:r>
            <a:endParaRPr lang="en-US" u="sng" dirty="0" smtClean="0"/>
          </a:p>
          <a:p>
            <a:r>
              <a:rPr lang="en-US" dirty="0" smtClean="0"/>
              <a:t>The </a:t>
            </a:r>
            <a:r>
              <a:rPr lang="en-US" dirty="0"/>
              <a:t>ACT services are </a:t>
            </a:r>
            <a:r>
              <a:rPr lang="en-US" dirty="0" smtClean="0"/>
              <a:t>also intense</a:t>
            </a:r>
            <a:r>
              <a:rPr lang="en-US" dirty="0"/>
              <a:t>; three or more face-to-face contacts with </a:t>
            </a:r>
            <a:r>
              <a:rPr lang="en-US" dirty="0" smtClean="0"/>
              <a:t>clients are </a:t>
            </a:r>
            <a:r>
              <a:rPr lang="en-US" dirty="0"/>
              <a:t>tailored to meet clients’ needs. The team </a:t>
            </a:r>
            <a:r>
              <a:rPr lang="en-US" dirty="0" smtClean="0"/>
              <a:t>approach allows </a:t>
            </a:r>
            <a:r>
              <a:rPr lang="en-US" dirty="0"/>
              <a:t>all staff to be equally familiar with all clients, </a:t>
            </a:r>
            <a:r>
              <a:rPr lang="en-US" dirty="0" smtClean="0"/>
              <a:t>so clients </a:t>
            </a:r>
            <a:r>
              <a:rPr lang="en-US" dirty="0"/>
              <a:t>do not have to wait for an assigned person. </a:t>
            </a:r>
            <a:r>
              <a:rPr lang="en-US" dirty="0" smtClean="0"/>
              <a:t>ACT programs </a:t>
            </a:r>
            <a:r>
              <a:rPr lang="en-US" dirty="0"/>
              <a:t>also make a long-term commitment to </a:t>
            </a:r>
            <a:r>
              <a:rPr lang="en-US" dirty="0" smtClean="0"/>
              <a:t>clients, providing </a:t>
            </a:r>
            <a:r>
              <a:rPr lang="en-US" dirty="0"/>
              <a:t>services for as long as the need persists and </a:t>
            </a:r>
            <a:r>
              <a:rPr lang="en-US" dirty="0" smtClean="0"/>
              <a:t>with no </a:t>
            </a:r>
            <a:r>
              <a:rPr lang="en-US" dirty="0"/>
              <a:t>time </a:t>
            </a:r>
            <a:r>
              <a:rPr lang="en-US" dirty="0" smtClean="0"/>
              <a:t>constraints.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12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Populations of Clients with Mental Illnesses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68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Homeless Population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Homeless people with mental illness have been the </a:t>
            </a:r>
            <a:r>
              <a:rPr lang="en-US" dirty="0" smtClean="0"/>
              <a:t>focus of </a:t>
            </a:r>
            <a:r>
              <a:rPr lang="en-US" dirty="0"/>
              <a:t>recent studies. For this population, shelters, </a:t>
            </a:r>
            <a:r>
              <a:rPr lang="en-US" dirty="0" smtClean="0"/>
              <a:t>rehabilitation programs</a:t>
            </a:r>
            <a:r>
              <a:rPr lang="en-US" dirty="0"/>
              <a:t>, and prisons may serve as makeshift </a:t>
            </a:r>
            <a:r>
              <a:rPr lang="en-US" dirty="0" smtClean="0"/>
              <a:t>alternatives to </a:t>
            </a:r>
            <a:r>
              <a:rPr lang="en-US" dirty="0"/>
              <a:t>inpatient care or supportive housing. </a:t>
            </a:r>
            <a:endParaRPr lang="en-US" dirty="0" smtClean="0"/>
          </a:p>
          <a:p>
            <a:r>
              <a:rPr lang="en-US" dirty="0" smtClean="0"/>
              <a:t>Frequent shifts </a:t>
            </a:r>
            <a:r>
              <a:rPr lang="en-US" dirty="0"/>
              <a:t>between the street, programs, and </a:t>
            </a:r>
            <a:r>
              <a:rPr lang="en-US" dirty="0" smtClean="0"/>
              <a:t>institutions worsen </a:t>
            </a:r>
            <a:r>
              <a:rPr lang="en-US" dirty="0"/>
              <a:t>the marginal existence of this population. </a:t>
            </a:r>
            <a:r>
              <a:rPr lang="en-US" dirty="0" smtClean="0"/>
              <a:t>Compared with </a:t>
            </a:r>
            <a:r>
              <a:rPr lang="en-US" dirty="0"/>
              <a:t>homeless people without mental illness, </a:t>
            </a:r>
            <a:r>
              <a:rPr lang="en-US" dirty="0" smtClean="0"/>
              <a:t>mentally ill </a:t>
            </a:r>
            <a:r>
              <a:rPr lang="en-US" dirty="0"/>
              <a:t>homeless people are homeless longer, spend </a:t>
            </a:r>
            <a:r>
              <a:rPr lang="en-US" dirty="0" smtClean="0"/>
              <a:t>more time </a:t>
            </a:r>
            <a:r>
              <a:rPr lang="en-US" dirty="0"/>
              <a:t>in shelters, have fewer contacts with family, </a:t>
            </a:r>
            <a:r>
              <a:rPr lang="en-US" dirty="0" smtClean="0"/>
              <a:t>spend more </a:t>
            </a:r>
            <a:r>
              <a:rPr lang="en-US" dirty="0"/>
              <a:t>time in jail, and face greater barriers to </a:t>
            </a:r>
            <a:r>
              <a:rPr lang="en-US" dirty="0" smtClean="0"/>
              <a:t>employment. </a:t>
            </a:r>
            <a:r>
              <a:rPr lang="en-US" dirty="0"/>
              <a:t>For this population, </a:t>
            </a:r>
            <a:r>
              <a:rPr lang="en-US" dirty="0" smtClean="0"/>
              <a:t>professionals supersede </a:t>
            </a:r>
            <a:r>
              <a:rPr lang="en-US" dirty="0"/>
              <a:t>families as the primary source of help.</a:t>
            </a:r>
          </a:p>
        </p:txBody>
      </p:sp>
    </p:spTree>
    <p:extLst>
      <p:ext uri="{BB962C8B-B14F-4D97-AF65-F5344CB8AC3E}">
        <p14:creationId xmlns:p14="http://schemas.microsoft.com/office/powerpoint/2010/main" val="362651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Homeless Population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Providing housing alone does not significantly alter </a:t>
            </a:r>
            <a:r>
              <a:rPr lang="en-US" dirty="0" smtClean="0"/>
              <a:t>the prognosis </a:t>
            </a:r>
            <a:r>
              <a:rPr lang="en-US" dirty="0"/>
              <a:t>of homelessness for persons with mental </a:t>
            </a:r>
            <a:r>
              <a:rPr lang="en-US" dirty="0" smtClean="0"/>
              <a:t>illness. </a:t>
            </a:r>
            <a:r>
              <a:rPr lang="fr-FR" u="sng" dirty="0" smtClean="0"/>
              <a:t>Psychosocial </a:t>
            </a:r>
            <a:r>
              <a:rPr lang="fr-FR" u="sng" dirty="0" err="1"/>
              <a:t>rehabilitation</a:t>
            </a:r>
            <a:r>
              <a:rPr lang="fr-FR" u="sng" dirty="0"/>
              <a:t> services, </a:t>
            </a:r>
            <a:r>
              <a:rPr lang="fr-FR" u="sng" dirty="0" err="1"/>
              <a:t>peer</a:t>
            </a:r>
            <a:r>
              <a:rPr lang="fr-FR" u="sng" dirty="0"/>
              <a:t> support, </a:t>
            </a:r>
            <a:r>
              <a:rPr lang="fr-FR" u="sng" dirty="0" err="1" smtClean="0"/>
              <a:t>vocational</a:t>
            </a:r>
            <a:r>
              <a:rPr lang="fr-FR" u="sng" dirty="0" smtClean="0"/>
              <a:t> </a:t>
            </a:r>
            <a:r>
              <a:rPr lang="en-US" u="sng" dirty="0"/>
              <a:t>training, and daily living skill training are all </a:t>
            </a:r>
            <a:r>
              <a:rPr lang="en-US" u="sng" dirty="0" smtClean="0"/>
              <a:t>important components </a:t>
            </a:r>
            <a:r>
              <a:rPr lang="en-US" u="sng" dirty="0"/>
              <a:t>for decreasing homelessness and </a:t>
            </a:r>
            <a:r>
              <a:rPr lang="en-US" u="sng" dirty="0" smtClean="0"/>
              <a:t>improving quality </a:t>
            </a:r>
            <a:r>
              <a:rPr lang="en-US" u="sng" dirty="0"/>
              <a:t>of life. </a:t>
            </a:r>
            <a:endParaRPr lang="en-US" u="sng" dirty="0" smtClean="0"/>
          </a:p>
        </p:txBody>
      </p:sp>
    </p:spTree>
    <p:extLst>
      <p:ext uri="{BB962C8B-B14F-4D97-AF65-F5344CB8AC3E}">
        <p14:creationId xmlns:p14="http://schemas.microsoft.com/office/powerpoint/2010/main" val="225428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Prisoners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rate of mental illness in the jailed population is 13</a:t>
            </a:r>
            <a:r>
              <a:rPr lang="en-US" dirty="0" smtClean="0"/>
              <a:t>%, compared </a:t>
            </a:r>
            <a:r>
              <a:rPr lang="en-US" dirty="0"/>
              <a:t>with 2% in the general population. Offenders </a:t>
            </a:r>
            <a:r>
              <a:rPr lang="en-US" dirty="0" smtClean="0"/>
              <a:t>generally have </a:t>
            </a:r>
            <a:r>
              <a:rPr lang="en-US" dirty="0"/>
              <a:t>acute and chronic mental illness and poor </a:t>
            </a:r>
            <a:r>
              <a:rPr lang="en-US" dirty="0" smtClean="0"/>
              <a:t>functioning, and </a:t>
            </a:r>
            <a:r>
              <a:rPr lang="en-US" dirty="0"/>
              <a:t>many are homeless. </a:t>
            </a:r>
            <a:endParaRPr lang="en-US" dirty="0" smtClean="0"/>
          </a:p>
          <a:p>
            <a:r>
              <a:rPr lang="en-US" dirty="0" smtClean="0"/>
              <a:t>Factors </a:t>
            </a:r>
            <a:r>
              <a:rPr lang="en-US" dirty="0"/>
              <a:t>cited as </a:t>
            </a:r>
            <a:r>
              <a:rPr lang="en-US" dirty="0" smtClean="0"/>
              <a:t>reasons that </a:t>
            </a:r>
            <a:r>
              <a:rPr lang="en-US" dirty="0"/>
              <a:t>mentally ill people are placed in the criminal justice </a:t>
            </a:r>
            <a:r>
              <a:rPr lang="en-US" dirty="0" smtClean="0"/>
              <a:t>system include </a:t>
            </a:r>
            <a:r>
              <a:rPr lang="en-US" dirty="0"/>
              <a:t>deinstitutionalization, more rigid criteria </a:t>
            </a:r>
            <a:r>
              <a:rPr lang="en-US" dirty="0" smtClean="0"/>
              <a:t>for civil </a:t>
            </a:r>
            <a:r>
              <a:rPr lang="en-US" dirty="0"/>
              <a:t>commitment, lack of adequate community </a:t>
            </a:r>
            <a:r>
              <a:rPr lang="en-US" dirty="0" smtClean="0"/>
              <a:t>support, economizing </a:t>
            </a:r>
            <a:r>
              <a:rPr lang="en-US" dirty="0"/>
              <a:t>on treatment for mental illness, and the </a:t>
            </a:r>
            <a:r>
              <a:rPr lang="en-US" dirty="0" smtClean="0"/>
              <a:t>attitudes of </a:t>
            </a:r>
            <a:r>
              <a:rPr lang="en-US" dirty="0"/>
              <a:t>police and </a:t>
            </a:r>
            <a:r>
              <a:rPr lang="en-US" dirty="0" smtClean="0"/>
              <a:t>society. </a:t>
            </a:r>
          </a:p>
          <a:p>
            <a:r>
              <a:rPr lang="en-US" b="1" dirty="0" smtClean="0"/>
              <a:t>Criminalization of </a:t>
            </a:r>
            <a:r>
              <a:rPr lang="en-US" b="1" dirty="0"/>
              <a:t>mental illness </a:t>
            </a:r>
            <a:r>
              <a:rPr lang="en-US" dirty="0"/>
              <a:t>refers to the practice of arresting and </a:t>
            </a:r>
            <a:r>
              <a:rPr lang="en-US" dirty="0" smtClean="0"/>
              <a:t>prosecuting mentally </a:t>
            </a:r>
            <a:r>
              <a:rPr lang="en-US" dirty="0"/>
              <a:t>ill offenders, even for misdemeanors, at </a:t>
            </a:r>
            <a:r>
              <a:rPr lang="en-US" dirty="0" smtClean="0"/>
              <a:t>a rate </a:t>
            </a:r>
            <a:r>
              <a:rPr lang="en-US" dirty="0"/>
              <a:t>four times that of the general population in an effort </a:t>
            </a:r>
            <a:r>
              <a:rPr lang="en-US" dirty="0" smtClean="0"/>
              <a:t>to contain </a:t>
            </a:r>
            <a:r>
              <a:rPr lang="en-US" dirty="0"/>
              <a:t>them in some type of institution where they </a:t>
            </a:r>
            <a:r>
              <a:rPr lang="en-US" dirty="0" smtClean="0"/>
              <a:t>might receive </a:t>
            </a:r>
            <a:r>
              <a:rPr lang="en-US" dirty="0"/>
              <a:t>needed treatment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43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Prisoners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public concern about the potential danger of </a:t>
            </a:r>
            <a:r>
              <a:rPr lang="en-US" dirty="0" smtClean="0"/>
              <a:t>people with </a:t>
            </a:r>
            <a:r>
              <a:rPr lang="en-US" dirty="0"/>
              <a:t>mental illness is fueled by the media </a:t>
            </a:r>
            <a:r>
              <a:rPr lang="en-US" dirty="0" smtClean="0"/>
              <a:t>attention that </a:t>
            </a:r>
            <a:r>
              <a:rPr lang="en-US" dirty="0"/>
              <a:t>surrounds any violent criminal act committed by </a:t>
            </a:r>
            <a:r>
              <a:rPr lang="en-US" dirty="0" smtClean="0"/>
              <a:t>a mentally </a:t>
            </a:r>
            <a:r>
              <a:rPr lang="en-US" dirty="0"/>
              <a:t>ill person. </a:t>
            </a:r>
            <a:endParaRPr lang="en-US" dirty="0" smtClean="0"/>
          </a:p>
          <a:p>
            <a:r>
              <a:rPr lang="en-US" dirty="0" smtClean="0"/>
              <a:t>Although </a:t>
            </a:r>
            <a:r>
              <a:rPr lang="en-US" dirty="0"/>
              <a:t>it is true that people </a:t>
            </a:r>
            <a:r>
              <a:rPr lang="en-US" dirty="0" smtClean="0"/>
              <a:t>with major </a:t>
            </a:r>
            <a:r>
              <a:rPr lang="en-US" dirty="0"/>
              <a:t>mental illnesses who do not take prescribed </a:t>
            </a:r>
            <a:r>
              <a:rPr lang="en-US" dirty="0" smtClean="0"/>
              <a:t>medication are </a:t>
            </a:r>
            <a:r>
              <a:rPr lang="en-US" dirty="0"/>
              <a:t>at increased risk for being violent, most </a:t>
            </a:r>
            <a:r>
              <a:rPr lang="en-US" dirty="0" smtClean="0"/>
              <a:t>people with </a:t>
            </a:r>
            <a:r>
              <a:rPr lang="en-US" dirty="0"/>
              <a:t>mental illness do not represent a significant danger </a:t>
            </a:r>
            <a:r>
              <a:rPr lang="en-US" dirty="0" smtClean="0"/>
              <a:t>to others</a:t>
            </a:r>
            <a:r>
              <a:rPr lang="en-US" dirty="0"/>
              <a:t>. This fact, however, does not keep citizens </a:t>
            </a:r>
            <a:r>
              <a:rPr lang="en-US" dirty="0" smtClean="0"/>
              <a:t>from clinging </a:t>
            </a:r>
            <a:r>
              <a:rPr lang="en-US" dirty="0"/>
              <a:t>to stereotypes of the mentally ill as people to </a:t>
            </a:r>
            <a:r>
              <a:rPr lang="en-US" dirty="0" smtClean="0"/>
              <a:t>be feared</a:t>
            </a:r>
            <a:r>
              <a:rPr lang="en-US" dirty="0"/>
              <a:t>, avoided, and institutionalized.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such people </a:t>
            </a:r>
            <a:r>
              <a:rPr lang="en-US" dirty="0" smtClean="0"/>
              <a:t>cannot be </a:t>
            </a:r>
            <a:r>
              <a:rPr lang="en-US" dirty="0"/>
              <a:t>confined in mental hospitals for any period, </a:t>
            </a:r>
            <a:r>
              <a:rPr lang="en-US" dirty="0" smtClean="0"/>
              <a:t>there seems </a:t>
            </a:r>
            <a:r>
              <a:rPr lang="en-US" dirty="0"/>
              <a:t>to be public support for arresting and </a:t>
            </a:r>
            <a:r>
              <a:rPr lang="en-US" dirty="0" smtClean="0"/>
              <a:t>incarcerating them </a:t>
            </a:r>
            <a:r>
              <a:rPr lang="en-US" dirty="0"/>
              <a:t>instead. In fact, people with a mental illness are </a:t>
            </a:r>
            <a:r>
              <a:rPr lang="en-US" dirty="0" smtClean="0"/>
              <a:t>more likely </a:t>
            </a:r>
            <a:r>
              <a:rPr lang="en-US" dirty="0"/>
              <a:t>to be the victims of violence, both in prisons and </a:t>
            </a:r>
            <a:r>
              <a:rPr lang="en-US" dirty="0" smtClean="0"/>
              <a:t>in the community.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62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Prisoners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People with mental illness who are in the criminal </a:t>
            </a:r>
            <a:r>
              <a:rPr lang="en-US" dirty="0" smtClean="0"/>
              <a:t>justice system </a:t>
            </a:r>
            <a:r>
              <a:rPr lang="en-US" dirty="0"/>
              <a:t>face several barriers to successful </a:t>
            </a:r>
            <a:r>
              <a:rPr lang="en-US" dirty="0" smtClean="0"/>
              <a:t>community reintegration</a:t>
            </a:r>
            <a:r>
              <a:rPr lang="en-US" dirty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Poverty.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Homelessness.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Substance use.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Violence.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Victimization</a:t>
            </a:r>
            <a:r>
              <a:rPr lang="en-US" dirty="0"/>
              <a:t>, rape, and </a:t>
            </a:r>
            <a:r>
              <a:rPr lang="en-US" dirty="0" smtClean="0"/>
              <a:t>trauma.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Self-harm.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12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Settings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38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Interdisciplinary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Regardless of the treatment setting, rehabilitation </a:t>
            </a:r>
            <a:r>
              <a:rPr lang="en-US" dirty="0" smtClean="0"/>
              <a:t>program, or </a:t>
            </a:r>
            <a:r>
              <a:rPr lang="en-US" dirty="0"/>
              <a:t>population, an </a:t>
            </a:r>
            <a:r>
              <a:rPr lang="en-US" b="1" dirty="0"/>
              <a:t>interdisciplinary (</a:t>
            </a:r>
            <a:r>
              <a:rPr lang="en-US" b="1" dirty="0" smtClean="0"/>
              <a:t>multidisciplinary) team </a:t>
            </a:r>
            <a:r>
              <a:rPr lang="en-US" dirty="0"/>
              <a:t>approach is most useful in dealing with the </a:t>
            </a:r>
            <a:r>
              <a:rPr lang="en-US" dirty="0" smtClean="0"/>
              <a:t>multifaceted problems </a:t>
            </a:r>
            <a:r>
              <a:rPr lang="en-US" dirty="0"/>
              <a:t>of clients with mental illness. </a:t>
            </a:r>
            <a:endParaRPr lang="en-US" dirty="0" smtClean="0"/>
          </a:p>
          <a:p>
            <a:r>
              <a:rPr lang="en-US" dirty="0" smtClean="0"/>
              <a:t>Different members </a:t>
            </a:r>
            <a:r>
              <a:rPr lang="en-US" dirty="0"/>
              <a:t>of the team have expertise in specific areas. </a:t>
            </a:r>
            <a:r>
              <a:rPr lang="en-US" dirty="0" smtClean="0"/>
              <a:t>By collaborating</a:t>
            </a:r>
            <a:r>
              <a:rPr lang="en-US" dirty="0"/>
              <a:t>, they can meet clients’ needs more </a:t>
            </a:r>
            <a:r>
              <a:rPr lang="en-US" dirty="0" smtClean="0"/>
              <a:t>effectively. </a:t>
            </a:r>
          </a:p>
          <a:p>
            <a:r>
              <a:rPr lang="en-US" dirty="0" smtClean="0"/>
              <a:t>Members </a:t>
            </a:r>
            <a:r>
              <a:rPr lang="en-US" dirty="0"/>
              <a:t>of the interdisciplinary team include the </a:t>
            </a:r>
            <a:r>
              <a:rPr lang="en-US" dirty="0" smtClean="0"/>
              <a:t>pharmacist, </a:t>
            </a:r>
            <a:r>
              <a:rPr lang="pl-PL" dirty="0" smtClean="0"/>
              <a:t>psychiatrist</a:t>
            </a:r>
            <a:r>
              <a:rPr lang="pl-PL" dirty="0"/>
              <a:t>, psychologist, psychiatric nurse, </a:t>
            </a:r>
            <a:r>
              <a:rPr lang="pl-PL" dirty="0" smtClean="0"/>
              <a:t>psychiatric</a:t>
            </a:r>
            <a:r>
              <a:rPr lang="en-US" dirty="0" smtClean="0"/>
              <a:t> social </a:t>
            </a:r>
            <a:r>
              <a:rPr lang="en-US" dirty="0"/>
              <a:t>worker, occupational therapist, </a:t>
            </a:r>
            <a:r>
              <a:rPr lang="en-US" dirty="0" smtClean="0"/>
              <a:t>recreation therapist</a:t>
            </a:r>
            <a:r>
              <a:rPr lang="en-US" dirty="0"/>
              <a:t>, and vocational rehabilitation specialist.</a:t>
            </a:r>
          </a:p>
        </p:txBody>
      </p:sp>
    </p:spTree>
    <p:extLst>
      <p:ext uri="{BB962C8B-B14F-4D97-AF65-F5344CB8AC3E}">
        <p14:creationId xmlns:p14="http://schemas.microsoft.com/office/powerpoint/2010/main" val="407340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Interdisciplinary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Functioning as an effective team member requires </a:t>
            </a:r>
            <a:r>
              <a:rPr lang="en-US" dirty="0" smtClean="0"/>
              <a:t>the development </a:t>
            </a:r>
            <a:r>
              <a:rPr lang="en-US" dirty="0"/>
              <a:t>and practice of several core skill areas: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Interpersonal </a:t>
            </a:r>
            <a:r>
              <a:rPr lang="en-US" dirty="0"/>
              <a:t>skills, such as tolerance, patience, </a:t>
            </a:r>
            <a:r>
              <a:rPr lang="en-US" dirty="0" smtClean="0"/>
              <a:t>and understanding.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Humanity</a:t>
            </a:r>
            <a:r>
              <a:rPr lang="en-US" dirty="0"/>
              <a:t>, such as warmth, acceptance, empathy, </a:t>
            </a:r>
            <a:r>
              <a:rPr lang="en-US" dirty="0" smtClean="0"/>
              <a:t>genuineness, and </a:t>
            </a:r>
            <a:r>
              <a:rPr lang="en-US" dirty="0"/>
              <a:t>nonjudgmental </a:t>
            </a:r>
            <a:r>
              <a:rPr lang="en-US" dirty="0" smtClean="0"/>
              <a:t>attitude.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Knowledge </a:t>
            </a:r>
            <a:r>
              <a:rPr lang="en-US" dirty="0"/>
              <a:t>base about mental disorders, </a:t>
            </a:r>
            <a:r>
              <a:rPr lang="en-US" dirty="0" smtClean="0"/>
              <a:t>symptoms, and behavior.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Communication skills.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Personal </a:t>
            </a:r>
            <a:r>
              <a:rPr lang="en-US" dirty="0"/>
              <a:t>qualities, such as consistency, </a:t>
            </a:r>
            <a:r>
              <a:rPr lang="en-US" dirty="0" smtClean="0"/>
              <a:t>assertiveness, and </a:t>
            </a:r>
            <a:r>
              <a:rPr lang="en-US" dirty="0"/>
              <a:t>problem-solving </a:t>
            </a:r>
            <a:r>
              <a:rPr lang="en-US" dirty="0" smtClean="0"/>
              <a:t>abilities.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Teamwork </a:t>
            </a:r>
            <a:r>
              <a:rPr lang="en-US" dirty="0"/>
              <a:t>skills, such as collaborating, sharing, </a:t>
            </a:r>
            <a:r>
              <a:rPr lang="en-US" dirty="0" smtClean="0"/>
              <a:t>and integrating.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Risk </a:t>
            </a:r>
            <a:r>
              <a:rPr lang="en-US" dirty="0"/>
              <a:t>assessment and risk management </a:t>
            </a:r>
            <a:r>
              <a:rPr lang="en-US" dirty="0" smtClean="0"/>
              <a:t>skills.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8083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Interdisciplinary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role of </a:t>
            </a:r>
            <a:r>
              <a:rPr lang="en-US" dirty="0" smtClean="0"/>
              <a:t>the </a:t>
            </a:r>
            <a:r>
              <a:rPr lang="en-US" dirty="0"/>
              <a:t>case manager has become </a:t>
            </a:r>
            <a:r>
              <a:rPr lang="en-US" dirty="0" smtClean="0"/>
              <a:t>increasingly important </a:t>
            </a:r>
            <a:r>
              <a:rPr lang="en-US" dirty="0"/>
              <a:t>with the proliferation of managed care and </a:t>
            </a:r>
            <a:r>
              <a:rPr lang="en-US" dirty="0" smtClean="0"/>
              <a:t>the variety </a:t>
            </a:r>
            <a:r>
              <a:rPr lang="en-US" dirty="0"/>
              <a:t>of services that clients need. No standard </a:t>
            </a:r>
            <a:r>
              <a:rPr lang="en-US" dirty="0" smtClean="0"/>
              <a:t>formal educational </a:t>
            </a:r>
            <a:r>
              <a:rPr lang="en-US" dirty="0"/>
              <a:t>program to become a case manager </a:t>
            </a:r>
            <a:r>
              <a:rPr lang="en-US" dirty="0" smtClean="0"/>
              <a:t>exists. </a:t>
            </a:r>
          </a:p>
          <a:p>
            <a:r>
              <a:rPr lang="en-US" dirty="0" smtClean="0"/>
              <a:t>In </a:t>
            </a:r>
            <a:r>
              <a:rPr lang="en-US" dirty="0"/>
              <a:t>some settings, a social worker or </a:t>
            </a:r>
            <a:r>
              <a:rPr lang="en-US" dirty="0" smtClean="0"/>
              <a:t>psychiatric nurse </a:t>
            </a:r>
            <a:r>
              <a:rPr lang="en-US" dirty="0"/>
              <a:t>may be the case manager. In other </a:t>
            </a:r>
            <a:r>
              <a:rPr lang="en-US" dirty="0" smtClean="0"/>
              <a:t>settings, people </a:t>
            </a:r>
            <a:r>
              <a:rPr lang="en-US" dirty="0"/>
              <a:t>who work in psychosocial rehabilitation </a:t>
            </a:r>
            <a:r>
              <a:rPr lang="en-US" dirty="0" smtClean="0"/>
              <a:t>settings may </a:t>
            </a:r>
            <a:r>
              <a:rPr lang="en-US" dirty="0"/>
              <a:t>take on the role of case manager with a </a:t>
            </a:r>
            <a:r>
              <a:rPr lang="en-US" dirty="0" smtClean="0"/>
              <a:t>baccalaureate degree </a:t>
            </a:r>
            <a:r>
              <a:rPr lang="en-US" dirty="0"/>
              <a:t>in a related field, such as </a:t>
            </a:r>
            <a:r>
              <a:rPr lang="en-US" dirty="0" smtClean="0"/>
              <a:t>psychology. </a:t>
            </a:r>
          </a:p>
          <a:p>
            <a:r>
              <a:rPr lang="en-US" dirty="0" smtClean="0"/>
              <a:t>Effective case managers </a:t>
            </a:r>
            <a:r>
              <a:rPr lang="en-US" dirty="0"/>
              <a:t>need to have clinical skills, relationship </a:t>
            </a:r>
            <a:r>
              <a:rPr lang="en-US" dirty="0" smtClean="0"/>
              <a:t>skills, and </a:t>
            </a:r>
            <a:r>
              <a:rPr lang="en-US" dirty="0"/>
              <a:t>liaison and advocacy skills to be most successful </a:t>
            </a:r>
            <a:r>
              <a:rPr lang="en-US" dirty="0" smtClean="0"/>
              <a:t>with their </a:t>
            </a:r>
            <a:r>
              <a:rPr lang="en-US" dirty="0"/>
              <a:t>clients. </a:t>
            </a:r>
            <a:endParaRPr lang="en-US" dirty="0" smtClean="0"/>
          </a:p>
          <a:p>
            <a:r>
              <a:rPr lang="en-US" dirty="0" smtClean="0"/>
              <a:t>Clinical </a:t>
            </a:r>
            <a:r>
              <a:rPr lang="en-US" dirty="0"/>
              <a:t>skills include treatment planning</a:t>
            </a:r>
            <a:r>
              <a:rPr lang="en-US" dirty="0" smtClean="0"/>
              <a:t>, </a:t>
            </a:r>
            <a:r>
              <a:rPr lang="en-US" dirty="0"/>
              <a:t>symptom and functional assessment, and skills </a:t>
            </a:r>
            <a:r>
              <a:rPr lang="en-US" dirty="0" smtClean="0"/>
              <a:t>training. Relationship </a:t>
            </a:r>
            <a:r>
              <a:rPr lang="en-US" dirty="0"/>
              <a:t>skills include the ability to establish </a:t>
            </a:r>
            <a:r>
              <a:rPr lang="en-US" dirty="0" smtClean="0"/>
              <a:t>and maintain </a:t>
            </a:r>
            <a:r>
              <a:rPr lang="en-US" dirty="0"/>
              <a:t>collaborative, respectful, and therapeutic </a:t>
            </a:r>
            <a:r>
              <a:rPr lang="en-US" dirty="0" smtClean="0"/>
              <a:t>alliances with </a:t>
            </a:r>
            <a:r>
              <a:rPr lang="en-US" dirty="0"/>
              <a:t>a wide variety of clients. </a:t>
            </a:r>
            <a:endParaRPr lang="en-US" dirty="0" smtClean="0"/>
          </a:p>
          <a:p>
            <a:r>
              <a:rPr lang="en-US" dirty="0" smtClean="0"/>
              <a:t>Liaison </a:t>
            </a:r>
            <a:r>
              <a:rPr lang="en-US" dirty="0"/>
              <a:t>and </a:t>
            </a:r>
            <a:r>
              <a:rPr lang="en-US" dirty="0" smtClean="0"/>
              <a:t>advocacy skills </a:t>
            </a:r>
            <a:r>
              <a:rPr lang="en-US" dirty="0"/>
              <a:t>are necessary to develop and maintain effective </a:t>
            </a:r>
            <a:r>
              <a:rPr lang="en-US" dirty="0" smtClean="0"/>
              <a:t>interagency contacts </a:t>
            </a:r>
            <a:r>
              <a:rPr lang="en-US" dirty="0"/>
              <a:t>for housing, financial entitlements, </a:t>
            </a:r>
            <a:r>
              <a:rPr lang="en-US" dirty="0" smtClean="0"/>
              <a:t>and vocational </a:t>
            </a:r>
            <a:r>
              <a:rPr lang="en-US" dirty="0"/>
              <a:t>rehabilitation.</a:t>
            </a:r>
          </a:p>
        </p:txBody>
      </p:sp>
    </p:spTree>
    <p:extLst>
      <p:ext uri="{BB962C8B-B14F-4D97-AF65-F5344CB8AC3E}">
        <p14:creationId xmlns:p14="http://schemas.microsoft.com/office/powerpoint/2010/main" val="6902199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Interdisciplinary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1994, the American Nurses </a:t>
            </a:r>
            <a:r>
              <a:rPr lang="en-US" dirty="0" smtClean="0"/>
              <a:t>Association stated </a:t>
            </a:r>
            <a:r>
              <a:rPr lang="en-US" dirty="0"/>
              <a:t>that the psychiatric nurse can assess, monitor, </a:t>
            </a:r>
            <a:r>
              <a:rPr lang="en-US" dirty="0" smtClean="0"/>
              <a:t>and refer </a:t>
            </a:r>
            <a:r>
              <a:rPr lang="en-US" dirty="0"/>
              <a:t>clients for general medical problems as well as </a:t>
            </a:r>
            <a:r>
              <a:rPr lang="en-US" dirty="0" smtClean="0"/>
              <a:t>psychiatric problems</a:t>
            </a:r>
            <a:r>
              <a:rPr lang="en-US" dirty="0"/>
              <a:t>; administer drugs; monitor for drug </a:t>
            </a:r>
            <a:r>
              <a:rPr lang="en-US" dirty="0" smtClean="0"/>
              <a:t>side effects</a:t>
            </a:r>
            <a:r>
              <a:rPr lang="en-US" dirty="0"/>
              <a:t>; provide drug and client and family health </a:t>
            </a:r>
            <a:r>
              <a:rPr lang="en-US" dirty="0" smtClean="0"/>
              <a:t>education; and </a:t>
            </a:r>
            <a:r>
              <a:rPr lang="en-US" dirty="0"/>
              <a:t>monitor for general medical disorders that </a:t>
            </a:r>
            <a:r>
              <a:rPr lang="en-US" dirty="0" smtClean="0"/>
              <a:t>have psychological </a:t>
            </a:r>
            <a:r>
              <a:rPr lang="en-US" dirty="0"/>
              <a:t>and physiological components. </a:t>
            </a:r>
            <a:endParaRPr lang="en-US" dirty="0" smtClean="0"/>
          </a:p>
          <a:p>
            <a:r>
              <a:rPr lang="en-US" dirty="0" smtClean="0"/>
              <a:t>Registered nurses </a:t>
            </a:r>
            <a:r>
              <a:rPr lang="en-US" dirty="0"/>
              <a:t>bring unique nursing knowledge and skills to </a:t>
            </a:r>
            <a:r>
              <a:rPr lang="en-US" dirty="0" smtClean="0"/>
              <a:t>the multidisciplinary </a:t>
            </a:r>
            <a:r>
              <a:rPr lang="en-US" dirty="0"/>
              <a:t>team.</a:t>
            </a:r>
          </a:p>
        </p:txBody>
      </p:sp>
    </p:spTree>
    <p:extLst>
      <p:ext uri="{BB962C8B-B14F-4D97-AF65-F5344CB8AC3E}">
        <p14:creationId xmlns:p14="http://schemas.microsoft.com/office/powerpoint/2010/main" val="22361941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Interdisciplinary Team Primary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Pharmacist: </a:t>
            </a:r>
            <a:r>
              <a:rPr lang="en-US" dirty="0"/>
              <a:t>The registered pharmacist is a member </a:t>
            </a:r>
            <a:r>
              <a:rPr lang="en-US" dirty="0" smtClean="0"/>
              <a:t>of the </a:t>
            </a:r>
            <a:r>
              <a:rPr lang="en-US" dirty="0"/>
              <a:t>interdisciplinary team when medications, </a:t>
            </a:r>
            <a:r>
              <a:rPr lang="en-US" dirty="0" smtClean="0"/>
              <a:t>management of </a:t>
            </a:r>
            <a:r>
              <a:rPr lang="en-US" dirty="0"/>
              <a:t>side effects, and/or interactions with </a:t>
            </a:r>
            <a:r>
              <a:rPr lang="en-US" dirty="0" err="1" smtClean="0"/>
              <a:t>nonpsychiatric</a:t>
            </a:r>
            <a:r>
              <a:rPr lang="en-US" dirty="0"/>
              <a:t> </a:t>
            </a:r>
            <a:r>
              <a:rPr lang="en-US" dirty="0" smtClean="0"/>
              <a:t>medications </a:t>
            </a:r>
            <a:r>
              <a:rPr lang="en-US" dirty="0"/>
              <a:t>are complex. Clients with </a:t>
            </a:r>
            <a:r>
              <a:rPr lang="en-US" dirty="0" smtClean="0"/>
              <a:t>refractory symptoms </a:t>
            </a:r>
            <a:r>
              <a:rPr lang="en-US" dirty="0"/>
              <a:t>may also benefit from the pharmacist’s </a:t>
            </a:r>
            <a:r>
              <a:rPr lang="en-US" dirty="0" smtClean="0"/>
              <a:t>knowledge of </a:t>
            </a:r>
            <a:r>
              <a:rPr lang="en-US" dirty="0"/>
              <a:t>chemical structure and actions of medications</a:t>
            </a:r>
            <a:r>
              <a:rPr lang="en-US" dirty="0" smtClean="0"/>
              <a:t>.</a:t>
            </a:r>
          </a:p>
          <a:p>
            <a:r>
              <a:rPr lang="en-US" b="1" dirty="0"/>
              <a:t>Psychiatrist: </a:t>
            </a:r>
            <a:r>
              <a:rPr lang="en-US" dirty="0"/>
              <a:t>The psychiatrist is a </a:t>
            </a:r>
            <a:r>
              <a:rPr lang="en-US" dirty="0" smtClean="0"/>
              <a:t>physician. The primary </a:t>
            </a:r>
            <a:r>
              <a:rPr lang="en-US" dirty="0"/>
              <a:t>function of the psychiatrist is diagnosis of </a:t>
            </a:r>
            <a:r>
              <a:rPr lang="en-US" dirty="0" smtClean="0"/>
              <a:t>mental disorders </a:t>
            </a:r>
            <a:r>
              <a:rPr lang="en-US" dirty="0"/>
              <a:t>and prescription of medical treatments</a:t>
            </a:r>
            <a:r>
              <a:rPr lang="en-US" dirty="0" smtClean="0"/>
              <a:t>.</a:t>
            </a:r>
          </a:p>
          <a:p>
            <a:r>
              <a:rPr lang="en-US" b="1" dirty="0"/>
              <a:t>Psychologist: </a:t>
            </a:r>
            <a:r>
              <a:rPr lang="en-US" dirty="0"/>
              <a:t>The clinical psychologist </a:t>
            </a:r>
            <a:r>
              <a:rPr lang="en-US" dirty="0" smtClean="0"/>
              <a:t>is </a:t>
            </a:r>
            <a:r>
              <a:rPr lang="en-US" dirty="0"/>
              <a:t>prepared to </a:t>
            </a:r>
            <a:r>
              <a:rPr lang="en-US" dirty="0" smtClean="0"/>
              <a:t>practice therapy</a:t>
            </a:r>
            <a:r>
              <a:rPr lang="en-US" dirty="0"/>
              <a:t>, conduct research, and interpret </a:t>
            </a:r>
            <a:r>
              <a:rPr lang="en-US" dirty="0" smtClean="0"/>
              <a:t>psychological tests</a:t>
            </a:r>
            <a:r>
              <a:rPr lang="en-US" dirty="0"/>
              <a:t>. Psychologists may also participate in the design </a:t>
            </a:r>
            <a:r>
              <a:rPr lang="en-US" dirty="0" smtClean="0"/>
              <a:t>of therapy </a:t>
            </a:r>
            <a:r>
              <a:rPr lang="en-US" dirty="0"/>
              <a:t>programs for groups of individuals.</a:t>
            </a:r>
          </a:p>
        </p:txBody>
      </p:sp>
    </p:spTree>
    <p:extLst>
      <p:ext uri="{BB962C8B-B14F-4D97-AF65-F5344CB8AC3E}">
        <p14:creationId xmlns:p14="http://schemas.microsoft.com/office/powerpoint/2010/main" val="1349945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Interdisciplinary Team Primary Roles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Psychiatric nurse: </a:t>
            </a:r>
            <a:r>
              <a:rPr lang="en-US" dirty="0"/>
              <a:t>The registered nurse gains </a:t>
            </a:r>
            <a:r>
              <a:rPr lang="en-US" dirty="0" smtClean="0"/>
              <a:t>experience in </a:t>
            </a:r>
            <a:r>
              <a:rPr lang="en-US" dirty="0"/>
              <a:t>working with clients with psychiatric </a:t>
            </a:r>
            <a:r>
              <a:rPr lang="en-US" dirty="0" smtClean="0"/>
              <a:t>disorders. </a:t>
            </a:r>
            <a:r>
              <a:rPr lang="en-US" dirty="0"/>
              <a:t>The nurse has </a:t>
            </a:r>
            <a:r>
              <a:rPr lang="en-US" dirty="0" smtClean="0"/>
              <a:t>a solid </a:t>
            </a:r>
            <a:r>
              <a:rPr lang="en-US" dirty="0"/>
              <a:t>foundation in health promotion, illness </a:t>
            </a:r>
            <a:r>
              <a:rPr lang="en-US" dirty="0" smtClean="0"/>
              <a:t>prevention, and </a:t>
            </a:r>
            <a:r>
              <a:rPr lang="en-US" dirty="0"/>
              <a:t>rehabilitation in all areas, allowing him or her to </a:t>
            </a:r>
            <a:r>
              <a:rPr lang="en-US" dirty="0" smtClean="0"/>
              <a:t>view the </a:t>
            </a:r>
            <a:r>
              <a:rPr lang="en-US" dirty="0"/>
              <a:t>client holistically.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nurse is also an essential </a:t>
            </a:r>
            <a:r>
              <a:rPr lang="en-US" dirty="0" smtClean="0"/>
              <a:t>team member </a:t>
            </a:r>
            <a:r>
              <a:rPr lang="en-US" dirty="0"/>
              <a:t>in evaluating the effectiveness of medical </a:t>
            </a:r>
            <a:r>
              <a:rPr lang="en-US" dirty="0" smtClean="0"/>
              <a:t>treatment, particularly </a:t>
            </a:r>
            <a:r>
              <a:rPr lang="en-US" dirty="0"/>
              <a:t>medications</a:t>
            </a:r>
            <a:r>
              <a:rPr lang="en-US" dirty="0" smtClean="0"/>
              <a:t>. </a:t>
            </a:r>
            <a:r>
              <a:rPr lang="en-US" dirty="0"/>
              <a:t>Advanced practice nurses are certified to prescribe </a:t>
            </a:r>
            <a:r>
              <a:rPr lang="en-US" dirty="0" smtClean="0"/>
              <a:t>drugs in </a:t>
            </a:r>
            <a:r>
              <a:rPr lang="en-US" dirty="0"/>
              <a:t>many states.</a:t>
            </a:r>
          </a:p>
        </p:txBody>
      </p:sp>
    </p:spTree>
    <p:extLst>
      <p:ext uri="{BB962C8B-B14F-4D97-AF65-F5344CB8AC3E}">
        <p14:creationId xmlns:p14="http://schemas.microsoft.com/office/powerpoint/2010/main" val="1582818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Interdisciplinary Team Primary Roles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Psychiatric social worker: </a:t>
            </a:r>
            <a:r>
              <a:rPr lang="en-US" dirty="0"/>
              <a:t>Most psychiatric social </a:t>
            </a:r>
            <a:r>
              <a:rPr lang="en-US" dirty="0" smtClean="0"/>
              <a:t>workers are </a:t>
            </a:r>
            <a:r>
              <a:rPr lang="en-US" dirty="0"/>
              <a:t>prepared at the master’s level, and they are </a:t>
            </a:r>
            <a:r>
              <a:rPr lang="en-US" dirty="0" smtClean="0"/>
              <a:t>licensed in </a:t>
            </a:r>
            <a:r>
              <a:rPr lang="en-US" dirty="0"/>
              <a:t>some states. Social workers may </a:t>
            </a:r>
            <a:r>
              <a:rPr lang="en-US" dirty="0" smtClean="0"/>
              <a:t>practice therapy </a:t>
            </a:r>
            <a:r>
              <a:rPr lang="en-US" dirty="0"/>
              <a:t>and often have the primary responsibility </a:t>
            </a:r>
            <a:r>
              <a:rPr lang="en-US" dirty="0" smtClean="0"/>
              <a:t>for working </a:t>
            </a:r>
            <a:r>
              <a:rPr lang="en-US" dirty="0"/>
              <a:t>with families, community support, and referral</a:t>
            </a:r>
            <a:r>
              <a:rPr lang="en-US" dirty="0" smtClean="0"/>
              <a:t>.</a:t>
            </a:r>
          </a:p>
          <a:p>
            <a:r>
              <a:rPr lang="en-US" b="1" dirty="0"/>
              <a:t>Occupational therapist: </a:t>
            </a:r>
            <a:r>
              <a:rPr lang="en-US" dirty="0" smtClean="0"/>
              <a:t>Occupational </a:t>
            </a:r>
            <a:r>
              <a:rPr lang="en-US" dirty="0"/>
              <a:t>therapy focuses on </a:t>
            </a:r>
            <a:r>
              <a:rPr lang="en-US" dirty="0" smtClean="0"/>
              <a:t>the functional </a:t>
            </a:r>
            <a:r>
              <a:rPr lang="en-US" dirty="0"/>
              <a:t>abilities of the client and ways to improve </a:t>
            </a:r>
            <a:r>
              <a:rPr lang="en-US" dirty="0" smtClean="0"/>
              <a:t>client functioning</a:t>
            </a:r>
            <a:r>
              <a:rPr lang="en-US" dirty="0"/>
              <a:t>, such as working with arts and crafts </a:t>
            </a:r>
            <a:r>
              <a:rPr lang="en-US" dirty="0" smtClean="0"/>
              <a:t>and focusing </a:t>
            </a:r>
            <a:r>
              <a:rPr lang="en-US" dirty="0"/>
              <a:t>on psychomotor skills.</a:t>
            </a:r>
          </a:p>
        </p:txBody>
      </p:sp>
    </p:spTree>
    <p:extLst>
      <p:ext uri="{BB962C8B-B14F-4D97-AF65-F5344CB8AC3E}">
        <p14:creationId xmlns:p14="http://schemas.microsoft.com/office/powerpoint/2010/main" val="34468540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Interdisciplinary Team Primary Roles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Recreation therapist: </a:t>
            </a:r>
            <a:r>
              <a:rPr lang="en-US" dirty="0" smtClean="0"/>
              <a:t>The recreation therapist </a:t>
            </a:r>
            <a:r>
              <a:rPr lang="en-US" dirty="0"/>
              <a:t>helps the client to achieve a balance of </a:t>
            </a:r>
            <a:r>
              <a:rPr lang="en-US" dirty="0" smtClean="0"/>
              <a:t>work and </a:t>
            </a:r>
            <a:r>
              <a:rPr lang="en-US" dirty="0"/>
              <a:t>play in his or her life and provides activities that </a:t>
            </a:r>
            <a:r>
              <a:rPr lang="en-US" dirty="0" smtClean="0"/>
              <a:t>promote constructive </a:t>
            </a:r>
            <a:r>
              <a:rPr lang="en-US" dirty="0"/>
              <a:t>use of leisure or unstructured time</a:t>
            </a:r>
            <a:r>
              <a:rPr lang="en-US" dirty="0" smtClean="0"/>
              <a:t>.</a:t>
            </a:r>
          </a:p>
          <a:p>
            <a:r>
              <a:rPr lang="fr-FR" b="1" dirty="0" err="1"/>
              <a:t>Vocational</a:t>
            </a:r>
            <a:r>
              <a:rPr lang="fr-FR" b="1" dirty="0"/>
              <a:t> </a:t>
            </a:r>
            <a:r>
              <a:rPr lang="fr-FR" b="1" dirty="0" err="1"/>
              <a:t>rehabilitation</a:t>
            </a:r>
            <a:r>
              <a:rPr lang="fr-FR" b="1" dirty="0"/>
              <a:t> </a:t>
            </a:r>
            <a:r>
              <a:rPr lang="fr-FR" b="1" dirty="0" err="1"/>
              <a:t>specialist</a:t>
            </a:r>
            <a:r>
              <a:rPr lang="fr-FR" b="1" dirty="0"/>
              <a:t>: </a:t>
            </a:r>
            <a:r>
              <a:rPr lang="fr-FR" dirty="0" err="1"/>
              <a:t>Vocational</a:t>
            </a:r>
            <a:r>
              <a:rPr lang="fr-FR" dirty="0"/>
              <a:t> </a:t>
            </a:r>
            <a:r>
              <a:rPr lang="fr-FR" dirty="0" err="1" smtClean="0"/>
              <a:t>rehabilitation</a:t>
            </a:r>
            <a:r>
              <a:rPr lang="fr-FR" dirty="0"/>
              <a:t> </a:t>
            </a:r>
            <a:r>
              <a:rPr lang="en-US" dirty="0" smtClean="0"/>
              <a:t>includes </a:t>
            </a:r>
            <a:r>
              <a:rPr lang="en-US" dirty="0"/>
              <a:t>determining clients’ interests and </a:t>
            </a:r>
            <a:r>
              <a:rPr lang="en-US" dirty="0" smtClean="0"/>
              <a:t>abilities and </a:t>
            </a:r>
            <a:r>
              <a:rPr lang="en-US" dirty="0"/>
              <a:t>matching them with vocational choices. </a:t>
            </a:r>
            <a:r>
              <a:rPr lang="en-US" dirty="0" smtClean="0"/>
              <a:t>Clients are </a:t>
            </a:r>
            <a:r>
              <a:rPr lang="en-US" dirty="0"/>
              <a:t>also assisted in job-seeking and job-retention skills </a:t>
            </a:r>
            <a:r>
              <a:rPr lang="en-US" dirty="0" smtClean="0"/>
              <a:t>as well </a:t>
            </a:r>
            <a:r>
              <a:rPr lang="en-US" dirty="0"/>
              <a:t>as in pursuit of further education, if that is </a:t>
            </a:r>
            <a:r>
              <a:rPr lang="en-US" dirty="0" smtClean="0"/>
              <a:t>needed and </a:t>
            </a:r>
            <a:r>
              <a:rPr lang="en-US" dirty="0"/>
              <a:t>desired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222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Psychosocial </a:t>
            </a:r>
            <a:r>
              <a:rPr lang="en-US" dirty="0" smtClean="0"/>
              <a:t>Nursing in Public Health and Home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Psychosocial nursing is an important area of public </a:t>
            </a:r>
            <a:r>
              <a:rPr lang="en-US" dirty="0" smtClean="0"/>
              <a:t>health nursing </a:t>
            </a:r>
            <a:r>
              <a:rPr lang="en-US" dirty="0"/>
              <a:t>practice and home care. Public health nurses </a:t>
            </a:r>
            <a:r>
              <a:rPr lang="en-US" dirty="0" smtClean="0"/>
              <a:t>working in </a:t>
            </a:r>
            <a:r>
              <a:rPr lang="en-US" dirty="0"/>
              <a:t>the community provide mental health prevention </a:t>
            </a:r>
            <a:r>
              <a:rPr lang="en-US" dirty="0" smtClean="0"/>
              <a:t>services to </a:t>
            </a:r>
            <a:r>
              <a:rPr lang="en-US" dirty="0"/>
              <a:t>reduce risks to the mental health of persons, </a:t>
            </a:r>
            <a:r>
              <a:rPr lang="en-US" dirty="0" smtClean="0"/>
              <a:t>families, and </a:t>
            </a:r>
            <a:r>
              <a:rPr lang="en-US" dirty="0"/>
              <a:t>communities. </a:t>
            </a:r>
            <a:endParaRPr lang="en-US" dirty="0" smtClean="0"/>
          </a:p>
          <a:p>
            <a:r>
              <a:rPr lang="en-US" dirty="0" smtClean="0"/>
              <a:t>Examples </a:t>
            </a:r>
            <a:r>
              <a:rPr lang="en-US" dirty="0"/>
              <a:t>include primary </a:t>
            </a:r>
            <a:r>
              <a:rPr lang="en-US" dirty="0" smtClean="0"/>
              <a:t>prevention, such </a:t>
            </a:r>
            <a:r>
              <a:rPr lang="en-US" dirty="0"/>
              <a:t>as stress management education; secondary </a:t>
            </a:r>
            <a:r>
              <a:rPr lang="en-US" dirty="0" smtClean="0"/>
              <a:t>prevention, such </a:t>
            </a:r>
            <a:r>
              <a:rPr lang="en-US" dirty="0"/>
              <a:t>as early identification of potential mental </a:t>
            </a:r>
            <a:r>
              <a:rPr lang="en-US" dirty="0" smtClean="0"/>
              <a:t>health problems</a:t>
            </a:r>
            <a:r>
              <a:rPr lang="en-US" dirty="0"/>
              <a:t>; and tertiary prevention, such as monitoring </a:t>
            </a:r>
            <a:r>
              <a:rPr lang="en-US" dirty="0" smtClean="0"/>
              <a:t>and coordinating </a:t>
            </a:r>
            <a:r>
              <a:rPr lang="en-US" dirty="0"/>
              <a:t>rehabilitation services for the mentally ill.</a:t>
            </a:r>
          </a:p>
        </p:txBody>
      </p:sp>
    </p:spTree>
    <p:extLst>
      <p:ext uri="{BB962C8B-B14F-4D97-AF65-F5344CB8AC3E}">
        <p14:creationId xmlns:p14="http://schemas.microsoft.com/office/powerpoint/2010/main" val="24488333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Psychosocial Nursing in Public Health and Home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clinical practice of public health and home </a:t>
            </a:r>
            <a:r>
              <a:rPr lang="en-US" dirty="0" smtClean="0"/>
              <a:t>care nurses </a:t>
            </a:r>
            <a:r>
              <a:rPr lang="en-US" dirty="0"/>
              <a:t>includes caring for clients and families with </a:t>
            </a:r>
            <a:r>
              <a:rPr lang="en-US" dirty="0" smtClean="0"/>
              <a:t>issues such </a:t>
            </a:r>
            <a:r>
              <a:rPr lang="en-US" dirty="0"/>
              <a:t>as substance abuse, domestic violence, child </a:t>
            </a:r>
            <a:r>
              <a:rPr lang="en-US" dirty="0" smtClean="0"/>
              <a:t>abuse, grief</a:t>
            </a:r>
            <a:r>
              <a:rPr lang="en-US" dirty="0"/>
              <a:t>, and depression.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addition, public health </a:t>
            </a:r>
            <a:r>
              <a:rPr lang="en-US" dirty="0" smtClean="0"/>
              <a:t>nurses care </a:t>
            </a:r>
            <a:r>
              <a:rPr lang="en-US" dirty="0"/>
              <a:t>for children in schools and teach health-related </a:t>
            </a:r>
            <a:r>
              <a:rPr lang="en-US" dirty="0" smtClean="0"/>
              <a:t>subjects to </a:t>
            </a:r>
            <a:r>
              <a:rPr lang="en-US" dirty="0"/>
              <a:t>community groups and agencies. Mental </a:t>
            </a:r>
            <a:r>
              <a:rPr lang="en-US" dirty="0" smtClean="0"/>
              <a:t>health </a:t>
            </a:r>
            <a:r>
              <a:rPr lang="en-US" dirty="0"/>
              <a:t>services that public health and home care nurses </a:t>
            </a:r>
            <a:r>
              <a:rPr lang="en-US" dirty="0" smtClean="0"/>
              <a:t>provide can </a:t>
            </a:r>
            <a:r>
              <a:rPr lang="en-US" dirty="0"/>
              <a:t>reduce the suffering that many people experience as </a:t>
            </a:r>
            <a:r>
              <a:rPr lang="en-US" dirty="0" smtClean="0"/>
              <a:t>a result </a:t>
            </a:r>
            <a:r>
              <a:rPr lang="en-US" dirty="0"/>
              <a:t>of physical disease, mental disorders, social </a:t>
            </a:r>
            <a:r>
              <a:rPr lang="en-US" dirty="0" smtClean="0"/>
              <a:t>and emotional </a:t>
            </a:r>
            <a:r>
              <a:rPr lang="en-US" dirty="0"/>
              <a:t>disadvantages, and other vulnerabilities.</a:t>
            </a:r>
          </a:p>
        </p:txBody>
      </p:sp>
    </p:spTree>
    <p:extLst>
      <p:ext uri="{BB962C8B-B14F-4D97-AF65-F5344CB8AC3E}">
        <p14:creationId xmlns:p14="http://schemas.microsoft.com/office/powerpoint/2010/main" val="1059063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Inpatient Hospital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npatient </a:t>
            </a:r>
            <a:r>
              <a:rPr lang="en-US" dirty="0"/>
              <a:t>units must provide </a:t>
            </a:r>
            <a:r>
              <a:rPr lang="en-US" dirty="0">
                <a:solidFill>
                  <a:srgbClr val="FF0000"/>
                </a:solidFill>
              </a:rPr>
              <a:t>rapid </a:t>
            </a:r>
            <a:r>
              <a:rPr lang="en-US" dirty="0" smtClean="0">
                <a:solidFill>
                  <a:srgbClr val="FF0000"/>
                </a:solidFill>
              </a:rPr>
              <a:t>assessment, stabilization </a:t>
            </a:r>
            <a:r>
              <a:rPr lang="en-US" dirty="0">
                <a:solidFill>
                  <a:srgbClr val="FF0000"/>
                </a:solidFill>
              </a:rPr>
              <a:t>of symptoms, and discharge planning</a:t>
            </a:r>
            <a:r>
              <a:rPr lang="en-US" dirty="0"/>
              <a:t>, and </a:t>
            </a:r>
            <a:r>
              <a:rPr lang="en-US" dirty="0" smtClean="0"/>
              <a:t>they must </a:t>
            </a:r>
            <a:r>
              <a:rPr lang="en-US" dirty="0"/>
              <a:t>accomplish goals </a:t>
            </a:r>
            <a:r>
              <a:rPr lang="en-US" u="sng" dirty="0"/>
              <a:t>quickly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client-centered </a:t>
            </a:r>
            <a:r>
              <a:rPr lang="en-US" b="1" dirty="0" smtClean="0"/>
              <a:t>multidisciplinary approach </a:t>
            </a:r>
            <a:r>
              <a:rPr lang="en-US" dirty="0"/>
              <a:t>to a brief stay is essential. </a:t>
            </a:r>
            <a:endParaRPr lang="en-US" dirty="0" smtClean="0"/>
          </a:p>
          <a:p>
            <a:r>
              <a:rPr lang="en-US" dirty="0" smtClean="0"/>
              <a:t>Clinicians help </a:t>
            </a:r>
            <a:r>
              <a:rPr lang="en-US" dirty="0"/>
              <a:t>clients </a:t>
            </a:r>
            <a:r>
              <a:rPr lang="en-US" dirty="0">
                <a:solidFill>
                  <a:srgbClr val="FF0000"/>
                </a:solidFill>
              </a:rPr>
              <a:t>recognize symptoms, identify coping skills, </a:t>
            </a:r>
            <a:r>
              <a:rPr lang="en-US" dirty="0" smtClean="0">
                <a:solidFill>
                  <a:srgbClr val="FF0000"/>
                </a:solidFill>
              </a:rPr>
              <a:t>and choose </a:t>
            </a:r>
            <a:r>
              <a:rPr lang="en-US" dirty="0">
                <a:solidFill>
                  <a:srgbClr val="FF0000"/>
                </a:solidFill>
              </a:rPr>
              <a:t>discharge supports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u="sng" dirty="0" smtClean="0"/>
              <a:t>When </a:t>
            </a:r>
            <a:r>
              <a:rPr lang="en-US" u="sng" dirty="0"/>
              <a:t>the client is safe </a:t>
            </a:r>
            <a:r>
              <a:rPr lang="en-US" u="sng" dirty="0" smtClean="0"/>
              <a:t>and stable</a:t>
            </a:r>
            <a:r>
              <a:rPr lang="en-US" u="sng" dirty="0"/>
              <a:t>, the clinicians and the client identify long-term </a:t>
            </a:r>
            <a:r>
              <a:rPr lang="en-US" u="sng" dirty="0" smtClean="0"/>
              <a:t>issues </a:t>
            </a:r>
            <a:r>
              <a:rPr lang="en-US" dirty="0" smtClean="0"/>
              <a:t>for </a:t>
            </a:r>
            <a:r>
              <a:rPr lang="en-US" dirty="0"/>
              <a:t>the client to pursue in outpatient therapy.</a:t>
            </a:r>
          </a:p>
        </p:txBody>
      </p:sp>
    </p:spTree>
    <p:extLst>
      <p:ext uri="{BB962C8B-B14F-4D97-AF65-F5344CB8AC3E}">
        <p14:creationId xmlns:p14="http://schemas.microsoft.com/office/powerpoint/2010/main" val="205159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Inpatient Hospital 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 inpatient units have a locked entrance </a:t>
            </a:r>
            <a:r>
              <a:rPr lang="en-US" dirty="0" smtClean="0"/>
              <a:t>door, requiring </a:t>
            </a:r>
            <a:r>
              <a:rPr lang="en-US" dirty="0"/>
              <a:t>staff with keys to let persons in or out of </a:t>
            </a:r>
            <a:r>
              <a:rPr lang="en-US" dirty="0" smtClean="0"/>
              <a:t>the unit</a:t>
            </a:r>
            <a:r>
              <a:rPr lang="en-US" dirty="0"/>
              <a:t>. This situation has both advantages and </a:t>
            </a:r>
            <a:r>
              <a:rPr lang="en-US" dirty="0" smtClean="0"/>
              <a:t>disadvantages</a:t>
            </a:r>
            <a:r>
              <a:rPr lang="de-DE" dirty="0" smtClean="0"/>
              <a:t>. </a:t>
            </a:r>
          </a:p>
          <a:p>
            <a:r>
              <a:rPr lang="de-DE" dirty="0" smtClean="0"/>
              <a:t>Nurses </a:t>
            </a:r>
            <a:r>
              <a:rPr lang="en-US" dirty="0" smtClean="0"/>
              <a:t>identify </a:t>
            </a:r>
            <a:r>
              <a:rPr lang="en-US" dirty="0"/>
              <a:t>the advantages of providing protection against </a:t>
            </a:r>
            <a:r>
              <a:rPr lang="en-US" dirty="0" smtClean="0"/>
              <a:t>the “outside </a:t>
            </a:r>
            <a:r>
              <a:rPr lang="en-US" dirty="0"/>
              <a:t>world” in a safe and secure environment as </a:t>
            </a:r>
            <a:r>
              <a:rPr lang="en-US" dirty="0" smtClean="0"/>
              <a:t>well as </a:t>
            </a:r>
            <a:r>
              <a:rPr lang="en-US" dirty="0"/>
              <a:t>the primary disadvantages of making clients feel </a:t>
            </a:r>
            <a:r>
              <a:rPr lang="en-US" dirty="0" smtClean="0"/>
              <a:t>confined or </a:t>
            </a:r>
            <a:r>
              <a:rPr lang="en-US" dirty="0"/>
              <a:t>dependent, and emphasizing the staff </a:t>
            </a:r>
            <a:r>
              <a:rPr lang="en-US" dirty="0" smtClean="0"/>
              <a:t>members’ power </a:t>
            </a:r>
            <a:r>
              <a:rPr lang="en-US" dirty="0"/>
              <a:t>over them.</a:t>
            </a:r>
          </a:p>
        </p:txBody>
      </p:sp>
    </p:spTree>
    <p:extLst>
      <p:ext uri="{BB962C8B-B14F-4D97-AF65-F5344CB8AC3E}">
        <p14:creationId xmlns:p14="http://schemas.microsoft.com/office/powerpoint/2010/main" val="12834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Short Inpatient Stays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Patients spending fewer days in the hospital were </a:t>
            </a:r>
            <a:r>
              <a:rPr lang="en-US" dirty="0" smtClean="0"/>
              <a:t>more likely </a:t>
            </a:r>
            <a:r>
              <a:rPr lang="en-US" dirty="0"/>
              <a:t>to attend post-discharge day programming and </a:t>
            </a:r>
            <a:r>
              <a:rPr lang="en-US" dirty="0" smtClean="0"/>
              <a:t>more likely </a:t>
            </a:r>
            <a:r>
              <a:rPr lang="en-US" dirty="0"/>
              <a:t>to be employed after 2 years than patients with </a:t>
            </a:r>
            <a:r>
              <a:rPr lang="en-US" dirty="0" smtClean="0"/>
              <a:t>longer hospitalizations.</a:t>
            </a:r>
          </a:p>
          <a:p>
            <a:r>
              <a:rPr lang="en-US" dirty="0"/>
              <a:t>Patients with planned shorter stays did </a:t>
            </a:r>
            <a:r>
              <a:rPr lang="en-US" dirty="0" smtClean="0"/>
              <a:t>not have </a:t>
            </a:r>
            <a:r>
              <a:rPr lang="en-US" dirty="0"/>
              <a:t>more frequent subsequent admissions to the hospital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892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Long-Stay Clients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Long-stay clients are people with severe and </a:t>
            </a:r>
            <a:r>
              <a:rPr lang="en-US" dirty="0" smtClean="0"/>
              <a:t>persistent mental </a:t>
            </a:r>
            <a:r>
              <a:rPr lang="en-US" dirty="0"/>
              <a:t>illness who continue to require acute care </a:t>
            </a:r>
            <a:r>
              <a:rPr lang="en-US" dirty="0" smtClean="0"/>
              <a:t>services despite </a:t>
            </a:r>
            <a:r>
              <a:rPr lang="en-US" dirty="0"/>
              <a:t>the current emphasis on decreased hospital stays</a:t>
            </a:r>
            <a:r>
              <a:rPr lang="en-US" dirty="0" smtClean="0"/>
              <a:t>.</a:t>
            </a:r>
          </a:p>
          <a:p>
            <a:r>
              <a:rPr lang="en-US" dirty="0"/>
              <a:t>Community placement of clients with problematic </a:t>
            </a:r>
            <a:r>
              <a:rPr lang="en-US" dirty="0" smtClean="0"/>
              <a:t>behaviors still </a:t>
            </a:r>
            <a:r>
              <a:rPr lang="en-US" dirty="0"/>
              <a:t>meets resistance from the public, creating a </a:t>
            </a:r>
            <a:r>
              <a:rPr lang="en-US" dirty="0" smtClean="0"/>
              <a:t>barrier to </a:t>
            </a:r>
            <a:r>
              <a:rPr lang="en-US" dirty="0"/>
              <a:t>successful placement in community settings</a:t>
            </a:r>
            <a:r>
              <a:rPr lang="en-US" dirty="0" smtClean="0"/>
              <a:t>.</a:t>
            </a:r>
          </a:p>
          <a:p>
            <a:r>
              <a:rPr lang="en-US" u="sng" dirty="0"/>
              <a:t>One approach to working with long-stay clients is </a:t>
            </a:r>
            <a:r>
              <a:rPr lang="en-US" u="sng" dirty="0" smtClean="0"/>
              <a:t>a “hospital </a:t>
            </a:r>
            <a:r>
              <a:rPr lang="en-US" u="sng" dirty="0"/>
              <a:t>hostel,” a unit within a hospital that is </a:t>
            </a:r>
            <a:r>
              <a:rPr lang="en-US" u="sng" dirty="0" smtClean="0"/>
              <a:t>designed to </a:t>
            </a:r>
            <a:r>
              <a:rPr lang="en-US" u="sng" dirty="0"/>
              <a:t>be more homelike and less institutional</a:t>
            </a:r>
            <a:r>
              <a:rPr lang="en-US" dirty="0"/>
              <a:t>. Hostel </a:t>
            </a:r>
            <a:r>
              <a:rPr lang="en-US" dirty="0" smtClean="0"/>
              <a:t>projects have </a:t>
            </a:r>
            <a:r>
              <a:rPr lang="en-US" dirty="0"/>
              <a:t>been established that provide access to </a:t>
            </a:r>
            <a:r>
              <a:rPr lang="en-US" dirty="0" smtClean="0"/>
              <a:t>community facilities </a:t>
            </a:r>
            <a:r>
              <a:rPr lang="en-US" dirty="0"/>
              <a:t>and focus on “normal expectations,” such </a:t>
            </a:r>
            <a:r>
              <a:rPr lang="en-US" dirty="0" smtClean="0"/>
              <a:t>as cooking</a:t>
            </a:r>
            <a:r>
              <a:rPr lang="en-US" dirty="0"/>
              <a:t>, cleaning, and doing housework. Clients </a:t>
            </a:r>
            <a:r>
              <a:rPr lang="en-US" dirty="0" smtClean="0"/>
              <a:t>reported improved </a:t>
            </a:r>
            <a:r>
              <a:rPr lang="en-US" dirty="0"/>
              <a:t>functioning, had fewer aggressive episodes, </a:t>
            </a:r>
            <a:r>
              <a:rPr lang="en-US" dirty="0" smtClean="0"/>
              <a:t>and were </a:t>
            </a:r>
            <a:r>
              <a:rPr lang="en-US" dirty="0"/>
              <a:t>more satisfied with their care. Some clients </a:t>
            </a:r>
            <a:r>
              <a:rPr lang="en-US" dirty="0" smtClean="0"/>
              <a:t>remained in </a:t>
            </a:r>
            <a:r>
              <a:rPr lang="en-US" dirty="0"/>
              <a:t>the hostel setting, whereas others were eventually </a:t>
            </a:r>
            <a:r>
              <a:rPr lang="en-US" dirty="0" smtClean="0"/>
              <a:t>resettled in </a:t>
            </a:r>
            <a:r>
              <a:rPr lang="en-US" dirty="0"/>
              <a:t>the community.</a:t>
            </a:r>
          </a:p>
        </p:txBody>
      </p:sp>
    </p:spTree>
    <p:extLst>
      <p:ext uri="{BB962C8B-B14F-4D97-AF65-F5344CB8AC3E}">
        <p14:creationId xmlns:p14="http://schemas.microsoft.com/office/powerpoint/2010/main" val="30424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Case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Case management, </a:t>
            </a:r>
            <a:r>
              <a:rPr lang="en-US" dirty="0"/>
              <a:t>or management of care on a </a:t>
            </a:r>
            <a:r>
              <a:rPr lang="en-US" dirty="0" smtClean="0"/>
              <a:t>case-by case basis</a:t>
            </a:r>
            <a:r>
              <a:rPr lang="en-US" dirty="0"/>
              <a:t>, is an important concept in both inpatient </a:t>
            </a:r>
            <a:r>
              <a:rPr lang="en-US" dirty="0" smtClean="0"/>
              <a:t>and community </a:t>
            </a:r>
            <a:r>
              <a:rPr lang="en-US" dirty="0"/>
              <a:t>settings. </a:t>
            </a:r>
            <a:endParaRPr lang="en-US" dirty="0" smtClean="0"/>
          </a:p>
          <a:p>
            <a:r>
              <a:rPr lang="en-US" dirty="0" smtClean="0"/>
              <a:t>Inpatient </a:t>
            </a:r>
            <a:r>
              <a:rPr lang="en-US" dirty="0"/>
              <a:t>case managers are </a:t>
            </a:r>
            <a:r>
              <a:rPr lang="en-US" dirty="0" smtClean="0"/>
              <a:t>usually nurses </a:t>
            </a:r>
            <a:r>
              <a:rPr lang="en-US" dirty="0"/>
              <a:t>or social workers who follow the client from </a:t>
            </a:r>
            <a:r>
              <a:rPr lang="en-US" dirty="0" smtClean="0"/>
              <a:t>admission to </a:t>
            </a:r>
            <a:r>
              <a:rPr lang="en-US" dirty="0"/>
              <a:t>discharge and serve as liaisons between the </a:t>
            </a:r>
            <a:r>
              <a:rPr lang="en-US" dirty="0" smtClean="0"/>
              <a:t>client and </a:t>
            </a:r>
            <a:r>
              <a:rPr lang="en-US" dirty="0"/>
              <a:t>community resources, home care, and third-party </a:t>
            </a:r>
            <a:r>
              <a:rPr lang="en-US" dirty="0" smtClean="0"/>
              <a:t>payers. </a:t>
            </a:r>
          </a:p>
          <a:p>
            <a:r>
              <a:rPr lang="en-US" dirty="0" smtClean="0"/>
              <a:t>In </a:t>
            </a:r>
            <a:r>
              <a:rPr lang="en-US" dirty="0"/>
              <a:t>the community, the case manager works with </a:t>
            </a:r>
            <a:r>
              <a:rPr lang="en-US" dirty="0" smtClean="0"/>
              <a:t>clients on </a:t>
            </a:r>
            <a:r>
              <a:rPr lang="en-US" dirty="0"/>
              <a:t>a broad range of issues, from accessing needed </a:t>
            </a:r>
            <a:r>
              <a:rPr lang="en-US" dirty="0" smtClean="0"/>
              <a:t>medical and </a:t>
            </a:r>
            <a:r>
              <a:rPr lang="en-US" dirty="0"/>
              <a:t>psychiatric services to carrying out tasks of daily </a:t>
            </a:r>
            <a:r>
              <a:rPr lang="en-US" dirty="0" smtClean="0"/>
              <a:t>living such </a:t>
            </a:r>
            <a:r>
              <a:rPr lang="en-US" dirty="0"/>
              <a:t>as using public transportation, managing </a:t>
            </a:r>
            <a:r>
              <a:rPr lang="en-US" dirty="0" smtClean="0"/>
              <a:t>money, and </a:t>
            </a:r>
            <a:r>
              <a:rPr lang="en-US" dirty="0"/>
              <a:t>buying groceries.</a:t>
            </a:r>
          </a:p>
        </p:txBody>
      </p:sp>
    </p:spTree>
    <p:extLst>
      <p:ext uri="{BB962C8B-B14F-4D97-AF65-F5344CB8AC3E}">
        <p14:creationId xmlns:p14="http://schemas.microsoft.com/office/powerpoint/2010/main" val="15880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Discharge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Environmental supports, such as </a:t>
            </a:r>
            <a:r>
              <a:rPr lang="en-US" dirty="0" smtClean="0"/>
              <a:t>housing and </a:t>
            </a:r>
            <a:r>
              <a:rPr lang="en-US" dirty="0"/>
              <a:t>transportation, and access to community </a:t>
            </a:r>
            <a:r>
              <a:rPr lang="en-US" dirty="0" smtClean="0"/>
              <a:t>resources and </a:t>
            </a:r>
            <a:r>
              <a:rPr lang="en-US" dirty="0"/>
              <a:t>services are crucial to successful discharge planning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fact</a:t>
            </a:r>
            <a:r>
              <a:rPr lang="en-US" dirty="0"/>
              <a:t>, the adequacy of discharge plans is a better predictor </a:t>
            </a:r>
            <a:r>
              <a:rPr lang="en-US" dirty="0" smtClean="0"/>
              <a:t>of how </a:t>
            </a:r>
            <a:r>
              <a:rPr lang="en-US" dirty="0"/>
              <a:t>long the person could remain in the community </a:t>
            </a:r>
            <a:r>
              <a:rPr lang="en-US" dirty="0" smtClean="0"/>
              <a:t>than are </a:t>
            </a:r>
            <a:r>
              <a:rPr lang="en-US" dirty="0"/>
              <a:t>clinical indicators such as psychiatric diagnoses</a:t>
            </a:r>
            <a:r>
              <a:rPr lang="en-US" dirty="0" smtClean="0"/>
              <a:t>.</a:t>
            </a:r>
          </a:p>
          <a:p>
            <a:r>
              <a:rPr lang="en-US" dirty="0"/>
              <a:t>Impediments to successful discharge planning </a:t>
            </a:r>
            <a:r>
              <a:rPr lang="en-US" dirty="0" smtClean="0"/>
              <a:t>include alcohol </a:t>
            </a:r>
            <a:r>
              <a:rPr lang="en-US" dirty="0"/>
              <a:t>and drug abuse, criminal or violent behavior, </a:t>
            </a:r>
            <a:r>
              <a:rPr lang="en-US" dirty="0" smtClean="0"/>
              <a:t>noncompliance with </a:t>
            </a:r>
            <a:r>
              <a:rPr lang="en-US" dirty="0"/>
              <a:t>medication regimens, and suicidal </a:t>
            </a:r>
            <a:r>
              <a:rPr lang="en-US" dirty="0" smtClean="0"/>
              <a:t>ideation. For </a:t>
            </a:r>
            <a:r>
              <a:rPr lang="en-US" dirty="0"/>
              <a:t>example, optimal housing often is not </a:t>
            </a:r>
            <a:r>
              <a:rPr lang="en-US" dirty="0" smtClean="0"/>
              <a:t>available to </a:t>
            </a:r>
            <a:r>
              <a:rPr lang="en-US" dirty="0"/>
              <a:t>people with a recent history of drug or alcohol abuse </a:t>
            </a:r>
            <a:r>
              <a:rPr lang="en-US" dirty="0" smtClean="0"/>
              <a:t>or criminal </a:t>
            </a:r>
            <a:r>
              <a:rPr lang="en-US" dirty="0"/>
              <a:t>behavior.</a:t>
            </a:r>
          </a:p>
        </p:txBody>
      </p:sp>
    </p:spTree>
    <p:extLst>
      <p:ext uri="{BB962C8B-B14F-4D97-AF65-F5344CB8AC3E}">
        <p14:creationId xmlns:p14="http://schemas.microsoft.com/office/powerpoint/2010/main" val="418366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3220</Words>
  <Application>Microsoft Office PowerPoint</Application>
  <PresentationFormat>Custom</PresentationFormat>
  <Paragraphs>161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Treatment Settings and Therapeutic Programs</vt:lpstr>
      <vt:lpstr>Introduction </vt:lpstr>
      <vt:lpstr>Treatment Settings</vt:lpstr>
      <vt:lpstr>Inpatient Hospital Treatment</vt:lpstr>
      <vt:lpstr>Inpatient Hospital Treatment</vt:lpstr>
      <vt:lpstr>Short Inpatient Stays</vt:lpstr>
      <vt:lpstr>Long-Stay Clients</vt:lpstr>
      <vt:lpstr>Case Management</vt:lpstr>
      <vt:lpstr>Discharge Planning</vt:lpstr>
      <vt:lpstr>Discharge Planning</vt:lpstr>
      <vt:lpstr>Partial Hospitalization Programs (PHPs)</vt:lpstr>
      <vt:lpstr>Partial Hospitalization Programs (PHPs)</vt:lpstr>
      <vt:lpstr>Partial Hospitalization Programs Goals</vt:lpstr>
      <vt:lpstr>Residential Settings</vt:lpstr>
      <vt:lpstr>Residential Settings</vt:lpstr>
      <vt:lpstr>Transitional Care</vt:lpstr>
      <vt:lpstr>Transitional Care</vt:lpstr>
      <vt:lpstr>Psychiatric Rehabilitation Programs</vt:lpstr>
      <vt:lpstr>Goals of Psychiatric Rehabilitation Programs</vt:lpstr>
      <vt:lpstr>Psychiatric Rehabilitation Programs</vt:lpstr>
      <vt:lpstr>Clubhouse Model</vt:lpstr>
      <vt:lpstr>Clubhouse Model</vt:lpstr>
      <vt:lpstr>Assertive Community Treatment (ACT)</vt:lpstr>
      <vt:lpstr>Special Populations of Clients with Mental Illnesses</vt:lpstr>
      <vt:lpstr>Homeless Population</vt:lpstr>
      <vt:lpstr>Homeless Population</vt:lpstr>
      <vt:lpstr>Prisoners </vt:lpstr>
      <vt:lpstr>Prisoners </vt:lpstr>
      <vt:lpstr>Prisoners </vt:lpstr>
      <vt:lpstr>Interdisciplinary Team</vt:lpstr>
      <vt:lpstr>Interdisciplinary Team</vt:lpstr>
      <vt:lpstr>Interdisciplinary Team</vt:lpstr>
      <vt:lpstr>Interdisciplinary Team</vt:lpstr>
      <vt:lpstr>Interdisciplinary Team Primary Roles</vt:lpstr>
      <vt:lpstr>Interdisciplinary Team Primary Roles</vt:lpstr>
      <vt:lpstr>Interdisciplinary Team Primary Roles</vt:lpstr>
      <vt:lpstr>Interdisciplinary Team Primary Roles</vt:lpstr>
      <vt:lpstr>Psychosocial Nursing in Public Health and Home Care</vt:lpstr>
      <vt:lpstr>Psychosocial Nursing in Public Health and Home Care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Treatment Settings and Therapeutic Programs</dc:title>
  <dc:creator>DR-MUTAZ</dc:creator>
  <cp:lastModifiedBy>Windows User</cp:lastModifiedBy>
  <cp:revision>82</cp:revision>
  <dcterms:created xsi:type="dcterms:W3CDTF">2020-10-07T08:48:34Z</dcterms:created>
  <dcterms:modified xsi:type="dcterms:W3CDTF">2021-10-09T16:00:13Z</dcterms:modified>
</cp:coreProperties>
</file>