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96" r:id="rId16"/>
    <p:sldId id="269" r:id="rId17"/>
    <p:sldId id="297" r:id="rId18"/>
    <p:sldId id="271" r:id="rId19"/>
    <p:sldId id="298" r:id="rId20"/>
    <p:sldId id="272" r:id="rId21"/>
    <p:sldId id="273" r:id="rId22"/>
    <p:sldId id="274" r:id="rId23"/>
    <p:sldId id="275" r:id="rId24"/>
    <p:sldId id="276" r:id="rId25"/>
    <p:sldId id="278" r:id="rId26"/>
    <p:sldId id="279" r:id="rId27"/>
    <p:sldId id="281" r:id="rId28"/>
    <p:sldId id="283" r:id="rId29"/>
    <p:sldId id="284" r:id="rId30"/>
    <p:sldId id="299" r:id="rId31"/>
    <p:sldId id="285" r:id="rId32"/>
    <p:sldId id="286" r:id="rId33"/>
    <p:sldId id="287" r:id="rId34"/>
    <p:sldId id="288" r:id="rId35"/>
    <p:sldId id="289" r:id="rId36"/>
    <p:sldId id="290" r:id="rId37"/>
    <p:sldId id="300" r:id="rId38"/>
    <p:sldId id="291" r:id="rId39"/>
    <p:sldId id="292" r:id="rId40"/>
    <p:sldId id="293" r:id="rId41"/>
    <p:sldId id="295"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Legal and Ethical Issues</a:t>
            </a:r>
          </a:p>
        </p:txBody>
      </p:sp>
    </p:spTree>
    <p:extLst>
      <p:ext uri="{BB962C8B-B14F-4D97-AF65-F5344CB8AC3E}">
        <p14:creationId xmlns:p14="http://schemas.microsoft.com/office/powerpoint/2010/main" val="1181318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Mandatory Outpatient Treatment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Legally </a:t>
            </a:r>
            <a:r>
              <a:rPr lang="en-US" b="1" dirty="0"/>
              <a:t>mandatory outpatient treatment </a:t>
            </a:r>
            <a:r>
              <a:rPr lang="en-US" dirty="0"/>
              <a:t>(MOT) is </a:t>
            </a:r>
            <a:r>
              <a:rPr lang="en-US" dirty="0" smtClean="0"/>
              <a:t>the requirement </a:t>
            </a:r>
            <a:r>
              <a:rPr lang="en-US" dirty="0"/>
              <a:t>that clients continue to participate in </a:t>
            </a:r>
            <a:r>
              <a:rPr lang="en-US" dirty="0" smtClean="0"/>
              <a:t>treatment on </a:t>
            </a:r>
            <a:r>
              <a:rPr lang="en-US" dirty="0"/>
              <a:t>an involuntary basis after their release from </a:t>
            </a:r>
            <a:r>
              <a:rPr lang="en-US" dirty="0" smtClean="0"/>
              <a:t>the hospital </a:t>
            </a:r>
            <a:r>
              <a:rPr lang="en-US" dirty="0"/>
              <a:t>into the community. </a:t>
            </a:r>
            <a:endParaRPr lang="en-US" dirty="0" smtClean="0"/>
          </a:p>
          <a:p>
            <a:r>
              <a:rPr lang="en-US" dirty="0" smtClean="0"/>
              <a:t>This </a:t>
            </a:r>
            <a:r>
              <a:rPr lang="en-US" dirty="0"/>
              <a:t>may involve taking </a:t>
            </a:r>
            <a:r>
              <a:rPr lang="en-US" dirty="0" smtClean="0"/>
              <a:t>prescribed medication</a:t>
            </a:r>
            <a:r>
              <a:rPr lang="en-US" dirty="0"/>
              <a:t>, keeping appointments with </a:t>
            </a:r>
            <a:r>
              <a:rPr lang="en-US" dirty="0" smtClean="0"/>
              <a:t>healthcare providers </a:t>
            </a:r>
            <a:r>
              <a:rPr lang="en-US" dirty="0"/>
              <a:t>for follow-up, and attending </a:t>
            </a:r>
            <a:r>
              <a:rPr lang="en-US" dirty="0" smtClean="0"/>
              <a:t>specific treatment </a:t>
            </a:r>
            <a:r>
              <a:rPr lang="en-US" dirty="0"/>
              <a:t>programs or </a:t>
            </a:r>
            <a:r>
              <a:rPr lang="en-US" dirty="0" smtClean="0"/>
              <a:t>groups. </a:t>
            </a:r>
          </a:p>
          <a:p>
            <a:r>
              <a:rPr lang="en-US" dirty="0" smtClean="0"/>
              <a:t>Benefits </a:t>
            </a:r>
            <a:r>
              <a:rPr lang="en-US" dirty="0"/>
              <a:t>of MOT include shorter inpatient hospital </a:t>
            </a:r>
            <a:r>
              <a:rPr lang="en-US" dirty="0" smtClean="0"/>
              <a:t>stays, although </a:t>
            </a:r>
            <a:r>
              <a:rPr lang="en-US" dirty="0"/>
              <a:t>these individuals may be hospitalized more </a:t>
            </a:r>
            <a:r>
              <a:rPr lang="en-US" dirty="0" smtClean="0"/>
              <a:t>frequently; </a:t>
            </a:r>
            <a:r>
              <a:rPr lang="en-US" dirty="0"/>
              <a:t>and protection of clients from </a:t>
            </a:r>
            <a:r>
              <a:rPr lang="en-US" dirty="0" smtClean="0"/>
              <a:t>criminal victimization </a:t>
            </a:r>
            <a:r>
              <a:rPr lang="en-US" dirty="0"/>
              <a:t>by others.</a:t>
            </a:r>
          </a:p>
        </p:txBody>
      </p:sp>
    </p:spTree>
    <p:extLst>
      <p:ext uri="{BB962C8B-B14F-4D97-AF65-F5344CB8AC3E}">
        <p14:creationId xmlns:p14="http://schemas.microsoft.com/office/powerpoint/2010/main" val="2347068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Mandatory Outpatient Treatment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MOT is sometimes also called conditional release </a:t>
            </a:r>
            <a:r>
              <a:rPr lang="en-US" dirty="0" smtClean="0"/>
              <a:t>or outpatient </a:t>
            </a:r>
            <a:r>
              <a:rPr lang="en-US" dirty="0"/>
              <a:t>commitment. Court-ordered outpatient </a:t>
            </a:r>
            <a:r>
              <a:rPr lang="en-US" dirty="0" smtClean="0"/>
              <a:t>treatment is </a:t>
            </a:r>
            <a:r>
              <a:rPr lang="en-US" dirty="0"/>
              <a:t>most common among persons with severe </a:t>
            </a:r>
            <a:r>
              <a:rPr lang="en-US" dirty="0" smtClean="0"/>
              <a:t>and persistent </a:t>
            </a:r>
            <a:r>
              <a:rPr lang="en-US" dirty="0"/>
              <a:t>metal illness who have had frequent and </a:t>
            </a:r>
            <a:r>
              <a:rPr lang="en-US" dirty="0" smtClean="0"/>
              <a:t>multiple contacts </a:t>
            </a:r>
            <a:r>
              <a:rPr lang="en-US" dirty="0"/>
              <a:t>with mental health, social welfare, and </a:t>
            </a:r>
            <a:r>
              <a:rPr lang="en-US" dirty="0" smtClean="0"/>
              <a:t>criminal justice agencies. </a:t>
            </a:r>
          </a:p>
          <a:p>
            <a:r>
              <a:rPr lang="en-US" dirty="0" smtClean="0"/>
              <a:t>This </a:t>
            </a:r>
            <a:r>
              <a:rPr lang="en-US" dirty="0"/>
              <a:t>supports the notion that clients are given </a:t>
            </a:r>
            <a:r>
              <a:rPr lang="en-US" dirty="0" smtClean="0"/>
              <a:t>several opportunities </a:t>
            </a:r>
            <a:r>
              <a:rPr lang="en-US" dirty="0"/>
              <a:t>to voluntarily comply with </a:t>
            </a:r>
            <a:r>
              <a:rPr lang="en-US" dirty="0" smtClean="0"/>
              <a:t>outpatient treatment </a:t>
            </a:r>
            <a:r>
              <a:rPr lang="en-US" dirty="0"/>
              <a:t>recommendations and that court-ordered </a:t>
            </a:r>
            <a:r>
              <a:rPr lang="en-US" dirty="0" smtClean="0"/>
              <a:t>treatment is </a:t>
            </a:r>
            <a:r>
              <a:rPr lang="en-US" dirty="0"/>
              <a:t>considered when those attempts have been </a:t>
            </a:r>
            <a:r>
              <a:rPr lang="en-US" dirty="0" smtClean="0"/>
              <a:t>repeatedly unsuccessful</a:t>
            </a:r>
            <a:r>
              <a:rPr lang="en-US" dirty="0"/>
              <a:t>. </a:t>
            </a:r>
            <a:endParaRPr lang="en-US" dirty="0" smtClean="0"/>
          </a:p>
          <a:p>
            <a:r>
              <a:rPr lang="en-US" dirty="0" smtClean="0"/>
              <a:t>The </a:t>
            </a:r>
            <a:r>
              <a:rPr lang="en-US" dirty="0"/>
              <a:t>court’s concern is that clients </a:t>
            </a:r>
            <a:r>
              <a:rPr lang="en-US" dirty="0" smtClean="0"/>
              <a:t>with psychiatric </a:t>
            </a:r>
            <a:r>
              <a:rPr lang="en-US" dirty="0"/>
              <a:t>disorders have civil rights and should not </a:t>
            </a:r>
            <a:r>
              <a:rPr lang="en-US" dirty="0" smtClean="0"/>
              <a:t>be unreasonably </a:t>
            </a:r>
            <a:r>
              <a:rPr lang="en-US" dirty="0"/>
              <a:t>required to participate in any </a:t>
            </a:r>
            <a:r>
              <a:rPr lang="en-US" dirty="0" smtClean="0"/>
              <a:t>activities against </a:t>
            </a:r>
            <a:r>
              <a:rPr lang="en-US" dirty="0"/>
              <a:t>their will</a:t>
            </a:r>
            <a:r>
              <a:rPr lang="en-US" dirty="0" smtClean="0"/>
              <a:t>.</a:t>
            </a:r>
          </a:p>
        </p:txBody>
      </p:sp>
    </p:spTree>
    <p:extLst>
      <p:ext uri="{BB962C8B-B14F-4D97-AF65-F5344CB8AC3E}">
        <p14:creationId xmlns:p14="http://schemas.microsoft.com/office/powerpoint/2010/main" val="365494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Conservatorship</a:t>
            </a:r>
            <a:endParaRPr lang="en-US" dirty="0"/>
          </a:p>
        </p:txBody>
      </p:sp>
      <p:sp>
        <p:nvSpPr>
          <p:cNvPr id="3" name="Content Placeholder 2"/>
          <p:cNvSpPr>
            <a:spLocks noGrp="1"/>
          </p:cNvSpPr>
          <p:nvPr>
            <p:ph idx="1"/>
          </p:nvPr>
        </p:nvSpPr>
        <p:spPr/>
        <p:txBody>
          <a:bodyPr>
            <a:normAutofit fontScale="62500" lnSpcReduction="20000"/>
          </a:bodyPr>
          <a:lstStyle/>
          <a:p>
            <a:r>
              <a:rPr lang="en-US" dirty="0"/>
              <a:t>The appointment of a </a:t>
            </a:r>
            <a:r>
              <a:rPr lang="en-US" i="1" dirty="0"/>
              <a:t>conservator </a:t>
            </a:r>
            <a:r>
              <a:rPr lang="en-US" dirty="0"/>
              <a:t>or legal guardian is </a:t>
            </a:r>
            <a:r>
              <a:rPr lang="en-US" dirty="0" smtClean="0"/>
              <a:t>a separate </a:t>
            </a:r>
            <a:r>
              <a:rPr lang="en-US" dirty="0"/>
              <a:t>process from civil commitment. People who </a:t>
            </a:r>
            <a:r>
              <a:rPr lang="en-US" dirty="0" smtClean="0"/>
              <a:t>are gravely </a:t>
            </a:r>
            <a:r>
              <a:rPr lang="en-US" dirty="0"/>
              <a:t>disabled; are found to be incompetent; cannot </a:t>
            </a:r>
            <a:r>
              <a:rPr lang="en-US" dirty="0" smtClean="0"/>
              <a:t>provide food</a:t>
            </a:r>
            <a:r>
              <a:rPr lang="en-US" dirty="0"/>
              <a:t>, clothing, and shelter for themselves even </a:t>
            </a:r>
            <a:r>
              <a:rPr lang="en-US" dirty="0" smtClean="0"/>
              <a:t>when resources </a:t>
            </a:r>
            <a:r>
              <a:rPr lang="en-US" dirty="0"/>
              <a:t>exist; and cannot act in their own best </a:t>
            </a:r>
            <a:r>
              <a:rPr lang="en-US" dirty="0" smtClean="0"/>
              <a:t>interests may </a:t>
            </a:r>
            <a:r>
              <a:rPr lang="en-US" dirty="0"/>
              <a:t>require appointment of a conservator. </a:t>
            </a:r>
            <a:endParaRPr lang="en-US" dirty="0" smtClean="0"/>
          </a:p>
          <a:p>
            <a:r>
              <a:rPr lang="en-US" dirty="0" smtClean="0"/>
              <a:t>In </a:t>
            </a:r>
            <a:r>
              <a:rPr lang="en-US" dirty="0"/>
              <a:t>these </a:t>
            </a:r>
            <a:r>
              <a:rPr lang="en-US" dirty="0" smtClean="0"/>
              <a:t>cases, the </a:t>
            </a:r>
            <a:r>
              <a:rPr lang="en-US" dirty="0"/>
              <a:t>court appoints a person to act as a legal guardian </a:t>
            </a:r>
            <a:r>
              <a:rPr lang="en-US" dirty="0" smtClean="0"/>
              <a:t>who assumes </a:t>
            </a:r>
            <a:r>
              <a:rPr lang="en-US" dirty="0"/>
              <a:t>many responsibilities for the person, such as </a:t>
            </a:r>
            <a:r>
              <a:rPr lang="en-US" dirty="0" smtClean="0"/>
              <a:t>giving informed </a:t>
            </a:r>
            <a:r>
              <a:rPr lang="en-US" dirty="0"/>
              <a:t>consent, writing checks, and entering </a:t>
            </a:r>
            <a:r>
              <a:rPr lang="en-US" dirty="0" smtClean="0"/>
              <a:t>contracts. </a:t>
            </a:r>
          </a:p>
          <a:p>
            <a:r>
              <a:rPr lang="en-US" dirty="0" smtClean="0"/>
              <a:t>The </a:t>
            </a:r>
            <a:r>
              <a:rPr lang="en-US" dirty="0"/>
              <a:t>client with a guardian loses the right to </a:t>
            </a:r>
            <a:r>
              <a:rPr lang="en-US" dirty="0" smtClean="0"/>
              <a:t>enter into </a:t>
            </a:r>
            <a:r>
              <a:rPr lang="en-US" dirty="0"/>
              <a:t>legal contracts or agreements that require a </a:t>
            </a:r>
            <a:r>
              <a:rPr lang="en-US" dirty="0" smtClean="0"/>
              <a:t>signature (e.g</a:t>
            </a:r>
            <a:r>
              <a:rPr lang="en-US" dirty="0"/>
              <a:t>., marriage or mortgage). This affects many daily </a:t>
            </a:r>
            <a:r>
              <a:rPr lang="en-US" dirty="0" smtClean="0"/>
              <a:t>activities that </a:t>
            </a:r>
            <a:r>
              <a:rPr lang="en-US" dirty="0"/>
              <a:t>are usually taken for granted. Because </a:t>
            </a:r>
            <a:r>
              <a:rPr lang="en-US" dirty="0" smtClean="0"/>
              <a:t>conservators or </a:t>
            </a:r>
            <a:r>
              <a:rPr lang="en-US" dirty="0"/>
              <a:t>guardians speak for clients, the nurse must obtain </a:t>
            </a:r>
            <a:r>
              <a:rPr lang="en-US" dirty="0" smtClean="0"/>
              <a:t>consent or </a:t>
            </a:r>
            <a:r>
              <a:rPr lang="en-US" dirty="0"/>
              <a:t>permission from the conservator. </a:t>
            </a:r>
            <a:endParaRPr lang="en-US" dirty="0" smtClean="0"/>
          </a:p>
          <a:p>
            <a:r>
              <a:rPr lang="en-US" dirty="0" smtClean="0"/>
              <a:t>Some </a:t>
            </a:r>
            <a:r>
              <a:rPr lang="en-US" dirty="0"/>
              <a:t>states </a:t>
            </a:r>
            <a:r>
              <a:rPr lang="en-US" dirty="0" smtClean="0"/>
              <a:t>distinguish between </a:t>
            </a:r>
            <a:r>
              <a:rPr lang="en-US" dirty="0"/>
              <a:t>conservator of the person (</a:t>
            </a:r>
            <a:r>
              <a:rPr lang="en-US" dirty="0" smtClean="0"/>
              <a:t>synonymous </a:t>
            </a:r>
            <a:r>
              <a:rPr lang="en-US" dirty="0"/>
              <a:t>with legal guardian) and conservator of financial </a:t>
            </a:r>
            <a:r>
              <a:rPr lang="en-US" dirty="0" smtClean="0"/>
              <a:t>affairs only</a:t>
            </a:r>
            <a:r>
              <a:rPr lang="en-US" dirty="0"/>
              <a:t>––also known as power of attorney for </a:t>
            </a:r>
            <a:r>
              <a:rPr lang="en-US" dirty="0" smtClean="0"/>
              <a:t>financial matters</a:t>
            </a:r>
            <a:r>
              <a:rPr lang="en-US" dirty="0"/>
              <a:t>.</a:t>
            </a:r>
          </a:p>
        </p:txBody>
      </p:sp>
    </p:spTree>
    <p:extLst>
      <p:ext uri="{BB962C8B-B14F-4D97-AF65-F5344CB8AC3E}">
        <p14:creationId xmlns:p14="http://schemas.microsoft.com/office/powerpoint/2010/main" val="18558856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Least Restrictive Environment</a:t>
            </a:r>
            <a:endParaRPr lang="en-US" dirty="0"/>
          </a:p>
        </p:txBody>
      </p:sp>
      <p:sp>
        <p:nvSpPr>
          <p:cNvPr id="3" name="Content Placeholder 2"/>
          <p:cNvSpPr>
            <a:spLocks noGrp="1"/>
          </p:cNvSpPr>
          <p:nvPr>
            <p:ph idx="1"/>
          </p:nvPr>
        </p:nvSpPr>
        <p:spPr/>
        <p:txBody>
          <a:bodyPr>
            <a:normAutofit/>
          </a:bodyPr>
          <a:lstStyle/>
          <a:p>
            <a:r>
              <a:rPr lang="en-US" dirty="0"/>
              <a:t>Clients have the right to treatment in the </a:t>
            </a:r>
            <a:r>
              <a:rPr lang="en-US" b="1" dirty="0"/>
              <a:t>least </a:t>
            </a:r>
            <a:r>
              <a:rPr lang="en-US" b="1" dirty="0" smtClean="0"/>
              <a:t>restrictive environment </a:t>
            </a:r>
            <a:r>
              <a:rPr lang="en-US" dirty="0"/>
              <a:t>appropriate to meet their needs. </a:t>
            </a:r>
            <a:endParaRPr lang="en-US" dirty="0" smtClean="0"/>
          </a:p>
          <a:p>
            <a:r>
              <a:rPr lang="en-US" dirty="0" smtClean="0"/>
              <a:t>It </a:t>
            </a:r>
            <a:r>
              <a:rPr lang="en-US" dirty="0"/>
              <a:t>means that a client </a:t>
            </a:r>
            <a:r>
              <a:rPr lang="en-US" dirty="0" smtClean="0"/>
              <a:t>does not </a:t>
            </a:r>
            <a:r>
              <a:rPr lang="en-US" dirty="0"/>
              <a:t>have to be hospitalized if he or she can be treated in </a:t>
            </a:r>
            <a:r>
              <a:rPr lang="en-US" dirty="0" smtClean="0"/>
              <a:t>an outpatient </a:t>
            </a:r>
            <a:r>
              <a:rPr lang="en-US" dirty="0"/>
              <a:t>setting or in a group home. </a:t>
            </a:r>
            <a:endParaRPr lang="en-US" dirty="0" smtClean="0"/>
          </a:p>
          <a:p>
            <a:r>
              <a:rPr lang="en-US" dirty="0" smtClean="0"/>
              <a:t>It </a:t>
            </a:r>
            <a:r>
              <a:rPr lang="en-US" dirty="0"/>
              <a:t>also means </a:t>
            </a:r>
            <a:r>
              <a:rPr lang="en-US" dirty="0" smtClean="0"/>
              <a:t>that the </a:t>
            </a:r>
            <a:r>
              <a:rPr lang="en-US" dirty="0"/>
              <a:t>client must be free of restraint or seclusion unless it </a:t>
            </a:r>
            <a:r>
              <a:rPr lang="en-US" dirty="0" smtClean="0"/>
              <a:t>is necessary</a:t>
            </a:r>
            <a:r>
              <a:rPr lang="en-US" dirty="0"/>
              <a:t>.</a:t>
            </a:r>
          </a:p>
        </p:txBody>
      </p:sp>
    </p:spTree>
    <p:extLst>
      <p:ext uri="{BB962C8B-B14F-4D97-AF65-F5344CB8AC3E}">
        <p14:creationId xmlns:p14="http://schemas.microsoft.com/office/powerpoint/2010/main" val="4218878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Least Restrictive Environment</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Restraint </a:t>
            </a:r>
            <a:r>
              <a:rPr lang="en-US" dirty="0"/>
              <a:t>is the direct application of physical force to </a:t>
            </a:r>
            <a:r>
              <a:rPr lang="en-US" dirty="0" smtClean="0"/>
              <a:t>a person</a:t>
            </a:r>
            <a:r>
              <a:rPr lang="en-US" dirty="0"/>
              <a:t>, without his or her permission, to restrict his or </a:t>
            </a:r>
            <a:r>
              <a:rPr lang="en-US" dirty="0" smtClean="0"/>
              <a:t>her freedom </a:t>
            </a:r>
            <a:r>
              <a:rPr lang="en-US" dirty="0"/>
              <a:t>of movement. </a:t>
            </a:r>
            <a:endParaRPr lang="en-US" dirty="0" smtClean="0"/>
          </a:p>
          <a:p>
            <a:r>
              <a:rPr lang="en-US" dirty="0" smtClean="0"/>
              <a:t>The </a:t>
            </a:r>
            <a:r>
              <a:rPr lang="en-US" dirty="0"/>
              <a:t>physical force may be </a:t>
            </a:r>
            <a:r>
              <a:rPr lang="en-US" dirty="0" smtClean="0"/>
              <a:t>human or </a:t>
            </a:r>
            <a:r>
              <a:rPr lang="en-US" dirty="0"/>
              <a:t>mechanical or both. </a:t>
            </a:r>
            <a:endParaRPr lang="en-US" dirty="0" smtClean="0"/>
          </a:p>
          <a:p>
            <a:r>
              <a:rPr lang="en-US" i="1" dirty="0" smtClean="0"/>
              <a:t>Human </a:t>
            </a:r>
            <a:r>
              <a:rPr lang="en-US" i="1" dirty="0"/>
              <a:t>restraint </a:t>
            </a:r>
            <a:r>
              <a:rPr lang="en-US" dirty="0"/>
              <a:t>occurs when </a:t>
            </a:r>
            <a:r>
              <a:rPr lang="en-US" dirty="0" smtClean="0"/>
              <a:t>staff members </a:t>
            </a:r>
            <a:r>
              <a:rPr lang="en-US" dirty="0"/>
              <a:t>physically control the client and move him </a:t>
            </a:r>
            <a:r>
              <a:rPr lang="en-US" dirty="0" smtClean="0"/>
              <a:t>or her </a:t>
            </a:r>
            <a:r>
              <a:rPr lang="en-US" dirty="0"/>
              <a:t>to a seclusion room. </a:t>
            </a:r>
            <a:endParaRPr lang="en-US" dirty="0" smtClean="0"/>
          </a:p>
          <a:p>
            <a:r>
              <a:rPr lang="en-US" i="1" dirty="0" smtClean="0"/>
              <a:t>Mechanical </a:t>
            </a:r>
            <a:r>
              <a:rPr lang="en-US" i="1" dirty="0"/>
              <a:t>restraints </a:t>
            </a:r>
            <a:r>
              <a:rPr lang="en-US" dirty="0"/>
              <a:t>are </a:t>
            </a:r>
            <a:r>
              <a:rPr lang="en-US" dirty="0" smtClean="0"/>
              <a:t>devices, usually </a:t>
            </a:r>
            <a:r>
              <a:rPr lang="en-US" dirty="0"/>
              <a:t>ankle and wrist restraints, fastened to the </a:t>
            </a:r>
            <a:r>
              <a:rPr lang="en-US" dirty="0" smtClean="0"/>
              <a:t>bed frame </a:t>
            </a:r>
            <a:r>
              <a:rPr lang="en-US" dirty="0"/>
              <a:t>to curtail the client’s physical aggression, such </a:t>
            </a:r>
            <a:r>
              <a:rPr lang="en-US" dirty="0" smtClean="0"/>
              <a:t>as hitting</a:t>
            </a:r>
            <a:r>
              <a:rPr lang="en-US" dirty="0"/>
              <a:t>, kicking, and hair pulling.</a:t>
            </a:r>
          </a:p>
        </p:txBody>
      </p:sp>
    </p:spTree>
    <p:extLst>
      <p:ext uri="{BB962C8B-B14F-4D97-AF65-F5344CB8AC3E}">
        <p14:creationId xmlns:p14="http://schemas.microsoft.com/office/powerpoint/2010/main" val="1619429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Restraint</a:t>
            </a:r>
            <a:endParaRPr lang="en-US" dirty="0"/>
          </a:p>
        </p:txBody>
      </p:sp>
      <p:pic>
        <p:nvPicPr>
          <p:cNvPr id="1026" name="Picture 2" descr="Medical restraint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741280"/>
            <a:ext cx="8229600" cy="4567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608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Least Restrictive Environment</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Seclusion </a:t>
            </a:r>
            <a:r>
              <a:rPr lang="en-US" dirty="0"/>
              <a:t>is the involuntary confinement of a person </a:t>
            </a:r>
            <a:r>
              <a:rPr lang="en-US" dirty="0" smtClean="0"/>
              <a:t>in a </a:t>
            </a:r>
            <a:r>
              <a:rPr lang="en-US" dirty="0"/>
              <a:t>specially constructed, locked room equipped with a </a:t>
            </a:r>
            <a:r>
              <a:rPr lang="en-US" dirty="0" smtClean="0"/>
              <a:t>security window </a:t>
            </a:r>
            <a:r>
              <a:rPr lang="en-US" dirty="0"/>
              <a:t>or camera for direct visual monitoring. </a:t>
            </a:r>
            <a:endParaRPr lang="en-US" dirty="0" smtClean="0"/>
          </a:p>
          <a:p>
            <a:r>
              <a:rPr lang="en-US" dirty="0" smtClean="0"/>
              <a:t>For safety</a:t>
            </a:r>
            <a:r>
              <a:rPr lang="en-US" dirty="0"/>
              <a:t>, the room often has a bed bolted to the floor and </a:t>
            </a:r>
            <a:r>
              <a:rPr lang="en-US" dirty="0" smtClean="0"/>
              <a:t>a mattress</a:t>
            </a:r>
            <a:r>
              <a:rPr lang="en-US" dirty="0"/>
              <a:t>. Any sharp or potentially dangerous objects, </a:t>
            </a:r>
            <a:r>
              <a:rPr lang="en-US" dirty="0" smtClean="0"/>
              <a:t>such </a:t>
            </a:r>
            <a:r>
              <a:rPr lang="en-US" dirty="0"/>
              <a:t>as pens, glasses, belts, and matches, are removed from </a:t>
            </a:r>
            <a:r>
              <a:rPr lang="en-US" dirty="0" smtClean="0"/>
              <a:t>the client </a:t>
            </a:r>
            <a:r>
              <a:rPr lang="en-US" dirty="0"/>
              <a:t>as a safety precaution. </a:t>
            </a:r>
            <a:endParaRPr lang="en-US" dirty="0" smtClean="0"/>
          </a:p>
          <a:p>
            <a:r>
              <a:rPr lang="en-US" dirty="0" smtClean="0"/>
              <a:t>Seclusion </a:t>
            </a:r>
            <a:r>
              <a:rPr lang="en-US" dirty="0"/>
              <a:t>decreases </a:t>
            </a:r>
            <a:r>
              <a:rPr lang="en-US" dirty="0" smtClean="0"/>
              <a:t>stimulation, protects </a:t>
            </a:r>
            <a:r>
              <a:rPr lang="en-US" dirty="0"/>
              <a:t>others from the client, prevents </a:t>
            </a:r>
            <a:r>
              <a:rPr lang="en-US" dirty="0" smtClean="0"/>
              <a:t>property destruction</a:t>
            </a:r>
            <a:r>
              <a:rPr lang="en-US" dirty="0"/>
              <a:t>, and provides privacy for the client. </a:t>
            </a:r>
            <a:endParaRPr lang="en-US" dirty="0" smtClean="0"/>
          </a:p>
          <a:p>
            <a:r>
              <a:rPr lang="en-US" dirty="0" smtClean="0"/>
              <a:t>The </a:t>
            </a:r>
            <a:r>
              <a:rPr lang="en-US" dirty="0"/>
              <a:t>goal </a:t>
            </a:r>
            <a:r>
              <a:rPr lang="en-US" dirty="0" smtClean="0"/>
              <a:t>is to </a:t>
            </a:r>
            <a:r>
              <a:rPr lang="en-US" dirty="0"/>
              <a:t>give the client the opportunity to regain physical </a:t>
            </a:r>
            <a:r>
              <a:rPr lang="en-US" dirty="0" smtClean="0"/>
              <a:t>and emotional </a:t>
            </a:r>
            <a:r>
              <a:rPr lang="en-US" dirty="0"/>
              <a:t>self-control.</a:t>
            </a:r>
          </a:p>
        </p:txBody>
      </p:sp>
    </p:spTree>
    <p:extLst>
      <p:ext uri="{BB962C8B-B14F-4D97-AF65-F5344CB8AC3E}">
        <p14:creationId xmlns:p14="http://schemas.microsoft.com/office/powerpoint/2010/main" val="1202220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Seclusion Room</a:t>
            </a:r>
            <a:endParaRPr lang="en-US" dirty="0"/>
          </a:p>
        </p:txBody>
      </p:sp>
      <p:pic>
        <p:nvPicPr>
          <p:cNvPr id="2050" name="Picture 2" descr="Iowa Education Board revises proposed seclusion and restraint rules in  schools | Local Education | qctimes.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09800"/>
            <a:ext cx="4572000" cy="4191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ental health patient seclusion to be scrapped after scathing UN  condemnation | Stuff.co.n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209800"/>
            <a:ext cx="44196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118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Least Restrictive Environment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a:t>Short-term use of restraint or seclusion is </a:t>
            </a:r>
            <a:r>
              <a:rPr lang="en-US" dirty="0" smtClean="0"/>
              <a:t>permitted only </a:t>
            </a:r>
            <a:r>
              <a:rPr lang="en-US" dirty="0"/>
              <a:t>when the client is imminently aggressive and </a:t>
            </a:r>
            <a:r>
              <a:rPr lang="en-US" dirty="0" smtClean="0"/>
              <a:t>dangerous to </a:t>
            </a:r>
            <a:r>
              <a:rPr lang="en-US" dirty="0"/>
              <a:t>himself or herself or to others, and all other </a:t>
            </a:r>
            <a:r>
              <a:rPr lang="en-US" dirty="0" smtClean="0"/>
              <a:t>means of </a:t>
            </a:r>
            <a:r>
              <a:rPr lang="en-US" dirty="0"/>
              <a:t>calming the client have been </a:t>
            </a:r>
            <a:r>
              <a:rPr lang="en-US" dirty="0" smtClean="0"/>
              <a:t>unsuccessful. </a:t>
            </a:r>
          </a:p>
          <a:p>
            <a:r>
              <a:rPr lang="en-US" dirty="0" smtClean="0"/>
              <a:t>For </a:t>
            </a:r>
            <a:r>
              <a:rPr lang="en-US" b="1" dirty="0"/>
              <a:t>adult</a:t>
            </a:r>
            <a:r>
              <a:rPr lang="en-US" dirty="0"/>
              <a:t> clients, use of restraint and </a:t>
            </a:r>
            <a:r>
              <a:rPr lang="en-US" dirty="0" smtClean="0"/>
              <a:t>seclusion requires </a:t>
            </a:r>
            <a:r>
              <a:rPr lang="en-US" dirty="0"/>
              <a:t>a </a:t>
            </a:r>
            <a:r>
              <a:rPr lang="en-US" u="sng" dirty="0"/>
              <a:t>face-to-face evaluation by a licensed </a:t>
            </a:r>
            <a:r>
              <a:rPr lang="en-US" u="sng" dirty="0" smtClean="0"/>
              <a:t>independent practitioner </a:t>
            </a:r>
            <a:r>
              <a:rPr lang="en-US" u="sng" dirty="0"/>
              <a:t>within 1 hour of restraint or </a:t>
            </a:r>
            <a:r>
              <a:rPr lang="en-US" u="sng" dirty="0" smtClean="0"/>
              <a:t>seclusion and </a:t>
            </a:r>
            <a:r>
              <a:rPr lang="en-US" u="sng" dirty="0"/>
              <a:t>every 8 hours thereafter, a physician’s order </a:t>
            </a:r>
            <a:r>
              <a:rPr lang="en-US" u="sng" dirty="0" smtClean="0"/>
              <a:t>every 4 </a:t>
            </a:r>
            <a:r>
              <a:rPr lang="en-US" u="sng" dirty="0"/>
              <a:t>hours, documented assessment by the nurse every 1 </a:t>
            </a:r>
            <a:r>
              <a:rPr lang="en-US" u="sng" dirty="0" smtClean="0"/>
              <a:t>to 2 </a:t>
            </a:r>
            <a:r>
              <a:rPr lang="en-US" u="sng" dirty="0"/>
              <a:t>hours, and close supervision of the client. </a:t>
            </a:r>
            <a:endParaRPr lang="en-US" u="sng" dirty="0" smtClean="0"/>
          </a:p>
          <a:p>
            <a:r>
              <a:rPr lang="en-US" dirty="0" smtClean="0"/>
              <a:t>For </a:t>
            </a:r>
            <a:r>
              <a:rPr lang="en-US" b="1" dirty="0" smtClean="0"/>
              <a:t>children</a:t>
            </a:r>
            <a:r>
              <a:rPr lang="en-US" dirty="0" smtClean="0"/>
              <a:t>, the </a:t>
            </a:r>
            <a:r>
              <a:rPr lang="en-US" dirty="0"/>
              <a:t>physician’s order must be </a:t>
            </a:r>
            <a:r>
              <a:rPr lang="en-US" u="sng" dirty="0"/>
              <a:t>renewed every 2 hours, </a:t>
            </a:r>
            <a:r>
              <a:rPr lang="en-US" u="sng" dirty="0" smtClean="0"/>
              <a:t>with a </a:t>
            </a:r>
            <a:r>
              <a:rPr lang="en-US" u="sng" dirty="0"/>
              <a:t>face-to-face evaluation every 4 hours. The nurse </a:t>
            </a:r>
            <a:r>
              <a:rPr lang="en-US" u="sng" dirty="0" smtClean="0"/>
              <a:t>assesses the </a:t>
            </a:r>
            <a:r>
              <a:rPr lang="en-US" u="sng" dirty="0"/>
              <a:t>client for any injury and provides treatment as </a:t>
            </a:r>
            <a:r>
              <a:rPr lang="en-US" u="sng" dirty="0" smtClean="0"/>
              <a:t>needed. Staff </a:t>
            </a:r>
            <a:r>
              <a:rPr lang="en-US" u="sng" dirty="0"/>
              <a:t>must monitor a client in restraints continuously on </a:t>
            </a:r>
            <a:r>
              <a:rPr lang="en-US" u="sng" dirty="0" smtClean="0"/>
              <a:t>a 1:1 </a:t>
            </a:r>
            <a:r>
              <a:rPr lang="en-US" u="sng" dirty="0"/>
              <a:t>basis for the duration of the restraint period. </a:t>
            </a:r>
            <a:endParaRPr lang="en-US" u="sng" dirty="0" smtClean="0"/>
          </a:p>
        </p:txBody>
      </p:sp>
    </p:spTree>
    <p:extLst>
      <p:ext uri="{BB962C8B-B14F-4D97-AF65-F5344CB8AC3E}">
        <p14:creationId xmlns:p14="http://schemas.microsoft.com/office/powerpoint/2010/main" val="4100080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Least Restrictive Environment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FF0000"/>
                </a:solidFill>
              </a:rPr>
              <a:t>A client in seclusion is monitored 1:1 for the first hour and then may be monitored by audio and video equipment. </a:t>
            </a:r>
            <a:endParaRPr lang="en-US" dirty="0" smtClean="0">
              <a:solidFill>
                <a:srgbClr val="FF0000"/>
              </a:solidFill>
            </a:endParaRPr>
          </a:p>
          <a:p>
            <a:r>
              <a:rPr lang="en-US" dirty="0" smtClean="0"/>
              <a:t>The </a:t>
            </a:r>
            <a:r>
              <a:rPr lang="en-US" dirty="0"/>
              <a:t>nurse monitors and documents the client’s skin condition, blood circulation in hands and feet (for the client in restraints), emotional well-being, and readiness to discontinue seclusion or restraint. He or she observes the client closely for side effects of medications, which may be given in large doses in emergencies. </a:t>
            </a:r>
            <a:endParaRPr lang="en-US" dirty="0" smtClean="0"/>
          </a:p>
          <a:p>
            <a:r>
              <a:rPr lang="en-US" dirty="0" smtClean="0"/>
              <a:t>The </a:t>
            </a:r>
            <a:r>
              <a:rPr lang="en-US" dirty="0"/>
              <a:t>nurse or designated care provider also implements and documents offers of food, fluids, and opportunities to use the bathroom per facility policies and procedures</a:t>
            </a:r>
            <a:r>
              <a:rPr lang="en-US" dirty="0" smtClean="0"/>
              <a:t>.</a:t>
            </a:r>
            <a:endParaRPr lang="en-US" dirty="0"/>
          </a:p>
        </p:txBody>
      </p:sp>
    </p:spTree>
    <p:extLst>
      <p:ext uri="{BB962C8B-B14F-4D97-AF65-F5344CB8AC3E}">
        <p14:creationId xmlns:p14="http://schemas.microsoft.com/office/powerpoint/2010/main" val="1759000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t>Legal Considerations</a:t>
            </a:r>
            <a:endParaRPr lang="en-US" dirty="0"/>
          </a:p>
        </p:txBody>
      </p:sp>
    </p:spTree>
    <p:extLst>
      <p:ext uri="{BB962C8B-B14F-4D97-AF65-F5344CB8AC3E}">
        <p14:creationId xmlns:p14="http://schemas.microsoft.com/office/powerpoint/2010/main" val="6356840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Least Restrictive Environment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 soon as possible, staff members must inform the client of the behavioral criteria that will be used to determine whether to decrease or to end the use of restraint or seclusion. </a:t>
            </a:r>
            <a:r>
              <a:rPr lang="en-US" dirty="0" smtClean="0">
                <a:solidFill>
                  <a:srgbClr val="FF0000"/>
                </a:solidFill>
              </a:rPr>
              <a:t>Criteria </a:t>
            </a:r>
            <a:r>
              <a:rPr lang="en-US" dirty="0">
                <a:solidFill>
                  <a:srgbClr val="FF0000"/>
                </a:solidFill>
              </a:rPr>
              <a:t>may include the client’s ability to </a:t>
            </a:r>
            <a:r>
              <a:rPr lang="en-US" dirty="0" smtClean="0">
                <a:solidFill>
                  <a:srgbClr val="FF0000"/>
                </a:solidFill>
              </a:rPr>
              <a:t>verbalize feelings </a:t>
            </a:r>
            <a:r>
              <a:rPr lang="en-US" dirty="0">
                <a:solidFill>
                  <a:srgbClr val="FF0000"/>
                </a:solidFill>
              </a:rPr>
              <a:t>and concerns rationally, to make no verbal </a:t>
            </a:r>
            <a:r>
              <a:rPr lang="en-US" dirty="0" smtClean="0">
                <a:solidFill>
                  <a:srgbClr val="FF0000"/>
                </a:solidFill>
              </a:rPr>
              <a:t>threats, to </a:t>
            </a:r>
            <a:r>
              <a:rPr lang="en-US" dirty="0">
                <a:solidFill>
                  <a:srgbClr val="FF0000"/>
                </a:solidFill>
              </a:rPr>
              <a:t>have decreased muscle tension, and to demonstrate </a:t>
            </a:r>
            <a:r>
              <a:rPr lang="en-US" dirty="0" smtClean="0">
                <a:solidFill>
                  <a:srgbClr val="FF0000"/>
                </a:solidFill>
              </a:rPr>
              <a:t>self control. </a:t>
            </a:r>
          </a:p>
          <a:p>
            <a:r>
              <a:rPr lang="en-US" dirty="0" smtClean="0">
                <a:solidFill>
                  <a:srgbClr val="FF0000"/>
                </a:solidFill>
              </a:rPr>
              <a:t>If </a:t>
            </a:r>
            <a:r>
              <a:rPr lang="en-US" dirty="0">
                <a:solidFill>
                  <a:srgbClr val="FF0000"/>
                </a:solidFill>
              </a:rPr>
              <a:t>a client remains in restraints for 1 to 2 hours, </a:t>
            </a:r>
            <a:r>
              <a:rPr lang="en-US" dirty="0" smtClean="0">
                <a:solidFill>
                  <a:srgbClr val="FF0000"/>
                </a:solidFill>
              </a:rPr>
              <a:t>two staff </a:t>
            </a:r>
            <a:r>
              <a:rPr lang="en-US" dirty="0">
                <a:solidFill>
                  <a:srgbClr val="FF0000"/>
                </a:solidFill>
              </a:rPr>
              <a:t>members can free one limb at a time for movement </a:t>
            </a:r>
            <a:r>
              <a:rPr lang="en-US" dirty="0" smtClean="0">
                <a:solidFill>
                  <a:srgbClr val="FF0000"/>
                </a:solidFill>
              </a:rPr>
              <a:t>and </a:t>
            </a:r>
            <a:r>
              <a:rPr lang="en-US" dirty="0">
                <a:solidFill>
                  <a:srgbClr val="FF0000"/>
                </a:solidFill>
              </a:rPr>
              <a:t>exercise. </a:t>
            </a:r>
            <a:r>
              <a:rPr lang="en-US" dirty="0"/>
              <a:t>Frequent contact by the nurse promotes </a:t>
            </a:r>
            <a:r>
              <a:rPr lang="en-US" dirty="0" smtClean="0"/>
              <a:t>ongoing assessment </a:t>
            </a:r>
            <a:r>
              <a:rPr lang="en-US" dirty="0"/>
              <a:t>of the client’s well-being and self-control. </a:t>
            </a:r>
            <a:endParaRPr lang="en-US" dirty="0" smtClean="0"/>
          </a:p>
          <a:p>
            <a:r>
              <a:rPr lang="en-US" dirty="0" smtClean="0">
                <a:solidFill>
                  <a:srgbClr val="FF0000"/>
                </a:solidFill>
              </a:rPr>
              <a:t>It also provides </a:t>
            </a:r>
            <a:r>
              <a:rPr lang="en-US" dirty="0">
                <a:solidFill>
                  <a:srgbClr val="FF0000"/>
                </a:solidFill>
              </a:rPr>
              <a:t>an opportunity for the nurse to reassure the </a:t>
            </a:r>
            <a:r>
              <a:rPr lang="en-US" dirty="0" smtClean="0">
                <a:solidFill>
                  <a:srgbClr val="FF0000"/>
                </a:solidFill>
              </a:rPr>
              <a:t>client that </a:t>
            </a:r>
            <a:r>
              <a:rPr lang="en-US" dirty="0">
                <a:solidFill>
                  <a:srgbClr val="FF0000"/>
                </a:solidFill>
              </a:rPr>
              <a:t>restraint is a restorative, not a punitive, procedure. </a:t>
            </a:r>
            <a:r>
              <a:rPr lang="en-US" dirty="0" smtClean="0">
                <a:solidFill>
                  <a:srgbClr val="FF0000"/>
                </a:solidFill>
              </a:rPr>
              <a:t>Following release </a:t>
            </a:r>
            <a:r>
              <a:rPr lang="en-US" dirty="0">
                <a:solidFill>
                  <a:srgbClr val="FF0000"/>
                </a:solidFill>
              </a:rPr>
              <a:t>from seclusion or restraint, a debriefing </a:t>
            </a:r>
            <a:r>
              <a:rPr lang="en-US" dirty="0" smtClean="0">
                <a:solidFill>
                  <a:srgbClr val="FF0000"/>
                </a:solidFill>
              </a:rPr>
              <a:t>session is </a:t>
            </a:r>
            <a:r>
              <a:rPr lang="en-US" dirty="0">
                <a:solidFill>
                  <a:srgbClr val="FF0000"/>
                </a:solidFill>
              </a:rPr>
              <a:t>required within 24 hours.</a:t>
            </a:r>
          </a:p>
        </p:txBody>
      </p:sp>
    </p:spTree>
    <p:extLst>
      <p:ext uri="{BB962C8B-B14F-4D97-AF65-F5344CB8AC3E}">
        <p14:creationId xmlns:p14="http://schemas.microsoft.com/office/powerpoint/2010/main" val="3646024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Least Restrictive Environment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nurse also should offer support to the client’s </a:t>
            </a:r>
            <a:r>
              <a:rPr lang="en-US" dirty="0" smtClean="0"/>
              <a:t>family, who </a:t>
            </a:r>
            <a:r>
              <a:rPr lang="en-US" dirty="0"/>
              <a:t>may be angry or embarrassed when the client </a:t>
            </a:r>
            <a:r>
              <a:rPr lang="en-US" dirty="0" smtClean="0"/>
              <a:t>is restrained </a:t>
            </a:r>
            <a:r>
              <a:rPr lang="en-US" dirty="0"/>
              <a:t>or secluded. A careful and thorough </a:t>
            </a:r>
            <a:r>
              <a:rPr lang="en-US" dirty="0" smtClean="0"/>
              <a:t>explanation about </a:t>
            </a:r>
            <a:r>
              <a:rPr lang="en-US" dirty="0"/>
              <a:t>the client’s behavior and subsequent use </a:t>
            </a:r>
            <a:r>
              <a:rPr lang="en-US" dirty="0" smtClean="0"/>
              <a:t>of restraint </a:t>
            </a:r>
            <a:r>
              <a:rPr lang="en-US" dirty="0"/>
              <a:t>or seclusion is important. </a:t>
            </a:r>
            <a:endParaRPr lang="en-US" dirty="0" smtClean="0"/>
          </a:p>
          <a:p>
            <a:r>
              <a:rPr lang="en-US" dirty="0" smtClean="0"/>
              <a:t>If </a:t>
            </a:r>
            <a:r>
              <a:rPr lang="en-US" dirty="0"/>
              <a:t>the client is an </a:t>
            </a:r>
            <a:r>
              <a:rPr lang="en-US" dirty="0" smtClean="0"/>
              <a:t>adult, however</a:t>
            </a:r>
            <a:r>
              <a:rPr lang="en-US" dirty="0"/>
              <a:t>, such discussion requires a signed release of </a:t>
            </a:r>
            <a:r>
              <a:rPr lang="en-US" dirty="0" smtClean="0"/>
              <a:t>information. In </a:t>
            </a:r>
            <a:r>
              <a:rPr lang="en-US" dirty="0"/>
              <a:t>the case of minor children, signed consent </a:t>
            </a:r>
            <a:r>
              <a:rPr lang="en-US" dirty="0" smtClean="0"/>
              <a:t>is not </a:t>
            </a:r>
            <a:r>
              <a:rPr lang="en-US" dirty="0"/>
              <a:t>required to inform parents or guardians about the </a:t>
            </a:r>
            <a:r>
              <a:rPr lang="en-US" dirty="0" smtClean="0"/>
              <a:t>use of </a:t>
            </a:r>
            <a:r>
              <a:rPr lang="en-US" dirty="0"/>
              <a:t>restraint or seclusion. </a:t>
            </a:r>
            <a:endParaRPr lang="en-US" dirty="0" smtClean="0"/>
          </a:p>
          <a:p>
            <a:r>
              <a:rPr lang="en-US" dirty="0" smtClean="0"/>
              <a:t>Providing </a:t>
            </a:r>
            <a:r>
              <a:rPr lang="en-US" dirty="0"/>
              <a:t>the family with </a:t>
            </a:r>
            <a:r>
              <a:rPr lang="en-US" dirty="0" smtClean="0"/>
              <a:t>information may </a:t>
            </a:r>
            <a:r>
              <a:rPr lang="en-US" dirty="0"/>
              <a:t>help prevent legal or ethical difficulties. It </a:t>
            </a:r>
            <a:r>
              <a:rPr lang="en-US" dirty="0" smtClean="0"/>
              <a:t>also keeps </a:t>
            </a:r>
            <a:r>
              <a:rPr lang="en-US" dirty="0"/>
              <a:t>the family involved in the client’s treatment.</a:t>
            </a:r>
          </a:p>
        </p:txBody>
      </p:sp>
    </p:spTree>
    <p:extLst>
      <p:ext uri="{BB962C8B-B14F-4D97-AF65-F5344CB8AC3E}">
        <p14:creationId xmlns:p14="http://schemas.microsoft.com/office/powerpoint/2010/main" val="4241743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Vignette: Seclusion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The goal of seclusion </a:t>
            </a:r>
            <a:r>
              <a:rPr lang="en-US" dirty="0"/>
              <a:t>is to give the client the opportunity </a:t>
            </a:r>
            <a:r>
              <a:rPr lang="en-US" dirty="0" smtClean="0"/>
              <a:t>to regain </a:t>
            </a:r>
            <a:r>
              <a:rPr lang="en-US" dirty="0"/>
              <a:t>self-control, both emotionally and physically. Most </a:t>
            </a:r>
            <a:r>
              <a:rPr lang="en-US" dirty="0" smtClean="0"/>
              <a:t>clients who </a:t>
            </a:r>
            <a:r>
              <a:rPr lang="en-US" dirty="0"/>
              <a:t>have been secluded, however, have very </a:t>
            </a:r>
            <a:r>
              <a:rPr lang="en-US" dirty="0" smtClean="0"/>
              <a:t>different feelings </a:t>
            </a:r>
            <a:r>
              <a:rPr lang="en-US" dirty="0"/>
              <a:t>and thoughts about seclusion. Clients report </a:t>
            </a:r>
            <a:r>
              <a:rPr lang="en-US" dirty="0" smtClean="0"/>
              <a:t>feeling angry</a:t>
            </a:r>
            <a:r>
              <a:rPr lang="en-US" dirty="0"/>
              <a:t>, agitated, bored, frustrated, helpless, and afraid </a:t>
            </a:r>
            <a:r>
              <a:rPr lang="en-US" dirty="0" smtClean="0"/>
              <a:t>while in </a:t>
            </a:r>
            <a:r>
              <a:rPr lang="en-US" dirty="0"/>
              <a:t>seclusion. They perceive seclusion as a punishment and </a:t>
            </a:r>
            <a:r>
              <a:rPr lang="en-US" dirty="0" smtClean="0"/>
              <a:t>receive the </a:t>
            </a:r>
            <a:r>
              <a:rPr lang="en-US" dirty="0"/>
              <a:t>message that they were “bad.” </a:t>
            </a:r>
            <a:endParaRPr lang="en-US" dirty="0" smtClean="0"/>
          </a:p>
          <a:p>
            <a:r>
              <a:rPr lang="en-US" dirty="0" smtClean="0"/>
              <a:t>Many </a:t>
            </a:r>
            <a:r>
              <a:rPr lang="en-US" dirty="0"/>
              <a:t>clients are </a:t>
            </a:r>
            <a:r>
              <a:rPr lang="en-US" dirty="0" smtClean="0"/>
              <a:t>not clear </a:t>
            </a:r>
            <a:r>
              <a:rPr lang="en-US" dirty="0"/>
              <a:t>about the reasons for seclusion or the criteria for </a:t>
            </a:r>
            <a:r>
              <a:rPr lang="en-US" dirty="0" smtClean="0"/>
              <a:t>exiting </a:t>
            </a:r>
            <a:r>
              <a:rPr lang="en-US" dirty="0"/>
              <a:t>seclusion, and they believe that seclusion lasted too long. </a:t>
            </a:r>
            <a:r>
              <a:rPr lang="en-US" dirty="0" smtClean="0"/>
              <a:t>In general</a:t>
            </a:r>
            <a:r>
              <a:rPr lang="en-US" dirty="0"/>
              <a:t>, clients think that other interventions such as </a:t>
            </a:r>
            <a:r>
              <a:rPr lang="en-US" dirty="0" smtClean="0"/>
              <a:t>interaction with </a:t>
            </a:r>
            <a:r>
              <a:rPr lang="en-US" dirty="0"/>
              <a:t>staff, a place to calm down or scream when </a:t>
            </a:r>
            <a:r>
              <a:rPr lang="en-US" dirty="0" smtClean="0"/>
              <a:t>needed, or </a:t>
            </a:r>
            <a:r>
              <a:rPr lang="en-US" dirty="0"/>
              <a:t>the presence of a family member could reduce or </a:t>
            </a:r>
            <a:r>
              <a:rPr lang="en-US" dirty="0" smtClean="0"/>
              <a:t>eliminate the </a:t>
            </a:r>
            <a:r>
              <a:rPr lang="en-US" dirty="0"/>
              <a:t>need for seclusion. </a:t>
            </a:r>
            <a:endParaRPr lang="en-US" dirty="0" smtClean="0"/>
          </a:p>
        </p:txBody>
      </p:sp>
    </p:spTree>
    <p:extLst>
      <p:ext uri="{BB962C8B-B14F-4D97-AF65-F5344CB8AC3E}">
        <p14:creationId xmlns:p14="http://schemas.microsoft.com/office/powerpoint/2010/main" val="3975420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Confidentiality</a:t>
            </a:r>
            <a:endParaRPr lang="en-US" dirty="0"/>
          </a:p>
        </p:txBody>
      </p:sp>
      <p:sp>
        <p:nvSpPr>
          <p:cNvPr id="3" name="Content Placeholder 2"/>
          <p:cNvSpPr>
            <a:spLocks noGrp="1"/>
          </p:cNvSpPr>
          <p:nvPr>
            <p:ph idx="1"/>
          </p:nvPr>
        </p:nvSpPr>
        <p:spPr/>
        <p:txBody>
          <a:bodyPr>
            <a:normAutofit/>
          </a:bodyPr>
          <a:lstStyle/>
          <a:p>
            <a:r>
              <a:rPr lang="en-US" dirty="0"/>
              <a:t>The protection and privacy of personal health </a:t>
            </a:r>
            <a:r>
              <a:rPr lang="en-US" dirty="0" smtClean="0"/>
              <a:t>information is </a:t>
            </a:r>
            <a:r>
              <a:rPr lang="en-US" dirty="0"/>
              <a:t>regulated by the federal government through the </a:t>
            </a:r>
            <a:r>
              <a:rPr lang="en-US" dirty="0" smtClean="0"/>
              <a:t>Health Insurance </a:t>
            </a:r>
            <a:r>
              <a:rPr lang="en-US" dirty="0"/>
              <a:t>Portability and Accountability Act (HIPAA) </a:t>
            </a:r>
            <a:r>
              <a:rPr lang="en-US" dirty="0" smtClean="0"/>
              <a:t>of 1996</a:t>
            </a:r>
            <a:r>
              <a:rPr lang="en-US" dirty="0"/>
              <a:t>. </a:t>
            </a:r>
            <a:endParaRPr lang="en-US" dirty="0" smtClean="0"/>
          </a:p>
          <a:p>
            <a:r>
              <a:rPr lang="en-US" dirty="0" smtClean="0"/>
              <a:t>The </a:t>
            </a:r>
            <a:r>
              <a:rPr lang="en-US" dirty="0"/>
              <a:t>law guarantees the privacy and protection </a:t>
            </a:r>
            <a:r>
              <a:rPr lang="en-US" dirty="0" smtClean="0"/>
              <a:t>of health </a:t>
            </a:r>
            <a:r>
              <a:rPr lang="en-US" dirty="0"/>
              <a:t>information and outlines penalties for violations.</a:t>
            </a:r>
          </a:p>
        </p:txBody>
      </p:sp>
    </p:spTree>
    <p:extLst>
      <p:ext uri="{BB962C8B-B14F-4D97-AF65-F5344CB8AC3E}">
        <p14:creationId xmlns:p14="http://schemas.microsoft.com/office/powerpoint/2010/main" val="2598730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Confidentiality</a:t>
            </a:r>
            <a:endParaRPr lang="en-US" dirty="0"/>
          </a:p>
        </p:txBody>
      </p:sp>
      <p:sp>
        <p:nvSpPr>
          <p:cNvPr id="3" name="Content Placeholder 2"/>
          <p:cNvSpPr>
            <a:spLocks noGrp="1"/>
          </p:cNvSpPr>
          <p:nvPr>
            <p:ph idx="1"/>
          </p:nvPr>
        </p:nvSpPr>
        <p:spPr/>
        <p:txBody>
          <a:bodyPr>
            <a:normAutofit lnSpcReduction="10000"/>
          </a:bodyPr>
          <a:lstStyle/>
          <a:p>
            <a:r>
              <a:rPr lang="en-US" dirty="0" smtClean="0"/>
              <a:t>Both </a:t>
            </a:r>
            <a:r>
              <a:rPr lang="en-US" dirty="0"/>
              <a:t>civil (fines) and criminal (</a:t>
            </a:r>
            <a:r>
              <a:rPr lang="en-US" dirty="0" smtClean="0"/>
              <a:t>prison sentences</a:t>
            </a:r>
            <a:r>
              <a:rPr lang="en-US" dirty="0"/>
              <a:t>) penalties exist for violation of patient </a:t>
            </a:r>
            <a:r>
              <a:rPr lang="en-US" dirty="0" smtClean="0"/>
              <a:t>privacy. </a:t>
            </a:r>
          </a:p>
          <a:p>
            <a:r>
              <a:rPr lang="en-US" dirty="0" smtClean="0"/>
              <a:t>Protected </a:t>
            </a:r>
            <a:r>
              <a:rPr lang="en-US" dirty="0"/>
              <a:t>health information is any individually </a:t>
            </a:r>
            <a:r>
              <a:rPr lang="en-US" dirty="0" smtClean="0"/>
              <a:t>identifiable health </a:t>
            </a:r>
            <a:r>
              <a:rPr lang="en-US" dirty="0"/>
              <a:t>information in oral, written, or electronic </a:t>
            </a:r>
            <a:r>
              <a:rPr lang="en-US" dirty="0" smtClean="0"/>
              <a:t>form. </a:t>
            </a:r>
          </a:p>
          <a:p>
            <a:r>
              <a:rPr lang="en-US" dirty="0" smtClean="0"/>
              <a:t>Mental </a:t>
            </a:r>
            <a:r>
              <a:rPr lang="en-US" dirty="0"/>
              <a:t>health and substance abuse records have </a:t>
            </a:r>
            <a:r>
              <a:rPr lang="en-US" dirty="0" smtClean="0"/>
              <a:t>additional special </a:t>
            </a:r>
            <a:r>
              <a:rPr lang="en-US" dirty="0"/>
              <a:t>protection under the privacy rules.</a:t>
            </a:r>
          </a:p>
        </p:txBody>
      </p:sp>
    </p:spTree>
    <p:extLst>
      <p:ext uri="{BB962C8B-B14F-4D97-AF65-F5344CB8AC3E}">
        <p14:creationId xmlns:p14="http://schemas.microsoft.com/office/powerpoint/2010/main" val="19138262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Duty to Warn Third Parties</a:t>
            </a:r>
            <a:endParaRPr lang="en-US" dirty="0"/>
          </a:p>
        </p:txBody>
      </p:sp>
      <p:sp>
        <p:nvSpPr>
          <p:cNvPr id="3" name="Content Placeholder 2"/>
          <p:cNvSpPr>
            <a:spLocks noGrp="1"/>
          </p:cNvSpPr>
          <p:nvPr>
            <p:ph idx="1"/>
          </p:nvPr>
        </p:nvSpPr>
        <p:spPr/>
        <p:txBody>
          <a:bodyPr>
            <a:normAutofit/>
          </a:bodyPr>
          <a:lstStyle/>
          <a:p>
            <a:r>
              <a:rPr lang="en-US" dirty="0"/>
              <a:t>One exception to the client’s right to confidentiality is the </a:t>
            </a:r>
            <a:r>
              <a:rPr lang="en-US" b="1" dirty="0" smtClean="0"/>
              <a:t>duty to warn</a:t>
            </a:r>
            <a:r>
              <a:rPr lang="en-US" dirty="0" smtClean="0"/>
              <a:t>. </a:t>
            </a:r>
          </a:p>
          <a:p>
            <a:r>
              <a:rPr lang="en-US" dirty="0" smtClean="0"/>
              <a:t>As a </a:t>
            </a:r>
            <a:r>
              <a:rPr lang="en-US" dirty="0"/>
              <a:t>result of this decision, mental health clinicians have a </a:t>
            </a:r>
            <a:r>
              <a:rPr lang="en-US" dirty="0" smtClean="0"/>
              <a:t>duty to </a:t>
            </a:r>
            <a:r>
              <a:rPr lang="en-US" dirty="0"/>
              <a:t>warn identifiable third parties of threats made by </a:t>
            </a:r>
            <a:r>
              <a:rPr lang="en-US" dirty="0" smtClean="0"/>
              <a:t>clients, even </a:t>
            </a:r>
            <a:r>
              <a:rPr lang="en-US" dirty="0"/>
              <a:t>if these threats were discussed during therapy </a:t>
            </a:r>
            <a:r>
              <a:rPr lang="en-US" dirty="0" smtClean="0"/>
              <a:t>sessions.</a:t>
            </a:r>
            <a:endParaRPr lang="en-US" dirty="0" smtClean="0"/>
          </a:p>
        </p:txBody>
      </p:sp>
    </p:spTree>
    <p:extLst>
      <p:ext uri="{BB962C8B-B14F-4D97-AF65-F5344CB8AC3E}">
        <p14:creationId xmlns:p14="http://schemas.microsoft.com/office/powerpoint/2010/main" val="3705853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Duty to Warn Third Parties</a:t>
            </a:r>
            <a:endParaRPr lang="en-US" dirty="0"/>
          </a:p>
        </p:txBody>
      </p:sp>
      <p:sp>
        <p:nvSpPr>
          <p:cNvPr id="3" name="Content Placeholder 2"/>
          <p:cNvSpPr>
            <a:spLocks noGrp="1"/>
          </p:cNvSpPr>
          <p:nvPr>
            <p:ph idx="1"/>
          </p:nvPr>
        </p:nvSpPr>
        <p:spPr/>
        <p:txBody>
          <a:bodyPr>
            <a:normAutofit fontScale="92500"/>
          </a:bodyPr>
          <a:lstStyle/>
          <a:p>
            <a:r>
              <a:rPr lang="en-US" dirty="0"/>
              <a:t>The clinician must base his or </a:t>
            </a:r>
            <a:r>
              <a:rPr lang="en-US" dirty="0" smtClean="0"/>
              <a:t>her decision </a:t>
            </a:r>
            <a:r>
              <a:rPr lang="en-US" dirty="0"/>
              <a:t>to warn others on the following:</a:t>
            </a:r>
          </a:p>
          <a:p>
            <a:pPr>
              <a:buFont typeface="Wingdings" pitchFamily="2" charset="2"/>
              <a:buChar char="Ø"/>
            </a:pPr>
            <a:r>
              <a:rPr lang="en-US" dirty="0" smtClean="0"/>
              <a:t>Is </a:t>
            </a:r>
            <a:r>
              <a:rPr lang="en-US" dirty="0"/>
              <a:t>the client dangerous to others?</a:t>
            </a:r>
          </a:p>
          <a:p>
            <a:pPr>
              <a:buFont typeface="Wingdings" pitchFamily="2" charset="2"/>
              <a:buChar char="Ø"/>
            </a:pPr>
            <a:r>
              <a:rPr lang="en-US" dirty="0" smtClean="0"/>
              <a:t>Is </a:t>
            </a:r>
            <a:r>
              <a:rPr lang="en-US" dirty="0"/>
              <a:t>the danger the result of serious mental illness?</a:t>
            </a:r>
          </a:p>
          <a:p>
            <a:pPr>
              <a:buFont typeface="Wingdings" pitchFamily="2" charset="2"/>
              <a:buChar char="Ø"/>
            </a:pPr>
            <a:r>
              <a:rPr lang="en-US" dirty="0" smtClean="0"/>
              <a:t>Is </a:t>
            </a:r>
            <a:r>
              <a:rPr lang="en-US" dirty="0"/>
              <a:t>the danger serious?</a:t>
            </a:r>
          </a:p>
          <a:p>
            <a:pPr>
              <a:buFont typeface="Wingdings" pitchFamily="2" charset="2"/>
              <a:buChar char="Ø"/>
            </a:pPr>
            <a:r>
              <a:rPr lang="en-US" dirty="0" smtClean="0"/>
              <a:t>Are </a:t>
            </a:r>
            <a:r>
              <a:rPr lang="en-US" dirty="0"/>
              <a:t>the means to carry out the threat available?</a:t>
            </a:r>
          </a:p>
          <a:p>
            <a:pPr>
              <a:buFont typeface="Wingdings" pitchFamily="2" charset="2"/>
              <a:buChar char="Ø"/>
            </a:pPr>
            <a:r>
              <a:rPr lang="en-US" dirty="0" smtClean="0"/>
              <a:t>Is </a:t>
            </a:r>
            <a:r>
              <a:rPr lang="en-US" dirty="0"/>
              <a:t>the danger targeted at identifiable victims?</a:t>
            </a:r>
          </a:p>
          <a:p>
            <a:pPr>
              <a:buFont typeface="Wingdings" pitchFamily="2" charset="2"/>
              <a:buChar char="Ø"/>
            </a:pPr>
            <a:r>
              <a:rPr lang="en-US" dirty="0" smtClean="0"/>
              <a:t>Is </a:t>
            </a:r>
            <a:r>
              <a:rPr lang="en-US" dirty="0"/>
              <a:t>the victim accessible?</a:t>
            </a:r>
          </a:p>
        </p:txBody>
      </p:sp>
    </p:spTree>
    <p:extLst>
      <p:ext uri="{BB962C8B-B14F-4D97-AF65-F5344CB8AC3E}">
        <p14:creationId xmlns:p14="http://schemas.microsoft.com/office/powerpoint/2010/main" val="2960306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Insanity Defense</a:t>
            </a:r>
          </a:p>
        </p:txBody>
      </p:sp>
      <p:sp>
        <p:nvSpPr>
          <p:cNvPr id="3" name="Content Placeholder 2"/>
          <p:cNvSpPr>
            <a:spLocks noGrp="1"/>
          </p:cNvSpPr>
          <p:nvPr>
            <p:ph idx="1"/>
          </p:nvPr>
        </p:nvSpPr>
        <p:spPr/>
        <p:txBody>
          <a:bodyPr>
            <a:normAutofit fontScale="92500" lnSpcReduction="20000"/>
          </a:bodyPr>
          <a:lstStyle/>
          <a:p>
            <a:r>
              <a:rPr lang="en-US" dirty="0"/>
              <a:t>One legal issue that sparks controversy is the </a:t>
            </a:r>
            <a:r>
              <a:rPr lang="en-US" dirty="0" smtClean="0"/>
              <a:t>insanity defense</a:t>
            </a:r>
            <a:r>
              <a:rPr lang="en-US" dirty="0"/>
              <a:t>, with </a:t>
            </a:r>
            <a:r>
              <a:rPr lang="en-US" i="1" dirty="0"/>
              <a:t>insanity </a:t>
            </a:r>
            <a:r>
              <a:rPr lang="en-US" dirty="0"/>
              <a:t>having a legal meaning but </a:t>
            </a:r>
            <a:r>
              <a:rPr lang="en-US" dirty="0" smtClean="0"/>
              <a:t>no medical </a:t>
            </a:r>
            <a:r>
              <a:rPr lang="en-US" dirty="0"/>
              <a:t>definition. </a:t>
            </a:r>
            <a:endParaRPr lang="en-US" dirty="0" smtClean="0"/>
          </a:p>
          <a:p>
            <a:r>
              <a:rPr lang="en-US" dirty="0" smtClean="0"/>
              <a:t>The </a:t>
            </a:r>
            <a:r>
              <a:rPr lang="en-US" dirty="0"/>
              <a:t>argument that a person </a:t>
            </a:r>
            <a:r>
              <a:rPr lang="en-US" dirty="0" smtClean="0"/>
              <a:t>accused of </a:t>
            </a:r>
            <a:r>
              <a:rPr lang="en-US" dirty="0"/>
              <a:t>a crime is not guilty because that person cannot </a:t>
            </a:r>
            <a:r>
              <a:rPr lang="en-US" dirty="0" smtClean="0"/>
              <a:t>control his </a:t>
            </a:r>
            <a:r>
              <a:rPr lang="en-US" dirty="0"/>
              <a:t>or her actions or cannot understand the </a:t>
            </a:r>
            <a:r>
              <a:rPr lang="en-US" dirty="0" smtClean="0"/>
              <a:t>wrongfulness of </a:t>
            </a:r>
            <a:r>
              <a:rPr lang="en-US" dirty="0"/>
              <a:t>the act is known as the </a:t>
            </a:r>
            <a:r>
              <a:rPr lang="en-US" dirty="0" err="1"/>
              <a:t>M’Naghten</a:t>
            </a:r>
            <a:r>
              <a:rPr lang="en-US" dirty="0"/>
              <a:t> Rule. </a:t>
            </a:r>
            <a:endParaRPr lang="en-US" dirty="0" smtClean="0"/>
          </a:p>
          <a:p>
            <a:r>
              <a:rPr lang="en-US" dirty="0" smtClean="0"/>
              <a:t>In actuality</a:t>
            </a:r>
            <a:r>
              <a:rPr lang="en-US" dirty="0"/>
              <a:t>, this defense is used in only 0.9% (9 in 1,000) </a:t>
            </a:r>
            <a:r>
              <a:rPr lang="en-US" dirty="0" smtClean="0"/>
              <a:t>of all </a:t>
            </a:r>
            <a:r>
              <a:rPr lang="en-US" dirty="0"/>
              <a:t>criminal cases and is successful in less than 20% </a:t>
            </a:r>
            <a:r>
              <a:rPr lang="en-US" dirty="0" smtClean="0"/>
              <a:t>of those </a:t>
            </a:r>
            <a:r>
              <a:rPr lang="en-US" dirty="0"/>
              <a:t>cases.</a:t>
            </a:r>
          </a:p>
        </p:txBody>
      </p:sp>
    </p:spTree>
    <p:extLst>
      <p:ext uri="{BB962C8B-B14F-4D97-AF65-F5344CB8AC3E}">
        <p14:creationId xmlns:p14="http://schemas.microsoft.com/office/powerpoint/2010/main" val="2833936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Liability</a:t>
            </a:r>
          </a:p>
        </p:txBody>
      </p:sp>
      <p:sp>
        <p:nvSpPr>
          <p:cNvPr id="3" name="Content Placeholder 2"/>
          <p:cNvSpPr>
            <a:spLocks noGrp="1"/>
          </p:cNvSpPr>
          <p:nvPr>
            <p:ph idx="1"/>
          </p:nvPr>
        </p:nvSpPr>
        <p:spPr/>
        <p:txBody>
          <a:bodyPr>
            <a:normAutofit/>
          </a:bodyPr>
          <a:lstStyle/>
          <a:p>
            <a:r>
              <a:rPr lang="en-US" dirty="0"/>
              <a:t>Nurses are responsible for providing safe, competent, </a:t>
            </a:r>
            <a:r>
              <a:rPr lang="en-US" dirty="0" smtClean="0"/>
              <a:t>legal, and </a:t>
            </a:r>
            <a:r>
              <a:rPr lang="en-US" dirty="0"/>
              <a:t>ethical care to clients and families. </a:t>
            </a:r>
            <a:endParaRPr lang="en-US" dirty="0" smtClean="0"/>
          </a:p>
          <a:p>
            <a:r>
              <a:rPr lang="en-US" dirty="0" smtClean="0"/>
              <a:t>Nurses are expected </a:t>
            </a:r>
            <a:r>
              <a:rPr lang="en-US" dirty="0"/>
              <a:t>to meet </a:t>
            </a:r>
            <a:r>
              <a:rPr lang="en-US" b="1" dirty="0"/>
              <a:t>standards of care</a:t>
            </a:r>
            <a:r>
              <a:rPr lang="en-US" dirty="0"/>
              <a:t>, meaning the care </a:t>
            </a:r>
            <a:r>
              <a:rPr lang="en-US" dirty="0" smtClean="0"/>
              <a:t>they provide </a:t>
            </a:r>
            <a:r>
              <a:rPr lang="en-US" dirty="0"/>
              <a:t>to clients meets set expectations and is what </a:t>
            </a:r>
            <a:r>
              <a:rPr lang="en-US" dirty="0" smtClean="0"/>
              <a:t>any nurse </a:t>
            </a:r>
            <a:r>
              <a:rPr lang="en-US" dirty="0"/>
              <a:t>in a similar situation would do</a:t>
            </a:r>
            <a:r>
              <a:rPr lang="en-US" dirty="0" smtClean="0"/>
              <a:t>.</a:t>
            </a:r>
          </a:p>
        </p:txBody>
      </p:sp>
    </p:spTree>
    <p:extLst>
      <p:ext uri="{BB962C8B-B14F-4D97-AF65-F5344CB8AC3E}">
        <p14:creationId xmlns:p14="http://schemas.microsoft.com/office/powerpoint/2010/main" val="22971928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Torts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A </a:t>
            </a:r>
            <a:r>
              <a:rPr lang="en-US" b="1" dirty="0"/>
              <a:t>tort </a:t>
            </a:r>
            <a:r>
              <a:rPr lang="en-US" dirty="0"/>
              <a:t>is a wrongful act that results in injury, loss, or </a:t>
            </a:r>
            <a:r>
              <a:rPr lang="en-US" dirty="0" smtClean="0"/>
              <a:t>damage. Torts </a:t>
            </a:r>
            <a:r>
              <a:rPr lang="en-US" dirty="0"/>
              <a:t>may be either unintentional or </a:t>
            </a:r>
            <a:r>
              <a:rPr lang="en-US" dirty="0" smtClean="0"/>
              <a:t>intentional. </a:t>
            </a:r>
          </a:p>
          <a:p>
            <a:r>
              <a:rPr lang="en-US" b="1" dirty="0" smtClean="0"/>
              <a:t>Unintentional </a:t>
            </a:r>
            <a:r>
              <a:rPr lang="en-US" b="1" dirty="0"/>
              <a:t>Torts: Negligence and Malpractice. </a:t>
            </a:r>
            <a:endParaRPr lang="en-US" b="1" dirty="0" smtClean="0"/>
          </a:p>
          <a:p>
            <a:pPr>
              <a:buFont typeface="Wingdings" panose="05000000000000000000" pitchFamily="2" charset="2"/>
              <a:buChar char="Ø"/>
            </a:pPr>
            <a:r>
              <a:rPr lang="en-US" b="1" dirty="0" smtClean="0"/>
              <a:t>Negligence</a:t>
            </a:r>
            <a:r>
              <a:rPr lang="en-US" dirty="0" smtClean="0"/>
              <a:t> is </a:t>
            </a:r>
            <a:r>
              <a:rPr lang="en-US" dirty="0"/>
              <a:t>an unintentional tort that involves causing harm </a:t>
            </a:r>
            <a:r>
              <a:rPr lang="en-US" dirty="0" smtClean="0"/>
              <a:t>by failing </a:t>
            </a:r>
            <a:r>
              <a:rPr lang="en-US" dirty="0"/>
              <a:t>to do what a reasonable and prudent person </a:t>
            </a:r>
            <a:r>
              <a:rPr lang="en-US" dirty="0" smtClean="0"/>
              <a:t>would do </a:t>
            </a:r>
            <a:r>
              <a:rPr lang="en-US" dirty="0"/>
              <a:t>in similar circumstances. </a:t>
            </a:r>
            <a:endParaRPr lang="en-US" dirty="0" smtClean="0"/>
          </a:p>
          <a:p>
            <a:pPr>
              <a:buFont typeface="Wingdings" panose="05000000000000000000" pitchFamily="2" charset="2"/>
              <a:buChar char="Ø"/>
            </a:pPr>
            <a:r>
              <a:rPr lang="en-US" b="1" dirty="0" smtClean="0"/>
              <a:t>Malpractice </a:t>
            </a:r>
            <a:r>
              <a:rPr lang="en-US" dirty="0"/>
              <a:t>is a type of </a:t>
            </a:r>
            <a:r>
              <a:rPr lang="en-US" dirty="0" smtClean="0"/>
              <a:t>negligence that </a:t>
            </a:r>
            <a:r>
              <a:rPr lang="en-US" dirty="0"/>
              <a:t>refers specifically to professionals such </a:t>
            </a:r>
            <a:r>
              <a:rPr lang="en-US" dirty="0" smtClean="0"/>
              <a:t>as nurses </a:t>
            </a:r>
            <a:r>
              <a:rPr lang="en-US" dirty="0"/>
              <a:t>and </a:t>
            </a:r>
            <a:r>
              <a:rPr lang="en-US" dirty="0" smtClean="0"/>
              <a:t>physicians. </a:t>
            </a:r>
            <a:r>
              <a:rPr lang="en-US" dirty="0"/>
              <a:t>Clients </a:t>
            </a:r>
            <a:r>
              <a:rPr lang="en-US" dirty="0" smtClean="0"/>
              <a:t>or families </a:t>
            </a:r>
            <a:r>
              <a:rPr lang="en-US" dirty="0"/>
              <a:t>can file malpractice lawsuits in any case of </a:t>
            </a:r>
            <a:r>
              <a:rPr lang="en-US" dirty="0" smtClean="0"/>
              <a:t>injury, loss</a:t>
            </a:r>
            <a:r>
              <a:rPr lang="en-US" dirty="0"/>
              <a:t>, or death. </a:t>
            </a:r>
          </a:p>
        </p:txBody>
      </p:sp>
    </p:spTree>
    <p:extLst>
      <p:ext uri="{BB962C8B-B14F-4D97-AF65-F5344CB8AC3E}">
        <p14:creationId xmlns:p14="http://schemas.microsoft.com/office/powerpoint/2010/main" val="233960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Rights of Clients and Related Issues</a:t>
            </a:r>
          </a:p>
        </p:txBody>
      </p:sp>
      <p:sp>
        <p:nvSpPr>
          <p:cNvPr id="3" name="Content Placeholder 2"/>
          <p:cNvSpPr>
            <a:spLocks noGrp="1"/>
          </p:cNvSpPr>
          <p:nvPr>
            <p:ph idx="1"/>
          </p:nvPr>
        </p:nvSpPr>
        <p:spPr/>
        <p:txBody>
          <a:bodyPr>
            <a:normAutofit fontScale="85000" lnSpcReduction="10000"/>
          </a:bodyPr>
          <a:lstStyle/>
          <a:p>
            <a:r>
              <a:rPr lang="en-US" dirty="0"/>
              <a:t>Clients receiving mental health care retain all civil rights afforded to </a:t>
            </a:r>
            <a:r>
              <a:rPr lang="en-US" dirty="0" smtClean="0"/>
              <a:t>all people </a:t>
            </a:r>
            <a:r>
              <a:rPr lang="en-US" dirty="0"/>
              <a:t>except the right to leave the hospital in the case of </a:t>
            </a:r>
            <a:r>
              <a:rPr lang="en-US" dirty="0" smtClean="0"/>
              <a:t>involuntary commitment.</a:t>
            </a:r>
          </a:p>
          <a:p>
            <a:r>
              <a:rPr lang="en-US" dirty="0"/>
              <a:t>They have the right to refuse treatment, </a:t>
            </a:r>
            <a:r>
              <a:rPr lang="en-US" dirty="0" smtClean="0"/>
              <a:t>to send </a:t>
            </a:r>
            <a:r>
              <a:rPr lang="en-US" dirty="0"/>
              <a:t>and to receive sealed mail, and to have or refuse visitors. </a:t>
            </a:r>
            <a:endParaRPr lang="en-US" dirty="0" smtClean="0"/>
          </a:p>
          <a:p>
            <a:r>
              <a:rPr lang="en-US" dirty="0" smtClean="0"/>
              <a:t>Any restrictions (e.g</a:t>
            </a:r>
            <a:r>
              <a:rPr lang="en-US" dirty="0"/>
              <a:t>., mail, visitors, and clothing) must be made for a verifiable, </a:t>
            </a:r>
            <a:r>
              <a:rPr lang="en-US" dirty="0" smtClean="0"/>
              <a:t>documented reason</a:t>
            </a:r>
            <a:r>
              <a:rPr lang="en-US" dirty="0"/>
              <a:t>. These decisions can be made by a court or a </a:t>
            </a:r>
            <a:r>
              <a:rPr lang="en-US" dirty="0" smtClean="0"/>
              <a:t>designated decision-making </a:t>
            </a:r>
            <a:r>
              <a:rPr lang="en-US" dirty="0"/>
              <a:t>person or persons, for example, primary nurse or </a:t>
            </a:r>
            <a:r>
              <a:rPr lang="en-US" dirty="0" smtClean="0"/>
              <a:t>treatment team</a:t>
            </a:r>
            <a:r>
              <a:rPr lang="en-US" dirty="0"/>
              <a:t>, depending on local laws or regulations. </a:t>
            </a:r>
          </a:p>
        </p:txBody>
      </p:sp>
    </p:spTree>
    <p:extLst>
      <p:ext uri="{BB962C8B-B14F-4D97-AF65-F5344CB8AC3E}">
        <p14:creationId xmlns:p14="http://schemas.microsoft.com/office/powerpoint/2010/main" val="28788149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Torts</a:t>
            </a:r>
            <a:endParaRPr lang="en-US" i="1" dirty="0"/>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Ø"/>
            </a:pPr>
            <a:r>
              <a:rPr lang="en-US" dirty="0"/>
              <a:t>For a malpractice suit to be successful, that is, for the nurse, physician, or hospital or agency to be liable, the client or family needs to prove the following four elements:</a:t>
            </a:r>
          </a:p>
          <a:p>
            <a:pPr marL="514350" indent="-514350">
              <a:buFont typeface="+mj-lt"/>
              <a:buAutoNum type="arabicPeriod"/>
            </a:pPr>
            <a:r>
              <a:rPr lang="en-US" b="1" dirty="0"/>
              <a:t>Duty</a:t>
            </a:r>
            <a:r>
              <a:rPr lang="en-US" dirty="0"/>
              <a:t>: A legally recognized relationship (i.e., physician to client, nurse to client) existed. The nurse had a duty to the client, meaning that the nurse was acting in the capacity of a nurse.</a:t>
            </a:r>
          </a:p>
          <a:p>
            <a:pPr marL="514350" indent="-514350">
              <a:buFont typeface="+mj-lt"/>
              <a:buAutoNum type="arabicPeriod"/>
            </a:pPr>
            <a:r>
              <a:rPr lang="en-US" b="1" dirty="0"/>
              <a:t>Breach of duty</a:t>
            </a:r>
            <a:r>
              <a:rPr lang="en-US" dirty="0"/>
              <a:t>: The nurse (or physician) failed to conform to standards of care, thereby breaching or failing the existing duty. The nurse did not act as a reasonable, prudent nurse would have acted in similar circumstances.</a:t>
            </a:r>
          </a:p>
          <a:p>
            <a:pPr marL="514350" indent="-514350">
              <a:buFont typeface="+mj-lt"/>
              <a:buAutoNum type="arabicPeriod"/>
            </a:pPr>
            <a:r>
              <a:rPr lang="en-US" b="1" dirty="0"/>
              <a:t>Injury or damage</a:t>
            </a:r>
            <a:r>
              <a:rPr lang="en-US" dirty="0"/>
              <a:t>: The client suffered some type of loss, damage, or injury.</a:t>
            </a:r>
          </a:p>
          <a:p>
            <a:pPr marL="514350" indent="-514350">
              <a:buFont typeface="+mj-lt"/>
              <a:buAutoNum type="arabicPeriod"/>
            </a:pPr>
            <a:r>
              <a:rPr lang="en-US" b="1" dirty="0"/>
              <a:t>Causation</a:t>
            </a:r>
            <a:r>
              <a:rPr lang="en-US" dirty="0"/>
              <a:t>: The breach of duty was the direct cause of the loss, damage, or injury. In other words, the loss, damage, or injury would not have occurred if the nurse had acted in a reasonable, prudent manner</a:t>
            </a:r>
            <a:r>
              <a:rPr lang="en-US" dirty="0" smtClean="0"/>
              <a:t>.</a:t>
            </a:r>
            <a:endParaRPr lang="en-US" dirty="0"/>
          </a:p>
        </p:txBody>
      </p:sp>
    </p:spTree>
    <p:extLst>
      <p:ext uri="{BB962C8B-B14F-4D97-AF65-F5344CB8AC3E}">
        <p14:creationId xmlns:p14="http://schemas.microsoft.com/office/powerpoint/2010/main" val="30687985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Torts</a:t>
            </a:r>
            <a:endParaRPr lang="en-US" dirty="0"/>
          </a:p>
        </p:txBody>
      </p:sp>
      <p:sp>
        <p:nvSpPr>
          <p:cNvPr id="3" name="Content Placeholder 2"/>
          <p:cNvSpPr>
            <a:spLocks noGrp="1"/>
          </p:cNvSpPr>
          <p:nvPr>
            <p:ph idx="1"/>
          </p:nvPr>
        </p:nvSpPr>
        <p:spPr/>
        <p:txBody>
          <a:bodyPr>
            <a:normAutofit/>
          </a:bodyPr>
          <a:lstStyle/>
          <a:p>
            <a:r>
              <a:rPr lang="en-US" dirty="0"/>
              <a:t>Not all injury or harm to a client can be prevented, nor </a:t>
            </a:r>
            <a:r>
              <a:rPr lang="en-US" dirty="0" smtClean="0"/>
              <a:t>do all </a:t>
            </a:r>
            <a:r>
              <a:rPr lang="en-US" dirty="0"/>
              <a:t>client injuries result from malpractice. </a:t>
            </a:r>
            <a:endParaRPr lang="en-US" dirty="0" smtClean="0"/>
          </a:p>
          <a:p>
            <a:r>
              <a:rPr lang="en-US" dirty="0" smtClean="0"/>
              <a:t>In the mental </a:t>
            </a:r>
            <a:r>
              <a:rPr lang="en-US" dirty="0"/>
              <a:t>health setting, lawsuits most often are related </a:t>
            </a:r>
            <a:r>
              <a:rPr lang="en-US" dirty="0" smtClean="0"/>
              <a:t>to suicide </a:t>
            </a:r>
            <a:r>
              <a:rPr lang="en-US" dirty="0"/>
              <a:t>and suicide attempts. Other areas of </a:t>
            </a:r>
            <a:r>
              <a:rPr lang="en-US" dirty="0" smtClean="0"/>
              <a:t>concern include </a:t>
            </a:r>
            <a:r>
              <a:rPr lang="en-US" dirty="0"/>
              <a:t>clients harming others (staff, family, or other clients</a:t>
            </a:r>
            <a:r>
              <a:rPr lang="en-US" dirty="0" smtClean="0"/>
              <a:t>), sexual </a:t>
            </a:r>
            <a:r>
              <a:rPr lang="en-US" dirty="0"/>
              <a:t>assault, and medication errors.</a:t>
            </a:r>
          </a:p>
        </p:txBody>
      </p:sp>
    </p:spTree>
    <p:extLst>
      <p:ext uri="{BB962C8B-B14F-4D97-AF65-F5344CB8AC3E}">
        <p14:creationId xmlns:p14="http://schemas.microsoft.com/office/powerpoint/2010/main" val="24124912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Torts</a:t>
            </a:r>
            <a:endParaRPr lang="en-US" dirty="0"/>
          </a:p>
        </p:txBody>
      </p:sp>
      <p:sp>
        <p:nvSpPr>
          <p:cNvPr id="3" name="Content Placeholder 2"/>
          <p:cNvSpPr>
            <a:spLocks noGrp="1"/>
          </p:cNvSpPr>
          <p:nvPr>
            <p:ph idx="1"/>
          </p:nvPr>
        </p:nvSpPr>
        <p:spPr/>
        <p:txBody>
          <a:bodyPr/>
          <a:lstStyle/>
          <a:p>
            <a:r>
              <a:rPr lang="en-US" b="1" dirty="0"/>
              <a:t>Intentional Torts. </a:t>
            </a:r>
            <a:r>
              <a:rPr lang="en-US" dirty="0"/>
              <a:t>Psychiatric nurses also may be </a:t>
            </a:r>
            <a:r>
              <a:rPr lang="en-US" dirty="0" smtClean="0"/>
              <a:t>liable for </a:t>
            </a:r>
            <a:r>
              <a:rPr lang="en-US" dirty="0"/>
              <a:t>intentional torts or voluntary acts that result in harm </a:t>
            </a:r>
            <a:r>
              <a:rPr lang="en-US" dirty="0" smtClean="0"/>
              <a:t>to the </a:t>
            </a:r>
            <a:r>
              <a:rPr lang="en-US" dirty="0"/>
              <a:t>client. </a:t>
            </a:r>
            <a:endParaRPr lang="en-US" dirty="0" smtClean="0"/>
          </a:p>
          <a:p>
            <a:r>
              <a:rPr lang="en-US" dirty="0" smtClean="0"/>
              <a:t>Examples </a:t>
            </a:r>
            <a:r>
              <a:rPr lang="en-US" dirty="0"/>
              <a:t>include assault, battery, and </a:t>
            </a:r>
            <a:r>
              <a:rPr lang="en-US" dirty="0" smtClean="0"/>
              <a:t>false imprisonment</a:t>
            </a:r>
            <a:r>
              <a:rPr lang="en-US" dirty="0"/>
              <a:t>.</a:t>
            </a:r>
          </a:p>
        </p:txBody>
      </p:sp>
    </p:spTree>
    <p:extLst>
      <p:ext uri="{BB962C8B-B14F-4D97-AF65-F5344CB8AC3E}">
        <p14:creationId xmlns:p14="http://schemas.microsoft.com/office/powerpoint/2010/main" val="38065134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Torts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Assault </a:t>
            </a:r>
            <a:r>
              <a:rPr lang="en-US" dirty="0"/>
              <a:t>involves </a:t>
            </a:r>
            <a:r>
              <a:rPr lang="en-US" u="sng" dirty="0"/>
              <a:t>any action that causes a person to </a:t>
            </a:r>
            <a:r>
              <a:rPr lang="en-US" u="sng" dirty="0" smtClean="0"/>
              <a:t>fear being </a:t>
            </a:r>
            <a:r>
              <a:rPr lang="en-US" u="sng" dirty="0"/>
              <a:t>touched in a way that is offensive, insulting, </a:t>
            </a:r>
            <a:r>
              <a:rPr lang="en-US" u="sng" dirty="0" smtClean="0"/>
              <a:t>or physically </a:t>
            </a:r>
            <a:r>
              <a:rPr lang="en-US" u="sng" dirty="0"/>
              <a:t>injurious without consent or authority. </a:t>
            </a:r>
            <a:r>
              <a:rPr lang="en-US" dirty="0" smtClean="0"/>
              <a:t>Examples include </a:t>
            </a:r>
            <a:r>
              <a:rPr lang="en-US" dirty="0"/>
              <a:t>making threats to restrain the client to </a:t>
            </a:r>
            <a:r>
              <a:rPr lang="en-US" dirty="0" smtClean="0"/>
              <a:t>give him </a:t>
            </a:r>
            <a:r>
              <a:rPr lang="en-US" dirty="0"/>
              <a:t>or her an injection for failure to cooperate. </a:t>
            </a:r>
            <a:endParaRPr lang="en-US" dirty="0" smtClean="0"/>
          </a:p>
          <a:p>
            <a:r>
              <a:rPr lang="en-US" b="1" dirty="0" smtClean="0"/>
              <a:t>Battery </a:t>
            </a:r>
            <a:r>
              <a:rPr lang="en-US" dirty="0" smtClean="0"/>
              <a:t>involves </a:t>
            </a:r>
            <a:r>
              <a:rPr lang="en-US" u="sng" dirty="0"/>
              <a:t>harmful or unwarranted contact with a </a:t>
            </a:r>
            <a:r>
              <a:rPr lang="en-US" u="sng" dirty="0" smtClean="0"/>
              <a:t>client; actual </a:t>
            </a:r>
            <a:r>
              <a:rPr lang="en-US" u="sng" dirty="0"/>
              <a:t>harm or injury may or may not have </a:t>
            </a:r>
            <a:r>
              <a:rPr lang="en-US" u="sng" dirty="0" smtClean="0"/>
              <a:t>occurred</a:t>
            </a:r>
            <a:r>
              <a:rPr lang="en-US" dirty="0" smtClean="0"/>
              <a:t>. Examples </a:t>
            </a:r>
            <a:r>
              <a:rPr lang="en-US" dirty="0"/>
              <a:t>include touching a client without consent </a:t>
            </a:r>
            <a:r>
              <a:rPr lang="en-US" dirty="0" smtClean="0"/>
              <a:t>or unnecessarily </a:t>
            </a:r>
            <a:r>
              <a:rPr lang="en-US" dirty="0"/>
              <a:t>restraining a client. </a:t>
            </a:r>
            <a:endParaRPr lang="en-US" dirty="0" smtClean="0"/>
          </a:p>
          <a:p>
            <a:r>
              <a:rPr lang="en-US" b="1" dirty="0" smtClean="0"/>
              <a:t>False </a:t>
            </a:r>
            <a:r>
              <a:rPr lang="en-US" b="1" dirty="0"/>
              <a:t>imprisonment </a:t>
            </a:r>
            <a:r>
              <a:rPr lang="en-US" dirty="0" smtClean="0"/>
              <a:t>is defined </a:t>
            </a:r>
            <a:r>
              <a:rPr lang="en-US" dirty="0"/>
              <a:t>as the </a:t>
            </a:r>
            <a:r>
              <a:rPr lang="en-US" u="sng" dirty="0"/>
              <a:t>unjustifiable detention of a client </a:t>
            </a:r>
            <a:r>
              <a:rPr lang="en-US" dirty="0"/>
              <a:t>such </a:t>
            </a:r>
            <a:r>
              <a:rPr lang="en-US" dirty="0" smtClean="0"/>
              <a:t>as the </a:t>
            </a:r>
            <a:r>
              <a:rPr lang="en-US" dirty="0"/>
              <a:t>inappropriate use of restraint or seclusion.</a:t>
            </a:r>
          </a:p>
        </p:txBody>
      </p:sp>
    </p:spTree>
    <p:extLst>
      <p:ext uri="{BB962C8B-B14F-4D97-AF65-F5344CB8AC3E}">
        <p14:creationId xmlns:p14="http://schemas.microsoft.com/office/powerpoint/2010/main" val="34546710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Torts</a:t>
            </a:r>
            <a:endParaRPr lang="en-US" dirty="0"/>
          </a:p>
        </p:txBody>
      </p:sp>
      <p:sp>
        <p:nvSpPr>
          <p:cNvPr id="3" name="Content Placeholder 2"/>
          <p:cNvSpPr>
            <a:spLocks noGrp="1"/>
          </p:cNvSpPr>
          <p:nvPr>
            <p:ph idx="1"/>
          </p:nvPr>
        </p:nvSpPr>
        <p:spPr/>
        <p:txBody>
          <a:bodyPr>
            <a:normAutofit/>
          </a:bodyPr>
          <a:lstStyle/>
          <a:p>
            <a:r>
              <a:rPr lang="en-US" dirty="0"/>
              <a:t>Proving liability for an intentional tort involves </a:t>
            </a:r>
            <a:r>
              <a:rPr lang="en-US" dirty="0" smtClean="0"/>
              <a:t>three elements:</a:t>
            </a:r>
            <a:endParaRPr lang="en-US" dirty="0"/>
          </a:p>
          <a:p>
            <a:pPr marL="514350" indent="-514350">
              <a:buFont typeface="+mj-lt"/>
              <a:buAutoNum type="arabicPeriod"/>
            </a:pPr>
            <a:r>
              <a:rPr lang="en-US" dirty="0" smtClean="0"/>
              <a:t>The </a:t>
            </a:r>
            <a:r>
              <a:rPr lang="en-US" dirty="0"/>
              <a:t>act was willful and voluntary on the part of </a:t>
            </a:r>
            <a:r>
              <a:rPr lang="en-US" dirty="0" smtClean="0"/>
              <a:t>the defendant </a:t>
            </a:r>
            <a:r>
              <a:rPr lang="en-US" dirty="0"/>
              <a:t>(nurse).</a:t>
            </a:r>
          </a:p>
          <a:p>
            <a:pPr marL="514350" indent="-514350">
              <a:buFont typeface="+mj-lt"/>
              <a:buAutoNum type="arabicPeriod"/>
            </a:pPr>
            <a:r>
              <a:rPr lang="en-US" dirty="0" smtClean="0"/>
              <a:t>The </a:t>
            </a:r>
            <a:r>
              <a:rPr lang="en-US" dirty="0"/>
              <a:t>nurse intended to bring about consequences </a:t>
            </a:r>
            <a:r>
              <a:rPr lang="en-US" dirty="0" smtClean="0"/>
              <a:t>or injury </a:t>
            </a:r>
            <a:r>
              <a:rPr lang="en-US" dirty="0"/>
              <a:t>to the person (client).</a:t>
            </a:r>
          </a:p>
          <a:p>
            <a:pPr marL="514350" indent="-514350">
              <a:buFont typeface="+mj-lt"/>
              <a:buAutoNum type="arabicPeriod"/>
            </a:pPr>
            <a:r>
              <a:rPr lang="en-US" dirty="0" smtClean="0"/>
              <a:t>The </a:t>
            </a:r>
            <a:r>
              <a:rPr lang="en-US" dirty="0"/>
              <a:t>act was a substantial factor in causing injury </a:t>
            </a:r>
            <a:r>
              <a:rPr lang="en-US" dirty="0" smtClean="0"/>
              <a:t>or consequences</a:t>
            </a:r>
            <a:r>
              <a:rPr lang="en-US" dirty="0"/>
              <a:t>.</a:t>
            </a:r>
          </a:p>
        </p:txBody>
      </p:sp>
    </p:spTree>
    <p:extLst>
      <p:ext uri="{BB962C8B-B14F-4D97-AF65-F5344CB8AC3E}">
        <p14:creationId xmlns:p14="http://schemas.microsoft.com/office/powerpoint/2010/main" val="2519730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Prevention of Liability</a:t>
            </a:r>
            <a:endParaRPr lang="en-US" dirty="0"/>
          </a:p>
        </p:txBody>
      </p:sp>
      <p:sp>
        <p:nvSpPr>
          <p:cNvPr id="3" name="Content Placeholder 2"/>
          <p:cNvSpPr>
            <a:spLocks noGrp="1"/>
          </p:cNvSpPr>
          <p:nvPr>
            <p:ph idx="1"/>
          </p:nvPr>
        </p:nvSpPr>
        <p:spPr/>
        <p:txBody>
          <a:bodyPr/>
          <a:lstStyle/>
          <a:p>
            <a:r>
              <a:rPr lang="en-US" dirty="0"/>
              <a:t>Nurses can minimize the risk for lawsuits through </a:t>
            </a:r>
            <a:r>
              <a:rPr lang="en-US" dirty="0" smtClean="0"/>
              <a:t>safe, competent </a:t>
            </a:r>
            <a:r>
              <a:rPr lang="en-US" dirty="0"/>
              <a:t>nursing care and descriptive, </a:t>
            </a:r>
            <a:r>
              <a:rPr lang="en-US" dirty="0" smtClean="0"/>
              <a:t>accurate </a:t>
            </a:r>
            <a:r>
              <a:rPr lang="en-US" dirty="0"/>
              <a:t>documentation.</a:t>
            </a:r>
          </a:p>
        </p:txBody>
      </p:sp>
    </p:spTree>
    <p:extLst>
      <p:ext uri="{BB962C8B-B14F-4D97-AF65-F5344CB8AC3E}">
        <p14:creationId xmlns:p14="http://schemas.microsoft.com/office/powerpoint/2010/main" val="302116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to Avoid Liability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a:t>Practice within the scope of state laws and </a:t>
            </a:r>
            <a:r>
              <a:rPr lang="en-US" dirty="0" smtClean="0"/>
              <a:t>nurse practice </a:t>
            </a:r>
            <a:r>
              <a:rPr lang="en-US" dirty="0"/>
              <a:t>act.</a:t>
            </a:r>
          </a:p>
          <a:p>
            <a:r>
              <a:rPr lang="en-US" dirty="0"/>
              <a:t>Collaborate with colleagues to determine the </a:t>
            </a:r>
            <a:r>
              <a:rPr lang="en-US" dirty="0" smtClean="0"/>
              <a:t>best course </a:t>
            </a:r>
            <a:r>
              <a:rPr lang="en-US" dirty="0"/>
              <a:t>of action.</a:t>
            </a:r>
          </a:p>
          <a:p>
            <a:r>
              <a:rPr lang="en-US" dirty="0"/>
              <a:t>Use established practice standards to guide </a:t>
            </a:r>
            <a:r>
              <a:rPr lang="en-US" dirty="0" smtClean="0"/>
              <a:t>decisions and </a:t>
            </a:r>
            <a:r>
              <a:rPr lang="en-US" dirty="0"/>
              <a:t>actions.</a:t>
            </a:r>
          </a:p>
          <a:p>
            <a:r>
              <a:rPr lang="en-US" dirty="0"/>
              <a:t>Always put the client’s rights and welfare first.</a:t>
            </a:r>
          </a:p>
          <a:p>
            <a:r>
              <a:rPr lang="en-US" dirty="0"/>
              <a:t>Develop effective interpersonal relationships with </a:t>
            </a:r>
            <a:r>
              <a:rPr lang="en-US" dirty="0" smtClean="0"/>
              <a:t>clients and </a:t>
            </a:r>
            <a:r>
              <a:rPr lang="en-US" dirty="0"/>
              <a:t>families.</a:t>
            </a:r>
          </a:p>
          <a:p>
            <a:r>
              <a:rPr lang="en-US" dirty="0"/>
              <a:t>Accurately and thoroughly document all </a:t>
            </a:r>
            <a:r>
              <a:rPr lang="en-US" dirty="0" smtClean="0"/>
              <a:t>assessment data</a:t>
            </a:r>
            <a:r>
              <a:rPr lang="en-US" dirty="0"/>
              <a:t>, treatments, interventions, and evaluations </a:t>
            </a:r>
            <a:r>
              <a:rPr lang="en-US" dirty="0" smtClean="0"/>
              <a:t>of the </a:t>
            </a:r>
            <a:r>
              <a:rPr lang="en-US" dirty="0"/>
              <a:t>client’s response to care.</a:t>
            </a:r>
          </a:p>
        </p:txBody>
      </p:sp>
    </p:spTree>
    <p:extLst>
      <p:ext uri="{BB962C8B-B14F-4D97-AF65-F5344CB8AC3E}">
        <p14:creationId xmlns:p14="http://schemas.microsoft.com/office/powerpoint/2010/main" val="6392905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r>
              <a:rPr lang="en-US" dirty="0" smtClean="0"/>
              <a:t>Ethical Issues</a:t>
            </a:r>
            <a:endParaRPr lang="en-US" dirty="0"/>
          </a:p>
        </p:txBody>
      </p:sp>
    </p:spTree>
    <p:extLst>
      <p:ext uri="{BB962C8B-B14F-4D97-AF65-F5344CB8AC3E}">
        <p14:creationId xmlns:p14="http://schemas.microsoft.com/office/powerpoint/2010/main" val="3330528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Issues</a:t>
            </a:r>
            <a:endParaRPr lang="en-US" dirty="0"/>
          </a:p>
        </p:txBody>
      </p:sp>
      <p:sp>
        <p:nvSpPr>
          <p:cNvPr id="3" name="Content Placeholder 2"/>
          <p:cNvSpPr>
            <a:spLocks noGrp="1"/>
          </p:cNvSpPr>
          <p:nvPr>
            <p:ph idx="1"/>
          </p:nvPr>
        </p:nvSpPr>
        <p:spPr/>
        <p:txBody>
          <a:bodyPr>
            <a:normAutofit/>
          </a:bodyPr>
          <a:lstStyle/>
          <a:p>
            <a:r>
              <a:rPr lang="en-US" b="1" dirty="0"/>
              <a:t>Ethics </a:t>
            </a:r>
            <a:r>
              <a:rPr lang="en-US" dirty="0"/>
              <a:t>is a branch of philosophy that deals with values </a:t>
            </a:r>
            <a:r>
              <a:rPr lang="en-US" dirty="0" smtClean="0"/>
              <a:t>of human </a:t>
            </a:r>
            <a:r>
              <a:rPr lang="en-US" dirty="0"/>
              <a:t>conduct related to the rightness or wrongness </a:t>
            </a:r>
            <a:r>
              <a:rPr lang="en-US" dirty="0" smtClean="0"/>
              <a:t>of actions </a:t>
            </a:r>
            <a:r>
              <a:rPr lang="en-US" dirty="0"/>
              <a:t>and to the goodness and badness of the </a:t>
            </a:r>
            <a:r>
              <a:rPr lang="en-US" dirty="0" smtClean="0"/>
              <a:t>motives and </a:t>
            </a:r>
            <a:r>
              <a:rPr lang="en-US" dirty="0"/>
              <a:t>ends of such </a:t>
            </a:r>
            <a:r>
              <a:rPr lang="en-US" dirty="0" smtClean="0"/>
              <a:t>actions. </a:t>
            </a:r>
          </a:p>
          <a:p>
            <a:r>
              <a:rPr lang="en-US" dirty="0" smtClean="0"/>
              <a:t>Ethical </a:t>
            </a:r>
            <a:r>
              <a:rPr lang="en-US" dirty="0"/>
              <a:t>theories </a:t>
            </a:r>
            <a:r>
              <a:rPr lang="en-US" dirty="0" smtClean="0"/>
              <a:t>are sets </a:t>
            </a:r>
            <a:r>
              <a:rPr lang="en-US" dirty="0"/>
              <a:t>of principles used to decide what is morally right </a:t>
            </a:r>
            <a:r>
              <a:rPr lang="en-US" dirty="0" smtClean="0"/>
              <a:t>or wrong</a:t>
            </a:r>
            <a:r>
              <a:rPr lang="en-US" dirty="0"/>
              <a:t>.</a:t>
            </a:r>
          </a:p>
        </p:txBody>
      </p:sp>
    </p:spTree>
    <p:extLst>
      <p:ext uri="{BB962C8B-B14F-4D97-AF65-F5344CB8AC3E}">
        <p14:creationId xmlns:p14="http://schemas.microsoft.com/office/powerpoint/2010/main" val="32387530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Issues</a:t>
            </a:r>
          </a:p>
        </p:txBody>
      </p:sp>
      <p:sp>
        <p:nvSpPr>
          <p:cNvPr id="3" name="Content Placeholder 2"/>
          <p:cNvSpPr>
            <a:spLocks noGrp="1"/>
          </p:cNvSpPr>
          <p:nvPr>
            <p:ph idx="1"/>
          </p:nvPr>
        </p:nvSpPr>
        <p:spPr/>
        <p:txBody>
          <a:bodyPr>
            <a:normAutofit fontScale="85000" lnSpcReduction="10000"/>
          </a:bodyPr>
          <a:lstStyle/>
          <a:p>
            <a:r>
              <a:rPr lang="en-US" b="1" dirty="0"/>
              <a:t>Utilitarianism </a:t>
            </a:r>
            <a:r>
              <a:rPr lang="en-US" dirty="0"/>
              <a:t>is a theory that bases decisions </a:t>
            </a:r>
            <a:r>
              <a:rPr lang="en-US" dirty="0" smtClean="0"/>
              <a:t>on “the </a:t>
            </a:r>
            <a:r>
              <a:rPr lang="en-US" dirty="0"/>
              <a:t>greatest good for the greatest number.” </a:t>
            </a:r>
            <a:endParaRPr lang="en-US" dirty="0" smtClean="0"/>
          </a:p>
          <a:p>
            <a:r>
              <a:rPr lang="en-US" dirty="0" smtClean="0"/>
              <a:t>Decisions based </a:t>
            </a:r>
            <a:r>
              <a:rPr lang="en-US" dirty="0"/>
              <a:t>on utilitarianism consider which action </a:t>
            </a:r>
            <a:r>
              <a:rPr lang="en-US" dirty="0" smtClean="0"/>
              <a:t>would produce </a:t>
            </a:r>
            <a:r>
              <a:rPr lang="en-US" dirty="0"/>
              <a:t>the greatest benefit for the most people. </a:t>
            </a:r>
            <a:endParaRPr lang="en-US" dirty="0" smtClean="0"/>
          </a:p>
          <a:p>
            <a:r>
              <a:rPr lang="en-US" b="1" dirty="0" smtClean="0"/>
              <a:t>Deontology </a:t>
            </a:r>
            <a:r>
              <a:rPr lang="en-US" dirty="0" smtClean="0"/>
              <a:t>is </a:t>
            </a:r>
            <a:r>
              <a:rPr lang="en-US" dirty="0"/>
              <a:t>a theory that says decisions should be </a:t>
            </a:r>
            <a:r>
              <a:rPr lang="en-US" dirty="0" smtClean="0"/>
              <a:t>based on </a:t>
            </a:r>
            <a:r>
              <a:rPr lang="en-US" dirty="0"/>
              <a:t>whether or not an action is morally right with </a:t>
            </a:r>
            <a:r>
              <a:rPr lang="en-US" dirty="0" smtClean="0"/>
              <a:t>no regard </a:t>
            </a:r>
            <a:r>
              <a:rPr lang="en-US" dirty="0"/>
              <a:t>for the result or consequences. </a:t>
            </a:r>
            <a:endParaRPr lang="en-US" dirty="0" smtClean="0"/>
          </a:p>
          <a:p>
            <a:r>
              <a:rPr lang="en-US" dirty="0" smtClean="0"/>
              <a:t>Principles used as </a:t>
            </a:r>
            <a:r>
              <a:rPr lang="en-US" dirty="0"/>
              <a:t>guides for decision-making in deontology </a:t>
            </a:r>
            <a:r>
              <a:rPr lang="en-US" dirty="0" smtClean="0"/>
              <a:t>include autonomy</a:t>
            </a:r>
            <a:r>
              <a:rPr lang="en-US" dirty="0"/>
              <a:t>, beneficence, </a:t>
            </a:r>
            <a:r>
              <a:rPr lang="en-US" dirty="0" err="1"/>
              <a:t>nonmaleficence</a:t>
            </a:r>
            <a:r>
              <a:rPr lang="en-US" dirty="0"/>
              <a:t>, justice, </a:t>
            </a:r>
            <a:r>
              <a:rPr lang="en-US" dirty="0" smtClean="0"/>
              <a:t>veracity, and </a:t>
            </a:r>
            <a:r>
              <a:rPr lang="en-US" dirty="0"/>
              <a:t>fidelity.</a:t>
            </a:r>
          </a:p>
        </p:txBody>
      </p:sp>
    </p:spTree>
    <p:extLst>
      <p:ext uri="{BB962C8B-B14F-4D97-AF65-F5344CB8AC3E}">
        <p14:creationId xmlns:p14="http://schemas.microsoft.com/office/powerpoint/2010/main" val="1320070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of Clients and Related Issues</a:t>
            </a:r>
          </a:p>
        </p:txBody>
      </p:sp>
      <p:sp>
        <p:nvSpPr>
          <p:cNvPr id="3" name="Content Placeholder 2"/>
          <p:cNvSpPr>
            <a:spLocks noGrp="1"/>
          </p:cNvSpPr>
          <p:nvPr>
            <p:ph idx="1"/>
          </p:nvPr>
        </p:nvSpPr>
        <p:spPr/>
        <p:txBody>
          <a:bodyPr>
            <a:normAutofit fontScale="92500" lnSpcReduction="20000"/>
          </a:bodyPr>
          <a:lstStyle/>
          <a:p>
            <a:r>
              <a:rPr lang="en-US" dirty="0"/>
              <a:t>Examples include the following</a:t>
            </a:r>
            <a:r>
              <a:rPr lang="en-US" dirty="0" smtClean="0"/>
              <a:t>:</a:t>
            </a:r>
          </a:p>
          <a:p>
            <a:pPr>
              <a:buFont typeface="Wingdings" pitchFamily="2" charset="2"/>
              <a:buChar char="Ø"/>
            </a:pPr>
            <a:r>
              <a:rPr lang="en-US" dirty="0" smtClean="0"/>
              <a:t>A </a:t>
            </a:r>
            <a:r>
              <a:rPr lang="en-US" dirty="0"/>
              <a:t>suicidal client may not be permitted to keep a belt, shoelaces, or </a:t>
            </a:r>
            <a:r>
              <a:rPr lang="en-US" dirty="0" smtClean="0"/>
              <a:t>scissors because </a:t>
            </a:r>
            <a:r>
              <a:rPr lang="en-US" dirty="0"/>
              <a:t>he or she may use these items for </a:t>
            </a:r>
            <a:r>
              <a:rPr lang="en-US" dirty="0" smtClean="0"/>
              <a:t>self-harm.</a:t>
            </a:r>
          </a:p>
          <a:p>
            <a:pPr>
              <a:buFont typeface="Wingdings" pitchFamily="2" charset="2"/>
              <a:buChar char="Ø"/>
            </a:pPr>
            <a:r>
              <a:rPr lang="en-US" dirty="0" smtClean="0"/>
              <a:t>A client who becomes aggressive after having a particular visitor may have that person restricted from visiting for a period of time.</a:t>
            </a:r>
          </a:p>
          <a:p>
            <a:pPr>
              <a:buFont typeface="Wingdings" pitchFamily="2" charset="2"/>
              <a:buChar char="Ø"/>
            </a:pPr>
            <a:r>
              <a:rPr lang="en-US" dirty="0" smtClean="0"/>
              <a:t>A </a:t>
            </a:r>
            <a:r>
              <a:rPr lang="en-US" dirty="0"/>
              <a:t>client making threatening phone calls to others </a:t>
            </a:r>
            <a:r>
              <a:rPr lang="en-US" dirty="0" smtClean="0"/>
              <a:t>outside the </a:t>
            </a:r>
            <a:r>
              <a:rPr lang="en-US" dirty="0"/>
              <a:t>hospital may be permitted only </a:t>
            </a:r>
            <a:r>
              <a:rPr lang="en-US" dirty="0" smtClean="0"/>
              <a:t>supervised phone </a:t>
            </a:r>
            <a:r>
              <a:rPr lang="en-US" dirty="0"/>
              <a:t>calls until his or her condition improves.</a:t>
            </a:r>
          </a:p>
        </p:txBody>
      </p:sp>
    </p:spTree>
    <p:extLst>
      <p:ext uri="{BB962C8B-B14F-4D97-AF65-F5344CB8AC3E}">
        <p14:creationId xmlns:p14="http://schemas.microsoft.com/office/powerpoint/2010/main" val="10772338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Principles </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Autonomy </a:t>
            </a:r>
            <a:r>
              <a:rPr lang="en-US" dirty="0"/>
              <a:t>refers to the person’s right to </a:t>
            </a:r>
            <a:r>
              <a:rPr lang="en-US" dirty="0" smtClean="0"/>
              <a:t>self-determination and </a:t>
            </a:r>
            <a:r>
              <a:rPr lang="en-US" dirty="0"/>
              <a:t>independence. </a:t>
            </a:r>
            <a:endParaRPr lang="en-US" dirty="0" smtClean="0"/>
          </a:p>
          <a:p>
            <a:r>
              <a:rPr lang="en-US" b="1" dirty="0" smtClean="0"/>
              <a:t>Beneficence </a:t>
            </a:r>
            <a:r>
              <a:rPr lang="en-US" dirty="0"/>
              <a:t>refers to one’s duty to </a:t>
            </a:r>
            <a:r>
              <a:rPr lang="en-US" dirty="0" smtClean="0"/>
              <a:t>benefit or </a:t>
            </a:r>
            <a:r>
              <a:rPr lang="en-US" dirty="0"/>
              <a:t>to promote good for others. </a:t>
            </a:r>
            <a:endParaRPr lang="en-US" dirty="0" smtClean="0"/>
          </a:p>
          <a:p>
            <a:r>
              <a:rPr lang="en-US" b="1" dirty="0" err="1" smtClean="0"/>
              <a:t>Nonmaleficence</a:t>
            </a:r>
            <a:r>
              <a:rPr lang="en-US" b="1" dirty="0" smtClean="0"/>
              <a:t> </a:t>
            </a:r>
            <a:r>
              <a:rPr lang="en-US" dirty="0"/>
              <a:t>is </a:t>
            </a:r>
            <a:r>
              <a:rPr lang="en-US" dirty="0" smtClean="0"/>
              <a:t>the requirement </a:t>
            </a:r>
            <a:r>
              <a:rPr lang="en-US" dirty="0"/>
              <a:t>to do no harm to others either </a:t>
            </a:r>
            <a:r>
              <a:rPr lang="en-US" dirty="0" smtClean="0"/>
              <a:t>intentionally or </a:t>
            </a:r>
            <a:r>
              <a:rPr lang="en-US" dirty="0"/>
              <a:t>unintentionally. </a:t>
            </a:r>
            <a:endParaRPr lang="en-US" dirty="0" smtClean="0"/>
          </a:p>
          <a:p>
            <a:r>
              <a:rPr lang="en-US" b="1" dirty="0" smtClean="0"/>
              <a:t>Justice </a:t>
            </a:r>
            <a:r>
              <a:rPr lang="en-US" dirty="0"/>
              <a:t>refers to fairness; that is, </a:t>
            </a:r>
            <a:r>
              <a:rPr lang="en-US" dirty="0" smtClean="0"/>
              <a:t>treating all </a:t>
            </a:r>
            <a:r>
              <a:rPr lang="en-US" dirty="0"/>
              <a:t>people fairly and equally without regard for </a:t>
            </a:r>
            <a:r>
              <a:rPr lang="en-US" dirty="0" smtClean="0"/>
              <a:t>social or </a:t>
            </a:r>
            <a:r>
              <a:rPr lang="en-US" dirty="0"/>
              <a:t>economic status, race, sex, marital status, religion, </a:t>
            </a:r>
            <a:r>
              <a:rPr lang="en-US" dirty="0" smtClean="0"/>
              <a:t>ethnicity, or </a:t>
            </a:r>
            <a:r>
              <a:rPr lang="en-US" dirty="0"/>
              <a:t>cultural beliefs. </a:t>
            </a:r>
            <a:endParaRPr lang="en-US" dirty="0" smtClean="0"/>
          </a:p>
          <a:p>
            <a:r>
              <a:rPr lang="en-US" b="1" dirty="0" smtClean="0"/>
              <a:t>Veracity </a:t>
            </a:r>
            <a:r>
              <a:rPr lang="en-US" dirty="0"/>
              <a:t>is the duty to be </a:t>
            </a:r>
            <a:r>
              <a:rPr lang="en-US" dirty="0" smtClean="0"/>
              <a:t>honest or </a:t>
            </a:r>
            <a:r>
              <a:rPr lang="en-US" dirty="0"/>
              <a:t>truthful. </a:t>
            </a:r>
            <a:endParaRPr lang="en-US" dirty="0" smtClean="0"/>
          </a:p>
          <a:p>
            <a:r>
              <a:rPr lang="en-US" b="1" dirty="0" smtClean="0"/>
              <a:t>Fidelity </a:t>
            </a:r>
            <a:r>
              <a:rPr lang="en-US" dirty="0"/>
              <a:t>refers to the obligation to honor </a:t>
            </a:r>
            <a:r>
              <a:rPr lang="en-US" dirty="0" smtClean="0"/>
              <a:t>commitments and </a:t>
            </a:r>
            <a:r>
              <a:rPr lang="en-US" dirty="0"/>
              <a:t>contracts.</a:t>
            </a:r>
          </a:p>
        </p:txBody>
      </p:sp>
    </p:spTree>
    <p:extLst>
      <p:ext uri="{BB962C8B-B14F-4D97-AF65-F5344CB8AC3E}">
        <p14:creationId xmlns:p14="http://schemas.microsoft.com/office/powerpoint/2010/main" val="26499242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Ethical Dilemmas in Mental Health</a:t>
            </a:r>
          </a:p>
        </p:txBody>
      </p:sp>
      <p:sp>
        <p:nvSpPr>
          <p:cNvPr id="3" name="Content Placeholder 2"/>
          <p:cNvSpPr>
            <a:spLocks noGrp="1"/>
          </p:cNvSpPr>
          <p:nvPr>
            <p:ph idx="1"/>
          </p:nvPr>
        </p:nvSpPr>
        <p:spPr/>
        <p:txBody>
          <a:bodyPr>
            <a:normAutofit fontScale="70000" lnSpcReduction="20000"/>
          </a:bodyPr>
          <a:lstStyle/>
          <a:p>
            <a:r>
              <a:rPr lang="en-US" dirty="0"/>
              <a:t>An </a:t>
            </a:r>
            <a:r>
              <a:rPr lang="en-US" b="1" dirty="0"/>
              <a:t>ethical dilemma </a:t>
            </a:r>
            <a:r>
              <a:rPr lang="en-US" dirty="0"/>
              <a:t>is a situation in which ethical </a:t>
            </a:r>
            <a:r>
              <a:rPr lang="en-US" dirty="0" smtClean="0"/>
              <a:t>principles conflict </a:t>
            </a:r>
            <a:r>
              <a:rPr lang="en-US" dirty="0"/>
              <a:t>or when there is no one clear course of action in </a:t>
            </a:r>
            <a:r>
              <a:rPr lang="en-US" dirty="0" smtClean="0"/>
              <a:t>a given </a:t>
            </a:r>
            <a:r>
              <a:rPr lang="en-US" dirty="0"/>
              <a:t>situation. </a:t>
            </a:r>
            <a:endParaRPr lang="en-US" dirty="0" smtClean="0"/>
          </a:p>
          <a:p>
            <a:r>
              <a:rPr lang="en-US" dirty="0" smtClean="0"/>
              <a:t>For </a:t>
            </a:r>
            <a:r>
              <a:rPr lang="en-US" dirty="0"/>
              <a:t>example, the client who refuses </a:t>
            </a:r>
            <a:r>
              <a:rPr lang="en-US" dirty="0" smtClean="0"/>
              <a:t>medication or </a:t>
            </a:r>
            <a:r>
              <a:rPr lang="en-US" dirty="0"/>
              <a:t>treatment is allowed to do so based on the </a:t>
            </a:r>
            <a:r>
              <a:rPr lang="en-US" dirty="0" smtClean="0"/>
              <a:t>principle of </a:t>
            </a:r>
            <a:r>
              <a:rPr lang="en-US" dirty="0"/>
              <a:t>autonomy. If the client presents an imminent threat </a:t>
            </a:r>
            <a:r>
              <a:rPr lang="en-US" dirty="0" smtClean="0"/>
              <a:t>of danger </a:t>
            </a:r>
            <a:r>
              <a:rPr lang="en-US" dirty="0"/>
              <a:t>to self or others, however, the principle of </a:t>
            </a:r>
            <a:r>
              <a:rPr lang="en-US" dirty="0" err="1" smtClean="0"/>
              <a:t>nonmaleficence</a:t>
            </a:r>
            <a:r>
              <a:rPr lang="en-US" dirty="0"/>
              <a:t> </a:t>
            </a:r>
            <a:r>
              <a:rPr lang="en-US" dirty="0" smtClean="0"/>
              <a:t>(do </a:t>
            </a:r>
            <a:r>
              <a:rPr lang="en-US" dirty="0"/>
              <a:t>no harm) is at risk. To protect the client or </a:t>
            </a:r>
            <a:r>
              <a:rPr lang="en-US" dirty="0" smtClean="0"/>
              <a:t>others from </a:t>
            </a:r>
            <a:r>
              <a:rPr lang="en-US" dirty="0"/>
              <a:t>harm, the client may be involuntarily committed to </a:t>
            </a:r>
            <a:r>
              <a:rPr lang="en-US" dirty="0" smtClean="0"/>
              <a:t>a hospital</a:t>
            </a:r>
            <a:r>
              <a:rPr lang="en-US" dirty="0"/>
              <a:t>, even though some may argue that this action </a:t>
            </a:r>
            <a:r>
              <a:rPr lang="en-US" dirty="0" smtClean="0"/>
              <a:t>violates his </a:t>
            </a:r>
            <a:r>
              <a:rPr lang="en-US" dirty="0"/>
              <a:t>or her right to autonomy. In this example, the </a:t>
            </a:r>
            <a:r>
              <a:rPr lang="en-US" dirty="0" smtClean="0"/>
              <a:t>utilitarian theory </a:t>
            </a:r>
            <a:r>
              <a:rPr lang="en-US" dirty="0"/>
              <a:t>of doing the greatest good for the greatest </a:t>
            </a:r>
            <a:r>
              <a:rPr lang="en-US" dirty="0" smtClean="0"/>
              <a:t>number (involuntary </a:t>
            </a:r>
            <a:r>
              <a:rPr lang="en-US" dirty="0"/>
              <a:t>commitment) overrides the </a:t>
            </a:r>
            <a:r>
              <a:rPr lang="en-US" dirty="0" smtClean="0"/>
              <a:t>individual client’s </a:t>
            </a:r>
            <a:r>
              <a:rPr lang="en-US" dirty="0"/>
              <a:t>autonomy (right to refuse treatment). </a:t>
            </a:r>
            <a:endParaRPr lang="en-US" dirty="0" smtClean="0"/>
          </a:p>
          <a:p>
            <a:r>
              <a:rPr lang="en-US" dirty="0" smtClean="0"/>
              <a:t>Ethical dilemmas are </a:t>
            </a:r>
            <a:r>
              <a:rPr lang="en-US" dirty="0"/>
              <a:t>often complicated and charged with emotion, </a:t>
            </a:r>
            <a:r>
              <a:rPr lang="en-US" dirty="0" smtClean="0"/>
              <a:t>making it </a:t>
            </a:r>
            <a:r>
              <a:rPr lang="en-US" dirty="0"/>
              <a:t>difficult to arrive at fair or “right” decisions.</a:t>
            </a:r>
          </a:p>
        </p:txBody>
      </p:sp>
    </p:spTree>
    <p:extLst>
      <p:ext uri="{BB962C8B-B14F-4D97-AF65-F5344CB8AC3E}">
        <p14:creationId xmlns:p14="http://schemas.microsoft.com/office/powerpoint/2010/main" val="354054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2613" y="571500"/>
            <a:ext cx="5438775"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231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Involuntary Hospitalization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Most clients are admitted to inpatient settings on a </a:t>
            </a:r>
            <a:r>
              <a:rPr lang="en-US" i="1" dirty="0" smtClean="0"/>
              <a:t>voluntary </a:t>
            </a:r>
            <a:r>
              <a:rPr lang="en-US" dirty="0" smtClean="0"/>
              <a:t>basis</a:t>
            </a:r>
            <a:r>
              <a:rPr lang="en-US" dirty="0"/>
              <a:t>, which means they are willing to seek </a:t>
            </a:r>
            <a:r>
              <a:rPr lang="en-US" dirty="0" smtClean="0"/>
              <a:t>treatment and </a:t>
            </a:r>
            <a:r>
              <a:rPr lang="en-US" dirty="0"/>
              <a:t>agree to be hospitalized. Some clients, however, do </a:t>
            </a:r>
            <a:r>
              <a:rPr lang="en-US" dirty="0" smtClean="0"/>
              <a:t>not wish </a:t>
            </a:r>
            <a:r>
              <a:rPr lang="en-US" dirty="0"/>
              <a:t>to be hospitalized and treated. Health-care </a:t>
            </a:r>
            <a:r>
              <a:rPr lang="en-US" dirty="0" smtClean="0"/>
              <a:t>professionals respect </a:t>
            </a:r>
            <a:r>
              <a:rPr lang="en-US" dirty="0"/>
              <a:t>these wishes unless clients are a danger to </a:t>
            </a:r>
            <a:r>
              <a:rPr lang="en-US" dirty="0" smtClean="0"/>
              <a:t>themselves or </a:t>
            </a:r>
            <a:r>
              <a:rPr lang="en-US" dirty="0" smtClean="0"/>
              <a:t>others. </a:t>
            </a:r>
            <a:endParaRPr lang="en-US" dirty="0" smtClean="0"/>
          </a:p>
          <a:p>
            <a:r>
              <a:rPr lang="en-US" dirty="0" smtClean="0"/>
              <a:t>Civil </a:t>
            </a:r>
            <a:r>
              <a:rPr lang="en-US" dirty="0"/>
              <a:t>commitment or </a:t>
            </a:r>
            <a:r>
              <a:rPr lang="en-US" dirty="0" smtClean="0"/>
              <a:t>involuntary hospitalization </a:t>
            </a:r>
            <a:r>
              <a:rPr lang="en-US" dirty="0"/>
              <a:t>curtails the client’s right to freedom (</a:t>
            </a:r>
            <a:r>
              <a:rPr lang="en-US" dirty="0" smtClean="0"/>
              <a:t>the ability </a:t>
            </a:r>
            <a:r>
              <a:rPr lang="en-US" dirty="0"/>
              <a:t>to leave the hospital when he or she wishes). </a:t>
            </a:r>
            <a:r>
              <a:rPr lang="en-US" dirty="0" smtClean="0"/>
              <a:t>All other </a:t>
            </a:r>
            <a:r>
              <a:rPr lang="en-US" dirty="0"/>
              <a:t>client rights, however, remain intact.</a:t>
            </a:r>
          </a:p>
        </p:txBody>
      </p:sp>
    </p:spTree>
    <p:extLst>
      <p:ext uri="{BB962C8B-B14F-4D97-AF65-F5344CB8AC3E}">
        <p14:creationId xmlns:p14="http://schemas.microsoft.com/office/powerpoint/2010/main" val="2366442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Involuntary Hospitalization</a:t>
            </a:r>
            <a:endParaRPr lang="en-US" dirty="0"/>
          </a:p>
        </p:txBody>
      </p:sp>
      <p:sp>
        <p:nvSpPr>
          <p:cNvPr id="3" name="Content Placeholder 2"/>
          <p:cNvSpPr>
            <a:spLocks noGrp="1"/>
          </p:cNvSpPr>
          <p:nvPr>
            <p:ph idx="1"/>
          </p:nvPr>
        </p:nvSpPr>
        <p:spPr/>
        <p:txBody>
          <a:bodyPr>
            <a:normAutofit/>
          </a:bodyPr>
          <a:lstStyle/>
          <a:p>
            <a:r>
              <a:rPr lang="en-US" dirty="0"/>
              <a:t>A person can be detained in a psychiatric facility for </a:t>
            </a:r>
            <a:r>
              <a:rPr lang="en-US" dirty="0" smtClean="0"/>
              <a:t>48 to </a:t>
            </a:r>
            <a:r>
              <a:rPr lang="en-US" dirty="0"/>
              <a:t>72 hours on an emergency basis until a hearing can </a:t>
            </a:r>
            <a:r>
              <a:rPr lang="en-US" dirty="0" smtClean="0"/>
              <a:t>be conducted </a:t>
            </a:r>
            <a:r>
              <a:rPr lang="en-US" dirty="0"/>
              <a:t>to determine whether or not he or she </a:t>
            </a:r>
            <a:r>
              <a:rPr lang="en-US" dirty="0" smtClean="0"/>
              <a:t>should be </a:t>
            </a:r>
            <a:r>
              <a:rPr lang="en-US" dirty="0"/>
              <a:t>committed to a facility for treatment for a </a:t>
            </a:r>
            <a:r>
              <a:rPr lang="en-US" dirty="0" smtClean="0"/>
              <a:t>specified period.</a:t>
            </a:r>
            <a:endParaRPr lang="en-US" dirty="0"/>
          </a:p>
        </p:txBody>
      </p:sp>
    </p:spTree>
    <p:extLst>
      <p:ext uri="{BB962C8B-B14F-4D97-AF65-F5344CB8AC3E}">
        <p14:creationId xmlns:p14="http://schemas.microsoft.com/office/powerpoint/2010/main" val="166531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Release from the Hospital</a:t>
            </a:r>
            <a:endParaRPr lang="en-US" dirty="0"/>
          </a:p>
        </p:txBody>
      </p:sp>
      <p:sp>
        <p:nvSpPr>
          <p:cNvPr id="3" name="Content Placeholder 2"/>
          <p:cNvSpPr>
            <a:spLocks noGrp="1"/>
          </p:cNvSpPr>
          <p:nvPr>
            <p:ph idx="1"/>
          </p:nvPr>
        </p:nvSpPr>
        <p:spPr/>
        <p:txBody>
          <a:bodyPr>
            <a:normAutofit fontScale="92500" lnSpcReduction="20000"/>
          </a:bodyPr>
          <a:lstStyle/>
          <a:p>
            <a:r>
              <a:rPr lang="en-US" dirty="0"/>
              <a:t>Clients admitted to the hospital voluntarily have the </a:t>
            </a:r>
            <a:r>
              <a:rPr lang="en-US" dirty="0" smtClean="0"/>
              <a:t>right to </a:t>
            </a:r>
            <a:r>
              <a:rPr lang="en-US" dirty="0"/>
              <a:t>leave, provided they do not represent a danger to </a:t>
            </a:r>
            <a:r>
              <a:rPr lang="en-US" dirty="0" smtClean="0"/>
              <a:t>themselves or </a:t>
            </a:r>
            <a:r>
              <a:rPr lang="en-US" dirty="0"/>
              <a:t>others. They can sign a written request for </a:t>
            </a:r>
            <a:r>
              <a:rPr lang="en-US" dirty="0" smtClean="0"/>
              <a:t>discharge and </a:t>
            </a:r>
            <a:r>
              <a:rPr lang="en-US" dirty="0"/>
              <a:t>can be released from the hospital </a:t>
            </a:r>
            <a:r>
              <a:rPr lang="en-US" dirty="0" smtClean="0"/>
              <a:t>against medical </a:t>
            </a:r>
            <a:r>
              <a:rPr lang="en-US" dirty="0"/>
              <a:t>advice. </a:t>
            </a:r>
            <a:endParaRPr lang="en-US" dirty="0" smtClean="0"/>
          </a:p>
          <a:p>
            <a:r>
              <a:rPr lang="en-US" dirty="0" smtClean="0"/>
              <a:t>If </a:t>
            </a:r>
            <a:r>
              <a:rPr lang="en-US" dirty="0"/>
              <a:t>a voluntary client who is dangerous </a:t>
            </a:r>
            <a:r>
              <a:rPr lang="en-US" dirty="0" smtClean="0"/>
              <a:t>to himself </a:t>
            </a:r>
            <a:r>
              <a:rPr lang="en-US" dirty="0"/>
              <a:t>or herself or to others signs a request for </a:t>
            </a:r>
            <a:r>
              <a:rPr lang="en-US" dirty="0" smtClean="0"/>
              <a:t>discharge, the </a:t>
            </a:r>
            <a:r>
              <a:rPr lang="en-US" dirty="0"/>
              <a:t>psychiatrist may file for a civil commitment </a:t>
            </a:r>
            <a:r>
              <a:rPr lang="en-US" dirty="0" smtClean="0"/>
              <a:t>to detain </a:t>
            </a:r>
            <a:r>
              <a:rPr lang="en-US" dirty="0"/>
              <a:t>the client against his or her will until a hearing </a:t>
            </a:r>
            <a:r>
              <a:rPr lang="en-US" dirty="0" smtClean="0"/>
              <a:t>can take </a:t>
            </a:r>
            <a:r>
              <a:rPr lang="en-US" dirty="0"/>
              <a:t>place to decide the matter.</a:t>
            </a:r>
          </a:p>
        </p:txBody>
      </p:sp>
    </p:spTree>
    <p:extLst>
      <p:ext uri="{BB962C8B-B14F-4D97-AF65-F5344CB8AC3E}">
        <p14:creationId xmlns:p14="http://schemas.microsoft.com/office/powerpoint/2010/main" val="1228097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Release from the Hospital</a:t>
            </a:r>
            <a:endParaRPr lang="en-US" dirty="0"/>
          </a:p>
        </p:txBody>
      </p:sp>
      <p:sp>
        <p:nvSpPr>
          <p:cNvPr id="3" name="Content Placeholder 2"/>
          <p:cNvSpPr>
            <a:spLocks noGrp="1"/>
          </p:cNvSpPr>
          <p:nvPr>
            <p:ph idx="1"/>
          </p:nvPr>
        </p:nvSpPr>
        <p:spPr/>
        <p:txBody>
          <a:bodyPr>
            <a:normAutofit fontScale="92500" lnSpcReduction="20000"/>
          </a:bodyPr>
          <a:lstStyle/>
          <a:p>
            <a:r>
              <a:rPr lang="en-US" dirty="0"/>
              <a:t>While in the hospital, the committed client may </a:t>
            </a:r>
            <a:r>
              <a:rPr lang="en-US" dirty="0" smtClean="0"/>
              <a:t>take medications </a:t>
            </a:r>
            <a:r>
              <a:rPr lang="en-US" dirty="0"/>
              <a:t>and improve fairly rapidly, making him or </a:t>
            </a:r>
            <a:r>
              <a:rPr lang="en-US" dirty="0" smtClean="0"/>
              <a:t>her eligible </a:t>
            </a:r>
            <a:r>
              <a:rPr lang="en-US" dirty="0"/>
              <a:t>for discharge when he or she no longer represents </a:t>
            </a:r>
            <a:r>
              <a:rPr lang="en-US" dirty="0" smtClean="0"/>
              <a:t>a danger</a:t>
            </a:r>
            <a:r>
              <a:rPr lang="en-US" dirty="0"/>
              <a:t>. </a:t>
            </a:r>
            <a:endParaRPr lang="en-US" dirty="0" smtClean="0"/>
          </a:p>
          <a:p>
            <a:r>
              <a:rPr lang="en-US" dirty="0" smtClean="0"/>
              <a:t>Some </a:t>
            </a:r>
            <a:r>
              <a:rPr lang="en-US" dirty="0"/>
              <a:t>clients stop taking their medications </a:t>
            </a:r>
            <a:r>
              <a:rPr lang="en-US" dirty="0" smtClean="0"/>
              <a:t>after discharge </a:t>
            </a:r>
            <a:r>
              <a:rPr lang="en-US" dirty="0"/>
              <a:t>and once again become threatening, </a:t>
            </a:r>
            <a:r>
              <a:rPr lang="en-US" dirty="0" smtClean="0"/>
              <a:t>aggressive, or </a:t>
            </a:r>
            <a:r>
              <a:rPr lang="en-US" dirty="0"/>
              <a:t>dangerous. Mental health clinicians increasingly </a:t>
            </a:r>
            <a:r>
              <a:rPr lang="en-US" dirty="0" smtClean="0"/>
              <a:t>have been </a:t>
            </a:r>
            <a:r>
              <a:rPr lang="en-US" dirty="0"/>
              <a:t>held legally liable for the criminal actions of </a:t>
            </a:r>
            <a:r>
              <a:rPr lang="en-US" dirty="0" smtClean="0"/>
              <a:t>such clients</a:t>
            </a:r>
            <a:r>
              <a:rPr lang="en-US" dirty="0"/>
              <a:t>; this situation contributes to the debate </a:t>
            </a:r>
            <a:r>
              <a:rPr lang="en-US" dirty="0" smtClean="0"/>
              <a:t>about extended </a:t>
            </a:r>
            <a:r>
              <a:rPr lang="en-US" dirty="0"/>
              <a:t>civil commitment for dangerous clients.</a:t>
            </a:r>
          </a:p>
        </p:txBody>
      </p:sp>
    </p:spTree>
    <p:extLst>
      <p:ext uri="{BB962C8B-B14F-4D97-AF65-F5344CB8AC3E}">
        <p14:creationId xmlns:p14="http://schemas.microsoft.com/office/powerpoint/2010/main" val="3077693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TotalTime>
  <Words>3242</Words>
  <Application>Microsoft Office PowerPoint</Application>
  <PresentationFormat>On-screen Show (4:3)</PresentationFormat>
  <Paragraphs>150</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Legal and Ethical Issues</vt:lpstr>
      <vt:lpstr>Legal Considerations</vt:lpstr>
      <vt:lpstr>Rights of Clients and Related Issues</vt:lpstr>
      <vt:lpstr>Rights of Clients and Related Issues</vt:lpstr>
      <vt:lpstr>PowerPoint Presentation</vt:lpstr>
      <vt:lpstr>Involuntary Hospitalization</vt:lpstr>
      <vt:lpstr>Involuntary Hospitalization</vt:lpstr>
      <vt:lpstr>Release from the Hospital</vt:lpstr>
      <vt:lpstr>Release from the Hospital</vt:lpstr>
      <vt:lpstr>Mandatory Outpatient Treatment</vt:lpstr>
      <vt:lpstr>Mandatory Outpatient Treatment</vt:lpstr>
      <vt:lpstr>Conservatorship</vt:lpstr>
      <vt:lpstr>Least Restrictive Environment</vt:lpstr>
      <vt:lpstr>Least Restrictive Environment</vt:lpstr>
      <vt:lpstr>Restraint</vt:lpstr>
      <vt:lpstr>Least Restrictive Environment</vt:lpstr>
      <vt:lpstr>Seclusion Room</vt:lpstr>
      <vt:lpstr>Least Restrictive Environment</vt:lpstr>
      <vt:lpstr>Least Restrictive Environment</vt:lpstr>
      <vt:lpstr>Least Restrictive Environment</vt:lpstr>
      <vt:lpstr>Least Restrictive Environment</vt:lpstr>
      <vt:lpstr>Clinical Vignette: Seclusion</vt:lpstr>
      <vt:lpstr>Confidentiality</vt:lpstr>
      <vt:lpstr>Confidentiality</vt:lpstr>
      <vt:lpstr>Duty to Warn Third Parties</vt:lpstr>
      <vt:lpstr>Duty to Warn Third Parties</vt:lpstr>
      <vt:lpstr>Insanity Defense</vt:lpstr>
      <vt:lpstr>Nursing Liability</vt:lpstr>
      <vt:lpstr>Torts</vt:lpstr>
      <vt:lpstr>Torts</vt:lpstr>
      <vt:lpstr>Torts</vt:lpstr>
      <vt:lpstr>Torts</vt:lpstr>
      <vt:lpstr>Torts</vt:lpstr>
      <vt:lpstr>Torts</vt:lpstr>
      <vt:lpstr>Prevention of Liability</vt:lpstr>
      <vt:lpstr>Steps to Avoid Liability</vt:lpstr>
      <vt:lpstr>Ethical Issues</vt:lpstr>
      <vt:lpstr>Ethical Issues</vt:lpstr>
      <vt:lpstr>Ethical Issues</vt:lpstr>
      <vt:lpstr>Ethical Principles </vt:lpstr>
      <vt:lpstr>Ethical Dilemmas in Mental Health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Windows User</cp:lastModifiedBy>
  <cp:revision>86</cp:revision>
  <dcterms:created xsi:type="dcterms:W3CDTF">2006-08-16T00:00:00Z</dcterms:created>
  <dcterms:modified xsi:type="dcterms:W3CDTF">2021-10-09T18:16:13Z</dcterms:modified>
</cp:coreProperties>
</file>