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368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316" r:id="rId12"/>
    <p:sldId id="280" r:id="rId13"/>
    <p:sldId id="283" r:id="rId14"/>
    <p:sldId id="284" r:id="rId15"/>
    <p:sldId id="285" r:id="rId16"/>
    <p:sldId id="286" r:id="rId17"/>
    <p:sldId id="287" r:id="rId18"/>
    <p:sldId id="317" r:id="rId19"/>
    <p:sldId id="291" r:id="rId20"/>
    <p:sldId id="369" r:id="rId21"/>
    <p:sldId id="370" r:id="rId22"/>
    <p:sldId id="371" r:id="rId23"/>
    <p:sldId id="293" r:id="rId24"/>
    <p:sldId id="303" r:id="rId25"/>
    <p:sldId id="304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9" r:id="rId35"/>
    <p:sldId id="321" r:id="rId36"/>
    <p:sldId id="323" r:id="rId37"/>
    <p:sldId id="324" r:id="rId38"/>
    <p:sldId id="325" r:id="rId39"/>
    <p:sldId id="326" r:id="rId40"/>
    <p:sldId id="320" r:id="rId41"/>
    <p:sldId id="327" r:id="rId42"/>
    <p:sldId id="328" r:id="rId43"/>
    <p:sldId id="329" r:id="rId44"/>
    <p:sldId id="330" r:id="rId45"/>
    <p:sldId id="366" r:id="rId46"/>
    <p:sldId id="331" r:id="rId47"/>
    <p:sldId id="333" r:id="rId48"/>
    <p:sldId id="334" r:id="rId49"/>
    <p:sldId id="338" r:id="rId50"/>
    <p:sldId id="342" r:id="rId51"/>
    <p:sldId id="343" r:id="rId52"/>
    <p:sldId id="344" r:id="rId53"/>
    <p:sldId id="345" r:id="rId54"/>
    <p:sldId id="346" r:id="rId55"/>
    <p:sldId id="347" r:id="rId56"/>
    <p:sldId id="358" r:id="rId57"/>
    <p:sldId id="348" r:id="rId58"/>
    <p:sldId id="351" r:id="rId59"/>
    <p:sldId id="349" r:id="rId60"/>
    <p:sldId id="350" r:id="rId61"/>
    <p:sldId id="352" r:id="rId62"/>
    <p:sldId id="353" r:id="rId63"/>
    <p:sldId id="355" r:id="rId64"/>
    <p:sldId id="356" r:id="rId65"/>
    <p:sldId id="365" r:id="rId66"/>
    <p:sldId id="357" r:id="rId67"/>
    <p:sldId id="359" r:id="rId68"/>
    <p:sldId id="360" r:id="rId69"/>
    <p:sldId id="362" r:id="rId70"/>
    <p:sldId id="363" r:id="rId71"/>
    <p:sldId id="367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8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83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42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12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39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4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47DC-DABB-4DD9-9567-5E530E7477F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AB7B14-56C0-4A66-95B1-889B50FD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AdiqTHSzZ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Psychopharmacology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85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Gamma-Aminobutyric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Gamma-aminobutyric acid (</a:t>
            </a:r>
            <a:r>
              <a:rPr lang="el-GR" dirty="0"/>
              <a:t>γ-</a:t>
            </a:r>
            <a:r>
              <a:rPr lang="en-US" dirty="0"/>
              <a:t>aminobutyric acid, </a:t>
            </a:r>
            <a:r>
              <a:rPr lang="en-US" dirty="0" smtClean="0"/>
              <a:t>or GABA</a:t>
            </a:r>
            <a:r>
              <a:rPr lang="en-US" dirty="0"/>
              <a:t>), an amino acid, is the major inhibitory </a:t>
            </a:r>
            <a:r>
              <a:rPr lang="en-US" dirty="0" smtClean="0"/>
              <a:t>neurotransmitter in </a:t>
            </a:r>
            <a:r>
              <a:rPr lang="en-US" dirty="0"/>
              <a:t>the brain and has been found to modulate </a:t>
            </a:r>
            <a:r>
              <a:rPr lang="en-US" dirty="0" smtClean="0"/>
              <a:t>other neurotransmitter </a:t>
            </a:r>
            <a:r>
              <a:rPr lang="en-US" dirty="0"/>
              <a:t>systems rather than to provide a </a:t>
            </a:r>
            <a:r>
              <a:rPr lang="en-US" dirty="0" smtClean="0"/>
              <a:t>direct stimulus. </a:t>
            </a:r>
          </a:p>
          <a:p>
            <a:r>
              <a:rPr lang="en-US" dirty="0" smtClean="0"/>
              <a:t>Drugs </a:t>
            </a:r>
            <a:r>
              <a:rPr lang="en-US" dirty="0"/>
              <a:t>that increase GABA function, such as </a:t>
            </a:r>
            <a:r>
              <a:rPr lang="en-US" dirty="0" smtClean="0"/>
              <a:t>benzodiazepines, are </a:t>
            </a:r>
            <a:r>
              <a:rPr lang="en-US" dirty="0"/>
              <a:t>used to treat anxiety and to induce sleep.</a:t>
            </a:r>
          </a:p>
        </p:txBody>
      </p:sp>
    </p:spTree>
    <p:extLst>
      <p:ext uri="{BB962C8B-B14F-4D97-AF65-F5344CB8AC3E}">
        <p14:creationId xmlns:p14="http://schemas.microsoft.com/office/powerpoint/2010/main" val="7598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05" y="1074492"/>
            <a:ext cx="9105900" cy="50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Psychopharmacology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Medication management is a crucial issue that </a:t>
            </a:r>
            <a:r>
              <a:rPr lang="en-US" dirty="0" smtClean="0"/>
              <a:t>greatly influences </a:t>
            </a:r>
            <a:r>
              <a:rPr lang="en-US" dirty="0"/>
              <a:t>the outcomes of treatment for many </a:t>
            </a:r>
            <a:r>
              <a:rPr lang="en-US" dirty="0" smtClean="0"/>
              <a:t>clients with </a:t>
            </a:r>
            <a:r>
              <a:rPr lang="en-US" dirty="0"/>
              <a:t>mental disorders. </a:t>
            </a:r>
            <a:endParaRPr lang="en-US" dirty="0" smtClean="0"/>
          </a:p>
          <a:p>
            <a:r>
              <a:rPr lang="en-US" dirty="0" smtClean="0"/>
              <a:t>There are  several categories </a:t>
            </a:r>
            <a:r>
              <a:rPr lang="en-US" dirty="0"/>
              <a:t>of drugs used to treat mental </a:t>
            </a:r>
            <a:r>
              <a:rPr lang="en-US" dirty="0" smtClean="0"/>
              <a:t>disorders (</a:t>
            </a:r>
            <a:r>
              <a:rPr lang="en-US" b="1" dirty="0" smtClean="0"/>
              <a:t>psychotropic </a:t>
            </a:r>
            <a:r>
              <a:rPr lang="en-US" b="1" dirty="0"/>
              <a:t>drugs</a:t>
            </a:r>
            <a:r>
              <a:rPr lang="en-US" dirty="0"/>
              <a:t>): </a:t>
            </a:r>
            <a:r>
              <a:rPr lang="en-US" dirty="0">
                <a:solidFill>
                  <a:srgbClr val="FF0000"/>
                </a:solidFill>
              </a:rPr>
              <a:t>antipsychotics, </a:t>
            </a:r>
            <a:r>
              <a:rPr lang="en-US" dirty="0" smtClean="0">
                <a:solidFill>
                  <a:srgbClr val="FF0000"/>
                </a:solidFill>
              </a:rPr>
              <a:t>antidepressants, mood </a:t>
            </a:r>
            <a:r>
              <a:rPr lang="en-US" dirty="0">
                <a:solidFill>
                  <a:srgbClr val="FF0000"/>
                </a:solidFill>
              </a:rPr>
              <a:t>stabilizers, anxiolytics, and stimulants.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Nurses should </a:t>
            </a:r>
            <a:r>
              <a:rPr lang="en-US" dirty="0"/>
              <a:t>understand how these drugs work; their </a:t>
            </a:r>
            <a:r>
              <a:rPr lang="en-US" dirty="0" smtClean="0"/>
              <a:t>side effects</a:t>
            </a:r>
            <a:r>
              <a:rPr lang="en-US" dirty="0"/>
              <a:t>, contraindications, and interactions; and the </a:t>
            </a:r>
            <a:r>
              <a:rPr lang="en-US" dirty="0" smtClean="0"/>
              <a:t>nursing interventions </a:t>
            </a:r>
            <a:r>
              <a:rPr lang="en-US" dirty="0"/>
              <a:t>required to help clients manage </a:t>
            </a:r>
            <a:r>
              <a:rPr lang="en-US" dirty="0" smtClean="0"/>
              <a:t>medication regimens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0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That Guide Pharmacologic</a:t>
            </a:r>
            <a:br>
              <a:rPr lang="en-US" dirty="0"/>
            </a:br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following are several principles that guide the use </a:t>
            </a:r>
            <a:r>
              <a:rPr lang="en-US" dirty="0" smtClean="0"/>
              <a:t>of medications </a:t>
            </a:r>
            <a:r>
              <a:rPr lang="en-US" dirty="0"/>
              <a:t>to treat psychiatric disorders</a:t>
            </a:r>
            <a:r>
              <a:rPr lang="en-US" dirty="0" smtClean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medication is selected based on its effect on the </a:t>
            </a:r>
            <a:r>
              <a:rPr lang="en-US" dirty="0" smtClean="0">
                <a:solidFill>
                  <a:srgbClr val="FF0000"/>
                </a:solidFill>
              </a:rPr>
              <a:t>client’s target </a:t>
            </a:r>
            <a:r>
              <a:rPr lang="en-US" dirty="0">
                <a:solidFill>
                  <a:srgbClr val="FF0000"/>
                </a:solidFill>
              </a:rPr>
              <a:t>symptoms such as delusional </a:t>
            </a:r>
            <a:r>
              <a:rPr lang="en-US" dirty="0" smtClean="0">
                <a:solidFill>
                  <a:srgbClr val="FF0000"/>
                </a:solidFill>
              </a:rPr>
              <a:t>thinking, panic </a:t>
            </a:r>
            <a:r>
              <a:rPr lang="en-US" dirty="0">
                <a:solidFill>
                  <a:srgbClr val="FF0000"/>
                </a:solidFill>
              </a:rPr>
              <a:t>attacks, or hallucinations. </a:t>
            </a:r>
            <a:r>
              <a:rPr lang="en-US" dirty="0"/>
              <a:t>The medication’s </a:t>
            </a:r>
            <a:r>
              <a:rPr lang="en-US" dirty="0" smtClean="0"/>
              <a:t>effectiveness is </a:t>
            </a:r>
            <a:r>
              <a:rPr lang="en-US" dirty="0"/>
              <a:t>evaluated largely by its ability to diminish </a:t>
            </a:r>
            <a:r>
              <a:rPr lang="en-US" dirty="0" smtClean="0"/>
              <a:t>or eliminate </a:t>
            </a:r>
            <a:r>
              <a:rPr lang="en-US" dirty="0"/>
              <a:t>the target symptoms.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Many </a:t>
            </a:r>
            <a:r>
              <a:rPr lang="en-US" dirty="0"/>
              <a:t>psychotropic drugs must be given in adequate </a:t>
            </a:r>
            <a:r>
              <a:rPr lang="en-US" dirty="0" smtClean="0"/>
              <a:t>dosages for </a:t>
            </a:r>
            <a:r>
              <a:rPr lang="en-US" dirty="0"/>
              <a:t>some time before their full effect is realized. </a:t>
            </a:r>
            <a:r>
              <a:rPr lang="en-US" dirty="0" smtClean="0"/>
              <a:t>For example</a:t>
            </a:r>
            <a:r>
              <a:rPr lang="en-US" dirty="0"/>
              <a:t>, tricyclic antidepressants can require 4 to 6 </a:t>
            </a:r>
            <a:r>
              <a:rPr lang="en-US" dirty="0" smtClean="0"/>
              <a:t>weeks before </a:t>
            </a:r>
            <a:r>
              <a:rPr lang="en-US" dirty="0"/>
              <a:t>the client experiences optimal therapeutic benefit.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dosage of medication often is adjusted to the </a:t>
            </a:r>
            <a:r>
              <a:rPr lang="en-US" dirty="0" smtClean="0">
                <a:solidFill>
                  <a:srgbClr val="FF0000"/>
                </a:solidFill>
              </a:rPr>
              <a:t>lowest effective </a:t>
            </a:r>
            <a:r>
              <a:rPr lang="en-US" dirty="0">
                <a:solidFill>
                  <a:srgbClr val="FF0000"/>
                </a:solidFill>
              </a:rPr>
              <a:t>dosage for the client. </a:t>
            </a:r>
            <a:r>
              <a:rPr lang="en-US" dirty="0"/>
              <a:t>Sometimes a </a:t>
            </a:r>
            <a:r>
              <a:rPr lang="en-US" dirty="0" smtClean="0"/>
              <a:t>client may </a:t>
            </a:r>
            <a:r>
              <a:rPr lang="en-US" dirty="0"/>
              <a:t>need higher dosages to stabilize his or her </a:t>
            </a:r>
            <a:r>
              <a:rPr lang="en-US" dirty="0" smtClean="0"/>
              <a:t>target symptoms</a:t>
            </a:r>
            <a:r>
              <a:rPr lang="en-US" dirty="0"/>
              <a:t>, whereas lower dosages can be used to </a:t>
            </a:r>
            <a:r>
              <a:rPr lang="en-US" dirty="0" smtClean="0"/>
              <a:t>sustain those </a:t>
            </a:r>
            <a:r>
              <a:rPr lang="en-US" dirty="0"/>
              <a:t>effects over time.</a:t>
            </a:r>
          </a:p>
        </p:txBody>
      </p:sp>
    </p:spTree>
    <p:extLst>
      <p:ext uri="{BB962C8B-B14F-4D97-AF65-F5344CB8AC3E}">
        <p14:creationId xmlns:p14="http://schemas.microsoft.com/office/powerpoint/2010/main" val="17622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That Guide Pharmacologic</a:t>
            </a:r>
            <a:br>
              <a:rPr lang="en-US" dirty="0"/>
            </a:br>
            <a:r>
              <a:rPr lang="en-US" dirty="0" smtClean="0"/>
              <a:t>Treatment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following are several principles that guide the use of medications to treat psychiatric disorders: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As </a:t>
            </a:r>
            <a:r>
              <a:rPr lang="en-US" dirty="0"/>
              <a:t>a rule, </a:t>
            </a:r>
            <a:r>
              <a:rPr lang="en-US" dirty="0">
                <a:solidFill>
                  <a:srgbClr val="FF0000"/>
                </a:solidFill>
              </a:rPr>
              <a:t>older adults require lower dosages </a:t>
            </a:r>
            <a:r>
              <a:rPr lang="en-US" dirty="0"/>
              <a:t>of </a:t>
            </a:r>
            <a:r>
              <a:rPr lang="en-US" dirty="0" smtClean="0"/>
              <a:t>medications than </a:t>
            </a:r>
            <a:r>
              <a:rPr lang="en-US" dirty="0"/>
              <a:t>do younger clients to experience </a:t>
            </a:r>
            <a:r>
              <a:rPr lang="en-US" dirty="0" smtClean="0"/>
              <a:t>therapeutic effects</a:t>
            </a:r>
            <a:r>
              <a:rPr lang="en-US" dirty="0"/>
              <a:t>. It also may take longer for a drug to achieve </a:t>
            </a:r>
            <a:r>
              <a:rPr lang="en-US" dirty="0" smtClean="0"/>
              <a:t>its full </a:t>
            </a:r>
            <a:r>
              <a:rPr lang="en-US" dirty="0"/>
              <a:t>therapeutic effect in older adults.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Psychotropic </a:t>
            </a:r>
            <a:r>
              <a:rPr lang="en-US" dirty="0">
                <a:solidFill>
                  <a:srgbClr val="FF0000"/>
                </a:solidFill>
              </a:rPr>
              <a:t>medications often are decreased </a:t>
            </a:r>
            <a:r>
              <a:rPr lang="en-US" dirty="0" smtClean="0">
                <a:solidFill>
                  <a:srgbClr val="FF0000"/>
                </a:solidFill>
              </a:rPr>
              <a:t>gradually (tapering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rather than abruptly. This is because </a:t>
            </a:r>
            <a:r>
              <a:rPr lang="en-US" dirty="0" smtClean="0"/>
              <a:t>of potential </a:t>
            </a:r>
            <a:r>
              <a:rPr lang="en-US" dirty="0"/>
              <a:t>problems with </a:t>
            </a:r>
            <a:r>
              <a:rPr lang="en-US" b="1" dirty="0"/>
              <a:t>rebound </a:t>
            </a:r>
            <a:r>
              <a:rPr lang="en-US" dirty="0"/>
              <a:t>(temporary return </a:t>
            </a:r>
            <a:r>
              <a:rPr lang="en-US" dirty="0" smtClean="0"/>
              <a:t>of symptoms</a:t>
            </a:r>
            <a:r>
              <a:rPr lang="en-US" dirty="0"/>
              <a:t>), recurrence of the original symptoms, </a:t>
            </a:r>
            <a:r>
              <a:rPr lang="en-US" dirty="0" smtClean="0"/>
              <a:t>or </a:t>
            </a:r>
            <a:r>
              <a:rPr lang="en-US" b="1" dirty="0" smtClean="0"/>
              <a:t>withdrawal </a:t>
            </a:r>
            <a:r>
              <a:rPr lang="en-US" dirty="0"/>
              <a:t>(new symptoms resulting from </a:t>
            </a:r>
            <a:r>
              <a:rPr lang="en-US" dirty="0" smtClean="0"/>
              <a:t>discontinuation of </a:t>
            </a:r>
            <a:r>
              <a:rPr lang="en-US" dirty="0"/>
              <a:t>the drug).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Follow-up </a:t>
            </a:r>
            <a:r>
              <a:rPr lang="en-US" dirty="0">
                <a:solidFill>
                  <a:srgbClr val="FF0000"/>
                </a:solidFill>
              </a:rPr>
              <a:t>care is essential </a:t>
            </a:r>
            <a:r>
              <a:rPr lang="en-US" dirty="0"/>
              <a:t>to ensure compliance </a:t>
            </a:r>
            <a:r>
              <a:rPr lang="en-US" dirty="0" smtClean="0"/>
              <a:t>with the </a:t>
            </a:r>
            <a:r>
              <a:rPr lang="en-US" dirty="0"/>
              <a:t>medication regimen, to make needed </a:t>
            </a:r>
            <a:r>
              <a:rPr lang="en-US" dirty="0" smtClean="0"/>
              <a:t>adjustments in </a:t>
            </a:r>
            <a:r>
              <a:rPr lang="en-US" dirty="0"/>
              <a:t>dosage, and to manage side effects.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Compliance </a:t>
            </a:r>
            <a:r>
              <a:rPr lang="en-US" dirty="0">
                <a:solidFill>
                  <a:srgbClr val="FF0000"/>
                </a:solidFill>
              </a:rPr>
              <a:t>with the medication regimen often is </a:t>
            </a:r>
            <a:r>
              <a:rPr lang="en-US" dirty="0" smtClean="0">
                <a:solidFill>
                  <a:srgbClr val="FF0000"/>
                </a:solidFill>
              </a:rPr>
              <a:t>enhanced when </a:t>
            </a:r>
            <a:r>
              <a:rPr lang="en-US" dirty="0">
                <a:solidFill>
                  <a:srgbClr val="FF0000"/>
                </a:solidFill>
              </a:rPr>
              <a:t>the regimen is as simple as possible </a:t>
            </a:r>
            <a:r>
              <a:rPr lang="en-US" dirty="0" smtClean="0"/>
              <a:t>in terms </a:t>
            </a:r>
            <a:r>
              <a:rPr lang="en-US" dirty="0"/>
              <a:t>of both the number of medications </a:t>
            </a:r>
            <a:r>
              <a:rPr lang="en-US" dirty="0" smtClean="0"/>
              <a:t>prescribed and </a:t>
            </a:r>
            <a:r>
              <a:rPr lang="en-US" dirty="0"/>
              <a:t>the number of daily doses.</a:t>
            </a:r>
          </a:p>
        </p:txBody>
      </p:sp>
    </p:spTree>
    <p:extLst>
      <p:ext uri="{BB962C8B-B14F-4D97-AF65-F5344CB8AC3E}">
        <p14:creationId xmlns:p14="http://schemas.microsoft.com/office/powerpoint/2010/main" val="37131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Antipsychotic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Antipsychotic drugs, </a:t>
            </a:r>
            <a:r>
              <a:rPr lang="en-US" dirty="0"/>
              <a:t>also known as </a:t>
            </a:r>
            <a:r>
              <a:rPr lang="en-US" i="1" dirty="0"/>
              <a:t>neuroleptics, </a:t>
            </a:r>
            <a:r>
              <a:rPr lang="en-US" dirty="0"/>
              <a:t>are </a:t>
            </a:r>
            <a:r>
              <a:rPr lang="en-US" dirty="0" smtClean="0">
                <a:solidFill>
                  <a:srgbClr val="FF0000"/>
                </a:solidFill>
              </a:rPr>
              <a:t>used to </a:t>
            </a:r>
            <a:r>
              <a:rPr lang="en-US" dirty="0">
                <a:solidFill>
                  <a:srgbClr val="FF0000"/>
                </a:solidFill>
              </a:rPr>
              <a:t>treat the symptoms of psychosis, such as the </a:t>
            </a:r>
            <a:r>
              <a:rPr lang="en-US" dirty="0" smtClean="0">
                <a:solidFill>
                  <a:srgbClr val="FF0000"/>
                </a:solidFill>
              </a:rPr>
              <a:t>delusions and </a:t>
            </a:r>
            <a:r>
              <a:rPr lang="en-US" dirty="0">
                <a:solidFill>
                  <a:srgbClr val="FF0000"/>
                </a:solidFill>
              </a:rPr>
              <a:t>hallucinations seen in schizophrenia, </a:t>
            </a:r>
            <a:r>
              <a:rPr lang="en-US" dirty="0" smtClean="0">
                <a:solidFill>
                  <a:srgbClr val="FF0000"/>
                </a:solidFill>
              </a:rPr>
              <a:t>schizoaffective disorder</a:t>
            </a:r>
            <a:r>
              <a:rPr lang="en-US" dirty="0">
                <a:solidFill>
                  <a:srgbClr val="FF0000"/>
                </a:solidFill>
              </a:rPr>
              <a:t>, and the manic phase of bipolar disorder.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Off-label uses </a:t>
            </a:r>
            <a:r>
              <a:rPr lang="en-US" dirty="0"/>
              <a:t>of antipsychotics include treatment of anxiety </a:t>
            </a:r>
            <a:r>
              <a:rPr lang="en-US" dirty="0" smtClean="0"/>
              <a:t>and insomnia</a:t>
            </a:r>
            <a:r>
              <a:rPr lang="en-US" dirty="0"/>
              <a:t>; aggressive behavior; and delusions, </a:t>
            </a:r>
            <a:r>
              <a:rPr lang="en-US" dirty="0" smtClean="0"/>
              <a:t>hallucinations, and </a:t>
            </a:r>
            <a:r>
              <a:rPr lang="en-US" dirty="0"/>
              <a:t>other disruptive behaviors that </a:t>
            </a:r>
            <a:r>
              <a:rPr lang="en-US" dirty="0" smtClean="0"/>
              <a:t>sometimes accompany </a:t>
            </a:r>
            <a:r>
              <a:rPr lang="en-US" dirty="0"/>
              <a:t>Alzheimer’s disease. </a:t>
            </a:r>
            <a:endParaRPr lang="en-US" dirty="0" smtClean="0"/>
          </a:p>
          <a:p>
            <a:r>
              <a:rPr lang="en-US" u="sng" dirty="0" smtClean="0"/>
              <a:t>Antipsychotic </a:t>
            </a:r>
            <a:r>
              <a:rPr lang="en-US" u="sng" dirty="0"/>
              <a:t>drugs </a:t>
            </a:r>
            <a:r>
              <a:rPr lang="en-US" u="sng" dirty="0" smtClean="0"/>
              <a:t>work by </a:t>
            </a:r>
            <a:r>
              <a:rPr lang="en-US" u="sng" dirty="0"/>
              <a:t>blocking receptors of the neurotransmitter dopamine</a:t>
            </a:r>
            <a:r>
              <a:rPr lang="en-US" u="sng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21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4" y="508958"/>
            <a:ext cx="7703389" cy="61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major action of all antipsychotics in the nervous </a:t>
            </a:r>
            <a:r>
              <a:rPr lang="en-US" dirty="0" smtClean="0"/>
              <a:t>system is </a:t>
            </a:r>
            <a:r>
              <a:rPr lang="en-US" dirty="0"/>
              <a:t>to block receptors for the neurotransmitter </a:t>
            </a:r>
            <a:r>
              <a:rPr lang="en-US" dirty="0" smtClean="0"/>
              <a:t>dopamine.</a:t>
            </a:r>
          </a:p>
          <a:p>
            <a:r>
              <a:rPr lang="en-US" dirty="0" smtClean="0"/>
              <a:t>Dopamine </a:t>
            </a:r>
            <a:r>
              <a:rPr lang="en-US" dirty="0"/>
              <a:t>receptors are classified </a:t>
            </a:r>
            <a:r>
              <a:rPr lang="en-US" dirty="0" smtClean="0"/>
              <a:t>into subcategories </a:t>
            </a:r>
            <a:r>
              <a:rPr lang="en-US" dirty="0"/>
              <a:t>(D1, D2, D3, D4, and D5), and D2, D3, </a:t>
            </a:r>
            <a:r>
              <a:rPr lang="en-US" dirty="0" smtClean="0"/>
              <a:t>and D4 </a:t>
            </a:r>
            <a:r>
              <a:rPr lang="en-US" dirty="0"/>
              <a:t>have been associated with mental illness. </a:t>
            </a:r>
            <a:endParaRPr lang="en-US" dirty="0" smtClean="0"/>
          </a:p>
          <a:p>
            <a:r>
              <a:rPr lang="en-US" dirty="0" smtClean="0"/>
              <a:t>The typical antipsychotic </a:t>
            </a:r>
            <a:r>
              <a:rPr lang="en-US" dirty="0"/>
              <a:t>drugs are potent antagonists (blockers) of </a:t>
            </a:r>
            <a:r>
              <a:rPr lang="en-US" dirty="0" smtClean="0"/>
              <a:t>D2, D3</a:t>
            </a:r>
            <a:r>
              <a:rPr lang="en-US" dirty="0"/>
              <a:t>, and D4. This makes them effective in treating </a:t>
            </a:r>
            <a:r>
              <a:rPr lang="en-US" dirty="0" smtClean="0"/>
              <a:t>target symptoms </a:t>
            </a:r>
            <a:r>
              <a:rPr lang="en-US" dirty="0"/>
              <a:t>but also produces many extrapyramidal </a:t>
            </a:r>
            <a:r>
              <a:rPr lang="en-US" dirty="0" smtClean="0"/>
              <a:t>side effects </a:t>
            </a:r>
            <a:r>
              <a:rPr lang="en-US" dirty="0"/>
              <a:t>because of the blocking of </a:t>
            </a:r>
            <a:r>
              <a:rPr lang="en-US" dirty="0" smtClean="0"/>
              <a:t>the D2 </a:t>
            </a:r>
            <a:r>
              <a:rPr lang="en-US" dirty="0"/>
              <a:t>receptors. </a:t>
            </a:r>
            <a:endParaRPr lang="en-US" dirty="0" smtClean="0"/>
          </a:p>
          <a:p>
            <a:r>
              <a:rPr lang="en-US" dirty="0" smtClean="0"/>
              <a:t>Newer</a:t>
            </a:r>
            <a:r>
              <a:rPr lang="en-US" dirty="0"/>
              <a:t>, atypical antipsychotic drugs, such </a:t>
            </a:r>
            <a:r>
              <a:rPr lang="en-US" dirty="0" smtClean="0"/>
              <a:t>as clozapine </a:t>
            </a:r>
            <a:r>
              <a:rPr lang="en-US" dirty="0"/>
              <a:t>(</a:t>
            </a:r>
            <a:r>
              <a:rPr lang="en-US" dirty="0" err="1"/>
              <a:t>Clozaril</a:t>
            </a:r>
            <a:r>
              <a:rPr lang="en-US" dirty="0"/>
              <a:t>), are relatively weak blockers of </a:t>
            </a:r>
            <a:r>
              <a:rPr lang="en-US" dirty="0" smtClean="0"/>
              <a:t>D2, which </a:t>
            </a:r>
            <a:r>
              <a:rPr lang="en-US" dirty="0"/>
              <a:t>may account for the lower incidence of </a:t>
            </a:r>
            <a:r>
              <a:rPr lang="en-US" dirty="0" smtClean="0"/>
              <a:t>extrapyramidal side </a:t>
            </a:r>
            <a:r>
              <a:rPr lang="en-US" dirty="0"/>
              <a:t>effects.</a:t>
            </a:r>
          </a:p>
        </p:txBody>
      </p:sp>
    </p:spTree>
    <p:extLst>
      <p:ext uri="{BB962C8B-B14F-4D97-AF65-F5344CB8AC3E}">
        <p14:creationId xmlns:p14="http://schemas.microsoft.com/office/powerpoint/2010/main" val="37374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 </a:t>
            </a:r>
            <a:r>
              <a:rPr lang="en-US" dirty="0"/>
              <a:t>Atypical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Elderly patients with dementia-related </a:t>
            </a:r>
            <a:r>
              <a:rPr lang="en-US" dirty="0" smtClean="0"/>
              <a:t>psychosis treated </a:t>
            </a:r>
            <a:r>
              <a:rPr lang="en-US" dirty="0"/>
              <a:t>with atypical antipsychotic drugs are at </a:t>
            </a:r>
            <a:r>
              <a:rPr lang="en-US" dirty="0" smtClean="0"/>
              <a:t>an increased </a:t>
            </a:r>
            <a:r>
              <a:rPr lang="en-US" dirty="0"/>
              <a:t>risk for death. Causes of death were </a:t>
            </a:r>
            <a:r>
              <a:rPr lang="en-US" dirty="0" smtClean="0"/>
              <a:t>varied, but </a:t>
            </a:r>
            <a:r>
              <a:rPr lang="en-US" dirty="0"/>
              <a:t>most of the deaths appeared to be either </a:t>
            </a:r>
            <a:r>
              <a:rPr lang="en-US" dirty="0" smtClean="0"/>
              <a:t>cardiovascular or </a:t>
            </a:r>
            <a:r>
              <a:rPr lang="en-US" dirty="0"/>
              <a:t>infectious in nature.</a:t>
            </a:r>
          </a:p>
        </p:txBody>
      </p:sp>
    </p:spTree>
    <p:extLst>
      <p:ext uri="{BB962C8B-B14F-4D97-AF65-F5344CB8AC3E}">
        <p14:creationId xmlns:p14="http://schemas.microsoft.com/office/powerpoint/2010/main" val="352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Extrapyramidal Side </a:t>
            </a:r>
            <a:r>
              <a:rPr lang="en-US" b="1" dirty="0" smtClean="0"/>
              <a:t>Effects: </a:t>
            </a:r>
            <a:r>
              <a:rPr lang="en-US" b="1" dirty="0"/>
              <a:t>Extrapyramidal </a:t>
            </a:r>
            <a:r>
              <a:rPr lang="en-US" b="1" dirty="0" smtClean="0"/>
              <a:t>symptoms (EPS</a:t>
            </a:r>
            <a:r>
              <a:rPr lang="en-US" b="1" dirty="0"/>
              <a:t>)</a:t>
            </a:r>
            <a:r>
              <a:rPr lang="en-US" dirty="0"/>
              <a:t>, serious neurologic symptoms, are the major </a:t>
            </a:r>
            <a:r>
              <a:rPr lang="en-US" dirty="0" smtClean="0"/>
              <a:t>side effects </a:t>
            </a:r>
            <a:r>
              <a:rPr lang="en-US" dirty="0"/>
              <a:t>of antipsychotic drugs. They include </a:t>
            </a:r>
            <a:r>
              <a:rPr lang="en-US" dirty="0" smtClean="0">
                <a:solidFill>
                  <a:srgbClr val="FF0000"/>
                </a:solidFill>
              </a:rPr>
              <a:t>Acute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ystonia,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seudoparkinsonism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Akathisia </a:t>
            </a:r>
            <a:r>
              <a:rPr lang="en-US" dirty="0">
                <a:solidFill>
                  <a:srgbClr val="FF0000"/>
                </a:solidFill>
              </a:rPr>
              <a:t>and Tardive </a:t>
            </a:r>
            <a:r>
              <a:rPr lang="en-US" dirty="0" smtClean="0">
                <a:solidFill>
                  <a:srgbClr val="FF0000"/>
                </a:solidFill>
              </a:rPr>
              <a:t>Dyskinesia. </a:t>
            </a:r>
          </a:p>
        </p:txBody>
      </p:sp>
    </p:spTree>
    <p:extLst>
      <p:ext uri="{BB962C8B-B14F-4D97-AF65-F5344CB8AC3E}">
        <p14:creationId xmlns:p14="http://schemas.microsoft.com/office/powerpoint/2010/main" val="3308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Psychotropic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significant psychiatric drugs were developed in the mid-20th century</a:t>
            </a:r>
            <a:r>
              <a:rPr lang="en-US" dirty="0" smtClean="0"/>
              <a:t>.</a:t>
            </a:r>
          </a:p>
          <a:p>
            <a:r>
              <a:rPr lang="en-US" dirty="0"/>
              <a:t>In 1948, lithium was first used as a psychiatric medicine</a:t>
            </a:r>
            <a:r>
              <a:rPr lang="en-US" dirty="0" smtClean="0"/>
              <a:t>.</a:t>
            </a:r>
          </a:p>
          <a:p>
            <a:r>
              <a:rPr lang="en-US" dirty="0"/>
              <a:t>C</a:t>
            </a:r>
            <a:r>
              <a:rPr lang="en-US" dirty="0" smtClean="0"/>
              <a:t>hlorpromazine</a:t>
            </a:r>
            <a:r>
              <a:rPr lang="en-US" dirty="0"/>
              <a:t>, an antipsychotic that was first given to a patient in 1952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1950s, </a:t>
            </a:r>
            <a:r>
              <a:rPr lang="en-US" dirty="0"/>
              <a:t>interaction of </a:t>
            </a:r>
            <a:r>
              <a:rPr lang="en-US" dirty="0" smtClean="0"/>
              <a:t>neurotransmitters were discovered, </a:t>
            </a:r>
            <a:r>
              <a:rPr lang="en-US" dirty="0"/>
              <a:t>which provided a foundation for the development of further drugs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6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5138"/>
            <a:ext cx="8596668" cy="1320800"/>
          </a:xfrm>
        </p:spPr>
        <p:txBody>
          <a:bodyPr/>
          <a:lstStyle/>
          <a:p>
            <a:r>
              <a:rPr lang="en-US" dirty="0" smtClean="0"/>
              <a:t>EPS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94459"/>
              </p:ext>
            </p:extLst>
          </p:nvPr>
        </p:nvGraphicFramePr>
        <p:xfrm>
          <a:off x="793135" y="1162119"/>
          <a:ext cx="9398001" cy="5577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020">
                  <a:extLst>
                    <a:ext uri="{9D8B030D-6E8A-4147-A177-3AD203B41FA5}">
                      <a16:colId xmlns="" xmlns:a16="http://schemas.microsoft.com/office/drawing/2014/main" val="1848772522"/>
                    </a:ext>
                  </a:extLst>
                </a:gridCol>
                <a:gridCol w="4439264">
                  <a:extLst>
                    <a:ext uri="{9D8B030D-6E8A-4147-A177-3AD203B41FA5}">
                      <a16:colId xmlns="" xmlns:a16="http://schemas.microsoft.com/office/drawing/2014/main" val="3827670032"/>
                    </a:ext>
                  </a:extLst>
                </a:gridCol>
                <a:gridCol w="2595717">
                  <a:extLst>
                    <a:ext uri="{9D8B030D-6E8A-4147-A177-3AD203B41FA5}">
                      <a16:colId xmlns="" xmlns:a16="http://schemas.microsoft.com/office/drawing/2014/main" val="1503046787"/>
                    </a:ext>
                  </a:extLst>
                </a:gridCol>
              </a:tblGrid>
              <a:tr h="5339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7216605"/>
                  </a:ext>
                </a:extLst>
              </a:tr>
              <a:tr h="1058948">
                <a:tc>
                  <a:txBody>
                    <a:bodyPr/>
                    <a:lstStyle/>
                    <a:p>
                      <a:r>
                        <a:rPr lang="en-US" dirty="0" smtClean="0"/>
                        <a:t>Dystonia.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 stiffness or rigidity.</a:t>
                      </a:r>
                    </a:p>
                    <a:p>
                      <a:r>
                        <a:rPr lang="en-US" dirty="0" smtClean="0"/>
                        <a:t>Eye deviation.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Anticholinergic: </a:t>
                      </a:r>
                      <a:r>
                        <a:rPr lang="en-US" dirty="0" err="1" smtClean="0"/>
                        <a:t>Benztropine</a:t>
                      </a:r>
                      <a:r>
                        <a:rPr lang="en-US" dirty="0" smtClean="0"/>
                        <a:t> (IM Shot).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2167009"/>
                  </a:ext>
                </a:extLst>
              </a:tr>
              <a:tr h="1058948">
                <a:tc>
                  <a:txBody>
                    <a:bodyPr/>
                    <a:lstStyle/>
                    <a:p>
                      <a:r>
                        <a:rPr lang="en-US" dirty="0" smtClean="0"/>
                        <a:t>Akathisia.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Restlessness.</a:t>
                      </a:r>
                    </a:p>
                    <a:p>
                      <a:r>
                        <a:rPr lang="en-US" dirty="0" smtClean="0"/>
                        <a:t>Unable to sit still.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Benzodiazepine: Lorazepam.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8768675"/>
                  </a:ext>
                </a:extLst>
              </a:tr>
              <a:tr h="1058948">
                <a:tc>
                  <a:txBody>
                    <a:bodyPr/>
                    <a:lstStyle/>
                    <a:p>
                      <a:r>
                        <a:rPr lang="en-US" dirty="0" smtClean="0"/>
                        <a:t>Parkinsonism or </a:t>
                      </a:r>
                      <a:r>
                        <a:rPr lang="en-US" dirty="0" err="1" smtClean="0"/>
                        <a:t>pseudoparkinsonism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Shuffling gate.</a:t>
                      </a:r>
                    </a:p>
                    <a:p>
                      <a:r>
                        <a:rPr lang="en-US" dirty="0" smtClean="0"/>
                        <a:t>Mask face (expressionless face).</a:t>
                      </a:r>
                    </a:p>
                    <a:p>
                      <a:r>
                        <a:rPr lang="en-US" dirty="0" smtClean="0"/>
                        <a:t>Drooling.</a:t>
                      </a:r>
                    </a:p>
                    <a:p>
                      <a:r>
                        <a:rPr lang="en-US" dirty="0" smtClean="0"/>
                        <a:t>Rigidity or tremor.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Antihistamine: Diphenhydramine.</a:t>
                      </a:r>
                    </a:p>
                    <a:p>
                      <a:r>
                        <a:rPr lang="en-US" dirty="0" smtClean="0"/>
                        <a:t>Anticholinergic: </a:t>
                      </a:r>
                      <a:r>
                        <a:rPr lang="en-US" dirty="0" err="1" smtClean="0"/>
                        <a:t>Benztropine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398682"/>
                  </a:ext>
                </a:extLst>
              </a:tr>
              <a:tr h="1058948">
                <a:tc>
                  <a:txBody>
                    <a:bodyPr/>
                    <a:lstStyle/>
                    <a:p>
                      <a:r>
                        <a:rPr lang="en-US" dirty="0" smtClean="0"/>
                        <a:t>Tardive Dyskinesia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Involuntary movements</a:t>
                      </a:r>
                      <a:r>
                        <a:rPr lang="en-US" baseline="0" dirty="0" smtClean="0"/>
                        <a:t> of orofacial muscles.</a:t>
                      </a:r>
                    </a:p>
                    <a:p>
                      <a:r>
                        <a:rPr lang="en-US" baseline="0" dirty="0" err="1" smtClean="0"/>
                        <a:t>Toungue</a:t>
                      </a:r>
                      <a:r>
                        <a:rPr lang="en-US" baseline="0" dirty="0" smtClean="0"/>
                        <a:t> protruding.</a:t>
                      </a:r>
                    </a:p>
                    <a:p>
                      <a:r>
                        <a:rPr lang="en-US" baseline="0" dirty="0" smtClean="0"/>
                        <a:t>Puckering.</a:t>
                      </a:r>
                    </a:p>
                    <a:p>
                      <a:r>
                        <a:rPr lang="en-US" baseline="0" dirty="0" smtClean="0"/>
                        <a:t>Chewing.</a:t>
                      </a:r>
                    </a:p>
                    <a:p>
                      <a:r>
                        <a:rPr lang="en-US" baseline="0" dirty="0" smtClean="0"/>
                        <a:t>Grimacing.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 to atypical antipsychotic: Clozapine</a:t>
                      </a:r>
                      <a:r>
                        <a:rPr lang="en-US" baseline="0" dirty="0" smtClean="0"/>
                        <a:t> or Risperidone.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14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Dystonia</a:t>
            </a:r>
            <a:endParaRPr lang="en-US" dirty="0"/>
          </a:p>
        </p:txBody>
      </p:sp>
      <p:pic>
        <p:nvPicPr>
          <p:cNvPr id="1026" name="Picture 2" descr="Dystonia|Causes|Signs|Symptoms|Treatment|Types|Diagn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2103"/>
            <a:ext cx="5343050" cy="53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ystonia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56" y="1342103"/>
            <a:ext cx="4614544" cy="53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</a:t>
            </a:r>
            <a:endParaRPr lang="en-US" dirty="0"/>
          </a:p>
        </p:txBody>
      </p:sp>
      <p:pic>
        <p:nvPicPr>
          <p:cNvPr id="2050" name="Picture 2" descr="P h a r m a C o n n e c t on Twitter: &quot;Extrapyramidal Side Effect !! Is a  response to a treatment or a drug featuring uncontrollable movement  disorders.…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1207862"/>
            <a:ext cx="8192345" cy="54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Therapies for acute dystonia, </a:t>
            </a:r>
            <a:r>
              <a:rPr lang="en-US" dirty="0" err="1"/>
              <a:t>pseudoparkinsonism</a:t>
            </a:r>
            <a:r>
              <a:rPr lang="en-US" dirty="0"/>
              <a:t>, </a:t>
            </a:r>
            <a:r>
              <a:rPr lang="en-US" dirty="0" smtClean="0"/>
              <a:t>and akathisia </a:t>
            </a:r>
            <a:r>
              <a:rPr lang="en-US" dirty="0"/>
              <a:t>are similar and include lowering the dosage </a:t>
            </a:r>
            <a:r>
              <a:rPr lang="en-US" dirty="0" smtClean="0"/>
              <a:t>of the </a:t>
            </a:r>
            <a:r>
              <a:rPr lang="en-US" dirty="0"/>
              <a:t>antipsychotic, changing to a different antipsychotic, </a:t>
            </a:r>
            <a:r>
              <a:rPr lang="en-US" dirty="0" smtClean="0"/>
              <a:t>or administering </a:t>
            </a:r>
            <a:r>
              <a:rPr lang="en-US" dirty="0"/>
              <a:t>anticholinergic </a:t>
            </a:r>
            <a:r>
              <a:rPr lang="en-US" dirty="0" smtClean="0"/>
              <a:t>medication. </a:t>
            </a:r>
          </a:p>
          <a:p>
            <a:r>
              <a:rPr lang="en-US" dirty="0" smtClean="0"/>
              <a:t>Whereas </a:t>
            </a:r>
            <a:r>
              <a:rPr lang="en-US" dirty="0"/>
              <a:t>anticholinergic drugs also produce </a:t>
            </a:r>
            <a:r>
              <a:rPr lang="en-US" dirty="0" smtClean="0"/>
              <a:t>side effects</a:t>
            </a:r>
            <a:r>
              <a:rPr lang="en-US" dirty="0"/>
              <a:t>, atypical antipsychotic medications are often </a:t>
            </a:r>
            <a:r>
              <a:rPr lang="en-US" dirty="0" smtClean="0"/>
              <a:t>prescribed because </a:t>
            </a:r>
            <a:r>
              <a:rPr lang="en-US" dirty="0"/>
              <a:t>the incidence of EPS side effects </a:t>
            </a:r>
            <a:r>
              <a:rPr lang="en-US" dirty="0" smtClean="0"/>
              <a:t>associated with </a:t>
            </a:r>
            <a:r>
              <a:rPr lang="en-US" dirty="0"/>
              <a:t>them is decreased.</a:t>
            </a:r>
          </a:p>
        </p:txBody>
      </p:sp>
    </p:spTree>
    <p:extLst>
      <p:ext uri="{BB962C8B-B14F-4D97-AF65-F5344CB8AC3E}">
        <p14:creationId xmlns:p14="http://schemas.microsoft.com/office/powerpoint/2010/main" val="33604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Anticholinergic </a:t>
            </a:r>
            <a:r>
              <a:rPr lang="en-US" b="1" dirty="0"/>
              <a:t>side </a:t>
            </a:r>
            <a:r>
              <a:rPr lang="en-US" b="1" dirty="0" smtClean="0"/>
              <a:t>effects </a:t>
            </a:r>
            <a:r>
              <a:rPr lang="en-US" dirty="0" smtClean="0"/>
              <a:t>often </a:t>
            </a:r>
            <a:r>
              <a:rPr lang="en-US" dirty="0"/>
              <a:t>occur with the use of antipsychotics and </a:t>
            </a:r>
            <a:r>
              <a:rPr lang="en-US" dirty="0" smtClean="0"/>
              <a:t>include orthostatic </a:t>
            </a:r>
            <a:r>
              <a:rPr lang="en-US" dirty="0"/>
              <a:t>hypotension, dry mouth, constipation, </a:t>
            </a:r>
            <a:r>
              <a:rPr lang="en-US" dirty="0" smtClean="0"/>
              <a:t>urinary hesitance </a:t>
            </a:r>
            <a:r>
              <a:rPr lang="en-US" dirty="0"/>
              <a:t>or retention, blurred near vision, dry eyes, </a:t>
            </a:r>
            <a:r>
              <a:rPr lang="en-US" dirty="0" smtClean="0"/>
              <a:t>photophobia, nasal </a:t>
            </a:r>
            <a:r>
              <a:rPr lang="en-US" dirty="0"/>
              <a:t>congestion, and decreased memory. </a:t>
            </a:r>
            <a:endParaRPr lang="en-US" dirty="0" smtClean="0"/>
          </a:p>
          <a:p>
            <a:r>
              <a:rPr lang="en-US" dirty="0" smtClean="0"/>
              <a:t>These side </a:t>
            </a:r>
            <a:r>
              <a:rPr lang="en-US" dirty="0"/>
              <a:t>effects usually decrease within 3 to 4 weeks but do </a:t>
            </a:r>
            <a:r>
              <a:rPr lang="en-US" dirty="0" smtClean="0"/>
              <a:t>not entirely </a:t>
            </a:r>
            <a:r>
              <a:rPr lang="en-US" dirty="0"/>
              <a:t>remit. The client taking anticholinergic agents </a:t>
            </a:r>
            <a:r>
              <a:rPr lang="en-US" dirty="0" smtClean="0"/>
              <a:t>for EPS </a:t>
            </a:r>
            <a:r>
              <a:rPr lang="en-US" dirty="0"/>
              <a:t>may have increased problems with </a:t>
            </a:r>
            <a:r>
              <a:rPr lang="en-US" dirty="0" smtClean="0"/>
              <a:t>anticholinergic side </a:t>
            </a:r>
            <a:r>
              <a:rPr lang="en-US" dirty="0"/>
              <a:t>effects. Using calorie-free beverages or hard </a:t>
            </a:r>
            <a:r>
              <a:rPr lang="en-US" dirty="0" smtClean="0"/>
              <a:t>candy may </a:t>
            </a:r>
            <a:r>
              <a:rPr lang="en-US" dirty="0"/>
              <a:t>alleviate dry mouth; stool softeners, adequate </a:t>
            </a:r>
            <a:r>
              <a:rPr lang="en-US" dirty="0" smtClean="0"/>
              <a:t>fluid intake</a:t>
            </a:r>
            <a:r>
              <a:rPr lang="en-US" dirty="0"/>
              <a:t>, and the inclusion of grains and fruit in the diet </a:t>
            </a:r>
            <a:r>
              <a:rPr lang="en-US" dirty="0" smtClean="0"/>
              <a:t>may prevent </a:t>
            </a:r>
            <a:r>
              <a:rPr lang="en-US" dirty="0"/>
              <a:t>constipation.</a:t>
            </a:r>
          </a:p>
        </p:txBody>
      </p:sp>
    </p:spTree>
    <p:extLst>
      <p:ext uri="{BB962C8B-B14F-4D97-AF65-F5344CB8AC3E}">
        <p14:creationId xmlns:p14="http://schemas.microsoft.com/office/powerpoint/2010/main" val="6297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Other Side </a:t>
            </a:r>
            <a:r>
              <a:rPr lang="en-US" b="1" dirty="0" smtClean="0"/>
              <a:t>Effects: </a:t>
            </a:r>
            <a:r>
              <a:rPr lang="en-US" dirty="0"/>
              <a:t>Antipsychotic drugs also </a:t>
            </a:r>
            <a:r>
              <a:rPr lang="en-US" dirty="0" smtClean="0"/>
              <a:t>increase blood </a:t>
            </a:r>
            <a:r>
              <a:rPr lang="en-US" dirty="0"/>
              <a:t>prolactin levels. Elevated prolactin may cause </a:t>
            </a:r>
            <a:r>
              <a:rPr lang="en-US" dirty="0" smtClean="0"/>
              <a:t>breast enlargement </a:t>
            </a:r>
            <a:r>
              <a:rPr lang="en-US" dirty="0"/>
              <a:t>and tenderness in men and women; </a:t>
            </a:r>
            <a:r>
              <a:rPr lang="en-US" dirty="0" smtClean="0"/>
              <a:t>diminished libido</a:t>
            </a:r>
            <a:r>
              <a:rPr lang="en-US" dirty="0"/>
              <a:t>, erectile and orgasmic dysfunction, and </a:t>
            </a:r>
            <a:r>
              <a:rPr lang="en-US" dirty="0" smtClean="0"/>
              <a:t>menstrual irregularities</a:t>
            </a:r>
            <a:r>
              <a:rPr lang="en-US" dirty="0"/>
              <a:t>; and increased risk for breast </a:t>
            </a:r>
            <a:r>
              <a:rPr lang="en-US" dirty="0" smtClean="0"/>
              <a:t>cancer, and </a:t>
            </a:r>
            <a:r>
              <a:rPr lang="en-US" dirty="0"/>
              <a:t>may contribute to weight gain.</a:t>
            </a:r>
          </a:p>
        </p:txBody>
      </p:sp>
    </p:spTree>
    <p:extLst>
      <p:ext uri="{BB962C8B-B14F-4D97-AF65-F5344CB8AC3E}">
        <p14:creationId xmlns:p14="http://schemas.microsoft.com/office/powerpoint/2010/main" val="6749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 Clozapine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cause agranulocytosis, a potentially </a:t>
            </a:r>
            <a:r>
              <a:rPr lang="en-US" dirty="0" smtClean="0"/>
              <a:t>life-threatening event</a:t>
            </a:r>
            <a:r>
              <a:rPr lang="en-US" dirty="0"/>
              <a:t>. Clients who are being treated with </a:t>
            </a:r>
            <a:r>
              <a:rPr lang="en-US" dirty="0" smtClean="0"/>
              <a:t>clozapine must </a:t>
            </a:r>
            <a:r>
              <a:rPr lang="en-US" dirty="0"/>
              <a:t>have a baseline WBC count and differential </a:t>
            </a:r>
            <a:r>
              <a:rPr lang="en-US" dirty="0" smtClean="0"/>
              <a:t>before initiation </a:t>
            </a:r>
            <a:r>
              <a:rPr lang="en-US" dirty="0"/>
              <a:t>of treatment and a WBC count every </a:t>
            </a:r>
            <a:r>
              <a:rPr lang="en-US" dirty="0" smtClean="0"/>
              <a:t>week throughout </a:t>
            </a:r>
            <a:r>
              <a:rPr lang="en-US" dirty="0"/>
              <a:t>treatment and for 4 weeks after </a:t>
            </a:r>
            <a:r>
              <a:rPr lang="en-US" dirty="0" smtClean="0"/>
              <a:t>discontinuation of </a:t>
            </a:r>
            <a:r>
              <a:rPr lang="en-US" dirty="0"/>
              <a:t>clozapine.</a:t>
            </a:r>
          </a:p>
        </p:txBody>
      </p:sp>
    </p:spTree>
    <p:extLst>
      <p:ext uri="{BB962C8B-B14F-4D97-AF65-F5344CB8AC3E}">
        <p14:creationId xmlns:p14="http://schemas.microsoft.com/office/powerpoint/2010/main" val="8529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0595"/>
            <a:ext cx="8596668" cy="523567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nurse informs clients taking antipsychotic </a:t>
            </a:r>
            <a:r>
              <a:rPr lang="en-US" sz="2000" dirty="0" smtClean="0"/>
              <a:t>medication about </a:t>
            </a:r>
            <a:r>
              <a:rPr lang="en-US" sz="2000" dirty="0"/>
              <a:t>the types of side effects that may occur and </a:t>
            </a:r>
            <a:r>
              <a:rPr lang="en-US" sz="2000" dirty="0" smtClean="0"/>
              <a:t>encourages clients </a:t>
            </a:r>
            <a:r>
              <a:rPr lang="en-US" sz="2000" dirty="0"/>
              <a:t>to report such problems to the physician </a:t>
            </a:r>
            <a:r>
              <a:rPr lang="en-US" sz="2000" dirty="0" smtClean="0"/>
              <a:t>instead of </a:t>
            </a:r>
            <a:r>
              <a:rPr lang="en-US" sz="2000" dirty="0"/>
              <a:t>discontinuing the </a:t>
            </a:r>
            <a:r>
              <a:rPr lang="en-US" sz="2000" dirty="0" smtClean="0"/>
              <a:t>medication.</a:t>
            </a: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nurse teaches the </a:t>
            </a:r>
            <a:r>
              <a:rPr lang="en-US" sz="2000" dirty="0" smtClean="0"/>
              <a:t>client methods </a:t>
            </a:r>
            <a:r>
              <a:rPr lang="en-US" sz="2000" dirty="0"/>
              <a:t>of managing or avoiding unpleasant </a:t>
            </a:r>
            <a:r>
              <a:rPr lang="en-US" sz="2000" dirty="0" smtClean="0"/>
              <a:t>side effects </a:t>
            </a:r>
            <a:r>
              <a:rPr lang="en-US" sz="2000" dirty="0"/>
              <a:t>and maintaining the medication </a:t>
            </a:r>
            <a:r>
              <a:rPr lang="en-US" sz="2000" dirty="0" smtClean="0"/>
              <a:t>regimen: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Drinking sugar-free </a:t>
            </a:r>
            <a:r>
              <a:rPr lang="en-US" sz="2000" dirty="0"/>
              <a:t>fluids and eating sugar-free hard candy ease </a:t>
            </a:r>
            <a:r>
              <a:rPr lang="en-US" sz="2000" dirty="0" smtClean="0"/>
              <a:t>dry mouth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client should avoid calorie-laden </a:t>
            </a:r>
            <a:r>
              <a:rPr lang="en-US" sz="2000" dirty="0" smtClean="0"/>
              <a:t>beverages and </a:t>
            </a:r>
            <a:r>
              <a:rPr lang="en-US" sz="2000" dirty="0"/>
              <a:t>candy because they promote dental caries, </a:t>
            </a:r>
            <a:r>
              <a:rPr lang="en-US" sz="2000" dirty="0" smtClean="0"/>
              <a:t>contribute to </a:t>
            </a:r>
            <a:r>
              <a:rPr lang="en-US" sz="2000" dirty="0"/>
              <a:t>weight gain, and do little to relieve dry mouth.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Methods to </a:t>
            </a:r>
            <a:r>
              <a:rPr lang="en-US" sz="2000" dirty="0"/>
              <a:t>prevent or relieve constipation include exercising </a:t>
            </a:r>
            <a:r>
              <a:rPr lang="en-US" sz="2000" dirty="0" smtClean="0"/>
              <a:t>and increasing </a:t>
            </a:r>
            <a:r>
              <a:rPr lang="en-US" sz="2000" dirty="0"/>
              <a:t>water and bulk-forming foods in the diet. </a:t>
            </a:r>
            <a:r>
              <a:rPr lang="en-US" sz="2000" dirty="0" smtClean="0"/>
              <a:t>Stool softeners </a:t>
            </a:r>
            <a:r>
              <a:rPr lang="en-US" sz="2000" dirty="0"/>
              <a:t>are permissible, but the client should </a:t>
            </a:r>
            <a:r>
              <a:rPr lang="en-US" sz="2000" dirty="0" smtClean="0"/>
              <a:t>avoid laxatives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use of sunscreen is recommended </a:t>
            </a:r>
            <a:r>
              <a:rPr lang="en-US" sz="2000" dirty="0" smtClean="0"/>
              <a:t>because photosensitivity </a:t>
            </a:r>
            <a:r>
              <a:rPr lang="en-US" sz="2000" dirty="0"/>
              <a:t>can cause the client to sunburn easily.</a:t>
            </a:r>
          </a:p>
        </p:txBody>
      </p:sp>
    </p:spTree>
    <p:extLst>
      <p:ext uri="{BB962C8B-B14F-4D97-AF65-F5344CB8AC3E}">
        <p14:creationId xmlns:p14="http://schemas.microsoft.com/office/powerpoint/2010/main" val="5344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Clients should monitor the amount of sleepiness </a:t>
            </a:r>
            <a:r>
              <a:rPr lang="en-US" dirty="0" smtClean="0"/>
              <a:t>or drowsiness </a:t>
            </a:r>
            <a:r>
              <a:rPr lang="en-US" dirty="0"/>
              <a:t>they feel. They should avoid driving and </a:t>
            </a:r>
            <a:r>
              <a:rPr lang="en-US" dirty="0" smtClean="0"/>
              <a:t>performing other </a:t>
            </a:r>
            <a:r>
              <a:rPr lang="en-US" dirty="0"/>
              <a:t>potentially dangerous activities until </a:t>
            </a:r>
            <a:r>
              <a:rPr lang="en-US" dirty="0" smtClean="0"/>
              <a:t>their response </a:t>
            </a:r>
            <a:r>
              <a:rPr lang="en-US" dirty="0"/>
              <a:t>times and reflexes seem normal</a:t>
            </a:r>
            <a:r>
              <a:rPr lang="en-US" dirty="0" smtClean="0"/>
              <a:t>.</a:t>
            </a:r>
          </a:p>
          <a:p>
            <a:r>
              <a:rPr lang="en-US" dirty="0"/>
              <a:t>If the client forgets a dose of antipsychotic </a:t>
            </a:r>
            <a:r>
              <a:rPr lang="en-US" dirty="0" smtClean="0"/>
              <a:t>medication, he </a:t>
            </a:r>
            <a:r>
              <a:rPr lang="en-US" dirty="0"/>
              <a:t>or she can take the missed dose if it is only 3 or 4 </a:t>
            </a:r>
            <a:r>
              <a:rPr lang="en-US" dirty="0" smtClean="0"/>
              <a:t>hours late</a:t>
            </a:r>
            <a:r>
              <a:rPr lang="en-US" dirty="0"/>
              <a:t>. If the dose is more than 4 hours overdue or the </a:t>
            </a:r>
            <a:r>
              <a:rPr lang="en-US" dirty="0" smtClean="0"/>
              <a:t>next dose </a:t>
            </a:r>
            <a:r>
              <a:rPr lang="en-US" dirty="0"/>
              <a:t>is due, the client can omit the forgotten dose. </a:t>
            </a:r>
            <a:endParaRPr lang="en-US" dirty="0" smtClean="0"/>
          </a:p>
          <a:p>
            <a:r>
              <a:rPr lang="en-US" dirty="0" smtClean="0"/>
              <a:t>The nurse </a:t>
            </a:r>
            <a:r>
              <a:rPr lang="en-US" dirty="0"/>
              <a:t>encourages clients who have difficulty </a:t>
            </a:r>
            <a:r>
              <a:rPr lang="en-US" dirty="0" smtClean="0"/>
              <a:t>remembering to </a:t>
            </a:r>
            <a:r>
              <a:rPr lang="en-US" dirty="0"/>
              <a:t>take their medication to use a chart and to record </a:t>
            </a:r>
            <a:r>
              <a:rPr lang="en-US" dirty="0" smtClean="0"/>
              <a:t>doses when taken.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Antidepressant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Antidepressant drugs </a:t>
            </a:r>
            <a:r>
              <a:rPr lang="en-US" dirty="0"/>
              <a:t>are primarily used in the </a:t>
            </a:r>
            <a:r>
              <a:rPr lang="en-US" dirty="0" smtClean="0"/>
              <a:t>treatment of </a:t>
            </a:r>
            <a:r>
              <a:rPr lang="en-US" dirty="0">
                <a:solidFill>
                  <a:srgbClr val="FF0000"/>
                </a:solidFill>
              </a:rPr>
              <a:t>major depressive illness, anxiety disorders, the </a:t>
            </a:r>
            <a:r>
              <a:rPr lang="en-US" dirty="0" smtClean="0">
                <a:solidFill>
                  <a:srgbClr val="FF0000"/>
                </a:solidFill>
              </a:rPr>
              <a:t>depressed phase </a:t>
            </a:r>
            <a:r>
              <a:rPr lang="en-US" dirty="0">
                <a:solidFill>
                  <a:srgbClr val="FF0000"/>
                </a:solidFill>
              </a:rPr>
              <a:t>of bipolar disorder, and psychotic depression.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Offlabel</a:t>
            </a:r>
            <a:r>
              <a:rPr lang="en-US" dirty="0" smtClean="0"/>
              <a:t> uses </a:t>
            </a:r>
            <a:r>
              <a:rPr lang="en-US" dirty="0"/>
              <a:t>of antidepressants include the treatment </a:t>
            </a:r>
            <a:r>
              <a:rPr lang="en-US" dirty="0" smtClean="0"/>
              <a:t>of chronic </a:t>
            </a:r>
            <a:r>
              <a:rPr lang="en-US" dirty="0"/>
              <a:t>pain, migraine headaches, peripheral and </a:t>
            </a:r>
            <a:r>
              <a:rPr lang="en-US" dirty="0" smtClean="0"/>
              <a:t>diabetic neuropathies</a:t>
            </a:r>
            <a:r>
              <a:rPr lang="en-US" dirty="0"/>
              <a:t>, sleep apnea, dermatologic disorders, </a:t>
            </a:r>
            <a:r>
              <a:rPr lang="en-US" dirty="0" smtClean="0"/>
              <a:t>panic disorder</a:t>
            </a:r>
            <a:r>
              <a:rPr lang="en-US" dirty="0"/>
              <a:t>, and eating disorders.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the mechanism </a:t>
            </a:r>
            <a:r>
              <a:rPr lang="en-US" dirty="0" smtClean="0"/>
              <a:t>of action </a:t>
            </a:r>
            <a:r>
              <a:rPr lang="en-US" dirty="0"/>
              <a:t>is not completely understood, </a:t>
            </a:r>
            <a:r>
              <a:rPr lang="en-US" dirty="0" smtClean="0"/>
              <a:t>antidepressants somehow </a:t>
            </a:r>
            <a:r>
              <a:rPr lang="en-US" dirty="0">
                <a:solidFill>
                  <a:srgbClr val="FF0000"/>
                </a:solidFill>
              </a:rPr>
              <a:t>interact with the two neurotransmitters, </a:t>
            </a:r>
            <a:r>
              <a:rPr lang="en-US" dirty="0" smtClean="0">
                <a:solidFill>
                  <a:srgbClr val="FF0000"/>
                </a:solidFill>
              </a:rPr>
              <a:t>norepinephrine and </a:t>
            </a:r>
            <a:r>
              <a:rPr lang="en-US" dirty="0">
                <a:solidFill>
                  <a:srgbClr val="FF0000"/>
                </a:solidFill>
              </a:rPr>
              <a:t>serotonin</a:t>
            </a:r>
            <a:r>
              <a:rPr lang="en-US" dirty="0"/>
              <a:t>, that regulate mood, </a:t>
            </a:r>
            <a:r>
              <a:rPr lang="en-US" dirty="0" smtClean="0"/>
              <a:t>arousal, attention</a:t>
            </a:r>
            <a:r>
              <a:rPr lang="en-US" dirty="0"/>
              <a:t>, sensory processing, and appetite.</a:t>
            </a:r>
          </a:p>
        </p:txBody>
      </p:sp>
    </p:spTree>
    <p:extLst>
      <p:ext uri="{BB962C8B-B14F-4D97-AF65-F5344CB8AC3E}">
        <p14:creationId xmlns:p14="http://schemas.microsoft.com/office/powerpoint/2010/main" val="26738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Neurotransmitters </a:t>
            </a:r>
            <a:r>
              <a:rPr lang="en-US" dirty="0"/>
              <a:t>are the chemical substances </a:t>
            </a:r>
            <a:r>
              <a:rPr lang="en-US" dirty="0" smtClean="0"/>
              <a:t>manufactured in </a:t>
            </a:r>
            <a:r>
              <a:rPr lang="en-US" dirty="0"/>
              <a:t>the neuron that aid in the transmission of </a:t>
            </a:r>
            <a:r>
              <a:rPr lang="en-US" dirty="0" smtClean="0"/>
              <a:t>information throughout </a:t>
            </a:r>
            <a:r>
              <a:rPr lang="en-US" dirty="0"/>
              <a:t>the body. They either excite or </a:t>
            </a:r>
            <a:r>
              <a:rPr lang="en-US" dirty="0" smtClean="0"/>
              <a:t>stimulate an </a:t>
            </a:r>
            <a:r>
              <a:rPr lang="en-US" dirty="0"/>
              <a:t>action in the cells (</a:t>
            </a:r>
            <a:r>
              <a:rPr lang="en-US" dirty="0">
                <a:solidFill>
                  <a:srgbClr val="FF0000"/>
                </a:solidFill>
              </a:rPr>
              <a:t>excitatory</a:t>
            </a:r>
            <a:r>
              <a:rPr lang="en-US" dirty="0"/>
              <a:t>) or inhibit or stop an </a:t>
            </a:r>
            <a:r>
              <a:rPr lang="en-US" dirty="0" smtClean="0"/>
              <a:t>action (</a:t>
            </a:r>
            <a:r>
              <a:rPr lang="en-US" dirty="0" smtClean="0">
                <a:solidFill>
                  <a:srgbClr val="FF0000"/>
                </a:solidFill>
              </a:rPr>
              <a:t>inhibitory</a:t>
            </a:r>
            <a:r>
              <a:rPr lang="en-US" dirty="0"/>
              <a:t>). </a:t>
            </a:r>
          </a:p>
          <a:p>
            <a:r>
              <a:rPr lang="en-US" dirty="0" smtClean="0"/>
              <a:t>After neurotransmitters are </a:t>
            </a:r>
            <a:r>
              <a:rPr lang="en-US" dirty="0"/>
              <a:t>released into the synapse and relay the message </a:t>
            </a:r>
            <a:r>
              <a:rPr lang="en-US" dirty="0" smtClean="0"/>
              <a:t>to the </a:t>
            </a:r>
            <a:r>
              <a:rPr lang="en-US" dirty="0"/>
              <a:t>receptor cells, they are either transported back from </a:t>
            </a:r>
            <a:r>
              <a:rPr lang="en-US" dirty="0" smtClean="0"/>
              <a:t>the synapse </a:t>
            </a:r>
            <a:r>
              <a:rPr lang="en-US" dirty="0"/>
              <a:t>to the axon to be stored for later use (reuptake) </a:t>
            </a:r>
            <a:r>
              <a:rPr lang="en-US" dirty="0" smtClean="0"/>
              <a:t>or </a:t>
            </a:r>
            <a:r>
              <a:rPr lang="en-US" dirty="0"/>
              <a:t>metabolized and inactivated by enzymes, primarily </a:t>
            </a:r>
            <a:r>
              <a:rPr lang="en-US" dirty="0" smtClean="0"/>
              <a:t>monoamine oxidase </a:t>
            </a:r>
            <a:r>
              <a:rPr lang="en-US" dirty="0"/>
              <a:t>(MAO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Antidepressant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Antidepressants are divided into four groups</a:t>
            </a:r>
            <a:r>
              <a:rPr lang="en-US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Tricyclic </a:t>
            </a:r>
            <a:r>
              <a:rPr lang="en-US" dirty="0"/>
              <a:t>and the related cyclic </a:t>
            </a:r>
            <a:r>
              <a:rPr lang="en-US" dirty="0" smtClean="0"/>
              <a:t>antidepressants.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Selective </a:t>
            </a:r>
            <a:r>
              <a:rPr lang="en-US" dirty="0"/>
              <a:t>serotonin reuptake inhibitors (SSRIs</a:t>
            </a:r>
            <a:r>
              <a:rPr lang="en-US" dirty="0" smtClean="0"/>
              <a:t>).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MAO </a:t>
            </a:r>
            <a:r>
              <a:rPr lang="en-US" dirty="0"/>
              <a:t>inhibitors (MAOIs</a:t>
            </a:r>
            <a:r>
              <a:rPr lang="en-US" dirty="0" smtClean="0"/>
              <a:t>).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Other </a:t>
            </a:r>
            <a:r>
              <a:rPr lang="en-US" dirty="0"/>
              <a:t>antidepressants such as venlafaxine </a:t>
            </a:r>
            <a:r>
              <a:rPr lang="en-US" dirty="0" err="1" smtClean="0"/>
              <a:t>desvenlafaxine</a:t>
            </a:r>
            <a:r>
              <a:rPr lang="en-US" dirty="0" smtClean="0"/>
              <a:t>, bupropion, duloxetine, </a:t>
            </a:r>
            <a:r>
              <a:rPr lang="en-US" dirty="0" err="1" smtClean="0"/>
              <a:t>trazodone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err="1" smtClean="0"/>
              <a:t>nefazodone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Tricyclic and the related cyclic antidepressants.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cyclic compounds </a:t>
            </a:r>
            <a:r>
              <a:rPr lang="en-US" dirty="0" smtClean="0"/>
              <a:t>is used to treat depression even </a:t>
            </a:r>
            <a:r>
              <a:rPr lang="en-US" dirty="0"/>
              <a:t>though they cause varying degrees of </a:t>
            </a:r>
            <a:r>
              <a:rPr lang="en-US" dirty="0" smtClean="0"/>
              <a:t>sedation, orthostatic hypotension, and </a:t>
            </a:r>
            <a:r>
              <a:rPr lang="en-US" dirty="0"/>
              <a:t>anticholinergic side effects. </a:t>
            </a:r>
          </a:p>
          <a:p>
            <a:r>
              <a:rPr lang="en-US" dirty="0" smtClean="0"/>
              <a:t>Cyclic antidepressants are </a:t>
            </a:r>
            <a:r>
              <a:rPr lang="en-US" dirty="0"/>
              <a:t>potentially lethal if taken in an overdose.</a:t>
            </a:r>
          </a:p>
        </p:txBody>
      </p:sp>
    </p:spTree>
    <p:extLst>
      <p:ext uri="{BB962C8B-B14F-4D97-AF65-F5344CB8AC3E}">
        <p14:creationId xmlns:p14="http://schemas.microsoft.com/office/powerpoint/2010/main" val="14739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 inhibitors (MAOIs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MAOIs </a:t>
            </a:r>
            <a:r>
              <a:rPr lang="en-US" dirty="0"/>
              <a:t>were discovered </a:t>
            </a:r>
            <a:r>
              <a:rPr lang="en-US" dirty="0" smtClean="0"/>
              <a:t>to have </a:t>
            </a:r>
            <a:r>
              <a:rPr lang="en-US" dirty="0"/>
              <a:t>a positive effect on people with depression. </a:t>
            </a:r>
            <a:r>
              <a:rPr lang="en-US" dirty="0" smtClean="0"/>
              <a:t>Although the </a:t>
            </a:r>
            <a:r>
              <a:rPr lang="en-US" dirty="0"/>
              <a:t>MAOIs have a low incidence of sedation and </a:t>
            </a:r>
            <a:r>
              <a:rPr lang="en-US" dirty="0" smtClean="0"/>
              <a:t>anticholinergic effects</a:t>
            </a:r>
            <a:r>
              <a:rPr lang="en-US" dirty="0"/>
              <a:t>, they must be used with extreme </a:t>
            </a:r>
            <a:r>
              <a:rPr lang="en-US" dirty="0" smtClean="0"/>
              <a:t>caution for </a:t>
            </a:r>
            <a:r>
              <a:rPr lang="en-US" dirty="0"/>
              <a:t>several reasons</a:t>
            </a:r>
            <a:r>
              <a:rPr lang="en-US" dirty="0" smtClean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 </a:t>
            </a:r>
            <a:r>
              <a:rPr lang="en-US" dirty="0"/>
              <a:t>life-threatening side effect, hypertensive crisis, </a:t>
            </a:r>
            <a:r>
              <a:rPr lang="en-US" dirty="0" smtClean="0"/>
              <a:t>may occur </a:t>
            </a:r>
            <a:r>
              <a:rPr lang="en-US" dirty="0"/>
              <a:t>if the client ingests foods containing </a:t>
            </a:r>
            <a:r>
              <a:rPr lang="en-US" dirty="0" smtClean="0"/>
              <a:t>tyramine (an </a:t>
            </a:r>
            <a:r>
              <a:rPr lang="en-US" dirty="0"/>
              <a:t>amino acid) while taking MAOIs</a:t>
            </a:r>
            <a:r>
              <a:rPr lang="en-US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Because </a:t>
            </a:r>
            <a:r>
              <a:rPr lang="en-US" dirty="0"/>
              <a:t>of the risk for potentially fatal drug </a:t>
            </a:r>
            <a:r>
              <a:rPr lang="en-US" dirty="0" smtClean="0"/>
              <a:t>interactions, MAOIs </a:t>
            </a:r>
            <a:r>
              <a:rPr lang="en-US" dirty="0"/>
              <a:t>cannot be given in combination with </a:t>
            </a:r>
            <a:r>
              <a:rPr lang="en-US" dirty="0" smtClean="0"/>
              <a:t>other MAOIs</a:t>
            </a:r>
            <a:r>
              <a:rPr lang="en-US" dirty="0"/>
              <a:t>, tricyclic antidepressants, meperidine (Demerol</a:t>
            </a:r>
            <a:r>
              <a:rPr lang="en-US" dirty="0" smtClean="0"/>
              <a:t>), CNS </a:t>
            </a:r>
            <a:r>
              <a:rPr lang="en-US" dirty="0"/>
              <a:t>depressants, many </a:t>
            </a:r>
            <a:r>
              <a:rPr lang="en-US" dirty="0" err="1"/>
              <a:t>antihypertensives</a:t>
            </a:r>
            <a:r>
              <a:rPr lang="en-US" dirty="0"/>
              <a:t>, or </a:t>
            </a:r>
            <a:r>
              <a:rPr lang="en-US" dirty="0" smtClean="0"/>
              <a:t>general anesthetics.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MAOIs </a:t>
            </a:r>
            <a:r>
              <a:rPr lang="en-US" dirty="0"/>
              <a:t>are potentially lethal in overdose and pose </a:t>
            </a:r>
            <a:r>
              <a:rPr lang="en-US" dirty="0" smtClean="0"/>
              <a:t>a potential </a:t>
            </a:r>
            <a:r>
              <a:rPr lang="en-US" dirty="0"/>
              <a:t>risk in clients with depression who may </a:t>
            </a:r>
            <a:r>
              <a:rPr lang="en-US" dirty="0" smtClean="0"/>
              <a:t>be considering </a:t>
            </a:r>
            <a:r>
              <a:rPr lang="en-US" dirty="0"/>
              <a:t>suicide.</a:t>
            </a:r>
          </a:p>
        </p:txBody>
      </p:sp>
    </p:spTree>
    <p:extLst>
      <p:ext uri="{BB962C8B-B14F-4D97-AF65-F5344CB8AC3E}">
        <p14:creationId xmlns:p14="http://schemas.microsoft.com/office/powerpoint/2010/main" val="23580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Selective serotonin reuptake inhibitors (SSRIs).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SSRIs, first available in 1987 with the release </a:t>
            </a:r>
            <a:r>
              <a:rPr lang="en-US" dirty="0" smtClean="0"/>
              <a:t>of fluoxetine </a:t>
            </a:r>
            <a:r>
              <a:rPr lang="en-US" dirty="0"/>
              <a:t>(Prozac), have replaced the cyclic drugs </a:t>
            </a:r>
            <a:r>
              <a:rPr lang="en-US" dirty="0" smtClean="0"/>
              <a:t>as the </a:t>
            </a:r>
            <a:r>
              <a:rPr lang="en-US" dirty="0"/>
              <a:t>first choice in treating depression because they </a:t>
            </a:r>
            <a:r>
              <a:rPr lang="en-US" dirty="0" smtClean="0"/>
              <a:t>are equal </a:t>
            </a:r>
            <a:r>
              <a:rPr lang="en-US" dirty="0"/>
              <a:t>in efficacy and produce fewer troublesome </a:t>
            </a:r>
            <a:r>
              <a:rPr lang="en-US" dirty="0" smtClean="0"/>
              <a:t>side effects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SSRIs and clomipramine are effective in </a:t>
            </a:r>
            <a:r>
              <a:rPr lang="en-US" dirty="0" smtClean="0"/>
              <a:t>the treatment </a:t>
            </a:r>
            <a:r>
              <a:rPr lang="en-US" dirty="0"/>
              <a:t>of OCD as well. Prozac Weekly is the first </a:t>
            </a:r>
            <a:r>
              <a:rPr lang="en-US" dirty="0" smtClean="0"/>
              <a:t>and only </a:t>
            </a:r>
            <a:r>
              <a:rPr lang="en-US" dirty="0"/>
              <a:t>medication that can be given once a week as </a:t>
            </a:r>
            <a:r>
              <a:rPr lang="en-US" dirty="0" smtClean="0"/>
              <a:t>maintenance therapy </a:t>
            </a:r>
            <a:r>
              <a:rPr lang="en-US" dirty="0"/>
              <a:t>for depression after the client has </a:t>
            </a:r>
            <a:r>
              <a:rPr lang="en-US" dirty="0" smtClean="0"/>
              <a:t>been stabilized </a:t>
            </a:r>
            <a:r>
              <a:rPr lang="en-US" dirty="0"/>
              <a:t>on fluoxetine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Drugs for Clients at High</a:t>
            </a:r>
            <a:br>
              <a:rPr lang="en-US" dirty="0"/>
            </a:br>
            <a:r>
              <a:rPr lang="en-US" dirty="0"/>
              <a:t>Risk for Suicide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Suicide is always a primary consideration when </a:t>
            </a:r>
            <a:r>
              <a:rPr lang="en-US" dirty="0" smtClean="0"/>
              <a:t>treating clients </a:t>
            </a:r>
            <a:r>
              <a:rPr lang="en-US" dirty="0"/>
              <a:t>with depression. SSRIs, venlafaxine, </a:t>
            </a:r>
            <a:r>
              <a:rPr lang="en-US" dirty="0" err="1" smtClean="0"/>
              <a:t>nefazodone</a:t>
            </a:r>
            <a:r>
              <a:rPr lang="en-US" dirty="0" smtClean="0"/>
              <a:t>, and </a:t>
            </a:r>
            <a:r>
              <a:rPr lang="en-US" dirty="0"/>
              <a:t>bupropion are often better choices for those who </a:t>
            </a:r>
            <a:r>
              <a:rPr lang="en-US" dirty="0" smtClean="0"/>
              <a:t>are potentially </a:t>
            </a:r>
            <a:r>
              <a:rPr lang="en-US" dirty="0"/>
              <a:t>suicidal or highly impulsive because they </a:t>
            </a:r>
            <a:r>
              <a:rPr lang="en-US" dirty="0" smtClean="0"/>
              <a:t>carry no </a:t>
            </a:r>
            <a:r>
              <a:rPr lang="en-US" dirty="0"/>
              <a:t>risk of lethal overdose, in contrast to the cyclic </a:t>
            </a:r>
            <a:r>
              <a:rPr lang="en-US" dirty="0" smtClean="0"/>
              <a:t>compounds and </a:t>
            </a:r>
            <a:r>
              <a:rPr lang="en-US" dirty="0"/>
              <a:t>the MAOIs. However, SSRIs are effective </a:t>
            </a:r>
            <a:r>
              <a:rPr lang="en-US" dirty="0" smtClean="0"/>
              <a:t>only for </a:t>
            </a:r>
            <a:r>
              <a:rPr lang="en-US" dirty="0"/>
              <a:t>mild and moderate depression. </a:t>
            </a:r>
            <a:endParaRPr lang="en-US" dirty="0" smtClean="0"/>
          </a:p>
          <a:p>
            <a:r>
              <a:rPr lang="en-US" dirty="0" smtClean="0"/>
              <a:t>Evaluation </a:t>
            </a:r>
            <a:r>
              <a:rPr lang="en-US" dirty="0"/>
              <a:t>of the </a:t>
            </a:r>
            <a:r>
              <a:rPr lang="en-US" dirty="0" smtClean="0"/>
              <a:t>risk for </a:t>
            </a:r>
            <a:r>
              <a:rPr lang="en-US" dirty="0"/>
              <a:t>suicide must continue even after treatment with </a:t>
            </a:r>
            <a:r>
              <a:rPr lang="en-US" dirty="0" smtClean="0"/>
              <a:t>antidepressants is </a:t>
            </a:r>
            <a:r>
              <a:rPr lang="en-US" dirty="0"/>
              <a:t>initiated. The client may feel more </a:t>
            </a:r>
            <a:r>
              <a:rPr lang="en-US" dirty="0" smtClean="0"/>
              <a:t>energized but </a:t>
            </a:r>
            <a:r>
              <a:rPr lang="en-US" dirty="0"/>
              <a:t>still have suicidal thoughts, which increases the </a:t>
            </a:r>
            <a:r>
              <a:rPr lang="en-US" dirty="0" smtClean="0"/>
              <a:t>likelihood of </a:t>
            </a:r>
            <a:r>
              <a:rPr lang="en-US" dirty="0"/>
              <a:t>a suicide attempt. Also, because it often </a:t>
            </a:r>
            <a:r>
              <a:rPr lang="en-US" dirty="0" smtClean="0"/>
              <a:t>takes weeks </a:t>
            </a:r>
            <a:r>
              <a:rPr lang="en-US" dirty="0"/>
              <a:t>before the medications have a full therapeutic </a:t>
            </a:r>
            <a:r>
              <a:rPr lang="en-US" dirty="0" smtClean="0"/>
              <a:t>effect, clients </a:t>
            </a:r>
            <a:r>
              <a:rPr lang="en-US" dirty="0"/>
              <a:t>may become discouraged and tired of waiting </a:t>
            </a:r>
            <a:r>
              <a:rPr lang="en-US" dirty="0" smtClean="0"/>
              <a:t>to feel </a:t>
            </a:r>
            <a:r>
              <a:rPr lang="en-US" dirty="0"/>
              <a:t>better, which can result in suicidal behavior. </a:t>
            </a:r>
          </a:p>
        </p:txBody>
      </p:sp>
    </p:spTree>
    <p:extLst>
      <p:ext uri="{BB962C8B-B14F-4D97-AF65-F5344CB8AC3E}">
        <p14:creationId xmlns:p14="http://schemas.microsoft.com/office/powerpoint/2010/main" val="37521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major interaction </a:t>
            </a:r>
            <a:r>
              <a:rPr lang="en-US" dirty="0" smtClean="0"/>
              <a:t>is with </a:t>
            </a:r>
            <a:r>
              <a:rPr lang="en-US" dirty="0"/>
              <a:t>the monoamine neurotransmitter systems in </a:t>
            </a:r>
            <a:r>
              <a:rPr lang="en-US" dirty="0" smtClean="0"/>
              <a:t>the brain</a:t>
            </a:r>
            <a:r>
              <a:rPr lang="en-US" dirty="0"/>
              <a:t>, particularly norepinephrine and serotonin. Both </a:t>
            </a:r>
            <a:r>
              <a:rPr lang="en-US" dirty="0" smtClean="0"/>
              <a:t>of these </a:t>
            </a:r>
            <a:r>
              <a:rPr lang="en-US" dirty="0"/>
              <a:t>neurotransmitters are released throughout the </a:t>
            </a:r>
            <a:r>
              <a:rPr lang="en-US" dirty="0" smtClean="0"/>
              <a:t>brain and </a:t>
            </a:r>
            <a:r>
              <a:rPr lang="en-US" dirty="0"/>
              <a:t>help to regulate </a:t>
            </a:r>
            <a:r>
              <a:rPr lang="en-US" dirty="0" smtClean="0"/>
              <a:t>arousal, </a:t>
            </a:r>
            <a:r>
              <a:rPr lang="en-US" dirty="0"/>
              <a:t>attention, </a:t>
            </a:r>
            <a:r>
              <a:rPr lang="en-US" dirty="0" smtClean="0"/>
              <a:t>mood, sensory </a:t>
            </a:r>
            <a:r>
              <a:rPr lang="en-US" dirty="0"/>
              <a:t>processing, and appetite. </a:t>
            </a:r>
            <a:endParaRPr lang="en-US" dirty="0" smtClean="0"/>
          </a:p>
          <a:p>
            <a:r>
              <a:rPr lang="en-US" dirty="0" smtClean="0"/>
              <a:t>Norepinephrine</a:t>
            </a:r>
            <a:r>
              <a:rPr lang="en-US" dirty="0"/>
              <a:t>, </a:t>
            </a:r>
            <a:r>
              <a:rPr lang="en-US" dirty="0" smtClean="0"/>
              <a:t>serotonin, and </a:t>
            </a:r>
            <a:r>
              <a:rPr lang="en-US" dirty="0"/>
              <a:t>dopamine are removed from the synapses </a:t>
            </a:r>
            <a:r>
              <a:rPr lang="en-US" dirty="0" smtClean="0"/>
              <a:t>after release </a:t>
            </a:r>
            <a:r>
              <a:rPr lang="en-US" dirty="0"/>
              <a:t>by reuptake into presynaptic neurons. </a:t>
            </a:r>
            <a:r>
              <a:rPr lang="en-US" dirty="0" smtClean="0"/>
              <a:t>After reuptake</a:t>
            </a:r>
            <a:r>
              <a:rPr lang="en-US" dirty="0"/>
              <a:t>, these three neurotransmitters are reloaded </a:t>
            </a:r>
            <a:r>
              <a:rPr lang="en-US" dirty="0" smtClean="0"/>
              <a:t>for subsequent </a:t>
            </a:r>
            <a:r>
              <a:rPr lang="en-US" dirty="0"/>
              <a:t>release or metabolized by the enzyme MAO.</a:t>
            </a:r>
          </a:p>
        </p:txBody>
      </p:sp>
    </p:spTree>
    <p:extLst>
      <p:ext uri="{BB962C8B-B14F-4D97-AF65-F5344CB8AC3E}">
        <p14:creationId xmlns:p14="http://schemas.microsoft.com/office/powerpoint/2010/main" val="13087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of Selective Serotonin</a:t>
            </a:r>
            <a:br>
              <a:rPr lang="en-US" dirty="0"/>
            </a:br>
            <a:r>
              <a:rPr lang="en-US" dirty="0"/>
              <a:t>Reuptake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SSRIs have fewer side effects compared with the </a:t>
            </a:r>
            <a:r>
              <a:rPr lang="en-US" dirty="0" smtClean="0"/>
              <a:t>cyclic compounds</a:t>
            </a:r>
            <a:r>
              <a:rPr lang="en-US" dirty="0"/>
              <a:t>. Enhanced serotonin transmission can lead </a:t>
            </a:r>
            <a:r>
              <a:rPr lang="en-US" dirty="0" smtClean="0"/>
              <a:t>to several </a:t>
            </a:r>
            <a:r>
              <a:rPr lang="en-US" dirty="0"/>
              <a:t>common side effects such as </a:t>
            </a:r>
            <a:r>
              <a:rPr lang="en-US" dirty="0">
                <a:solidFill>
                  <a:srgbClr val="FF0000"/>
                </a:solidFill>
              </a:rPr>
              <a:t>anxiety, </a:t>
            </a:r>
            <a:r>
              <a:rPr lang="en-US" dirty="0" smtClean="0">
                <a:solidFill>
                  <a:srgbClr val="FF0000"/>
                </a:solidFill>
              </a:rPr>
              <a:t>agitation, akathisia </a:t>
            </a:r>
            <a:r>
              <a:rPr lang="en-US" dirty="0">
                <a:solidFill>
                  <a:srgbClr val="FF0000"/>
                </a:solidFill>
              </a:rPr>
              <a:t>(motor restlessness), nausea, insomnia, and </a:t>
            </a:r>
            <a:r>
              <a:rPr lang="en-US" dirty="0" smtClean="0">
                <a:solidFill>
                  <a:srgbClr val="FF0000"/>
                </a:solidFill>
              </a:rPr>
              <a:t>sexual dysfunction</a:t>
            </a:r>
            <a:r>
              <a:rPr lang="en-US" dirty="0"/>
              <a:t>, specifically diminished sexual drive </a:t>
            </a:r>
            <a:r>
              <a:rPr lang="en-US" dirty="0" smtClean="0"/>
              <a:t>or difficulty </a:t>
            </a:r>
            <a:r>
              <a:rPr lang="en-US" dirty="0"/>
              <a:t>achieving an erection or orgasm. In addition</a:t>
            </a:r>
            <a:r>
              <a:rPr lang="en-US" dirty="0" smtClean="0"/>
              <a:t>, </a:t>
            </a:r>
            <a:r>
              <a:rPr lang="en-US" dirty="0">
                <a:solidFill>
                  <a:srgbClr val="FF0000"/>
                </a:solidFill>
              </a:rPr>
              <a:t>weight gain </a:t>
            </a:r>
            <a:r>
              <a:rPr lang="en-US" dirty="0"/>
              <a:t>is both an initial and ongoing problem </a:t>
            </a:r>
            <a:r>
              <a:rPr lang="en-US" dirty="0" smtClean="0"/>
              <a:t>during antidepressant </a:t>
            </a:r>
            <a:r>
              <a:rPr lang="en-US" dirty="0"/>
              <a:t>therapy, although SSRIs cause less </a:t>
            </a:r>
            <a:r>
              <a:rPr lang="en-US" dirty="0" smtClean="0"/>
              <a:t>weight gain </a:t>
            </a:r>
            <a:r>
              <a:rPr lang="en-US" dirty="0"/>
              <a:t>than other antidepressants. </a:t>
            </a:r>
            <a:r>
              <a:rPr lang="en-US" dirty="0">
                <a:solidFill>
                  <a:srgbClr val="FF0000"/>
                </a:solidFill>
              </a:rPr>
              <a:t>Taking medications </a:t>
            </a:r>
            <a:r>
              <a:rPr lang="en-US" dirty="0" smtClean="0">
                <a:solidFill>
                  <a:srgbClr val="FF0000"/>
                </a:solidFill>
              </a:rPr>
              <a:t>with food </a:t>
            </a:r>
            <a:r>
              <a:rPr lang="en-US" dirty="0">
                <a:solidFill>
                  <a:srgbClr val="FF0000"/>
                </a:solidFill>
              </a:rPr>
              <a:t>usually can minimize nausea. Akathisia usually </a:t>
            </a:r>
            <a:r>
              <a:rPr lang="en-US" dirty="0" smtClean="0">
                <a:solidFill>
                  <a:srgbClr val="FF0000"/>
                </a:solidFill>
              </a:rPr>
              <a:t>is treated with a beta-blocker such as propranolol (Inderal) or </a:t>
            </a:r>
            <a:r>
              <a:rPr lang="en-US" dirty="0">
                <a:solidFill>
                  <a:srgbClr val="FF0000"/>
                </a:solidFill>
              </a:rPr>
              <a:t>a benzodiazepine. Insomnia</a:t>
            </a:r>
            <a:r>
              <a:rPr lang="en-US" dirty="0"/>
              <a:t> may continue to be a </a:t>
            </a:r>
            <a:r>
              <a:rPr lang="en-US" dirty="0" smtClean="0"/>
              <a:t>problem even </a:t>
            </a:r>
            <a:r>
              <a:rPr lang="en-US" dirty="0"/>
              <a:t>if the client takes the medication in the </a:t>
            </a:r>
            <a:r>
              <a:rPr lang="en-US" dirty="0" smtClean="0"/>
              <a:t>morning; a </a:t>
            </a:r>
            <a:r>
              <a:rPr lang="en-US" dirty="0"/>
              <a:t>sedative-hypnotic or low-dosage trazodone may </a:t>
            </a:r>
            <a:r>
              <a:rPr lang="en-US" dirty="0" smtClean="0"/>
              <a:t>be needed.</a:t>
            </a:r>
          </a:p>
          <a:p>
            <a:r>
              <a:rPr lang="en-US" dirty="0"/>
              <a:t>Less common side effects include d</a:t>
            </a:r>
            <a:r>
              <a:rPr lang="en-US" dirty="0" smtClean="0"/>
              <a:t>iarrhea </a:t>
            </a:r>
            <a:r>
              <a:rPr lang="en-US" dirty="0"/>
              <a:t>and </a:t>
            </a:r>
            <a:r>
              <a:rPr lang="en-US" dirty="0" smtClean="0"/>
              <a:t>headaches. They </a:t>
            </a:r>
            <a:r>
              <a:rPr lang="en-US" dirty="0"/>
              <a:t>usually can </a:t>
            </a:r>
            <a:r>
              <a:rPr lang="en-US" dirty="0" smtClean="0"/>
              <a:t>be managed </a:t>
            </a:r>
            <a:r>
              <a:rPr lang="en-US" dirty="0"/>
              <a:t>with symptomatic treatment. Sweating and </a:t>
            </a:r>
            <a:r>
              <a:rPr lang="en-US" dirty="0" smtClean="0"/>
              <a:t>sedation </a:t>
            </a:r>
            <a:r>
              <a:rPr lang="en-US" dirty="0"/>
              <a:t>most likely indicate the need for a </a:t>
            </a:r>
            <a:r>
              <a:rPr lang="en-US" dirty="0" smtClean="0"/>
              <a:t>change to </a:t>
            </a:r>
            <a:r>
              <a:rPr lang="en-US" dirty="0"/>
              <a:t>another antidepressant.</a:t>
            </a:r>
          </a:p>
        </p:txBody>
      </p:sp>
    </p:spTree>
    <p:extLst>
      <p:ext uri="{BB962C8B-B14F-4D97-AF65-F5344CB8AC3E}">
        <p14:creationId xmlns:p14="http://schemas.microsoft.com/office/powerpoint/2010/main" val="33889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of Cyclic Antidepressants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cyclic antidepressants block </a:t>
            </a:r>
            <a:r>
              <a:rPr lang="en-US" dirty="0" smtClean="0"/>
              <a:t>cholinergic receptors</a:t>
            </a:r>
            <a:r>
              <a:rPr lang="en-US" dirty="0"/>
              <a:t>, resulting in anticholinergic effects such as </a:t>
            </a:r>
            <a:r>
              <a:rPr lang="en-US" dirty="0" smtClean="0"/>
              <a:t>dry mouth</a:t>
            </a:r>
            <a:r>
              <a:rPr lang="en-US" dirty="0"/>
              <a:t>, constipation, urinary hesitancy or retention, </a:t>
            </a:r>
            <a:r>
              <a:rPr lang="en-US" dirty="0" smtClean="0"/>
              <a:t>dry nasal </a:t>
            </a:r>
            <a:r>
              <a:rPr lang="en-US" dirty="0"/>
              <a:t>passages, and blurred near vision. </a:t>
            </a:r>
            <a:endParaRPr lang="en-US" dirty="0" smtClean="0"/>
          </a:p>
          <a:p>
            <a:r>
              <a:rPr lang="en-US" dirty="0" smtClean="0"/>
              <a:t>Clients </a:t>
            </a:r>
            <a:r>
              <a:rPr lang="en-US" dirty="0"/>
              <a:t>may develop </a:t>
            </a:r>
            <a:r>
              <a:rPr lang="en-US" dirty="0" smtClean="0"/>
              <a:t>tolerance to </a:t>
            </a:r>
            <a:r>
              <a:rPr lang="en-US" dirty="0"/>
              <a:t>anticholinergic effects, but these side effects </a:t>
            </a:r>
            <a:r>
              <a:rPr lang="en-US" dirty="0" smtClean="0"/>
              <a:t>are common </a:t>
            </a:r>
            <a:r>
              <a:rPr lang="en-US" dirty="0"/>
              <a:t>reasons that clients discontinue drug </a:t>
            </a:r>
            <a:r>
              <a:rPr lang="en-US" dirty="0" smtClean="0"/>
              <a:t>therapy. Clients </a:t>
            </a:r>
            <a:r>
              <a:rPr lang="en-US" dirty="0"/>
              <a:t>taking cyclic compounds frequently report </a:t>
            </a:r>
            <a:r>
              <a:rPr lang="en-US" dirty="0" smtClean="0"/>
              <a:t>sexual dysfunction </a:t>
            </a:r>
            <a:r>
              <a:rPr lang="en-US" dirty="0"/>
              <a:t>similar to problems experienced with </a:t>
            </a:r>
            <a:r>
              <a:rPr lang="en-US" dirty="0" smtClean="0"/>
              <a:t>SSRIs. Both </a:t>
            </a:r>
            <a:r>
              <a:rPr lang="en-US" dirty="0"/>
              <a:t>weight gain and sexual dysfunction are cited as </a:t>
            </a:r>
            <a:r>
              <a:rPr lang="en-US" dirty="0" smtClean="0"/>
              <a:t>common reasons </a:t>
            </a:r>
            <a:r>
              <a:rPr lang="en-US" dirty="0"/>
              <a:t>for </a:t>
            </a:r>
            <a:r>
              <a:rPr lang="en-US" dirty="0" smtClean="0"/>
              <a:t>noncompliance.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of Monoamine</a:t>
            </a:r>
            <a:br>
              <a:rPr lang="en-US" dirty="0"/>
            </a:br>
            <a:r>
              <a:rPr lang="en-US" dirty="0"/>
              <a:t>Oxidase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common side effects of MAOIs include </a:t>
            </a:r>
            <a:r>
              <a:rPr lang="en-US" dirty="0" smtClean="0"/>
              <a:t>daytime sedation</a:t>
            </a:r>
            <a:r>
              <a:rPr lang="en-US" dirty="0"/>
              <a:t>, insomnia, weight gain, dry mouth, </a:t>
            </a:r>
            <a:r>
              <a:rPr lang="en-US" dirty="0" smtClean="0"/>
              <a:t>orthostatic hypotension</a:t>
            </a:r>
            <a:r>
              <a:rPr lang="en-US" dirty="0"/>
              <a:t>, and sexual dysfunction.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particular concern with MAOIs is </a:t>
            </a:r>
            <a:r>
              <a:rPr lang="en-US" dirty="0" smtClean="0"/>
              <a:t>the potential </a:t>
            </a:r>
            <a:r>
              <a:rPr lang="en-US" dirty="0"/>
              <a:t>for a life-threatening hypertensive crisis if </a:t>
            </a:r>
            <a:r>
              <a:rPr lang="en-US" dirty="0" smtClean="0"/>
              <a:t>the client </a:t>
            </a:r>
            <a:r>
              <a:rPr lang="en-US" dirty="0"/>
              <a:t>ingests food that contains tyramine or </a:t>
            </a:r>
            <a:r>
              <a:rPr lang="en-US" dirty="0" smtClean="0"/>
              <a:t>takes sympathomimetic </a:t>
            </a:r>
            <a:r>
              <a:rPr lang="en-US" dirty="0"/>
              <a:t>drugs. Because the enzyme MAO </a:t>
            </a:r>
            <a:r>
              <a:rPr lang="en-US" dirty="0" smtClean="0"/>
              <a:t>is necessary </a:t>
            </a:r>
            <a:r>
              <a:rPr lang="en-US" dirty="0"/>
              <a:t>to break down the tyramine in certain foods, </a:t>
            </a:r>
            <a:r>
              <a:rPr lang="en-US" dirty="0" smtClean="0"/>
              <a:t>its inhibition </a:t>
            </a:r>
            <a:r>
              <a:rPr lang="en-US" dirty="0"/>
              <a:t>results in increased serum tyramine </a:t>
            </a:r>
            <a:r>
              <a:rPr lang="en-US" dirty="0" smtClean="0"/>
              <a:t>levels, causing </a:t>
            </a:r>
            <a:r>
              <a:rPr lang="en-US" dirty="0"/>
              <a:t>severe hypertension, hyperpyrexia, </a:t>
            </a:r>
            <a:r>
              <a:rPr lang="en-US" dirty="0" smtClean="0"/>
              <a:t>tachycardia, diaphoresis</a:t>
            </a:r>
            <a:r>
              <a:rPr lang="en-US" dirty="0"/>
              <a:t>, tremulousness, and cardiac </a:t>
            </a:r>
            <a:r>
              <a:rPr lang="en-US" dirty="0" smtClean="0"/>
              <a:t>dysrhythmias.</a:t>
            </a:r>
          </a:p>
        </p:txBody>
      </p:sp>
    </p:spTree>
    <p:extLst>
      <p:ext uri="{BB962C8B-B14F-4D97-AF65-F5344CB8AC3E}">
        <p14:creationId xmlns:p14="http://schemas.microsoft.com/office/powerpoint/2010/main" val="42844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 of Other Antidepressants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the other or novel antidepressant medications, </a:t>
            </a:r>
            <a:r>
              <a:rPr lang="en-US" dirty="0" err="1" smtClean="0"/>
              <a:t>nefazodone</a:t>
            </a:r>
            <a:r>
              <a:rPr lang="en-US" dirty="0" smtClean="0"/>
              <a:t>, trazodone</a:t>
            </a:r>
            <a:r>
              <a:rPr lang="en-US" dirty="0"/>
              <a:t>, and mirtazapine commonly cause </a:t>
            </a:r>
            <a:r>
              <a:rPr lang="en-US" b="1" dirty="0" smtClean="0"/>
              <a:t>sedation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Both </a:t>
            </a:r>
            <a:r>
              <a:rPr lang="en-US" dirty="0" err="1"/>
              <a:t>nefazodone</a:t>
            </a:r>
            <a:r>
              <a:rPr lang="en-US" dirty="0"/>
              <a:t> and trazodone commonly </a:t>
            </a:r>
            <a:r>
              <a:rPr lang="en-US" dirty="0" smtClean="0"/>
              <a:t>cause </a:t>
            </a:r>
            <a:r>
              <a:rPr lang="en-US" b="1" dirty="0" smtClean="0"/>
              <a:t>headaches</a:t>
            </a:r>
            <a:r>
              <a:rPr lang="en-US" dirty="0"/>
              <a:t>. </a:t>
            </a:r>
            <a:r>
              <a:rPr lang="en-US" dirty="0" err="1"/>
              <a:t>Nefazodone</a:t>
            </a:r>
            <a:r>
              <a:rPr lang="en-US" dirty="0"/>
              <a:t> also can cause </a:t>
            </a:r>
            <a:r>
              <a:rPr lang="en-US" b="1" dirty="0"/>
              <a:t>dry mouth and </a:t>
            </a:r>
            <a:r>
              <a:rPr lang="en-US" b="1" dirty="0" smtClean="0"/>
              <a:t>nausea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Bupropion </a:t>
            </a:r>
            <a:r>
              <a:rPr lang="en-US" dirty="0"/>
              <a:t>and venlafaxine </a:t>
            </a:r>
            <a:r>
              <a:rPr lang="en-US" dirty="0" err="1"/>
              <a:t>desvenlafaxine</a:t>
            </a:r>
            <a:r>
              <a:rPr lang="en-US" dirty="0"/>
              <a:t> may </a:t>
            </a:r>
            <a:r>
              <a:rPr lang="en-US" dirty="0" smtClean="0"/>
              <a:t>cause </a:t>
            </a:r>
            <a:r>
              <a:rPr lang="en-US" b="1" dirty="0" smtClean="0"/>
              <a:t>loss </a:t>
            </a:r>
            <a:r>
              <a:rPr lang="en-US" b="1" dirty="0"/>
              <a:t>of appetite, nausea, agitation, and insomnia</a:t>
            </a:r>
            <a:r>
              <a:rPr lang="en-US" dirty="0"/>
              <a:t>. </a:t>
            </a:r>
            <a:r>
              <a:rPr lang="en-US" dirty="0" smtClean="0"/>
              <a:t>Venlafaxine also </a:t>
            </a:r>
            <a:r>
              <a:rPr lang="en-US" dirty="0"/>
              <a:t>may cause </a:t>
            </a:r>
            <a:r>
              <a:rPr lang="en-US" b="1" dirty="0"/>
              <a:t>dizziness, sweating, or sedation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Sexual dysfunction </a:t>
            </a:r>
            <a:r>
              <a:rPr lang="en-US" dirty="0"/>
              <a:t>is much less common with the novel </a:t>
            </a:r>
            <a:r>
              <a:rPr lang="en-US" dirty="0" smtClean="0"/>
              <a:t>antidepressants, with </a:t>
            </a:r>
            <a:r>
              <a:rPr lang="en-US" dirty="0"/>
              <a:t>one notable exception: Trazodone can </a:t>
            </a:r>
            <a:r>
              <a:rPr lang="en-US" dirty="0" smtClean="0"/>
              <a:t>cause priapism </a:t>
            </a:r>
            <a:r>
              <a:rPr lang="en-US" dirty="0"/>
              <a:t>(a sustained and painful erection that </a:t>
            </a:r>
            <a:r>
              <a:rPr lang="en-US" dirty="0" smtClean="0"/>
              <a:t>necessitates immediate </a:t>
            </a:r>
            <a:r>
              <a:rPr lang="en-US" dirty="0"/>
              <a:t>treatment and discontinuation of the drug</a:t>
            </a:r>
            <a:r>
              <a:rPr lang="en-US" dirty="0" smtClean="0"/>
              <a:t>). Priapism </a:t>
            </a:r>
            <a:r>
              <a:rPr lang="en-US" dirty="0"/>
              <a:t>also may result in impotence.</a:t>
            </a:r>
          </a:p>
        </p:txBody>
      </p:sp>
    </p:spTree>
    <p:extLst>
      <p:ext uri="{BB962C8B-B14F-4D97-AF65-F5344CB8AC3E}">
        <p14:creationId xmlns:p14="http://schemas.microsoft.com/office/powerpoint/2010/main" val="13015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Dopamine</a:t>
            </a:r>
            <a:r>
              <a:rPr lang="en-US" dirty="0"/>
              <a:t>, a neurotransmitter located primarily in </a:t>
            </a:r>
            <a:r>
              <a:rPr lang="en-US" dirty="0" smtClean="0"/>
              <a:t>the brain </a:t>
            </a:r>
            <a:r>
              <a:rPr lang="en-US" dirty="0"/>
              <a:t>stem, has been found to be involved in the control </a:t>
            </a:r>
            <a:r>
              <a:rPr lang="en-US" dirty="0" smtClean="0"/>
              <a:t>of complex </a:t>
            </a:r>
            <a:r>
              <a:rPr lang="en-US" dirty="0"/>
              <a:t>movements, motivation, cognition, and </a:t>
            </a:r>
            <a:r>
              <a:rPr lang="en-US" dirty="0" smtClean="0"/>
              <a:t>regulation of </a:t>
            </a:r>
            <a:r>
              <a:rPr lang="en-US" dirty="0"/>
              <a:t>emotional responses.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generally excitatory </a:t>
            </a:r>
            <a:r>
              <a:rPr lang="en-US" dirty="0" smtClean="0"/>
              <a:t>and is </a:t>
            </a:r>
            <a:r>
              <a:rPr lang="en-US" dirty="0"/>
              <a:t>synthesized from tyrosine, a dietary amino acid. </a:t>
            </a:r>
            <a:endParaRPr lang="en-US" dirty="0" smtClean="0"/>
          </a:p>
          <a:p>
            <a:r>
              <a:rPr lang="en-US" dirty="0" smtClean="0"/>
              <a:t>Dopamine is </a:t>
            </a:r>
            <a:r>
              <a:rPr lang="en-US" dirty="0"/>
              <a:t>implicated in schizophrenia and other </a:t>
            </a:r>
            <a:r>
              <a:rPr lang="en-US" dirty="0" smtClean="0"/>
              <a:t>psychoses as </a:t>
            </a:r>
            <a:r>
              <a:rPr lang="en-US" dirty="0"/>
              <a:t>well as in movement disorders such as Parkinson’s </a:t>
            </a:r>
            <a:r>
              <a:rPr lang="en-US" dirty="0" smtClean="0"/>
              <a:t>disease. </a:t>
            </a:r>
          </a:p>
          <a:p>
            <a:r>
              <a:rPr lang="en-US" dirty="0" smtClean="0"/>
              <a:t>Antipsychotic </a:t>
            </a:r>
            <a:r>
              <a:rPr lang="en-US" dirty="0"/>
              <a:t>medications work by blocking </a:t>
            </a:r>
            <a:r>
              <a:rPr lang="en-US" dirty="0" smtClean="0"/>
              <a:t>dopamine receptors </a:t>
            </a:r>
            <a:r>
              <a:rPr lang="en-US" dirty="0"/>
              <a:t>and reducing dopamine activity.</a:t>
            </a:r>
          </a:p>
        </p:txBody>
      </p:sp>
    </p:spTree>
    <p:extLst>
      <p:ext uri="{BB962C8B-B14F-4D97-AF65-F5344CB8AC3E}">
        <p14:creationId xmlns:p14="http://schemas.microsoft.com/office/powerpoint/2010/main" val="1692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6331"/>
            <a:ext cx="7704992" cy="61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 </a:t>
            </a:r>
            <a:r>
              <a:rPr lang="en-US" dirty="0" err="1" smtClean="0"/>
              <a:t>Nefazodone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cause rare but potentially life-threatening </a:t>
            </a:r>
            <a:r>
              <a:rPr lang="en-US" dirty="0" smtClean="0"/>
              <a:t>liver damage</a:t>
            </a:r>
            <a:r>
              <a:rPr lang="en-US" dirty="0"/>
              <a:t>, which could lead to liver failure.</a:t>
            </a:r>
          </a:p>
        </p:txBody>
      </p:sp>
    </p:spTree>
    <p:extLst>
      <p:ext uri="{BB962C8B-B14F-4D97-AF65-F5344CB8AC3E}">
        <p14:creationId xmlns:p14="http://schemas.microsoft.com/office/powerpoint/2010/main" val="245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 Bupropion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cause seizures at a rate four times that of </a:t>
            </a:r>
            <a:r>
              <a:rPr lang="en-US" dirty="0" smtClean="0"/>
              <a:t>other antidepressants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90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uncommon but potentially serious drug </a:t>
            </a:r>
            <a:r>
              <a:rPr lang="en-US" dirty="0" smtClean="0"/>
              <a:t>interaction, </a:t>
            </a:r>
            <a:r>
              <a:rPr lang="sv-SE" dirty="0" smtClean="0"/>
              <a:t>called </a:t>
            </a:r>
            <a:r>
              <a:rPr lang="sv-SE" b="1" dirty="0"/>
              <a:t>serotonin syndrome </a:t>
            </a:r>
            <a:r>
              <a:rPr lang="sv-SE" dirty="0"/>
              <a:t>(or serotonergic syndrome</a:t>
            </a:r>
            <a:r>
              <a:rPr lang="sv-SE" dirty="0" smtClean="0"/>
              <a:t>), </a:t>
            </a:r>
            <a:r>
              <a:rPr lang="en-US" dirty="0"/>
              <a:t>can result from taking an MAOI and an SSRI at the </a:t>
            </a:r>
            <a:r>
              <a:rPr lang="en-US" dirty="0" smtClean="0"/>
              <a:t>same time</a:t>
            </a:r>
            <a:r>
              <a:rPr lang="en-US" dirty="0"/>
              <a:t>. It also can occur if the client takes one of these </a:t>
            </a:r>
            <a:r>
              <a:rPr lang="en-US" dirty="0" smtClean="0"/>
              <a:t>drugs too </a:t>
            </a:r>
            <a:r>
              <a:rPr lang="en-US" dirty="0"/>
              <a:t>close to the end of therapy with the other. </a:t>
            </a:r>
            <a:endParaRPr lang="en-US" dirty="0" smtClean="0"/>
          </a:p>
          <a:p>
            <a:r>
              <a:rPr lang="en-US" dirty="0" smtClean="0"/>
              <a:t>In other words</a:t>
            </a:r>
            <a:r>
              <a:rPr lang="en-US" dirty="0"/>
              <a:t>, one drug must clear the person’s system before </a:t>
            </a:r>
            <a:r>
              <a:rPr lang="en-US" dirty="0" smtClean="0"/>
              <a:t>initiation of </a:t>
            </a:r>
            <a:r>
              <a:rPr lang="en-US" dirty="0"/>
              <a:t>therapy with the other. Symptoms include </a:t>
            </a:r>
            <a:r>
              <a:rPr lang="en-US" dirty="0" smtClean="0"/>
              <a:t>agitation, sweating</a:t>
            </a:r>
            <a:r>
              <a:rPr lang="en-US" dirty="0"/>
              <a:t>, fever, tachycardia, hypotension, </a:t>
            </a:r>
            <a:r>
              <a:rPr lang="en-US" dirty="0" smtClean="0"/>
              <a:t>rigidity, hyperreflexia</a:t>
            </a:r>
            <a:r>
              <a:rPr lang="en-US" dirty="0"/>
              <a:t>, and, in extreme reactions, even coma </a:t>
            </a:r>
            <a:r>
              <a:rPr lang="en-US" dirty="0" smtClean="0"/>
              <a:t>and death. </a:t>
            </a:r>
            <a:r>
              <a:rPr lang="en-US" dirty="0"/>
              <a:t>These symptoms are similar </a:t>
            </a:r>
            <a:r>
              <a:rPr lang="en-US" dirty="0" smtClean="0"/>
              <a:t>to those </a:t>
            </a:r>
            <a:r>
              <a:rPr lang="en-US" dirty="0"/>
              <a:t>seen with an SSRI overdose.</a:t>
            </a:r>
          </a:p>
        </p:txBody>
      </p:sp>
    </p:spTree>
    <p:extLst>
      <p:ext uri="{BB962C8B-B14F-4D97-AF65-F5344CB8AC3E}">
        <p14:creationId xmlns:p14="http://schemas.microsoft.com/office/powerpoint/2010/main" val="16170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Clients should take SSRIs first thing in the morning </a:t>
            </a:r>
            <a:r>
              <a:rPr lang="en-US" dirty="0" smtClean="0"/>
              <a:t>unless sedation </a:t>
            </a:r>
            <a:r>
              <a:rPr lang="en-US" dirty="0"/>
              <a:t>is a </a:t>
            </a:r>
            <a:r>
              <a:rPr lang="en-US" dirty="0" smtClean="0"/>
              <a:t>problem. </a:t>
            </a:r>
          </a:p>
          <a:p>
            <a:r>
              <a:rPr lang="en-US" dirty="0" smtClean="0"/>
              <a:t>If </a:t>
            </a:r>
            <a:r>
              <a:rPr lang="en-US" dirty="0"/>
              <a:t>the client forgets a dose of an SSRI, </a:t>
            </a:r>
            <a:r>
              <a:rPr lang="en-US" dirty="0" smtClean="0"/>
              <a:t>he or </a:t>
            </a:r>
            <a:r>
              <a:rPr lang="en-US" dirty="0"/>
              <a:t>she can take it up to 8 hours after the missed dose.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client forgets a dose of a cyclic compound, he or </a:t>
            </a:r>
            <a:r>
              <a:rPr lang="en-US" dirty="0" smtClean="0"/>
              <a:t>she should </a:t>
            </a:r>
            <a:r>
              <a:rPr lang="en-US" dirty="0"/>
              <a:t>take it within 3 hours of the missed dose or </a:t>
            </a:r>
            <a:r>
              <a:rPr lang="en-US" dirty="0" smtClean="0"/>
              <a:t>omit the </a:t>
            </a:r>
            <a:r>
              <a:rPr lang="en-US" dirty="0"/>
              <a:t>dose for that day. Clients should exercise caution </a:t>
            </a:r>
            <a:r>
              <a:rPr lang="en-US" dirty="0" smtClean="0"/>
              <a:t>when driving </a:t>
            </a:r>
            <a:r>
              <a:rPr lang="en-US" dirty="0"/>
              <a:t>or performing activities requiring sharp, </a:t>
            </a:r>
            <a:r>
              <a:rPr lang="en-US" dirty="0" smtClean="0"/>
              <a:t>alert reflexes </a:t>
            </a:r>
            <a:r>
              <a:rPr lang="en-US" dirty="0"/>
              <a:t>until sedative effects can be determined</a:t>
            </a:r>
            <a:r>
              <a:rPr lang="en-US" dirty="0" smtClean="0"/>
              <a:t>.</a:t>
            </a:r>
          </a:p>
          <a:p>
            <a:r>
              <a:rPr lang="en-US" dirty="0"/>
              <a:t>Clients taking MAOIs need to be aware that a </a:t>
            </a:r>
            <a:r>
              <a:rPr lang="en-US" dirty="0" smtClean="0"/>
              <a:t>life-threatening </a:t>
            </a:r>
            <a:r>
              <a:rPr lang="en-US" dirty="0" err="1" smtClean="0"/>
              <a:t>hyperadrenergic</a:t>
            </a:r>
            <a:r>
              <a:rPr lang="en-US" dirty="0" smtClean="0"/>
              <a:t> </a:t>
            </a:r>
            <a:r>
              <a:rPr lang="en-US" dirty="0"/>
              <a:t>crisis can occur if they do </a:t>
            </a:r>
            <a:r>
              <a:rPr lang="en-US" dirty="0" smtClean="0"/>
              <a:t>not observe </a:t>
            </a:r>
            <a:r>
              <a:rPr lang="en-US" dirty="0"/>
              <a:t>certain dietary restrictions. They should receive </a:t>
            </a:r>
            <a:r>
              <a:rPr lang="en-US" dirty="0" smtClean="0"/>
              <a:t>a written </a:t>
            </a:r>
            <a:r>
              <a:rPr lang="en-US" dirty="0"/>
              <a:t>list of foods to avoid while taking MAOIs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7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الأطعمة التي تحتوي على التيرامين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JO" dirty="0" smtClean="0"/>
              <a:t>الشوكولاتة.</a:t>
            </a:r>
          </a:p>
          <a:p>
            <a:pPr algn="r" rtl="1"/>
            <a:r>
              <a:rPr lang="ar-JO" dirty="0" smtClean="0"/>
              <a:t>الموز.</a:t>
            </a:r>
          </a:p>
          <a:p>
            <a:pPr algn="r" rtl="1"/>
            <a:r>
              <a:rPr lang="ar-JO" dirty="0" smtClean="0"/>
              <a:t>الجبن.</a:t>
            </a:r>
          </a:p>
          <a:p>
            <a:pPr algn="r" rtl="1"/>
            <a:r>
              <a:rPr lang="ar-JO" dirty="0" smtClean="0"/>
              <a:t>الخل.</a:t>
            </a:r>
          </a:p>
          <a:p>
            <a:pPr algn="r" rtl="1"/>
            <a:r>
              <a:rPr lang="ar-JO" dirty="0" smtClean="0"/>
              <a:t>الزبادي.</a:t>
            </a:r>
          </a:p>
          <a:p>
            <a:pPr algn="r" rtl="1"/>
            <a:r>
              <a:rPr lang="ar-JO" dirty="0" smtClean="0"/>
              <a:t>الصويا.</a:t>
            </a:r>
          </a:p>
          <a:p>
            <a:pPr algn="r" rtl="1"/>
            <a:r>
              <a:rPr lang="ar-JO" dirty="0" smtClean="0"/>
              <a:t>الأطعمة المخمرة.</a:t>
            </a:r>
          </a:p>
          <a:p>
            <a:pPr algn="r" rtl="1"/>
            <a:r>
              <a:rPr lang="ar-JO" dirty="0" smtClean="0"/>
              <a:t>المشروبات الكحولية.</a:t>
            </a:r>
          </a:p>
          <a:p>
            <a:pPr algn="r" rtl="1"/>
            <a:r>
              <a:rPr lang="ar-JO" dirty="0" smtClean="0"/>
              <a:t>اللحم المقدد.</a:t>
            </a:r>
          </a:p>
          <a:p>
            <a:pPr algn="r" rtl="1"/>
            <a:r>
              <a:rPr lang="ar-JO" dirty="0" smtClean="0"/>
              <a:t>الفواكه المجففة أو الناضجة.</a:t>
            </a:r>
          </a:p>
        </p:txBody>
      </p:sp>
    </p:spTree>
    <p:extLst>
      <p:ext uri="{BB962C8B-B14F-4D97-AF65-F5344CB8AC3E}">
        <p14:creationId xmlns:p14="http://schemas.microsoft.com/office/powerpoint/2010/main" val="36739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Mood-Stabilizing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Mood-stabilizing drugs </a:t>
            </a:r>
            <a:r>
              <a:rPr lang="en-US" dirty="0"/>
              <a:t>are used to treat bipolar </a:t>
            </a:r>
            <a:r>
              <a:rPr lang="en-US" dirty="0" smtClean="0"/>
              <a:t>disorder by </a:t>
            </a:r>
            <a:r>
              <a:rPr lang="en-US" dirty="0"/>
              <a:t>stabilizing the client’s mood, preventing or </a:t>
            </a:r>
            <a:r>
              <a:rPr lang="en-US" dirty="0" smtClean="0"/>
              <a:t>minimizing the </a:t>
            </a:r>
            <a:r>
              <a:rPr lang="en-US" dirty="0"/>
              <a:t>highs and lows that characterize bipolar illness, </a:t>
            </a:r>
            <a:r>
              <a:rPr lang="en-US" dirty="0" smtClean="0"/>
              <a:t>and treating </a:t>
            </a:r>
            <a:r>
              <a:rPr lang="en-US" dirty="0"/>
              <a:t>acute episodes of mania. </a:t>
            </a:r>
            <a:endParaRPr lang="en-US" dirty="0" smtClean="0"/>
          </a:p>
          <a:p>
            <a:r>
              <a:rPr lang="en-US" dirty="0" smtClean="0"/>
              <a:t>Lithium </a:t>
            </a:r>
            <a:r>
              <a:rPr lang="en-US" dirty="0"/>
              <a:t>is the </a:t>
            </a:r>
            <a:r>
              <a:rPr lang="en-US" dirty="0" smtClean="0"/>
              <a:t>most established </a:t>
            </a:r>
            <a:r>
              <a:rPr lang="en-US" dirty="0"/>
              <a:t>mood stabilizer; some anticonvulsant </a:t>
            </a:r>
            <a:r>
              <a:rPr lang="en-US" dirty="0" smtClean="0"/>
              <a:t>drugs, particularly </a:t>
            </a:r>
            <a:r>
              <a:rPr lang="en-US" dirty="0"/>
              <a:t>carbamazepine (</a:t>
            </a:r>
            <a:r>
              <a:rPr lang="en-US" dirty="0" err="1"/>
              <a:t>Tegretol</a:t>
            </a:r>
            <a:r>
              <a:rPr lang="en-US" dirty="0"/>
              <a:t>) and </a:t>
            </a:r>
            <a:r>
              <a:rPr lang="en-US" dirty="0" err="1"/>
              <a:t>valproic</a:t>
            </a:r>
            <a:r>
              <a:rPr lang="en-US" dirty="0"/>
              <a:t> </a:t>
            </a:r>
            <a:r>
              <a:rPr lang="en-US" dirty="0" smtClean="0"/>
              <a:t>acid are </a:t>
            </a:r>
            <a:r>
              <a:rPr lang="en-US" dirty="0"/>
              <a:t>effective mood </a:t>
            </a:r>
            <a:r>
              <a:rPr lang="en-US" dirty="0" smtClean="0"/>
              <a:t>stabilizers.</a:t>
            </a:r>
          </a:p>
        </p:txBody>
      </p:sp>
    </p:spTree>
    <p:extLst>
      <p:ext uri="{BB962C8B-B14F-4D97-AF65-F5344CB8AC3E}">
        <p14:creationId xmlns:p14="http://schemas.microsoft.com/office/powerpoint/2010/main" val="37450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 </a:t>
            </a:r>
            <a:r>
              <a:rPr lang="en-US" dirty="0" err="1" smtClean="0"/>
              <a:t>Lamotrigine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cause serious rashes requiring </a:t>
            </a:r>
            <a:r>
              <a:rPr lang="en-US" dirty="0" smtClean="0"/>
              <a:t>hospitalization, including </a:t>
            </a:r>
            <a:r>
              <a:rPr lang="en-US" dirty="0"/>
              <a:t>Stevens–Johnson syndrome and, </a:t>
            </a:r>
            <a:r>
              <a:rPr lang="en-US" dirty="0" smtClean="0"/>
              <a:t>rarely, life-threatening </a:t>
            </a:r>
            <a:r>
              <a:rPr lang="en-US" dirty="0"/>
              <a:t>toxic epidermal </a:t>
            </a:r>
            <a:r>
              <a:rPr lang="en-US" dirty="0" err="1"/>
              <a:t>necrolysis</a:t>
            </a:r>
            <a:r>
              <a:rPr lang="en-US" dirty="0"/>
              <a:t>. The </a:t>
            </a:r>
            <a:r>
              <a:rPr lang="en-US" dirty="0" smtClean="0"/>
              <a:t>risk for </a:t>
            </a:r>
            <a:r>
              <a:rPr lang="en-US" dirty="0"/>
              <a:t>serious rashes is greater in children younger </a:t>
            </a:r>
            <a:r>
              <a:rPr lang="en-US" dirty="0" smtClean="0"/>
              <a:t>than 16 </a:t>
            </a:r>
            <a:r>
              <a:rPr lang="en-US" dirty="0"/>
              <a:t>years.</a:t>
            </a:r>
          </a:p>
        </p:txBody>
      </p:sp>
      <p:pic>
        <p:nvPicPr>
          <p:cNvPr id="1026" name="Picture 2" descr="Stevens-Johnson Syndrome: Symptoms, Causes, Treat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4" y="3678417"/>
            <a:ext cx="4003471" cy="30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Lithium </a:t>
            </a:r>
            <a:r>
              <a:rPr lang="en-US" dirty="0"/>
              <a:t>normalizes the reuptake of </a:t>
            </a:r>
            <a:r>
              <a:rPr lang="en-US" dirty="0" smtClean="0"/>
              <a:t>certain neurotransmitters </a:t>
            </a:r>
            <a:r>
              <a:rPr lang="en-US" dirty="0"/>
              <a:t>such as serotonin, norepinephrine, </a:t>
            </a:r>
            <a:r>
              <a:rPr lang="en-US" dirty="0" smtClean="0"/>
              <a:t>acetylcholine, and </a:t>
            </a:r>
            <a:r>
              <a:rPr lang="en-US" dirty="0"/>
              <a:t>dopamine.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also reduces the release </a:t>
            </a:r>
            <a:r>
              <a:rPr lang="en-US" dirty="0" smtClean="0"/>
              <a:t>of norepinephrine </a:t>
            </a:r>
            <a:r>
              <a:rPr lang="en-US" dirty="0"/>
              <a:t>through competition with calcium </a:t>
            </a:r>
            <a:r>
              <a:rPr lang="en-US" dirty="0" smtClean="0"/>
              <a:t>and produces </a:t>
            </a:r>
            <a:r>
              <a:rPr lang="en-US" dirty="0"/>
              <a:t>its effects intracellularly rather than within </a:t>
            </a:r>
            <a:r>
              <a:rPr lang="en-US" dirty="0" smtClean="0"/>
              <a:t>neuronal synapses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Lithium </a:t>
            </a:r>
            <a:r>
              <a:rPr lang="en-US" dirty="0"/>
              <a:t>is considered </a:t>
            </a:r>
            <a:r>
              <a:rPr lang="en-US" dirty="0" smtClean="0"/>
              <a:t>a first-line </a:t>
            </a:r>
            <a:r>
              <a:rPr lang="en-US" dirty="0"/>
              <a:t>agent in the treatment of bipolar </a:t>
            </a:r>
            <a:r>
              <a:rPr lang="en-US" dirty="0" smtClean="0"/>
              <a:t>disorder.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Common side effects of lithium therapy include mild </a:t>
            </a:r>
            <a:r>
              <a:rPr lang="en-US" dirty="0" smtClean="0">
                <a:solidFill>
                  <a:srgbClr val="FF0000"/>
                </a:solidFill>
              </a:rPr>
              <a:t>nausea or diarrhea, anorexia, fine hand tremor, polydipsia, polyuria, a metallic taste in the mouth, and fatigue or lethargy. </a:t>
            </a:r>
          </a:p>
          <a:p>
            <a:r>
              <a:rPr lang="en-US" dirty="0" smtClean="0"/>
              <a:t>Weight </a:t>
            </a:r>
            <a:r>
              <a:rPr lang="en-US" dirty="0"/>
              <a:t>gain and </a:t>
            </a:r>
            <a:r>
              <a:rPr lang="en-US" dirty="0" smtClean="0"/>
              <a:t>acne </a:t>
            </a:r>
            <a:r>
              <a:rPr lang="en-US" dirty="0"/>
              <a:t>are side effects that occur </a:t>
            </a:r>
            <a:r>
              <a:rPr lang="en-US" dirty="0" smtClean="0"/>
              <a:t>later in </a:t>
            </a:r>
            <a:r>
              <a:rPr lang="en-US" dirty="0"/>
              <a:t>lithium </a:t>
            </a:r>
            <a:r>
              <a:rPr lang="en-US" dirty="0" smtClean="0"/>
              <a:t>therapy. </a:t>
            </a:r>
          </a:p>
          <a:p>
            <a:r>
              <a:rPr lang="en-US" dirty="0" smtClean="0"/>
              <a:t>Taking the </a:t>
            </a:r>
            <a:r>
              <a:rPr lang="en-US" dirty="0"/>
              <a:t>medication with food may help with nausea, and </a:t>
            </a:r>
            <a:r>
              <a:rPr lang="en-US" dirty="0" smtClean="0"/>
              <a:t>the use </a:t>
            </a:r>
            <a:r>
              <a:rPr lang="en-US" dirty="0"/>
              <a:t>of propranolol often improves the fine tremor. </a:t>
            </a:r>
            <a:endParaRPr lang="en-US" dirty="0" smtClean="0"/>
          </a:p>
          <a:p>
            <a:r>
              <a:rPr lang="en-US" dirty="0" smtClean="0"/>
              <a:t>Lethargy and </a:t>
            </a:r>
            <a:r>
              <a:rPr lang="en-US" dirty="0"/>
              <a:t>weight gain are difficult to manage or </a:t>
            </a:r>
            <a:r>
              <a:rPr lang="en-US" dirty="0" smtClean="0"/>
              <a:t>minimize and </a:t>
            </a:r>
            <a:r>
              <a:rPr lang="en-US" dirty="0"/>
              <a:t>frequently lead to noncompliance</a:t>
            </a:r>
            <a:r>
              <a:rPr lang="en-US" dirty="0" smtClean="0"/>
              <a:t>.</a:t>
            </a:r>
          </a:p>
          <a:p>
            <a:r>
              <a:rPr lang="en-US" dirty="0"/>
              <a:t>Toxic effects of lithium are severe diarrhea, </a:t>
            </a:r>
            <a:r>
              <a:rPr lang="en-US" dirty="0" smtClean="0"/>
              <a:t>vomiting, drowsiness</a:t>
            </a:r>
            <a:r>
              <a:rPr lang="en-US" dirty="0"/>
              <a:t>, muscle weakness, and lack of </a:t>
            </a:r>
            <a:r>
              <a:rPr lang="en-US" dirty="0" smtClean="0"/>
              <a:t>coordination. Untreated</a:t>
            </a:r>
            <a:r>
              <a:rPr lang="en-US" dirty="0"/>
              <a:t>, these symptoms worsen and can lead to </a:t>
            </a:r>
            <a:r>
              <a:rPr lang="en-US" dirty="0" smtClean="0"/>
              <a:t>renal failure</a:t>
            </a:r>
            <a:r>
              <a:rPr lang="en-US" dirty="0"/>
              <a:t>, coma, and death. When toxic signs occur, the </a:t>
            </a:r>
            <a:r>
              <a:rPr lang="en-US" dirty="0" smtClean="0"/>
              <a:t>drug should </a:t>
            </a:r>
            <a:r>
              <a:rPr lang="en-US" dirty="0"/>
              <a:t>be discontinued immediately. If lithium </a:t>
            </a:r>
            <a:r>
              <a:rPr lang="en-US" dirty="0" smtClean="0"/>
              <a:t>levels exceed </a:t>
            </a:r>
            <a:r>
              <a:rPr lang="en-US" dirty="0"/>
              <a:t>3.0 </a:t>
            </a:r>
            <a:r>
              <a:rPr lang="en-US" dirty="0" err="1"/>
              <a:t>mEq</a:t>
            </a:r>
            <a:r>
              <a:rPr lang="en-US" dirty="0"/>
              <a:t>/L, dialysis may be indicated</a:t>
            </a:r>
            <a:r>
              <a:rPr lang="en-US" dirty="0" smtClean="0"/>
              <a:t>.</a:t>
            </a:r>
          </a:p>
          <a:p>
            <a:r>
              <a:rPr lang="en-US" dirty="0"/>
              <a:t>Side effects of carbamazepine and </a:t>
            </a:r>
            <a:r>
              <a:rPr lang="en-US" dirty="0" err="1"/>
              <a:t>valproic</a:t>
            </a:r>
            <a:r>
              <a:rPr lang="en-US" dirty="0"/>
              <a:t> acid </a:t>
            </a:r>
            <a:r>
              <a:rPr lang="en-US" dirty="0" smtClean="0"/>
              <a:t>include drowsiness</a:t>
            </a:r>
            <a:r>
              <a:rPr lang="en-US" dirty="0"/>
              <a:t>, sedation, dry mouth, and blurred vision. </a:t>
            </a:r>
            <a:r>
              <a:rPr lang="en-US" dirty="0" smtClean="0"/>
              <a:t>In </a:t>
            </a:r>
            <a:r>
              <a:rPr lang="en-US" dirty="0"/>
              <a:t>addition, carbamazepine may cause rashes and </a:t>
            </a:r>
            <a:r>
              <a:rPr lang="en-US" dirty="0" smtClean="0"/>
              <a:t>orthostatic hypotension</a:t>
            </a:r>
            <a:r>
              <a:rPr lang="en-US" dirty="0"/>
              <a:t>, and </a:t>
            </a:r>
            <a:r>
              <a:rPr lang="en-US" dirty="0" err="1"/>
              <a:t>valproic</a:t>
            </a:r>
            <a:r>
              <a:rPr lang="en-US" dirty="0"/>
              <a:t> acid may cause weight </a:t>
            </a:r>
            <a:r>
              <a:rPr lang="en-US" dirty="0" smtClean="0"/>
              <a:t>gain, alopecia</a:t>
            </a:r>
            <a:r>
              <a:rPr lang="en-US" dirty="0"/>
              <a:t>, and hand tremor. </a:t>
            </a:r>
          </a:p>
        </p:txBody>
      </p:sp>
    </p:spTree>
    <p:extLst>
      <p:ext uri="{BB962C8B-B14F-4D97-AF65-F5344CB8AC3E}">
        <p14:creationId xmlns:p14="http://schemas.microsoft.com/office/powerpoint/2010/main" val="1155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Norepinephrine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Norepinephrine, </a:t>
            </a:r>
            <a:r>
              <a:rPr lang="en-US" dirty="0"/>
              <a:t>the most prevalent neurotransmitter </a:t>
            </a:r>
            <a:r>
              <a:rPr lang="en-US" dirty="0" smtClean="0"/>
              <a:t>in the </a:t>
            </a:r>
            <a:r>
              <a:rPr lang="en-US" dirty="0"/>
              <a:t>nervous system, is located primarily in the brain </a:t>
            </a:r>
            <a:r>
              <a:rPr lang="en-US" dirty="0" smtClean="0"/>
              <a:t>stem and </a:t>
            </a:r>
            <a:r>
              <a:rPr lang="en-US" dirty="0"/>
              <a:t>plays a role in changes in attention, learning </a:t>
            </a:r>
            <a:r>
              <a:rPr lang="en-US" dirty="0" smtClean="0"/>
              <a:t>and memory</a:t>
            </a:r>
            <a:r>
              <a:rPr lang="en-US" dirty="0"/>
              <a:t>, sleep and wakefulness, and mood </a:t>
            </a:r>
            <a:r>
              <a:rPr lang="en-US" dirty="0" smtClean="0"/>
              <a:t>regulation. </a:t>
            </a:r>
            <a:endParaRPr lang="en-US" dirty="0"/>
          </a:p>
          <a:p>
            <a:r>
              <a:rPr lang="en-US" dirty="0" smtClean="0"/>
              <a:t>Excess </a:t>
            </a:r>
            <a:r>
              <a:rPr lang="en-US" dirty="0"/>
              <a:t>norepinephrine has been implicated in several </a:t>
            </a:r>
            <a:r>
              <a:rPr lang="en-US" dirty="0" smtClean="0"/>
              <a:t>anxiety disorders</a:t>
            </a:r>
            <a:r>
              <a:rPr lang="en-US" dirty="0"/>
              <a:t>; deficits may contribute to memory </a:t>
            </a:r>
            <a:r>
              <a:rPr lang="en-US" dirty="0" smtClean="0"/>
              <a:t>loss, social </a:t>
            </a:r>
            <a:r>
              <a:rPr lang="en-US" dirty="0"/>
              <a:t>withdrawal, and depression. </a:t>
            </a:r>
            <a:endParaRPr lang="en-US" dirty="0" smtClean="0"/>
          </a:p>
          <a:p>
            <a:r>
              <a:rPr lang="en-US" dirty="0" smtClean="0"/>
              <a:t>Some antidepressants block </a:t>
            </a:r>
            <a:r>
              <a:rPr lang="en-US" dirty="0"/>
              <a:t>the reuptake of norepinephrine, whereas </a:t>
            </a:r>
            <a:r>
              <a:rPr lang="en-US" dirty="0" smtClean="0"/>
              <a:t>others inhibit </a:t>
            </a:r>
            <a:r>
              <a:rPr lang="en-US" dirty="0"/>
              <a:t>MAO from metabolizing it. </a:t>
            </a:r>
          </a:p>
        </p:txBody>
      </p:sp>
    </p:spTree>
    <p:extLst>
      <p:ext uri="{BB962C8B-B14F-4D97-AF65-F5344CB8AC3E}">
        <p14:creationId xmlns:p14="http://schemas.microsoft.com/office/powerpoint/2010/main" val="19813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clients taking lithium and the anticonvulsants, </a:t>
            </a:r>
            <a:r>
              <a:rPr lang="en-US" dirty="0" smtClean="0"/>
              <a:t>monitoring blood </a:t>
            </a:r>
            <a:r>
              <a:rPr lang="en-US" dirty="0"/>
              <a:t>levels periodically is important. The time </a:t>
            </a:r>
            <a:r>
              <a:rPr lang="en-US" dirty="0" smtClean="0"/>
              <a:t>of the </a:t>
            </a:r>
            <a:r>
              <a:rPr lang="en-US" dirty="0"/>
              <a:t>last dose must be accurate so that plasma levels can </a:t>
            </a:r>
            <a:r>
              <a:rPr lang="en-US" dirty="0" smtClean="0"/>
              <a:t>be checked </a:t>
            </a:r>
            <a:r>
              <a:rPr lang="en-US" dirty="0"/>
              <a:t>12 hours after the last dose has been taken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client </a:t>
            </a:r>
            <a:r>
              <a:rPr lang="en-US" dirty="0"/>
              <a:t>should not attempt to drive until dizziness, </a:t>
            </a:r>
            <a:r>
              <a:rPr lang="en-US" dirty="0" smtClean="0"/>
              <a:t>lethargy, fatigue</a:t>
            </a:r>
            <a:r>
              <a:rPr lang="en-US" dirty="0"/>
              <a:t>, or blurred vision has subsided.</a:t>
            </a:r>
          </a:p>
        </p:txBody>
      </p:sp>
    </p:spTree>
    <p:extLst>
      <p:ext uri="{BB962C8B-B14F-4D97-AF65-F5344CB8AC3E}">
        <p14:creationId xmlns:p14="http://schemas.microsoft.com/office/powerpoint/2010/main" val="33198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Antianxiety Drugs (Anxiolytics)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Antianxiety drugs, or </a:t>
            </a:r>
            <a:r>
              <a:rPr lang="en-US" b="1" dirty="0"/>
              <a:t>anxiolytic drugs</a:t>
            </a:r>
            <a:r>
              <a:rPr lang="en-US" dirty="0"/>
              <a:t>, are used </a:t>
            </a:r>
            <a:r>
              <a:rPr lang="en-US" dirty="0" smtClean="0"/>
              <a:t>to treat </a:t>
            </a:r>
            <a:r>
              <a:rPr lang="en-US" dirty="0"/>
              <a:t>anxiety and anxiety disorders, insomnia, </a:t>
            </a:r>
            <a:r>
              <a:rPr lang="en-US" dirty="0" smtClean="0"/>
              <a:t>OCD, depression</a:t>
            </a:r>
            <a:r>
              <a:rPr lang="en-US" dirty="0"/>
              <a:t>, posttraumatic stress disorder, and </a:t>
            </a:r>
            <a:r>
              <a:rPr lang="en-US" dirty="0" smtClean="0"/>
              <a:t>alcohol withdrawal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Antianxiety </a:t>
            </a:r>
            <a:r>
              <a:rPr lang="en-US" dirty="0"/>
              <a:t>drugs are among the most </a:t>
            </a:r>
            <a:r>
              <a:rPr lang="en-US" dirty="0" smtClean="0"/>
              <a:t>widely prescribed </a:t>
            </a:r>
            <a:r>
              <a:rPr lang="en-US" dirty="0"/>
              <a:t>medications today. A wide variety of drugs </a:t>
            </a:r>
            <a:r>
              <a:rPr lang="en-US" dirty="0" smtClean="0"/>
              <a:t>from </a:t>
            </a:r>
            <a:r>
              <a:rPr lang="en-US" dirty="0"/>
              <a:t>different classifications have been used in the treatment </a:t>
            </a:r>
            <a:r>
              <a:rPr lang="en-US" dirty="0" smtClean="0"/>
              <a:t>of anxiety </a:t>
            </a:r>
            <a:r>
              <a:rPr lang="en-US" dirty="0"/>
              <a:t>and insomnia. </a:t>
            </a:r>
            <a:endParaRPr lang="en-US" dirty="0" smtClean="0"/>
          </a:p>
          <a:p>
            <a:r>
              <a:rPr lang="en-US" dirty="0" smtClean="0"/>
              <a:t>Benzodiazepines </a:t>
            </a:r>
            <a:r>
              <a:rPr lang="en-US" dirty="0"/>
              <a:t>have proved to </a:t>
            </a:r>
            <a:r>
              <a:rPr lang="en-US" dirty="0" smtClean="0"/>
              <a:t>be the </a:t>
            </a:r>
            <a:r>
              <a:rPr lang="en-US" dirty="0"/>
              <a:t>most effective in relieving anxiety and are the </a:t>
            </a:r>
            <a:r>
              <a:rPr lang="en-US" dirty="0" smtClean="0"/>
              <a:t>drugs most </a:t>
            </a:r>
            <a:r>
              <a:rPr lang="en-US" dirty="0"/>
              <a:t>frequently prescribed. Benzodiazepines also may </a:t>
            </a:r>
            <a:r>
              <a:rPr lang="en-US" dirty="0" smtClean="0"/>
              <a:t>be prescribed </a:t>
            </a:r>
            <a:r>
              <a:rPr lang="en-US" dirty="0"/>
              <a:t>for their anticonvulsant and muscle </a:t>
            </a:r>
            <a:r>
              <a:rPr lang="en-US" dirty="0" smtClean="0"/>
              <a:t>relaxant effects.</a:t>
            </a:r>
          </a:p>
        </p:txBody>
      </p:sp>
    </p:spTree>
    <p:extLst>
      <p:ext uri="{BB962C8B-B14F-4D97-AF65-F5344CB8AC3E}">
        <p14:creationId xmlns:p14="http://schemas.microsoft.com/office/powerpoint/2010/main" val="36038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Benzodiazepines mediate the actions of the amino </a:t>
            </a:r>
            <a:r>
              <a:rPr lang="en-US" dirty="0" smtClean="0"/>
              <a:t>acid GABA</a:t>
            </a:r>
            <a:r>
              <a:rPr lang="en-US" dirty="0"/>
              <a:t>, the major inhibitory neurotransmitter in the </a:t>
            </a:r>
            <a:r>
              <a:rPr lang="en-US" dirty="0" smtClean="0"/>
              <a:t>brain. Because </a:t>
            </a:r>
            <a:r>
              <a:rPr lang="en-US" dirty="0"/>
              <a:t>GABA receptor channels selectively admit </a:t>
            </a:r>
            <a:r>
              <a:rPr lang="en-US" dirty="0" smtClean="0"/>
              <a:t>the anion </a:t>
            </a:r>
            <a:r>
              <a:rPr lang="en-US" dirty="0"/>
              <a:t>chloride into neurons, activation of GABA </a:t>
            </a:r>
            <a:r>
              <a:rPr lang="en-US" dirty="0" smtClean="0"/>
              <a:t>receptors hyperpolarizes </a:t>
            </a:r>
            <a:r>
              <a:rPr lang="en-US" dirty="0"/>
              <a:t>neurons and thus is inhibitory. </a:t>
            </a:r>
            <a:r>
              <a:rPr lang="en-US" dirty="0" smtClean="0"/>
              <a:t>Benzodiazepines produce </a:t>
            </a:r>
            <a:r>
              <a:rPr lang="en-US" dirty="0"/>
              <a:t>their effects by binding to a specific site </a:t>
            </a:r>
            <a:r>
              <a:rPr lang="en-US" dirty="0" smtClean="0"/>
              <a:t>on the </a:t>
            </a:r>
            <a:r>
              <a:rPr lang="en-US" dirty="0"/>
              <a:t>GABA receptor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benzodiazepines vary in terms of their half-lives, the means by which they are metabolized, and their effectiveness in treating anxiety and insomnia. Drugs with a longer half-life require less frequent dosing and produce fewer rebound effects between doses; however, they can accumulate in the body and produce “next day sedation” effects. Conversely, drugs with a shorter half-life do not accumulate in the body or cause next-day sedation, but they do have rebound effects and require more frequent dosing.</a:t>
            </a:r>
          </a:p>
        </p:txBody>
      </p:sp>
    </p:spTree>
    <p:extLst>
      <p:ext uri="{BB962C8B-B14F-4D97-AF65-F5344CB8AC3E}">
        <p14:creationId xmlns:p14="http://schemas.microsoft.com/office/powerpoint/2010/main" val="11427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hysical dependence: </a:t>
            </a:r>
            <a:r>
              <a:rPr lang="en-US" dirty="0"/>
              <a:t>Significant </a:t>
            </a:r>
            <a:r>
              <a:rPr lang="en-US" dirty="0" smtClean="0"/>
              <a:t>discontinuation symptoms </a:t>
            </a:r>
            <a:r>
              <a:rPr lang="en-US" dirty="0"/>
              <a:t>occur when the drug is </a:t>
            </a:r>
            <a:r>
              <a:rPr lang="en-US" dirty="0" smtClean="0"/>
              <a:t>stopped; these </a:t>
            </a:r>
            <a:r>
              <a:rPr lang="en-US" dirty="0"/>
              <a:t>symptoms often resemble the original symptoms </a:t>
            </a:r>
            <a:r>
              <a:rPr lang="en-US" dirty="0" smtClean="0"/>
              <a:t>for which </a:t>
            </a:r>
            <a:r>
              <a:rPr lang="en-US" dirty="0"/>
              <a:t>the client sought treatment. This is especially </a:t>
            </a:r>
            <a:r>
              <a:rPr lang="en-US" dirty="0" smtClean="0"/>
              <a:t>a problem </a:t>
            </a:r>
            <a:r>
              <a:rPr lang="en-US" dirty="0"/>
              <a:t>for clients with long-term benzodiazepine </a:t>
            </a:r>
            <a:r>
              <a:rPr lang="en-US" dirty="0" smtClean="0"/>
              <a:t>use, such </a:t>
            </a:r>
            <a:r>
              <a:rPr lang="en-US" dirty="0"/>
              <a:t>as those with panic disorder or generalized </a:t>
            </a:r>
            <a:r>
              <a:rPr lang="en-US" dirty="0" smtClean="0"/>
              <a:t>anxiety disorder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Psychological </a:t>
            </a:r>
            <a:r>
              <a:rPr lang="en-US" dirty="0">
                <a:solidFill>
                  <a:srgbClr val="FF0000"/>
                </a:solidFill>
              </a:rPr>
              <a:t>dependence </a:t>
            </a:r>
            <a:r>
              <a:rPr lang="en-US" dirty="0"/>
              <a:t>on benzodiazepines </a:t>
            </a:r>
            <a:r>
              <a:rPr lang="en-US" dirty="0" smtClean="0"/>
              <a:t>is common</a:t>
            </a:r>
            <a:r>
              <a:rPr lang="en-US" dirty="0"/>
              <a:t>: Clients fear the return of anxiety symptoms </a:t>
            </a:r>
            <a:r>
              <a:rPr lang="en-US" dirty="0" smtClean="0"/>
              <a:t>or believe </a:t>
            </a:r>
            <a:r>
              <a:rPr lang="en-US" dirty="0"/>
              <a:t>they are incapable of handling anxiety </a:t>
            </a:r>
            <a:r>
              <a:rPr lang="en-US" dirty="0" smtClean="0"/>
              <a:t>without the </a:t>
            </a:r>
            <a:r>
              <a:rPr lang="en-US" dirty="0"/>
              <a:t>drugs. This can lead to overuse or abuse of </a:t>
            </a:r>
            <a:r>
              <a:rPr lang="en-US" dirty="0" smtClean="0"/>
              <a:t>these drugs.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side effects most commonly reported with </a:t>
            </a:r>
            <a:r>
              <a:rPr lang="en-US" dirty="0" smtClean="0"/>
              <a:t>benzodiazepines are </a:t>
            </a:r>
            <a:r>
              <a:rPr lang="en-US" dirty="0"/>
              <a:t>those associated with CNS depression, </a:t>
            </a:r>
            <a:r>
              <a:rPr lang="en-US" dirty="0" smtClean="0"/>
              <a:t>such as </a:t>
            </a:r>
            <a:r>
              <a:rPr lang="en-US" dirty="0"/>
              <a:t>drowsiness, sedation, poor coordination, and </a:t>
            </a:r>
            <a:r>
              <a:rPr lang="en-US" dirty="0" smtClean="0"/>
              <a:t>impaired memory </a:t>
            </a:r>
            <a:r>
              <a:rPr lang="en-US" dirty="0"/>
              <a:t>or clouded sensorium. When used for sleep, </a:t>
            </a:r>
            <a:r>
              <a:rPr lang="en-US" dirty="0" smtClean="0"/>
              <a:t>clients may </a:t>
            </a:r>
            <a:r>
              <a:rPr lang="en-US" dirty="0"/>
              <a:t>complain of next-day sedation or a </a:t>
            </a:r>
            <a:r>
              <a:rPr lang="en-US" dirty="0" smtClean="0"/>
              <a:t>hangover effect</a:t>
            </a:r>
            <a:r>
              <a:rPr lang="en-US" dirty="0"/>
              <a:t>. Clients often develop a tolerance to these </a:t>
            </a:r>
            <a:r>
              <a:rPr lang="en-US" dirty="0" smtClean="0"/>
              <a:t>symptoms, and </a:t>
            </a:r>
            <a:r>
              <a:rPr lang="en-US" dirty="0"/>
              <a:t>they generally decrease in intensity. </a:t>
            </a:r>
            <a:endParaRPr lang="en-US" dirty="0" smtClean="0"/>
          </a:p>
          <a:p>
            <a:r>
              <a:rPr lang="en-US" dirty="0" smtClean="0"/>
              <a:t>Elderly </a:t>
            </a:r>
            <a:r>
              <a:rPr lang="en-US" dirty="0"/>
              <a:t>clients may have more difficulty managing </a:t>
            </a:r>
            <a:r>
              <a:rPr lang="en-US" dirty="0" smtClean="0"/>
              <a:t>the effects </a:t>
            </a:r>
            <a:r>
              <a:rPr lang="en-US" dirty="0"/>
              <a:t>of CNS depression. They may be more prone to </a:t>
            </a:r>
            <a:r>
              <a:rPr lang="en-US" dirty="0" smtClean="0"/>
              <a:t>falls from </a:t>
            </a:r>
            <a:r>
              <a:rPr lang="en-US" dirty="0"/>
              <a:t>the effects on coordination and sedation. They </a:t>
            </a:r>
            <a:r>
              <a:rPr lang="en-US" dirty="0" smtClean="0"/>
              <a:t>also may </a:t>
            </a:r>
            <a:r>
              <a:rPr lang="en-US" dirty="0"/>
              <a:t>have more pronounced memory deficits and may </a:t>
            </a:r>
            <a:r>
              <a:rPr lang="en-US" dirty="0" smtClean="0"/>
              <a:t>have problems </a:t>
            </a:r>
            <a:r>
              <a:rPr lang="en-US" dirty="0"/>
              <a:t>with urinary incontinence, particularly at night.</a:t>
            </a:r>
          </a:p>
        </p:txBody>
      </p:sp>
    </p:spTree>
    <p:extLst>
      <p:ext uri="{BB962C8B-B14F-4D97-AF65-F5344CB8AC3E}">
        <p14:creationId xmlns:p14="http://schemas.microsoft.com/office/powerpoint/2010/main" val="17942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Clients need to know that antianxiety agents are aimed </a:t>
            </a:r>
            <a:r>
              <a:rPr lang="en-US" dirty="0" smtClean="0"/>
              <a:t>at relieving </a:t>
            </a:r>
            <a:r>
              <a:rPr lang="en-US" dirty="0"/>
              <a:t>symptoms such as anxiety or insomnia but do </a:t>
            </a:r>
            <a:r>
              <a:rPr lang="en-US" dirty="0" smtClean="0"/>
              <a:t>not treat </a:t>
            </a:r>
            <a:r>
              <a:rPr lang="en-US" dirty="0"/>
              <a:t>the underlying problems that cause the anxiety. </a:t>
            </a:r>
            <a:endParaRPr lang="en-US" dirty="0" smtClean="0"/>
          </a:p>
          <a:p>
            <a:r>
              <a:rPr lang="en-US" dirty="0" smtClean="0"/>
              <a:t>Benzodiazepines strongly </a:t>
            </a:r>
            <a:r>
              <a:rPr lang="en-US" dirty="0"/>
              <a:t>potentiate the effects of alcohol: </a:t>
            </a:r>
            <a:r>
              <a:rPr lang="en-US" dirty="0" smtClean="0"/>
              <a:t>One drink </a:t>
            </a:r>
            <a:r>
              <a:rPr lang="en-US" dirty="0"/>
              <a:t>may have the effect of three drinks. Therefore, </a:t>
            </a:r>
            <a:r>
              <a:rPr lang="en-US" dirty="0" smtClean="0"/>
              <a:t>clients should </a:t>
            </a:r>
            <a:r>
              <a:rPr lang="en-US" dirty="0"/>
              <a:t>not drink alcohol while taking </a:t>
            </a:r>
            <a:r>
              <a:rPr lang="en-US" dirty="0" smtClean="0"/>
              <a:t>benzodiazepines. Clients </a:t>
            </a:r>
            <a:r>
              <a:rPr lang="en-US" dirty="0"/>
              <a:t>should be aware of decreased response time, </a:t>
            </a:r>
            <a:r>
              <a:rPr lang="en-US" dirty="0" smtClean="0"/>
              <a:t>slower reflexes</a:t>
            </a:r>
            <a:r>
              <a:rPr lang="en-US" dirty="0"/>
              <a:t>, and possible sedative effects of these drugs </a:t>
            </a:r>
            <a:r>
              <a:rPr lang="en-US" dirty="0" smtClean="0"/>
              <a:t>when attempting </a:t>
            </a:r>
            <a:r>
              <a:rPr lang="en-US" dirty="0"/>
              <a:t>activities such as driving or going to work</a:t>
            </a:r>
            <a:r>
              <a:rPr lang="en-US" dirty="0" smtClean="0"/>
              <a:t>.</a:t>
            </a:r>
          </a:p>
          <a:p>
            <a:r>
              <a:rPr lang="en-US" dirty="0"/>
              <a:t>Benzodiazepine withdrawal can be fatal. After the </a:t>
            </a:r>
            <a:r>
              <a:rPr lang="en-US" dirty="0" smtClean="0"/>
              <a:t>client has </a:t>
            </a:r>
            <a:r>
              <a:rPr lang="en-US" dirty="0"/>
              <a:t>started a course of therapy, he or she should </a:t>
            </a:r>
            <a:r>
              <a:rPr lang="en-US" dirty="0" smtClean="0"/>
              <a:t>never discontinue </a:t>
            </a:r>
            <a:r>
              <a:rPr lang="en-US" dirty="0"/>
              <a:t>benzodiazepines abruptly or without </a:t>
            </a:r>
            <a:r>
              <a:rPr lang="en-US" dirty="0" smtClean="0"/>
              <a:t>the supervision </a:t>
            </a:r>
            <a:r>
              <a:rPr lang="en-US" dirty="0"/>
              <a:t>of the </a:t>
            </a:r>
            <a:r>
              <a:rPr lang="en-US" dirty="0" smtClean="0"/>
              <a:t>physician.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66788"/>
            <a:ext cx="8585349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0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Stimulant drugs, </a:t>
            </a:r>
            <a:r>
              <a:rPr lang="en-US" dirty="0"/>
              <a:t>specifically </a:t>
            </a:r>
            <a:r>
              <a:rPr lang="en-US" dirty="0" smtClean="0"/>
              <a:t>amphetamines, were first used to treat psychiatric disorders in the 1930s for their pronounced effects of CNS stimulation. </a:t>
            </a:r>
          </a:p>
          <a:p>
            <a:r>
              <a:rPr lang="en-US" dirty="0" err="1" smtClean="0"/>
              <a:t>Dextroamphetamine</a:t>
            </a:r>
            <a:r>
              <a:rPr lang="en-US" dirty="0" smtClean="0"/>
              <a:t> </a:t>
            </a:r>
            <a:r>
              <a:rPr lang="en-US" dirty="0"/>
              <a:t>(Dexedrine) has been widely abused to produce a high </a:t>
            </a:r>
            <a:r>
              <a:rPr lang="en-US" dirty="0" smtClean="0"/>
              <a:t>or to </a:t>
            </a:r>
            <a:r>
              <a:rPr lang="en-US" dirty="0"/>
              <a:t>remain awake for long periods. Today, the primary </a:t>
            </a:r>
            <a:r>
              <a:rPr lang="en-US" dirty="0" smtClean="0"/>
              <a:t>use of </a:t>
            </a:r>
            <a:r>
              <a:rPr lang="en-US" dirty="0"/>
              <a:t>stimulants is for ADHD in children and </a:t>
            </a:r>
            <a:r>
              <a:rPr lang="en-US" dirty="0" smtClean="0"/>
              <a:t>adolescents, residual </a:t>
            </a:r>
            <a:r>
              <a:rPr lang="en-US" dirty="0"/>
              <a:t>attention deficit disorder in adults, and </a:t>
            </a:r>
            <a:r>
              <a:rPr lang="en-US" dirty="0" smtClean="0"/>
              <a:t>narcolepsy (attacks </a:t>
            </a:r>
            <a:r>
              <a:rPr lang="en-US" dirty="0"/>
              <a:t>of unwanted but irresistible daytime </a:t>
            </a:r>
            <a:r>
              <a:rPr lang="en-US" dirty="0" smtClean="0"/>
              <a:t>sleepiness that </a:t>
            </a:r>
            <a:r>
              <a:rPr lang="en-US" dirty="0"/>
              <a:t>disrupt the person’s life).</a:t>
            </a:r>
          </a:p>
        </p:txBody>
      </p:sp>
    </p:spTree>
    <p:extLst>
      <p:ext uri="{BB962C8B-B14F-4D97-AF65-F5344CB8AC3E}">
        <p14:creationId xmlns:p14="http://schemas.microsoft.com/office/powerpoint/2010/main" val="4481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primary stimulant drugs used to treat ADHD </a:t>
            </a:r>
            <a:r>
              <a:rPr lang="en-US" dirty="0" smtClean="0"/>
              <a:t>are methylphenidate </a:t>
            </a:r>
            <a:r>
              <a:rPr lang="en-US" dirty="0"/>
              <a:t>(Ritalin), amphetamine (Adderall), </a:t>
            </a:r>
            <a:r>
              <a:rPr lang="en-US" dirty="0" smtClean="0"/>
              <a:t>and </a:t>
            </a:r>
            <a:r>
              <a:rPr lang="fr-FR" dirty="0" err="1" smtClean="0"/>
              <a:t>dextroamphetamine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Dexedrine</a:t>
            </a:r>
            <a:r>
              <a:rPr lang="fr-FR" dirty="0"/>
              <a:t>). </a:t>
            </a:r>
            <a:endParaRPr lang="fr-FR" dirty="0" smtClean="0"/>
          </a:p>
          <a:p>
            <a:r>
              <a:rPr lang="fr-FR" dirty="0"/>
              <a:t>M</a:t>
            </a:r>
            <a:r>
              <a:rPr lang="en-US" dirty="0" err="1" smtClean="0"/>
              <a:t>ethylphenidate</a:t>
            </a:r>
            <a:r>
              <a:rPr lang="en-US" dirty="0" smtClean="0"/>
              <a:t> accounts for </a:t>
            </a:r>
            <a:r>
              <a:rPr lang="en-US" dirty="0"/>
              <a:t>90% of the stimulant medication given to children </a:t>
            </a:r>
            <a:r>
              <a:rPr lang="en-US" dirty="0" smtClean="0"/>
              <a:t>for ADHD. </a:t>
            </a:r>
            <a:r>
              <a:rPr lang="en-US" dirty="0"/>
              <a:t>About 10% to 30% of clients </a:t>
            </a:r>
            <a:r>
              <a:rPr lang="en-US" dirty="0" smtClean="0"/>
              <a:t>with ADHD </a:t>
            </a:r>
            <a:r>
              <a:rPr lang="en-US" dirty="0"/>
              <a:t>who do not respond adequately to the </a:t>
            </a:r>
            <a:r>
              <a:rPr lang="en-US" dirty="0" smtClean="0"/>
              <a:t>stimulant medications </a:t>
            </a:r>
            <a:r>
              <a:rPr lang="en-US" dirty="0"/>
              <a:t>have been treated with antidepressants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 </a:t>
            </a:r>
            <a:r>
              <a:rPr lang="en-US" dirty="0"/>
              <a:t>Amphetamines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for abuse is high. Administration for </a:t>
            </a:r>
            <a:r>
              <a:rPr lang="en-US" dirty="0" smtClean="0"/>
              <a:t>prolonged periods </a:t>
            </a:r>
            <a:r>
              <a:rPr lang="en-US" dirty="0"/>
              <a:t>may lead to drug dependence.</a:t>
            </a:r>
          </a:p>
        </p:txBody>
      </p:sp>
    </p:spTree>
    <p:extLst>
      <p:ext uri="{BB962C8B-B14F-4D97-AF65-F5344CB8AC3E}">
        <p14:creationId xmlns:p14="http://schemas.microsoft.com/office/powerpoint/2010/main" val="38449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Serotonin</a:t>
            </a:r>
            <a:r>
              <a:rPr lang="en-US" dirty="0"/>
              <a:t>, a neurotransmitter found only in the brain, </a:t>
            </a:r>
            <a:r>
              <a:rPr lang="en-US" dirty="0" smtClean="0"/>
              <a:t>is derived </a:t>
            </a:r>
            <a:r>
              <a:rPr lang="en-US" dirty="0"/>
              <a:t>from tryptophan, a dietary amino acid. </a:t>
            </a:r>
            <a:endParaRPr lang="en-US" dirty="0" smtClean="0"/>
          </a:p>
          <a:p>
            <a:r>
              <a:rPr lang="en-US" dirty="0" smtClean="0"/>
              <a:t>The function of </a:t>
            </a:r>
            <a:r>
              <a:rPr lang="en-US" dirty="0"/>
              <a:t>serotonin is mostly inhibitory, and it is involved in </a:t>
            </a:r>
            <a:r>
              <a:rPr lang="en-US" dirty="0" smtClean="0"/>
              <a:t>the control </a:t>
            </a:r>
            <a:r>
              <a:rPr lang="en-US" dirty="0"/>
              <a:t>of food intake, sleep and wakefulness, </a:t>
            </a:r>
            <a:r>
              <a:rPr lang="en-US" dirty="0" smtClean="0"/>
              <a:t>temperature regulation</a:t>
            </a:r>
            <a:r>
              <a:rPr lang="en-US" dirty="0"/>
              <a:t>, pain control, sexual behavior, and regulation </a:t>
            </a:r>
            <a:r>
              <a:rPr lang="en-US" dirty="0" smtClean="0"/>
              <a:t>of emotions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Serotonin </a:t>
            </a:r>
            <a:r>
              <a:rPr lang="en-US" dirty="0"/>
              <a:t>plays an important role in anxiety </a:t>
            </a:r>
            <a:r>
              <a:rPr lang="en-US" dirty="0" smtClean="0"/>
              <a:t>and mood </a:t>
            </a:r>
            <a:r>
              <a:rPr lang="en-US" dirty="0"/>
              <a:t>disorders and schizophrenia.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has been found to </a:t>
            </a:r>
            <a:r>
              <a:rPr lang="en-US" dirty="0" smtClean="0"/>
              <a:t>contribute to </a:t>
            </a:r>
            <a:r>
              <a:rPr lang="en-US" dirty="0"/>
              <a:t>the delusions, hallucinations, and </a:t>
            </a:r>
            <a:r>
              <a:rPr lang="en-US" dirty="0" smtClean="0"/>
              <a:t>withdrawn behavior </a:t>
            </a:r>
            <a:r>
              <a:rPr lang="en-US" dirty="0"/>
              <a:t>seen in schizophrenia.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antidepressants </a:t>
            </a:r>
            <a:r>
              <a:rPr lang="en-US" dirty="0" smtClean="0"/>
              <a:t>block serotonin </a:t>
            </a:r>
            <a:r>
              <a:rPr lang="en-US" dirty="0"/>
              <a:t>reuptake, thus leaving it available longer in </a:t>
            </a:r>
            <a:r>
              <a:rPr lang="en-US" dirty="0" smtClean="0"/>
              <a:t>the synapse</a:t>
            </a:r>
            <a:r>
              <a:rPr lang="en-US" dirty="0"/>
              <a:t>, which results in improved mood.</a:t>
            </a:r>
          </a:p>
        </p:txBody>
      </p:sp>
    </p:spTree>
    <p:extLst>
      <p:ext uri="{BB962C8B-B14F-4D97-AF65-F5344CB8AC3E}">
        <p14:creationId xmlns:p14="http://schemas.microsoft.com/office/powerpoint/2010/main" val="17017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 </a:t>
            </a:r>
            <a:r>
              <a:rPr lang="en-US" dirty="0"/>
              <a:t>Methylphenidate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with caution in emotionally unstable clients such </a:t>
            </a:r>
            <a:r>
              <a:rPr lang="en-US" dirty="0" smtClean="0"/>
              <a:t>as those </a:t>
            </a:r>
            <a:r>
              <a:rPr lang="en-US" dirty="0"/>
              <a:t>with alcohol or drug dependence because </a:t>
            </a:r>
            <a:r>
              <a:rPr lang="en-US" dirty="0" smtClean="0"/>
              <a:t>they may </a:t>
            </a:r>
            <a:r>
              <a:rPr lang="en-US" dirty="0"/>
              <a:t>increase the dosage on their own. Chronic </a:t>
            </a:r>
            <a:r>
              <a:rPr lang="en-US" dirty="0" smtClean="0"/>
              <a:t>abuse can </a:t>
            </a:r>
            <a:r>
              <a:rPr lang="en-US" dirty="0"/>
              <a:t>lead to marked tolerance and psychic dependence.</a:t>
            </a:r>
          </a:p>
        </p:txBody>
      </p:sp>
    </p:spTree>
    <p:extLst>
      <p:ext uri="{BB962C8B-B14F-4D97-AF65-F5344CB8AC3E}">
        <p14:creationId xmlns:p14="http://schemas.microsoft.com/office/powerpoint/2010/main" val="5413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 </a:t>
            </a:r>
            <a:r>
              <a:rPr lang="en-US" dirty="0" err="1"/>
              <a:t>Pemoline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cause life-threatening liver failure, which can </a:t>
            </a:r>
            <a:r>
              <a:rPr lang="en-US" dirty="0" smtClean="0"/>
              <a:t>result in </a:t>
            </a:r>
            <a:r>
              <a:rPr lang="en-US" dirty="0"/>
              <a:t>death or require liver transplantation in 4 weeks </a:t>
            </a:r>
            <a:r>
              <a:rPr lang="en-US" dirty="0" smtClean="0"/>
              <a:t>from the </a:t>
            </a:r>
            <a:r>
              <a:rPr lang="en-US" dirty="0"/>
              <a:t>onset of symptoms. The physician should </a:t>
            </a:r>
            <a:r>
              <a:rPr lang="en-US" dirty="0" smtClean="0"/>
              <a:t>obtain written </a:t>
            </a:r>
            <a:r>
              <a:rPr lang="en-US" dirty="0"/>
              <a:t>consent before the initiation of this drug.</a:t>
            </a:r>
          </a:p>
        </p:txBody>
      </p:sp>
    </p:spTree>
    <p:extLst>
      <p:ext uri="{BB962C8B-B14F-4D97-AF65-F5344CB8AC3E}">
        <p14:creationId xmlns:p14="http://schemas.microsoft.com/office/powerpoint/2010/main" val="6803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Amphetamines and methylphenidate are often </a:t>
            </a:r>
            <a:r>
              <a:rPr lang="en-US" dirty="0" smtClean="0"/>
              <a:t>termed </a:t>
            </a:r>
            <a:r>
              <a:rPr lang="en-US" i="1" dirty="0" smtClean="0"/>
              <a:t>indirectly </a:t>
            </a:r>
            <a:r>
              <a:rPr lang="en-US" i="1" dirty="0"/>
              <a:t>acting amines </a:t>
            </a:r>
            <a:r>
              <a:rPr lang="en-US" dirty="0"/>
              <a:t>because they act by causing </a:t>
            </a:r>
            <a:r>
              <a:rPr lang="en-US" dirty="0" smtClean="0"/>
              <a:t>release of </a:t>
            </a:r>
            <a:r>
              <a:rPr lang="en-US" dirty="0"/>
              <a:t>the neurotransmitters (norepinephrine, dopamine, </a:t>
            </a:r>
            <a:r>
              <a:rPr lang="en-US" dirty="0" smtClean="0"/>
              <a:t>and serotonin</a:t>
            </a:r>
            <a:r>
              <a:rPr lang="en-US" dirty="0"/>
              <a:t>) from presynaptic nerve </a:t>
            </a:r>
            <a:r>
              <a:rPr lang="en-US" dirty="0" smtClean="0"/>
              <a:t>terminals. They </a:t>
            </a:r>
            <a:r>
              <a:rPr lang="en-US" dirty="0"/>
              <a:t>also block the reuptake of these </a:t>
            </a:r>
            <a:r>
              <a:rPr lang="en-US" dirty="0" smtClean="0"/>
              <a:t>neurotransmitters. </a:t>
            </a:r>
          </a:p>
        </p:txBody>
      </p:sp>
    </p:spTree>
    <p:extLst>
      <p:ext uri="{BB962C8B-B14F-4D97-AF65-F5344CB8AC3E}">
        <p14:creationId xmlns:p14="http://schemas.microsoft.com/office/powerpoint/2010/main" val="7023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common side effects of stimulants are </a:t>
            </a:r>
            <a:r>
              <a:rPr lang="en-US" dirty="0" smtClean="0">
                <a:solidFill>
                  <a:srgbClr val="FF0000"/>
                </a:solidFill>
              </a:rPr>
              <a:t>anorexia, weight </a:t>
            </a:r>
            <a:r>
              <a:rPr lang="en-US" dirty="0">
                <a:solidFill>
                  <a:srgbClr val="FF0000"/>
                </a:solidFill>
              </a:rPr>
              <a:t>loss, nausea, and irritability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client should </a:t>
            </a:r>
            <a:r>
              <a:rPr lang="en-US" dirty="0" smtClean="0"/>
              <a:t>avoid caffeine</a:t>
            </a:r>
            <a:r>
              <a:rPr lang="en-US" dirty="0"/>
              <a:t>, sugar, and chocolate, which may worsen </a:t>
            </a:r>
            <a:r>
              <a:rPr lang="en-US" dirty="0" smtClean="0"/>
              <a:t>these symptoms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Less </a:t>
            </a:r>
            <a:r>
              <a:rPr lang="en-US" dirty="0"/>
              <a:t>common side effects include </a:t>
            </a:r>
            <a:r>
              <a:rPr lang="en-US" dirty="0">
                <a:solidFill>
                  <a:srgbClr val="FF0000"/>
                </a:solidFill>
              </a:rPr>
              <a:t>dizziness, </a:t>
            </a:r>
            <a:r>
              <a:rPr lang="en-US" dirty="0" smtClean="0">
                <a:solidFill>
                  <a:srgbClr val="FF0000"/>
                </a:solidFill>
              </a:rPr>
              <a:t>dry mouth</a:t>
            </a:r>
            <a:r>
              <a:rPr lang="en-US" dirty="0">
                <a:solidFill>
                  <a:srgbClr val="FF0000"/>
                </a:solidFill>
              </a:rPr>
              <a:t>, blurred vision, and palpitations</a:t>
            </a:r>
            <a:r>
              <a:rPr lang="en-US" dirty="0"/>
              <a:t>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most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common long-term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problem with stimulants is the growth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weight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suppression that occurs in some children</a:t>
            </a:r>
            <a:r>
              <a:rPr lang="en-US" dirty="0"/>
              <a:t>. This </a:t>
            </a:r>
            <a:r>
              <a:rPr lang="en-US" dirty="0" smtClean="0"/>
              <a:t>can usually </a:t>
            </a:r>
            <a:r>
              <a:rPr lang="en-US" dirty="0"/>
              <a:t>be prevented by taking “drug holidays” on </a:t>
            </a:r>
            <a:r>
              <a:rPr lang="en-US" dirty="0" smtClean="0"/>
              <a:t>weekends and </a:t>
            </a:r>
            <a:r>
              <a:rPr lang="en-US" dirty="0"/>
              <a:t>holidays or during summer vacation, which helps </a:t>
            </a:r>
            <a:r>
              <a:rPr lang="en-US" dirty="0" smtClean="0"/>
              <a:t>to restore </a:t>
            </a:r>
            <a:r>
              <a:rPr lang="en-US" dirty="0"/>
              <a:t>normal eating and growth patterns. </a:t>
            </a:r>
          </a:p>
        </p:txBody>
      </p:sp>
    </p:spTree>
    <p:extLst>
      <p:ext uri="{BB962C8B-B14F-4D97-AF65-F5344CB8AC3E}">
        <p14:creationId xmlns:p14="http://schemas.microsoft.com/office/powerpoint/2010/main" val="4840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potential for abuse exists with stimulants, but this </a:t>
            </a:r>
            <a:r>
              <a:rPr lang="en-US" dirty="0" smtClean="0"/>
              <a:t>is seldom </a:t>
            </a:r>
            <a:r>
              <a:rPr lang="en-US" dirty="0"/>
              <a:t>a problem in children. </a:t>
            </a:r>
            <a:endParaRPr lang="en-US" dirty="0" smtClean="0"/>
          </a:p>
          <a:p>
            <a:r>
              <a:rPr lang="en-US" dirty="0" smtClean="0"/>
              <a:t>Taking </a:t>
            </a:r>
            <a:r>
              <a:rPr lang="en-US" dirty="0"/>
              <a:t>doses of </a:t>
            </a:r>
            <a:r>
              <a:rPr lang="en-US" dirty="0" smtClean="0"/>
              <a:t>stimulants after </a:t>
            </a:r>
            <a:r>
              <a:rPr lang="en-US" dirty="0"/>
              <a:t>meals may minimize anorexia and nausea. </a:t>
            </a:r>
            <a:endParaRPr lang="en-US" dirty="0" smtClean="0"/>
          </a:p>
          <a:p>
            <a:r>
              <a:rPr lang="en-US" dirty="0" smtClean="0"/>
              <a:t>Caffeine-free beverages </a:t>
            </a:r>
            <a:r>
              <a:rPr lang="en-US" dirty="0"/>
              <a:t>are suggested; clients should avoid chocolate </a:t>
            </a:r>
            <a:r>
              <a:rPr lang="en-US" dirty="0" smtClean="0"/>
              <a:t>and excessive </a:t>
            </a:r>
            <a:r>
              <a:rPr lang="en-US" dirty="0"/>
              <a:t>sugar.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important is to keep the </a:t>
            </a:r>
            <a:r>
              <a:rPr lang="en-US" dirty="0" smtClean="0"/>
              <a:t>medication out </a:t>
            </a:r>
            <a:r>
              <a:rPr lang="en-US" dirty="0"/>
              <a:t>of the child’s reach because as little as a 10-day </a:t>
            </a:r>
            <a:r>
              <a:rPr lang="en-US" dirty="0" smtClean="0"/>
              <a:t>supply can </a:t>
            </a:r>
            <a:r>
              <a:rPr lang="en-US" dirty="0"/>
              <a:t>be fatal.</a:t>
            </a:r>
          </a:p>
        </p:txBody>
      </p:sp>
    </p:spTree>
    <p:extLst>
      <p:ext uri="{BB962C8B-B14F-4D97-AF65-F5344CB8AC3E}">
        <p14:creationId xmlns:p14="http://schemas.microsoft.com/office/powerpoint/2010/main" val="31359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714375"/>
            <a:ext cx="864663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6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Disulfiram</a:t>
            </a:r>
            <a:r>
              <a:rPr lang="en-US" dirty="0"/>
              <a:t> (</a:t>
            </a:r>
            <a:r>
              <a:rPr lang="en-US" dirty="0" err="1"/>
              <a:t>Antabuse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Disulfiram</a:t>
            </a:r>
            <a:r>
              <a:rPr lang="en-US" dirty="0"/>
              <a:t> is a sensitizing agent that causes an </a:t>
            </a:r>
            <a:r>
              <a:rPr lang="en-US" dirty="0" smtClean="0"/>
              <a:t>adverse reaction </a:t>
            </a:r>
            <a:r>
              <a:rPr lang="en-US" dirty="0"/>
              <a:t>when mixed with alcohol in the body. </a:t>
            </a:r>
            <a:r>
              <a:rPr lang="en-US" dirty="0" smtClean="0"/>
              <a:t>This agent’s </a:t>
            </a:r>
            <a:r>
              <a:rPr lang="en-US" dirty="0"/>
              <a:t>only use is as a deterrent to drinking alcohol </a:t>
            </a:r>
            <a:r>
              <a:rPr lang="en-US" dirty="0" smtClean="0"/>
              <a:t>in persons </a:t>
            </a:r>
            <a:r>
              <a:rPr lang="en-US" dirty="0"/>
              <a:t>receiving treatment for alcoholism.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useful </a:t>
            </a:r>
            <a:r>
              <a:rPr lang="en-US" dirty="0" smtClean="0"/>
              <a:t>for </a:t>
            </a:r>
            <a:r>
              <a:rPr lang="en-US" dirty="0"/>
              <a:t>persons who are motivated to abstain from drinking </a:t>
            </a:r>
            <a:r>
              <a:rPr lang="en-US" dirty="0" smtClean="0"/>
              <a:t>and who </a:t>
            </a:r>
            <a:r>
              <a:rPr lang="en-US" dirty="0"/>
              <a:t>are not impulsive. Five to ten minutes after a </a:t>
            </a:r>
            <a:r>
              <a:rPr lang="en-US" dirty="0" smtClean="0"/>
              <a:t>person taking </a:t>
            </a:r>
            <a:r>
              <a:rPr lang="en-US" dirty="0" err="1"/>
              <a:t>disulfiram</a:t>
            </a:r>
            <a:r>
              <a:rPr lang="en-US" dirty="0"/>
              <a:t> ingests alcohol, symptoms begin </a:t>
            </a:r>
            <a:r>
              <a:rPr lang="en-US" dirty="0" smtClean="0"/>
              <a:t>to appear</a:t>
            </a:r>
            <a:r>
              <a:rPr lang="en-US" dirty="0"/>
              <a:t>: facial and body flushing from vasodilation, a </a:t>
            </a:r>
            <a:r>
              <a:rPr lang="en-US" dirty="0" smtClean="0"/>
              <a:t>throbbing headache</a:t>
            </a:r>
            <a:r>
              <a:rPr lang="en-US" dirty="0"/>
              <a:t>, sweating, dry mouth, nausea, </a:t>
            </a:r>
            <a:r>
              <a:rPr lang="en-US" dirty="0" smtClean="0"/>
              <a:t>vomiting, dizziness</a:t>
            </a:r>
            <a:r>
              <a:rPr lang="en-US" dirty="0"/>
              <a:t>, and weakness. In severe cases, there may </a:t>
            </a:r>
            <a:r>
              <a:rPr lang="en-US" dirty="0" smtClean="0"/>
              <a:t>be chest </a:t>
            </a:r>
            <a:r>
              <a:rPr lang="en-US" dirty="0"/>
              <a:t>pain, dyspnea, severe hypotension, confusion, </a:t>
            </a:r>
            <a:r>
              <a:rPr lang="en-US" dirty="0" smtClean="0"/>
              <a:t>and even </a:t>
            </a:r>
            <a:r>
              <a:rPr lang="en-US" dirty="0"/>
              <a:t>death. </a:t>
            </a:r>
          </a:p>
        </p:txBody>
      </p:sp>
    </p:spTree>
    <p:extLst>
      <p:ext uri="{BB962C8B-B14F-4D97-AF65-F5344CB8AC3E}">
        <p14:creationId xmlns:p14="http://schemas.microsoft.com/office/powerpoint/2010/main" val="23895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Disulfiram</a:t>
            </a:r>
            <a:r>
              <a:rPr lang="en-US" dirty="0"/>
              <a:t> (</a:t>
            </a:r>
            <a:r>
              <a:rPr lang="en-US" dirty="0" err="1"/>
              <a:t>Antabuse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Disulfiram</a:t>
            </a:r>
            <a:r>
              <a:rPr lang="en-US" dirty="0"/>
              <a:t> inhibits the enzyme aldehyde </a:t>
            </a:r>
            <a:r>
              <a:rPr lang="en-US" dirty="0" smtClean="0"/>
              <a:t>dehydrogenase, which </a:t>
            </a:r>
            <a:r>
              <a:rPr lang="en-US" dirty="0"/>
              <a:t>is involved in the metabolism of </a:t>
            </a:r>
            <a:r>
              <a:rPr lang="en-US" dirty="0" smtClean="0"/>
              <a:t>ethanol. Acetaldehyde </a:t>
            </a:r>
            <a:r>
              <a:rPr lang="en-US" dirty="0"/>
              <a:t>levels are then increased from 5 to 10 </a:t>
            </a:r>
            <a:r>
              <a:rPr lang="en-US" dirty="0" smtClean="0"/>
              <a:t>times higher </a:t>
            </a:r>
            <a:r>
              <a:rPr lang="en-US" dirty="0"/>
              <a:t>than normal, resulting in the </a:t>
            </a:r>
            <a:r>
              <a:rPr lang="en-US" dirty="0" err="1" smtClean="0"/>
              <a:t>disulfiram</a:t>
            </a:r>
            <a:r>
              <a:rPr lang="en-US" dirty="0" smtClean="0"/>
              <a:t>–alcohol reaction.</a:t>
            </a:r>
          </a:p>
          <a:p>
            <a:r>
              <a:rPr lang="en-US" dirty="0" smtClean="0"/>
              <a:t>Education </a:t>
            </a:r>
            <a:r>
              <a:rPr lang="en-US" dirty="0"/>
              <a:t>is extremely important for the client </a:t>
            </a:r>
            <a:r>
              <a:rPr lang="en-US" dirty="0" smtClean="0"/>
              <a:t>taking </a:t>
            </a:r>
            <a:r>
              <a:rPr lang="en-US" dirty="0" err="1" smtClean="0"/>
              <a:t>disulfiram</a:t>
            </a:r>
            <a:r>
              <a:rPr lang="en-US" dirty="0"/>
              <a:t>. Many common products such as </a:t>
            </a:r>
            <a:r>
              <a:rPr lang="en-US" dirty="0" smtClean="0"/>
              <a:t>shaving cream</a:t>
            </a:r>
            <a:r>
              <a:rPr lang="en-US" dirty="0"/>
              <a:t>, aftershave lotion, cologne, and deodorant </a:t>
            </a:r>
            <a:r>
              <a:rPr lang="en-US" dirty="0" smtClean="0"/>
              <a:t>and over-the-counter </a:t>
            </a:r>
            <a:r>
              <a:rPr lang="en-US" dirty="0"/>
              <a:t>medications such as cough </a:t>
            </a:r>
            <a:r>
              <a:rPr lang="en-US" dirty="0" smtClean="0"/>
              <a:t>preparations contain </a:t>
            </a:r>
            <a:r>
              <a:rPr lang="en-US" dirty="0"/>
              <a:t>alcohol; when used by the client taking </a:t>
            </a:r>
            <a:r>
              <a:rPr lang="en-US" dirty="0" err="1" smtClean="0"/>
              <a:t>disulfiram</a:t>
            </a:r>
            <a:r>
              <a:rPr lang="en-US" dirty="0" smtClean="0"/>
              <a:t>, these </a:t>
            </a:r>
            <a:r>
              <a:rPr lang="en-US" dirty="0"/>
              <a:t>products can produce the same reaction as </a:t>
            </a:r>
            <a:r>
              <a:rPr lang="en-US" dirty="0" smtClean="0"/>
              <a:t>drinking alcohol</a:t>
            </a:r>
            <a:r>
              <a:rPr lang="en-US" dirty="0"/>
              <a:t>. The client must read product labels carefully </a:t>
            </a:r>
            <a:r>
              <a:rPr lang="en-US" dirty="0" smtClean="0"/>
              <a:t>and select </a:t>
            </a:r>
            <a:r>
              <a:rPr lang="en-US" dirty="0"/>
              <a:t>items that are alcohol free.</a:t>
            </a:r>
          </a:p>
        </p:txBody>
      </p:sp>
    </p:spTree>
    <p:extLst>
      <p:ext uri="{BB962C8B-B14F-4D97-AF65-F5344CB8AC3E}">
        <p14:creationId xmlns:p14="http://schemas.microsoft.com/office/powerpoint/2010/main" val="9594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Disulfiram</a:t>
            </a:r>
            <a:r>
              <a:rPr lang="en-US" dirty="0"/>
              <a:t> (</a:t>
            </a:r>
            <a:r>
              <a:rPr lang="en-US" dirty="0" err="1"/>
              <a:t>Antabuse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side effects reported by persons taking </a:t>
            </a:r>
            <a:r>
              <a:rPr lang="en-US" dirty="0" smtClean="0"/>
              <a:t>disulfiram</a:t>
            </a:r>
            <a:r>
              <a:rPr lang="en-US" dirty="0"/>
              <a:t> </a:t>
            </a:r>
            <a:r>
              <a:rPr lang="en-US" dirty="0" smtClean="0"/>
              <a:t>include </a:t>
            </a:r>
            <a:r>
              <a:rPr lang="en-US" dirty="0"/>
              <a:t>fatigue, drowsiness, halitosis, tremor, and </a:t>
            </a:r>
            <a:r>
              <a:rPr lang="en-US" dirty="0" smtClean="0"/>
              <a:t>impotence.</a:t>
            </a:r>
          </a:p>
        </p:txBody>
      </p:sp>
    </p:spTree>
    <p:extLst>
      <p:ext uri="{BB962C8B-B14F-4D97-AF65-F5344CB8AC3E}">
        <p14:creationId xmlns:p14="http://schemas.microsoft.com/office/powerpoint/2010/main" val="30989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 </a:t>
            </a:r>
            <a:r>
              <a:rPr lang="en-US" dirty="0" err="1"/>
              <a:t>Disulfiram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give to a client in a state of alcohol intoxication </a:t>
            </a:r>
            <a:r>
              <a:rPr lang="en-US" dirty="0" smtClean="0"/>
              <a:t>or without </a:t>
            </a:r>
            <a:r>
              <a:rPr lang="en-US" dirty="0"/>
              <a:t>the client’s full knowledge. Instruct the </a:t>
            </a:r>
            <a:r>
              <a:rPr lang="en-US" dirty="0" smtClean="0"/>
              <a:t>client’s relatives </a:t>
            </a:r>
            <a:r>
              <a:rPr lang="en-US" dirty="0"/>
              <a:t>accordingly.</a:t>
            </a:r>
          </a:p>
        </p:txBody>
      </p:sp>
    </p:spTree>
    <p:extLst>
      <p:ext uri="{BB962C8B-B14F-4D97-AF65-F5344CB8AC3E}">
        <p14:creationId xmlns:p14="http://schemas.microsoft.com/office/powerpoint/2010/main" val="32743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role of histamine in mental illness is under </a:t>
            </a:r>
            <a:r>
              <a:rPr lang="en-US" dirty="0" smtClean="0"/>
              <a:t>investigation. It </a:t>
            </a:r>
            <a:r>
              <a:rPr lang="en-US" dirty="0"/>
              <a:t>is involved in peripheral allergic responses, </a:t>
            </a:r>
            <a:r>
              <a:rPr lang="en-US" dirty="0" smtClean="0"/>
              <a:t>control of </a:t>
            </a:r>
            <a:r>
              <a:rPr lang="en-US" dirty="0"/>
              <a:t>gastric secretions, cardiac stimulation, and </a:t>
            </a:r>
            <a:r>
              <a:rPr lang="en-US" dirty="0" smtClean="0"/>
              <a:t>alertness. </a:t>
            </a:r>
          </a:p>
          <a:p>
            <a:r>
              <a:rPr lang="en-US" dirty="0" smtClean="0"/>
              <a:t>Some </a:t>
            </a:r>
            <a:r>
              <a:rPr lang="en-US" dirty="0"/>
              <a:t>psychotropic drugs block histamine, resulting </a:t>
            </a:r>
            <a:r>
              <a:rPr lang="en-US" dirty="0" smtClean="0"/>
              <a:t>in weight </a:t>
            </a:r>
            <a:r>
              <a:rPr lang="en-US" dirty="0"/>
              <a:t>gain, sedation, and hypotension.</a:t>
            </a:r>
          </a:p>
        </p:txBody>
      </p:sp>
    </p:spTree>
    <p:extLst>
      <p:ext uri="{BB962C8B-B14F-4D97-AF65-F5344CB8AC3E}">
        <p14:creationId xmlns:p14="http://schemas.microsoft.com/office/powerpoint/2010/main" val="42798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Studies have shown that people from different ethnic </a:t>
            </a:r>
            <a:r>
              <a:rPr lang="en-US" dirty="0" smtClean="0"/>
              <a:t>backgrounds respond </a:t>
            </a:r>
            <a:r>
              <a:rPr lang="en-US" dirty="0"/>
              <a:t>differently to certain drugs used to </a:t>
            </a:r>
            <a:r>
              <a:rPr lang="en-US" dirty="0" smtClean="0"/>
              <a:t>treat mental </a:t>
            </a:r>
            <a:r>
              <a:rPr lang="en-US" dirty="0"/>
              <a:t>disorders.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nurse should be familiar with </a:t>
            </a:r>
            <a:r>
              <a:rPr lang="en-US" dirty="0" smtClean="0"/>
              <a:t>these cultural </a:t>
            </a:r>
            <a:r>
              <a:rPr lang="en-US" dirty="0"/>
              <a:t>differences. </a:t>
            </a:r>
            <a:endParaRPr lang="en-US" dirty="0" smtClean="0"/>
          </a:p>
          <a:p>
            <a:r>
              <a:rPr lang="en-US" dirty="0" smtClean="0"/>
              <a:t>EX. Studies </a:t>
            </a:r>
            <a:r>
              <a:rPr lang="en-US" dirty="0"/>
              <a:t>have also shown that </a:t>
            </a:r>
            <a:r>
              <a:rPr lang="en-US" u="sng" dirty="0" smtClean="0"/>
              <a:t>African Americans </a:t>
            </a:r>
            <a:r>
              <a:rPr lang="en-US" u="sng" dirty="0"/>
              <a:t>respond more rapidly to antipsychotic </a:t>
            </a:r>
            <a:r>
              <a:rPr lang="en-US" u="sng" dirty="0" smtClean="0"/>
              <a:t>medications and </a:t>
            </a:r>
            <a:r>
              <a:rPr lang="en-US" u="sng" dirty="0"/>
              <a:t>tricyclic antidepressants than do whites. </a:t>
            </a:r>
            <a:r>
              <a:rPr lang="en-US" dirty="0" smtClean="0"/>
              <a:t>Also, </a:t>
            </a:r>
            <a:r>
              <a:rPr lang="en-US" u="sng" dirty="0" smtClean="0"/>
              <a:t>African </a:t>
            </a:r>
            <a:r>
              <a:rPr lang="en-US" u="sng" dirty="0"/>
              <a:t>Americans have a greater risk for developing </a:t>
            </a:r>
            <a:r>
              <a:rPr lang="en-US" u="sng" dirty="0" smtClean="0"/>
              <a:t>side effects </a:t>
            </a:r>
            <a:r>
              <a:rPr lang="en-US" u="sng" dirty="0"/>
              <a:t>from both these classes of drugs than do </a:t>
            </a:r>
            <a:r>
              <a:rPr lang="en-US" u="sng" dirty="0" smtClean="0"/>
              <a:t>whites. Asians </a:t>
            </a:r>
            <a:r>
              <a:rPr lang="en-US" u="sng" dirty="0"/>
              <a:t>metabolize antipsychotics and tricyclic </a:t>
            </a:r>
            <a:r>
              <a:rPr lang="en-US" u="sng" dirty="0" smtClean="0"/>
              <a:t>antidepressants more </a:t>
            </a:r>
            <a:r>
              <a:rPr lang="en-US" u="sng" dirty="0"/>
              <a:t>slowly than do whites and therefore </a:t>
            </a:r>
            <a:r>
              <a:rPr lang="en-US" u="sng" dirty="0" smtClean="0"/>
              <a:t>require lower </a:t>
            </a:r>
            <a:r>
              <a:rPr lang="en-US" u="sng" dirty="0"/>
              <a:t>dosages to achieve the same effects</a:t>
            </a:r>
            <a:r>
              <a:rPr lang="en-US" u="sng" dirty="0" smtClean="0"/>
              <a:t>.</a:t>
            </a:r>
          </a:p>
          <a:p>
            <a:r>
              <a:rPr lang="en-US" u="sng" dirty="0"/>
              <a:t>Asians respond therapeutically to lower dosages of </a:t>
            </a:r>
            <a:r>
              <a:rPr lang="en-US" u="sng" dirty="0" smtClean="0"/>
              <a:t>lithium than </a:t>
            </a:r>
            <a:r>
              <a:rPr lang="en-US" u="sng" dirty="0"/>
              <a:t>do whites. African Americans have higher </a:t>
            </a:r>
            <a:r>
              <a:rPr lang="en-US" u="sng" dirty="0" smtClean="0"/>
              <a:t>blood </a:t>
            </a:r>
            <a:r>
              <a:rPr lang="en-US" u="sng" dirty="0"/>
              <a:t>levels of lithium than whites when given the same </a:t>
            </a:r>
            <a:r>
              <a:rPr lang="en-US" u="sng" dirty="0" smtClean="0"/>
              <a:t>dosage, and </a:t>
            </a:r>
            <a:r>
              <a:rPr lang="en-US" u="sng" dirty="0"/>
              <a:t>they also experience more side effects. </a:t>
            </a:r>
            <a:r>
              <a:rPr lang="en-US" dirty="0"/>
              <a:t>This suggests </a:t>
            </a:r>
            <a:r>
              <a:rPr lang="en-US" dirty="0" smtClean="0"/>
              <a:t>that African </a:t>
            </a:r>
            <a:r>
              <a:rPr lang="en-US" dirty="0"/>
              <a:t>Americans require lower dosages of lithium than </a:t>
            </a:r>
            <a:r>
              <a:rPr lang="en-US" dirty="0" smtClean="0"/>
              <a:t>do whites </a:t>
            </a:r>
            <a:r>
              <a:rPr lang="en-US" dirty="0"/>
              <a:t>to produce desired </a:t>
            </a:r>
            <a:r>
              <a:rPr lang="en-US" dirty="0" smtClean="0"/>
              <a:t>effects.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www.youtube.com/watch?v=GAdiqTHSzZM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Acetylcholine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Acetylcholine is a neurotransmitter found in the </a:t>
            </a:r>
            <a:r>
              <a:rPr lang="en-US" dirty="0" smtClean="0"/>
              <a:t>brain, spinal </a:t>
            </a:r>
            <a:r>
              <a:rPr lang="en-US" dirty="0"/>
              <a:t>cord, and peripheral nervous system, particularly </a:t>
            </a:r>
            <a:r>
              <a:rPr lang="en-US" dirty="0" smtClean="0"/>
              <a:t>at the </a:t>
            </a:r>
            <a:r>
              <a:rPr lang="en-US" dirty="0"/>
              <a:t>neuromuscular junction of skeletal muscle. It can </a:t>
            </a:r>
            <a:r>
              <a:rPr lang="en-US" dirty="0" smtClean="0"/>
              <a:t>be excitatory </a:t>
            </a:r>
            <a:r>
              <a:rPr lang="en-US" dirty="0"/>
              <a:t>or inhibitory.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synthesized from dietary </a:t>
            </a:r>
            <a:r>
              <a:rPr lang="en-US" dirty="0" smtClean="0"/>
              <a:t>choline found </a:t>
            </a:r>
            <a:r>
              <a:rPr lang="en-US" dirty="0"/>
              <a:t>in red meat and vegetables and has been </a:t>
            </a:r>
            <a:r>
              <a:rPr lang="en-US" dirty="0" smtClean="0"/>
              <a:t>found to </a:t>
            </a:r>
            <a:r>
              <a:rPr lang="en-US" dirty="0"/>
              <a:t>affect the sleep–wake cycle and to signal muscles </a:t>
            </a:r>
            <a:r>
              <a:rPr lang="en-US" dirty="0" smtClean="0"/>
              <a:t>to become </a:t>
            </a:r>
            <a:r>
              <a:rPr lang="en-US" dirty="0"/>
              <a:t>active. </a:t>
            </a:r>
            <a:endParaRPr lang="en-US" dirty="0" smtClean="0"/>
          </a:p>
          <a:p>
            <a:r>
              <a:rPr lang="en-US" dirty="0" smtClean="0"/>
              <a:t>Studies </a:t>
            </a:r>
            <a:r>
              <a:rPr lang="en-US" dirty="0"/>
              <a:t>have shown that people </a:t>
            </a:r>
            <a:r>
              <a:rPr lang="en-US" dirty="0" smtClean="0"/>
              <a:t>with Alzheimer’s </a:t>
            </a:r>
            <a:r>
              <a:rPr lang="en-US" dirty="0"/>
              <a:t>disease have decreased </a:t>
            </a:r>
            <a:r>
              <a:rPr lang="en-US" dirty="0" smtClean="0"/>
              <a:t>acetylcholine-secreting neurons</a:t>
            </a:r>
            <a:r>
              <a:rPr lang="en-US" dirty="0"/>
              <a:t>, and people with myasthenia </a:t>
            </a:r>
            <a:r>
              <a:rPr lang="en-US" dirty="0" smtClean="0"/>
              <a:t>gravis </a:t>
            </a:r>
            <a:r>
              <a:rPr lang="en-US" dirty="0"/>
              <a:t>have </a:t>
            </a:r>
            <a:r>
              <a:rPr lang="en-US" dirty="0" smtClean="0"/>
              <a:t>reduced acetylcholine </a:t>
            </a:r>
            <a:r>
              <a:rPr lang="en-US" dirty="0"/>
              <a:t>receptors.</a:t>
            </a:r>
          </a:p>
        </p:txBody>
      </p:sp>
    </p:spTree>
    <p:extLst>
      <p:ext uri="{BB962C8B-B14F-4D97-AF65-F5344CB8AC3E}">
        <p14:creationId xmlns:p14="http://schemas.microsoft.com/office/powerpoint/2010/main" val="4291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Glutamate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Glutamate is an excitatory amino acid that at high </a:t>
            </a:r>
            <a:r>
              <a:rPr lang="en-US" dirty="0" smtClean="0"/>
              <a:t>levels can </a:t>
            </a:r>
            <a:r>
              <a:rPr lang="en-US" dirty="0"/>
              <a:t>have major neurotoxic effects.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has been </a:t>
            </a:r>
            <a:r>
              <a:rPr lang="en-US" dirty="0" smtClean="0"/>
              <a:t>implicated in </a:t>
            </a:r>
            <a:r>
              <a:rPr lang="en-US" dirty="0"/>
              <a:t>the brain damage caused by stroke, hypoglycemia, </a:t>
            </a:r>
            <a:r>
              <a:rPr lang="en-US" dirty="0" smtClean="0"/>
              <a:t>sustained hypoxia </a:t>
            </a:r>
            <a:r>
              <a:rPr lang="en-US" dirty="0"/>
              <a:t>or ischemia, and some degenerative </a:t>
            </a:r>
            <a:r>
              <a:rPr lang="en-US" dirty="0" smtClean="0"/>
              <a:t>diseases such as Alzheimer’s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4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2520</TotalTime>
  <Words>5159</Words>
  <Application>Microsoft Office PowerPoint</Application>
  <PresentationFormat>Custom</PresentationFormat>
  <Paragraphs>253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Facet</vt:lpstr>
      <vt:lpstr>Psychopharmacology</vt:lpstr>
      <vt:lpstr>History of Psychotropic Medications</vt:lpstr>
      <vt:lpstr>Neurotransmitters</vt:lpstr>
      <vt:lpstr>Dopamine</vt:lpstr>
      <vt:lpstr>Norepinephrine</vt:lpstr>
      <vt:lpstr>Serotonin</vt:lpstr>
      <vt:lpstr>Histamine</vt:lpstr>
      <vt:lpstr>Acetylcholine</vt:lpstr>
      <vt:lpstr>Glutamate</vt:lpstr>
      <vt:lpstr>Gamma-Aminobutyric Acid</vt:lpstr>
      <vt:lpstr>PowerPoint Presentation</vt:lpstr>
      <vt:lpstr>Psychopharmacology</vt:lpstr>
      <vt:lpstr>Principles That Guide Pharmacologic Treatment</vt:lpstr>
      <vt:lpstr>Principles That Guide Pharmacologic Treatment (Cont’d)</vt:lpstr>
      <vt:lpstr>Antipsychotic Drugs</vt:lpstr>
      <vt:lpstr>PowerPoint Presentation</vt:lpstr>
      <vt:lpstr>Mechanism of Action</vt:lpstr>
      <vt:lpstr>Warning! Atypical Antipsychotics</vt:lpstr>
      <vt:lpstr>Side Effects</vt:lpstr>
      <vt:lpstr>EPS</vt:lpstr>
      <vt:lpstr>Dystonia</vt:lpstr>
      <vt:lpstr>EPS</vt:lpstr>
      <vt:lpstr>Side Effects</vt:lpstr>
      <vt:lpstr>Side Effects</vt:lpstr>
      <vt:lpstr>Side Effects</vt:lpstr>
      <vt:lpstr>Warning! Clozapine</vt:lpstr>
      <vt:lpstr>Client Teaching</vt:lpstr>
      <vt:lpstr>Client Teaching</vt:lpstr>
      <vt:lpstr>Antidepressant Drugs</vt:lpstr>
      <vt:lpstr>Antidepressant Drugs</vt:lpstr>
      <vt:lpstr>Tricyclic and the related cyclic antidepressants.</vt:lpstr>
      <vt:lpstr>MAO inhibitors (MAOIs).</vt:lpstr>
      <vt:lpstr>Selective serotonin reuptake inhibitors (SSRIs). </vt:lpstr>
      <vt:lpstr>Preferred Drugs for Clients at High Risk for Suicide</vt:lpstr>
      <vt:lpstr>Mechanism of Action</vt:lpstr>
      <vt:lpstr>Side Effects of Selective Serotonin Reuptake Inhibitors</vt:lpstr>
      <vt:lpstr>Side Effects of Cyclic Antidepressants</vt:lpstr>
      <vt:lpstr>Side Effects of Monoamine Oxidase Inhibitors</vt:lpstr>
      <vt:lpstr>Side Effects of Other Antidepressants</vt:lpstr>
      <vt:lpstr>PowerPoint Presentation</vt:lpstr>
      <vt:lpstr>Warning! Nefazodone</vt:lpstr>
      <vt:lpstr>Warning! Bupropion</vt:lpstr>
      <vt:lpstr>Drug Interactions</vt:lpstr>
      <vt:lpstr>Client Teaching</vt:lpstr>
      <vt:lpstr>الأطعمة التي تحتوي على التيرامين</vt:lpstr>
      <vt:lpstr>Mood-Stabilizing Drugs</vt:lpstr>
      <vt:lpstr>Warning! Lamotrigine</vt:lpstr>
      <vt:lpstr>Mechanism of Action</vt:lpstr>
      <vt:lpstr>Side Effects</vt:lpstr>
      <vt:lpstr>Client Teaching</vt:lpstr>
      <vt:lpstr>Antianxiety Drugs (Anxiolytics)</vt:lpstr>
      <vt:lpstr>Mechanism of Action</vt:lpstr>
      <vt:lpstr>Side Effects</vt:lpstr>
      <vt:lpstr>Side Effects</vt:lpstr>
      <vt:lpstr>Client Teaching</vt:lpstr>
      <vt:lpstr>PowerPoint Presentation</vt:lpstr>
      <vt:lpstr>Stimulants</vt:lpstr>
      <vt:lpstr>Stimulants</vt:lpstr>
      <vt:lpstr>Warning! Amphetamines</vt:lpstr>
      <vt:lpstr>Warning! Methylphenidate</vt:lpstr>
      <vt:lpstr>Warning! Pemoline</vt:lpstr>
      <vt:lpstr>Mechanism of Action</vt:lpstr>
      <vt:lpstr>Side Effects</vt:lpstr>
      <vt:lpstr>Client Teaching</vt:lpstr>
      <vt:lpstr>PowerPoint Presentation</vt:lpstr>
      <vt:lpstr>Disulfiram (Antabuse)</vt:lpstr>
      <vt:lpstr>Disulfiram (Antabuse)</vt:lpstr>
      <vt:lpstr>Disulfiram (Antabuse)</vt:lpstr>
      <vt:lpstr>Warning! Disulfiram</vt:lpstr>
      <vt:lpstr>Cultural Considerations</vt:lpstr>
      <vt:lpstr>Internet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Psychopharmacology</dc:title>
  <dc:creator>Mutaz M Dredei</dc:creator>
  <cp:lastModifiedBy>Windows User</cp:lastModifiedBy>
  <cp:revision>233</cp:revision>
  <dcterms:created xsi:type="dcterms:W3CDTF">2020-09-23T07:44:27Z</dcterms:created>
  <dcterms:modified xsi:type="dcterms:W3CDTF">2021-10-18T00:42:01Z</dcterms:modified>
</cp:coreProperties>
</file>