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67" r:id="rId10"/>
    <p:sldId id="293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6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2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0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7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1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7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8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3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3F385-4A9F-49F9-9CB8-373849E30E8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B1016-ACB5-497C-AEF6-3E07C662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Anger, Hostility and Aggression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172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41" y="638355"/>
            <a:ext cx="11087972" cy="5624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19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Hostility and Aggression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client’s behavior escalates toward the crisis </a:t>
            </a:r>
            <a:r>
              <a:rPr lang="en-US" dirty="0" smtClean="0"/>
              <a:t>phase, he </a:t>
            </a:r>
            <a:r>
              <a:rPr lang="en-US" dirty="0"/>
              <a:t>or she loses the ability to perceive events accurately</a:t>
            </a:r>
            <a:r>
              <a:rPr lang="en-US" dirty="0" smtClean="0"/>
              <a:t>, </a:t>
            </a:r>
            <a:r>
              <a:rPr lang="en-US" dirty="0"/>
              <a:t>solve problems, express feelings appropriately, or </a:t>
            </a:r>
            <a:r>
              <a:rPr lang="en-US" dirty="0" smtClean="0"/>
              <a:t>control his </a:t>
            </a:r>
            <a:r>
              <a:rPr lang="en-US" dirty="0"/>
              <a:t>or her behavior; behavior escalation may lead to </a:t>
            </a:r>
            <a:r>
              <a:rPr lang="en-US" dirty="0" smtClean="0"/>
              <a:t>physical aggression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Therefore</a:t>
            </a:r>
            <a:r>
              <a:rPr lang="en-US" dirty="0">
                <a:solidFill>
                  <a:srgbClr val="FF0000"/>
                </a:solidFill>
              </a:rPr>
              <a:t>, interventions during the </a:t>
            </a:r>
            <a:r>
              <a:rPr lang="en-US" dirty="0" smtClean="0">
                <a:solidFill>
                  <a:srgbClr val="FF0000"/>
                </a:solidFill>
              </a:rPr>
              <a:t>triggering and </a:t>
            </a:r>
            <a:r>
              <a:rPr lang="en-US" dirty="0">
                <a:solidFill>
                  <a:srgbClr val="FF0000"/>
                </a:solidFill>
              </a:rPr>
              <a:t>escalation phases are key to preventing </a:t>
            </a:r>
            <a:r>
              <a:rPr lang="en-US" dirty="0" smtClean="0">
                <a:solidFill>
                  <a:srgbClr val="FF0000"/>
                </a:solidFill>
              </a:rPr>
              <a:t>physically aggressive behavior.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00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media gives a great deal of attention to people </a:t>
            </a:r>
            <a:r>
              <a:rPr lang="en-US" dirty="0" smtClean="0"/>
              <a:t>with mental </a:t>
            </a:r>
            <a:r>
              <a:rPr lang="en-US" dirty="0"/>
              <a:t>illness who commit aggressive acts. This gives </a:t>
            </a:r>
            <a:r>
              <a:rPr lang="en-US" dirty="0" smtClean="0"/>
              <a:t>the general </a:t>
            </a:r>
            <a:r>
              <a:rPr lang="en-US" dirty="0"/>
              <a:t>public the mistaken idea that most people </a:t>
            </a:r>
            <a:r>
              <a:rPr lang="en-US" dirty="0" smtClean="0"/>
              <a:t>with mental </a:t>
            </a:r>
            <a:r>
              <a:rPr lang="en-US" dirty="0"/>
              <a:t>illness are aggressive and should be feared. </a:t>
            </a:r>
            <a:endParaRPr lang="en-US" dirty="0" smtClean="0"/>
          </a:p>
          <a:p>
            <a:r>
              <a:rPr lang="en-US" dirty="0" smtClean="0"/>
              <a:t>In reality, clients </a:t>
            </a:r>
            <a:r>
              <a:rPr lang="en-US" dirty="0"/>
              <a:t>with psychiatric disorders are much more </a:t>
            </a:r>
            <a:r>
              <a:rPr lang="en-US" dirty="0" smtClean="0"/>
              <a:t>likely to </a:t>
            </a:r>
            <a:r>
              <a:rPr lang="en-US" dirty="0"/>
              <a:t>hurt themselves than other people.</a:t>
            </a:r>
          </a:p>
        </p:txBody>
      </p:sp>
    </p:spTree>
    <p:extLst>
      <p:ext uri="{BB962C8B-B14F-4D97-AF65-F5344CB8AC3E}">
        <p14:creationId xmlns:p14="http://schemas.microsoft.com/office/powerpoint/2010/main" val="137186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Although most clients with psychiatric disorders are </a:t>
            </a:r>
            <a:r>
              <a:rPr lang="en-US" dirty="0" smtClean="0"/>
              <a:t>not aggressive</a:t>
            </a:r>
            <a:r>
              <a:rPr lang="en-US" dirty="0"/>
              <a:t>, clients with a variety of psychiatric </a:t>
            </a:r>
            <a:r>
              <a:rPr lang="en-US" dirty="0" smtClean="0"/>
              <a:t>diagnoses can </a:t>
            </a:r>
            <a:r>
              <a:rPr lang="en-US" dirty="0"/>
              <a:t>exhibit angry, hostile, and aggressive behavior. </a:t>
            </a:r>
            <a:endParaRPr lang="en-US" dirty="0" smtClean="0"/>
          </a:p>
          <a:p>
            <a:r>
              <a:rPr lang="en-US" dirty="0" smtClean="0"/>
              <a:t>Clients with </a:t>
            </a:r>
            <a:r>
              <a:rPr lang="en-US" dirty="0"/>
              <a:t>paranoid delusions may believe others are out to </a:t>
            </a:r>
            <a:r>
              <a:rPr lang="en-US" dirty="0" smtClean="0"/>
              <a:t>get them</a:t>
            </a:r>
            <a:r>
              <a:rPr lang="en-US" dirty="0"/>
              <a:t>; believing they are protecting themselves, they </a:t>
            </a:r>
            <a:r>
              <a:rPr lang="en-US" dirty="0" smtClean="0"/>
              <a:t>retaliate with </a:t>
            </a:r>
            <a:r>
              <a:rPr lang="en-US" dirty="0"/>
              <a:t>hostility or aggression. Some clients have </a:t>
            </a:r>
            <a:r>
              <a:rPr lang="en-US" dirty="0" smtClean="0"/>
              <a:t>auditory hallucinations </a:t>
            </a:r>
            <a:r>
              <a:rPr lang="en-US" dirty="0"/>
              <a:t>that command them to hurt others. </a:t>
            </a:r>
            <a:r>
              <a:rPr lang="en-US" dirty="0" smtClean="0"/>
              <a:t>Aggressive behavior </a:t>
            </a:r>
            <a:r>
              <a:rPr lang="en-US" dirty="0"/>
              <a:t>also is seen in clients with dementia, </a:t>
            </a:r>
            <a:r>
              <a:rPr lang="en-US" dirty="0" smtClean="0"/>
              <a:t>delirium, head </a:t>
            </a:r>
            <a:r>
              <a:rPr lang="en-US" dirty="0"/>
              <a:t>injuries, intoxication with alcohol or </a:t>
            </a:r>
            <a:r>
              <a:rPr lang="en-US" dirty="0" smtClean="0"/>
              <a:t>other drugs</a:t>
            </a:r>
            <a:r>
              <a:rPr lang="en-US" dirty="0"/>
              <a:t>, and antisocial and borderline personality </a:t>
            </a:r>
            <a:r>
              <a:rPr lang="en-US" dirty="0" smtClean="0"/>
              <a:t>disorders. </a:t>
            </a:r>
          </a:p>
          <a:p>
            <a:r>
              <a:rPr lang="en-US" dirty="0" smtClean="0"/>
              <a:t>Violent </a:t>
            </a:r>
            <a:r>
              <a:rPr lang="en-US" dirty="0"/>
              <a:t>patients tend to be more symptomatic, have </a:t>
            </a:r>
            <a:r>
              <a:rPr lang="en-US" dirty="0" smtClean="0"/>
              <a:t>poorer functioning</a:t>
            </a:r>
            <a:r>
              <a:rPr lang="en-US" dirty="0"/>
              <a:t>, and a marked lack of insight compared </a:t>
            </a:r>
            <a:r>
              <a:rPr lang="en-US" dirty="0" smtClean="0"/>
              <a:t>with </a:t>
            </a:r>
            <a:r>
              <a:rPr lang="fr-FR" dirty="0" err="1" smtClean="0"/>
              <a:t>nonviolent</a:t>
            </a:r>
            <a:r>
              <a:rPr lang="fr-FR" dirty="0" smtClean="0"/>
              <a:t> 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75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clients with depression have anger attacks. </a:t>
            </a:r>
            <a:r>
              <a:rPr lang="en-US" dirty="0" smtClean="0"/>
              <a:t>These sudden </a:t>
            </a:r>
            <a:r>
              <a:rPr lang="en-US" dirty="0"/>
              <a:t>intense spells of anger typically occur in </a:t>
            </a:r>
            <a:r>
              <a:rPr lang="en-US" dirty="0" smtClean="0"/>
              <a:t>situations in </a:t>
            </a:r>
            <a:r>
              <a:rPr lang="en-US" dirty="0"/>
              <a:t>which the depressed person feels emotionally </a:t>
            </a:r>
            <a:r>
              <a:rPr lang="en-US" dirty="0" smtClean="0"/>
              <a:t>trapped. Anger </a:t>
            </a:r>
            <a:r>
              <a:rPr lang="en-US" dirty="0"/>
              <a:t>attacks involve verbal expressions of anger or </a:t>
            </a:r>
            <a:r>
              <a:rPr lang="en-US" dirty="0" smtClean="0"/>
              <a:t>rage but </a:t>
            </a:r>
            <a:r>
              <a:rPr lang="en-US" dirty="0"/>
              <a:t>no physical aggression.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10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Acting out </a:t>
            </a:r>
            <a:r>
              <a:rPr lang="en-US" dirty="0"/>
              <a:t>is an immature defense mechanism by </a:t>
            </a:r>
            <a:r>
              <a:rPr lang="en-US" dirty="0" smtClean="0"/>
              <a:t>which the </a:t>
            </a:r>
            <a:r>
              <a:rPr lang="en-US" dirty="0"/>
              <a:t>person deals with emotional conflicts or </a:t>
            </a:r>
            <a:r>
              <a:rPr lang="en-US" dirty="0" smtClean="0"/>
              <a:t>stressors through </a:t>
            </a:r>
            <a:r>
              <a:rPr lang="en-US" dirty="0"/>
              <a:t>actions rather than through reflection or </a:t>
            </a:r>
            <a:r>
              <a:rPr lang="en-US" dirty="0" smtClean="0"/>
              <a:t>feelings. </a:t>
            </a:r>
          </a:p>
          <a:p>
            <a:r>
              <a:rPr lang="en-US" dirty="0" smtClean="0"/>
              <a:t>The </a:t>
            </a:r>
            <a:r>
              <a:rPr lang="en-US" dirty="0"/>
              <a:t>person engages in acting-out behavior, such as </a:t>
            </a:r>
            <a:r>
              <a:rPr lang="en-US" dirty="0" smtClean="0"/>
              <a:t>verbal or </a:t>
            </a:r>
            <a:r>
              <a:rPr lang="en-US" dirty="0"/>
              <a:t>physical aggression, to feel temporarily less helpless </a:t>
            </a:r>
            <a:r>
              <a:rPr lang="en-US" dirty="0" smtClean="0"/>
              <a:t>or powerless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Children </a:t>
            </a:r>
            <a:r>
              <a:rPr lang="en-US" dirty="0"/>
              <a:t>and adolescents often “act out” </a:t>
            </a:r>
            <a:r>
              <a:rPr lang="en-US" dirty="0" smtClean="0"/>
              <a:t>when they </a:t>
            </a:r>
            <a:r>
              <a:rPr lang="en-US" dirty="0"/>
              <a:t>cannot handle intense feelings or deal with </a:t>
            </a:r>
            <a:r>
              <a:rPr lang="en-US" dirty="0" smtClean="0"/>
              <a:t>emotional conflict </a:t>
            </a:r>
            <a:r>
              <a:rPr lang="en-US" dirty="0"/>
              <a:t>verbally. To understand acting-out behaviors, it </a:t>
            </a:r>
            <a:r>
              <a:rPr lang="en-US" dirty="0" smtClean="0"/>
              <a:t>is important </a:t>
            </a:r>
            <a:r>
              <a:rPr lang="en-US" dirty="0"/>
              <a:t>to consider the situation and the person’s </a:t>
            </a:r>
            <a:r>
              <a:rPr lang="en-US" dirty="0" smtClean="0"/>
              <a:t>ability to </a:t>
            </a:r>
            <a:r>
              <a:rPr lang="en-US" dirty="0"/>
              <a:t>deal with feelings and emotions.</a:t>
            </a:r>
          </a:p>
        </p:txBody>
      </p:sp>
    </p:spTree>
    <p:extLst>
      <p:ext uri="{BB962C8B-B14F-4D97-AF65-F5344CB8AC3E}">
        <p14:creationId xmlns:p14="http://schemas.microsoft.com/office/powerpoint/2010/main" val="2291884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Etiology: </a:t>
            </a:r>
            <a:r>
              <a:rPr lang="en-US" dirty="0" err="1"/>
              <a:t>Neurobiologic</a:t>
            </a:r>
            <a:r>
              <a:rPr lang="en-US" dirty="0"/>
              <a:t>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Findings reveal that </a:t>
            </a:r>
            <a:r>
              <a:rPr lang="en-US" dirty="0" smtClean="0"/>
              <a:t>serotonin plays </a:t>
            </a:r>
            <a:r>
              <a:rPr lang="en-US" dirty="0"/>
              <a:t>a major inhibitory role in aggressive </a:t>
            </a:r>
            <a:r>
              <a:rPr lang="en-US" dirty="0" smtClean="0"/>
              <a:t>behavior; therefore</a:t>
            </a:r>
            <a:r>
              <a:rPr lang="en-US" dirty="0"/>
              <a:t>, low serotonin levels may lead to </a:t>
            </a:r>
            <a:r>
              <a:rPr lang="en-US" dirty="0" smtClean="0"/>
              <a:t>increased aggressive </a:t>
            </a:r>
            <a:r>
              <a:rPr lang="en-US" dirty="0"/>
              <a:t>behavior.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finding may be related to </a:t>
            </a:r>
            <a:r>
              <a:rPr lang="en-US" dirty="0" smtClean="0"/>
              <a:t>the anger </a:t>
            </a:r>
            <a:r>
              <a:rPr lang="en-US" dirty="0"/>
              <a:t>attacks seen in some clients with depression. </a:t>
            </a:r>
            <a:r>
              <a:rPr lang="en-US" dirty="0" smtClean="0"/>
              <a:t>In addition</a:t>
            </a:r>
            <a:r>
              <a:rPr lang="en-US" dirty="0"/>
              <a:t>, increased activity of dopamine and </a:t>
            </a:r>
            <a:r>
              <a:rPr lang="en-US" dirty="0" smtClean="0"/>
              <a:t>norepinephrine in </a:t>
            </a:r>
            <a:r>
              <a:rPr lang="en-US" dirty="0"/>
              <a:t>the brain is associated with increased </a:t>
            </a:r>
            <a:r>
              <a:rPr lang="en-US" dirty="0" smtClean="0"/>
              <a:t>impulsively violent </a:t>
            </a:r>
            <a:r>
              <a:rPr lang="en-US" dirty="0"/>
              <a:t>behavior. Further, structural damage to the </a:t>
            </a:r>
            <a:r>
              <a:rPr lang="en-US" dirty="0" smtClean="0"/>
              <a:t>limbic system </a:t>
            </a:r>
            <a:r>
              <a:rPr lang="en-US" dirty="0"/>
              <a:t>and the frontal and temporal lobes of the brain </a:t>
            </a:r>
            <a:r>
              <a:rPr lang="en-US" dirty="0" smtClean="0"/>
              <a:t>may alter </a:t>
            </a:r>
            <a:r>
              <a:rPr lang="en-US" dirty="0"/>
              <a:t>the person’s ability to modulate aggression; this </a:t>
            </a:r>
            <a:r>
              <a:rPr lang="en-US" dirty="0" smtClean="0"/>
              <a:t>can lead </a:t>
            </a:r>
            <a:r>
              <a:rPr lang="en-US" dirty="0"/>
              <a:t>to aggressive </a:t>
            </a:r>
            <a:r>
              <a:rPr lang="en-US" dirty="0" smtClean="0"/>
              <a:t>behavior.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98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treatment of aggressive clients often focuses on </a:t>
            </a:r>
            <a:r>
              <a:rPr lang="en-US" dirty="0" smtClean="0"/>
              <a:t>treating the </a:t>
            </a:r>
            <a:r>
              <a:rPr lang="en-US" dirty="0"/>
              <a:t>underlying or comorbid psychiatric diagnosis </a:t>
            </a:r>
            <a:r>
              <a:rPr lang="en-US" dirty="0" smtClean="0"/>
              <a:t>such as </a:t>
            </a:r>
            <a:r>
              <a:rPr lang="en-US" dirty="0"/>
              <a:t>schizophrenia or bipolar disorder. </a:t>
            </a:r>
            <a:endParaRPr lang="en-US" dirty="0" smtClean="0"/>
          </a:p>
          <a:p>
            <a:r>
              <a:rPr lang="en-US" dirty="0" smtClean="0"/>
              <a:t>Successful treatment of </a:t>
            </a:r>
            <a:r>
              <a:rPr lang="en-US" dirty="0"/>
              <a:t>comorbid disorders results in successful treatment </a:t>
            </a:r>
            <a:r>
              <a:rPr lang="en-US" dirty="0" smtClean="0"/>
              <a:t>of aggressive </a:t>
            </a:r>
            <a:r>
              <a:rPr lang="en-US" dirty="0"/>
              <a:t>behavior. </a:t>
            </a:r>
            <a:endParaRPr lang="en-US" dirty="0" smtClean="0"/>
          </a:p>
          <a:p>
            <a:r>
              <a:rPr lang="en-US" dirty="0" smtClean="0"/>
              <a:t>Lithium </a:t>
            </a:r>
            <a:r>
              <a:rPr lang="en-US" dirty="0"/>
              <a:t>has been effective in </a:t>
            </a:r>
            <a:r>
              <a:rPr lang="en-US" dirty="0" smtClean="0"/>
              <a:t>treating aggressive </a:t>
            </a:r>
            <a:r>
              <a:rPr lang="en-US" dirty="0"/>
              <a:t>clients with bipolar </a:t>
            </a:r>
            <a:r>
              <a:rPr lang="en-US" dirty="0" smtClean="0"/>
              <a:t>disorder, </a:t>
            </a:r>
            <a:r>
              <a:rPr lang="en-US" dirty="0"/>
              <a:t>and mental retardation. </a:t>
            </a:r>
            <a:endParaRPr lang="en-US" dirty="0" smtClean="0"/>
          </a:p>
          <a:p>
            <a:r>
              <a:rPr lang="en-US" dirty="0" smtClean="0"/>
              <a:t>Carbamazepine (</a:t>
            </a:r>
            <a:r>
              <a:rPr lang="en-US" dirty="0" err="1" smtClean="0"/>
              <a:t>Tegretol</a:t>
            </a:r>
            <a:r>
              <a:rPr lang="en-US" dirty="0"/>
              <a:t>) and valproate (Depakote) are used to </a:t>
            </a:r>
            <a:r>
              <a:rPr lang="en-US" dirty="0" smtClean="0"/>
              <a:t>treat aggression </a:t>
            </a:r>
            <a:r>
              <a:rPr lang="en-US" dirty="0"/>
              <a:t>associated with dementia, psychosis, and </a:t>
            </a:r>
            <a:r>
              <a:rPr lang="en-US" dirty="0" smtClean="0"/>
              <a:t>personality disorders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Atypical </a:t>
            </a:r>
            <a:r>
              <a:rPr lang="en-US" dirty="0"/>
              <a:t>antipsychotic agents such </a:t>
            </a:r>
            <a:r>
              <a:rPr lang="en-US" dirty="0" smtClean="0"/>
              <a:t>as </a:t>
            </a:r>
            <a:r>
              <a:rPr lang="it-IT" dirty="0" smtClean="0"/>
              <a:t>clozapine </a:t>
            </a:r>
            <a:r>
              <a:rPr lang="it-IT" dirty="0"/>
              <a:t>(Clozaril), risperidone (Risperdal), and </a:t>
            </a:r>
            <a:r>
              <a:rPr lang="it-IT" dirty="0" smtClean="0"/>
              <a:t>olanzapine </a:t>
            </a:r>
            <a:r>
              <a:rPr lang="en-US" dirty="0" smtClean="0"/>
              <a:t>(Zyprexa</a:t>
            </a:r>
            <a:r>
              <a:rPr lang="en-US" dirty="0"/>
              <a:t>) have been effective in treating </a:t>
            </a:r>
            <a:r>
              <a:rPr lang="en-US" dirty="0" smtClean="0"/>
              <a:t>aggressive clients </a:t>
            </a:r>
            <a:r>
              <a:rPr lang="en-US" dirty="0"/>
              <a:t>with dementia, brain injury, mental </a:t>
            </a:r>
            <a:r>
              <a:rPr lang="en-US" dirty="0" smtClean="0"/>
              <a:t>retardation, and </a:t>
            </a:r>
            <a:r>
              <a:rPr lang="en-US" dirty="0"/>
              <a:t>personality disorders. </a:t>
            </a:r>
            <a:endParaRPr lang="en-US" dirty="0" smtClean="0"/>
          </a:p>
          <a:p>
            <a:r>
              <a:rPr lang="en-US" dirty="0"/>
              <a:t>Haloperidol (Haldol) and </a:t>
            </a:r>
            <a:r>
              <a:rPr lang="en-US" dirty="0" err="1"/>
              <a:t>lorazepam</a:t>
            </a:r>
            <a:r>
              <a:rPr lang="en-US" dirty="0"/>
              <a:t> (Ativan) are commonly used in combination to decrease agitation or aggression and psychotic symptoms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79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not a treatment per se, the short-term use </a:t>
            </a:r>
            <a:r>
              <a:rPr lang="en-US" dirty="0" smtClean="0"/>
              <a:t>of seclusion </a:t>
            </a:r>
            <a:r>
              <a:rPr lang="en-US" dirty="0"/>
              <a:t>or restraint may be required during the </a:t>
            </a:r>
            <a:r>
              <a:rPr lang="en-US" dirty="0" smtClean="0"/>
              <a:t>crisis phase </a:t>
            </a:r>
            <a:r>
              <a:rPr lang="en-US" dirty="0"/>
              <a:t>of the aggression cycle to protect the client and </a:t>
            </a:r>
            <a:r>
              <a:rPr lang="en-US" dirty="0" smtClean="0"/>
              <a:t>others from </a:t>
            </a:r>
            <a:r>
              <a:rPr lang="en-US" dirty="0"/>
              <a:t>injury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6111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important to consider the environment for all </a:t>
            </a:r>
            <a:r>
              <a:rPr lang="en-US" dirty="0" smtClean="0"/>
              <a:t>clients when </a:t>
            </a:r>
            <a:r>
              <a:rPr lang="en-US" dirty="0"/>
              <a:t>trying to reduce or eliminate aggressive </a:t>
            </a:r>
            <a:r>
              <a:rPr lang="en-US" dirty="0" smtClean="0"/>
              <a:t>behavior. </a:t>
            </a:r>
          </a:p>
          <a:p>
            <a:r>
              <a:rPr lang="en-US" dirty="0" smtClean="0"/>
              <a:t>Group </a:t>
            </a:r>
            <a:r>
              <a:rPr lang="en-US" dirty="0"/>
              <a:t>and planned activities such as playing card </a:t>
            </a:r>
            <a:r>
              <a:rPr lang="en-US" dirty="0" smtClean="0"/>
              <a:t>games, watching </a:t>
            </a:r>
            <a:r>
              <a:rPr lang="en-US" dirty="0"/>
              <a:t>and discussing movies, or participating in </a:t>
            </a:r>
            <a:r>
              <a:rPr lang="en-US" dirty="0" smtClean="0"/>
              <a:t>informal </a:t>
            </a:r>
            <a:r>
              <a:rPr lang="en-US" dirty="0"/>
              <a:t>discussions give clients the opportunity to talk about </a:t>
            </a:r>
            <a:r>
              <a:rPr lang="en-US" dirty="0" smtClean="0"/>
              <a:t>events or </a:t>
            </a:r>
            <a:r>
              <a:rPr lang="en-US" dirty="0"/>
              <a:t>issues when they are calm. </a:t>
            </a:r>
            <a:endParaRPr lang="en-US" dirty="0" smtClean="0"/>
          </a:p>
          <a:p>
            <a:r>
              <a:rPr lang="en-US" dirty="0" smtClean="0"/>
              <a:t>Activities </a:t>
            </a:r>
            <a:r>
              <a:rPr lang="en-US" dirty="0"/>
              <a:t>also engage clients </a:t>
            </a:r>
            <a:r>
              <a:rPr lang="en-US" dirty="0" smtClean="0"/>
              <a:t>in the </a:t>
            </a:r>
            <a:r>
              <a:rPr lang="en-US" dirty="0"/>
              <a:t>therapeutic process and minimize boredom. </a:t>
            </a:r>
            <a:r>
              <a:rPr lang="en-US" dirty="0" smtClean="0"/>
              <a:t>Scheduling one-to-one </a:t>
            </a:r>
            <a:r>
              <a:rPr lang="en-US" dirty="0"/>
              <a:t>interactions with clients indicates the </a:t>
            </a:r>
            <a:r>
              <a:rPr lang="en-US" dirty="0" smtClean="0"/>
              <a:t>nurse’s genuine </a:t>
            </a:r>
            <a:r>
              <a:rPr lang="en-US" dirty="0"/>
              <a:t>interest in the client and a willingness to listen </a:t>
            </a:r>
            <a:r>
              <a:rPr lang="en-US" dirty="0" smtClean="0"/>
              <a:t>to the </a:t>
            </a:r>
            <a:r>
              <a:rPr lang="en-US" dirty="0"/>
              <a:t>client’s concerns, thoughts, and feelings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1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Anger, a normal human emotion, </a:t>
            </a:r>
            <a:r>
              <a:rPr lang="en-US" dirty="0"/>
              <a:t>is a strong, uncomfortable, </a:t>
            </a:r>
            <a:r>
              <a:rPr lang="en-US" dirty="0" smtClean="0"/>
              <a:t>emotional response </a:t>
            </a:r>
            <a:r>
              <a:rPr lang="en-US" dirty="0"/>
              <a:t>to a real or perceived provocation. Anger results when a person </a:t>
            </a:r>
            <a:r>
              <a:rPr lang="en-US" dirty="0" smtClean="0"/>
              <a:t>is frustrated</a:t>
            </a:r>
            <a:r>
              <a:rPr lang="en-US" dirty="0"/>
              <a:t>, hurt, or afraid. </a:t>
            </a:r>
            <a:endParaRPr lang="en-US" dirty="0" smtClean="0"/>
          </a:p>
          <a:p>
            <a:r>
              <a:rPr lang="en-US" dirty="0" smtClean="0"/>
              <a:t>Handled </a:t>
            </a:r>
            <a:r>
              <a:rPr lang="en-US" dirty="0"/>
              <a:t>appropriately and expressed </a:t>
            </a:r>
            <a:r>
              <a:rPr lang="en-US" dirty="0" smtClean="0"/>
              <a:t>assertively, anger </a:t>
            </a:r>
            <a:r>
              <a:rPr lang="en-US" dirty="0"/>
              <a:t>can be a positive force that helps a person to resolve conflicts, </a:t>
            </a:r>
            <a:r>
              <a:rPr lang="en-US" dirty="0" smtClean="0"/>
              <a:t>solve problems</a:t>
            </a:r>
            <a:r>
              <a:rPr lang="en-US" dirty="0"/>
              <a:t>, and make decisions. </a:t>
            </a:r>
            <a:endParaRPr lang="en-US" dirty="0" smtClean="0"/>
          </a:p>
          <a:p>
            <a:r>
              <a:rPr lang="en-US" dirty="0" smtClean="0"/>
              <a:t>Anger </a:t>
            </a:r>
            <a:r>
              <a:rPr lang="en-US" dirty="0"/>
              <a:t>energizes the body physically for </a:t>
            </a:r>
            <a:r>
              <a:rPr lang="en-US" dirty="0" smtClean="0"/>
              <a:t>self-defense, when </a:t>
            </a:r>
            <a:r>
              <a:rPr lang="en-US" dirty="0"/>
              <a:t>needed, by activating the “fight-or-flight” response </a:t>
            </a:r>
            <a:r>
              <a:rPr lang="en-US" dirty="0" smtClean="0"/>
              <a:t>mechanisms of </a:t>
            </a:r>
            <a:r>
              <a:rPr lang="en-US" dirty="0"/>
              <a:t>the sympathetic nervous system. When expressed </a:t>
            </a:r>
            <a:r>
              <a:rPr lang="en-US" dirty="0" smtClean="0"/>
              <a:t>inappropriately or </a:t>
            </a:r>
            <a:r>
              <a:rPr lang="en-US" dirty="0"/>
              <a:t>suppressed, however, anger can cause physical or emotional problems </a:t>
            </a:r>
            <a:r>
              <a:rPr lang="en-US" dirty="0" smtClean="0"/>
              <a:t>or interfere </a:t>
            </a:r>
            <a:r>
              <a:rPr lang="en-US" dirty="0"/>
              <a:t>with </a:t>
            </a:r>
            <a:r>
              <a:rPr lang="en-US" dirty="0" smtClean="0"/>
              <a:t>relationships.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69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clients have a conflict or dispute with one </a:t>
            </a:r>
            <a:r>
              <a:rPr lang="en-US" dirty="0" smtClean="0"/>
              <a:t>another, the </a:t>
            </a:r>
            <a:r>
              <a:rPr lang="en-US" dirty="0"/>
              <a:t>nurse can offer the opportunity for problem-solving </a:t>
            </a:r>
            <a:r>
              <a:rPr lang="en-US" dirty="0" smtClean="0"/>
              <a:t>or conflict </a:t>
            </a:r>
            <a:r>
              <a:rPr lang="en-US" dirty="0"/>
              <a:t>resolution. </a:t>
            </a:r>
            <a:endParaRPr lang="en-US" dirty="0" smtClean="0"/>
          </a:p>
          <a:p>
            <a:r>
              <a:rPr lang="en-US" dirty="0" smtClean="0"/>
              <a:t>Expressing </a:t>
            </a:r>
            <a:r>
              <a:rPr lang="en-US" dirty="0"/>
              <a:t>angry feelings </a:t>
            </a:r>
            <a:r>
              <a:rPr lang="en-US" dirty="0" smtClean="0"/>
              <a:t>appropriately, using </a:t>
            </a:r>
            <a:r>
              <a:rPr lang="en-US" dirty="0"/>
              <a:t>assertive communication statements, </a:t>
            </a:r>
            <a:r>
              <a:rPr lang="en-US" dirty="0" smtClean="0"/>
              <a:t>and negotiating </a:t>
            </a:r>
            <a:r>
              <a:rPr lang="en-US" dirty="0"/>
              <a:t>a solution are important skills clients can </a:t>
            </a:r>
            <a:r>
              <a:rPr lang="en-US" dirty="0" smtClean="0"/>
              <a:t>practice. These </a:t>
            </a:r>
            <a:r>
              <a:rPr lang="en-US" dirty="0"/>
              <a:t>skills will be useful for the client when he </a:t>
            </a:r>
            <a:r>
              <a:rPr lang="en-US" dirty="0" smtClean="0"/>
              <a:t>or she </a:t>
            </a:r>
            <a:r>
              <a:rPr lang="en-US" dirty="0"/>
              <a:t>returns to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212157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client is psychotic, hyperactive, or intoxicated, </a:t>
            </a:r>
            <a:r>
              <a:rPr lang="en-US" dirty="0" smtClean="0"/>
              <a:t>the nurse </a:t>
            </a:r>
            <a:r>
              <a:rPr lang="en-US" dirty="0"/>
              <a:t>must consider the safety and security of other </a:t>
            </a:r>
            <a:r>
              <a:rPr lang="en-US" dirty="0" smtClean="0"/>
              <a:t>clients, who </a:t>
            </a:r>
            <a:r>
              <a:rPr lang="en-US" dirty="0"/>
              <a:t>may need protection from the intrusive or </a:t>
            </a:r>
            <a:r>
              <a:rPr lang="en-US" dirty="0" smtClean="0"/>
              <a:t>threatening demeanor </a:t>
            </a:r>
            <a:r>
              <a:rPr lang="en-US" dirty="0"/>
              <a:t>of that client. </a:t>
            </a:r>
            <a:endParaRPr lang="en-US" dirty="0" smtClean="0"/>
          </a:p>
          <a:p>
            <a:r>
              <a:rPr lang="en-US" dirty="0" smtClean="0"/>
              <a:t>Talking </a:t>
            </a:r>
            <a:r>
              <a:rPr lang="en-US" dirty="0"/>
              <a:t>with other clients </a:t>
            </a:r>
            <a:r>
              <a:rPr lang="en-US" dirty="0" smtClean="0"/>
              <a:t>about their </a:t>
            </a:r>
            <a:r>
              <a:rPr lang="en-US" dirty="0"/>
              <a:t>feelings is helpful, and close supervision of the </a:t>
            </a:r>
            <a:r>
              <a:rPr lang="en-US" dirty="0" smtClean="0"/>
              <a:t>client who </a:t>
            </a:r>
            <a:r>
              <a:rPr lang="en-US" dirty="0"/>
              <a:t>is potentially aggressive is essential.</a:t>
            </a:r>
          </a:p>
        </p:txBody>
      </p:sp>
    </p:spTree>
    <p:extLst>
      <p:ext uri="{BB962C8B-B14F-4D97-AF65-F5344CB8AC3E}">
        <p14:creationId xmlns:p14="http://schemas.microsoft.com/office/powerpoint/2010/main" val="1987442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the </a:t>
            </a:r>
            <a:r>
              <a:rPr lang="en-US" i="1" dirty="0"/>
              <a:t>triggering phase, </a:t>
            </a:r>
            <a:r>
              <a:rPr lang="en-US" dirty="0"/>
              <a:t>the nurse should approach the </a:t>
            </a:r>
            <a:r>
              <a:rPr lang="en-US" dirty="0" smtClean="0"/>
              <a:t>client in </a:t>
            </a:r>
            <a:r>
              <a:rPr lang="en-US" dirty="0"/>
              <a:t>a nonthreatening, calm manner in order to de-escalate </a:t>
            </a:r>
            <a:r>
              <a:rPr lang="en-US" dirty="0" smtClean="0"/>
              <a:t>the client’s </a:t>
            </a:r>
            <a:r>
              <a:rPr lang="en-US" dirty="0"/>
              <a:t>emotion and behavior. </a:t>
            </a:r>
            <a:endParaRPr lang="en-US" dirty="0" smtClean="0"/>
          </a:p>
          <a:p>
            <a:r>
              <a:rPr lang="en-US" dirty="0" smtClean="0"/>
              <a:t>Conveying </a:t>
            </a:r>
            <a:r>
              <a:rPr lang="en-US" dirty="0"/>
              <a:t>empathy for </a:t>
            </a:r>
            <a:r>
              <a:rPr lang="en-US" dirty="0" smtClean="0"/>
              <a:t>the client’s </a:t>
            </a:r>
            <a:r>
              <a:rPr lang="en-US" dirty="0"/>
              <a:t>anger or frustration is important. The nurse </a:t>
            </a:r>
            <a:r>
              <a:rPr lang="en-US" dirty="0" smtClean="0"/>
              <a:t>can encourage </a:t>
            </a:r>
            <a:r>
              <a:rPr lang="en-US" dirty="0"/>
              <a:t>the client to express his or her angry feelings </a:t>
            </a:r>
            <a:r>
              <a:rPr lang="en-US" dirty="0" smtClean="0"/>
              <a:t>verbally, suggesting </a:t>
            </a:r>
            <a:r>
              <a:rPr lang="en-US" dirty="0"/>
              <a:t>that the client is still in control and </a:t>
            </a:r>
            <a:r>
              <a:rPr lang="en-US" dirty="0" smtClean="0"/>
              <a:t>can maintain </a:t>
            </a:r>
            <a:r>
              <a:rPr lang="en-US" dirty="0"/>
              <a:t>that control. 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of clear, simple, short </a:t>
            </a:r>
            <a:r>
              <a:rPr lang="en-US" dirty="0" smtClean="0"/>
              <a:t>statements is </a:t>
            </a:r>
            <a:r>
              <a:rPr lang="en-US" dirty="0"/>
              <a:t>helpful. The nurse should allow the client time to </a:t>
            </a:r>
            <a:r>
              <a:rPr lang="en-US" dirty="0" smtClean="0"/>
              <a:t>express himself </a:t>
            </a:r>
            <a:r>
              <a:rPr lang="en-US" dirty="0"/>
              <a:t>or herself.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can suggest that the client go </a:t>
            </a:r>
            <a:r>
              <a:rPr lang="en-US" dirty="0" smtClean="0"/>
              <a:t>to a </a:t>
            </a:r>
            <a:r>
              <a:rPr lang="en-US" dirty="0"/>
              <a:t>quiet area or may get assistance to move other clients </a:t>
            </a:r>
            <a:r>
              <a:rPr lang="en-US" dirty="0" smtClean="0"/>
              <a:t>to decrease </a:t>
            </a:r>
            <a:r>
              <a:rPr lang="en-US" dirty="0"/>
              <a:t>stimulation. </a:t>
            </a:r>
            <a:endParaRPr lang="en-US" dirty="0" smtClean="0"/>
          </a:p>
          <a:p>
            <a:r>
              <a:rPr lang="en-US" dirty="0" smtClean="0"/>
              <a:t>Medications </a:t>
            </a:r>
            <a:r>
              <a:rPr lang="en-US" dirty="0"/>
              <a:t>(PRN, or as </a:t>
            </a:r>
            <a:r>
              <a:rPr lang="en-US" dirty="0" smtClean="0"/>
              <a:t>needed) should </a:t>
            </a:r>
            <a:r>
              <a:rPr lang="en-US" dirty="0"/>
              <a:t>be offered, if ordered. As the client’s anger </a:t>
            </a:r>
            <a:r>
              <a:rPr lang="en-US" dirty="0" smtClean="0"/>
              <a:t>subsides, the </a:t>
            </a:r>
            <a:r>
              <a:rPr lang="en-US" dirty="0"/>
              <a:t>nurse can help the client to use relaxation </a:t>
            </a:r>
            <a:r>
              <a:rPr lang="en-US" dirty="0" smtClean="0"/>
              <a:t>techniques and </a:t>
            </a:r>
            <a:r>
              <a:rPr lang="en-US" dirty="0"/>
              <a:t>look at ways to solve any problem or conflict that </a:t>
            </a:r>
            <a:r>
              <a:rPr lang="en-US" dirty="0" smtClean="0"/>
              <a:t>may exist. </a:t>
            </a:r>
            <a:r>
              <a:rPr lang="en-US" dirty="0"/>
              <a:t>Physical activity, such as walking, </a:t>
            </a:r>
            <a:r>
              <a:rPr lang="en-US" dirty="0" smtClean="0"/>
              <a:t>also may </a:t>
            </a:r>
            <a:r>
              <a:rPr lang="en-US" dirty="0"/>
              <a:t>help the client relax and become calmer.</a:t>
            </a:r>
          </a:p>
        </p:txBody>
      </p:sp>
    </p:spTree>
    <p:extLst>
      <p:ext uri="{BB962C8B-B14F-4D97-AF65-F5344CB8AC3E}">
        <p14:creationId xmlns:p14="http://schemas.microsoft.com/office/powerpoint/2010/main" val="742795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these techniques are unsuccessful and the client </a:t>
            </a:r>
            <a:r>
              <a:rPr lang="en-US" dirty="0" smtClean="0"/>
              <a:t>progresses to </a:t>
            </a:r>
            <a:r>
              <a:rPr lang="en-US" dirty="0"/>
              <a:t>the </a:t>
            </a:r>
            <a:r>
              <a:rPr lang="en-US" b="1" dirty="0"/>
              <a:t>escalation phase </a:t>
            </a:r>
            <a:r>
              <a:rPr lang="en-US" dirty="0"/>
              <a:t>(period when client </a:t>
            </a:r>
            <a:r>
              <a:rPr lang="en-US" dirty="0" smtClean="0"/>
              <a:t>builds toward </a:t>
            </a:r>
            <a:r>
              <a:rPr lang="en-US" dirty="0"/>
              <a:t>loss of control)</a:t>
            </a:r>
            <a:r>
              <a:rPr lang="en-US" i="1" dirty="0"/>
              <a:t>, </a:t>
            </a:r>
            <a:r>
              <a:rPr lang="en-US" dirty="0"/>
              <a:t>the nurse must take control of </a:t>
            </a:r>
            <a:r>
              <a:rPr lang="en-US" dirty="0" smtClean="0"/>
              <a:t>the </a:t>
            </a:r>
            <a:r>
              <a:rPr lang="en-US" dirty="0"/>
              <a:t>situation. </a:t>
            </a:r>
            <a:endParaRPr lang="ar-SA" dirty="0" smtClean="0"/>
          </a:p>
          <a:p>
            <a:r>
              <a:rPr lang="en-US" dirty="0" smtClean="0"/>
              <a:t>The </a:t>
            </a:r>
            <a:r>
              <a:rPr lang="en-US" dirty="0"/>
              <a:t>nurse should provide directions to the </a:t>
            </a:r>
            <a:r>
              <a:rPr lang="en-US" dirty="0" smtClean="0"/>
              <a:t>client in </a:t>
            </a:r>
            <a:r>
              <a:rPr lang="en-US" dirty="0"/>
              <a:t>a calm, firm voice.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client should be directed to take </a:t>
            </a:r>
            <a:r>
              <a:rPr lang="en-US" dirty="0" smtClean="0"/>
              <a:t>a time-out </a:t>
            </a:r>
            <a:r>
              <a:rPr lang="en-US" dirty="0"/>
              <a:t>for cooling off in a quiet area or his or her </a:t>
            </a:r>
            <a:r>
              <a:rPr lang="en-US" dirty="0" smtClean="0"/>
              <a:t>room. </a:t>
            </a:r>
          </a:p>
          <a:p>
            <a:r>
              <a:rPr lang="en-US" dirty="0" smtClean="0"/>
              <a:t>The </a:t>
            </a:r>
            <a:r>
              <a:rPr lang="en-US" dirty="0"/>
              <a:t>nurse should tell the client that aggressive behavior </a:t>
            </a:r>
            <a:r>
              <a:rPr lang="en-US" dirty="0" smtClean="0"/>
              <a:t>is not </a:t>
            </a:r>
            <a:r>
              <a:rPr lang="en-US" dirty="0"/>
              <a:t>acceptable and that the nurse is there to help the </a:t>
            </a:r>
            <a:r>
              <a:rPr lang="en-US" dirty="0" smtClean="0"/>
              <a:t>client regain </a:t>
            </a:r>
            <a:r>
              <a:rPr lang="en-US" dirty="0"/>
              <a:t>control.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client refused medications during </a:t>
            </a:r>
            <a:r>
              <a:rPr lang="en-US" dirty="0" smtClean="0"/>
              <a:t>the triggering </a:t>
            </a:r>
            <a:r>
              <a:rPr lang="en-US" dirty="0"/>
              <a:t>phase, the nurse should offer them again.</a:t>
            </a:r>
          </a:p>
        </p:txBody>
      </p:sp>
    </p:spTree>
    <p:extLst>
      <p:ext uri="{BB962C8B-B14F-4D97-AF65-F5344CB8AC3E}">
        <p14:creationId xmlns:p14="http://schemas.microsoft.com/office/powerpoint/2010/main" val="185681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client’s behavior continues to escalate and he or </a:t>
            </a:r>
            <a:r>
              <a:rPr lang="en-US" dirty="0" smtClean="0"/>
              <a:t>she is </a:t>
            </a:r>
            <a:r>
              <a:rPr lang="en-US" dirty="0"/>
              <a:t>unwilling to accept direction to a quiet area, the </a:t>
            </a:r>
            <a:r>
              <a:rPr lang="en-US" dirty="0" smtClean="0"/>
              <a:t>nurse should </a:t>
            </a:r>
            <a:r>
              <a:rPr lang="en-US" dirty="0"/>
              <a:t>obtain assistance from other staff members. </a:t>
            </a:r>
            <a:endParaRPr lang="en-US" dirty="0" smtClean="0"/>
          </a:p>
          <a:p>
            <a:r>
              <a:rPr lang="en-US" dirty="0" smtClean="0"/>
              <a:t>Initially, four </a:t>
            </a:r>
            <a:r>
              <a:rPr lang="en-US" dirty="0"/>
              <a:t>to six staff members should remain ready within </a:t>
            </a:r>
            <a:r>
              <a:rPr lang="en-US" dirty="0" smtClean="0"/>
              <a:t>sight of </a:t>
            </a:r>
            <a:r>
              <a:rPr lang="en-US" dirty="0"/>
              <a:t>the client but not as close as the primary nurse </a:t>
            </a:r>
            <a:r>
              <a:rPr lang="en-US" dirty="0" smtClean="0"/>
              <a:t>talking with </a:t>
            </a:r>
            <a:r>
              <a:rPr lang="en-US" dirty="0"/>
              <a:t>the client. This technique, sometimes called a “show </a:t>
            </a:r>
            <a:r>
              <a:rPr lang="en-US" dirty="0" smtClean="0"/>
              <a:t>of force</a:t>
            </a:r>
            <a:r>
              <a:rPr lang="en-US" dirty="0"/>
              <a:t>,” indicates to the client that the staff will control </a:t>
            </a:r>
            <a:r>
              <a:rPr lang="en-US" dirty="0" smtClean="0"/>
              <a:t>the situation </a:t>
            </a:r>
            <a:r>
              <a:rPr lang="en-US" dirty="0"/>
              <a:t>if the client cannot do so. </a:t>
            </a:r>
            <a:endParaRPr lang="en-US" dirty="0" smtClean="0"/>
          </a:p>
          <a:p>
            <a:r>
              <a:rPr lang="en-US" dirty="0" smtClean="0"/>
              <a:t>Sometimes </a:t>
            </a:r>
            <a:r>
              <a:rPr lang="en-US" dirty="0"/>
              <a:t>the </a:t>
            </a:r>
            <a:r>
              <a:rPr lang="en-US" dirty="0" smtClean="0"/>
              <a:t>presence of </a:t>
            </a:r>
            <a:r>
              <a:rPr lang="en-US" dirty="0"/>
              <a:t>additional staff convinces the client to accept </a:t>
            </a:r>
            <a:r>
              <a:rPr lang="en-US" dirty="0" smtClean="0"/>
              <a:t>medication and </a:t>
            </a:r>
            <a:r>
              <a:rPr lang="en-US" dirty="0"/>
              <a:t>take the time-out necessary to regain control.</a:t>
            </a:r>
          </a:p>
        </p:txBody>
      </p:sp>
    </p:spTree>
    <p:extLst>
      <p:ext uri="{BB962C8B-B14F-4D97-AF65-F5344CB8AC3E}">
        <p14:creationId xmlns:p14="http://schemas.microsoft.com/office/powerpoint/2010/main" val="292316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client becomes physically aggressive (</a:t>
            </a:r>
            <a:r>
              <a:rPr lang="en-US" b="1" dirty="0" smtClean="0"/>
              <a:t>crisis phase</a:t>
            </a:r>
            <a:r>
              <a:rPr lang="en-US" dirty="0"/>
              <a:t>), the staff must take charge of the situation for </a:t>
            </a:r>
            <a:r>
              <a:rPr lang="en-US" dirty="0" smtClean="0"/>
              <a:t>the safety </a:t>
            </a:r>
            <a:r>
              <a:rPr lang="en-US" dirty="0"/>
              <a:t>of the client, staff, and other clients. </a:t>
            </a:r>
            <a:endParaRPr lang="en-US" dirty="0" smtClean="0"/>
          </a:p>
          <a:p>
            <a:r>
              <a:rPr lang="en-US" dirty="0" smtClean="0"/>
              <a:t>Psychiatric facilities </a:t>
            </a:r>
            <a:r>
              <a:rPr lang="en-US" dirty="0"/>
              <a:t>offer training and practice in safe techniques </a:t>
            </a:r>
            <a:r>
              <a:rPr lang="en-US" dirty="0" smtClean="0"/>
              <a:t>for managing </a:t>
            </a:r>
            <a:r>
              <a:rPr lang="en-US" dirty="0"/>
              <a:t>behavioral emergencies, and only staff </a:t>
            </a:r>
            <a:r>
              <a:rPr lang="en-US" dirty="0" smtClean="0"/>
              <a:t>with such </a:t>
            </a:r>
            <a:r>
              <a:rPr lang="en-US" dirty="0"/>
              <a:t>training should participate in the restraint of a </a:t>
            </a:r>
            <a:r>
              <a:rPr lang="en-US" dirty="0" smtClean="0"/>
              <a:t>physically aggressive </a:t>
            </a:r>
            <a:r>
              <a:rPr lang="en-US" dirty="0"/>
              <a:t>client.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nurse’s decision to use </a:t>
            </a:r>
            <a:r>
              <a:rPr lang="en-US" dirty="0" smtClean="0"/>
              <a:t>seclusion or </a:t>
            </a:r>
            <a:r>
              <a:rPr lang="en-US" dirty="0"/>
              <a:t>restraint should be based on the facility’s </a:t>
            </a:r>
            <a:r>
              <a:rPr lang="en-US" dirty="0" smtClean="0"/>
              <a:t>protocols and </a:t>
            </a:r>
            <a:r>
              <a:rPr lang="en-US" dirty="0"/>
              <a:t>standards for restraint and seclusion.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</a:t>
            </a:r>
            <a:r>
              <a:rPr lang="en-US" dirty="0" smtClean="0"/>
              <a:t>should obtain </a:t>
            </a:r>
            <a:r>
              <a:rPr lang="en-US" dirty="0"/>
              <a:t>a physician’s order as soon as possible after </a:t>
            </a:r>
            <a:r>
              <a:rPr lang="en-US" dirty="0" smtClean="0"/>
              <a:t>deciding to </a:t>
            </a:r>
            <a:r>
              <a:rPr lang="en-US" dirty="0"/>
              <a:t>use restraint or seclusion.</a:t>
            </a:r>
          </a:p>
        </p:txBody>
      </p:sp>
    </p:spTree>
    <p:extLst>
      <p:ext uri="{BB962C8B-B14F-4D97-AF65-F5344CB8AC3E}">
        <p14:creationId xmlns:p14="http://schemas.microsoft.com/office/powerpoint/2010/main" val="1249214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Four to six trained staff members are needed to restrain an aggressive client safely. </a:t>
            </a:r>
          </a:p>
          <a:p>
            <a:r>
              <a:rPr lang="en-US" dirty="0" smtClean="0"/>
              <a:t>Children</a:t>
            </a:r>
            <a:r>
              <a:rPr lang="en-US" dirty="0"/>
              <a:t>, adolescents, and </a:t>
            </a:r>
            <a:r>
              <a:rPr lang="en-US" dirty="0" smtClean="0"/>
              <a:t>female clients </a:t>
            </a:r>
            <a:r>
              <a:rPr lang="en-US" dirty="0"/>
              <a:t>can be just as aggressive as adult male clients. </a:t>
            </a:r>
            <a:endParaRPr lang="en-US" dirty="0" smtClean="0"/>
          </a:p>
          <a:p>
            <a:r>
              <a:rPr lang="en-US" dirty="0" smtClean="0"/>
              <a:t>The client </a:t>
            </a:r>
            <a:r>
              <a:rPr lang="en-US" dirty="0"/>
              <a:t>is informed that his or her behavior is out of </a:t>
            </a:r>
            <a:r>
              <a:rPr lang="en-US" dirty="0" smtClean="0"/>
              <a:t>control and </a:t>
            </a:r>
            <a:r>
              <a:rPr lang="en-US" dirty="0"/>
              <a:t>that the staff is taking control to provide safety and </a:t>
            </a:r>
            <a:r>
              <a:rPr lang="en-US" dirty="0" smtClean="0"/>
              <a:t>prevent injury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Four </a:t>
            </a:r>
            <a:r>
              <a:rPr lang="en-US" dirty="0"/>
              <a:t>staff members each take a limb, one </a:t>
            </a:r>
            <a:r>
              <a:rPr lang="en-US" dirty="0" smtClean="0"/>
              <a:t>staff member </a:t>
            </a:r>
            <a:r>
              <a:rPr lang="en-US" dirty="0"/>
              <a:t>protects the client’s head, and one staff </a:t>
            </a:r>
            <a:r>
              <a:rPr lang="en-US" dirty="0" smtClean="0"/>
              <a:t>member helps </a:t>
            </a:r>
            <a:r>
              <a:rPr lang="en-US" dirty="0"/>
              <a:t>control the client’s torso, if needed.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client is </a:t>
            </a:r>
            <a:r>
              <a:rPr lang="en-US" dirty="0" smtClean="0"/>
              <a:t>transported </a:t>
            </a:r>
            <a:r>
              <a:rPr lang="en-US" dirty="0" smtClean="0"/>
              <a:t>or</a:t>
            </a:r>
            <a:r>
              <a:rPr lang="en-US" dirty="0" smtClean="0"/>
              <a:t> </a:t>
            </a:r>
            <a:r>
              <a:rPr lang="en-US" dirty="0"/>
              <a:t>carried to a seclusion room, </a:t>
            </a:r>
            <a:r>
              <a:rPr lang="en-US" dirty="0" smtClean="0"/>
              <a:t>and restraints </a:t>
            </a:r>
            <a:r>
              <a:rPr lang="en-US" dirty="0"/>
              <a:t>are applied to each limb and fastened to the </a:t>
            </a:r>
            <a:r>
              <a:rPr lang="en-US" dirty="0" smtClean="0"/>
              <a:t>bed frame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PRN medication has not been taken </a:t>
            </a:r>
            <a:r>
              <a:rPr lang="en-US" dirty="0" smtClean="0"/>
              <a:t>earlier, the </a:t>
            </a:r>
            <a:r>
              <a:rPr lang="en-US" dirty="0"/>
              <a:t>nurse may obtain an order for intramuscular (</a:t>
            </a:r>
            <a:r>
              <a:rPr lang="en-US" dirty="0" smtClean="0"/>
              <a:t>IM) medication </a:t>
            </a:r>
            <a:r>
              <a:rPr lang="en-US" dirty="0"/>
              <a:t>in this type of emergency situation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72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 the client regains control (</a:t>
            </a:r>
            <a:r>
              <a:rPr lang="en-US" b="1" dirty="0"/>
              <a:t>recovery phase</a:t>
            </a:r>
            <a:r>
              <a:rPr lang="en-US" dirty="0"/>
              <a:t>), he </a:t>
            </a:r>
            <a:r>
              <a:rPr lang="en-US" dirty="0" smtClean="0"/>
              <a:t>or she </a:t>
            </a:r>
            <a:r>
              <a:rPr lang="en-US" dirty="0"/>
              <a:t>is encouraged to talk about the situation or </a:t>
            </a:r>
            <a:r>
              <a:rPr lang="en-US" dirty="0" smtClean="0"/>
              <a:t>triggers that </a:t>
            </a:r>
            <a:r>
              <a:rPr lang="en-US" dirty="0"/>
              <a:t>led to the aggressive behavior.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should </a:t>
            </a:r>
            <a:r>
              <a:rPr lang="en-US" dirty="0" smtClean="0"/>
              <a:t>help the </a:t>
            </a:r>
            <a:r>
              <a:rPr lang="en-US" dirty="0"/>
              <a:t>client relax, perhaps sleep, and return to a calmer </a:t>
            </a:r>
            <a:r>
              <a:rPr lang="en-US" dirty="0" smtClean="0"/>
              <a:t>state. </a:t>
            </a:r>
          </a:p>
          <a:p>
            <a:r>
              <a:rPr lang="en-US" dirty="0" smtClean="0"/>
              <a:t>It </a:t>
            </a:r>
            <a:r>
              <a:rPr lang="en-US" dirty="0"/>
              <a:t>is important to help the client explore alternatives </a:t>
            </a:r>
            <a:r>
              <a:rPr lang="en-US" dirty="0" smtClean="0"/>
              <a:t>to aggressive </a:t>
            </a:r>
            <a:r>
              <a:rPr lang="en-US" dirty="0"/>
              <a:t>behavior by asking what the client or staff </a:t>
            </a:r>
            <a:r>
              <a:rPr lang="en-US" dirty="0" smtClean="0"/>
              <a:t>can do </a:t>
            </a:r>
            <a:r>
              <a:rPr lang="en-US" dirty="0"/>
              <a:t>next time to avoid an aggressive episode. </a:t>
            </a:r>
            <a:endParaRPr lang="en-US" dirty="0" smtClean="0"/>
          </a:p>
          <a:p>
            <a:r>
              <a:rPr lang="en-US" dirty="0" smtClean="0"/>
              <a:t>The nurse also </a:t>
            </a:r>
            <a:r>
              <a:rPr lang="en-US" dirty="0"/>
              <a:t>should assess staff members for any injuries and </a:t>
            </a:r>
            <a:r>
              <a:rPr lang="en-US" dirty="0" smtClean="0"/>
              <a:t>complete the </a:t>
            </a:r>
            <a:r>
              <a:rPr lang="en-US" dirty="0"/>
              <a:t>required documentation such as incident </a:t>
            </a:r>
            <a:r>
              <a:rPr lang="en-US" dirty="0" smtClean="0"/>
              <a:t>reports and </a:t>
            </a:r>
            <a:r>
              <a:rPr lang="en-US" dirty="0"/>
              <a:t>flow sheets.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staff usually has a debriefing </a:t>
            </a:r>
            <a:r>
              <a:rPr lang="en-US" dirty="0" smtClean="0"/>
              <a:t>session to </a:t>
            </a:r>
            <a:r>
              <a:rPr lang="en-US" dirty="0"/>
              <a:t>discuss the aggressive episode, how it was </a:t>
            </a:r>
            <a:r>
              <a:rPr lang="en-US" dirty="0" smtClean="0"/>
              <a:t>handled, what </a:t>
            </a:r>
            <a:r>
              <a:rPr lang="en-US" dirty="0"/>
              <a:t>worked well or needed improvement, and how </a:t>
            </a:r>
            <a:r>
              <a:rPr lang="en-US" dirty="0" smtClean="0"/>
              <a:t>the situation </a:t>
            </a:r>
            <a:r>
              <a:rPr lang="en-US" dirty="0"/>
              <a:t>could have been defused more effectively. </a:t>
            </a:r>
            <a:endParaRPr lang="en-US" dirty="0" smtClean="0"/>
          </a:p>
          <a:p>
            <a:r>
              <a:rPr lang="en-US" dirty="0" smtClean="0"/>
              <a:t>It also is </a:t>
            </a:r>
            <a:r>
              <a:rPr lang="en-US" dirty="0"/>
              <a:t>important to encourage other clients to talk about </a:t>
            </a:r>
            <a:r>
              <a:rPr lang="en-US" dirty="0" smtClean="0"/>
              <a:t>their feelings </a:t>
            </a:r>
            <a:r>
              <a:rPr lang="en-US" dirty="0"/>
              <a:t>regarding the incident. However, the </a:t>
            </a:r>
            <a:r>
              <a:rPr lang="en-US" dirty="0" smtClean="0"/>
              <a:t>aggressive client </a:t>
            </a:r>
            <a:r>
              <a:rPr lang="en-US" dirty="0"/>
              <a:t>should not be discussed in detail with other clients.</a:t>
            </a:r>
          </a:p>
        </p:txBody>
      </p:sp>
    </p:spTree>
    <p:extLst>
      <p:ext uri="{BB962C8B-B14F-4D97-AF65-F5344CB8AC3E}">
        <p14:creationId xmlns:p14="http://schemas.microsoft.com/office/powerpoint/2010/main" val="3064215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Managing Aggressive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</a:t>
            </a:r>
            <a:r>
              <a:rPr lang="en-US" b="1" dirty="0" err="1"/>
              <a:t>postcrisis</a:t>
            </a:r>
            <a:r>
              <a:rPr lang="en-US" b="1" dirty="0"/>
              <a:t> phase</a:t>
            </a:r>
            <a:r>
              <a:rPr lang="en-US" i="1" dirty="0"/>
              <a:t>, </a:t>
            </a:r>
            <a:r>
              <a:rPr lang="en-US" dirty="0"/>
              <a:t>the client is removed from </a:t>
            </a:r>
            <a:r>
              <a:rPr lang="en-US" dirty="0" smtClean="0"/>
              <a:t>restraint or </a:t>
            </a:r>
            <a:r>
              <a:rPr lang="en-US" dirty="0"/>
              <a:t>seclusion as soon as he or she meets the behavioral </a:t>
            </a:r>
            <a:r>
              <a:rPr lang="en-US" dirty="0" smtClean="0"/>
              <a:t>criteria. </a:t>
            </a:r>
          </a:p>
          <a:p>
            <a:r>
              <a:rPr lang="en-US" dirty="0" smtClean="0"/>
              <a:t>The </a:t>
            </a:r>
            <a:r>
              <a:rPr lang="en-US" dirty="0"/>
              <a:t>client can be given feedback </a:t>
            </a:r>
            <a:r>
              <a:rPr lang="en-US" dirty="0" smtClean="0"/>
              <a:t>for regaining </a:t>
            </a:r>
            <a:r>
              <a:rPr lang="en-US" dirty="0"/>
              <a:t>control, with the expectation that he or she will </a:t>
            </a:r>
            <a:r>
              <a:rPr lang="en-US" dirty="0" smtClean="0"/>
              <a:t>be able </a:t>
            </a:r>
            <a:r>
              <a:rPr lang="en-US" dirty="0"/>
              <a:t>to handle feelings or events in a nonaggressive </a:t>
            </a:r>
            <a:r>
              <a:rPr lang="en-US" dirty="0" smtClean="0"/>
              <a:t>manner in </a:t>
            </a:r>
            <a:r>
              <a:rPr lang="en-US" dirty="0"/>
              <a:t>the future.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client should be reintegrated into the </a:t>
            </a:r>
            <a:r>
              <a:rPr lang="en-US" dirty="0" smtClean="0"/>
              <a:t>milieu and </a:t>
            </a:r>
            <a:r>
              <a:rPr lang="en-US" dirty="0"/>
              <a:t>its activities as soon as he or she can participate.</a:t>
            </a:r>
          </a:p>
        </p:txBody>
      </p:sp>
    </p:spTree>
    <p:extLst>
      <p:ext uri="{BB962C8B-B14F-4D97-AF65-F5344CB8AC3E}">
        <p14:creationId xmlns:p14="http://schemas.microsoft.com/office/powerpoint/2010/main" val="1963946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 is most effective when the client’s anger can be </a:t>
            </a:r>
            <a:r>
              <a:rPr lang="en-US" dirty="0" smtClean="0"/>
              <a:t>defused in </a:t>
            </a:r>
            <a:r>
              <a:rPr lang="en-US" dirty="0"/>
              <a:t>an earlier stage, but restraint or seclusion is </a:t>
            </a:r>
            <a:r>
              <a:rPr lang="en-US" dirty="0" smtClean="0"/>
              <a:t>sometimes necessary </a:t>
            </a:r>
            <a:r>
              <a:rPr lang="en-US" dirty="0"/>
              <a:t>to handle physically aggressive behavior. </a:t>
            </a:r>
            <a:endParaRPr lang="en-US" dirty="0" smtClean="0"/>
          </a:p>
          <a:p>
            <a:r>
              <a:rPr lang="en-US" dirty="0" smtClean="0"/>
              <a:t>The goal </a:t>
            </a:r>
            <a:r>
              <a:rPr lang="en-US" dirty="0"/>
              <a:t>is to teach angry, hostile, and potentially </a:t>
            </a:r>
            <a:r>
              <a:rPr lang="en-US" dirty="0" smtClean="0"/>
              <a:t>aggressive clients </a:t>
            </a:r>
            <a:r>
              <a:rPr lang="en-US" dirty="0"/>
              <a:t>to express their feelings verbally and safely </a:t>
            </a:r>
            <a:r>
              <a:rPr lang="en-US" dirty="0" smtClean="0"/>
              <a:t>without threats </a:t>
            </a:r>
            <a:r>
              <a:rPr lang="en-US" dirty="0"/>
              <a:t>or harm to others or destruction of property.</a:t>
            </a:r>
          </a:p>
        </p:txBody>
      </p:sp>
    </p:spTree>
    <p:extLst>
      <p:ext uri="{BB962C8B-B14F-4D97-AF65-F5344CB8AC3E}">
        <p14:creationId xmlns:p14="http://schemas.microsoft.com/office/powerpoint/2010/main" val="116464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Hostility, </a:t>
            </a:r>
            <a:r>
              <a:rPr lang="en-US" dirty="0"/>
              <a:t>also called </a:t>
            </a:r>
            <a:r>
              <a:rPr lang="en-US" i="1" dirty="0"/>
              <a:t>verbal aggression, </a:t>
            </a:r>
            <a:r>
              <a:rPr lang="en-US" dirty="0"/>
              <a:t>is an emotion expressed </a:t>
            </a:r>
            <a:r>
              <a:rPr lang="en-US" dirty="0" smtClean="0"/>
              <a:t>through verbal </a:t>
            </a:r>
            <a:r>
              <a:rPr lang="en-US" dirty="0"/>
              <a:t>abuse, lack of cooperation, violation of rules or norms, or </a:t>
            </a:r>
            <a:r>
              <a:rPr lang="en-US" dirty="0" smtClean="0"/>
              <a:t>threatening behavior. </a:t>
            </a:r>
          </a:p>
          <a:p>
            <a:r>
              <a:rPr lang="en-US" dirty="0" smtClean="0"/>
              <a:t>A </a:t>
            </a:r>
            <a:r>
              <a:rPr lang="en-US" dirty="0"/>
              <a:t>person may express </a:t>
            </a:r>
            <a:r>
              <a:rPr lang="en-US" dirty="0" smtClean="0"/>
              <a:t>hostility when </a:t>
            </a:r>
            <a:r>
              <a:rPr lang="en-US" dirty="0"/>
              <a:t>he or she feels threatened or powerless. </a:t>
            </a:r>
            <a:endParaRPr lang="en-US" dirty="0" smtClean="0"/>
          </a:p>
          <a:p>
            <a:r>
              <a:rPr lang="en-US" dirty="0" smtClean="0"/>
              <a:t>Hostile </a:t>
            </a:r>
            <a:r>
              <a:rPr lang="en-US" dirty="0"/>
              <a:t>behavior is </a:t>
            </a:r>
            <a:r>
              <a:rPr lang="en-US" dirty="0" smtClean="0"/>
              <a:t>intended to </a:t>
            </a:r>
            <a:r>
              <a:rPr lang="en-US" dirty="0"/>
              <a:t>intimidate or cause emotional harm to another, and it can lead to </a:t>
            </a:r>
            <a:r>
              <a:rPr lang="en-US" dirty="0" smtClean="0"/>
              <a:t>physical aggression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Physical </a:t>
            </a:r>
            <a:r>
              <a:rPr lang="en-US" b="1" dirty="0"/>
              <a:t>aggression </a:t>
            </a:r>
            <a:r>
              <a:rPr lang="en-US" dirty="0"/>
              <a:t>is behavior in which a person </a:t>
            </a:r>
            <a:r>
              <a:rPr lang="en-US" dirty="0" smtClean="0"/>
              <a:t>attacks or </a:t>
            </a:r>
            <a:r>
              <a:rPr lang="en-US" dirty="0"/>
              <a:t>injures another person or that involves destruction of property. </a:t>
            </a:r>
            <a:endParaRPr lang="en-US" dirty="0" smtClean="0"/>
          </a:p>
          <a:p>
            <a:r>
              <a:rPr lang="en-US" dirty="0" smtClean="0"/>
              <a:t>Both verbal </a:t>
            </a:r>
            <a:r>
              <a:rPr lang="en-US" dirty="0"/>
              <a:t>and physical aggression are meant to harm or punish another </a:t>
            </a:r>
            <a:r>
              <a:rPr lang="en-US" dirty="0" smtClean="0"/>
              <a:t>person or </a:t>
            </a:r>
            <a:r>
              <a:rPr lang="en-US" dirty="0"/>
              <a:t>to force someone into compliance. Some clients with </a:t>
            </a:r>
            <a:r>
              <a:rPr lang="en-US" dirty="0" smtClean="0"/>
              <a:t>psychiatric disorders </a:t>
            </a:r>
            <a:r>
              <a:rPr lang="en-US" dirty="0"/>
              <a:t>display hostile or physically aggressive behavior that </a:t>
            </a:r>
            <a:r>
              <a:rPr lang="en-US" dirty="0" smtClean="0"/>
              <a:t>represents a </a:t>
            </a:r>
            <a:r>
              <a:rPr lang="en-US" dirty="0"/>
              <a:t>challenge to nurses and other staff members.</a:t>
            </a:r>
          </a:p>
        </p:txBody>
      </p:sp>
    </p:spTree>
    <p:extLst>
      <p:ext uri="{BB962C8B-B14F-4D97-AF65-F5344CB8AC3E}">
        <p14:creationId xmlns:p14="http://schemas.microsoft.com/office/powerpoint/2010/main" val="3703337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Workplace Hostility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undesirable </a:t>
            </a:r>
            <a:r>
              <a:rPr lang="en-US" dirty="0" smtClean="0"/>
              <a:t>behaviors include </a:t>
            </a:r>
            <a:r>
              <a:rPr lang="en-US" dirty="0"/>
              <a:t>overt actions such as verbal outbursts and </a:t>
            </a:r>
            <a:r>
              <a:rPr lang="en-US" dirty="0" smtClean="0"/>
              <a:t>physical threats</a:t>
            </a:r>
            <a:r>
              <a:rPr lang="en-US" dirty="0"/>
              <a:t>, as well as passive activities like refusing to </a:t>
            </a:r>
            <a:r>
              <a:rPr lang="en-US" dirty="0" smtClean="0"/>
              <a:t>perform assigned </a:t>
            </a:r>
            <a:r>
              <a:rPr lang="en-US" dirty="0"/>
              <a:t>tasks or an uncooperative attitude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1709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Community-based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many clients with aggressive behavior, effective </a:t>
            </a:r>
            <a:r>
              <a:rPr lang="en-US" dirty="0" smtClean="0"/>
              <a:t>management of </a:t>
            </a:r>
            <a:r>
              <a:rPr lang="en-US" dirty="0"/>
              <a:t>the comorbid psychiatric disorder is the key </a:t>
            </a:r>
            <a:r>
              <a:rPr lang="en-US" dirty="0" smtClean="0"/>
              <a:t>to controlling </a:t>
            </a:r>
            <a:r>
              <a:rPr lang="en-US" dirty="0"/>
              <a:t>aggression. </a:t>
            </a:r>
            <a:endParaRPr lang="en-US" dirty="0" smtClean="0"/>
          </a:p>
          <a:p>
            <a:r>
              <a:rPr lang="en-US" dirty="0" smtClean="0"/>
              <a:t>Regular </a:t>
            </a:r>
            <a:r>
              <a:rPr lang="en-US" dirty="0"/>
              <a:t>follow-up </a:t>
            </a:r>
            <a:r>
              <a:rPr lang="en-US" dirty="0" smtClean="0"/>
              <a:t>appointments, compliance </a:t>
            </a:r>
            <a:r>
              <a:rPr lang="en-US" dirty="0"/>
              <a:t>with prescribed medication, and </a:t>
            </a:r>
            <a:r>
              <a:rPr lang="en-US" dirty="0" smtClean="0"/>
              <a:t>participation in </a:t>
            </a:r>
            <a:r>
              <a:rPr lang="en-US" dirty="0"/>
              <a:t>community support programs help the client to </a:t>
            </a:r>
            <a:r>
              <a:rPr lang="en-US" dirty="0" smtClean="0"/>
              <a:t>achieve stability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Anger </a:t>
            </a:r>
            <a:r>
              <a:rPr lang="en-US" dirty="0"/>
              <a:t>management groups are available to </a:t>
            </a:r>
            <a:r>
              <a:rPr lang="en-US" dirty="0" smtClean="0"/>
              <a:t>help clients </a:t>
            </a:r>
            <a:r>
              <a:rPr lang="en-US" dirty="0"/>
              <a:t>express their feelings and to learn </a:t>
            </a:r>
            <a:r>
              <a:rPr lang="en-US" dirty="0" smtClean="0"/>
              <a:t>problem-solving and </a:t>
            </a:r>
            <a:r>
              <a:rPr lang="en-US" dirty="0"/>
              <a:t>conflict-resolution techniques.</a:t>
            </a:r>
          </a:p>
        </p:txBody>
      </p:sp>
    </p:spTree>
    <p:extLst>
      <p:ext uri="{BB962C8B-B14F-4D97-AF65-F5344CB8AC3E}">
        <p14:creationId xmlns:p14="http://schemas.microsoft.com/office/powerpoint/2010/main" val="19450756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Community-based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Studies of client assaults on staff in the </a:t>
            </a:r>
            <a:r>
              <a:rPr lang="en-US" dirty="0" smtClean="0"/>
              <a:t>community become </a:t>
            </a:r>
            <a:r>
              <a:rPr lang="en-US" dirty="0"/>
              <a:t>increasingly important as more clients </a:t>
            </a:r>
            <a:r>
              <a:rPr lang="en-US" dirty="0" smtClean="0"/>
              <a:t>experience rapid </a:t>
            </a:r>
            <a:r>
              <a:rPr lang="en-US" dirty="0"/>
              <a:t>discharge from inpatient or acute care </a:t>
            </a:r>
            <a:r>
              <a:rPr lang="en-US" dirty="0" smtClean="0"/>
              <a:t>settings.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Assaults </a:t>
            </a:r>
            <a:r>
              <a:rPr lang="en-US" dirty="0">
                <a:solidFill>
                  <a:srgbClr val="FF0000"/>
                </a:solidFill>
              </a:rPr>
              <a:t>by clients in the community were caused partly </a:t>
            </a:r>
            <a:r>
              <a:rPr lang="en-US" dirty="0" smtClean="0">
                <a:solidFill>
                  <a:srgbClr val="FF0000"/>
                </a:solidFill>
              </a:rPr>
              <a:t>by stressful </a:t>
            </a:r>
            <a:r>
              <a:rPr lang="en-US" dirty="0">
                <a:solidFill>
                  <a:srgbClr val="FF0000"/>
                </a:solidFill>
              </a:rPr>
              <a:t>living situations, increased access to alcohol </a:t>
            </a:r>
            <a:r>
              <a:rPr lang="en-US" dirty="0" smtClean="0">
                <a:solidFill>
                  <a:srgbClr val="FF0000"/>
                </a:solidFill>
              </a:rPr>
              <a:t>and drugs</a:t>
            </a:r>
            <a:r>
              <a:rPr lang="en-US" dirty="0">
                <a:solidFill>
                  <a:srgbClr val="FF0000"/>
                </a:solidFill>
              </a:rPr>
              <a:t>, availability of lethal weapons, and </a:t>
            </a:r>
            <a:r>
              <a:rPr lang="en-US" dirty="0" smtClean="0">
                <a:solidFill>
                  <a:srgbClr val="FF0000"/>
                </a:solidFill>
              </a:rPr>
              <a:t>noncompliance with </a:t>
            </a:r>
            <a:r>
              <a:rPr lang="en-US" dirty="0">
                <a:solidFill>
                  <a:srgbClr val="FF0000"/>
                </a:solidFill>
              </a:rPr>
              <a:t>medications.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0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anger is normal, it often is perceived as a </a:t>
            </a:r>
            <a:r>
              <a:rPr lang="en-US" dirty="0" smtClean="0">
                <a:solidFill>
                  <a:srgbClr val="FF0000"/>
                </a:solidFill>
              </a:rPr>
              <a:t>negative feeling</a:t>
            </a:r>
            <a:r>
              <a:rPr lang="en-US" dirty="0"/>
              <a:t>. Many people are not comfortable </a:t>
            </a:r>
            <a:r>
              <a:rPr lang="en-US" dirty="0" smtClean="0"/>
              <a:t>expressing anger </a:t>
            </a:r>
            <a:r>
              <a:rPr lang="en-US" dirty="0"/>
              <a:t>directly. Nevertheless, anger can be a normal </a:t>
            </a:r>
            <a:r>
              <a:rPr lang="en-US" dirty="0" smtClean="0"/>
              <a:t>and healthy </a:t>
            </a:r>
            <a:r>
              <a:rPr lang="en-US" dirty="0"/>
              <a:t>reaction when situations or circumstances </a:t>
            </a:r>
            <a:r>
              <a:rPr lang="en-US" dirty="0" smtClean="0"/>
              <a:t>are unfair </a:t>
            </a:r>
            <a:r>
              <a:rPr lang="en-US" dirty="0"/>
              <a:t>or unjust, personal rights are not respected, or </a:t>
            </a:r>
            <a:r>
              <a:rPr lang="en-US" dirty="0" smtClean="0"/>
              <a:t>realistic expectations </a:t>
            </a:r>
            <a:r>
              <a:rPr lang="en-US" dirty="0"/>
              <a:t>are not met.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the person can express </a:t>
            </a:r>
            <a:r>
              <a:rPr lang="en-US" dirty="0" smtClean="0">
                <a:solidFill>
                  <a:srgbClr val="FF0000"/>
                </a:solidFill>
              </a:rPr>
              <a:t>his or </a:t>
            </a:r>
            <a:r>
              <a:rPr lang="en-US" dirty="0">
                <a:solidFill>
                  <a:srgbClr val="FF0000"/>
                </a:solidFill>
              </a:rPr>
              <a:t>her anger assertively, problem-solving or conflict </a:t>
            </a:r>
            <a:r>
              <a:rPr lang="en-US" dirty="0" smtClean="0">
                <a:solidFill>
                  <a:srgbClr val="FF0000"/>
                </a:solidFill>
              </a:rPr>
              <a:t>resolution is </a:t>
            </a:r>
            <a:r>
              <a:rPr lang="en-US" dirty="0">
                <a:solidFill>
                  <a:srgbClr val="FF0000"/>
                </a:solidFill>
              </a:rPr>
              <a:t>possible.</a:t>
            </a:r>
          </a:p>
        </p:txBody>
      </p:sp>
    </p:spTree>
    <p:extLst>
      <p:ext uri="{BB962C8B-B14F-4D97-AF65-F5344CB8AC3E}">
        <p14:creationId xmlns:p14="http://schemas.microsoft.com/office/powerpoint/2010/main" val="289377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Anger becomes negative when the person denies </a:t>
            </a:r>
            <a:r>
              <a:rPr lang="en-US" dirty="0" smtClean="0"/>
              <a:t>it, suppresses </a:t>
            </a:r>
            <a:r>
              <a:rPr lang="en-US" dirty="0"/>
              <a:t>it, or expresses it inappropriately. A person </a:t>
            </a:r>
            <a:r>
              <a:rPr lang="en-US" dirty="0" smtClean="0"/>
              <a:t>may deny </a:t>
            </a:r>
            <a:r>
              <a:rPr lang="en-US" dirty="0"/>
              <a:t>or suppress (i.e., hold in) angry feelings if he or </a:t>
            </a:r>
            <a:r>
              <a:rPr lang="en-US" dirty="0" smtClean="0"/>
              <a:t>she is </a:t>
            </a:r>
            <a:r>
              <a:rPr lang="en-US" dirty="0"/>
              <a:t>uncomfortable expressing anger. </a:t>
            </a:r>
            <a:endParaRPr lang="en-US" dirty="0" smtClean="0"/>
          </a:p>
          <a:p>
            <a:r>
              <a:rPr lang="en-US" dirty="0" smtClean="0"/>
              <a:t>Possible consequences are </a:t>
            </a:r>
            <a:r>
              <a:rPr lang="en-US" dirty="0"/>
              <a:t>physical problems such as migraine headaches, </a:t>
            </a:r>
            <a:r>
              <a:rPr lang="en-US" dirty="0" smtClean="0"/>
              <a:t>ulcers, or </a:t>
            </a:r>
            <a:r>
              <a:rPr lang="en-US" dirty="0"/>
              <a:t>coronary artery disease and emotional problems such </a:t>
            </a:r>
            <a:r>
              <a:rPr lang="en-US" dirty="0" smtClean="0"/>
              <a:t>as depression </a:t>
            </a:r>
            <a:r>
              <a:rPr lang="en-US" dirty="0"/>
              <a:t>and low self-esteem.</a:t>
            </a:r>
          </a:p>
        </p:txBody>
      </p:sp>
    </p:spTree>
    <p:extLst>
      <p:ext uri="{BB962C8B-B14F-4D97-AF65-F5344CB8AC3E}">
        <p14:creationId xmlns:p14="http://schemas.microsoft.com/office/powerpoint/2010/main" val="2056066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Anger that is expressed inappropriately can lead to </a:t>
            </a:r>
            <a:r>
              <a:rPr lang="en-US" dirty="0" smtClean="0"/>
              <a:t>hostility and </a:t>
            </a:r>
            <a:r>
              <a:rPr lang="en-US" dirty="0"/>
              <a:t>aggression.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can help clients </a:t>
            </a:r>
            <a:r>
              <a:rPr lang="en-US" dirty="0" smtClean="0"/>
              <a:t>express anger </a:t>
            </a:r>
            <a:r>
              <a:rPr lang="en-US" dirty="0"/>
              <a:t>appropriately by serving as a model and by </a:t>
            </a:r>
            <a:r>
              <a:rPr lang="en-US" dirty="0" smtClean="0"/>
              <a:t>roleplaying assertive </a:t>
            </a:r>
            <a:r>
              <a:rPr lang="en-US" dirty="0"/>
              <a:t>communication techniques. </a:t>
            </a:r>
            <a:r>
              <a:rPr lang="en-US" dirty="0" smtClean="0"/>
              <a:t>Assertive communication </a:t>
            </a:r>
            <a:r>
              <a:rPr lang="en-US" dirty="0"/>
              <a:t>uses </a:t>
            </a:r>
            <a:r>
              <a:rPr lang="en-US" dirty="0">
                <a:solidFill>
                  <a:srgbClr val="FF0000"/>
                </a:solidFill>
              </a:rPr>
              <a:t>“I” </a:t>
            </a:r>
            <a:r>
              <a:rPr lang="en-US" dirty="0"/>
              <a:t>statements that express </a:t>
            </a:r>
            <a:r>
              <a:rPr lang="en-US" dirty="0" smtClean="0"/>
              <a:t>feelings and </a:t>
            </a:r>
            <a:r>
              <a:rPr lang="en-US" dirty="0"/>
              <a:t>are specific to the situation, for example, </a:t>
            </a:r>
            <a:r>
              <a:rPr lang="en-US" dirty="0">
                <a:solidFill>
                  <a:srgbClr val="FF0000"/>
                </a:solidFill>
              </a:rPr>
              <a:t>“I feel </a:t>
            </a:r>
            <a:r>
              <a:rPr lang="en-US" dirty="0" smtClean="0">
                <a:solidFill>
                  <a:srgbClr val="FF0000"/>
                </a:solidFill>
              </a:rPr>
              <a:t>angry when </a:t>
            </a:r>
            <a:r>
              <a:rPr lang="en-US" dirty="0">
                <a:solidFill>
                  <a:srgbClr val="FF0000"/>
                </a:solidFill>
              </a:rPr>
              <a:t>you interrupt me,” or “I am angry that you </a:t>
            </a:r>
            <a:r>
              <a:rPr lang="en-US" dirty="0" smtClean="0">
                <a:solidFill>
                  <a:srgbClr val="FF0000"/>
                </a:solidFill>
              </a:rPr>
              <a:t>changed the </a:t>
            </a:r>
            <a:r>
              <a:rPr lang="en-US" dirty="0">
                <a:solidFill>
                  <a:srgbClr val="FF0000"/>
                </a:solidFill>
              </a:rPr>
              <a:t>work schedule without talking to me.” </a:t>
            </a:r>
            <a:r>
              <a:rPr lang="en-US" dirty="0" smtClean="0"/>
              <a:t>Statements such </a:t>
            </a:r>
            <a:r>
              <a:rPr lang="en-US" dirty="0"/>
              <a:t>as these allow appropriate expression of anger </a:t>
            </a:r>
            <a:r>
              <a:rPr lang="en-US" dirty="0" smtClean="0"/>
              <a:t>and can </a:t>
            </a:r>
            <a:r>
              <a:rPr lang="en-US" dirty="0"/>
              <a:t>lead to productive problem-solving discussions </a:t>
            </a:r>
            <a:r>
              <a:rPr lang="en-US" dirty="0" smtClean="0"/>
              <a:t>and reduced </a:t>
            </a:r>
            <a:r>
              <a:rPr lang="en-US" dirty="0"/>
              <a:t>anger.</a:t>
            </a:r>
          </a:p>
        </p:txBody>
      </p:sp>
    </p:spTree>
    <p:extLst>
      <p:ext uri="{BB962C8B-B14F-4D97-AF65-F5344CB8AC3E}">
        <p14:creationId xmlns:p14="http://schemas.microsoft.com/office/powerpoint/2010/main" val="1338675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people try to express their angry feelings </a:t>
            </a:r>
            <a:r>
              <a:rPr lang="en-US" dirty="0" smtClean="0"/>
              <a:t>by engaging </a:t>
            </a:r>
            <a:r>
              <a:rPr lang="en-US" dirty="0"/>
              <a:t>in aggressive but safe activities such as hitting </a:t>
            </a:r>
            <a:r>
              <a:rPr lang="en-US" dirty="0" smtClean="0"/>
              <a:t>a punching </a:t>
            </a:r>
            <a:r>
              <a:rPr lang="en-US" dirty="0"/>
              <a:t>bag or yelling. Such activities, called </a:t>
            </a:r>
            <a:r>
              <a:rPr lang="en-US" b="1" dirty="0" smtClean="0">
                <a:solidFill>
                  <a:srgbClr val="FF0000"/>
                </a:solidFill>
              </a:rPr>
              <a:t>catharsis</a:t>
            </a:r>
            <a:r>
              <a:rPr lang="en-US" b="1" dirty="0" smtClean="0"/>
              <a:t>, </a:t>
            </a:r>
            <a:r>
              <a:rPr lang="en-US" dirty="0" smtClean="0"/>
              <a:t>are </a:t>
            </a:r>
            <a:r>
              <a:rPr lang="en-US" dirty="0"/>
              <a:t>supposed to provide a release for anger. </a:t>
            </a:r>
            <a:r>
              <a:rPr lang="en-US" dirty="0" smtClean="0"/>
              <a:t>However, catharsis </a:t>
            </a:r>
            <a:r>
              <a:rPr lang="en-US" dirty="0"/>
              <a:t>can increase rather than alleviate angry </a:t>
            </a:r>
            <a:r>
              <a:rPr lang="en-US" dirty="0" smtClean="0"/>
              <a:t>feelings. Therefore</a:t>
            </a:r>
            <a:r>
              <a:rPr lang="en-US" dirty="0"/>
              <a:t>, cathartic activities may be contraindicated </a:t>
            </a:r>
            <a:r>
              <a:rPr lang="en-US" dirty="0" smtClean="0"/>
              <a:t>for angry </a:t>
            </a:r>
            <a:r>
              <a:rPr lang="en-US" dirty="0"/>
              <a:t>clients.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Activities </a:t>
            </a:r>
            <a:r>
              <a:rPr lang="en-US" dirty="0">
                <a:solidFill>
                  <a:srgbClr val="FF0000"/>
                </a:solidFill>
              </a:rPr>
              <a:t>that are not aggressive, such </a:t>
            </a:r>
            <a:r>
              <a:rPr lang="en-US" dirty="0" smtClean="0">
                <a:solidFill>
                  <a:srgbClr val="FF0000"/>
                </a:solidFill>
              </a:rPr>
              <a:t>as walking </a:t>
            </a:r>
            <a:r>
              <a:rPr lang="en-US" dirty="0">
                <a:solidFill>
                  <a:srgbClr val="FF0000"/>
                </a:solidFill>
              </a:rPr>
              <a:t>or talking with another person, are more likely </a:t>
            </a:r>
            <a:r>
              <a:rPr lang="en-US" dirty="0" smtClean="0">
                <a:solidFill>
                  <a:srgbClr val="FF0000"/>
                </a:solidFill>
              </a:rPr>
              <a:t>to be </a:t>
            </a:r>
            <a:r>
              <a:rPr lang="en-US" dirty="0">
                <a:solidFill>
                  <a:srgbClr val="FF0000"/>
                </a:solidFill>
              </a:rPr>
              <a:t>effective in decreasing </a:t>
            </a:r>
            <a:r>
              <a:rPr lang="en-US" dirty="0" smtClean="0">
                <a:solidFill>
                  <a:srgbClr val="FF0000"/>
                </a:solidFill>
              </a:rPr>
              <a:t>anger.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93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Anger suppression is especially common in women, </a:t>
            </a:r>
            <a:r>
              <a:rPr lang="en-US" dirty="0" smtClean="0"/>
              <a:t>who have </a:t>
            </a:r>
            <a:r>
              <a:rPr lang="en-US" dirty="0"/>
              <a:t>been socialized to maintain and enhance </a:t>
            </a:r>
            <a:r>
              <a:rPr lang="en-US" dirty="0" smtClean="0"/>
              <a:t>relationships with </a:t>
            </a:r>
            <a:r>
              <a:rPr lang="en-US" dirty="0"/>
              <a:t>others and to avoid the expression of so-called </a:t>
            </a:r>
            <a:r>
              <a:rPr lang="en-US" dirty="0" smtClean="0"/>
              <a:t>negative or </a:t>
            </a:r>
            <a:r>
              <a:rPr lang="en-US" dirty="0"/>
              <a:t>unfeminine emotions such as anger. </a:t>
            </a:r>
            <a:endParaRPr lang="en-US" dirty="0" smtClean="0"/>
          </a:p>
          <a:p>
            <a:r>
              <a:rPr lang="en-US" dirty="0" smtClean="0"/>
              <a:t>Women’s anger often </a:t>
            </a:r>
            <a:r>
              <a:rPr lang="en-US" dirty="0"/>
              <a:t>results when people deny </a:t>
            </a:r>
            <a:r>
              <a:rPr lang="en-US" dirty="0" smtClean="0"/>
              <a:t>their powers </a:t>
            </a:r>
            <a:r>
              <a:rPr lang="en-US" dirty="0"/>
              <a:t>or </a:t>
            </a:r>
            <a:r>
              <a:rPr lang="en-US" dirty="0" smtClean="0"/>
              <a:t>resources, treat </a:t>
            </a:r>
            <a:r>
              <a:rPr lang="en-US" dirty="0"/>
              <a:t>them unjustly, or behave irresponsibly toward </a:t>
            </a:r>
            <a:r>
              <a:rPr lang="en-US" dirty="0" smtClean="0"/>
              <a:t>them. </a:t>
            </a:r>
          </a:p>
          <a:p>
            <a:r>
              <a:rPr lang="en-US" dirty="0" smtClean="0"/>
              <a:t>School-age </a:t>
            </a:r>
            <a:r>
              <a:rPr lang="en-US" dirty="0"/>
              <a:t>girls report experiences of disrespect, </a:t>
            </a:r>
            <a:r>
              <a:rPr lang="en-US" dirty="0" smtClean="0"/>
              <a:t>dismissal, and </a:t>
            </a:r>
            <a:r>
              <a:rPr lang="en-US" dirty="0"/>
              <a:t>denial of the right to express </a:t>
            </a:r>
            <a:r>
              <a:rPr lang="en-US" dirty="0" smtClean="0"/>
              <a:t>anger. </a:t>
            </a:r>
            <a:r>
              <a:rPr lang="en-US" dirty="0"/>
              <a:t>The offenders are not strangers, but are usually </a:t>
            </a:r>
            <a:r>
              <a:rPr lang="en-US" dirty="0" smtClean="0"/>
              <a:t>their closest </a:t>
            </a:r>
            <a:r>
              <a:rPr lang="en-US" dirty="0"/>
              <a:t>intimates. Manifestations of anger </a:t>
            </a:r>
            <a:r>
              <a:rPr lang="en-US" dirty="0" smtClean="0"/>
              <a:t>suppression through </a:t>
            </a:r>
            <a:r>
              <a:rPr lang="en-US" dirty="0"/>
              <a:t>somatic complaints and psychological </a:t>
            </a:r>
            <a:r>
              <a:rPr lang="en-US" dirty="0" smtClean="0"/>
              <a:t>problems are </a:t>
            </a:r>
            <a:r>
              <a:rPr lang="en-US" dirty="0"/>
              <a:t>more common among women than men. </a:t>
            </a:r>
            <a:endParaRPr lang="en-US" dirty="0" smtClean="0"/>
          </a:p>
          <a:p>
            <a:r>
              <a:rPr lang="en-US" dirty="0" smtClean="0"/>
              <a:t>Women </a:t>
            </a:r>
            <a:r>
              <a:rPr lang="en-US" dirty="0" smtClean="0"/>
              <a:t>must recognize </a:t>
            </a:r>
            <a:r>
              <a:rPr lang="en-US" dirty="0"/>
              <a:t>that anger awareness and expression are </a:t>
            </a:r>
            <a:r>
              <a:rPr lang="en-US" dirty="0" smtClean="0"/>
              <a:t>necessary for </a:t>
            </a:r>
            <a:r>
              <a:rPr lang="en-US" dirty="0"/>
              <a:t>their growth and development.</a:t>
            </a:r>
          </a:p>
        </p:txBody>
      </p:sp>
    </p:spTree>
    <p:extLst>
      <p:ext uri="{BB962C8B-B14F-4D97-AF65-F5344CB8AC3E}">
        <p14:creationId xmlns:p14="http://schemas.microsoft.com/office/powerpoint/2010/main" val="209956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Hostility and Aggression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Hostile and aggressive behavior can be sudden and </a:t>
            </a:r>
            <a:r>
              <a:rPr lang="en-US" dirty="0" smtClean="0"/>
              <a:t>unexpected. Often</a:t>
            </a:r>
            <a:r>
              <a:rPr lang="en-US" dirty="0"/>
              <a:t>, however, stages or phases can be </a:t>
            </a:r>
            <a:r>
              <a:rPr lang="en-US" dirty="0" smtClean="0"/>
              <a:t>identified in </a:t>
            </a:r>
            <a:r>
              <a:rPr lang="en-US" dirty="0"/>
              <a:t>aggressive incidents: a </a:t>
            </a:r>
            <a:r>
              <a:rPr lang="en-US" b="1" dirty="0"/>
              <a:t>triggering phase </a:t>
            </a:r>
            <a:r>
              <a:rPr lang="en-US" dirty="0"/>
              <a:t>(incident </a:t>
            </a:r>
            <a:r>
              <a:rPr lang="en-US" dirty="0" smtClean="0"/>
              <a:t>or situation </a:t>
            </a:r>
            <a:r>
              <a:rPr lang="en-US" dirty="0"/>
              <a:t>that initiates an aggressive response), </a:t>
            </a:r>
            <a:r>
              <a:rPr lang="en-US" b="1" dirty="0"/>
              <a:t>an </a:t>
            </a:r>
            <a:r>
              <a:rPr lang="en-US" b="1" dirty="0" smtClean="0"/>
              <a:t>escalation phase</a:t>
            </a:r>
            <a:r>
              <a:rPr lang="en-US" b="1" dirty="0"/>
              <a:t>, a crisis phase, a recovery phase, and a </a:t>
            </a:r>
            <a:r>
              <a:rPr lang="en-US" b="1" dirty="0" err="1" smtClean="0"/>
              <a:t>postcrisis</a:t>
            </a:r>
            <a:r>
              <a:rPr lang="en-US" b="1" dirty="0"/>
              <a:t> </a:t>
            </a:r>
            <a:r>
              <a:rPr lang="en-US" b="1" dirty="0" smtClean="0"/>
              <a:t>phase.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2258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2737</Words>
  <Application>Microsoft Office PowerPoint</Application>
  <PresentationFormat>Custom</PresentationFormat>
  <Paragraphs>119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Anger, Hostility and Aggression</vt:lpstr>
      <vt:lpstr>Anger </vt:lpstr>
      <vt:lpstr>Hostility </vt:lpstr>
      <vt:lpstr>Anger</vt:lpstr>
      <vt:lpstr>Anger</vt:lpstr>
      <vt:lpstr>Anger</vt:lpstr>
      <vt:lpstr>Anger</vt:lpstr>
      <vt:lpstr>Anger</vt:lpstr>
      <vt:lpstr>Hostility and Aggression</vt:lpstr>
      <vt:lpstr>PowerPoint Presentation</vt:lpstr>
      <vt:lpstr>Hostility and Aggression</vt:lpstr>
      <vt:lpstr>Related Disorders</vt:lpstr>
      <vt:lpstr>Related Disorders</vt:lpstr>
      <vt:lpstr>Related Disorders</vt:lpstr>
      <vt:lpstr>Related Disorders</vt:lpstr>
      <vt:lpstr>Etiology: Neurobiologic Theories</vt:lpstr>
      <vt:lpstr>Treatment</vt:lpstr>
      <vt:lpstr>Treatment</vt:lpstr>
      <vt:lpstr>Managing the Environment</vt:lpstr>
      <vt:lpstr>Managing the Environment</vt:lpstr>
      <vt:lpstr>Managing the Environment</vt:lpstr>
      <vt:lpstr>Managing Aggressive Behavior</vt:lpstr>
      <vt:lpstr>Managing Aggressive Behavior</vt:lpstr>
      <vt:lpstr>Managing Aggressive Behavior</vt:lpstr>
      <vt:lpstr>Managing Aggressive Behavior</vt:lpstr>
      <vt:lpstr>Managing Aggressive Behavior</vt:lpstr>
      <vt:lpstr>Managing Aggressive Behavior</vt:lpstr>
      <vt:lpstr>Managing Aggressive Behavior</vt:lpstr>
      <vt:lpstr>Evaluation</vt:lpstr>
      <vt:lpstr>Workplace Hostility</vt:lpstr>
      <vt:lpstr>Community-based Care</vt:lpstr>
      <vt:lpstr>Community-based Care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Anger, Hostility and Aggression</dc:title>
  <dc:creator>Mutaz M Dredei</dc:creator>
  <cp:lastModifiedBy>Windows User</cp:lastModifiedBy>
  <cp:revision>68</cp:revision>
  <dcterms:created xsi:type="dcterms:W3CDTF">2020-10-12T09:36:14Z</dcterms:created>
  <dcterms:modified xsi:type="dcterms:W3CDTF">2020-11-17T17:19:14Z</dcterms:modified>
</cp:coreProperties>
</file>