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0" r:id="rId3"/>
    <p:sldId id="258" r:id="rId4"/>
    <p:sldId id="263" r:id="rId5"/>
    <p:sldId id="273" r:id="rId6"/>
    <p:sldId id="276" r:id="rId7"/>
    <p:sldId id="277" r:id="rId8"/>
    <p:sldId id="281" r:id="rId9"/>
    <p:sldId id="285" r:id="rId10"/>
    <p:sldId id="288" r:id="rId11"/>
    <p:sldId id="291" r:id="rId12"/>
    <p:sldId id="295" r:id="rId13"/>
    <p:sldId id="300" r:id="rId14"/>
    <p:sldId id="302" r:id="rId15"/>
    <p:sldId id="303" r:id="rId16"/>
    <p:sldId id="312" r:id="rId17"/>
    <p:sldId id="313" r:id="rId18"/>
    <p:sldId id="316" r:id="rId19"/>
    <p:sldId id="317" r:id="rId20"/>
    <p:sldId id="318" r:id="rId21"/>
    <p:sldId id="320" r:id="rId22"/>
    <p:sldId id="325" r:id="rId23"/>
    <p:sldId id="328" r:id="rId24"/>
    <p:sldId id="334" r:id="rId25"/>
    <p:sldId id="350" r:id="rId26"/>
    <p:sldId id="351" r:id="rId27"/>
    <p:sldId id="352" r:id="rId28"/>
    <p:sldId id="353" r:id="rId29"/>
    <p:sldId id="357" r:id="rId30"/>
    <p:sldId id="359" r:id="rId31"/>
    <p:sldId id="360" r:id="rId32"/>
    <p:sldId id="364" r:id="rId33"/>
    <p:sldId id="367" r:id="rId34"/>
    <p:sldId id="376" r:id="rId35"/>
    <p:sldId id="377" r:id="rId36"/>
    <p:sldId id="379" r:id="rId37"/>
    <p:sldId id="381" r:id="rId38"/>
    <p:sldId id="390" r:id="rId39"/>
    <p:sldId id="391" r:id="rId40"/>
    <p:sldId id="393" r:id="rId41"/>
    <p:sldId id="397" r:id="rId42"/>
    <p:sldId id="402" r:id="rId43"/>
    <p:sldId id="403" r:id="rId44"/>
    <p:sldId id="404" r:id="rId45"/>
    <p:sldId id="405" r:id="rId46"/>
    <p:sldId id="418" r:id="rId47"/>
    <p:sldId id="419" r:id="rId48"/>
    <p:sldId id="420" r:id="rId49"/>
    <p:sldId id="421" r:id="rId50"/>
    <p:sldId id="422" r:id="rId51"/>
    <p:sldId id="423" r:id="rId52"/>
    <p:sldId id="424" r:id="rId53"/>
    <p:sldId id="425" r:id="rId54"/>
    <p:sldId id="426" r:id="rId55"/>
    <p:sldId id="429" r:id="rId56"/>
    <p:sldId id="430" r:id="rId57"/>
    <p:sldId id="431" r:id="rId58"/>
    <p:sldId id="432" r:id="rId59"/>
    <p:sldId id="433" r:id="rId60"/>
    <p:sldId id="434" r:id="rId61"/>
    <p:sldId id="435" r:id="rId62"/>
    <p:sldId id="436" r:id="rId63"/>
    <p:sldId id="438" r:id="rId64"/>
    <p:sldId id="440" r:id="rId65"/>
    <p:sldId id="442" r:id="rId66"/>
    <p:sldId id="443" r:id="rId67"/>
    <p:sldId id="462" r:id="rId68"/>
    <p:sldId id="464" r:id="rId69"/>
    <p:sldId id="466" r:id="rId70"/>
    <p:sldId id="468" r:id="rId71"/>
    <p:sldId id="469" r:id="rId72"/>
    <p:sldId id="473" r:id="rId7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10" d="100"/>
          <a:sy n="110" d="100"/>
        </p:scale>
        <p:origin x="-558" y="-9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theme" Target="theme/theme1.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231ADA0-8F23-4556-9F7E-024828EE5207}" type="datetimeFigureOut">
              <a:rPr lang="en-US" smtClean="0"/>
              <a:t>12/19/2021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C820798-A211-468A-8B4C-E7BA65A2D8B4}" type="slidenum">
              <a:rPr lang="en-US" smtClean="0"/>
              <a:t>‹#›</a:t>
            </a:fld>
            <a:endParaRPr lang="en-US"/>
          </a:p>
        </p:txBody>
      </p:sp>
    </p:spTree>
    <p:extLst>
      <p:ext uri="{BB962C8B-B14F-4D97-AF65-F5344CB8AC3E}">
        <p14:creationId xmlns:p14="http://schemas.microsoft.com/office/powerpoint/2010/main" val="26015700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231ADA0-8F23-4556-9F7E-024828EE5207}" type="datetimeFigureOut">
              <a:rPr lang="en-US" smtClean="0"/>
              <a:t>12/19/2021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C820798-A211-468A-8B4C-E7BA65A2D8B4}" type="slidenum">
              <a:rPr lang="en-US" smtClean="0"/>
              <a:t>‹#›</a:t>
            </a:fld>
            <a:endParaRPr lang="en-US"/>
          </a:p>
        </p:txBody>
      </p:sp>
    </p:spTree>
    <p:extLst>
      <p:ext uri="{BB962C8B-B14F-4D97-AF65-F5344CB8AC3E}">
        <p14:creationId xmlns:p14="http://schemas.microsoft.com/office/powerpoint/2010/main" val="40765300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231ADA0-8F23-4556-9F7E-024828EE5207}" type="datetimeFigureOut">
              <a:rPr lang="en-US" smtClean="0"/>
              <a:t>12/19/2021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C820798-A211-468A-8B4C-E7BA65A2D8B4}" type="slidenum">
              <a:rPr lang="en-US" smtClean="0"/>
              <a:t>‹#›</a:t>
            </a:fld>
            <a:endParaRPr lang="en-US"/>
          </a:p>
        </p:txBody>
      </p:sp>
    </p:spTree>
    <p:extLst>
      <p:ext uri="{BB962C8B-B14F-4D97-AF65-F5344CB8AC3E}">
        <p14:creationId xmlns:p14="http://schemas.microsoft.com/office/powerpoint/2010/main" val="29461670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231ADA0-8F23-4556-9F7E-024828EE5207}" type="datetimeFigureOut">
              <a:rPr lang="en-US" smtClean="0"/>
              <a:t>12/19/2021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C820798-A211-468A-8B4C-E7BA65A2D8B4}" type="slidenum">
              <a:rPr lang="en-US" smtClean="0"/>
              <a:t>‹#›</a:t>
            </a:fld>
            <a:endParaRPr lang="en-US"/>
          </a:p>
        </p:txBody>
      </p:sp>
    </p:spTree>
    <p:extLst>
      <p:ext uri="{BB962C8B-B14F-4D97-AF65-F5344CB8AC3E}">
        <p14:creationId xmlns:p14="http://schemas.microsoft.com/office/powerpoint/2010/main" val="7619741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E231ADA0-8F23-4556-9F7E-024828EE5207}" type="datetimeFigureOut">
              <a:rPr lang="en-US" smtClean="0"/>
              <a:t>12/19/2021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C820798-A211-468A-8B4C-E7BA65A2D8B4}" type="slidenum">
              <a:rPr lang="en-US" smtClean="0"/>
              <a:t>‹#›</a:t>
            </a:fld>
            <a:endParaRPr lang="en-US"/>
          </a:p>
        </p:txBody>
      </p:sp>
    </p:spTree>
    <p:extLst>
      <p:ext uri="{BB962C8B-B14F-4D97-AF65-F5344CB8AC3E}">
        <p14:creationId xmlns:p14="http://schemas.microsoft.com/office/powerpoint/2010/main" val="29661779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231ADA0-8F23-4556-9F7E-024828EE5207}" type="datetimeFigureOut">
              <a:rPr lang="en-US" smtClean="0"/>
              <a:t>12/19/2021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C820798-A211-468A-8B4C-E7BA65A2D8B4}" type="slidenum">
              <a:rPr lang="en-US" smtClean="0"/>
              <a:t>‹#›</a:t>
            </a:fld>
            <a:endParaRPr lang="en-US"/>
          </a:p>
        </p:txBody>
      </p:sp>
    </p:spTree>
    <p:extLst>
      <p:ext uri="{BB962C8B-B14F-4D97-AF65-F5344CB8AC3E}">
        <p14:creationId xmlns:p14="http://schemas.microsoft.com/office/powerpoint/2010/main" val="35932342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231ADA0-8F23-4556-9F7E-024828EE5207}" type="datetimeFigureOut">
              <a:rPr lang="en-US" smtClean="0"/>
              <a:t>12/19/2021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C820798-A211-468A-8B4C-E7BA65A2D8B4}" type="slidenum">
              <a:rPr lang="en-US" smtClean="0"/>
              <a:t>‹#›</a:t>
            </a:fld>
            <a:endParaRPr lang="en-US"/>
          </a:p>
        </p:txBody>
      </p:sp>
    </p:spTree>
    <p:extLst>
      <p:ext uri="{BB962C8B-B14F-4D97-AF65-F5344CB8AC3E}">
        <p14:creationId xmlns:p14="http://schemas.microsoft.com/office/powerpoint/2010/main" val="20186592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231ADA0-8F23-4556-9F7E-024828EE5207}" type="datetimeFigureOut">
              <a:rPr lang="en-US" smtClean="0"/>
              <a:t>12/19/2021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C820798-A211-468A-8B4C-E7BA65A2D8B4}" type="slidenum">
              <a:rPr lang="en-US" smtClean="0"/>
              <a:t>‹#›</a:t>
            </a:fld>
            <a:endParaRPr lang="en-US"/>
          </a:p>
        </p:txBody>
      </p:sp>
    </p:spTree>
    <p:extLst>
      <p:ext uri="{BB962C8B-B14F-4D97-AF65-F5344CB8AC3E}">
        <p14:creationId xmlns:p14="http://schemas.microsoft.com/office/powerpoint/2010/main" val="9325054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231ADA0-8F23-4556-9F7E-024828EE5207}" type="datetimeFigureOut">
              <a:rPr lang="en-US" smtClean="0"/>
              <a:t>12/19/2021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C820798-A211-468A-8B4C-E7BA65A2D8B4}" type="slidenum">
              <a:rPr lang="en-US" smtClean="0"/>
              <a:t>‹#›</a:t>
            </a:fld>
            <a:endParaRPr lang="en-US"/>
          </a:p>
        </p:txBody>
      </p:sp>
    </p:spTree>
    <p:extLst>
      <p:ext uri="{BB962C8B-B14F-4D97-AF65-F5344CB8AC3E}">
        <p14:creationId xmlns:p14="http://schemas.microsoft.com/office/powerpoint/2010/main" val="30104300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E231ADA0-8F23-4556-9F7E-024828EE5207}" type="datetimeFigureOut">
              <a:rPr lang="en-US" smtClean="0"/>
              <a:t>12/19/2021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C820798-A211-468A-8B4C-E7BA65A2D8B4}" type="slidenum">
              <a:rPr lang="en-US" smtClean="0"/>
              <a:t>‹#›</a:t>
            </a:fld>
            <a:endParaRPr lang="en-US"/>
          </a:p>
        </p:txBody>
      </p:sp>
    </p:spTree>
    <p:extLst>
      <p:ext uri="{BB962C8B-B14F-4D97-AF65-F5344CB8AC3E}">
        <p14:creationId xmlns:p14="http://schemas.microsoft.com/office/powerpoint/2010/main" val="400337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E231ADA0-8F23-4556-9F7E-024828EE5207}" type="datetimeFigureOut">
              <a:rPr lang="en-US" smtClean="0"/>
              <a:t>12/19/2021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C820798-A211-468A-8B4C-E7BA65A2D8B4}" type="slidenum">
              <a:rPr lang="en-US" smtClean="0"/>
              <a:t>‹#›</a:t>
            </a:fld>
            <a:endParaRPr lang="en-US"/>
          </a:p>
        </p:txBody>
      </p:sp>
    </p:spTree>
    <p:extLst>
      <p:ext uri="{BB962C8B-B14F-4D97-AF65-F5344CB8AC3E}">
        <p14:creationId xmlns:p14="http://schemas.microsoft.com/office/powerpoint/2010/main" val="12393733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231ADA0-8F23-4556-9F7E-024828EE5207}" type="datetimeFigureOut">
              <a:rPr lang="en-US" smtClean="0"/>
              <a:t>12/19/2021</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C820798-A211-468A-8B4C-E7BA65A2D8B4}" type="slidenum">
              <a:rPr lang="en-US" smtClean="0"/>
              <a:t>‹#›</a:t>
            </a:fld>
            <a:endParaRPr lang="en-US"/>
          </a:p>
        </p:txBody>
      </p:sp>
    </p:spTree>
    <p:extLst>
      <p:ext uri="{BB962C8B-B14F-4D97-AF65-F5344CB8AC3E}">
        <p14:creationId xmlns:p14="http://schemas.microsoft.com/office/powerpoint/2010/main" val="28834741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Substance Abuse</a:t>
            </a:r>
            <a:endParaRPr lang="en-US" dirty="0"/>
          </a:p>
        </p:txBody>
      </p:sp>
    </p:spTree>
    <p:extLst>
      <p:ext uri="{BB962C8B-B14F-4D97-AF65-F5344CB8AC3E}">
        <p14:creationId xmlns:p14="http://schemas.microsoft.com/office/powerpoint/2010/main" val="175014323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Opioids</a:t>
            </a:r>
          </a:p>
        </p:txBody>
      </p:sp>
      <p:sp>
        <p:nvSpPr>
          <p:cNvPr id="3" name="Content Placeholder 2"/>
          <p:cNvSpPr>
            <a:spLocks noGrp="1"/>
          </p:cNvSpPr>
          <p:nvPr>
            <p:ph idx="1"/>
          </p:nvPr>
        </p:nvSpPr>
        <p:spPr/>
        <p:txBody>
          <a:bodyPr>
            <a:normAutofit/>
          </a:bodyPr>
          <a:lstStyle/>
          <a:p>
            <a:r>
              <a:rPr lang="en-US" b="1" dirty="0"/>
              <a:t>Opioids </a:t>
            </a:r>
            <a:r>
              <a:rPr lang="en-US" dirty="0"/>
              <a:t>are popular drugs of abuse because they </a:t>
            </a:r>
            <a:r>
              <a:rPr lang="en-US" dirty="0" smtClean="0"/>
              <a:t>desensitize the </a:t>
            </a:r>
            <a:r>
              <a:rPr lang="en-US" dirty="0"/>
              <a:t>user to both physiologic and psychologic pain </a:t>
            </a:r>
            <a:r>
              <a:rPr lang="en-US" dirty="0" smtClean="0"/>
              <a:t>and induce </a:t>
            </a:r>
            <a:r>
              <a:rPr lang="en-US" dirty="0"/>
              <a:t>a sense of euphoria and well-being. </a:t>
            </a:r>
            <a:endParaRPr lang="en-US" dirty="0" smtClean="0"/>
          </a:p>
          <a:p>
            <a:r>
              <a:rPr lang="en-US" dirty="0" smtClean="0"/>
              <a:t>Opioid compounds include </a:t>
            </a:r>
            <a:r>
              <a:rPr lang="en-US" dirty="0"/>
              <a:t>both potent prescription analgesics </a:t>
            </a:r>
            <a:r>
              <a:rPr lang="en-US" dirty="0" smtClean="0"/>
              <a:t>such as </a:t>
            </a:r>
            <a:r>
              <a:rPr lang="en-US" dirty="0"/>
              <a:t>morphine, meperidine (Demerol), codeine, </a:t>
            </a:r>
            <a:r>
              <a:rPr lang="en-US" dirty="0" smtClean="0"/>
              <a:t>hydromorphone, oxycodone</a:t>
            </a:r>
            <a:r>
              <a:rPr lang="en-US" dirty="0"/>
              <a:t>, methadone, </a:t>
            </a:r>
            <a:r>
              <a:rPr lang="en-US" dirty="0" err="1"/>
              <a:t>oxymorphone</a:t>
            </a:r>
            <a:r>
              <a:rPr lang="en-US" dirty="0"/>
              <a:t>, </a:t>
            </a:r>
            <a:r>
              <a:rPr lang="en-US" dirty="0" smtClean="0"/>
              <a:t>hydrocodone, and </a:t>
            </a:r>
            <a:r>
              <a:rPr lang="en-US" dirty="0"/>
              <a:t>propoxyphene as well as illegal </a:t>
            </a:r>
            <a:r>
              <a:rPr lang="en-US" dirty="0" smtClean="0"/>
              <a:t>substances such </a:t>
            </a:r>
            <a:r>
              <a:rPr lang="en-US" dirty="0"/>
              <a:t>as heroin and </a:t>
            </a:r>
            <a:r>
              <a:rPr lang="en-US" dirty="0" err="1"/>
              <a:t>normethadone</a:t>
            </a:r>
            <a:r>
              <a:rPr lang="en-US" dirty="0"/>
              <a:t>. </a:t>
            </a:r>
            <a:endParaRPr lang="en-US" dirty="0" smtClean="0"/>
          </a:p>
        </p:txBody>
      </p:sp>
    </p:spTree>
    <p:extLst>
      <p:ext uri="{BB962C8B-B14F-4D97-AF65-F5344CB8AC3E}">
        <p14:creationId xmlns:p14="http://schemas.microsoft.com/office/powerpoint/2010/main" val="39890371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Hallucinogens</a:t>
            </a:r>
          </a:p>
        </p:txBody>
      </p:sp>
      <p:sp>
        <p:nvSpPr>
          <p:cNvPr id="3" name="Content Placeholder 2"/>
          <p:cNvSpPr>
            <a:spLocks noGrp="1"/>
          </p:cNvSpPr>
          <p:nvPr>
            <p:ph idx="1"/>
          </p:nvPr>
        </p:nvSpPr>
        <p:spPr/>
        <p:txBody>
          <a:bodyPr>
            <a:normAutofit/>
          </a:bodyPr>
          <a:lstStyle/>
          <a:p>
            <a:r>
              <a:rPr lang="en-US" b="1" dirty="0"/>
              <a:t>Hallucinogens </a:t>
            </a:r>
            <a:r>
              <a:rPr lang="en-US" dirty="0"/>
              <a:t>are substances that distort the user’s </a:t>
            </a:r>
            <a:r>
              <a:rPr lang="en-US" dirty="0" smtClean="0"/>
              <a:t>perception of </a:t>
            </a:r>
            <a:r>
              <a:rPr lang="en-US" dirty="0"/>
              <a:t>reality and produce symptoms similar to </a:t>
            </a:r>
            <a:r>
              <a:rPr lang="en-US" dirty="0" smtClean="0"/>
              <a:t>psychosis, including </a:t>
            </a:r>
            <a:r>
              <a:rPr lang="en-US" dirty="0"/>
              <a:t>hallucinations (usually visual) and </a:t>
            </a:r>
            <a:r>
              <a:rPr lang="en-US" dirty="0" smtClean="0"/>
              <a:t>depersonalization. </a:t>
            </a:r>
          </a:p>
          <a:p>
            <a:r>
              <a:rPr lang="en-US" dirty="0" smtClean="0"/>
              <a:t>Hallucinogens </a:t>
            </a:r>
            <a:r>
              <a:rPr lang="en-US" dirty="0"/>
              <a:t>also cause increased pulse, </a:t>
            </a:r>
            <a:r>
              <a:rPr lang="en-US" dirty="0" smtClean="0"/>
              <a:t>blood pressure</a:t>
            </a:r>
            <a:r>
              <a:rPr lang="en-US" dirty="0"/>
              <a:t>, and temperature; dilated pupils; and </a:t>
            </a:r>
            <a:r>
              <a:rPr lang="en-US" dirty="0" smtClean="0"/>
              <a:t>hyperreflexia. </a:t>
            </a:r>
          </a:p>
          <a:p>
            <a:r>
              <a:rPr lang="en-US" dirty="0" smtClean="0"/>
              <a:t>Examples </a:t>
            </a:r>
            <a:r>
              <a:rPr lang="en-US" dirty="0"/>
              <a:t>of hallucinogens are mescaline, </a:t>
            </a:r>
            <a:r>
              <a:rPr lang="en-US" dirty="0" smtClean="0"/>
              <a:t>psilocybin such </a:t>
            </a:r>
            <a:r>
              <a:rPr lang="en-US" dirty="0"/>
              <a:t>as </a:t>
            </a:r>
            <a:r>
              <a:rPr lang="en-US" dirty="0" smtClean="0"/>
              <a:t>Ecstasy.</a:t>
            </a:r>
            <a:endParaRPr lang="en-US" dirty="0"/>
          </a:p>
        </p:txBody>
      </p:sp>
    </p:spTree>
    <p:extLst>
      <p:ext uri="{BB962C8B-B14F-4D97-AF65-F5344CB8AC3E}">
        <p14:creationId xmlns:p14="http://schemas.microsoft.com/office/powerpoint/2010/main" val="263460044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Inhalants</a:t>
            </a:r>
          </a:p>
        </p:txBody>
      </p:sp>
      <p:sp>
        <p:nvSpPr>
          <p:cNvPr id="3" name="Content Placeholder 2"/>
          <p:cNvSpPr>
            <a:spLocks noGrp="1"/>
          </p:cNvSpPr>
          <p:nvPr>
            <p:ph idx="1"/>
          </p:nvPr>
        </p:nvSpPr>
        <p:spPr/>
        <p:txBody>
          <a:bodyPr>
            <a:normAutofit/>
          </a:bodyPr>
          <a:lstStyle/>
          <a:p>
            <a:r>
              <a:rPr lang="en-US" b="1" dirty="0"/>
              <a:t>Inhalants </a:t>
            </a:r>
            <a:r>
              <a:rPr lang="en-US" dirty="0"/>
              <a:t>are a diverse group of drugs that include </a:t>
            </a:r>
            <a:r>
              <a:rPr lang="en-US" dirty="0" smtClean="0"/>
              <a:t>anesthetics, nitrates</a:t>
            </a:r>
            <a:r>
              <a:rPr lang="en-US" dirty="0"/>
              <a:t>, and organic solvents that are inhaled </a:t>
            </a:r>
            <a:r>
              <a:rPr lang="en-US" dirty="0" smtClean="0"/>
              <a:t>for their </a:t>
            </a:r>
            <a:r>
              <a:rPr lang="en-US" dirty="0"/>
              <a:t>effects. </a:t>
            </a:r>
            <a:endParaRPr lang="en-US" dirty="0" smtClean="0"/>
          </a:p>
          <a:p>
            <a:r>
              <a:rPr lang="en-US" dirty="0" smtClean="0"/>
              <a:t>The </a:t>
            </a:r>
            <a:r>
              <a:rPr lang="en-US" dirty="0"/>
              <a:t>most common substances in this </a:t>
            </a:r>
            <a:r>
              <a:rPr lang="en-US" dirty="0" smtClean="0"/>
              <a:t>category are </a:t>
            </a:r>
            <a:r>
              <a:rPr lang="en-US" dirty="0"/>
              <a:t>aliphatic and aromatic hydrocarbons found in </a:t>
            </a:r>
            <a:r>
              <a:rPr lang="en-US" dirty="0" smtClean="0"/>
              <a:t>gasoline, glue</a:t>
            </a:r>
            <a:r>
              <a:rPr lang="en-US" dirty="0"/>
              <a:t>, paint thinner, and spray paint. </a:t>
            </a:r>
          </a:p>
          <a:p>
            <a:r>
              <a:rPr lang="en-US" dirty="0" smtClean="0"/>
              <a:t>Inhalants </a:t>
            </a:r>
            <a:r>
              <a:rPr lang="en-US" dirty="0"/>
              <a:t>can cause significant brain damage, </a:t>
            </a:r>
            <a:r>
              <a:rPr lang="en-US" dirty="0" smtClean="0"/>
              <a:t>peripheral nervous </a:t>
            </a:r>
            <a:r>
              <a:rPr lang="en-US" dirty="0"/>
              <a:t>system damage, and liver disease.</a:t>
            </a:r>
          </a:p>
        </p:txBody>
      </p:sp>
    </p:spTree>
    <p:extLst>
      <p:ext uri="{BB962C8B-B14F-4D97-AF65-F5344CB8AC3E}">
        <p14:creationId xmlns:p14="http://schemas.microsoft.com/office/powerpoint/2010/main" val="320413586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Pharmacologic Treatment</a:t>
            </a:r>
          </a:p>
        </p:txBody>
      </p:sp>
      <p:sp>
        <p:nvSpPr>
          <p:cNvPr id="3" name="Content Placeholder 2"/>
          <p:cNvSpPr>
            <a:spLocks noGrp="1"/>
          </p:cNvSpPr>
          <p:nvPr>
            <p:ph idx="1"/>
          </p:nvPr>
        </p:nvSpPr>
        <p:spPr/>
        <p:txBody>
          <a:bodyPr>
            <a:normAutofit/>
          </a:bodyPr>
          <a:lstStyle/>
          <a:p>
            <a:r>
              <a:rPr lang="en-US" dirty="0"/>
              <a:t>Pharmacologic treatment in substance abuse has two </a:t>
            </a:r>
            <a:r>
              <a:rPr lang="en-US" dirty="0" smtClean="0"/>
              <a:t>main purposes</a:t>
            </a:r>
            <a:r>
              <a:rPr lang="en-US" dirty="0"/>
              <a:t>: (1) to permit safe withdrawal from </a:t>
            </a:r>
            <a:r>
              <a:rPr lang="en-US" dirty="0" smtClean="0"/>
              <a:t>alcohol, sedative-hypnotics</a:t>
            </a:r>
            <a:r>
              <a:rPr lang="en-US" dirty="0"/>
              <a:t>, and benzodiazepines and (2) to </a:t>
            </a:r>
            <a:r>
              <a:rPr lang="en-US" dirty="0" smtClean="0"/>
              <a:t>prevent relapse</a:t>
            </a:r>
            <a:r>
              <a:rPr lang="en-US" dirty="0"/>
              <a:t>. </a:t>
            </a:r>
            <a:endParaRPr lang="en-US" dirty="0" smtClean="0"/>
          </a:p>
          <a:p>
            <a:r>
              <a:rPr lang="en-US" dirty="0" smtClean="0"/>
              <a:t>For </a:t>
            </a:r>
            <a:r>
              <a:rPr lang="en-US" dirty="0"/>
              <a:t>clients whose primary substance </a:t>
            </a:r>
            <a:r>
              <a:rPr lang="en-US" dirty="0" smtClean="0"/>
              <a:t>is alcohol</a:t>
            </a:r>
            <a:r>
              <a:rPr lang="en-US" dirty="0"/>
              <a:t>, vitamin B1 (thiamine) often is prescribed to </a:t>
            </a:r>
            <a:r>
              <a:rPr lang="en-US" dirty="0" smtClean="0"/>
              <a:t>prevent or </a:t>
            </a:r>
            <a:r>
              <a:rPr lang="en-US" dirty="0"/>
              <a:t>to treat Wernicke–</a:t>
            </a:r>
            <a:r>
              <a:rPr lang="en-US" dirty="0" err="1"/>
              <a:t>Korsakoff</a:t>
            </a:r>
            <a:r>
              <a:rPr lang="en-US" dirty="0"/>
              <a:t> </a:t>
            </a:r>
            <a:r>
              <a:rPr lang="en-US" dirty="0" smtClean="0"/>
              <a:t>syndrome. </a:t>
            </a:r>
            <a:r>
              <a:rPr lang="en-US" dirty="0"/>
              <a:t>V</a:t>
            </a:r>
            <a:r>
              <a:rPr lang="en-US" dirty="0" smtClean="0"/>
              <a:t>itamin B12 </a:t>
            </a:r>
            <a:r>
              <a:rPr lang="en-US" dirty="0"/>
              <a:t>and folic acid often </a:t>
            </a:r>
            <a:r>
              <a:rPr lang="en-US" dirty="0" smtClean="0"/>
              <a:t>are prescribed </a:t>
            </a:r>
            <a:r>
              <a:rPr lang="en-US" dirty="0"/>
              <a:t>for clients with nutritional deficiencies.</a:t>
            </a:r>
          </a:p>
        </p:txBody>
      </p:sp>
    </p:spTree>
    <p:extLst>
      <p:ext uri="{BB962C8B-B14F-4D97-AF65-F5344CB8AC3E}">
        <p14:creationId xmlns:p14="http://schemas.microsoft.com/office/powerpoint/2010/main" val="341514726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Disulfiram</a:t>
            </a:r>
            <a:endParaRPr lang="en-US" dirty="0"/>
          </a:p>
        </p:txBody>
      </p:sp>
      <p:sp>
        <p:nvSpPr>
          <p:cNvPr id="3" name="Content Placeholder 2"/>
          <p:cNvSpPr>
            <a:spLocks noGrp="1"/>
          </p:cNvSpPr>
          <p:nvPr>
            <p:ph idx="1"/>
          </p:nvPr>
        </p:nvSpPr>
        <p:spPr/>
        <p:txBody>
          <a:bodyPr>
            <a:normAutofit lnSpcReduction="10000"/>
          </a:bodyPr>
          <a:lstStyle/>
          <a:p>
            <a:r>
              <a:rPr lang="en-US" dirty="0" err="1"/>
              <a:t>Disulfiram</a:t>
            </a:r>
            <a:r>
              <a:rPr lang="en-US" dirty="0"/>
              <a:t> (</a:t>
            </a:r>
            <a:r>
              <a:rPr lang="en-US" dirty="0" err="1"/>
              <a:t>Antabuse</a:t>
            </a:r>
            <a:r>
              <a:rPr lang="en-US" dirty="0"/>
              <a:t>) may be prescribed to help </a:t>
            </a:r>
            <a:r>
              <a:rPr lang="en-US" dirty="0" smtClean="0"/>
              <a:t>deter clients </a:t>
            </a:r>
            <a:r>
              <a:rPr lang="en-US" dirty="0"/>
              <a:t>from drinking. If a client taking disulfiram </a:t>
            </a:r>
            <a:r>
              <a:rPr lang="en-US" dirty="0" smtClean="0"/>
              <a:t>drinks alcohol</a:t>
            </a:r>
            <a:r>
              <a:rPr lang="en-US" dirty="0"/>
              <a:t>, a severe adverse reaction occurs with flushing, </a:t>
            </a:r>
            <a:r>
              <a:rPr lang="en-US" dirty="0" smtClean="0"/>
              <a:t>a throbbing </a:t>
            </a:r>
            <a:r>
              <a:rPr lang="en-US" dirty="0"/>
              <a:t>headache, sweating, nausea, and vomiting. </a:t>
            </a:r>
            <a:endParaRPr lang="en-US" dirty="0" smtClean="0"/>
          </a:p>
          <a:p>
            <a:r>
              <a:rPr lang="en-US" dirty="0" smtClean="0"/>
              <a:t>The </a:t>
            </a:r>
            <a:r>
              <a:rPr lang="en-US" dirty="0"/>
              <a:t>client also </a:t>
            </a:r>
            <a:r>
              <a:rPr lang="en-US" dirty="0" smtClean="0"/>
              <a:t>must avoid </a:t>
            </a:r>
            <a:r>
              <a:rPr lang="en-US" dirty="0"/>
              <a:t>a wide variety of products that contain alcohol </a:t>
            </a:r>
            <a:r>
              <a:rPr lang="en-US" dirty="0" smtClean="0"/>
              <a:t>such as </a:t>
            </a:r>
            <a:r>
              <a:rPr lang="en-US" dirty="0"/>
              <a:t>cough syrup, lotions, mouthwash, perfume, </a:t>
            </a:r>
            <a:r>
              <a:rPr lang="en-US" dirty="0" smtClean="0"/>
              <a:t>aftershave and </a:t>
            </a:r>
            <a:r>
              <a:rPr lang="en-US" dirty="0"/>
              <a:t>vanilla and other extracts. </a:t>
            </a:r>
            <a:endParaRPr lang="en-US" dirty="0" smtClean="0"/>
          </a:p>
          <a:p>
            <a:r>
              <a:rPr lang="en-US" dirty="0" smtClean="0"/>
              <a:t>The </a:t>
            </a:r>
            <a:r>
              <a:rPr lang="en-US" dirty="0"/>
              <a:t>client </a:t>
            </a:r>
            <a:r>
              <a:rPr lang="en-US" dirty="0" smtClean="0"/>
              <a:t>must read </a:t>
            </a:r>
            <a:r>
              <a:rPr lang="en-US" dirty="0"/>
              <a:t>product labels carefully because any product </a:t>
            </a:r>
            <a:r>
              <a:rPr lang="en-US" dirty="0" smtClean="0"/>
              <a:t>containing alcohol </a:t>
            </a:r>
            <a:r>
              <a:rPr lang="en-US" dirty="0"/>
              <a:t>can produce symptoms. Ingestion of </a:t>
            </a:r>
            <a:r>
              <a:rPr lang="en-US" dirty="0" smtClean="0"/>
              <a:t>alcohol may </a:t>
            </a:r>
            <a:r>
              <a:rPr lang="en-US" dirty="0"/>
              <a:t>cause unpleasant symptoms for 1 to 2 weeks after </a:t>
            </a:r>
            <a:r>
              <a:rPr lang="en-US" dirty="0" smtClean="0"/>
              <a:t>the last </a:t>
            </a:r>
            <a:r>
              <a:rPr lang="en-US" dirty="0"/>
              <a:t>dose of </a:t>
            </a:r>
            <a:r>
              <a:rPr lang="en-US" dirty="0" err="1"/>
              <a:t>disulfiram</a:t>
            </a:r>
            <a:r>
              <a:rPr lang="en-US" dirty="0"/>
              <a:t>.</a:t>
            </a:r>
          </a:p>
        </p:txBody>
      </p:sp>
    </p:spTree>
    <p:extLst>
      <p:ext uri="{BB962C8B-B14F-4D97-AF65-F5344CB8AC3E}">
        <p14:creationId xmlns:p14="http://schemas.microsoft.com/office/powerpoint/2010/main" val="46282779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Methadone</a:t>
            </a:r>
            <a:endParaRPr lang="en-US" dirty="0"/>
          </a:p>
        </p:txBody>
      </p:sp>
      <p:sp>
        <p:nvSpPr>
          <p:cNvPr id="3" name="Content Placeholder 2"/>
          <p:cNvSpPr>
            <a:spLocks noGrp="1"/>
          </p:cNvSpPr>
          <p:nvPr>
            <p:ph idx="1"/>
          </p:nvPr>
        </p:nvSpPr>
        <p:spPr/>
        <p:txBody>
          <a:bodyPr>
            <a:normAutofit lnSpcReduction="10000"/>
          </a:bodyPr>
          <a:lstStyle/>
          <a:p>
            <a:r>
              <a:rPr lang="en-US" dirty="0"/>
              <a:t>Methadone, a potent synthetic opiate, is used as a </a:t>
            </a:r>
            <a:r>
              <a:rPr lang="en-US" dirty="0" smtClean="0"/>
              <a:t>substitute for </a:t>
            </a:r>
            <a:r>
              <a:rPr lang="en-US" dirty="0"/>
              <a:t>heroin in some maintenance programs. The </a:t>
            </a:r>
            <a:r>
              <a:rPr lang="en-US" dirty="0" smtClean="0"/>
              <a:t>client takes </a:t>
            </a:r>
            <a:r>
              <a:rPr lang="en-US" dirty="0"/>
              <a:t>one daily dose of methadone, which meets </a:t>
            </a:r>
            <a:r>
              <a:rPr lang="en-US" dirty="0" smtClean="0"/>
              <a:t>the physical </a:t>
            </a:r>
            <a:r>
              <a:rPr lang="en-US" dirty="0"/>
              <a:t>need for opiates but does not produce </a:t>
            </a:r>
            <a:r>
              <a:rPr lang="en-US" dirty="0" smtClean="0"/>
              <a:t>cravings for </a:t>
            </a:r>
            <a:r>
              <a:rPr lang="en-US" dirty="0"/>
              <a:t>more. </a:t>
            </a:r>
            <a:endParaRPr lang="en-US" dirty="0" smtClean="0"/>
          </a:p>
          <a:p>
            <a:r>
              <a:rPr lang="en-US" dirty="0" smtClean="0"/>
              <a:t>Methadone </a:t>
            </a:r>
            <a:r>
              <a:rPr lang="en-US" dirty="0"/>
              <a:t>does not produce the high </a:t>
            </a:r>
            <a:r>
              <a:rPr lang="en-US" dirty="0" smtClean="0"/>
              <a:t>associated with </a:t>
            </a:r>
            <a:r>
              <a:rPr lang="en-US" dirty="0"/>
              <a:t>heroin. The client has essentially substituted his </a:t>
            </a:r>
            <a:r>
              <a:rPr lang="en-US" dirty="0" smtClean="0"/>
              <a:t>or her </a:t>
            </a:r>
            <a:r>
              <a:rPr lang="en-US" dirty="0"/>
              <a:t>addiction to heroin for an addiction to </a:t>
            </a:r>
            <a:r>
              <a:rPr lang="en-US" dirty="0" smtClean="0"/>
              <a:t>methadone; however</a:t>
            </a:r>
            <a:r>
              <a:rPr lang="en-US" dirty="0"/>
              <a:t>, methadone is safer because it is legal, </a:t>
            </a:r>
            <a:r>
              <a:rPr lang="en-US" dirty="0" smtClean="0"/>
              <a:t>controlled by </a:t>
            </a:r>
            <a:r>
              <a:rPr lang="en-US" dirty="0"/>
              <a:t>a physician, and available in tablet form. The </a:t>
            </a:r>
            <a:r>
              <a:rPr lang="en-US" dirty="0" smtClean="0"/>
              <a:t>client avoids </a:t>
            </a:r>
            <a:r>
              <a:rPr lang="en-US" dirty="0"/>
              <a:t>the risks of intravenous drug use, the high cost </a:t>
            </a:r>
            <a:r>
              <a:rPr lang="en-US" dirty="0" smtClean="0"/>
              <a:t>of heroin </a:t>
            </a:r>
            <a:r>
              <a:rPr lang="en-US" dirty="0"/>
              <a:t>(which often leads to criminal acts), and the </a:t>
            </a:r>
            <a:r>
              <a:rPr lang="en-US" dirty="0" smtClean="0"/>
              <a:t>questionable content </a:t>
            </a:r>
            <a:r>
              <a:rPr lang="en-US" dirty="0"/>
              <a:t>of street drugs.</a:t>
            </a:r>
          </a:p>
        </p:txBody>
      </p:sp>
    </p:spTree>
    <p:extLst>
      <p:ext uri="{BB962C8B-B14F-4D97-AF65-F5344CB8AC3E}">
        <p14:creationId xmlns:p14="http://schemas.microsoft.com/office/powerpoint/2010/main" val="38615249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Data Analysis</a:t>
            </a:r>
          </a:p>
        </p:txBody>
      </p:sp>
      <p:sp>
        <p:nvSpPr>
          <p:cNvPr id="3" name="Content Placeholder 2"/>
          <p:cNvSpPr>
            <a:spLocks noGrp="1"/>
          </p:cNvSpPr>
          <p:nvPr>
            <p:ph idx="1"/>
          </p:nvPr>
        </p:nvSpPr>
        <p:spPr/>
        <p:txBody>
          <a:bodyPr>
            <a:normAutofit fontScale="62500" lnSpcReduction="20000"/>
          </a:bodyPr>
          <a:lstStyle/>
          <a:p>
            <a:pPr>
              <a:buFont typeface="Wingdings" panose="05000000000000000000" pitchFamily="2" charset="2"/>
              <a:buChar char="q"/>
            </a:pPr>
            <a:r>
              <a:rPr lang="en-US" dirty="0"/>
              <a:t>Each client has nursing diagnoses specific to his or </a:t>
            </a:r>
            <a:r>
              <a:rPr lang="en-US" dirty="0" smtClean="0"/>
              <a:t>her physical </a:t>
            </a:r>
            <a:r>
              <a:rPr lang="en-US" dirty="0"/>
              <a:t>health status. These may include the following:</a:t>
            </a:r>
          </a:p>
          <a:p>
            <a:r>
              <a:rPr lang="en-US" dirty="0" smtClean="0"/>
              <a:t>Imbalanced </a:t>
            </a:r>
            <a:r>
              <a:rPr lang="en-US" dirty="0"/>
              <a:t>Nutrition: Less Than Body </a:t>
            </a:r>
            <a:r>
              <a:rPr lang="en-US" dirty="0" smtClean="0"/>
              <a:t>Requirements.</a:t>
            </a:r>
            <a:endParaRPr lang="en-US" dirty="0"/>
          </a:p>
          <a:p>
            <a:r>
              <a:rPr lang="en-US" dirty="0" smtClean="0"/>
              <a:t>Risk </a:t>
            </a:r>
            <a:r>
              <a:rPr lang="en-US" dirty="0"/>
              <a:t>for </a:t>
            </a:r>
            <a:r>
              <a:rPr lang="en-US" dirty="0" smtClean="0"/>
              <a:t>Infection.</a:t>
            </a:r>
            <a:endParaRPr lang="en-US" dirty="0"/>
          </a:p>
          <a:p>
            <a:r>
              <a:rPr lang="en-US" dirty="0" smtClean="0"/>
              <a:t>Risk </a:t>
            </a:r>
            <a:r>
              <a:rPr lang="en-US" dirty="0"/>
              <a:t>for </a:t>
            </a:r>
            <a:r>
              <a:rPr lang="en-US" dirty="0" smtClean="0"/>
              <a:t>Injury.</a:t>
            </a:r>
            <a:endParaRPr lang="en-US" dirty="0"/>
          </a:p>
          <a:p>
            <a:r>
              <a:rPr lang="en-US" dirty="0" smtClean="0"/>
              <a:t>Diarrhea.</a:t>
            </a:r>
            <a:endParaRPr lang="en-US" dirty="0"/>
          </a:p>
          <a:p>
            <a:r>
              <a:rPr lang="en-US" dirty="0" smtClean="0"/>
              <a:t>Excess </a:t>
            </a:r>
            <a:r>
              <a:rPr lang="en-US" dirty="0"/>
              <a:t>Fluid </a:t>
            </a:r>
            <a:r>
              <a:rPr lang="en-US" dirty="0" smtClean="0"/>
              <a:t>Volume.</a:t>
            </a:r>
            <a:endParaRPr lang="en-US" dirty="0"/>
          </a:p>
          <a:p>
            <a:r>
              <a:rPr lang="en-US" dirty="0" smtClean="0"/>
              <a:t>Activity Intolerance.</a:t>
            </a:r>
            <a:endParaRPr lang="en-US" dirty="0"/>
          </a:p>
          <a:p>
            <a:r>
              <a:rPr lang="en-US" dirty="0" smtClean="0"/>
              <a:t>Self-Care Deficits.</a:t>
            </a:r>
            <a:endParaRPr lang="en-US" dirty="0"/>
          </a:p>
          <a:p>
            <a:pPr>
              <a:buFont typeface="Wingdings" panose="05000000000000000000" pitchFamily="2" charset="2"/>
              <a:buChar char="q"/>
            </a:pPr>
            <a:r>
              <a:rPr lang="en-US" dirty="0"/>
              <a:t>Nursing diagnoses commonly used when working </a:t>
            </a:r>
            <a:r>
              <a:rPr lang="en-US" dirty="0" smtClean="0"/>
              <a:t>with clients </a:t>
            </a:r>
            <a:r>
              <a:rPr lang="en-US" dirty="0"/>
              <a:t>with substance use include the following:</a:t>
            </a:r>
          </a:p>
          <a:p>
            <a:r>
              <a:rPr lang="en-US" dirty="0" smtClean="0"/>
              <a:t>Ineffective Denial.</a:t>
            </a:r>
            <a:endParaRPr lang="en-US" dirty="0"/>
          </a:p>
          <a:p>
            <a:r>
              <a:rPr lang="en-US" dirty="0" smtClean="0"/>
              <a:t>Ineffective </a:t>
            </a:r>
            <a:r>
              <a:rPr lang="en-US" dirty="0"/>
              <a:t>Role </a:t>
            </a:r>
            <a:r>
              <a:rPr lang="en-US" dirty="0" smtClean="0"/>
              <a:t>Performance.</a:t>
            </a:r>
            <a:endParaRPr lang="en-US" dirty="0"/>
          </a:p>
          <a:p>
            <a:r>
              <a:rPr lang="en-US" dirty="0" smtClean="0"/>
              <a:t>Dysfunctional </a:t>
            </a:r>
            <a:r>
              <a:rPr lang="en-US" dirty="0"/>
              <a:t>Family Processes: </a:t>
            </a:r>
            <a:r>
              <a:rPr lang="en-US" dirty="0" smtClean="0"/>
              <a:t>Alcoholism.</a:t>
            </a:r>
            <a:endParaRPr lang="en-US" dirty="0"/>
          </a:p>
          <a:p>
            <a:r>
              <a:rPr lang="en-US" dirty="0" smtClean="0"/>
              <a:t>Ineffective Coping.</a:t>
            </a:r>
            <a:endParaRPr lang="en-US" dirty="0"/>
          </a:p>
        </p:txBody>
      </p:sp>
    </p:spTree>
    <p:extLst>
      <p:ext uri="{BB962C8B-B14F-4D97-AF65-F5344CB8AC3E}">
        <p14:creationId xmlns:p14="http://schemas.microsoft.com/office/powerpoint/2010/main" val="308478612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Nursing Interventions</a:t>
            </a:r>
            <a:endParaRPr lang="en-US" dirty="0"/>
          </a:p>
        </p:txBody>
      </p:sp>
      <p:sp>
        <p:nvSpPr>
          <p:cNvPr id="3" name="Content Placeholder 2"/>
          <p:cNvSpPr>
            <a:spLocks noGrp="1"/>
          </p:cNvSpPr>
          <p:nvPr>
            <p:ph idx="1"/>
          </p:nvPr>
        </p:nvSpPr>
        <p:spPr/>
        <p:txBody>
          <a:bodyPr>
            <a:normAutofit/>
          </a:bodyPr>
          <a:lstStyle/>
          <a:p>
            <a:r>
              <a:rPr lang="en-US" dirty="0" smtClean="0"/>
              <a:t>Health </a:t>
            </a:r>
            <a:r>
              <a:rPr lang="en-US" dirty="0"/>
              <a:t>teaching for the client and </a:t>
            </a:r>
            <a:r>
              <a:rPr lang="en-US" dirty="0" smtClean="0"/>
              <a:t>family.</a:t>
            </a:r>
            <a:endParaRPr lang="en-US" dirty="0"/>
          </a:p>
          <a:p>
            <a:r>
              <a:rPr lang="en-US" dirty="0" smtClean="0"/>
              <a:t>Dispel </a:t>
            </a:r>
            <a:r>
              <a:rPr lang="en-US" dirty="0"/>
              <a:t>myths surrounding substance </a:t>
            </a:r>
            <a:r>
              <a:rPr lang="en-US" dirty="0" smtClean="0"/>
              <a:t>abuse.</a:t>
            </a:r>
            <a:endParaRPr lang="en-US" dirty="0"/>
          </a:p>
          <a:p>
            <a:r>
              <a:rPr lang="en-US" dirty="0" smtClean="0"/>
              <a:t>Make </a:t>
            </a:r>
            <a:r>
              <a:rPr lang="en-US" dirty="0"/>
              <a:t>appropriate referrals for family </a:t>
            </a:r>
            <a:r>
              <a:rPr lang="en-US" dirty="0" smtClean="0"/>
              <a:t>members.</a:t>
            </a:r>
            <a:endParaRPr lang="en-US" dirty="0"/>
          </a:p>
          <a:p>
            <a:r>
              <a:rPr lang="en-US" dirty="0" smtClean="0"/>
              <a:t>Promote </a:t>
            </a:r>
            <a:r>
              <a:rPr lang="en-US" dirty="0"/>
              <a:t>coping </a:t>
            </a:r>
            <a:r>
              <a:rPr lang="en-US" dirty="0" smtClean="0"/>
              <a:t>skills.</a:t>
            </a:r>
            <a:endParaRPr lang="en-US" dirty="0"/>
          </a:p>
          <a:p>
            <a:r>
              <a:rPr lang="en-US" dirty="0" smtClean="0"/>
              <a:t>Role-play </a:t>
            </a:r>
            <a:r>
              <a:rPr lang="en-US" dirty="0"/>
              <a:t>potentially difficult </a:t>
            </a:r>
            <a:r>
              <a:rPr lang="en-US" dirty="0" smtClean="0"/>
              <a:t>situations.</a:t>
            </a:r>
            <a:endParaRPr lang="en-US" dirty="0"/>
          </a:p>
          <a:p>
            <a:r>
              <a:rPr lang="en-US" dirty="0" smtClean="0"/>
              <a:t>Focus </a:t>
            </a:r>
            <a:r>
              <a:rPr lang="en-US" dirty="0"/>
              <a:t>on the here-and-now </a:t>
            </a:r>
            <a:r>
              <a:rPr lang="en-US" dirty="0" smtClean="0"/>
              <a:t>with clients.</a:t>
            </a:r>
            <a:endParaRPr lang="en-US" dirty="0"/>
          </a:p>
          <a:p>
            <a:r>
              <a:rPr lang="en-US" dirty="0" smtClean="0"/>
              <a:t>Set </a:t>
            </a:r>
            <a:r>
              <a:rPr lang="en-US" dirty="0"/>
              <a:t>realistic goals such as staying sober </a:t>
            </a:r>
            <a:r>
              <a:rPr lang="en-US" dirty="0" smtClean="0"/>
              <a:t>today.</a:t>
            </a:r>
            <a:endParaRPr lang="en-US" dirty="0"/>
          </a:p>
        </p:txBody>
      </p:sp>
    </p:spTree>
    <p:extLst>
      <p:ext uri="{BB962C8B-B14F-4D97-AF65-F5344CB8AC3E}">
        <p14:creationId xmlns:p14="http://schemas.microsoft.com/office/powerpoint/2010/main" val="124321642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Somatoform Disorders</a:t>
            </a:r>
            <a:endParaRPr lang="en-US" dirty="0"/>
          </a:p>
        </p:txBody>
      </p:sp>
    </p:spTree>
    <p:extLst>
      <p:ext uri="{BB962C8B-B14F-4D97-AF65-F5344CB8AC3E}">
        <p14:creationId xmlns:p14="http://schemas.microsoft.com/office/powerpoint/2010/main" val="90430526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Somatoform Disorders</a:t>
            </a:r>
          </a:p>
        </p:txBody>
      </p:sp>
      <p:sp>
        <p:nvSpPr>
          <p:cNvPr id="3" name="Content Placeholder 2"/>
          <p:cNvSpPr>
            <a:spLocks noGrp="1"/>
          </p:cNvSpPr>
          <p:nvPr>
            <p:ph idx="1"/>
          </p:nvPr>
        </p:nvSpPr>
        <p:spPr/>
        <p:txBody>
          <a:bodyPr>
            <a:normAutofit/>
          </a:bodyPr>
          <a:lstStyle/>
          <a:p>
            <a:r>
              <a:rPr lang="en-US" dirty="0"/>
              <a:t>T</a:t>
            </a:r>
            <a:r>
              <a:rPr lang="en-US" dirty="0" smtClean="0"/>
              <a:t>he </a:t>
            </a:r>
            <a:r>
              <a:rPr lang="en-US" dirty="0"/>
              <a:t>mind </a:t>
            </a:r>
            <a:r>
              <a:rPr lang="en-US" dirty="0" smtClean="0"/>
              <a:t>can cause </a:t>
            </a:r>
            <a:r>
              <a:rPr lang="en-US" dirty="0"/>
              <a:t>the body to create physical symptoms or to worsen physical </a:t>
            </a:r>
            <a:r>
              <a:rPr lang="en-US" dirty="0" smtClean="0"/>
              <a:t>illnesses. Real </a:t>
            </a:r>
            <a:r>
              <a:rPr lang="en-US" dirty="0"/>
              <a:t>symptoms can begin, continue, or be worsened as a result of </a:t>
            </a:r>
            <a:r>
              <a:rPr lang="en-US" dirty="0" smtClean="0"/>
              <a:t>emotional factors</a:t>
            </a:r>
            <a:r>
              <a:rPr lang="en-US" dirty="0"/>
              <a:t>. Examples include diabetes, hypertension, and colitis, all </a:t>
            </a:r>
            <a:r>
              <a:rPr lang="en-US" dirty="0" smtClean="0"/>
              <a:t>of which </a:t>
            </a:r>
            <a:r>
              <a:rPr lang="en-US" dirty="0"/>
              <a:t>are medical illnesses influenced by stress and emotions. </a:t>
            </a:r>
            <a:endParaRPr lang="en-US" dirty="0" smtClean="0"/>
          </a:p>
          <a:p>
            <a:r>
              <a:rPr lang="en-US" dirty="0" smtClean="0"/>
              <a:t>After </a:t>
            </a:r>
            <a:r>
              <a:rPr lang="en-US" dirty="0"/>
              <a:t>a stressful day </a:t>
            </a:r>
            <a:r>
              <a:rPr lang="en-US" dirty="0" smtClean="0"/>
              <a:t>at work</a:t>
            </a:r>
            <a:r>
              <a:rPr lang="en-US" dirty="0"/>
              <a:t>, many people experience “tension headaches” that can be quite </a:t>
            </a:r>
            <a:r>
              <a:rPr lang="en-US" dirty="0" smtClean="0"/>
              <a:t>painful. The </a:t>
            </a:r>
            <a:r>
              <a:rPr lang="en-US" dirty="0"/>
              <a:t>headaches are a manifestation of stress rather than a symptom </a:t>
            </a:r>
            <a:r>
              <a:rPr lang="en-US" dirty="0" smtClean="0"/>
              <a:t>of an </a:t>
            </a:r>
            <a:r>
              <a:rPr lang="en-US" dirty="0"/>
              <a:t>underlying medical problem.</a:t>
            </a:r>
          </a:p>
        </p:txBody>
      </p:sp>
    </p:spTree>
    <p:extLst>
      <p:ext uri="{BB962C8B-B14F-4D97-AF65-F5344CB8AC3E}">
        <p14:creationId xmlns:p14="http://schemas.microsoft.com/office/powerpoint/2010/main" val="40064947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a:t>
            </a:r>
            <a:endParaRPr lang="en-US" dirty="0"/>
          </a:p>
        </p:txBody>
      </p:sp>
      <p:sp>
        <p:nvSpPr>
          <p:cNvPr id="3" name="Content Placeholder 2"/>
          <p:cNvSpPr>
            <a:spLocks noGrp="1"/>
          </p:cNvSpPr>
          <p:nvPr>
            <p:ph idx="1"/>
          </p:nvPr>
        </p:nvSpPr>
        <p:spPr/>
        <p:txBody>
          <a:bodyPr>
            <a:normAutofit lnSpcReduction="10000"/>
          </a:bodyPr>
          <a:lstStyle/>
          <a:p>
            <a:r>
              <a:rPr lang="en-US" b="1" dirty="0"/>
              <a:t>Intoxication </a:t>
            </a:r>
            <a:r>
              <a:rPr lang="en-US" dirty="0"/>
              <a:t>is use of a substance that results in </a:t>
            </a:r>
            <a:r>
              <a:rPr lang="en-US" dirty="0" smtClean="0"/>
              <a:t>maladaptive behavior</a:t>
            </a:r>
            <a:r>
              <a:rPr lang="en-US" dirty="0"/>
              <a:t>. </a:t>
            </a:r>
            <a:endParaRPr lang="en-US" dirty="0" smtClean="0"/>
          </a:p>
          <a:p>
            <a:r>
              <a:rPr lang="en-US" b="1" dirty="0" smtClean="0"/>
              <a:t>Withdrawal </a:t>
            </a:r>
            <a:r>
              <a:rPr lang="en-US" b="1" dirty="0"/>
              <a:t>syndrome </a:t>
            </a:r>
            <a:r>
              <a:rPr lang="en-US" dirty="0"/>
              <a:t>refers to </a:t>
            </a:r>
            <a:r>
              <a:rPr lang="en-US" dirty="0" smtClean="0"/>
              <a:t>the negative </a:t>
            </a:r>
            <a:r>
              <a:rPr lang="en-US" dirty="0"/>
              <a:t>psychologic and physical reactions that </a:t>
            </a:r>
            <a:r>
              <a:rPr lang="en-US" dirty="0" smtClean="0"/>
              <a:t>occur when </a:t>
            </a:r>
            <a:r>
              <a:rPr lang="en-US" dirty="0"/>
              <a:t>use of a substance ceases or dramatically </a:t>
            </a:r>
            <a:r>
              <a:rPr lang="en-US" dirty="0" smtClean="0"/>
              <a:t>decreases. </a:t>
            </a:r>
          </a:p>
          <a:p>
            <a:r>
              <a:rPr lang="en-US" b="1" dirty="0" smtClean="0"/>
              <a:t>Detoxification </a:t>
            </a:r>
            <a:r>
              <a:rPr lang="en-US" dirty="0"/>
              <a:t>is the process of safely withdrawing from </a:t>
            </a:r>
            <a:r>
              <a:rPr lang="en-US" dirty="0" smtClean="0"/>
              <a:t>a substance.</a:t>
            </a:r>
          </a:p>
          <a:p>
            <a:r>
              <a:rPr lang="en-US" b="1" dirty="0" smtClean="0"/>
              <a:t>Substance abuse </a:t>
            </a:r>
            <a:r>
              <a:rPr lang="en-US" dirty="0" smtClean="0"/>
              <a:t>can be defined as using a drug in a way that is inconsistent with medical or social norms and despite negative consequences.</a:t>
            </a:r>
            <a:endParaRPr lang="en-US" dirty="0"/>
          </a:p>
          <a:p>
            <a:r>
              <a:rPr lang="en-US" dirty="0"/>
              <a:t>Abuse of more than one substance is termed </a:t>
            </a:r>
            <a:r>
              <a:rPr lang="en-US" b="1" dirty="0" err="1"/>
              <a:t>polysubstance</a:t>
            </a:r>
            <a:r>
              <a:rPr lang="en-US" b="1" dirty="0"/>
              <a:t> abuse</a:t>
            </a:r>
            <a:r>
              <a:rPr lang="en-US" b="1" dirty="0" smtClean="0"/>
              <a:t>.</a:t>
            </a:r>
            <a:endParaRPr lang="en-US" b="1" dirty="0"/>
          </a:p>
        </p:txBody>
      </p:sp>
    </p:spTree>
    <p:extLst>
      <p:ext uri="{BB962C8B-B14F-4D97-AF65-F5344CB8AC3E}">
        <p14:creationId xmlns:p14="http://schemas.microsoft.com/office/powerpoint/2010/main" val="119689782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Somatoform Disorders</a:t>
            </a:r>
          </a:p>
        </p:txBody>
      </p:sp>
      <p:sp>
        <p:nvSpPr>
          <p:cNvPr id="3" name="Content Placeholder 2"/>
          <p:cNvSpPr>
            <a:spLocks noGrp="1"/>
          </p:cNvSpPr>
          <p:nvPr>
            <p:ph idx="1"/>
          </p:nvPr>
        </p:nvSpPr>
        <p:spPr/>
        <p:txBody>
          <a:bodyPr>
            <a:normAutofit/>
          </a:bodyPr>
          <a:lstStyle/>
          <a:p>
            <a:r>
              <a:rPr lang="en-US" dirty="0"/>
              <a:t>The term </a:t>
            </a:r>
            <a:r>
              <a:rPr lang="en-US" b="1" dirty="0"/>
              <a:t>hysteria </a:t>
            </a:r>
            <a:r>
              <a:rPr lang="en-US" dirty="0"/>
              <a:t>refers to multiple physical complaints with no </a:t>
            </a:r>
            <a:r>
              <a:rPr lang="en-US" dirty="0" smtClean="0"/>
              <a:t>organic basis</a:t>
            </a:r>
            <a:r>
              <a:rPr lang="en-US" dirty="0"/>
              <a:t>; the complaints are usually described dramatically</a:t>
            </a:r>
            <a:r>
              <a:rPr lang="en-US" dirty="0" smtClean="0"/>
              <a:t>.</a:t>
            </a:r>
          </a:p>
          <a:p>
            <a:r>
              <a:rPr lang="en-US" dirty="0"/>
              <a:t>Sigmund Freud, working with Charcot, observed that people with hysteria improved with hypnosis and experienced relief from their physical symptoms when they recalled memories and expressed emotions. This development led Freud to propose that people can convert unexpressed emotions into physical symptoms, a process now referred to as </a:t>
            </a:r>
            <a:r>
              <a:rPr lang="en-US" i="1" dirty="0"/>
              <a:t>somatization</a:t>
            </a:r>
            <a:r>
              <a:rPr lang="en-US" i="1" dirty="0" smtClean="0"/>
              <a:t>.</a:t>
            </a:r>
            <a:r>
              <a:rPr lang="en-US" dirty="0" smtClean="0"/>
              <a:t> </a:t>
            </a:r>
            <a:endParaRPr lang="en-US" dirty="0"/>
          </a:p>
        </p:txBody>
      </p:sp>
    </p:spTree>
    <p:extLst>
      <p:ext uri="{BB962C8B-B14F-4D97-AF65-F5344CB8AC3E}">
        <p14:creationId xmlns:p14="http://schemas.microsoft.com/office/powerpoint/2010/main" val="352556454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Somatoform Disorders</a:t>
            </a:r>
            <a:endParaRPr lang="en-US" dirty="0"/>
          </a:p>
        </p:txBody>
      </p:sp>
      <p:sp>
        <p:nvSpPr>
          <p:cNvPr id="3" name="Content Placeholder 2"/>
          <p:cNvSpPr>
            <a:spLocks noGrp="1"/>
          </p:cNvSpPr>
          <p:nvPr>
            <p:ph idx="1"/>
          </p:nvPr>
        </p:nvSpPr>
        <p:spPr/>
        <p:txBody>
          <a:bodyPr>
            <a:normAutofit/>
          </a:bodyPr>
          <a:lstStyle/>
          <a:p>
            <a:pPr>
              <a:buFont typeface="Wingdings" pitchFamily="2" charset="2"/>
              <a:buChar char="q"/>
            </a:pPr>
            <a:r>
              <a:rPr lang="en-US" dirty="0" smtClean="0"/>
              <a:t>The three </a:t>
            </a:r>
            <a:r>
              <a:rPr lang="en-US" dirty="0"/>
              <a:t>central features of somatoform disorders are </a:t>
            </a:r>
            <a:r>
              <a:rPr lang="en-US" dirty="0" smtClean="0"/>
              <a:t>as follows</a:t>
            </a:r>
            <a:r>
              <a:rPr lang="en-US" dirty="0"/>
              <a:t>:</a:t>
            </a:r>
          </a:p>
          <a:p>
            <a:pPr>
              <a:buFont typeface="Wingdings" pitchFamily="2" charset="2"/>
              <a:buChar char="Ø"/>
            </a:pPr>
            <a:r>
              <a:rPr lang="en-US" dirty="0" smtClean="0"/>
              <a:t>Physical </a:t>
            </a:r>
            <a:r>
              <a:rPr lang="en-US" dirty="0"/>
              <a:t>complaints suggest major medical illness </a:t>
            </a:r>
            <a:r>
              <a:rPr lang="en-US" dirty="0" smtClean="0"/>
              <a:t>but have </a:t>
            </a:r>
            <a:r>
              <a:rPr lang="en-US" dirty="0"/>
              <a:t>no demonstrable organic basis.</a:t>
            </a:r>
          </a:p>
          <a:p>
            <a:pPr>
              <a:buFont typeface="Wingdings" pitchFamily="2" charset="2"/>
              <a:buChar char="Ø"/>
            </a:pPr>
            <a:r>
              <a:rPr lang="en-US" dirty="0" err="1" smtClean="0"/>
              <a:t>Psychologic</a:t>
            </a:r>
            <a:r>
              <a:rPr lang="en-US" dirty="0" smtClean="0"/>
              <a:t> </a:t>
            </a:r>
            <a:r>
              <a:rPr lang="en-US" dirty="0"/>
              <a:t>factors and conflicts seem important in </a:t>
            </a:r>
            <a:r>
              <a:rPr lang="en-US" dirty="0" smtClean="0"/>
              <a:t>initiating, exacerbating</a:t>
            </a:r>
            <a:r>
              <a:rPr lang="en-US" dirty="0"/>
              <a:t>, and maintaining the symptoms</a:t>
            </a:r>
            <a:r>
              <a:rPr lang="en-US" dirty="0" smtClean="0"/>
              <a:t>.</a:t>
            </a:r>
          </a:p>
          <a:p>
            <a:pPr>
              <a:buFont typeface="Wingdings" pitchFamily="2" charset="2"/>
              <a:buChar char="Ø"/>
            </a:pPr>
            <a:r>
              <a:rPr lang="en-US" dirty="0" smtClean="0"/>
              <a:t>Symptoms </a:t>
            </a:r>
            <a:r>
              <a:rPr lang="en-US" dirty="0"/>
              <a:t>or magnified health concerns are not </a:t>
            </a:r>
            <a:r>
              <a:rPr lang="en-US" dirty="0" smtClean="0"/>
              <a:t>under the </a:t>
            </a:r>
            <a:r>
              <a:rPr lang="en-US" dirty="0"/>
              <a:t>client’s conscious </a:t>
            </a:r>
            <a:r>
              <a:rPr lang="en-US" dirty="0" smtClean="0"/>
              <a:t>control.</a:t>
            </a:r>
            <a:endParaRPr lang="en-US" dirty="0"/>
          </a:p>
        </p:txBody>
      </p:sp>
    </p:spTree>
    <p:extLst>
      <p:ext uri="{BB962C8B-B14F-4D97-AF65-F5344CB8AC3E}">
        <p14:creationId xmlns:p14="http://schemas.microsoft.com/office/powerpoint/2010/main" val="236073178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Symptoms of Somatization</a:t>
            </a:r>
            <a:br>
              <a:rPr lang="en-US" dirty="0"/>
            </a:br>
            <a:r>
              <a:rPr lang="en-US" dirty="0"/>
              <a:t>Disorder</a:t>
            </a:r>
          </a:p>
        </p:txBody>
      </p:sp>
      <p:sp>
        <p:nvSpPr>
          <p:cNvPr id="3" name="Content Placeholder 2"/>
          <p:cNvSpPr>
            <a:spLocks noGrp="1"/>
          </p:cNvSpPr>
          <p:nvPr>
            <p:ph idx="1"/>
          </p:nvPr>
        </p:nvSpPr>
        <p:spPr/>
        <p:txBody>
          <a:bodyPr>
            <a:normAutofit fontScale="85000" lnSpcReduction="10000"/>
          </a:bodyPr>
          <a:lstStyle/>
          <a:p>
            <a:r>
              <a:rPr lang="en-US" b="1" dirty="0"/>
              <a:t>Pain symptoms</a:t>
            </a:r>
            <a:r>
              <a:rPr lang="en-US" dirty="0"/>
              <a:t>: complaints of headache; pain </a:t>
            </a:r>
            <a:r>
              <a:rPr lang="en-US" dirty="0" smtClean="0"/>
              <a:t>in the </a:t>
            </a:r>
            <a:r>
              <a:rPr lang="en-US" dirty="0"/>
              <a:t>abdomen, head, joints, back, chest, </a:t>
            </a:r>
            <a:r>
              <a:rPr lang="en-US" dirty="0" smtClean="0"/>
              <a:t>rectum; pain </a:t>
            </a:r>
            <a:r>
              <a:rPr lang="en-US" dirty="0"/>
              <a:t>during urination, menstruation, or </a:t>
            </a:r>
            <a:r>
              <a:rPr lang="en-US" dirty="0" smtClean="0"/>
              <a:t>sexual intercourse.</a:t>
            </a:r>
            <a:endParaRPr lang="en-US" dirty="0"/>
          </a:p>
          <a:p>
            <a:r>
              <a:rPr lang="en-US" b="1" dirty="0"/>
              <a:t>Gastrointestinal symptoms</a:t>
            </a:r>
            <a:r>
              <a:rPr lang="en-US" dirty="0"/>
              <a:t>: nausea, </a:t>
            </a:r>
            <a:r>
              <a:rPr lang="en-US" dirty="0" smtClean="0"/>
              <a:t>bloating, vomiting </a:t>
            </a:r>
            <a:r>
              <a:rPr lang="en-US" dirty="0"/>
              <a:t>(other than during pregnancy), </a:t>
            </a:r>
            <a:r>
              <a:rPr lang="en-US" dirty="0" smtClean="0"/>
              <a:t>diarrhea, or </a:t>
            </a:r>
            <a:r>
              <a:rPr lang="en-US" dirty="0"/>
              <a:t>intolerance of several </a:t>
            </a:r>
            <a:r>
              <a:rPr lang="en-US" dirty="0" smtClean="0"/>
              <a:t>foods.</a:t>
            </a:r>
            <a:endParaRPr lang="en-US" dirty="0"/>
          </a:p>
          <a:p>
            <a:r>
              <a:rPr lang="en-US" b="1" dirty="0"/>
              <a:t>Sexual symptoms</a:t>
            </a:r>
            <a:r>
              <a:rPr lang="en-US" dirty="0"/>
              <a:t>: sexual indifference, erectile </a:t>
            </a:r>
            <a:r>
              <a:rPr lang="en-US" dirty="0" smtClean="0"/>
              <a:t>or ejaculatory </a:t>
            </a:r>
            <a:r>
              <a:rPr lang="en-US" dirty="0"/>
              <a:t>dysfunction, irregular menses, </a:t>
            </a:r>
            <a:r>
              <a:rPr lang="en-US" dirty="0" smtClean="0"/>
              <a:t>excessive menstrual </a:t>
            </a:r>
            <a:r>
              <a:rPr lang="en-US" dirty="0"/>
              <a:t>bleeding, vomiting throughout </a:t>
            </a:r>
            <a:r>
              <a:rPr lang="en-US" dirty="0" smtClean="0"/>
              <a:t>pregnancy.</a:t>
            </a:r>
            <a:endParaRPr lang="en-US" dirty="0"/>
          </a:p>
          <a:p>
            <a:r>
              <a:rPr lang="en-US" b="1" dirty="0" err="1"/>
              <a:t>Pseudoneurologic</a:t>
            </a:r>
            <a:r>
              <a:rPr lang="en-US" b="1" dirty="0"/>
              <a:t> symptoms</a:t>
            </a:r>
            <a:r>
              <a:rPr lang="en-US" dirty="0"/>
              <a:t>: conversion </a:t>
            </a:r>
            <a:r>
              <a:rPr lang="en-US" dirty="0" smtClean="0"/>
              <a:t>symptoms such </a:t>
            </a:r>
            <a:r>
              <a:rPr lang="en-US" dirty="0"/>
              <a:t>as impaired coordination or balance, paralysis </a:t>
            </a:r>
            <a:r>
              <a:rPr lang="en-US" dirty="0" smtClean="0"/>
              <a:t>or localized </a:t>
            </a:r>
            <a:r>
              <a:rPr lang="en-US" dirty="0"/>
              <a:t>weakness, difficulty swallowing or lump </a:t>
            </a:r>
            <a:r>
              <a:rPr lang="en-US" dirty="0" smtClean="0"/>
              <a:t>in throat</a:t>
            </a:r>
            <a:r>
              <a:rPr lang="en-US" dirty="0"/>
              <a:t>, </a:t>
            </a:r>
            <a:r>
              <a:rPr lang="en-US" dirty="0" err="1"/>
              <a:t>aphonia</a:t>
            </a:r>
            <a:r>
              <a:rPr lang="en-US" dirty="0"/>
              <a:t>, urinary retention, hallucinations, </a:t>
            </a:r>
            <a:r>
              <a:rPr lang="en-US" dirty="0" smtClean="0"/>
              <a:t>loss of </a:t>
            </a:r>
            <a:r>
              <a:rPr lang="en-US" dirty="0"/>
              <a:t>touch or pain sensation, double vision, </a:t>
            </a:r>
            <a:r>
              <a:rPr lang="en-US" dirty="0" smtClean="0"/>
              <a:t>blindness, deafness</a:t>
            </a:r>
            <a:r>
              <a:rPr lang="en-US" dirty="0"/>
              <a:t>, seizures; dissociative symptoms such </a:t>
            </a:r>
            <a:r>
              <a:rPr lang="en-US" dirty="0" smtClean="0"/>
              <a:t>as amnesia</a:t>
            </a:r>
            <a:r>
              <a:rPr lang="en-US" dirty="0"/>
              <a:t>; or loss of consciousness other than </a:t>
            </a:r>
            <a:r>
              <a:rPr lang="en-US" dirty="0" smtClean="0"/>
              <a:t>fainting.</a:t>
            </a:r>
            <a:endParaRPr lang="en-US" dirty="0"/>
          </a:p>
        </p:txBody>
      </p:sp>
    </p:spTree>
    <p:extLst>
      <p:ext uri="{BB962C8B-B14F-4D97-AF65-F5344CB8AC3E}">
        <p14:creationId xmlns:p14="http://schemas.microsoft.com/office/powerpoint/2010/main" val="162002220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Treatment</a:t>
            </a:r>
          </a:p>
        </p:txBody>
      </p:sp>
      <p:sp>
        <p:nvSpPr>
          <p:cNvPr id="3" name="Content Placeholder 2"/>
          <p:cNvSpPr>
            <a:spLocks noGrp="1"/>
          </p:cNvSpPr>
          <p:nvPr>
            <p:ph idx="1"/>
          </p:nvPr>
        </p:nvSpPr>
        <p:spPr/>
        <p:txBody>
          <a:bodyPr>
            <a:normAutofit/>
          </a:bodyPr>
          <a:lstStyle/>
          <a:p>
            <a:r>
              <a:rPr lang="en-US" dirty="0"/>
              <a:t>Treatment focuses on managing symptoms and </a:t>
            </a:r>
            <a:r>
              <a:rPr lang="en-US" dirty="0" smtClean="0"/>
              <a:t>improving quality </a:t>
            </a:r>
            <a:r>
              <a:rPr lang="en-US" dirty="0"/>
              <a:t>of life. The health care provider must show </a:t>
            </a:r>
            <a:r>
              <a:rPr lang="en-US" dirty="0" smtClean="0"/>
              <a:t>empathy and </a:t>
            </a:r>
            <a:r>
              <a:rPr lang="en-US" dirty="0"/>
              <a:t>sensitivity to the client’s physical complaints. </a:t>
            </a:r>
            <a:endParaRPr lang="en-US" dirty="0" smtClean="0"/>
          </a:p>
          <a:p>
            <a:r>
              <a:rPr lang="en-US" dirty="0" smtClean="0"/>
              <a:t>A trusting relationship </a:t>
            </a:r>
            <a:r>
              <a:rPr lang="en-US" dirty="0"/>
              <a:t>helps to ensure that clients stay with and </a:t>
            </a:r>
            <a:r>
              <a:rPr lang="en-US" dirty="0" smtClean="0"/>
              <a:t>receive care </a:t>
            </a:r>
            <a:r>
              <a:rPr lang="en-US" dirty="0"/>
              <a:t>from one provider instead of “doctor shopping</a:t>
            </a:r>
            <a:r>
              <a:rPr lang="en-US" dirty="0" smtClean="0"/>
              <a:t>.”</a:t>
            </a:r>
          </a:p>
          <a:p>
            <a:r>
              <a:rPr lang="en-US" dirty="0"/>
              <a:t>For many clients, depression may accompany or result from somatoform disorders. Thus, antidepressants help in some cases. Selective serotonin reuptake inhibitors such as fluoxetine (Prozac), sertraline (Zoloft), and paroxetine (Paxil) are used most commonly</a:t>
            </a:r>
            <a:r>
              <a:rPr lang="en-US" dirty="0" smtClean="0"/>
              <a:t>.</a:t>
            </a:r>
            <a:endParaRPr lang="en-US" dirty="0"/>
          </a:p>
        </p:txBody>
      </p:sp>
    </p:spTree>
    <p:extLst>
      <p:ext uri="{BB962C8B-B14F-4D97-AF65-F5344CB8AC3E}">
        <p14:creationId xmlns:p14="http://schemas.microsoft.com/office/powerpoint/2010/main" val="276507240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Assessment</a:t>
            </a:r>
          </a:p>
        </p:txBody>
      </p:sp>
      <p:sp>
        <p:nvSpPr>
          <p:cNvPr id="3" name="Content Placeholder 2"/>
          <p:cNvSpPr>
            <a:spLocks noGrp="1"/>
          </p:cNvSpPr>
          <p:nvPr>
            <p:ph idx="1"/>
          </p:nvPr>
        </p:nvSpPr>
        <p:spPr/>
        <p:txBody>
          <a:bodyPr>
            <a:normAutofit/>
          </a:bodyPr>
          <a:lstStyle/>
          <a:p>
            <a:r>
              <a:rPr lang="en-US" dirty="0"/>
              <a:t>The nurse must investigate physical health </a:t>
            </a:r>
            <a:r>
              <a:rPr lang="en-US" dirty="0" smtClean="0"/>
              <a:t>status thoroughly </a:t>
            </a:r>
            <a:r>
              <a:rPr lang="en-US" dirty="0"/>
              <a:t>to ensure there is no underlying </a:t>
            </a:r>
            <a:r>
              <a:rPr lang="en-US" dirty="0" smtClean="0"/>
              <a:t>pathology requiring </a:t>
            </a:r>
            <a:r>
              <a:rPr lang="en-US" dirty="0"/>
              <a:t>treatment</a:t>
            </a:r>
            <a:r>
              <a:rPr lang="en-US" dirty="0" smtClean="0"/>
              <a:t>.</a:t>
            </a:r>
          </a:p>
          <a:p>
            <a:r>
              <a:rPr lang="en-US" dirty="0"/>
              <a:t>Clients usually provide a lengthy and detailed account of previous physical problems, numerous diagnostic tests, and perhaps even a number of surgical procedures</a:t>
            </a:r>
            <a:r>
              <a:rPr lang="en-US" dirty="0" smtClean="0"/>
              <a:t>.</a:t>
            </a:r>
          </a:p>
          <a:p>
            <a:r>
              <a:rPr lang="en-US" dirty="0"/>
              <a:t>Clients with somatization disorder usually describe their complaints in colorful, exaggerated terms but often lack specific information.</a:t>
            </a:r>
          </a:p>
          <a:p>
            <a:endParaRPr lang="en-US" dirty="0"/>
          </a:p>
        </p:txBody>
      </p:sp>
    </p:spTree>
    <p:extLst>
      <p:ext uri="{BB962C8B-B14F-4D97-AF65-F5344CB8AC3E}">
        <p14:creationId xmlns:p14="http://schemas.microsoft.com/office/powerpoint/2010/main" val="274222432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Intervention</a:t>
            </a:r>
          </a:p>
        </p:txBody>
      </p:sp>
      <p:sp>
        <p:nvSpPr>
          <p:cNvPr id="3" name="Content Placeholder 2"/>
          <p:cNvSpPr>
            <a:spLocks noGrp="1"/>
          </p:cNvSpPr>
          <p:nvPr>
            <p:ph idx="1"/>
          </p:nvPr>
        </p:nvSpPr>
        <p:spPr/>
        <p:txBody>
          <a:bodyPr>
            <a:normAutofit fontScale="92500" lnSpcReduction="20000"/>
          </a:bodyPr>
          <a:lstStyle/>
          <a:p>
            <a:pPr>
              <a:buFont typeface="Wingdings" pitchFamily="2" charset="2"/>
              <a:buChar char="q"/>
            </a:pPr>
            <a:r>
              <a:rPr lang="en-US" dirty="0" smtClean="0"/>
              <a:t>Health teaching:</a:t>
            </a:r>
            <a:endParaRPr lang="en-US" dirty="0"/>
          </a:p>
          <a:p>
            <a:r>
              <a:rPr lang="en-US" dirty="0"/>
              <a:t>Establish a daily routine.</a:t>
            </a:r>
          </a:p>
          <a:p>
            <a:r>
              <a:rPr lang="en-US" dirty="0"/>
              <a:t>Promote adequate nutrition and sleep.</a:t>
            </a:r>
          </a:p>
          <a:p>
            <a:pPr>
              <a:buFont typeface="Wingdings" pitchFamily="2" charset="2"/>
              <a:buChar char="q"/>
            </a:pPr>
            <a:r>
              <a:rPr lang="en-US" dirty="0" smtClean="0"/>
              <a:t>Expression </a:t>
            </a:r>
            <a:r>
              <a:rPr lang="en-US" dirty="0"/>
              <a:t>of emotional </a:t>
            </a:r>
            <a:r>
              <a:rPr lang="en-US" dirty="0" smtClean="0"/>
              <a:t>feelings:</a:t>
            </a:r>
            <a:endParaRPr lang="en-US" dirty="0"/>
          </a:p>
          <a:p>
            <a:r>
              <a:rPr lang="en-US" dirty="0"/>
              <a:t>Recognize relationship between </a:t>
            </a:r>
            <a:r>
              <a:rPr lang="en-US" dirty="0" smtClean="0"/>
              <a:t>stress/coping and </a:t>
            </a:r>
            <a:r>
              <a:rPr lang="en-US" dirty="0"/>
              <a:t>physical symptoms</a:t>
            </a:r>
            <a:r>
              <a:rPr lang="en-US" dirty="0" smtClean="0"/>
              <a:t>.</a:t>
            </a:r>
            <a:endParaRPr lang="en-US" dirty="0"/>
          </a:p>
          <a:p>
            <a:r>
              <a:rPr lang="en-US" dirty="0"/>
              <a:t>Limit time spent on physical complaints</a:t>
            </a:r>
            <a:r>
              <a:rPr lang="en-US" dirty="0" smtClean="0"/>
              <a:t>.</a:t>
            </a:r>
            <a:endParaRPr lang="en-US" dirty="0"/>
          </a:p>
          <a:p>
            <a:pPr>
              <a:buFont typeface="Wingdings" pitchFamily="2" charset="2"/>
              <a:buChar char="q"/>
            </a:pPr>
            <a:r>
              <a:rPr lang="en-US" dirty="0" smtClean="0"/>
              <a:t>Coping strategies:</a:t>
            </a:r>
            <a:endParaRPr lang="en-US" dirty="0"/>
          </a:p>
          <a:p>
            <a:r>
              <a:rPr lang="en-US" dirty="0"/>
              <a:t>Emotion-focused coping strategies such as </a:t>
            </a:r>
            <a:r>
              <a:rPr lang="en-US" dirty="0" smtClean="0"/>
              <a:t>relaxation techniques</a:t>
            </a:r>
            <a:r>
              <a:rPr lang="en-US" dirty="0"/>
              <a:t>, deep breathing, guided imagery, </a:t>
            </a:r>
            <a:r>
              <a:rPr lang="en-US" dirty="0" smtClean="0"/>
              <a:t>and distraction.</a:t>
            </a:r>
            <a:endParaRPr lang="en-US" dirty="0"/>
          </a:p>
          <a:p>
            <a:r>
              <a:rPr lang="en-US" dirty="0"/>
              <a:t>Problem-focused coping strategies such as </a:t>
            </a:r>
            <a:r>
              <a:rPr lang="en-US" dirty="0" smtClean="0"/>
              <a:t>problem solving strategies </a:t>
            </a:r>
            <a:r>
              <a:rPr lang="en-US" dirty="0"/>
              <a:t>and </a:t>
            </a:r>
            <a:r>
              <a:rPr lang="en-US" dirty="0" smtClean="0"/>
              <a:t>role-playing.</a:t>
            </a:r>
            <a:endParaRPr lang="en-US" dirty="0"/>
          </a:p>
        </p:txBody>
      </p:sp>
    </p:spTree>
    <p:extLst>
      <p:ext uri="{BB962C8B-B14F-4D97-AF65-F5344CB8AC3E}">
        <p14:creationId xmlns:p14="http://schemas.microsoft.com/office/powerpoint/2010/main" val="258861374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Client/Family Education</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Establish </a:t>
            </a:r>
            <a:r>
              <a:rPr lang="en-US" dirty="0"/>
              <a:t>daily health routine, including adequate </a:t>
            </a:r>
            <a:r>
              <a:rPr lang="en-US" dirty="0" smtClean="0"/>
              <a:t>rest, exercise</a:t>
            </a:r>
            <a:r>
              <a:rPr lang="en-US" dirty="0"/>
              <a:t>, and nutrition.</a:t>
            </a:r>
          </a:p>
          <a:p>
            <a:r>
              <a:rPr lang="en-US" dirty="0" smtClean="0"/>
              <a:t>Teach </a:t>
            </a:r>
            <a:r>
              <a:rPr lang="en-US" dirty="0"/>
              <a:t>about relationship of stress and </a:t>
            </a:r>
            <a:r>
              <a:rPr lang="en-US" dirty="0" smtClean="0"/>
              <a:t>physical symptoms and mind–body relationship.</a:t>
            </a:r>
          </a:p>
          <a:p>
            <a:r>
              <a:rPr lang="en-US" dirty="0" smtClean="0"/>
              <a:t>Educate </a:t>
            </a:r>
            <a:r>
              <a:rPr lang="en-US" dirty="0"/>
              <a:t>about proper nutrition, rest, and exercise.</a:t>
            </a:r>
          </a:p>
          <a:p>
            <a:r>
              <a:rPr lang="fr-FR" dirty="0" smtClean="0"/>
              <a:t>Educate </a:t>
            </a:r>
            <a:r>
              <a:rPr lang="fr-FR" dirty="0"/>
              <a:t>client in relaxation techniques: </a:t>
            </a:r>
            <a:r>
              <a:rPr lang="fr-FR" dirty="0" smtClean="0"/>
              <a:t>progressive </a:t>
            </a:r>
            <a:r>
              <a:rPr lang="en-US" dirty="0" smtClean="0"/>
              <a:t>relaxation</a:t>
            </a:r>
            <a:r>
              <a:rPr lang="en-US" dirty="0"/>
              <a:t>, deep breathing, guided imagery, </a:t>
            </a:r>
            <a:r>
              <a:rPr lang="en-US" dirty="0" smtClean="0"/>
              <a:t>and distraction </a:t>
            </a:r>
            <a:r>
              <a:rPr lang="en-US" dirty="0"/>
              <a:t>such as music or other activities.</a:t>
            </a:r>
          </a:p>
          <a:p>
            <a:r>
              <a:rPr lang="en-US" dirty="0" smtClean="0"/>
              <a:t>Educate </a:t>
            </a:r>
            <a:r>
              <a:rPr lang="en-US" dirty="0"/>
              <a:t>client by role-playing social situations </a:t>
            </a:r>
            <a:r>
              <a:rPr lang="en-US" dirty="0" smtClean="0"/>
              <a:t>and interactions</a:t>
            </a:r>
            <a:r>
              <a:rPr lang="en-US" dirty="0"/>
              <a:t>.</a:t>
            </a:r>
          </a:p>
          <a:p>
            <a:r>
              <a:rPr lang="en-US" dirty="0" smtClean="0"/>
              <a:t>Encourage </a:t>
            </a:r>
            <a:r>
              <a:rPr lang="en-US" dirty="0"/>
              <a:t>family to provide attention </a:t>
            </a:r>
            <a:r>
              <a:rPr lang="en-US" dirty="0" smtClean="0"/>
              <a:t>and encouragement </a:t>
            </a:r>
            <a:r>
              <a:rPr lang="en-US" dirty="0"/>
              <a:t>when client has fewer complaints.</a:t>
            </a:r>
          </a:p>
          <a:p>
            <a:r>
              <a:rPr lang="en-US" dirty="0" smtClean="0"/>
              <a:t>Encourage </a:t>
            </a:r>
            <a:r>
              <a:rPr lang="en-US" dirty="0"/>
              <a:t>family to decrease special attention </a:t>
            </a:r>
            <a:r>
              <a:rPr lang="en-US" dirty="0" smtClean="0"/>
              <a:t>when client </a:t>
            </a:r>
            <a:r>
              <a:rPr lang="en-US" dirty="0"/>
              <a:t>is in “sick” role.</a:t>
            </a:r>
          </a:p>
        </p:txBody>
      </p:sp>
    </p:spTree>
    <p:extLst>
      <p:ext uri="{BB962C8B-B14F-4D97-AF65-F5344CB8AC3E}">
        <p14:creationId xmlns:p14="http://schemas.microsoft.com/office/powerpoint/2010/main" val="333259026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Child &amp; Adolescent Disorders</a:t>
            </a:r>
            <a:endParaRPr lang="en-US" dirty="0"/>
          </a:p>
        </p:txBody>
      </p:sp>
    </p:spTree>
    <p:extLst>
      <p:ext uri="{BB962C8B-B14F-4D97-AF65-F5344CB8AC3E}">
        <p14:creationId xmlns:p14="http://schemas.microsoft.com/office/powerpoint/2010/main" val="11992495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Autistic Disorder</a:t>
            </a:r>
            <a:endParaRPr lang="en-US" dirty="0"/>
          </a:p>
        </p:txBody>
      </p:sp>
      <p:sp>
        <p:nvSpPr>
          <p:cNvPr id="3" name="Content Placeholder 2"/>
          <p:cNvSpPr>
            <a:spLocks noGrp="1"/>
          </p:cNvSpPr>
          <p:nvPr>
            <p:ph idx="1"/>
          </p:nvPr>
        </p:nvSpPr>
        <p:spPr/>
        <p:txBody>
          <a:bodyPr>
            <a:normAutofit lnSpcReduction="10000"/>
          </a:bodyPr>
          <a:lstStyle/>
          <a:p>
            <a:r>
              <a:rPr lang="en-US" b="1" dirty="0"/>
              <a:t>Autistic disorder</a:t>
            </a:r>
            <a:r>
              <a:rPr lang="en-US" dirty="0"/>
              <a:t>, the best known of the pervasive </a:t>
            </a:r>
            <a:r>
              <a:rPr lang="en-US" dirty="0" smtClean="0"/>
              <a:t>developmental disorders</a:t>
            </a:r>
            <a:r>
              <a:rPr lang="en-US" dirty="0"/>
              <a:t>, is more prevalent in boys than in </a:t>
            </a:r>
            <a:r>
              <a:rPr lang="en-US" dirty="0" smtClean="0"/>
              <a:t>girls, and </a:t>
            </a:r>
            <a:r>
              <a:rPr lang="en-US" dirty="0"/>
              <a:t>it is identified usually by 18 months and no later </a:t>
            </a:r>
            <a:r>
              <a:rPr lang="en-US" dirty="0" smtClean="0"/>
              <a:t>than </a:t>
            </a:r>
            <a:r>
              <a:rPr lang="en-US" dirty="0"/>
              <a:t>3 years of age. </a:t>
            </a:r>
            <a:endParaRPr lang="en-US" dirty="0" smtClean="0"/>
          </a:p>
          <a:p>
            <a:r>
              <a:rPr lang="en-US" dirty="0" smtClean="0"/>
              <a:t>Children </a:t>
            </a:r>
            <a:r>
              <a:rPr lang="en-US" dirty="0"/>
              <a:t>with autism display little </a:t>
            </a:r>
            <a:r>
              <a:rPr lang="en-US" dirty="0" smtClean="0">
                <a:solidFill>
                  <a:srgbClr val="FF0000"/>
                </a:solidFill>
              </a:rPr>
              <a:t>eye contact </a:t>
            </a:r>
            <a:r>
              <a:rPr lang="en-US" dirty="0"/>
              <a:t>with and make </a:t>
            </a:r>
            <a:r>
              <a:rPr lang="en-US" dirty="0">
                <a:solidFill>
                  <a:srgbClr val="FF0000"/>
                </a:solidFill>
              </a:rPr>
              <a:t>few facial expressions </a:t>
            </a:r>
            <a:r>
              <a:rPr lang="en-US" dirty="0"/>
              <a:t>toward </a:t>
            </a:r>
            <a:r>
              <a:rPr lang="en-US" dirty="0" smtClean="0"/>
              <a:t>others; they </a:t>
            </a:r>
            <a:r>
              <a:rPr lang="en-US" dirty="0"/>
              <a:t>use </a:t>
            </a:r>
            <a:r>
              <a:rPr lang="en-US" dirty="0">
                <a:solidFill>
                  <a:srgbClr val="FF0000"/>
                </a:solidFill>
              </a:rPr>
              <a:t>limited gestures to communicate</a:t>
            </a:r>
            <a:r>
              <a:rPr lang="en-US" dirty="0"/>
              <a:t>. They </a:t>
            </a:r>
            <a:r>
              <a:rPr lang="en-US" dirty="0" smtClean="0"/>
              <a:t>have limited </a:t>
            </a:r>
            <a:r>
              <a:rPr lang="en-US" dirty="0"/>
              <a:t>capacity to relate to peers or parents. They </a:t>
            </a:r>
            <a:r>
              <a:rPr lang="en-US" dirty="0" smtClean="0">
                <a:solidFill>
                  <a:srgbClr val="FF0000"/>
                </a:solidFill>
              </a:rPr>
              <a:t>lack spontaneous </a:t>
            </a:r>
            <a:r>
              <a:rPr lang="en-US" dirty="0">
                <a:solidFill>
                  <a:srgbClr val="FF0000"/>
                </a:solidFill>
              </a:rPr>
              <a:t>enjoyment, express no moods or </a:t>
            </a:r>
            <a:r>
              <a:rPr lang="en-US" dirty="0" smtClean="0">
                <a:solidFill>
                  <a:srgbClr val="FF0000"/>
                </a:solidFill>
              </a:rPr>
              <a:t>emotional affect</a:t>
            </a:r>
            <a:r>
              <a:rPr lang="en-US" dirty="0">
                <a:solidFill>
                  <a:srgbClr val="FF0000"/>
                </a:solidFill>
              </a:rPr>
              <a:t>, and cannot engage in play </a:t>
            </a:r>
            <a:r>
              <a:rPr lang="en-US" dirty="0"/>
              <a:t>or make-believe </a:t>
            </a:r>
            <a:r>
              <a:rPr lang="en-US" dirty="0" smtClean="0"/>
              <a:t>with toys</a:t>
            </a:r>
            <a:r>
              <a:rPr lang="en-US" dirty="0"/>
              <a:t>. There is little intelligible speech. These </a:t>
            </a:r>
            <a:r>
              <a:rPr lang="en-US" dirty="0" smtClean="0"/>
              <a:t>children engage </a:t>
            </a:r>
            <a:r>
              <a:rPr lang="en-US" dirty="0"/>
              <a:t>in stereotyped motor behaviors such as hand </a:t>
            </a:r>
            <a:r>
              <a:rPr lang="en-US" dirty="0" smtClean="0"/>
              <a:t>flapping, body </a:t>
            </a:r>
            <a:r>
              <a:rPr lang="en-US" dirty="0"/>
              <a:t>twisting, or head banging.</a:t>
            </a:r>
          </a:p>
        </p:txBody>
      </p:sp>
    </p:spTree>
    <p:extLst>
      <p:ext uri="{BB962C8B-B14F-4D97-AF65-F5344CB8AC3E}">
        <p14:creationId xmlns:p14="http://schemas.microsoft.com/office/powerpoint/2010/main" val="95117788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Autistic Disorder</a:t>
            </a:r>
          </a:p>
        </p:txBody>
      </p:sp>
      <p:sp>
        <p:nvSpPr>
          <p:cNvPr id="3" name="Content Placeholder 2"/>
          <p:cNvSpPr>
            <a:spLocks noGrp="1"/>
          </p:cNvSpPr>
          <p:nvPr>
            <p:ph idx="1"/>
          </p:nvPr>
        </p:nvSpPr>
        <p:spPr/>
        <p:txBody>
          <a:bodyPr>
            <a:normAutofit/>
          </a:bodyPr>
          <a:lstStyle/>
          <a:p>
            <a:r>
              <a:rPr lang="en-US" dirty="0"/>
              <a:t>Autism tends to improve, in some cases </a:t>
            </a:r>
            <a:r>
              <a:rPr lang="en-US" dirty="0" smtClean="0"/>
              <a:t>substantially, as </a:t>
            </a:r>
            <a:r>
              <a:rPr lang="en-US" dirty="0"/>
              <a:t>children start to acquire and use language to </a:t>
            </a:r>
            <a:r>
              <a:rPr lang="en-US" dirty="0" smtClean="0"/>
              <a:t>communicate with </a:t>
            </a:r>
            <a:r>
              <a:rPr lang="en-US" dirty="0"/>
              <a:t>others. If behavior deteriorates in </a:t>
            </a:r>
            <a:r>
              <a:rPr lang="en-US" dirty="0" smtClean="0"/>
              <a:t>adolescence, it </a:t>
            </a:r>
            <a:r>
              <a:rPr lang="en-US" dirty="0"/>
              <a:t>may reflect the effects of hormonal changes or the </a:t>
            </a:r>
            <a:r>
              <a:rPr lang="en-US" dirty="0" smtClean="0"/>
              <a:t>difficulty meeting </a:t>
            </a:r>
            <a:r>
              <a:rPr lang="en-US" dirty="0"/>
              <a:t>increasingly complex social </a:t>
            </a:r>
            <a:r>
              <a:rPr lang="en-US" dirty="0" smtClean="0"/>
              <a:t>demands. Autistic </a:t>
            </a:r>
            <a:r>
              <a:rPr lang="en-US" dirty="0"/>
              <a:t>traits persist into adulthood, and most </a:t>
            </a:r>
            <a:r>
              <a:rPr lang="en-US" dirty="0" smtClean="0"/>
              <a:t>people with </a:t>
            </a:r>
            <a:r>
              <a:rPr lang="en-US" dirty="0"/>
              <a:t>autism remain dependent to some degree on </a:t>
            </a:r>
            <a:r>
              <a:rPr lang="en-US" dirty="0" smtClean="0"/>
              <a:t>others. </a:t>
            </a:r>
          </a:p>
          <a:p>
            <a:r>
              <a:rPr lang="en-US" dirty="0" smtClean="0"/>
              <a:t>Manifestations </a:t>
            </a:r>
            <a:r>
              <a:rPr lang="en-US" dirty="0"/>
              <a:t>vary from little speech and poor daily </a:t>
            </a:r>
            <a:r>
              <a:rPr lang="en-US" dirty="0" smtClean="0"/>
              <a:t>living skills </a:t>
            </a:r>
            <a:r>
              <a:rPr lang="en-US" dirty="0"/>
              <a:t>throughout life to adequate social skills </a:t>
            </a:r>
            <a:r>
              <a:rPr lang="en-US" dirty="0" smtClean="0"/>
              <a:t>that allow </a:t>
            </a:r>
            <a:r>
              <a:rPr lang="en-US" dirty="0"/>
              <a:t>relatively independent functioning. Social </a:t>
            </a:r>
            <a:r>
              <a:rPr lang="en-US" dirty="0" smtClean="0"/>
              <a:t>skills rarely </a:t>
            </a:r>
            <a:r>
              <a:rPr lang="en-US" dirty="0"/>
              <a:t>improve enough to permit marriage and child </a:t>
            </a:r>
            <a:r>
              <a:rPr lang="en-US" dirty="0" smtClean="0"/>
              <a:t>rearing. </a:t>
            </a:r>
            <a:endParaRPr lang="en-US" dirty="0"/>
          </a:p>
        </p:txBody>
      </p:sp>
    </p:spTree>
    <p:extLst>
      <p:ext uri="{BB962C8B-B14F-4D97-AF65-F5344CB8AC3E}">
        <p14:creationId xmlns:p14="http://schemas.microsoft.com/office/powerpoint/2010/main" val="7442158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Types of Substance Abuse</a:t>
            </a:r>
            <a:endParaRPr lang="en-US" dirty="0"/>
          </a:p>
        </p:txBody>
      </p:sp>
      <p:sp>
        <p:nvSpPr>
          <p:cNvPr id="3" name="Content Placeholder 2"/>
          <p:cNvSpPr>
            <a:spLocks noGrp="1"/>
          </p:cNvSpPr>
          <p:nvPr>
            <p:ph idx="1"/>
          </p:nvPr>
        </p:nvSpPr>
        <p:spPr/>
        <p:txBody>
          <a:bodyPr>
            <a:normAutofit fontScale="85000" lnSpcReduction="20000"/>
          </a:bodyPr>
          <a:lstStyle/>
          <a:p>
            <a:pPr marL="514350" indent="-514350">
              <a:buFont typeface="+mj-lt"/>
              <a:buAutoNum type="arabicPeriod"/>
            </a:pPr>
            <a:r>
              <a:rPr lang="en-US" dirty="0" smtClean="0"/>
              <a:t>Alcohol.</a:t>
            </a:r>
            <a:endParaRPr lang="en-US" dirty="0"/>
          </a:p>
          <a:p>
            <a:pPr marL="514350" indent="-514350">
              <a:buFont typeface="+mj-lt"/>
              <a:buAutoNum type="arabicPeriod"/>
            </a:pPr>
            <a:r>
              <a:rPr lang="en-US" dirty="0" smtClean="0"/>
              <a:t>Amphetamines </a:t>
            </a:r>
            <a:r>
              <a:rPr lang="en-US" dirty="0"/>
              <a:t>or Similarly Acting </a:t>
            </a:r>
            <a:r>
              <a:rPr lang="en-US" dirty="0" err="1" smtClean="0"/>
              <a:t>Sympathomimetics</a:t>
            </a:r>
            <a:r>
              <a:rPr lang="en-US" dirty="0" smtClean="0"/>
              <a:t>.</a:t>
            </a:r>
            <a:endParaRPr lang="en-US" dirty="0"/>
          </a:p>
          <a:p>
            <a:pPr marL="514350" indent="-514350">
              <a:buFont typeface="+mj-lt"/>
              <a:buAutoNum type="arabicPeriod"/>
            </a:pPr>
            <a:r>
              <a:rPr lang="en-US" dirty="0" smtClean="0"/>
              <a:t>Caffeine.</a:t>
            </a:r>
            <a:endParaRPr lang="en-US" dirty="0"/>
          </a:p>
          <a:p>
            <a:pPr marL="514350" indent="-514350">
              <a:buFont typeface="+mj-lt"/>
              <a:buAutoNum type="arabicPeriod"/>
            </a:pPr>
            <a:r>
              <a:rPr lang="en-US" dirty="0" smtClean="0"/>
              <a:t>Cannabis.</a:t>
            </a:r>
            <a:endParaRPr lang="en-US" dirty="0"/>
          </a:p>
          <a:p>
            <a:pPr marL="514350" indent="-514350">
              <a:buFont typeface="+mj-lt"/>
              <a:buAutoNum type="arabicPeriod"/>
            </a:pPr>
            <a:r>
              <a:rPr lang="en-US" dirty="0" smtClean="0"/>
              <a:t>Cocaine.</a:t>
            </a:r>
            <a:endParaRPr lang="en-US" dirty="0"/>
          </a:p>
          <a:p>
            <a:pPr marL="514350" indent="-514350">
              <a:buFont typeface="+mj-lt"/>
              <a:buAutoNum type="arabicPeriod"/>
            </a:pPr>
            <a:r>
              <a:rPr lang="en-US" dirty="0" smtClean="0"/>
              <a:t>Hallucinogens.</a:t>
            </a:r>
            <a:endParaRPr lang="en-US" dirty="0"/>
          </a:p>
          <a:p>
            <a:pPr marL="514350" indent="-514350">
              <a:buFont typeface="+mj-lt"/>
              <a:buAutoNum type="arabicPeriod"/>
            </a:pPr>
            <a:r>
              <a:rPr lang="en-US" dirty="0" smtClean="0"/>
              <a:t>Inhalants.</a:t>
            </a:r>
            <a:endParaRPr lang="en-US" dirty="0"/>
          </a:p>
          <a:p>
            <a:pPr marL="514350" indent="-514350">
              <a:buFont typeface="+mj-lt"/>
              <a:buAutoNum type="arabicPeriod"/>
            </a:pPr>
            <a:r>
              <a:rPr lang="en-US" dirty="0" smtClean="0"/>
              <a:t>Nicotine.</a:t>
            </a:r>
            <a:endParaRPr lang="en-US" dirty="0"/>
          </a:p>
          <a:p>
            <a:pPr marL="514350" indent="-514350">
              <a:buFont typeface="+mj-lt"/>
              <a:buAutoNum type="arabicPeriod"/>
            </a:pPr>
            <a:r>
              <a:rPr lang="en-US" dirty="0" smtClean="0"/>
              <a:t>Opioids.</a:t>
            </a:r>
            <a:endParaRPr lang="en-US" dirty="0"/>
          </a:p>
          <a:p>
            <a:pPr marL="514350" indent="-514350">
              <a:buFont typeface="+mj-lt"/>
              <a:buAutoNum type="arabicPeriod"/>
            </a:pPr>
            <a:r>
              <a:rPr lang="en-US" dirty="0" smtClean="0"/>
              <a:t>Phencyclidine </a:t>
            </a:r>
            <a:r>
              <a:rPr lang="en-US" dirty="0"/>
              <a:t>(PCP) or Similarly Acting </a:t>
            </a:r>
            <a:r>
              <a:rPr lang="en-US" dirty="0" smtClean="0"/>
              <a:t>Drugs.</a:t>
            </a:r>
            <a:endParaRPr lang="en-US" dirty="0"/>
          </a:p>
          <a:p>
            <a:pPr marL="514350" indent="-514350">
              <a:buFont typeface="+mj-lt"/>
              <a:buAutoNum type="arabicPeriod"/>
            </a:pPr>
            <a:r>
              <a:rPr lang="en-US" dirty="0" smtClean="0"/>
              <a:t>Sedatives</a:t>
            </a:r>
            <a:r>
              <a:rPr lang="en-US" dirty="0"/>
              <a:t>, Hypnotics, or </a:t>
            </a:r>
            <a:r>
              <a:rPr lang="en-US" dirty="0" smtClean="0"/>
              <a:t>Anxiolytics.</a:t>
            </a:r>
            <a:endParaRPr lang="en-US" dirty="0"/>
          </a:p>
        </p:txBody>
      </p:sp>
    </p:spTree>
    <p:extLst>
      <p:ext uri="{BB962C8B-B14F-4D97-AF65-F5344CB8AC3E}">
        <p14:creationId xmlns:p14="http://schemas.microsoft.com/office/powerpoint/2010/main" val="70984217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Treatment</a:t>
            </a:r>
            <a:endParaRPr lang="en-US" dirty="0"/>
          </a:p>
        </p:txBody>
      </p:sp>
      <p:sp>
        <p:nvSpPr>
          <p:cNvPr id="3" name="Content Placeholder 2"/>
          <p:cNvSpPr>
            <a:spLocks noGrp="1"/>
          </p:cNvSpPr>
          <p:nvPr>
            <p:ph idx="1"/>
          </p:nvPr>
        </p:nvSpPr>
        <p:spPr/>
        <p:txBody>
          <a:bodyPr>
            <a:normAutofit lnSpcReduction="10000"/>
          </a:bodyPr>
          <a:lstStyle/>
          <a:p>
            <a:r>
              <a:rPr lang="en-US" dirty="0"/>
              <a:t>The goals of treatment of children with autism are </a:t>
            </a:r>
            <a:r>
              <a:rPr lang="en-US" dirty="0" smtClean="0"/>
              <a:t>to reduce </a:t>
            </a:r>
            <a:r>
              <a:rPr lang="en-US" dirty="0"/>
              <a:t>behavioral symptoms (e.g., stereotyped motor </a:t>
            </a:r>
            <a:r>
              <a:rPr lang="en-US" dirty="0" smtClean="0"/>
              <a:t>behaviors) and </a:t>
            </a:r>
            <a:r>
              <a:rPr lang="en-US" dirty="0"/>
              <a:t>to promote learning and development, </a:t>
            </a:r>
            <a:r>
              <a:rPr lang="en-US" dirty="0" smtClean="0"/>
              <a:t>particularly the </a:t>
            </a:r>
            <a:r>
              <a:rPr lang="en-US" dirty="0"/>
              <a:t>acquisition of language skills. </a:t>
            </a:r>
            <a:endParaRPr lang="en-US" dirty="0" smtClean="0"/>
          </a:p>
          <a:p>
            <a:r>
              <a:rPr lang="en-US" dirty="0" smtClean="0"/>
              <a:t>Comprehensive </a:t>
            </a:r>
            <a:r>
              <a:rPr lang="en-US" dirty="0"/>
              <a:t>and </a:t>
            </a:r>
            <a:r>
              <a:rPr lang="en-US" dirty="0" smtClean="0"/>
              <a:t>individualized treatment</a:t>
            </a:r>
            <a:r>
              <a:rPr lang="en-US" dirty="0"/>
              <a:t>, including special education and </a:t>
            </a:r>
            <a:r>
              <a:rPr lang="en-US" dirty="0" smtClean="0"/>
              <a:t>language therapy</a:t>
            </a:r>
            <a:r>
              <a:rPr lang="en-US" dirty="0"/>
              <a:t>, is associated with more favorable </a:t>
            </a:r>
            <a:r>
              <a:rPr lang="en-US" dirty="0" smtClean="0"/>
              <a:t>outcomes. </a:t>
            </a:r>
          </a:p>
          <a:p>
            <a:r>
              <a:rPr lang="en-US" dirty="0" smtClean="0"/>
              <a:t>Pharmacologic </a:t>
            </a:r>
            <a:r>
              <a:rPr lang="en-US" dirty="0"/>
              <a:t>treatment </a:t>
            </a:r>
            <a:r>
              <a:rPr lang="en-US" dirty="0" smtClean="0"/>
              <a:t>with antipsychotics</a:t>
            </a:r>
            <a:r>
              <a:rPr lang="en-US" dirty="0"/>
              <a:t>, such as haloperidol (Haldol) or </a:t>
            </a:r>
            <a:r>
              <a:rPr lang="en-US" dirty="0" err="1" smtClean="0"/>
              <a:t>risperidone</a:t>
            </a:r>
            <a:r>
              <a:rPr lang="en-US" dirty="0"/>
              <a:t> </a:t>
            </a:r>
            <a:r>
              <a:rPr lang="en-US" dirty="0" smtClean="0"/>
              <a:t>(Risperdal</a:t>
            </a:r>
            <a:r>
              <a:rPr lang="en-US" dirty="0"/>
              <a:t>), may be effective for specific target </a:t>
            </a:r>
            <a:r>
              <a:rPr lang="en-US" dirty="0" smtClean="0"/>
              <a:t>symptoms such </a:t>
            </a:r>
            <a:r>
              <a:rPr lang="en-US" dirty="0"/>
              <a:t>as temper tantrums, aggressiveness, self-injury, </a:t>
            </a:r>
            <a:r>
              <a:rPr lang="en-US" dirty="0" smtClean="0"/>
              <a:t>hyperactivity, and </a:t>
            </a:r>
            <a:r>
              <a:rPr lang="en-US" dirty="0"/>
              <a:t>stereotyped behaviors</a:t>
            </a:r>
            <a:r>
              <a:rPr lang="en-US" dirty="0" smtClean="0"/>
              <a:t>.</a:t>
            </a:r>
            <a:endParaRPr lang="en-US" dirty="0"/>
          </a:p>
        </p:txBody>
      </p:sp>
    </p:spTree>
    <p:extLst>
      <p:ext uri="{BB962C8B-B14F-4D97-AF65-F5344CB8AC3E}">
        <p14:creationId xmlns:p14="http://schemas.microsoft.com/office/powerpoint/2010/main" val="60158918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Attention Deficit Hyperactivity</a:t>
            </a:r>
            <a:br>
              <a:rPr lang="en-US" dirty="0" smtClean="0"/>
            </a:br>
            <a:r>
              <a:rPr lang="en-US" dirty="0" smtClean="0"/>
              <a:t>Disorder</a:t>
            </a:r>
            <a:endParaRPr lang="en-US" dirty="0"/>
          </a:p>
        </p:txBody>
      </p:sp>
      <p:sp>
        <p:nvSpPr>
          <p:cNvPr id="3" name="Content Placeholder 2"/>
          <p:cNvSpPr>
            <a:spLocks noGrp="1"/>
          </p:cNvSpPr>
          <p:nvPr>
            <p:ph idx="1"/>
          </p:nvPr>
        </p:nvSpPr>
        <p:spPr/>
        <p:txBody>
          <a:bodyPr>
            <a:normAutofit/>
          </a:bodyPr>
          <a:lstStyle/>
          <a:p>
            <a:r>
              <a:rPr lang="en-US" b="1" dirty="0"/>
              <a:t>Attention deficit hyperactivity disorder (ADHD) </a:t>
            </a:r>
            <a:r>
              <a:rPr lang="en-US" dirty="0"/>
              <a:t>is </a:t>
            </a:r>
            <a:r>
              <a:rPr lang="en-US" dirty="0" smtClean="0"/>
              <a:t>characterized by </a:t>
            </a:r>
            <a:r>
              <a:rPr lang="en-US" dirty="0">
                <a:solidFill>
                  <a:srgbClr val="FF0000"/>
                </a:solidFill>
              </a:rPr>
              <a:t>inattentiveness, </a:t>
            </a:r>
            <a:r>
              <a:rPr lang="en-US" dirty="0" err="1">
                <a:solidFill>
                  <a:srgbClr val="FF0000"/>
                </a:solidFill>
              </a:rPr>
              <a:t>overactivity</a:t>
            </a:r>
            <a:r>
              <a:rPr lang="en-US" dirty="0">
                <a:solidFill>
                  <a:srgbClr val="FF0000"/>
                </a:solidFill>
              </a:rPr>
              <a:t>, and </a:t>
            </a:r>
            <a:r>
              <a:rPr lang="en-US" dirty="0" smtClean="0">
                <a:solidFill>
                  <a:srgbClr val="FF0000"/>
                </a:solidFill>
              </a:rPr>
              <a:t>impulsiveness</a:t>
            </a:r>
            <a:r>
              <a:rPr lang="en-US" dirty="0" smtClean="0"/>
              <a:t>. </a:t>
            </a:r>
          </a:p>
          <a:p>
            <a:r>
              <a:rPr lang="en-US" dirty="0" smtClean="0"/>
              <a:t>ADHD </a:t>
            </a:r>
            <a:r>
              <a:rPr lang="en-US" dirty="0"/>
              <a:t>is a common disorder, especially in </a:t>
            </a:r>
            <a:r>
              <a:rPr lang="en-US" dirty="0" smtClean="0"/>
              <a:t>boys. The essential </a:t>
            </a:r>
            <a:r>
              <a:rPr lang="en-US" dirty="0"/>
              <a:t>feature of ADHD is a persistent pattern of </a:t>
            </a:r>
            <a:r>
              <a:rPr lang="en-US" dirty="0" smtClean="0"/>
              <a:t>inattention and/or </a:t>
            </a:r>
            <a:r>
              <a:rPr lang="en-US" dirty="0"/>
              <a:t>hyperactivity and impulsivity more </a:t>
            </a:r>
            <a:r>
              <a:rPr lang="en-US" dirty="0" smtClean="0"/>
              <a:t>common than </a:t>
            </a:r>
            <a:r>
              <a:rPr lang="en-US" dirty="0"/>
              <a:t>generally observed in children of the same age.</a:t>
            </a:r>
          </a:p>
        </p:txBody>
      </p:sp>
    </p:spTree>
    <p:extLst>
      <p:ext uri="{BB962C8B-B14F-4D97-AF65-F5344CB8AC3E}">
        <p14:creationId xmlns:p14="http://schemas.microsoft.com/office/powerpoint/2010/main" val="67132827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ADHD</a:t>
            </a:r>
          </a:p>
        </p:txBody>
      </p:sp>
      <p:sp>
        <p:nvSpPr>
          <p:cNvPr id="3" name="Content Placeholder 2"/>
          <p:cNvSpPr>
            <a:spLocks noGrp="1"/>
          </p:cNvSpPr>
          <p:nvPr>
            <p:ph idx="1"/>
          </p:nvPr>
        </p:nvSpPr>
        <p:spPr/>
        <p:txBody>
          <a:bodyPr>
            <a:normAutofit/>
          </a:bodyPr>
          <a:lstStyle/>
          <a:p>
            <a:r>
              <a:rPr lang="en-US" dirty="0" smtClean="0"/>
              <a:t>Forming </a:t>
            </a:r>
            <a:r>
              <a:rPr lang="en-US" dirty="0"/>
              <a:t>positive peer </a:t>
            </a:r>
            <a:r>
              <a:rPr lang="en-US" dirty="0" smtClean="0"/>
              <a:t>relationships is </a:t>
            </a:r>
            <a:r>
              <a:rPr lang="en-US" dirty="0"/>
              <a:t>difficult because the child cannot play </a:t>
            </a:r>
            <a:r>
              <a:rPr lang="en-US" dirty="0" smtClean="0"/>
              <a:t>cooperatively or </a:t>
            </a:r>
            <a:r>
              <a:rPr lang="en-US" dirty="0"/>
              <a:t>take turns and constantly interrupts </a:t>
            </a:r>
            <a:r>
              <a:rPr lang="en-US" dirty="0" smtClean="0"/>
              <a:t>others. </a:t>
            </a:r>
          </a:p>
          <a:p>
            <a:r>
              <a:rPr lang="en-US" dirty="0" smtClean="0"/>
              <a:t>Studies </a:t>
            </a:r>
            <a:r>
              <a:rPr lang="en-US" dirty="0"/>
              <a:t>have shown that both teachers and </a:t>
            </a:r>
            <a:r>
              <a:rPr lang="en-US" dirty="0" smtClean="0"/>
              <a:t>peers perceive </a:t>
            </a:r>
            <a:r>
              <a:rPr lang="en-US" dirty="0"/>
              <a:t>children with ADHD as more aggressive, </a:t>
            </a:r>
            <a:r>
              <a:rPr lang="en-US" dirty="0" smtClean="0"/>
              <a:t>more bossy</a:t>
            </a:r>
            <a:r>
              <a:rPr lang="en-US" dirty="0"/>
              <a:t>, and less </a:t>
            </a:r>
            <a:r>
              <a:rPr lang="en-US" dirty="0" smtClean="0"/>
              <a:t>likable. </a:t>
            </a:r>
            <a:r>
              <a:rPr lang="en-US" dirty="0"/>
              <a:t>This </a:t>
            </a:r>
            <a:r>
              <a:rPr lang="en-US" dirty="0" smtClean="0"/>
              <a:t>perception results </a:t>
            </a:r>
            <a:r>
              <a:rPr lang="en-US" dirty="0"/>
              <a:t>from the child’s impulsivity, inability to share </a:t>
            </a:r>
            <a:r>
              <a:rPr lang="en-US" dirty="0" smtClean="0"/>
              <a:t>or take </a:t>
            </a:r>
            <a:r>
              <a:rPr lang="en-US" dirty="0"/>
              <a:t>turns, tendency to interrupt, and failure to listen </a:t>
            </a:r>
            <a:r>
              <a:rPr lang="en-US" dirty="0" smtClean="0"/>
              <a:t>to and </a:t>
            </a:r>
            <a:r>
              <a:rPr lang="en-US" dirty="0"/>
              <a:t>follow directions. Thus, peers and teachers </a:t>
            </a:r>
            <a:r>
              <a:rPr lang="en-US" dirty="0" smtClean="0"/>
              <a:t>may exclude </a:t>
            </a:r>
            <a:r>
              <a:rPr lang="en-US" dirty="0"/>
              <a:t>the child from activities and play, may refuse </a:t>
            </a:r>
            <a:r>
              <a:rPr lang="en-US" dirty="0" smtClean="0"/>
              <a:t>to socialize </a:t>
            </a:r>
            <a:r>
              <a:rPr lang="en-US" dirty="0"/>
              <a:t>with the child, or may respond to the child in </a:t>
            </a:r>
            <a:r>
              <a:rPr lang="en-US" dirty="0" smtClean="0"/>
              <a:t>a harsh</a:t>
            </a:r>
            <a:r>
              <a:rPr lang="en-US" dirty="0"/>
              <a:t>, punitive, or rejecting manner.</a:t>
            </a:r>
          </a:p>
        </p:txBody>
      </p:sp>
    </p:spTree>
    <p:extLst>
      <p:ext uri="{BB962C8B-B14F-4D97-AF65-F5344CB8AC3E}">
        <p14:creationId xmlns:p14="http://schemas.microsoft.com/office/powerpoint/2010/main" val="230984234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Symptoms of ADHD</a:t>
            </a:r>
          </a:p>
        </p:txBody>
      </p:sp>
      <p:graphicFrame>
        <p:nvGraphicFramePr>
          <p:cNvPr id="4" name="Table 3"/>
          <p:cNvGraphicFramePr>
            <a:graphicFrameLocks noGrp="1"/>
          </p:cNvGraphicFramePr>
          <p:nvPr>
            <p:extLst>
              <p:ext uri="{D42A27DB-BD31-4B8C-83A1-F6EECF244321}">
                <p14:modId xmlns:p14="http://schemas.microsoft.com/office/powerpoint/2010/main" val="993141101"/>
              </p:ext>
            </p:extLst>
          </p:nvPr>
        </p:nvGraphicFramePr>
        <p:xfrm>
          <a:off x="560714" y="1397000"/>
          <a:ext cx="10972802" cy="3205480"/>
        </p:xfrm>
        <a:graphic>
          <a:graphicData uri="http://schemas.openxmlformats.org/drawingml/2006/table">
            <a:tbl>
              <a:tblPr firstRow="1" bandRow="1">
                <a:tableStyleId>{5C22544A-7EE6-4342-B048-85BDC9FD1C3A}</a:tableStyleId>
              </a:tblPr>
              <a:tblGrid>
                <a:gridCol w="5486401">
                  <a:extLst>
                    <a:ext uri="{9D8B030D-6E8A-4147-A177-3AD203B41FA5}">
                      <a16:colId xmlns="" xmlns:a16="http://schemas.microsoft.com/office/drawing/2014/main" val="20000"/>
                    </a:ext>
                  </a:extLst>
                </a:gridCol>
                <a:gridCol w="5486401">
                  <a:extLst>
                    <a:ext uri="{9D8B030D-6E8A-4147-A177-3AD203B41FA5}">
                      <a16:colId xmlns="" xmlns:a16="http://schemas.microsoft.com/office/drawing/2014/main" val="20001"/>
                    </a:ext>
                  </a:extLst>
                </a:gridCol>
              </a:tblGrid>
              <a:tr h="370840">
                <a:tc>
                  <a:txBody>
                    <a:bodyPr/>
                    <a:lstStyle/>
                    <a:p>
                      <a:r>
                        <a:rPr lang="en-US" sz="1800" b="1" i="0" u="none" strike="noStrike" kern="1200" baseline="0" dirty="0" smtClean="0">
                          <a:solidFill>
                            <a:schemeClr val="lt1"/>
                          </a:solidFill>
                          <a:latin typeface="+mn-lt"/>
                          <a:ea typeface="+mn-ea"/>
                          <a:cs typeface="+mn-cs"/>
                        </a:rPr>
                        <a:t>Inattentive Behaviors</a:t>
                      </a:r>
                      <a:endParaRPr lang="en-US" dirty="0"/>
                    </a:p>
                  </a:txBody>
                  <a:tcPr/>
                </a:tc>
                <a:tc>
                  <a:txBody>
                    <a:bodyPr/>
                    <a:lstStyle/>
                    <a:p>
                      <a:r>
                        <a:rPr lang="en-US" sz="1800" b="1" i="0" u="none" strike="noStrike" kern="1200" baseline="0" dirty="0" smtClean="0">
                          <a:solidFill>
                            <a:schemeClr val="lt1"/>
                          </a:solidFill>
                          <a:latin typeface="+mn-lt"/>
                          <a:ea typeface="+mn-ea"/>
                          <a:cs typeface="+mn-cs"/>
                        </a:rPr>
                        <a:t>Hyperactive/Impulsive Behaviors</a:t>
                      </a:r>
                      <a:endParaRPr lang="en-US" dirty="0"/>
                    </a:p>
                  </a:txBody>
                  <a:tcPr/>
                </a:tc>
                <a:extLst>
                  <a:ext uri="{0D108BD9-81ED-4DB2-BD59-A6C34878D82A}">
                    <a16:rowId xmlns="" xmlns:a16="http://schemas.microsoft.com/office/drawing/2014/main" val="10000"/>
                  </a:ext>
                </a:extLst>
              </a:tr>
              <a:tr h="370840">
                <a:tc>
                  <a:txBody>
                    <a:bodyPr/>
                    <a:lstStyle/>
                    <a:p>
                      <a:r>
                        <a:rPr lang="en-US" sz="1800" b="0" i="0" u="none" strike="noStrike" kern="1200" baseline="0" dirty="0" smtClean="0">
                          <a:solidFill>
                            <a:schemeClr val="dk1"/>
                          </a:solidFill>
                          <a:latin typeface="+mn-lt"/>
                          <a:ea typeface="+mn-ea"/>
                          <a:cs typeface="+mn-cs"/>
                        </a:rPr>
                        <a:t>Misses details</a:t>
                      </a:r>
                    </a:p>
                    <a:p>
                      <a:r>
                        <a:rPr lang="en-US" sz="1800" b="0" i="0" u="none" strike="noStrike" kern="1200" baseline="0" dirty="0" smtClean="0">
                          <a:solidFill>
                            <a:schemeClr val="dk1"/>
                          </a:solidFill>
                          <a:latin typeface="+mn-lt"/>
                          <a:ea typeface="+mn-ea"/>
                          <a:cs typeface="+mn-cs"/>
                        </a:rPr>
                        <a:t>Makes careless mistakes</a:t>
                      </a:r>
                    </a:p>
                    <a:p>
                      <a:r>
                        <a:rPr lang="en-US" sz="1800" b="0" i="0" u="none" strike="noStrike" kern="1200" baseline="0" dirty="0" smtClean="0">
                          <a:solidFill>
                            <a:schemeClr val="dk1"/>
                          </a:solidFill>
                          <a:latin typeface="+mn-lt"/>
                          <a:ea typeface="+mn-ea"/>
                          <a:cs typeface="+mn-cs"/>
                        </a:rPr>
                        <a:t>Has difficulty sustaining attention</a:t>
                      </a:r>
                    </a:p>
                    <a:p>
                      <a:r>
                        <a:rPr lang="en-US" sz="1800" b="0" i="0" u="none" strike="noStrike" kern="1200" baseline="0" dirty="0" smtClean="0">
                          <a:solidFill>
                            <a:schemeClr val="dk1"/>
                          </a:solidFill>
                          <a:latin typeface="+mn-lt"/>
                          <a:ea typeface="+mn-ea"/>
                          <a:cs typeface="+mn-cs"/>
                        </a:rPr>
                        <a:t>Doesn’t seem to listen</a:t>
                      </a:r>
                    </a:p>
                    <a:p>
                      <a:r>
                        <a:rPr lang="en-US" sz="1800" b="0" i="0" u="none" strike="noStrike" kern="1200" baseline="0" dirty="0" smtClean="0">
                          <a:solidFill>
                            <a:schemeClr val="dk1"/>
                          </a:solidFill>
                          <a:latin typeface="+mn-lt"/>
                          <a:ea typeface="+mn-ea"/>
                          <a:cs typeface="+mn-cs"/>
                        </a:rPr>
                        <a:t>Does not follow through on homework</a:t>
                      </a:r>
                    </a:p>
                    <a:p>
                      <a:r>
                        <a:rPr lang="en-US" sz="1800" b="0" i="0" u="none" strike="noStrike" kern="1200" baseline="0" dirty="0" smtClean="0">
                          <a:solidFill>
                            <a:schemeClr val="dk1"/>
                          </a:solidFill>
                          <a:latin typeface="+mn-lt"/>
                          <a:ea typeface="+mn-ea"/>
                          <a:cs typeface="+mn-cs"/>
                        </a:rPr>
                        <a:t>Has difficulty with organization</a:t>
                      </a:r>
                    </a:p>
                    <a:p>
                      <a:r>
                        <a:rPr lang="en-US" sz="1800" b="0" i="0" u="none" strike="noStrike" kern="1200" baseline="0" dirty="0" smtClean="0">
                          <a:solidFill>
                            <a:schemeClr val="dk1"/>
                          </a:solidFill>
                          <a:latin typeface="+mn-lt"/>
                          <a:ea typeface="+mn-ea"/>
                          <a:cs typeface="+mn-cs"/>
                        </a:rPr>
                        <a:t>Avoids tasks requiring mental effort</a:t>
                      </a:r>
                    </a:p>
                    <a:p>
                      <a:r>
                        <a:rPr lang="en-US" sz="1800" b="0" i="0" u="none" strike="noStrike" kern="1200" baseline="0" dirty="0" smtClean="0">
                          <a:solidFill>
                            <a:schemeClr val="dk1"/>
                          </a:solidFill>
                          <a:latin typeface="+mn-lt"/>
                          <a:ea typeface="+mn-ea"/>
                          <a:cs typeface="+mn-cs"/>
                        </a:rPr>
                        <a:t>Often loses necessary things</a:t>
                      </a:r>
                    </a:p>
                    <a:p>
                      <a:r>
                        <a:rPr lang="en-US" sz="1800" b="0" i="0" u="none" strike="noStrike" kern="1200" baseline="0" dirty="0" smtClean="0">
                          <a:solidFill>
                            <a:schemeClr val="dk1"/>
                          </a:solidFill>
                          <a:latin typeface="+mn-lt"/>
                          <a:ea typeface="+mn-ea"/>
                          <a:cs typeface="+mn-cs"/>
                        </a:rPr>
                        <a:t>Is easily distracted by other stimuli</a:t>
                      </a:r>
                    </a:p>
                    <a:p>
                      <a:r>
                        <a:rPr lang="en-US" sz="1800" b="0" i="0" u="none" strike="noStrike" kern="1200" baseline="0" dirty="0" smtClean="0">
                          <a:solidFill>
                            <a:schemeClr val="dk1"/>
                          </a:solidFill>
                          <a:latin typeface="+mn-lt"/>
                          <a:ea typeface="+mn-ea"/>
                          <a:cs typeface="+mn-cs"/>
                        </a:rPr>
                        <a:t>Is often forgetful in daily activities</a:t>
                      </a:r>
                      <a:endParaRPr lang="en-US" dirty="0"/>
                    </a:p>
                  </a:txBody>
                  <a:tcPr/>
                </a:tc>
                <a:tc>
                  <a:txBody>
                    <a:bodyPr/>
                    <a:lstStyle/>
                    <a:p>
                      <a:r>
                        <a:rPr lang="en-US" sz="1800" b="0" i="0" u="none" strike="noStrike" kern="1200" baseline="0" dirty="0" smtClean="0">
                          <a:solidFill>
                            <a:schemeClr val="dk1"/>
                          </a:solidFill>
                          <a:latin typeface="+mn-lt"/>
                          <a:ea typeface="+mn-ea"/>
                          <a:cs typeface="+mn-cs"/>
                        </a:rPr>
                        <a:t>Often leaves seat (e.g., during a meal)</a:t>
                      </a:r>
                    </a:p>
                    <a:p>
                      <a:r>
                        <a:rPr lang="en-US" sz="1800" b="0" i="0" u="none" strike="noStrike" kern="1200" baseline="0" dirty="0" smtClean="0">
                          <a:solidFill>
                            <a:schemeClr val="dk1"/>
                          </a:solidFill>
                          <a:latin typeface="+mn-lt"/>
                          <a:ea typeface="+mn-ea"/>
                          <a:cs typeface="+mn-cs"/>
                        </a:rPr>
                        <a:t>Runs or climbs excessively</a:t>
                      </a:r>
                    </a:p>
                    <a:p>
                      <a:r>
                        <a:rPr lang="en-US" sz="1800" b="0" i="0" u="none" strike="noStrike" kern="1200" baseline="0" dirty="0" smtClean="0">
                          <a:solidFill>
                            <a:schemeClr val="dk1"/>
                          </a:solidFill>
                          <a:latin typeface="+mn-lt"/>
                          <a:ea typeface="+mn-ea"/>
                          <a:cs typeface="+mn-cs"/>
                        </a:rPr>
                        <a:t>Can’t play quietly</a:t>
                      </a:r>
                    </a:p>
                    <a:p>
                      <a:r>
                        <a:rPr lang="en-US" sz="1800" b="0" i="0" u="none" strike="noStrike" kern="1200" baseline="0" dirty="0" smtClean="0">
                          <a:solidFill>
                            <a:schemeClr val="dk1"/>
                          </a:solidFill>
                          <a:latin typeface="+mn-lt"/>
                          <a:ea typeface="+mn-ea"/>
                          <a:cs typeface="+mn-cs"/>
                        </a:rPr>
                        <a:t>Is always on the go</a:t>
                      </a:r>
                    </a:p>
                    <a:p>
                      <a:r>
                        <a:rPr lang="en-US" sz="1800" b="0" i="0" u="none" strike="noStrike" kern="1200" baseline="0" dirty="0" smtClean="0">
                          <a:solidFill>
                            <a:schemeClr val="dk1"/>
                          </a:solidFill>
                          <a:latin typeface="+mn-lt"/>
                          <a:ea typeface="+mn-ea"/>
                          <a:cs typeface="+mn-cs"/>
                        </a:rPr>
                        <a:t>Talks excessively</a:t>
                      </a:r>
                    </a:p>
                    <a:p>
                      <a:r>
                        <a:rPr lang="en-US" sz="1800" b="0" i="0" u="none" strike="noStrike" kern="1200" baseline="0" dirty="0" smtClean="0">
                          <a:solidFill>
                            <a:schemeClr val="dk1"/>
                          </a:solidFill>
                          <a:latin typeface="+mn-lt"/>
                          <a:ea typeface="+mn-ea"/>
                          <a:cs typeface="+mn-cs"/>
                        </a:rPr>
                        <a:t>Interrupts</a:t>
                      </a:r>
                    </a:p>
                    <a:p>
                      <a:r>
                        <a:rPr lang="en-US" sz="1800" b="0" i="0" u="none" strike="noStrike" kern="1200" baseline="0" dirty="0" smtClean="0">
                          <a:solidFill>
                            <a:schemeClr val="dk1"/>
                          </a:solidFill>
                          <a:latin typeface="+mn-lt"/>
                          <a:ea typeface="+mn-ea"/>
                          <a:cs typeface="+mn-cs"/>
                        </a:rPr>
                        <a:t>Can’t wait for turn</a:t>
                      </a:r>
                    </a:p>
                    <a:p>
                      <a:r>
                        <a:rPr lang="en-US" sz="1800" b="0" i="0" u="none" strike="noStrike" kern="1200" baseline="0" dirty="0" smtClean="0">
                          <a:solidFill>
                            <a:schemeClr val="dk1"/>
                          </a:solidFill>
                          <a:latin typeface="+mn-lt"/>
                          <a:ea typeface="+mn-ea"/>
                          <a:cs typeface="+mn-cs"/>
                        </a:rPr>
                        <a:t>Is intrusive with siblings/playmates</a:t>
                      </a:r>
                      <a:endParaRPr lang="en-US" dirty="0"/>
                    </a:p>
                  </a:txBody>
                  <a:tcPr/>
                </a:tc>
                <a:extLst>
                  <a:ext uri="{0D108BD9-81ED-4DB2-BD59-A6C34878D82A}">
                    <a16:rowId xmlns="" xmlns:a16="http://schemas.microsoft.com/office/drawing/2014/main" val="10001"/>
                  </a:ext>
                </a:extLst>
              </a:tr>
            </a:tbl>
          </a:graphicData>
        </a:graphic>
      </p:graphicFrame>
    </p:spTree>
    <p:extLst>
      <p:ext uri="{BB962C8B-B14F-4D97-AF65-F5344CB8AC3E}">
        <p14:creationId xmlns:p14="http://schemas.microsoft.com/office/powerpoint/2010/main" val="64291595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a:t>Treatment</a:t>
            </a:r>
            <a:endParaRPr lang="en-US" dirty="0"/>
          </a:p>
        </p:txBody>
      </p:sp>
      <p:sp>
        <p:nvSpPr>
          <p:cNvPr id="3" name="Content Placeholder 2"/>
          <p:cNvSpPr>
            <a:spLocks noGrp="1"/>
          </p:cNvSpPr>
          <p:nvPr>
            <p:ph idx="1"/>
          </p:nvPr>
        </p:nvSpPr>
        <p:spPr/>
        <p:txBody>
          <a:bodyPr>
            <a:normAutofit/>
          </a:bodyPr>
          <a:lstStyle/>
          <a:p>
            <a:r>
              <a:rPr lang="en-US" dirty="0"/>
              <a:t>No one treatment has been found to be effective for </a:t>
            </a:r>
            <a:r>
              <a:rPr lang="en-US" dirty="0" smtClean="0"/>
              <a:t>ADHD; this </a:t>
            </a:r>
            <a:r>
              <a:rPr lang="en-US" dirty="0"/>
              <a:t>gives rise to many different approaches such as </a:t>
            </a:r>
            <a:r>
              <a:rPr lang="en-US" dirty="0" smtClean="0"/>
              <a:t>sugar controlled diets </a:t>
            </a:r>
            <a:r>
              <a:rPr lang="en-US" dirty="0"/>
              <a:t>and megavitamin therapy. </a:t>
            </a:r>
            <a:endParaRPr lang="en-US" dirty="0" smtClean="0"/>
          </a:p>
          <a:p>
            <a:r>
              <a:rPr lang="en-US" dirty="0" smtClean="0"/>
              <a:t>ADHD is chronic</a:t>
            </a:r>
            <a:r>
              <a:rPr lang="en-US" dirty="0"/>
              <a:t>; goals of treatment involve managing </a:t>
            </a:r>
            <a:r>
              <a:rPr lang="en-US" dirty="0" smtClean="0"/>
              <a:t>symptoms, reducing </a:t>
            </a:r>
            <a:r>
              <a:rPr lang="en-US" dirty="0"/>
              <a:t>hyperactivity and impulsivity, and increasing </a:t>
            </a:r>
            <a:r>
              <a:rPr lang="en-US" dirty="0" smtClean="0"/>
              <a:t>the child’s </a:t>
            </a:r>
            <a:r>
              <a:rPr lang="en-US" dirty="0"/>
              <a:t>attention so that he or she can grow and </a:t>
            </a:r>
            <a:r>
              <a:rPr lang="en-US" dirty="0" smtClean="0"/>
              <a:t>develop normally</a:t>
            </a:r>
            <a:r>
              <a:rPr lang="en-US" dirty="0"/>
              <a:t>. </a:t>
            </a:r>
            <a:endParaRPr lang="en-US" dirty="0" smtClean="0"/>
          </a:p>
          <a:p>
            <a:r>
              <a:rPr lang="en-US" dirty="0" smtClean="0"/>
              <a:t>The </a:t>
            </a:r>
            <a:r>
              <a:rPr lang="en-US" dirty="0"/>
              <a:t>most effective treatment combines </a:t>
            </a:r>
            <a:r>
              <a:rPr lang="en-US" dirty="0" smtClean="0"/>
              <a:t>pharmacotherapy with </a:t>
            </a:r>
            <a:r>
              <a:rPr lang="en-US" dirty="0"/>
              <a:t>behavioral, psychosocial, and </a:t>
            </a:r>
            <a:r>
              <a:rPr lang="en-US" dirty="0" smtClean="0"/>
              <a:t>educational Interventions.</a:t>
            </a:r>
            <a:endParaRPr lang="en-US" dirty="0"/>
          </a:p>
        </p:txBody>
      </p:sp>
    </p:spTree>
    <p:extLst>
      <p:ext uri="{BB962C8B-B14F-4D97-AF65-F5344CB8AC3E}">
        <p14:creationId xmlns:p14="http://schemas.microsoft.com/office/powerpoint/2010/main" val="178128865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a:t>Psychopharmacology</a:t>
            </a:r>
            <a:endParaRPr lang="en-US" dirty="0"/>
          </a:p>
        </p:txBody>
      </p:sp>
      <p:sp>
        <p:nvSpPr>
          <p:cNvPr id="3" name="Content Placeholder 2"/>
          <p:cNvSpPr>
            <a:spLocks noGrp="1"/>
          </p:cNvSpPr>
          <p:nvPr>
            <p:ph idx="1"/>
          </p:nvPr>
        </p:nvSpPr>
        <p:spPr/>
        <p:txBody>
          <a:bodyPr>
            <a:normAutofit/>
          </a:bodyPr>
          <a:lstStyle/>
          <a:p>
            <a:r>
              <a:rPr lang="en-US" dirty="0" smtClean="0"/>
              <a:t>The most common </a:t>
            </a:r>
            <a:r>
              <a:rPr lang="en-US" dirty="0"/>
              <a:t>medications are methylphenidate (Ritalin) </a:t>
            </a:r>
            <a:r>
              <a:rPr lang="en-US" dirty="0" smtClean="0"/>
              <a:t>and an </a:t>
            </a:r>
            <a:r>
              <a:rPr lang="en-US" dirty="0"/>
              <a:t>amphetamine compound (Adderall</a:t>
            </a:r>
            <a:r>
              <a:rPr lang="en-US" dirty="0" smtClean="0"/>
              <a:t>). </a:t>
            </a:r>
            <a:r>
              <a:rPr lang="en-US" dirty="0"/>
              <a:t>Methylphenidate is effective in 70% to </a:t>
            </a:r>
            <a:r>
              <a:rPr lang="en-US" dirty="0" smtClean="0"/>
              <a:t>80% of </a:t>
            </a:r>
            <a:r>
              <a:rPr lang="en-US" dirty="0"/>
              <a:t>children with ADHD; it reduces hyperactivity, </a:t>
            </a:r>
            <a:r>
              <a:rPr lang="en-US" dirty="0" smtClean="0"/>
              <a:t>impulsivity, and </a:t>
            </a:r>
            <a:r>
              <a:rPr lang="en-US" dirty="0"/>
              <a:t>mood </a:t>
            </a:r>
            <a:r>
              <a:rPr lang="en-US" dirty="0" smtClean="0"/>
              <a:t>liability </a:t>
            </a:r>
            <a:r>
              <a:rPr lang="en-US" dirty="0"/>
              <a:t>and helps the child to pay </a:t>
            </a:r>
            <a:r>
              <a:rPr lang="en-US" dirty="0" smtClean="0"/>
              <a:t>attention more </a:t>
            </a:r>
            <a:r>
              <a:rPr lang="en-US" dirty="0"/>
              <a:t>appropriately. </a:t>
            </a:r>
          </a:p>
        </p:txBody>
      </p:sp>
    </p:spTree>
    <p:extLst>
      <p:ext uri="{BB962C8B-B14F-4D97-AF65-F5344CB8AC3E}">
        <p14:creationId xmlns:p14="http://schemas.microsoft.com/office/powerpoint/2010/main" val="288882663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a:t>Strategies for Home and School</a:t>
            </a:r>
            <a:endParaRPr lang="en-US" dirty="0"/>
          </a:p>
        </p:txBody>
      </p:sp>
      <p:sp>
        <p:nvSpPr>
          <p:cNvPr id="3" name="Content Placeholder 2"/>
          <p:cNvSpPr>
            <a:spLocks noGrp="1"/>
          </p:cNvSpPr>
          <p:nvPr>
            <p:ph idx="1"/>
          </p:nvPr>
        </p:nvSpPr>
        <p:spPr/>
        <p:txBody>
          <a:bodyPr>
            <a:normAutofit fontScale="92500" lnSpcReduction="20000"/>
          </a:bodyPr>
          <a:lstStyle/>
          <a:p>
            <a:r>
              <a:rPr lang="en-US" dirty="0"/>
              <a:t>Medications do not automatically improve the child’s </a:t>
            </a:r>
            <a:r>
              <a:rPr lang="en-US" dirty="0" smtClean="0"/>
              <a:t>academic performance </a:t>
            </a:r>
            <a:r>
              <a:rPr lang="en-US" dirty="0"/>
              <a:t>or ensure that he or she makes </a:t>
            </a:r>
            <a:r>
              <a:rPr lang="en-US" dirty="0" smtClean="0"/>
              <a:t>friends. </a:t>
            </a:r>
          </a:p>
          <a:p>
            <a:r>
              <a:rPr lang="en-US" dirty="0" smtClean="0"/>
              <a:t>Behavioral </a:t>
            </a:r>
            <a:r>
              <a:rPr lang="en-US" dirty="0"/>
              <a:t>strategies are necessary to help the child </a:t>
            </a:r>
            <a:r>
              <a:rPr lang="en-US" dirty="0" smtClean="0"/>
              <a:t>to master </a:t>
            </a:r>
            <a:r>
              <a:rPr lang="en-US" dirty="0"/>
              <a:t>appropriate behaviors. </a:t>
            </a:r>
            <a:endParaRPr lang="en-US" dirty="0" smtClean="0"/>
          </a:p>
          <a:p>
            <a:r>
              <a:rPr lang="en-US" dirty="0" smtClean="0"/>
              <a:t>Environmental </a:t>
            </a:r>
            <a:r>
              <a:rPr lang="en-US" dirty="0"/>
              <a:t>strategies </a:t>
            </a:r>
            <a:r>
              <a:rPr lang="en-US" dirty="0" smtClean="0"/>
              <a:t>at school </a:t>
            </a:r>
            <a:r>
              <a:rPr lang="en-US" dirty="0"/>
              <a:t>and home can help the child to succeed in </a:t>
            </a:r>
            <a:r>
              <a:rPr lang="en-US" dirty="0" smtClean="0"/>
              <a:t>those settings</a:t>
            </a:r>
            <a:r>
              <a:rPr lang="en-US" dirty="0"/>
              <a:t>. </a:t>
            </a:r>
            <a:endParaRPr lang="en-US" dirty="0" smtClean="0"/>
          </a:p>
          <a:p>
            <a:r>
              <a:rPr lang="en-US" dirty="0" smtClean="0"/>
              <a:t>Educating </a:t>
            </a:r>
            <a:r>
              <a:rPr lang="en-US" dirty="0"/>
              <a:t>parents and helping them with </a:t>
            </a:r>
            <a:r>
              <a:rPr lang="en-US" dirty="0" smtClean="0"/>
              <a:t>parenting strategies </a:t>
            </a:r>
            <a:r>
              <a:rPr lang="en-US" dirty="0"/>
              <a:t>are crucial components of effective </a:t>
            </a:r>
            <a:r>
              <a:rPr lang="en-US" dirty="0" smtClean="0"/>
              <a:t>treatment of </a:t>
            </a:r>
            <a:r>
              <a:rPr lang="en-US" dirty="0"/>
              <a:t>ADHD. </a:t>
            </a:r>
            <a:endParaRPr lang="en-US" dirty="0" smtClean="0"/>
          </a:p>
          <a:p>
            <a:r>
              <a:rPr lang="en-US" dirty="0" smtClean="0"/>
              <a:t>Effective </a:t>
            </a:r>
            <a:r>
              <a:rPr lang="en-US" dirty="0"/>
              <a:t>approaches include providing </a:t>
            </a:r>
            <a:r>
              <a:rPr lang="en-US" dirty="0" smtClean="0"/>
              <a:t>consistent rewards </a:t>
            </a:r>
            <a:r>
              <a:rPr lang="en-US" dirty="0"/>
              <a:t>and consequences for behavior, offering </a:t>
            </a:r>
            <a:r>
              <a:rPr lang="en-US" dirty="0" smtClean="0"/>
              <a:t>consistent praise</a:t>
            </a:r>
            <a:r>
              <a:rPr lang="en-US" dirty="0"/>
              <a:t>, using time-out, and giving verbal </a:t>
            </a:r>
            <a:r>
              <a:rPr lang="en-US" dirty="0" smtClean="0"/>
              <a:t>reprimands. Additional </a:t>
            </a:r>
            <a:r>
              <a:rPr lang="en-US" dirty="0"/>
              <a:t>strategies are issuing daily report cards </a:t>
            </a:r>
            <a:r>
              <a:rPr lang="en-US" dirty="0" smtClean="0"/>
              <a:t>for behavior </a:t>
            </a:r>
            <a:r>
              <a:rPr lang="en-US" dirty="0"/>
              <a:t>and using point systems for positive and </a:t>
            </a:r>
            <a:r>
              <a:rPr lang="en-US" dirty="0" smtClean="0"/>
              <a:t>negative behavior.</a:t>
            </a:r>
            <a:endParaRPr lang="en-US" dirty="0"/>
          </a:p>
        </p:txBody>
      </p:sp>
    </p:spTree>
    <p:extLst>
      <p:ext uri="{BB962C8B-B14F-4D97-AF65-F5344CB8AC3E}">
        <p14:creationId xmlns:p14="http://schemas.microsoft.com/office/powerpoint/2010/main" val="85915698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Application of </a:t>
            </a:r>
            <a:r>
              <a:rPr lang="en-US" dirty="0"/>
              <a:t>t</a:t>
            </a:r>
            <a:r>
              <a:rPr lang="en-US" dirty="0" smtClean="0"/>
              <a:t>he Nursing Process:</a:t>
            </a:r>
            <a:br>
              <a:rPr lang="en-US" dirty="0" smtClean="0"/>
            </a:br>
            <a:r>
              <a:rPr lang="en-US" dirty="0" smtClean="0"/>
              <a:t>Attention Deficit Hyperactivity</a:t>
            </a:r>
            <a:br>
              <a:rPr lang="en-US" dirty="0" smtClean="0"/>
            </a:br>
            <a:r>
              <a:rPr lang="en-US" dirty="0" smtClean="0"/>
              <a:t>Disorder</a:t>
            </a:r>
            <a:endParaRPr lang="en-US" dirty="0"/>
          </a:p>
        </p:txBody>
      </p:sp>
      <p:sp>
        <p:nvSpPr>
          <p:cNvPr id="3" name="Content Placeholder 2"/>
          <p:cNvSpPr>
            <a:spLocks noGrp="1"/>
          </p:cNvSpPr>
          <p:nvPr>
            <p:ph idx="1"/>
          </p:nvPr>
        </p:nvSpPr>
        <p:spPr/>
        <p:txBody>
          <a:bodyPr>
            <a:normAutofit fontScale="92500" lnSpcReduction="10000"/>
          </a:bodyPr>
          <a:lstStyle/>
          <a:p>
            <a:r>
              <a:rPr lang="en-US" dirty="0"/>
              <a:t>During assessment, the nurse gathers information </a:t>
            </a:r>
            <a:r>
              <a:rPr lang="en-US" dirty="0" smtClean="0"/>
              <a:t>through direct </a:t>
            </a:r>
            <a:r>
              <a:rPr lang="en-US" dirty="0"/>
              <a:t>observation and from the child’s parents, day </a:t>
            </a:r>
            <a:r>
              <a:rPr lang="en-US" dirty="0" smtClean="0"/>
              <a:t>care providers </a:t>
            </a:r>
            <a:r>
              <a:rPr lang="en-US" dirty="0"/>
              <a:t>(if any), and teachers. </a:t>
            </a:r>
            <a:endParaRPr lang="en-US" dirty="0" smtClean="0"/>
          </a:p>
          <a:p>
            <a:r>
              <a:rPr lang="en-US" dirty="0"/>
              <a:t>The child cannot sit still in a </a:t>
            </a:r>
            <a:r>
              <a:rPr lang="en-US" dirty="0" smtClean="0"/>
              <a:t>chair.</a:t>
            </a:r>
          </a:p>
          <a:p>
            <a:r>
              <a:rPr lang="en-US" dirty="0"/>
              <a:t>Mood may be labile, even to the point of verbal outbursts or temper tantrums. Anxiety, frustration, and agitation are common</a:t>
            </a:r>
            <a:r>
              <a:rPr lang="en-US" dirty="0" smtClean="0"/>
              <a:t>.</a:t>
            </a:r>
          </a:p>
          <a:p>
            <a:r>
              <a:rPr lang="en-US" dirty="0"/>
              <a:t>Ability to pay attention or to concentrate is markedly impaired. The child’s attention span may be as little as 2 or 3 seconds with severe ADHD or 2 or 3 minutes in milder forms of the disorder</a:t>
            </a:r>
            <a:r>
              <a:rPr lang="en-US" dirty="0" smtClean="0"/>
              <a:t>.</a:t>
            </a:r>
          </a:p>
          <a:p>
            <a:r>
              <a:rPr lang="en-US" dirty="0"/>
              <a:t>Children with ADHD usually exhibit poor judgment and often do not think before acting.</a:t>
            </a:r>
            <a:endParaRPr lang="en-US" dirty="0" smtClean="0"/>
          </a:p>
          <a:p>
            <a:endParaRPr lang="en-US" dirty="0" smtClean="0"/>
          </a:p>
          <a:p>
            <a:endParaRPr lang="en-US" dirty="0" smtClean="0"/>
          </a:p>
        </p:txBody>
      </p:sp>
    </p:spTree>
    <p:extLst>
      <p:ext uri="{BB962C8B-B14F-4D97-AF65-F5344CB8AC3E}">
        <p14:creationId xmlns:p14="http://schemas.microsoft.com/office/powerpoint/2010/main" val="325112137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Data Analysis and Planning</a:t>
            </a:r>
          </a:p>
        </p:txBody>
      </p:sp>
      <p:sp>
        <p:nvSpPr>
          <p:cNvPr id="3" name="Content Placeholder 2"/>
          <p:cNvSpPr>
            <a:spLocks noGrp="1"/>
          </p:cNvSpPr>
          <p:nvPr>
            <p:ph idx="1"/>
          </p:nvPr>
        </p:nvSpPr>
        <p:spPr/>
        <p:txBody>
          <a:bodyPr/>
          <a:lstStyle/>
          <a:p>
            <a:r>
              <a:rPr lang="en-US" dirty="0" smtClean="0"/>
              <a:t>Risk </a:t>
            </a:r>
            <a:r>
              <a:rPr lang="en-US" dirty="0"/>
              <a:t>for </a:t>
            </a:r>
            <a:r>
              <a:rPr lang="en-US" dirty="0" smtClean="0"/>
              <a:t>Injury.</a:t>
            </a:r>
            <a:endParaRPr lang="en-US" dirty="0"/>
          </a:p>
          <a:p>
            <a:r>
              <a:rPr lang="en-US" dirty="0" smtClean="0"/>
              <a:t>Ineffective </a:t>
            </a:r>
            <a:r>
              <a:rPr lang="en-US" dirty="0"/>
              <a:t>Role </a:t>
            </a:r>
            <a:r>
              <a:rPr lang="en-US" dirty="0" smtClean="0"/>
              <a:t>Performance.</a:t>
            </a:r>
            <a:endParaRPr lang="en-US" dirty="0"/>
          </a:p>
          <a:p>
            <a:r>
              <a:rPr lang="en-US" dirty="0" smtClean="0"/>
              <a:t>Impaired </a:t>
            </a:r>
            <a:r>
              <a:rPr lang="en-US" dirty="0"/>
              <a:t>Social </a:t>
            </a:r>
            <a:r>
              <a:rPr lang="en-US" dirty="0" smtClean="0"/>
              <a:t>Interaction.</a:t>
            </a:r>
            <a:endParaRPr lang="en-US" dirty="0"/>
          </a:p>
          <a:p>
            <a:r>
              <a:rPr lang="en-US" dirty="0" smtClean="0"/>
              <a:t>Compromised </a:t>
            </a:r>
            <a:r>
              <a:rPr lang="en-US" dirty="0"/>
              <a:t>Family </a:t>
            </a:r>
            <a:r>
              <a:rPr lang="en-US" dirty="0" smtClean="0"/>
              <a:t>Coping.</a:t>
            </a:r>
            <a:endParaRPr lang="en-US" dirty="0"/>
          </a:p>
        </p:txBody>
      </p:sp>
    </p:spTree>
    <p:extLst>
      <p:ext uri="{BB962C8B-B14F-4D97-AF65-F5344CB8AC3E}">
        <p14:creationId xmlns:p14="http://schemas.microsoft.com/office/powerpoint/2010/main" val="104889360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Nursing Interventions</a:t>
            </a:r>
            <a:endParaRPr lang="en-US" dirty="0"/>
          </a:p>
        </p:txBody>
      </p:sp>
      <p:sp>
        <p:nvSpPr>
          <p:cNvPr id="3" name="Content Placeholder 2"/>
          <p:cNvSpPr>
            <a:spLocks noGrp="1"/>
          </p:cNvSpPr>
          <p:nvPr>
            <p:ph idx="1"/>
          </p:nvPr>
        </p:nvSpPr>
        <p:spPr/>
        <p:txBody>
          <a:bodyPr>
            <a:normAutofit fontScale="55000" lnSpcReduction="20000"/>
          </a:bodyPr>
          <a:lstStyle/>
          <a:p>
            <a:pPr>
              <a:buFont typeface="Wingdings" pitchFamily="2" charset="2"/>
              <a:buChar char="q"/>
            </a:pPr>
            <a:r>
              <a:rPr lang="en-US" dirty="0" smtClean="0"/>
              <a:t>Ensuring </a:t>
            </a:r>
            <a:r>
              <a:rPr lang="en-US" dirty="0"/>
              <a:t>the child’s safety and that of </a:t>
            </a:r>
            <a:r>
              <a:rPr lang="en-US" dirty="0" smtClean="0"/>
              <a:t>others:</a:t>
            </a:r>
            <a:endParaRPr lang="en-US" dirty="0"/>
          </a:p>
          <a:p>
            <a:r>
              <a:rPr lang="en-US" dirty="0"/>
              <a:t>Stop unsafe behavior.</a:t>
            </a:r>
          </a:p>
          <a:p>
            <a:r>
              <a:rPr lang="en-US" dirty="0"/>
              <a:t>Provide close supervision.</a:t>
            </a:r>
          </a:p>
          <a:p>
            <a:r>
              <a:rPr lang="en-US" dirty="0"/>
              <a:t>Give clear directions about acceptable and </a:t>
            </a:r>
            <a:r>
              <a:rPr lang="en-US" dirty="0" smtClean="0"/>
              <a:t>unacceptable behavior</a:t>
            </a:r>
            <a:r>
              <a:rPr lang="en-US" dirty="0"/>
              <a:t>.</a:t>
            </a:r>
          </a:p>
          <a:p>
            <a:pPr>
              <a:buFont typeface="Wingdings" pitchFamily="2" charset="2"/>
              <a:buChar char="q"/>
            </a:pPr>
            <a:r>
              <a:rPr lang="en-US" dirty="0" smtClean="0"/>
              <a:t>Improved </a:t>
            </a:r>
            <a:r>
              <a:rPr lang="en-US" dirty="0"/>
              <a:t>role </a:t>
            </a:r>
            <a:r>
              <a:rPr lang="en-US" dirty="0" smtClean="0"/>
              <a:t>performance:</a:t>
            </a:r>
            <a:endParaRPr lang="en-US" dirty="0"/>
          </a:p>
          <a:p>
            <a:r>
              <a:rPr lang="en-US" dirty="0"/>
              <a:t>Give positive feedback for meeting expectations.</a:t>
            </a:r>
          </a:p>
          <a:p>
            <a:r>
              <a:rPr lang="en-US" dirty="0"/>
              <a:t>Manage the environment (e.g., provide a quiet </a:t>
            </a:r>
            <a:r>
              <a:rPr lang="en-US" dirty="0" smtClean="0"/>
              <a:t>place free </a:t>
            </a:r>
            <a:r>
              <a:rPr lang="en-US" dirty="0"/>
              <a:t>of distractions for task completion).</a:t>
            </a:r>
          </a:p>
          <a:p>
            <a:pPr>
              <a:buFont typeface="Wingdings" pitchFamily="2" charset="2"/>
              <a:buChar char="q"/>
            </a:pPr>
            <a:r>
              <a:rPr lang="en-US" dirty="0" smtClean="0"/>
              <a:t>Simplifying instructions/directions:</a:t>
            </a:r>
            <a:endParaRPr lang="en-US" dirty="0"/>
          </a:p>
          <a:p>
            <a:r>
              <a:rPr lang="en-US" dirty="0"/>
              <a:t>Get child’s full attention.</a:t>
            </a:r>
          </a:p>
          <a:p>
            <a:r>
              <a:rPr lang="en-US" dirty="0"/>
              <a:t>Break complex tasks into small steps.</a:t>
            </a:r>
          </a:p>
          <a:p>
            <a:pPr>
              <a:buFont typeface="Wingdings" pitchFamily="2" charset="2"/>
              <a:buChar char="q"/>
            </a:pPr>
            <a:r>
              <a:rPr lang="en-US" dirty="0" smtClean="0"/>
              <a:t>Structured </a:t>
            </a:r>
            <a:r>
              <a:rPr lang="en-US" dirty="0"/>
              <a:t>daily </a:t>
            </a:r>
            <a:r>
              <a:rPr lang="en-US" dirty="0" smtClean="0"/>
              <a:t>routine:</a:t>
            </a:r>
            <a:endParaRPr lang="en-US" dirty="0"/>
          </a:p>
          <a:p>
            <a:r>
              <a:rPr lang="en-US" dirty="0"/>
              <a:t>Establish a daily schedule.</a:t>
            </a:r>
          </a:p>
          <a:p>
            <a:r>
              <a:rPr lang="en-US" dirty="0"/>
              <a:t>Minimize changes.</a:t>
            </a:r>
          </a:p>
          <a:p>
            <a:pPr>
              <a:buFont typeface="Wingdings" pitchFamily="2" charset="2"/>
              <a:buChar char="q"/>
            </a:pPr>
            <a:r>
              <a:rPr lang="en-US" dirty="0" smtClean="0"/>
              <a:t>Client/family </a:t>
            </a:r>
            <a:r>
              <a:rPr lang="en-US" dirty="0"/>
              <a:t>education and </a:t>
            </a:r>
            <a:r>
              <a:rPr lang="en-US" dirty="0" smtClean="0"/>
              <a:t>support:</a:t>
            </a:r>
            <a:endParaRPr lang="en-US" dirty="0"/>
          </a:p>
          <a:p>
            <a:r>
              <a:rPr lang="en-US" dirty="0"/>
              <a:t>Listen to parent’s feelings and frustrations.</a:t>
            </a:r>
          </a:p>
        </p:txBody>
      </p:sp>
    </p:spTree>
    <p:extLst>
      <p:ext uri="{BB962C8B-B14F-4D97-AF65-F5344CB8AC3E}">
        <p14:creationId xmlns:p14="http://schemas.microsoft.com/office/powerpoint/2010/main" val="22635395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Alcoholism</a:t>
            </a:r>
            <a:endParaRPr lang="en-US" dirty="0"/>
          </a:p>
        </p:txBody>
      </p:sp>
      <p:sp>
        <p:nvSpPr>
          <p:cNvPr id="3" name="Content Placeholder 2"/>
          <p:cNvSpPr>
            <a:spLocks noGrp="1"/>
          </p:cNvSpPr>
          <p:nvPr>
            <p:ph idx="1"/>
          </p:nvPr>
        </p:nvSpPr>
        <p:spPr/>
        <p:txBody>
          <a:bodyPr>
            <a:normAutofit/>
          </a:bodyPr>
          <a:lstStyle/>
          <a:p>
            <a:r>
              <a:rPr lang="en-US" dirty="0"/>
              <a:t>T</a:t>
            </a:r>
            <a:r>
              <a:rPr lang="en-US" dirty="0" smtClean="0"/>
              <a:t>he person </a:t>
            </a:r>
            <a:r>
              <a:rPr lang="en-US" dirty="0"/>
              <a:t>experiences his or her first </a:t>
            </a:r>
            <a:r>
              <a:rPr lang="en-US" b="1" dirty="0"/>
              <a:t>blackout</a:t>
            </a:r>
            <a:r>
              <a:rPr lang="en-US" dirty="0"/>
              <a:t>, which is </a:t>
            </a:r>
            <a:r>
              <a:rPr lang="en-US" dirty="0" smtClean="0"/>
              <a:t>an episode </a:t>
            </a:r>
            <a:r>
              <a:rPr lang="en-US" dirty="0"/>
              <a:t>during which the person continues to </a:t>
            </a:r>
            <a:r>
              <a:rPr lang="en-US" dirty="0" smtClean="0"/>
              <a:t>function but </a:t>
            </a:r>
            <a:r>
              <a:rPr lang="en-US" dirty="0"/>
              <a:t>has no conscious awareness of his or her behavior </a:t>
            </a:r>
            <a:r>
              <a:rPr lang="en-US" dirty="0" smtClean="0"/>
              <a:t>at the </a:t>
            </a:r>
            <a:r>
              <a:rPr lang="en-US" dirty="0"/>
              <a:t>time or any later memory of the behavior</a:t>
            </a:r>
            <a:r>
              <a:rPr lang="en-US" dirty="0" smtClean="0"/>
              <a:t>.</a:t>
            </a:r>
          </a:p>
          <a:p>
            <a:r>
              <a:rPr lang="en-US" dirty="0" smtClean="0"/>
              <a:t>For many people, substance use is a chronic illness characterized by remissions and relapses to former levels of use. The highest rates for successful recovery are for people who abstain from substances, are highly motivated to quit, and have a past history of life success (i.e., satisfactory experiences in coping, work, relationships, etc.).</a:t>
            </a:r>
            <a:endParaRPr lang="en-US" dirty="0"/>
          </a:p>
        </p:txBody>
      </p:sp>
    </p:spTree>
    <p:extLst>
      <p:ext uri="{BB962C8B-B14F-4D97-AF65-F5344CB8AC3E}">
        <p14:creationId xmlns:p14="http://schemas.microsoft.com/office/powerpoint/2010/main" val="234749595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Cognitive Disorders</a:t>
            </a:r>
            <a:endParaRPr lang="en-US" dirty="0"/>
          </a:p>
        </p:txBody>
      </p:sp>
    </p:spTree>
    <p:extLst>
      <p:ext uri="{BB962C8B-B14F-4D97-AF65-F5344CB8AC3E}">
        <p14:creationId xmlns:p14="http://schemas.microsoft.com/office/powerpoint/2010/main" val="163848154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Delirium</a:t>
            </a:r>
            <a:endParaRPr lang="en-US" dirty="0"/>
          </a:p>
        </p:txBody>
      </p:sp>
      <p:sp>
        <p:nvSpPr>
          <p:cNvPr id="3" name="Content Placeholder 2"/>
          <p:cNvSpPr>
            <a:spLocks noGrp="1"/>
          </p:cNvSpPr>
          <p:nvPr>
            <p:ph idx="1"/>
          </p:nvPr>
        </p:nvSpPr>
        <p:spPr/>
        <p:txBody>
          <a:bodyPr>
            <a:normAutofit/>
          </a:bodyPr>
          <a:lstStyle/>
          <a:p>
            <a:r>
              <a:rPr lang="en-US" b="1" dirty="0"/>
              <a:t>Delirium </a:t>
            </a:r>
            <a:r>
              <a:rPr lang="en-US" dirty="0"/>
              <a:t>is a syndrome that involves a disturbance of </a:t>
            </a:r>
            <a:r>
              <a:rPr lang="en-US" dirty="0" smtClean="0"/>
              <a:t>consciousness accompanied </a:t>
            </a:r>
            <a:r>
              <a:rPr lang="en-US" dirty="0"/>
              <a:t>by a change in cognition. </a:t>
            </a:r>
            <a:endParaRPr lang="en-US" dirty="0" smtClean="0"/>
          </a:p>
          <a:p>
            <a:r>
              <a:rPr lang="en-US" dirty="0" smtClean="0"/>
              <a:t>Delirium usually </a:t>
            </a:r>
            <a:r>
              <a:rPr lang="en-US" dirty="0"/>
              <a:t>develops over a </a:t>
            </a:r>
            <a:r>
              <a:rPr lang="en-US" dirty="0">
                <a:solidFill>
                  <a:srgbClr val="FF0000"/>
                </a:solidFill>
              </a:rPr>
              <a:t>short period</a:t>
            </a:r>
            <a:r>
              <a:rPr lang="en-US" dirty="0"/>
              <a:t>, sometimes a matter </a:t>
            </a:r>
            <a:r>
              <a:rPr lang="en-US" dirty="0" smtClean="0"/>
              <a:t>of hours</a:t>
            </a:r>
            <a:r>
              <a:rPr lang="en-US" dirty="0"/>
              <a:t>, and fluctuates, or changes, throughout the course </a:t>
            </a:r>
            <a:r>
              <a:rPr lang="en-US" dirty="0" smtClean="0"/>
              <a:t>of the </a:t>
            </a:r>
            <a:r>
              <a:rPr lang="en-US" dirty="0"/>
              <a:t>day. </a:t>
            </a:r>
            <a:endParaRPr lang="en-US" dirty="0" smtClean="0"/>
          </a:p>
          <a:p>
            <a:r>
              <a:rPr lang="en-US" dirty="0" smtClean="0"/>
              <a:t>Clients </a:t>
            </a:r>
            <a:r>
              <a:rPr lang="en-US" dirty="0"/>
              <a:t>with delirium have </a:t>
            </a:r>
            <a:r>
              <a:rPr lang="en-US" dirty="0">
                <a:solidFill>
                  <a:srgbClr val="FF0000"/>
                </a:solidFill>
              </a:rPr>
              <a:t>difficulty paying </a:t>
            </a:r>
            <a:r>
              <a:rPr lang="en-US" dirty="0" smtClean="0">
                <a:solidFill>
                  <a:srgbClr val="FF0000"/>
                </a:solidFill>
              </a:rPr>
              <a:t>attention, are </a:t>
            </a:r>
            <a:r>
              <a:rPr lang="en-US" dirty="0">
                <a:solidFill>
                  <a:srgbClr val="FF0000"/>
                </a:solidFill>
              </a:rPr>
              <a:t>easily distracted and disoriented, and may </a:t>
            </a:r>
            <a:r>
              <a:rPr lang="en-US" dirty="0" smtClean="0">
                <a:solidFill>
                  <a:srgbClr val="FF0000"/>
                </a:solidFill>
              </a:rPr>
              <a:t>have sensory </a:t>
            </a:r>
            <a:r>
              <a:rPr lang="en-US" dirty="0">
                <a:solidFill>
                  <a:srgbClr val="FF0000"/>
                </a:solidFill>
              </a:rPr>
              <a:t>disturbances such as illusions, </a:t>
            </a:r>
            <a:r>
              <a:rPr lang="en-US" dirty="0" smtClean="0">
                <a:solidFill>
                  <a:srgbClr val="FF0000"/>
                </a:solidFill>
              </a:rPr>
              <a:t>misinterpretations, or </a:t>
            </a:r>
            <a:r>
              <a:rPr lang="en-US" dirty="0">
                <a:solidFill>
                  <a:srgbClr val="FF0000"/>
                </a:solidFill>
              </a:rPr>
              <a:t>hallucinations</a:t>
            </a:r>
            <a:r>
              <a:rPr lang="en-US" dirty="0"/>
              <a:t>. </a:t>
            </a:r>
            <a:r>
              <a:rPr lang="en-US" dirty="0" smtClean="0"/>
              <a:t>At </a:t>
            </a:r>
            <a:r>
              <a:rPr lang="en-US" dirty="0"/>
              <a:t>times, they </a:t>
            </a:r>
            <a:r>
              <a:rPr lang="en-US" dirty="0" smtClean="0"/>
              <a:t>also experience </a:t>
            </a:r>
            <a:r>
              <a:rPr lang="en-US" dirty="0">
                <a:solidFill>
                  <a:srgbClr val="FF0000"/>
                </a:solidFill>
              </a:rPr>
              <a:t>disturbances in the sleep–wake cycle</a:t>
            </a:r>
            <a:r>
              <a:rPr lang="en-US" dirty="0"/>
              <a:t>, </a:t>
            </a:r>
            <a:r>
              <a:rPr lang="en-US" dirty="0" smtClean="0"/>
              <a:t>changes in </a:t>
            </a:r>
            <a:r>
              <a:rPr lang="en-US" dirty="0"/>
              <a:t>psychomotor activity, and emotional problems such </a:t>
            </a:r>
            <a:r>
              <a:rPr lang="en-US" dirty="0" smtClean="0"/>
              <a:t>as anxiety</a:t>
            </a:r>
            <a:r>
              <a:rPr lang="en-US" dirty="0"/>
              <a:t>, fear, irritability, euphoria, or </a:t>
            </a:r>
            <a:r>
              <a:rPr lang="en-US" dirty="0" smtClean="0"/>
              <a:t>apathy.</a:t>
            </a:r>
            <a:endParaRPr lang="en-US" dirty="0"/>
          </a:p>
        </p:txBody>
      </p:sp>
    </p:spTree>
    <p:extLst>
      <p:ext uri="{BB962C8B-B14F-4D97-AF65-F5344CB8AC3E}">
        <p14:creationId xmlns:p14="http://schemas.microsoft.com/office/powerpoint/2010/main" val="254388700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Treatment and Prognosis</a:t>
            </a:r>
          </a:p>
        </p:txBody>
      </p:sp>
      <p:sp>
        <p:nvSpPr>
          <p:cNvPr id="3" name="Content Placeholder 2"/>
          <p:cNvSpPr>
            <a:spLocks noGrp="1"/>
          </p:cNvSpPr>
          <p:nvPr>
            <p:ph idx="1"/>
          </p:nvPr>
        </p:nvSpPr>
        <p:spPr/>
        <p:txBody>
          <a:bodyPr>
            <a:normAutofit/>
          </a:bodyPr>
          <a:lstStyle/>
          <a:p>
            <a:r>
              <a:rPr lang="en-US" dirty="0"/>
              <a:t>The primary treatment for delirium is to </a:t>
            </a:r>
            <a:r>
              <a:rPr lang="en-US" dirty="0">
                <a:solidFill>
                  <a:srgbClr val="FF0000"/>
                </a:solidFill>
              </a:rPr>
              <a:t>identify and </a:t>
            </a:r>
            <a:r>
              <a:rPr lang="en-US" dirty="0" smtClean="0">
                <a:solidFill>
                  <a:srgbClr val="FF0000"/>
                </a:solidFill>
              </a:rPr>
              <a:t>treat any </a:t>
            </a:r>
            <a:r>
              <a:rPr lang="en-US" dirty="0">
                <a:solidFill>
                  <a:srgbClr val="FF0000"/>
                </a:solidFill>
              </a:rPr>
              <a:t>causal or contributing medical conditions. </a:t>
            </a:r>
            <a:endParaRPr lang="en-US" dirty="0" smtClean="0">
              <a:solidFill>
                <a:srgbClr val="FF0000"/>
              </a:solidFill>
            </a:endParaRPr>
          </a:p>
          <a:p>
            <a:r>
              <a:rPr lang="en-US" dirty="0" smtClean="0"/>
              <a:t>Delirium is almost </a:t>
            </a:r>
            <a:r>
              <a:rPr lang="en-US" dirty="0"/>
              <a:t>always a transient condition that clears with </a:t>
            </a:r>
            <a:r>
              <a:rPr lang="en-US" dirty="0" smtClean="0"/>
              <a:t>successful treatment </a:t>
            </a:r>
            <a:r>
              <a:rPr lang="en-US" dirty="0"/>
              <a:t>of the underlying cause. </a:t>
            </a:r>
            <a:r>
              <a:rPr lang="en-US" dirty="0" smtClean="0"/>
              <a:t>Nevertheless, some </a:t>
            </a:r>
            <a:r>
              <a:rPr lang="en-US" dirty="0"/>
              <a:t>causes such as head injury or encephalitis may </a:t>
            </a:r>
            <a:r>
              <a:rPr lang="en-US" dirty="0" smtClean="0"/>
              <a:t>leave clients </a:t>
            </a:r>
            <a:r>
              <a:rPr lang="en-US" dirty="0"/>
              <a:t>with cognitive, behavioral, or emotional </a:t>
            </a:r>
            <a:r>
              <a:rPr lang="en-US" dirty="0" smtClean="0"/>
              <a:t>impairments even </a:t>
            </a:r>
            <a:r>
              <a:rPr lang="en-US" dirty="0"/>
              <a:t>after the underlying cause resolves.</a:t>
            </a:r>
          </a:p>
        </p:txBody>
      </p:sp>
    </p:spTree>
    <p:extLst>
      <p:ext uri="{BB962C8B-B14F-4D97-AF65-F5344CB8AC3E}">
        <p14:creationId xmlns:p14="http://schemas.microsoft.com/office/powerpoint/2010/main" val="416791685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a:t>Psychopharmacology</a:t>
            </a:r>
            <a:endParaRPr lang="en-US" dirty="0"/>
          </a:p>
        </p:txBody>
      </p:sp>
      <p:sp>
        <p:nvSpPr>
          <p:cNvPr id="3" name="Content Placeholder 2"/>
          <p:cNvSpPr>
            <a:spLocks noGrp="1"/>
          </p:cNvSpPr>
          <p:nvPr>
            <p:ph idx="1"/>
          </p:nvPr>
        </p:nvSpPr>
        <p:spPr/>
        <p:txBody>
          <a:bodyPr>
            <a:normAutofit fontScale="92500" lnSpcReduction="10000"/>
          </a:bodyPr>
          <a:lstStyle/>
          <a:p>
            <a:r>
              <a:rPr lang="en-US" dirty="0"/>
              <a:t>Clients with quiet, hypoactive delirium need no </a:t>
            </a:r>
            <a:r>
              <a:rPr lang="en-US" dirty="0" smtClean="0"/>
              <a:t>specific pharmacologic </a:t>
            </a:r>
            <a:r>
              <a:rPr lang="en-US" dirty="0"/>
              <a:t>treatment aside from that indicated for </a:t>
            </a:r>
            <a:r>
              <a:rPr lang="en-US" dirty="0" smtClean="0"/>
              <a:t>the causative </a:t>
            </a:r>
            <a:r>
              <a:rPr lang="en-US" dirty="0"/>
              <a:t>condition. </a:t>
            </a:r>
            <a:endParaRPr lang="en-US" dirty="0" smtClean="0"/>
          </a:p>
          <a:p>
            <a:r>
              <a:rPr lang="en-US" dirty="0" smtClean="0"/>
              <a:t>Many </a:t>
            </a:r>
            <a:r>
              <a:rPr lang="en-US" dirty="0"/>
              <a:t>clients with delirium, </a:t>
            </a:r>
            <a:r>
              <a:rPr lang="en-US" dirty="0" smtClean="0"/>
              <a:t>however, show </a:t>
            </a:r>
            <a:r>
              <a:rPr lang="en-US" dirty="0"/>
              <a:t>persistent or intermittent psychomotor </a:t>
            </a:r>
            <a:r>
              <a:rPr lang="en-US" dirty="0" smtClean="0"/>
              <a:t>agitation that </a:t>
            </a:r>
            <a:r>
              <a:rPr lang="en-US" dirty="0"/>
              <a:t>can interfere with effective treatment or pose a </a:t>
            </a:r>
            <a:r>
              <a:rPr lang="en-US" dirty="0">
                <a:solidFill>
                  <a:srgbClr val="FF0000"/>
                </a:solidFill>
              </a:rPr>
              <a:t>risk </a:t>
            </a:r>
            <a:r>
              <a:rPr lang="en-US" dirty="0" smtClean="0">
                <a:solidFill>
                  <a:srgbClr val="FF0000"/>
                </a:solidFill>
              </a:rPr>
              <a:t>to safety</a:t>
            </a:r>
            <a:r>
              <a:rPr lang="en-US" dirty="0"/>
              <a:t>. </a:t>
            </a:r>
            <a:endParaRPr lang="en-US" dirty="0" smtClean="0"/>
          </a:p>
          <a:p>
            <a:r>
              <a:rPr lang="en-US" dirty="0" smtClean="0"/>
              <a:t>An </a:t>
            </a:r>
            <a:r>
              <a:rPr lang="en-US" dirty="0"/>
              <a:t>antipsychotic medication, such as </a:t>
            </a:r>
            <a:r>
              <a:rPr lang="en-US" dirty="0" smtClean="0"/>
              <a:t>haloperidol (Haldol</a:t>
            </a:r>
            <a:r>
              <a:rPr lang="en-US" dirty="0"/>
              <a:t>), may be used in doses of 0.5 to 1 mg </a:t>
            </a:r>
            <a:r>
              <a:rPr lang="en-US" dirty="0" smtClean="0"/>
              <a:t>to decrease </a:t>
            </a:r>
            <a:r>
              <a:rPr lang="en-US" dirty="0"/>
              <a:t>agitation. </a:t>
            </a:r>
            <a:endParaRPr lang="en-US" dirty="0" smtClean="0"/>
          </a:p>
          <a:p>
            <a:r>
              <a:rPr lang="en-US" dirty="0" smtClean="0">
                <a:solidFill>
                  <a:srgbClr val="FF0000"/>
                </a:solidFill>
              </a:rPr>
              <a:t>Sedatives </a:t>
            </a:r>
            <a:r>
              <a:rPr lang="en-US" dirty="0">
                <a:solidFill>
                  <a:srgbClr val="FF0000"/>
                </a:solidFill>
              </a:rPr>
              <a:t>and benzodiazepines </a:t>
            </a:r>
            <a:r>
              <a:rPr lang="en-US" dirty="0" smtClean="0">
                <a:solidFill>
                  <a:srgbClr val="FF0000"/>
                </a:solidFill>
              </a:rPr>
              <a:t>are avoided </a:t>
            </a:r>
            <a:r>
              <a:rPr lang="en-US" dirty="0">
                <a:solidFill>
                  <a:srgbClr val="FF0000"/>
                </a:solidFill>
              </a:rPr>
              <a:t>because they may worsen </a:t>
            </a:r>
            <a:r>
              <a:rPr lang="en-US" dirty="0" smtClean="0">
                <a:solidFill>
                  <a:srgbClr val="FF0000"/>
                </a:solidFill>
              </a:rPr>
              <a:t>delirium. </a:t>
            </a:r>
            <a:r>
              <a:rPr lang="en-US" dirty="0">
                <a:solidFill>
                  <a:srgbClr val="FF0000"/>
                </a:solidFill>
              </a:rPr>
              <a:t>Clients with impaired liver or </a:t>
            </a:r>
            <a:r>
              <a:rPr lang="en-US" dirty="0" smtClean="0">
                <a:solidFill>
                  <a:srgbClr val="FF0000"/>
                </a:solidFill>
              </a:rPr>
              <a:t>kidney function </a:t>
            </a:r>
            <a:r>
              <a:rPr lang="en-US" dirty="0">
                <a:solidFill>
                  <a:srgbClr val="FF0000"/>
                </a:solidFill>
              </a:rPr>
              <a:t>could have difficulty metabolizing or </a:t>
            </a:r>
            <a:r>
              <a:rPr lang="en-US" dirty="0" smtClean="0">
                <a:solidFill>
                  <a:srgbClr val="FF0000"/>
                </a:solidFill>
              </a:rPr>
              <a:t>excreting sedatives</a:t>
            </a:r>
            <a:r>
              <a:rPr lang="en-US" dirty="0">
                <a:solidFill>
                  <a:srgbClr val="FF0000"/>
                </a:solidFill>
              </a:rPr>
              <a:t>. The exception is delirium induced by </a:t>
            </a:r>
            <a:r>
              <a:rPr lang="en-US" dirty="0" smtClean="0">
                <a:solidFill>
                  <a:srgbClr val="FF0000"/>
                </a:solidFill>
              </a:rPr>
              <a:t>alcohol withdrawal</a:t>
            </a:r>
            <a:r>
              <a:rPr lang="en-US" dirty="0">
                <a:solidFill>
                  <a:srgbClr val="FF0000"/>
                </a:solidFill>
              </a:rPr>
              <a:t>, which usually is treated with </a:t>
            </a:r>
            <a:r>
              <a:rPr lang="en-US" dirty="0" smtClean="0">
                <a:solidFill>
                  <a:srgbClr val="FF0000"/>
                </a:solidFill>
              </a:rPr>
              <a:t>benzodiazepines.</a:t>
            </a:r>
            <a:endParaRPr lang="en-US" dirty="0">
              <a:solidFill>
                <a:srgbClr val="FF0000"/>
              </a:solidFill>
            </a:endParaRPr>
          </a:p>
        </p:txBody>
      </p:sp>
    </p:spTree>
    <p:extLst>
      <p:ext uri="{BB962C8B-B14F-4D97-AF65-F5344CB8AC3E}">
        <p14:creationId xmlns:p14="http://schemas.microsoft.com/office/powerpoint/2010/main" val="58050612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a:t>Other Medical Treatment</a:t>
            </a:r>
            <a:endParaRPr lang="en-US" dirty="0"/>
          </a:p>
        </p:txBody>
      </p:sp>
      <p:sp>
        <p:nvSpPr>
          <p:cNvPr id="3" name="Content Placeholder 2"/>
          <p:cNvSpPr>
            <a:spLocks noGrp="1"/>
          </p:cNvSpPr>
          <p:nvPr>
            <p:ph idx="1"/>
          </p:nvPr>
        </p:nvSpPr>
        <p:spPr/>
        <p:txBody>
          <a:bodyPr>
            <a:normAutofit/>
          </a:bodyPr>
          <a:lstStyle/>
          <a:p>
            <a:r>
              <a:rPr lang="en-US" dirty="0" smtClean="0">
                <a:solidFill>
                  <a:srgbClr val="FF0000"/>
                </a:solidFill>
              </a:rPr>
              <a:t>Adequate </a:t>
            </a:r>
            <a:r>
              <a:rPr lang="en-US" dirty="0">
                <a:solidFill>
                  <a:srgbClr val="FF0000"/>
                </a:solidFill>
              </a:rPr>
              <a:t>nutritious food and fluid intake speed recovery</a:t>
            </a:r>
            <a:r>
              <a:rPr lang="en-US" dirty="0" smtClean="0"/>
              <a:t>. Intravenous </a:t>
            </a:r>
            <a:r>
              <a:rPr lang="en-US" dirty="0"/>
              <a:t>fluids or even total parenteral nutrition </a:t>
            </a:r>
            <a:r>
              <a:rPr lang="en-US" dirty="0" smtClean="0"/>
              <a:t>may be </a:t>
            </a:r>
            <a:r>
              <a:rPr lang="en-US" dirty="0"/>
              <a:t>necessary if a client’s physical condition has </a:t>
            </a:r>
            <a:r>
              <a:rPr lang="en-US" dirty="0" smtClean="0"/>
              <a:t>deteriorated and </a:t>
            </a:r>
            <a:r>
              <a:rPr lang="en-US" dirty="0"/>
              <a:t>he or she cannot eat and </a:t>
            </a:r>
            <a:r>
              <a:rPr lang="en-US" dirty="0" smtClean="0"/>
              <a:t>drink. </a:t>
            </a:r>
          </a:p>
          <a:p>
            <a:r>
              <a:rPr lang="en-US" dirty="0" smtClean="0"/>
              <a:t>If </a:t>
            </a:r>
            <a:r>
              <a:rPr lang="en-US" dirty="0"/>
              <a:t>a client becomes agitated and threatens to </a:t>
            </a:r>
            <a:r>
              <a:rPr lang="en-US" dirty="0" smtClean="0"/>
              <a:t>dislodge intravenous </a:t>
            </a:r>
            <a:r>
              <a:rPr lang="en-US" dirty="0"/>
              <a:t>tubing or catheters, physical restraints may </a:t>
            </a:r>
            <a:r>
              <a:rPr lang="en-US" dirty="0" smtClean="0"/>
              <a:t>be necessary </a:t>
            </a:r>
            <a:r>
              <a:rPr lang="en-US" dirty="0"/>
              <a:t>so that needed medical treatments can </a:t>
            </a:r>
            <a:r>
              <a:rPr lang="en-US" dirty="0" smtClean="0"/>
              <a:t>continue. </a:t>
            </a:r>
            <a:endParaRPr lang="en-US" dirty="0"/>
          </a:p>
        </p:txBody>
      </p:sp>
    </p:spTree>
    <p:extLst>
      <p:ext uri="{BB962C8B-B14F-4D97-AF65-F5344CB8AC3E}">
        <p14:creationId xmlns:p14="http://schemas.microsoft.com/office/powerpoint/2010/main" val="48371506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Application of </a:t>
            </a:r>
            <a:r>
              <a:rPr lang="en-US" dirty="0"/>
              <a:t>t</a:t>
            </a:r>
            <a:r>
              <a:rPr lang="en-US" dirty="0" smtClean="0"/>
              <a:t>he Nursing</a:t>
            </a:r>
            <a:br>
              <a:rPr lang="en-US" dirty="0" smtClean="0"/>
            </a:br>
            <a:r>
              <a:rPr lang="en-US" dirty="0" smtClean="0"/>
              <a:t>Process: Delirium</a:t>
            </a:r>
            <a:endParaRPr lang="en-US" dirty="0"/>
          </a:p>
        </p:txBody>
      </p:sp>
      <p:sp>
        <p:nvSpPr>
          <p:cNvPr id="3" name="Content Placeholder 2"/>
          <p:cNvSpPr>
            <a:spLocks noGrp="1"/>
          </p:cNvSpPr>
          <p:nvPr>
            <p:ph idx="1"/>
          </p:nvPr>
        </p:nvSpPr>
        <p:spPr/>
        <p:txBody>
          <a:bodyPr>
            <a:normAutofit/>
          </a:bodyPr>
          <a:lstStyle/>
          <a:p>
            <a:r>
              <a:rPr lang="en-US" dirty="0"/>
              <a:t>Nursing care for clients with delirium focuses on </a:t>
            </a:r>
            <a:r>
              <a:rPr lang="en-US" dirty="0" smtClean="0">
                <a:solidFill>
                  <a:srgbClr val="FF0000"/>
                </a:solidFill>
              </a:rPr>
              <a:t>meeting their </a:t>
            </a:r>
            <a:r>
              <a:rPr lang="en-US" dirty="0">
                <a:solidFill>
                  <a:srgbClr val="FF0000"/>
                </a:solidFill>
              </a:rPr>
              <a:t>physiologic and </a:t>
            </a:r>
            <a:r>
              <a:rPr lang="en-US" dirty="0" err="1">
                <a:solidFill>
                  <a:srgbClr val="FF0000"/>
                </a:solidFill>
              </a:rPr>
              <a:t>psychologic</a:t>
            </a:r>
            <a:r>
              <a:rPr lang="en-US" dirty="0">
                <a:solidFill>
                  <a:srgbClr val="FF0000"/>
                </a:solidFill>
              </a:rPr>
              <a:t> needs </a:t>
            </a:r>
            <a:r>
              <a:rPr lang="en-US" dirty="0"/>
              <a:t>and </a:t>
            </a:r>
            <a:r>
              <a:rPr lang="en-US" dirty="0" smtClean="0"/>
              <a:t>maintaining their </a:t>
            </a:r>
            <a:r>
              <a:rPr lang="en-US" dirty="0">
                <a:solidFill>
                  <a:srgbClr val="FF0000"/>
                </a:solidFill>
              </a:rPr>
              <a:t>safety</a:t>
            </a:r>
            <a:r>
              <a:rPr lang="en-US" dirty="0"/>
              <a:t>. </a:t>
            </a:r>
            <a:endParaRPr lang="en-US" dirty="0" smtClean="0"/>
          </a:p>
          <a:p>
            <a:r>
              <a:rPr lang="en-US" dirty="0"/>
              <a:t>Clients with delirium often have a disturbance of psychomotor behavior. They may be restless and hyperactive, frequently </a:t>
            </a:r>
            <a:r>
              <a:rPr lang="en-US" dirty="0" smtClean="0"/>
              <a:t>making </a:t>
            </a:r>
            <a:r>
              <a:rPr lang="en-US" dirty="0"/>
              <a:t>sudden, uncoordinated attempts to get out of bed. Speech also may be affected, becoming less coherent and more difficult to understand as delirium worsens. </a:t>
            </a:r>
            <a:endParaRPr lang="en-US" dirty="0" smtClean="0"/>
          </a:p>
          <a:p>
            <a:r>
              <a:rPr lang="en-US" dirty="0"/>
              <a:t>Clients with delirium often have rapid and unpredictable mood shifts. A wide range of emotional responses is possible, such as anxiety, fear, irritability, anger, euphoria, and apathy.</a:t>
            </a:r>
          </a:p>
        </p:txBody>
      </p:sp>
    </p:spTree>
    <p:extLst>
      <p:ext uri="{BB962C8B-B14F-4D97-AF65-F5344CB8AC3E}">
        <p14:creationId xmlns:p14="http://schemas.microsoft.com/office/powerpoint/2010/main" val="2729390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Data Analysis</a:t>
            </a:r>
          </a:p>
        </p:txBody>
      </p:sp>
      <p:sp>
        <p:nvSpPr>
          <p:cNvPr id="3" name="Content Placeholder 2"/>
          <p:cNvSpPr>
            <a:spLocks noGrp="1"/>
          </p:cNvSpPr>
          <p:nvPr>
            <p:ph idx="1"/>
          </p:nvPr>
        </p:nvSpPr>
        <p:spPr/>
        <p:txBody>
          <a:bodyPr>
            <a:normAutofit lnSpcReduction="10000"/>
          </a:bodyPr>
          <a:lstStyle/>
          <a:p>
            <a:pPr>
              <a:buFont typeface="Wingdings" pitchFamily="2" charset="2"/>
              <a:buChar char="q"/>
            </a:pPr>
            <a:r>
              <a:rPr lang="en-US" dirty="0"/>
              <a:t>The primary nursing diagnoses for clients with </a:t>
            </a:r>
            <a:r>
              <a:rPr lang="en-US" dirty="0" smtClean="0"/>
              <a:t>delirium are </a:t>
            </a:r>
            <a:r>
              <a:rPr lang="en-US" dirty="0"/>
              <a:t>as follows:</a:t>
            </a:r>
          </a:p>
          <a:p>
            <a:r>
              <a:rPr lang="en-US" dirty="0" smtClean="0"/>
              <a:t>Risk </a:t>
            </a:r>
            <a:r>
              <a:rPr lang="en-US" dirty="0"/>
              <a:t>for </a:t>
            </a:r>
            <a:r>
              <a:rPr lang="en-US" dirty="0" smtClean="0"/>
              <a:t>Injury.</a:t>
            </a:r>
            <a:endParaRPr lang="en-US" dirty="0"/>
          </a:p>
          <a:p>
            <a:r>
              <a:rPr lang="en-US" dirty="0" smtClean="0"/>
              <a:t>Acute Confusion.</a:t>
            </a:r>
            <a:endParaRPr lang="en-US" dirty="0"/>
          </a:p>
          <a:p>
            <a:r>
              <a:rPr lang="en-US" dirty="0" smtClean="0"/>
              <a:t>Disturbed </a:t>
            </a:r>
            <a:r>
              <a:rPr lang="en-US" dirty="0"/>
              <a:t>Sensory </a:t>
            </a:r>
            <a:r>
              <a:rPr lang="en-US" dirty="0" smtClean="0"/>
              <a:t>Perception.</a:t>
            </a:r>
            <a:endParaRPr lang="en-US" dirty="0"/>
          </a:p>
          <a:p>
            <a:r>
              <a:rPr lang="en-US" dirty="0" smtClean="0"/>
              <a:t>Disturbed </a:t>
            </a:r>
            <a:r>
              <a:rPr lang="en-US" dirty="0"/>
              <a:t>Thought </a:t>
            </a:r>
            <a:r>
              <a:rPr lang="en-US" dirty="0" smtClean="0"/>
              <a:t>Processes.</a:t>
            </a:r>
            <a:endParaRPr lang="en-US" dirty="0"/>
          </a:p>
          <a:p>
            <a:r>
              <a:rPr lang="en-US" dirty="0" smtClean="0"/>
              <a:t>Disturbed </a:t>
            </a:r>
            <a:r>
              <a:rPr lang="en-US" dirty="0"/>
              <a:t>Sleep </a:t>
            </a:r>
            <a:r>
              <a:rPr lang="en-US" dirty="0" smtClean="0"/>
              <a:t>Pattern.</a:t>
            </a:r>
            <a:endParaRPr lang="en-US" dirty="0"/>
          </a:p>
          <a:p>
            <a:r>
              <a:rPr lang="en-US" dirty="0" smtClean="0"/>
              <a:t>Risk </a:t>
            </a:r>
            <a:r>
              <a:rPr lang="en-US" dirty="0"/>
              <a:t>for Deficient Fluid </a:t>
            </a:r>
            <a:r>
              <a:rPr lang="en-US" dirty="0" smtClean="0"/>
              <a:t>Volume.</a:t>
            </a:r>
            <a:endParaRPr lang="en-US" dirty="0"/>
          </a:p>
          <a:p>
            <a:r>
              <a:rPr lang="en-US" dirty="0" smtClean="0"/>
              <a:t>Risk </a:t>
            </a:r>
            <a:r>
              <a:rPr lang="en-US" dirty="0"/>
              <a:t>for Imbalanced Nutrition: Less Than </a:t>
            </a:r>
            <a:r>
              <a:rPr lang="en-US" dirty="0" smtClean="0"/>
              <a:t>Body Requirements.</a:t>
            </a:r>
            <a:endParaRPr lang="en-US" dirty="0"/>
          </a:p>
        </p:txBody>
      </p:sp>
    </p:spTree>
    <p:extLst>
      <p:ext uri="{BB962C8B-B14F-4D97-AF65-F5344CB8AC3E}">
        <p14:creationId xmlns:p14="http://schemas.microsoft.com/office/powerpoint/2010/main" val="4290696685"/>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Nursing Interventions</a:t>
            </a:r>
            <a:endParaRPr lang="en-US" dirty="0"/>
          </a:p>
        </p:txBody>
      </p:sp>
      <p:sp>
        <p:nvSpPr>
          <p:cNvPr id="3" name="Content Placeholder 2"/>
          <p:cNvSpPr>
            <a:spLocks noGrp="1"/>
          </p:cNvSpPr>
          <p:nvPr>
            <p:ph idx="1"/>
          </p:nvPr>
        </p:nvSpPr>
        <p:spPr>
          <a:xfrm>
            <a:off x="838200" y="1397478"/>
            <a:ext cx="10515600" cy="5124091"/>
          </a:xfrm>
        </p:spPr>
        <p:txBody>
          <a:bodyPr>
            <a:normAutofit fontScale="40000" lnSpcReduction="20000"/>
          </a:bodyPr>
          <a:lstStyle/>
          <a:p>
            <a:pPr>
              <a:buFont typeface="Wingdings" pitchFamily="2" charset="2"/>
              <a:buChar char="q"/>
            </a:pPr>
            <a:r>
              <a:rPr lang="en-US" b="1" dirty="0" smtClean="0"/>
              <a:t>Promoting </a:t>
            </a:r>
            <a:r>
              <a:rPr lang="en-US" b="1" dirty="0"/>
              <a:t>client’s </a:t>
            </a:r>
            <a:r>
              <a:rPr lang="en-US" b="1" dirty="0" smtClean="0"/>
              <a:t>safety:</a:t>
            </a:r>
            <a:endParaRPr lang="en-US" b="1" dirty="0"/>
          </a:p>
          <a:p>
            <a:r>
              <a:rPr lang="en-US" dirty="0"/>
              <a:t>Teach client to request assistance for activities (</a:t>
            </a:r>
            <a:r>
              <a:rPr lang="en-US" dirty="0" smtClean="0"/>
              <a:t>getting out </a:t>
            </a:r>
            <a:r>
              <a:rPr lang="en-US" dirty="0"/>
              <a:t>of bed, going to bathroom).</a:t>
            </a:r>
          </a:p>
          <a:p>
            <a:r>
              <a:rPr lang="en-US" dirty="0"/>
              <a:t>Provide close supervision to ensure safety during </a:t>
            </a:r>
            <a:r>
              <a:rPr lang="en-US" dirty="0" smtClean="0"/>
              <a:t>these activities</a:t>
            </a:r>
            <a:r>
              <a:rPr lang="en-US" dirty="0"/>
              <a:t>.</a:t>
            </a:r>
          </a:p>
          <a:p>
            <a:r>
              <a:rPr lang="en-US" dirty="0"/>
              <a:t>Promptly respond to client’s call for assistance.</a:t>
            </a:r>
          </a:p>
          <a:p>
            <a:pPr>
              <a:buFont typeface="Wingdings" pitchFamily="2" charset="2"/>
              <a:buChar char="q"/>
            </a:pPr>
            <a:r>
              <a:rPr lang="en-US" b="1" dirty="0"/>
              <a:t>Managing client’s </a:t>
            </a:r>
            <a:r>
              <a:rPr lang="en-US" b="1" dirty="0" smtClean="0"/>
              <a:t>confusion:</a:t>
            </a:r>
            <a:endParaRPr lang="en-US" b="1" dirty="0"/>
          </a:p>
          <a:p>
            <a:r>
              <a:rPr lang="en-US" dirty="0"/>
              <a:t>Speak to client in a calm manner in a clear low </a:t>
            </a:r>
            <a:r>
              <a:rPr lang="en-US" dirty="0" smtClean="0"/>
              <a:t>voice; use </a:t>
            </a:r>
            <a:r>
              <a:rPr lang="en-US" dirty="0"/>
              <a:t>simple sentences.</a:t>
            </a:r>
          </a:p>
          <a:p>
            <a:r>
              <a:rPr lang="en-US" dirty="0"/>
              <a:t>Allow adequate time for client to comprehend </a:t>
            </a:r>
            <a:r>
              <a:rPr lang="en-US" dirty="0" smtClean="0"/>
              <a:t>and respond</a:t>
            </a:r>
            <a:r>
              <a:rPr lang="en-US" dirty="0"/>
              <a:t>.</a:t>
            </a:r>
          </a:p>
          <a:p>
            <a:r>
              <a:rPr lang="en-US" dirty="0"/>
              <a:t>Allow client to make decisions as much as able.</a:t>
            </a:r>
          </a:p>
          <a:p>
            <a:r>
              <a:rPr lang="en-US" dirty="0"/>
              <a:t>Provide orienting verbal cues when talking with client.</a:t>
            </a:r>
          </a:p>
          <a:p>
            <a:r>
              <a:rPr lang="en-US" dirty="0"/>
              <a:t>Use supportive touch if appropriate.</a:t>
            </a:r>
          </a:p>
          <a:p>
            <a:pPr>
              <a:buFont typeface="Wingdings" pitchFamily="2" charset="2"/>
              <a:buChar char="q"/>
            </a:pPr>
            <a:r>
              <a:rPr lang="en-US" b="1" dirty="0" smtClean="0"/>
              <a:t>Controlling </a:t>
            </a:r>
            <a:r>
              <a:rPr lang="en-US" b="1" dirty="0"/>
              <a:t>environment to reduce </a:t>
            </a:r>
            <a:r>
              <a:rPr lang="en-US" b="1" dirty="0" smtClean="0"/>
              <a:t>sensory overload:</a:t>
            </a:r>
            <a:endParaRPr lang="en-US" b="1" dirty="0"/>
          </a:p>
          <a:p>
            <a:r>
              <a:rPr lang="en-US" dirty="0"/>
              <a:t>Keep environmental noise to minimum (television, radio</a:t>
            </a:r>
            <a:r>
              <a:rPr lang="en-US" dirty="0" smtClean="0"/>
              <a:t>).</a:t>
            </a:r>
          </a:p>
          <a:p>
            <a:r>
              <a:rPr lang="en-US" dirty="0"/>
              <a:t>Monitor client’s response to visitors; explain to </a:t>
            </a:r>
            <a:r>
              <a:rPr lang="en-US" dirty="0" smtClean="0"/>
              <a:t>family and </a:t>
            </a:r>
            <a:r>
              <a:rPr lang="en-US" dirty="0"/>
              <a:t>friends that client may need to visit quietly </a:t>
            </a:r>
            <a:r>
              <a:rPr lang="en-US" dirty="0" smtClean="0"/>
              <a:t>one on </a:t>
            </a:r>
            <a:r>
              <a:rPr lang="en-US" dirty="0"/>
              <a:t>one.</a:t>
            </a:r>
          </a:p>
          <a:p>
            <a:r>
              <a:rPr lang="en-US" dirty="0"/>
              <a:t>Validate client’s anxiety and fears, but do not </a:t>
            </a:r>
            <a:r>
              <a:rPr lang="en-US" dirty="0" smtClean="0"/>
              <a:t>reinforce misperceptions</a:t>
            </a:r>
            <a:r>
              <a:rPr lang="en-US" dirty="0"/>
              <a:t>.</a:t>
            </a:r>
          </a:p>
          <a:p>
            <a:pPr>
              <a:buFont typeface="Wingdings" pitchFamily="2" charset="2"/>
              <a:buChar char="q"/>
            </a:pPr>
            <a:r>
              <a:rPr lang="en-US" b="1" dirty="0" smtClean="0"/>
              <a:t>Promoting </a:t>
            </a:r>
            <a:r>
              <a:rPr lang="en-US" b="1" dirty="0"/>
              <a:t>sleep and proper </a:t>
            </a:r>
            <a:r>
              <a:rPr lang="en-US" b="1" dirty="0" smtClean="0"/>
              <a:t>nutrition:</a:t>
            </a:r>
            <a:endParaRPr lang="en-US" b="1" dirty="0"/>
          </a:p>
          <a:p>
            <a:r>
              <a:rPr lang="en-US" dirty="0"/>
              <a:t>Monitor sleep and elimination patterns.</a:t>
            </a:r>
          </a:p>
          <a:p>
            <a:r>
              <a:rPr lang="en-US" dirty="0"/>
              <a:t>Monitor food and fluid intake; provide </a:t>
            </a:r>
            <a:r>
              <a:rPr lang="en-US" dirty="0" smtClean="0"/>
              <a:t>assistance </a:t>
            </a:r>
            <a:r>
              <a:rPr lang="en-US" dirty="0"/>
              <a:t>to eat and drink adequate amounts </a:t>
            </a:r>
            <a:r>
              <a:rPr lang="en-US" dirty="0" smtClean="0"/>
              <a:t>of food </a:t>
            </a:r>
            <a:r>
              <a:rPr lang="en-US" dirty="0"/>
              <a:t>and fluids.</a:t>
            </a:r>
          </a:p>
          <a:p>
            <a:r>
              <a:rPr lang="en-US" dirty="0"/>
              <a:t>Provide periodic assistance to bathroom if client </a:t>
            </a:r>
            <a:r>
              <a:rPr lang="en-US" dirty="0" smtClean="0"/>
              <a:t>does not </a:t>
            </a:r>
            <a:r>
              <a:rPr lang="en-US" dirty="0"/>
              <a:t>make requests.</a:t>
            </a:r>
          </a:p>
          <a:p>
            <a:r>
              <a:rPr lang="en-US" dirty="0"/>
              <a:t>Discourage daytime napping to help sleep at night.</a:t>
            </a:r>
          </a:p>
          <a:p>
            <a:r>
              <a:rPr lang="en-US" dirty="0"/>
              <a:t>Encourage some exercise during day like sitting in </a:t>
            </a:r>
            <a:r>
              <a:rPr lang="en-US" dirty="0" smtClean="0"/>
              <a:t>a chair</a:t>
            </a:r>
            <a:r>
              <a:rPr lang="en-US" dirty="0"/>
              <a:t>, walking in hall, or other activities client </a:t>
            </a:r>
            <a:r>
              <a:rPr lang="en-US" dirty="0" smtClean="0"/>
              <a:t>can manage</a:t>
            </a:r>
            <a:r>
              <a:rPr lang="en-US" dirty="0"/>
              <a:t>.</a:t>
            </a:r>
          </a:p>
        </p:txBody>
      </p:sp>
    </p:spTree>
    <p:extLst>
      <p:ext uri="{BB962C8B-B14F-4D97-AF65-F5344CB8AC3E}">
        <p14:creationId xmlns:p14="http://schemas.microsoft.com/office/powerpoint/2010/main" val="1321325059"/>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Client/Family Education</a:t>
            </a:r>
            <a:endParaRPr lang="en-US" dirty="0"/>
          </a:p>
        </p:txBody>
      </p:sp>
      <p:sp>
        <p:nvSpPr>
          <p:cNvPr id="3" name="Content Placeholder 2"/>
          <p:cNvSpPr>
            <a:spLocks noGrp="1"/>
          </p:cNvSpPr>
          <p:nvPr>
            <p:ph idx="1"/>
          </p:nvPr>
        </p:nvSpPr>
        <p:spPr/>
        <p:txBody>
          <a:bodyPr>
            <a:normAutofit fontScale="92500" lnSpcReduction="20000"/>
          </a:bodyPr>
          <a:lstStyle/>
          <a:p>
            <a:r>
              <a:rPr lang="en-US" dirty="0"/>
              <a:t>Monitor chronic health conditions carefully.</a:t>
            </a:r>
          </a:p>
          <a:p>
            <a:r>
              <a:rPr lang="en-US" dirty="0"/>
              <a:t>Visit physician regularly.</a:t>
            </a:r>
          </a:p>
          <a:p>
            <a:r>
              <a:rPr lang="en-US" dirty="0"/>
              <a:t>Tell all physicians and health care providers </a:t>
            </a:r>
            <a:r>
              <a:rPr lang="en-US" dirty="0" smtClean="0"/>
              <a:t>what medications </a:t>
            </a:r>
            <a:r>
              <a:rPr lang="en-US" dirty="0"/>
              <a:t>are taken, including </a:t>
            </a:r>
            <a:r>
              <a:rPr lang="en-US" dirty="0" smtClean="0"/>
              <a:t>over-the-counter medications</a:t>
            </a:r>
            <a:r>
              <a:rPr lang="en-US" dirty="0"/>
              <a:t>, dietary supplements, and </a:t>
            </a:r>
            <a:r>
              <a:rPr lang="en-US" dirty="0" smtClean="0"/>
              <a:t>herbal preparations</a:t>
            </a:r>
            <a:r>
              <a:rPr lang="en-US" dirty="0"/>
              <a:t>.</a:t>
            </a:r>
          </a:p>
          <a:p>
            <a:r>
              <a:rPr lang="en-US" dirty="0"/>
              <a:t>Check with physician before taking any </a:t>
            </a:r>
            <a:r>
              <a:rPr lang="en-US" dirty="0" smtClean="0"/>
              <a:t>nonprescription medication</a:t>
            </a:r>
            <a:r>
              <a:rPr lang="en-US" dirty="0"/>
              <a:t>.</a:t>
            </a:r>
          </a:p>
          <a:p>
            <a:r>
              <a:rPr lang="en-US" dirty="0"/>
              <a:t>Avoid alcohol and recreational drugs.</a:t>
            </a:r>
          </a:p>
          <a:p>
            <a:r>
              <a:rPr lang="en-US" dirty="0"/>
              <a:t>Maintain a nutritious diet.</a:t>
            </a:r>
          </a:p>
          <a:p>
            <a:r>
              <a:rPr lang="en-US" dirty="0"/>
              <a:t>Get adequate sleep.</a:t>
            </a:r>
          </a:p>
          <a:p>
            <a:r>
              <a:rPr lang="en-US" dirty="0"/>
              <a:t>Use safety precautions when working with paint </a:t>
            </a:r>
            <a:r>
              <a:rPr lang="en-US" dirty="0" smtClean="0"/>
              <a:t>solvents, insecticides</a:t>
            </a:r>
            <a:r>
              <a:rPr lang="en-US" dirty="0"/>
              <a:t>, and similar products.</a:t>
            </a:r>
          </a:p>
        </p:txBody>
      </p:sp>
    </p:spTree>
    <p:extLst>
      <p:ext uri="{BB962C8B-B14F-4D97-AF65-F5344CB8AC3E}">
        <p14:creationId xmlns:p14="http://schemas.microsoft.com/office/powerpoint/2010/main" val="1401766932"/>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Dementia</a:t>
            </a:r>
            <a:endParaRPr lang="en-US" dirty="0"/>
          </a:p>
        </p:txBody>
      </p:sp>
      <p:sp>
        <p:nvSpPr>
          <p:cNvPr id="3" name="Content Placeholder 2"/>
          <p:cNvSpPr>
            <a:spLocks noGrp="1"/>
          </p:cNvSpPr>
          <p:nvPr>
            <p:ph idx="1"/>
          </p:nvPr>
        </p:nvSpPr>
        <p:spPr/>
        <p:txBody>
          <a:bodyPr>
            <a:normAutofit fontScale="92500" lnSpcReduction="10000"/>
          </a:bodyPr>
          <a:lstStyle/>
          <a:p>
            <a:r>
              <a:rPr lang="en-US" b="1" dirty="0"/>
              <a:t>Dementia </a:t>
            </a:r>
            <a:r>
              <a:rPr lang="en-US" dirty="0"/>
              <a:t>is a mental disorder that involves multiple </a:t>
            </a:r>
            <a:r>
              <a:rPr lang="en-US" dirty="0" smtClean="0"/>
              <a:t>cognitive deficits</a:t>
            </a:r>
            <a:r>
              <a:rPr lang="en-US" dirty="0"/>
              <a:t>, primarily memory impairment, and at </a:t>
            </a:r>
            <a:r>
              <a:rPr lang="en-US" dirty="0" smtClean="0"/>
              <a:t>least one </a:t>
            </a:r>
            <a:r>
              <a:rPr lang="en-US" dirty="0"/>
              <a:t>of the following cognitive </a:t>
            </a:r>
            <a:r>
              <a:rPr lang="en-US" dirty="0" smtClean="0"/>
              <a:t>disturbances:</a:t>
            </a:r>
            <a:endParaRPr lang="en-US" dirty="0"/>
          </a:p>
          <a:p>
            <a:r>
              <a:rPr lang="en-US" b="1" dirty="0" smtClean="0"/>
              <a:t>Aphasia</a:t>
            </a:r>
            <a:r>
              <a:rPr lang="en-US" dirty="0"/>
              <a:t>, which is deterioration of language </a:t>
            </a:r>
            <a:r>
              <a:rPr lang="en-US" dirty="0" smtClean="0"/>
              <a:t>function. </a:t>
            </a:r>
          </a:p>
          <a:p>
            <a:r>
              <a:rPr lang="en-US" b="1" dirty="0" smtClean="0"/>
              <a:t>Apraxia</a:t>
            </a:r>
            <a:r>
              <a:rPr lang="en-US" dirty="0"/>
              <a:t>, which is impaired ability to execute </a:t>
            </a:r>
            <a:r>
              <a:rPr lang="en-US" dirty="0" smtClean="0"/>
              <a:t>motor functions </a:t>
            </a:r>
            <a:r>
              <a:rPr lang="en-US" dirty="0"/>
              <a:t>despite intact motor </a:t>
            </a:r>
            <a:r>
              <a:rPr lang="en-US" dirty="0" smtClean="0"/>
              <a:t>abilities.</a:t>
            </a:r>
            <a:endParaRPr lang="en-US" dirty="0"/>
          </a:p>
          <a:p>
            <a:r>
              <a:rPr lang="en-US" b="1" dirty="0" err="1" smtClean="0"/>
              <a:t>Agnosia</a:t>
            </a:r>
            <a:r>
              <a:rPr lang="en-US" dirty="0"/>
              <a:t>, which is inability to recognize or name </a:t>
            </a:r>
            <a:r>
              <a:rPr lang="en-US" dirty="0" smtClean="0"/>
              <a:t>objects despite </a:t>
            </a:r>
            <a:r>
              <a:rPr lang="en-US" dirty="0"/>
              <a:t>intact sensory </a:t>
            </a:r>
            <a:r>
              <a:rPr lang="en-US" dirty="0" smtClean="0"/>
              <a:t>abilities.</a:t>
            </a:r>
            <a:endParaRPr lang="en-US" dirty="0"/>
          </a:p>
          <a:p>
            <a:r>
              <a:rPr lang="en-US" dirty="0" smtClean="0"/>
              <a:t>Disturbance </a:t>
            </a:r>
            <a:r>
              <a:rPr lang="en-US" dirty="0"/>
              <a:t>in </a:t>
            </a:r>
            <a:r>
              <a:rPr lang="en-US" b="1" dirty="0"/>
              <a:t>executive functioning</a:t>
            </a:r>
            <a:r>
              <a:rPr lang="en-US" dirty="0"/>
              <a:t>, which is </a:t>
            </a:r>
            <a:r>
              <a:rPr lang="en-US" dirty="0" smtClean="0"/>
              <a:t>the ability </a:t>
            </a:r>
            <a:r>
              <a:rPr lang="en-US" dirty="0"/>
              <a:t>to think abstractly and to plan, initiate, </a:t>
            </a:r>
            <a:r>
              <a:rPr lang="en-US" dirty="0" smtClean="0"/>
              <a:t>sequence, monitor</a:t>
            </a:r>
            <a:r>
              <a:rPr lang="en-US" dirty="0"/>
              <a:t>, and stop complex </a:t>
            </a:r>
            <a:r>
              <a:rPr lang="en-US" dirty="0" smtClean="0"/>
              <a:t>behavior.</a:t>
            </a:r>
            <a:endParaRPr lang="en-US" dirty="0"/>
          </a:p>
        </p:txBody>
      </p:sp>
    </p:spTree>
    <p:extLst>
      <p:ext uri="{BB962C8B-B14F-4D97-AF65-F5344CB8AC3E}">
        <p14:creationId xmlns:p14="http://schemas.microsoft.com/office/powerpoint/2010/main" val="28641658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Physiologic Effects of Long-term Alcohol Use</a:t>
            </a:r>
            <a:endParaRPr lang="en-US" dirty="0"/>
          </a:p>
        </p:txBody>
      </p:sp>
      <p:sp>
        <p:nvSpPr>
          <p:cNvPr id="3" name="Content Placeholder 2"/>
          <p:cNvSpPr>
            <a:spLocks noGrp="1"/>
          </p:cNvSpPr>
          <p:nvPr>
            <p:ph idx="1"/>
          </p:nvPr>
        </p:nvSpPr>
        <p:spPr/>
        <p:txBody>
          <a:bodyPr>
            <a:normAutofit fontScale="62500" lnSpcReduction="20000"/>
          </a:bodyPr>
          <a:lstStyle/>
          <a:p>
            <a:r>
              <a:rPr lang="en-US" dirty="0" smtClean="0"/>
              <a:t>Cardiac myopathy.</a:t>
            </a:r>
            <a:endParaRPr lang="en-US" dirty="0"/>
          </a:p>
          <a:p>
            <a:r>
              <a:rPr lang="en-US" dirty="0" smtClean="0">
                <a:solidFill>
                  <a:srgbClr val="FF0000"/>
                </a:solidFill>
              </a:rPr>
              <a:t>Wernicke’s encephalopathy</a:t>
            </a:r>
            <a:r>
              <a:rPr lang="en-US" dirty="0" smtClean="0"/>
              <a:t>: </a:t>
            </a:r>
            <a:r>
              <a:rPr lang="en-US" dirty="0"/>
              <a:t>is an acute neurological condition characterized by a </a:t>
            </a:r>
            <a:r>
              <a:rPr lang="en-US" dirty="0">
                <a:solidFill>
                  <a:srgbClr val="FF0000"/>
                </a:solidFill>
              </a:rPr>
              <a:t>clinical triad of </a:t>
            </a:r>
            <a:r>
              <a:rPr lang="en-US" dirty="0" err="1">
                <a:solidFill>
                  <a:srgbClr val="FF0000"/>
                </a:solidFill>
              </a:rPr>
              <a:t>ophthalmoparesis</a:t>
            </a:r>
            <a:r>
              <a:rPr lang="en-US" dirty="0">
                <a:solidFill>
                  <a:srgbClr val="FF0000"/>
                </a:solidFill>
              </a:rPr>
              <a:t> with nystagmus, ataxia, and confusion</a:t>
            </a:r>
            <a:r>
              <a:rPr lang="en-US" dirty="0"/>
              <a:t>. This is a life-threatening illness caused by thiamine deficiency, which primarily affects the peripheral and central nervous systems.</a:t>
            </a:r>
          </a:p>
          <a:p>
            <a:r>
              <a:rPr lang="en-US" dirty="0" err="1" smtClean="0">
                <a:solidFill>
                  <a:srgbClr val="0070C0"/>
                </a:solidFill>
              </a:rPr>
              <a:t>Korsakoff’s</a:t>
            </a:r>
            <a:r>
              <a:rPr lang="en-US" dirty="0" smtClean="0">
                <a:solidFill>
                  <a:srgbClr val="0070C0"/>
                </a:solidFill>
              </a:rPr>
              <a:t> psychosis</a:t>
            </a:r>
            <a:r>
              <a:rPr lang="en-US" dirty="0" smtClean="0"/>
              <a:t>: </a:t>
            </a:r>
            <a:r>
              <a:rPr lang="en-US" dirty="0"/>
              <a:t>is a </a:t>
            </a:r>
            <a:r>
              <a:rPr lang="en-US" dirty="0">
                <a:solidFill>
                  <a:srgbClr val="0070C0"/>
                </a:solidFill>
              </a:rPr>
              <a:t>late complication of persistent Wernicke encephalopathy and results in memory deficits, confusion, and behavioral changes</a:t>
            </a:r>
            <a:r>
              <a:rPr lang="en-US" dirty="0"/>
              <a:t>. </a:t>
            </a:r>
            <a:r>
              <a:rPr lang="en-US" b="1" dirty="0" err="1"/>
              <a:t>Korsakoff</a:t>
            </a:r>
            <a:r>
              <a:rPr lang="en-US" b="1" dirty="0"/>
              <a:t> psychosis</a:t>
            </a:r>
            <a:r>
              <a:rPr lang="en-US" dirty="0"/>
              <a:t> occurs in 80% of untreated patients with Wernicke encephalopathy; severe alcoholism is a common underlying condition.</a:t>
            </a:r>
          </a:p>
          <a:p>
            <a:r>
              <a:rPr lang="en-US" dirty="0" smtClean="0"/>
              <a:t>Pancreatitis.</a:t>
            </a:r>
            <a:endParaRPr lang="en-US" dirty="0"/>
          </a:p>
          <a:p>
            <a:r>
              <a:rPr lang="en-US" dirty="0" smtClean="0"/>
              <a:t>Esophagitis.</a:t>
            </a:r>
            <a:endParaRPr lang="en-US" dirty="0"/>
          </a:p>
          <a:p>
            <a:r>
              <a:rPr lang="en-US" dirty="0" smtClean="0"/>
              <a:t>Hepatitis.</a:t>
            </a:r>
            <a:endParaRPr lang="en-US" dirty="0"/>
          </a:p>
          <a:p>
            <a:r>
              <a:rPr lang="en-US" dirty="0" smtClean="0"/>
              <a:t>Cirrhosis.</a:t>
            </a:r>
            <a:endParaRPr lang="en-US" dirty="0"/>
          </a:p>
          <a:p>
            <a:r>
              <a:rPr lang="en-US" dirty="0" smtClean="0"/>
              <a:t>Leukopenia.</a:t>
            </a:r>
            <a:endParaRPr lang="en-US" dirty="0"/>
          </a:p>
          <a:p>
            <a:r>
              <a:rPr lang="en-US" dirty="0" smtClean="0"/>
              <a:t>Thrombocytopenia.</a:t>
            </a:r>
            <a:endParaRPr lang="en-US" dirty="0"/>
          </a:p>
          <a:p>
            <a:r>
              <a:rPr lang="en-US" dirty="0" smtClean="0"/>
              <a:t>Ascites.</a:t>
            </a:r>
            <a:endParaRPr lang="en-US" dirty="0"/>
          </a:p>
        </p:txBody>
      </p:sp>
    </p:spTree>
    <p:extLst>
      <p:ext uri="{BB962C8B-B14F-4D97-AF65-F5344CB8AC3E}">
        <p14:creationId xmlns:p14="http://schemas.microsoft.com/office/powerpoint/2010/main" val="297849566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Dementia</a:t>
            </a:r>
          </a:p>
        </p:txBody>
      </p:sp>
      <p:sp>
        <p:nvSpPr>
          <p:cNvPr id="3" name="Content Placeholder 2"/>
          <p:cNvSpPr>
            <a:spLocks noGrp="1"/>
          </p:cNvSpPr>
          <p:nvPr>
            <p:ph idx="1"/>
          </p:nvPr>
        </p:nvSpPr>
        <p:spPr/>
        <p:txBody>
          <a:bodyPr>
            <a:normAutofit/>
          </a:bodyPr>
          <a:lstStyle/>
          <a:p>
            <a:r>
              <a:rPr lang="en-US" dirty="0"/>
              <a:t>These cognitive deficits must be sufficiently severe </a:t>
            </a:r>
            <a:r>
              <a:rPr lang="en-US" dirty="0" smtClean="0"/>
              <a:t>to impair </a:t>
            </a:r>
            <a:r>
              <a:rPr lang="en-US" dirty="0"/>
              <a:t>social or occupational functioning and must </a:t>
            </a:r>
            <a:r>
              <a:rPr lang="en-US" dirty="0" smtClean="0"/>
              <a:t>represent a </a:t>
            </a:r>
            <a:r>
              <a:rPr lang="en-US" dirty="0"/>
              <a:t>decline from previous functioning.</a:t>
            </a:r>
          </a:p>
          <a:p>
            <a:r>
              <a:rPr lang="en-US" dirty="0"/>
              <a:t>Dementia must be distinguished from delirium; if </a:t>
            </a:r>
            <a:r>
              <a:rPr lang="en-US" dirty="0" smtClean="0"/>
              <a:t>the two </a:t>
            </a:r>
            <a:r>
              <a:rPr lang="en-US" dirty="0"/>
              <a:t>diagnoses coexist, the symptoms of dementia </a:t>
            </a:r>
            <a:r>
              <a:rPr lang="en-US" dirty="0" smtClean="0"/>
              <a:t>remain even </a:t>
            </a:r>
            <a:r>
              <a:rPr lang="en-US" dirty="0"/>
              <a:t>when the delirium has cleared</a:t>
            </a:r>
            <a:r>
              <a:rPr lang="en-US" dirty="0" smtClean="0"/>
              <a:t>.</a:t>
            </a:r>
            <a:endParaRPr lang="en-US" dirty="0"/>
          </a:p>
        </p:txBody>
      </p:sp>
    </p:spTree>
    <p:extLst>
      <p:ext uri="{BB962C8B-B14F-4D97-AF65-F5344CB8AC3E}">
        <p14:creationId xmlns:p14="http://schemas.microsoft.com/office/powerpoint/2010/main" val="819854084"/>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Dementia</a:t>
            </a:r>
          </a:p>
        </p:txBody>
      </p:sp>
      <p:sp>
        <p:nvSpPr>
          <p:cNvPr id="3" name="Content Placeholder 2"/>
          <p:cNvSpPr>
            <a:spLocks noGrp="1"/>
          </p:cNvSpPr>
          <p:nvPr>
            <p:ph idx="1"/>
          </p:nvPr>
        </p:nvSpPr>
        <p:spPr/>
        <p:txBody>
          <a:bodyPr>
            <a:normAutofit/>
          </a:bodyPr>
          <a:lstStyle/>
          <a:p>
            <a:r>
              <a:rPr lang="en-US" dirty="0">
                <a:solidFill>
                  <a:srgbClr val="FF0000"/>
                </a:solidFill>
              </a:rPr>
              <a:t>Memory impairment is the prominent early sign </a:t>
            </a:r>
            <a:r>
              <a:rPr lang="en-US" dirty="0" smtClean="0">
                <a:solidFill>
                  <a:srgbClr val="FF0000"/>
                </a:solidFill>
              </a:rPr>
              <a:t>of dementia</a:t>
            </a:r>
            <a:r>
              <a:rPr lang="en-US" dirty="0"/>
              <a:t>. Clients have difficulty learning new </a:t>
            </a:r>
            <a:r>
              <a:rPr lang="en-US" dirty="0" smtClean="0"/>
              <a:t>material and </a:t>
            </a:r>
            <a:r>
              <a:rPr lang="en-US" dirty="0"/>
              <a:t>forget previously learned material. Initially, </a:t>
            </a:r>
            <a:r>
              <a:rPr lang="en-US" dirty="0" smtClean="0"/>
              <a:t>recent memory </a:t>
            </a:r>
            <a:r>
              <a:rPr lang="en-US" dirty="0"/>
              <a:t>is impaired—for example, forgetting where </a:t>
            </a:r>
            <a:r>
              <a:rPr lang="en-US" dirty="0" smtClean="0"/>
              <a:t>certain objects </a:t>
            </a:r>
            <a:r>
              <a:rPr lang="en-US" dirty="0"/>
              <a:t>were placed or that food is cooking on </a:t>
            </a:r>
            <a:r>
              <a:rPr lang="en-US" dirty="0" smtClean="0"/>
              <a:t>the stove</a:t>
            </a:r>
            <a:r>
              <a:rPr lang="en-US" dirty="0"/>
              <a:t>. </a:t>
            </a:r>
            <a:endParaRPr lang="en-US" dirty="0" smtClean="0"/>
          </a:p>
          <a:p>
            <a:r>
              <a:rPr lang="en-US" dirty="0" smtClean="0">
                <a:solidFill>
                  <a:srgbClr val="FF0000"/>
                </a:solidFill>
              </a:rPr>
              <a:t>In </a:t>
            </a:r>
            <a:r>
              <a:rPr lang="en-US" dirty="0">
                <a:solidFill>
                  <a:srgbClr val="FF0000"/>
                </a:solidFill>
              </a:rPr>
              <a:t>later stages, dementia affects remote memory</a:t>
            </a:r>
            <a:r>
              <a:rPr lang="en-US" dirty="0"/>
              <a:t>; </a:t>
            </a:r>
            <a:r>
              <a:rPr lang="en-US" dirty="0" smtClean="0"/>
              <a:t>clients forget </a:t>
            </a:r>
            <a:r>
              <a:rPr lang="en-US" dirty="0"/>
              <a:t>the names of adult children, their lifelong </a:t>
            </a:r>
            <a:r>
              <a:rPr lang="en-US" dirty="0" smtClean="0"/>
              <a:t>occupations, and </a:t>
            </a:r>
            <a:r>
              <a:rPr lang="en-US" dirty="0"/>
              <a:t>even their names.</a:t>
            </a:r>
          </a:p>
        </p:txBody>
      </p:sp>
    </p:spTree>
    <p:extLst>
      <p:ext uri="{BB962C8B-B14F-4D97-AF65-F5344CB8AC3E}">
        <p14:creationId xmlns:p14="http://schemas.microsoft.com/office/powerpoint/2010/main" val="979967214"/>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Dementia</a:t>
            </a:r>
          </a:p>
        </p:txBody>
      </p:sp>
      <p:sp>
        <p:nvSpPr>
          <p:cNvPr id="3" name="Content Placeholder 2"/>
          <p:cNvSpPr>
            <a:spLocks noGrp="1"/>
          </p:cNvSpPr>
          <p:nvPr>
            <p:ph idx="1"/>
          </p:nvPr>
        </p:nvSpPr>
        <p:spPr/>
        <p:txBody>
          <a:bodyPr>
            <a:normAutofit fontScale="92500" lnSpcReduction="10000"/>
          </a:bodyPr>
          <a:lstStyle/>
          <a:p>
            <a:r>
              <a:rPr lang="en-US" dirty="0"/>
              <a:t>Aphasia usually begins with the inability to name </a:t>
            </a:r>
            <a:r>
              <a:rPr lang="en-US" dirty="0" smtClean="0"/>
              <a:t>familiar objects </a:t>
            </a:r>
            <a:r>
              <a:rPr lang="en-US" dirty="0"/>
              <a:t>or people and then progresses to speech that </a:t>
            </a:r>
            <a:r>
              <a:rPr lang="en-US" dirty="0" smtClean="0"/>
              <a:t>becomes vague </a:t>
            </a:r>
            <a:r>
              <a:rPr lang="en-US" dirty="0"/>
              <a:t>or empty with excessive use of terms such as </a:t>
            </a:r>
            <a:r>
              <a:rPr lang="en-US" i="1" dirty="0"/>
              <a:t>it </a:t>
            </a:r>
            <a:r>
              <a:rPr lang="en-US" dirty="0" smtClean="0"/>
              <a:t>or </a:t>
            </a:r>
            <a:r>
              <a:rPr lang="en-US" i="1" dirty="0" smtClean="0"/>
              <a:t>thing</a:t>
            </a:r>
            <a:r>
              <a:rPr lang="en-US" i="1" dirty="0"/>
              <a:t>. </a:t>
            </a:r>
            <a:endParaRPr lang="en-US" i="1" dirty="0" smtClean="0"/>
          </a:p>
          <a:p>
            <a:r>
              <a:rPr lang="en-US" dirty="0" smtClean="0"/>
              <a:t>Clients </a:t>
            </a:r>
            <a:r>
              <a:rPr lang="en-US" dirty="0"/>
              <a:t>may exhibit </a:t>
            </a:r>
            <a:r>
              <a:rPr lang="en-US" b="1" dirty="0" smtClean="0"/>
              <a:t>echolalia</a:t>
            </a:r>
            <a:r>
              <a:rPr lang="en-US" dirty="0" smtClean="0"/>
              <a:t>. </a:t>
            </a:r>
          </a:p>
          <a:p>
            <a:r>
              <a:rPr lang="en-US" dirty="0" smtClean="0"/>
              <a:t>Apraxia </a:t>
            </a:r>
            <a:r>
              <a:rPr lang="en-US" dirty="0"/>
              <a:t>may cause clients to lose the ability to </a:t>
            </a:r>
            <a:r>
              <a:rPr lang="en-US" dirty="0" smtClean="0"/>
              <a:t>perform routine </a:t>
            </a:r>
            <a:r>
              <a:rPr lang="en-US" dirty="0"/>
              <a:t>self-care activities such as dressing or </a:t>
            </a:r>
            <a:r>
              <a:rPr lang="en-US" dirty="0" smtClean="0"/>
              <a:t>cooking. </a:t>
            </a:r>
          </a:p>
          <a:p>
            <a:r>
              <a:rPr lang="en-US" dirty="0" err="1" smtClean="0"/>
              <a:t>Agnosia</a:t>
            </a:r>
            <a:r>
              <a:rPr lang="en-US" dirty="0" smtClean="0"/>
              <a:t> </a:t>
            </a:r>
            <a:r>
              <a:rPr lang="en-US" dirty="0"/>
              <a:t>is frustrating for clients: they may look at a table </a:t>
            </a:r>
            <a:r>
              <a:rPr lang="en-US" dirty="0" smtClean="0"/>
              <a:t>and chair </a:t>
            </a:r>
            <a:r>
              <a:rPr lang="en-US" dirty="0"/>
              <a:t>but are unable to name them. </a:t>
            </a:r>
            <a:endParaRPr lang="en-US" dirty="0" smtClean="0"/>
          </a:p>
          <a:p>
            <a:r>
              <a:rPr lang="en-US" dirty="0" smtClean="0"/>
              <a:t>Disturbances </a:t>
            </a:r>
            <a:r>
              <a:rPr lang="en-US" dirty="0"/>
              <a:t>in </a:t>
            </a:r>
            <a:r>
              <a:rPr lang="en-US" dirty="0" smtClean="0"/>
              <a:t>executive functioning </a:t>
            </a:r>
            <a:r>
              <a:rPr lang="en-US" dirty="0"/>
              <a:t>are evident as clients lose the ability to </a:t>
            </a:r>
            <a:r>
              <a:rPr lang="en-US" dirty="0" smtClean="0"/>
              <a:t>learn </a:t>
            </a:r>
            <a:r>
              <a:rPr lang="en-US" dirty="0"/>
              <a:t>new material, solve problems, or carry out daily </a:t>
            </a:r>
            <a:r>
              <a:rPr lang="en-US" dirty="0" smtClean="0"/>
              <a:t>activities such </a:t>
            </a:r>
            <a:r>
              <a:rPr lang="en-US" dirty="0"/>
              <a:t>as meal planning or budgeting.</a:t>
            </a:r>
          </a:p>
        </p:txBody>
      </p:sp>
    </p:spTree>
    <p:extLst>
      <p:ext uri="{BB962C8B-B14F-4D97-AF65-F5344CB8AC3E}">
        <p14:creationId xmlns:p14="http://schemas.microsoft.com/office/powerpoint/2010/main" val="425139611"/>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Dementia</a:t>
            </a:r>
          </a:p>
        </p:txBody>
      </p:sp>
      <p:sp>
        <p:nvSpPr>
          <p:cNvPr id="3" name="Content Placeholder 2"/>
          <p:cNvSpPr>
            <a:spLocks noGrp="1"/>
          </p:cNvSpPr>
          <p:nvPr>
            <p:ph idx="1"/>
          </p:nvPr>
        </p:nvSpPr>
        <p:spPr/>
        <p:txBody>
          <a:bodyPr>
            <a:normAutofit/>
          </a:bodyPr>
          <a:lstStyle/>
          <a:p>
            <a:r>
              <a:rPr lang="en-US" dirty="0"/>
              <a:t>Clients with dementia also may underestimate the </a:t>
            </a:r>
            <a:r>
              <a:rPr lang="en-US" dirty="0" smtClean="0"/>
              <a:t>risks associated </a:t>
            </a:r>
            <a:r>
              <a:rPr lang="en-US" dirty="0"/>
              <a:t>with activities or overestimate their ability </a:t>
            </a:r>
            <a:r>
              <a:rPr lang="en-US" dirty="0" smtClean="0"/>
              <a:t>to function </a:t>
            </a:r>
            <a:r>
              <a:rPr lang="en-US" dirty="0"/>
              <a:t>in certain situations. For example, while </a:t>
            </a:r>
            <a:r>
              <a:rPr lang="en-US" dirty="0" smtClean="0"/>
              <a:t>driving, clients </a:t>
            </a:r>
            <a:r>
              <a:rPr lang="en-US" dirty="0"/>
              <a:t>may cut in front of other </a:t>
            </a:r>
            <a:r>
              <a:rPr lang="en-US" dirty="0" smtClean="0"/>
              <a:t>drivers, </a:t>
            </a:r>
            <a:r>
              <a:rPr lang="en-US" dirty="0"/>
              <a:t>or fail to slow down when they should.</a:t>
            </a:r>
          </a:p>
        </p:txBody>
      </p:sp>
    </p:spTree>
    <p:extLst>
      <p:ext uri="{BB962C8B-B14F-4D97-AF65-F5344CB8AC3E}">
        <p14:creationId xmlns:p14="http://schemas.microsoft.com/office/powerpoint/2010/main" val="3598010111"/>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Onset and Clinical Course</a:t>
            </a:r>
          </a:p>
        </p:txBody>
      </p:sp>
      <p:sp>
        <p:nvSpPr>
          <p:cNvPr id="3" name="Content Placeholder 2"/>
          <p:cNvSpPr>
            <a:spLocks noGrp="1"/>
          </p:cNvSpPr>
          <p:nvPr>
            <p:ph idx="1"/>
          </p:nvPr>
        </p:nvSpPr>
        <p:spPr/>
        <p:txBody>
          <a:bodyPr>
            <a:normAutofit fontScale="77500" lnSpcReduction="20000"/>
          </a:bodyPr>
          <a:lstStyle/>
          <a:p>
            <a:r>
              <a:rPr lang="en-US" dirty="0"/>
              <a:t>When an underlying, treatable cause is not present, </a:t>
            </a:r>
            <a:r>
              <a:rPr lang="en-US" dirty="0" smtClean="0"/>
              <a:t>the course </a:t>
            </a:r>
            <a:r>
              <a:rPr lang="en-US" dirty="0"/>
              <a:t>of dementia is usually progressive. Dementia </a:t>
            </a:r>
            <a:r>
              <a:rPr lang="en-US" dirty="0" smtClean="0"/>
              <a:t>often is </a:t>
            </a:r>
            <a:r>
              <a:rPr lang="en-US" dirty="0"/>
              <a:t>described in stages:</a:t>
            </a:r>
          </a:p>
          <a:p>
            <a:r>
              <a:rPr lang="en-US" i="1" dirty="0" smtClean="0">
                <a:solidFill>
                  <a:srgbClr val="FF0000"/>
                </a:solidFill>
              </a:rPr>
              <a:t>Mild</a:t>
            </a:r>
            <a:r>
              <a:rPr lang="en-US" i="1" dirty="0">
                <a:solidFill>
                  <a:srgbClr val="FF0000"/>
                </a:solidFill>
              </a:rPr>
              <a:t>: </a:t>
            </a:r>
            <a:r>
              <a:rPr lang="en-US" u="sng" dirty="0"/>
              <a:t>Forgetfulness</a:t>
            </a:r>
            <a:r>
              <a:rPr lang="en-US" dirty="0"/>
              <a:t> is the hallmark of beginning, mild </a:t>
            </a:r>
            <a:r>
              <a:rPr lang="en-US" dirty="0" smtClean="0"/>
              <a:t>dementia. It </a:t>
            </a:r>
            <a:r>
              <a:rPr lang="en-US" dirty="0"/>
              <a:t>exceeds the normal, occasional </a:t>
            </a:r>
            <a:r>
              <a:rPr lang="en-US" dirty="0" smtClean="0"/>
              <a:t>forgetfulness </a:t>
            </a:r>
            <a:r>
              <a:rPr lang="en-US" dirty="0"/>
              <a:t>experienced as part of the aging process. The person </a:t>
            </a:r>
            <a:r>
              <a:rPr lang="en-US" dirty="0" smtClean="0"/>
              <a:t>has difficulty </a:t>
            </a:r>
            <a:r>
              <a:rPr lang="en-US" dirty="0"/>
              <a:t>finding words, frequently loses objects, and </a:t>
            </a:r>
            <a:r>
              <a:rPr lang="en-US" dirty="0" smtClean="0"/>
              <a:t>begins to </a:t>
            </a:r>
            <a:r>
              <a:rPr lang="en-US" dirty="0"/>
              <a:t>experience anxiety about these losses. </a:t>
            </a:r>
            <a:r>
              <a:rPr lang="en-US" dirty="0" smtClean="0"/>
              <a:t>Occupational and </a:t>
            </a:r>
            <a:r>
              <a:rPr lang="en-US" dirty="0"/>
              <a:t>social settings are less enjoyable, and the </a:t>
            </a:r>
            <a:r>
              <a:rPr lang="en-US" dirty="0" smtClean="0"/>
              <a:t>person may </a:t>
            </a:r>
            <a:r>
              <a:rPr lang="en-US" dirty="0"/>
              <a:t>avoid them</a:t>
            </a:r>
            <a:r>
              <a:rPr lang="en-US" dirty="0" smtClean="0"/>
              <a:t>.</a:t>
            </a:r>
          </a:p>
          <a:p>
            <a:r>
              <a:rPr lang="en-US" i="1" dirty="0" smtClean="0">
                <a:solidFill>
                  <a:srgbClr val="FF0000"/>
                </a:solidFill>
              </a:rPr>
              <a:t>Moderate</a:t>
            </a:r>
            <a:r>
              <a:rPr lang="en-US" i="1" dirty="0">
                <a:solidFill>
                  <a:srgbClr val="FF0000"/>
                </a:solidFill>
              </a:rPr>
              <a:t>: </a:t>
            </a:r>
            <a:r>
              <a:rPr lang="en-US" u="sng" dirty="0"/>
              <a:t>Confusion</a:t>
            </a:r>
            <a:r>
              <a:rPr lang="en-US" dirty="0"/>
              <a:t> is apparent, along with </a:t>
            </a:r>
            <a:r>
              <a:rPr lang="en-US" u="sng" dirty="0" smtClean="0"/>
              <a:t>progressive memory </a:t>
            </a:r>
            <a:r>
              <a:rPr lang="en-US" u="sng" dirty="0"/>
              <a:t>loss</a:t>
            </a:r>
            <a:r>
              <a:rPr lang="en-US" dirty="0"/>
              <a:t>. </a:t>
            </a:r>
            <a:r>
              <a:rPr lang="en-US" u="sng" dirty="0"/>
              <a:t>The person no longer can perform </a:t>
            </a:r>
            <a:r>
              <a:rPr lang="en-US" u="sng" dirty="0" smtClean="0"/>
              <a:t>complex tasks </a:t>
            </a:r>
            <a:r>
              <a:rPr lang="en-US" u="sng" dirty="0"/>
              <a:t>but remains oriented to person and place</a:t>
            </a:r>
            <a:r>
              <a:rPr lang="en-US" dirty="0"/>
              <a:t>. </a:t>
            </a:r>
            <a:r>
              <a:rPr lang="en-US" dirty="0" smtClean="0"/>
              <a:t>He or </a:t>
            </a:r>
            <a:r>
              <a:rPr lang="en-US" dirty="0"/>
              <a:t>she </a:t>
            </a:r>
            <a:r>
              <a:rPr lang="en-US" u="sng" dirty="0"/>
              <a:t>still recognizes familiar people</a:t>
            </a:r>
            <a:r>
              <a:rPr lang="en-US" dirty="0"/>
              <a:t>. Toward the </a:t>
            </a:r>
            <a:r>
              <a:rPr lang="en-US" u="sng" dirty="0"/>
              <a:t>end </a:t>
            </a:r>
            <a:r>
              <a:rPr lang="en-US" u="sng" dirty="0" smtClean="0"/>
              <a:t>of this </a:t>
            </a:r>
            <a:r>
              <a:rPr lang="en-US" u="sng" dirty="0"/>
              <a:t>stage, the person loses the ability to live </a:t>
            </a:r>
            <a:r>
              <a:rPr lang="en-US" u="sng" dirty="0" smtClean="0"/>
              <a:t>independently and </a:t>
            </a:r>
            <a:r>
              <a:rPr lang="en-US" u="sng" dirty="0"/>
              <a:t>requires assistance because of </a:t>
            </a:r>
            <a:r>
              <a:rPr lang="en-US" u="sng" dirty="0" smtClean="0"/>
              <a:t>disorientation to </a:t>
            </a:r>
            <a:r>
              <a:rPr lang="en-US" u="sng" dirty="0"/>
              <a:t>time </a:t>
            </a:r>
            <a:r>
              <a:rPr lang="en-US" dirty="0"/>
              <a:t>and loss of information such as address and </a:t>
            </a:r>
            <a:r>
              <a:rPr lang="en-US" dirty="0" smtClean="0"/>
              <a:t>telephone number</a:t>
            </a:r>
            <a:r>
              <a:rPr lang="en-US" dirty="0"/>
              <a:t>. </a:t>
            </a:r>
            <a:endParaRPr lang="en-US" dirty="0" smtClean="0"/>
          </a:p>
          <a:p>
            <a:r>
              <a:rPr lang="en-US" i="1" dirty="0" smtClean="0">
                <a:solidFill>
                  <a:srgbClr val="FF0000"/>
                </a:solidFill>
              </a:rPr>
              <a:t>Severe</a:t>
            </a:r>
            <a:r>
              <a:rPr lang="en-US" i="1" dirty="0">
                <a:solidFill>
                  <a:srgbClr val="FF0000"/>
                </a:solidFill>
              </a:rPr>
              <a:t>: </a:t>
            </a:r>
            <a:r>
              <a:rPr lang="en-US" u="sng" dirty="0"/>
              <a:t>Personality and emotional changes occur</a:t>
            </a:r>
            <a:r>
              <a:rPr lang="en-US" dirty="0"/>
              <a:t>. </a:t>
            </a:r>
            <a:r>
              <a:rPr lang="en-US" dirty="0" smtClean="0"/>
              <a:t>The person </a:t>
            </a:r>
            <a:r>
              <a:rPr lang="en-US" dirty="0"/>
              <a:t>may be </a:t>
            </a:r>
            <a:r>
              <a:rPr lang="en-US" u="sng" dirty="0"/>
              <a:t>delusional</a:t>
            </a:r>
            <a:r>
              <a:rPr lang="en-US" dirty="0"/>
              <a:t>, wander at night, </a:t>
            </a:r>
            <a:r>
              <a:rPr lang="en-US" u="sng" dirty="0"/>
              <a:t>forget </a:t>
            </a:r>
            <a:r>
              <a:rPr lang="en-US" u="sng" dirty="0" smtClean="0"/>
              <a:t>the names </a:t>
            </a:r>
            <a:r>
              <a:rPr lang="en-US" u="sng" dirty="0"/>
              <a:t>of his or her spouse and children</a:t>
            </a:r>
            <a:r>
              <a:rPr lang="en-US" dirty="0"/>
              <a:t>, and </a:t>
            </a:r>
            <a:r>
              <a:rPr lang="en-US" u="sng" dirty="0" smtClean="0"/>
              <a:t>require assistance </a:t>
            </a:r>
            <a:r>
              <a:rPr lang="en-US" u="sng" dirty="0"/>
              <a:t>in activities of daily living (ADLs). </a:t>
            </a:r>
            <a:r>
              <a:rPr lang="en-US" dirty="0"/>
              <a:t>Most </a:t>
            </a:r>
            <a:r>
              <a:rPr lang="en-US" dirty="0" smtClean="0"/>
              <a:t>people live </a:t>
            </a:r>
            <a:r>
              <a:rPr lang="en-US" dirty="0"/>
              <a:t>in nursing facilities when they reach this </a:t>
            </a:r>
            <a:r>
              <a:rPr lang="en-US" dirty="0" smtClean="0"/>
              <a:t>stage unless </a:t>
            </a:r>
            <a:r>
              <a:rPr lang="en-US" dirty="0"/>
              <a:t>extraordinary community support is available.</a:t>
            </a:r>
          </a:p>
        </p:txBody>
      </p:sp>
    </p:spTree>
    <p:extLst>
      <p:ext uri="{BB962C8B-B14F-4D97-AF65-F5344CB8AC3E}">
        <p14:creationId xmlns:p14="http://schemas.microsoft.com/office/powerpoint/2010/main" val="2924617476"/>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Alzheimer’s Disease</a:t>
            </a:r>
            <a:endParaRPr lang="en-US" dirty="0"/>
          </a:p>
        </p:txBody>
      </p:sp>
      <p:sp>
        <p:nvSpPr>
          <p:cNvPr id="3" name="Content Placeholder 2"/>
          <p:cNvSpPr>
            <a:spLocks noGrp="1"/>
          </p:cNvSpPr>
          <p:nvPr>
            <p:ph idx="1"/>
          </p:nvPr>
        </p:nvSpPr>
        <p:spPr/>
        <p:txBody>
          <a:bodyPr>
            <a:normAutofit/>
          </a:bodyPr>
          <a:lstStyle/>
          <a:p>
            <a:r>
              <a:rPr lang="en-US" b="1" dirty="0" smtClean="0"/>
              <a:t>Alzheimer’s </a:t>
            </a:r>
            <a:r>
              <a:rPr lang="en-US" b="1" dirty="0"/>
              <a:t>disease </a:t>
            </a:r>
            <a:r>
              <a:rPr lang="en-US" dirty="0"/>
              <a:t>is a progressive brain disorder </a:t>
            </a:r>
            <a:r>
              <a:rPr lang="en-US" dirty="0" smtClean="0"/>
              <a:t>that has </a:t>
            </a:r>
            <a:r>
              <a:rPr lang="en-US" dirty="0"/>
              <a:t>a gradual onset but causes an increasing </a:t>
            </a:r>
            <a:r>
              <a:rPr lang="en-US" dirty="0">
                <a:solidFill>
                  <a:srgbClr val="FF0000"/>
                </a:solidFill>
              </a:rPr>
              <a:t>decline </a:t>
            </a:r>
            <a:r>
              <a:rPr lang="en-US" dirty="0" smtClean="0">
                <a:solidFill>
                  <a:srgbClr val="FF0000"/>
                </a:solidFill>
              </a:rPr>
              <a:t>in functioning</a:t>
            </a:r>
            <a:r>
              <a:rPr lang="en-US" dirty="0">
                <a:solidFill>
                  <a:srgbClr val="FF0000"/>
                </a:solidFill>
              </a:rPr>
              <a:t>, including loss of speech, loss of </a:t>
            </a:r>
            <a:r>
              <a:rPr lang="en-US" dirty="0" smtClean="0">
                <a:solidFill>
                  <a:srgbClr val="FF0000"/>
                </a:solidFill>
              </a:rPr>
              <a:t>motor function</a:t>
            </a:r>
            <a:r>
              <a:rPr lang="en-US" dirty="0">
                <a:solidFill>
                  <a:srgbClr val="FF0000"/>
                </a:solidFill>
              </a:rPr>
              <a:t>, and profound personality and </a:t>
            </a:r>
            <a:r>
              <a:rPr lang="en-US" dirty="0" smtClean="0">
                <a:solidFill>
                  <a:srgbClr val="FF0000"/>
                </a:solidFill>
              </a:rPr>
              <a:t>behavioral changes </a:t>
            </a:r>
            <a:r>
              <a:rPr lang="en-US" dirty="0">
                <a:solidFill>
                  <a:srgbClr val="FF0000"/>
                </a:solidFill>
              </a:rPr>
              <a:t>such as paranoia, delusions, hallucinations, </a:t>
            </a:r>
            <a:r>
              <a:rPr lang="en-US" dirty="0" smtClean="0">
                <a:solidFill>
                  <a:srgbClr val="FF0000"/>
                </a:solidFill>
              </a:rPr>
              <a:t>and inattention to hygiene. </a:t>
            </a:r>
          </a:p>
          <a:p>
            <a:r>
              <a:rPr lang="en-US" dirty="0" smtClean="0"/>
              <a:t>It </a:t>
            </a:r>
            <a:r>
              <a:rPr lang="en-US" dirty="0"/>
              <a:t>is </a:t>
            </a:r>
            <a:r>
              <a:rPr lang="en-US" dirty="0" smtClean="0"/>
              <a:t>evidenced by </a:t>
            </a:r>
            <a:r>
              <a:rPr lang="en-US" dirty="0"/>
              <a:t>atrophy of cerebral </a:t>
            </a:r>
            <a:r>
              <a:rPr lang="en-US" dirty="0" smtClean="0"/>
              <a:t>neurons, and </a:t>
            </a:r>
            <a:r>
              <a:rPr lang="en-US" dirty="0"/>
              <a:t>enlargement of the third and fourth ventricles </a:t>
            </a:r>
            <a:r>
              <a:rPr lang="en-US" dirty="0" smtClean="0"/>
              <a:t>of the </a:t>
            </a:r>
            <a:r>
              <a:rPr lang="en-US" dirty="0"/>
              <a:t>brain. </a:t>
            </a:r>
            <a:endParaRPr lang="en-US" dirty="0" smtClean="0"/>
          </a:p>
          <a:p>
            <a:r>
              <a:rPr lang="en-US" dirty="0" smtClean="0"/>
              <a:t>Risk </a:t>
            </a:r>
            <a:r>
              <a:rPr lang="en-US" dirty="0"/>
              <a:t>for Alzheimer’s disease increases </a:t>
            </a:r>
            <a:r>
              <a:rPr lang="en-US" dirty="0" smtClean="0"/>
              <a:t>with age</a:t>
            </a:r>
            <a:r>
              <a:rPr lang="en-US" dirty="0"/>
              <a:t>, and average duration from onset of symptoms </a:t>
            </a:r>
            <a:r>
              <a:rPr lang="en-US" dirty="0" smtClean="0"/>
              <a:t>to death </a:t>
            </a:r>
            <a:r>
              <a:rPr lang="en-US" dirty="0"/>
              <a:t>is 8 to 10 years</a:t>
            </a:r>
            <a:r>
              <a:rPr lang="en-US" dirty="0" smtClean="0"/>
              <a:t>.</a:t>
            </a:r>
            <a:endParaRPr lang="en-US" dirty="0"/>
          </a:p>
        </p:txBody>
      </p:sp>
    </p:spTree>
    <p:extLst>
      <p:ext uri="{BB962C8B-B14F-4D97-AF65-F5344CB8AC3E}">
        <p14:creationId xmlns:p14="http://schemas.microsoft.com/office/powerpoint/2010/main" val="941184449"/>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Vascular Dementia</a:t>
            </a:r>
            <a:endParaRPr lang="en-US" dirty="0"/>
          </a:p>
        </p:txBody>
      </p:sp>
      <p:sp>
        <p:nvSpPr>
          <p:cNvPr id="3" name="Content Placeholder 2"/>
          <p:cNvSpPr>
            <a:spLocks noGrp="1"/>
          </p:cNvSpPr>
          <p:nvPr>
            <p:ph idx="1"/>
          </p:nvPr>
        </p:nvSpPr>
        <p:spPr/>
        <p:txBody>
          <a:bodyPr>
            <a:normAutofit/>
          </a:bodyPr>
          <a:lstStyle/>
          <a:p>
            <a:r>
              <a:rPr lang="en-US" b="1" dirty="0" smtClean="0"/>
              <a:t>Vascular </a:t>
            </a:r>
            <a:r>
              <a:rPr lang="en-US" b="1" dirty="0"/>
              <a:t>dementia </a:t>
            </a:r>
            <a:r>
              <a:rPr lang="en-US" dirty="0"/>
              <a:t>has symptoms similar to those </a:t>
            </a:r>
            <a:r>
              <a:rPr lang="en-US" dirty="0" smtClean="0"/>
              <a:t>of Alzheimer’s </a:t>
            </a:r>
            <a:r>
              <a:rPr lang="en-US" dirty="0"/>
              <a:t>disease, but onset is typically abrupt, </a:t>
            </a:r>
            <a:r>
              <a:rPr lang="en-US" dirty="0" smtClean="0"/>
              <a:t>followed by </a:t>
            </a:r>
            <a:r>
              <a:rPr lang="en-US" dirty="0"/>
              <a:t>rapid changes in functioning; a plateau, </a:t>
            </a:r>
            <a:r>
              <a:rPr lang="en-US" dirty="0" smtClean="0"/>
              <a:t>or leveling-off </a:t>
            </a:r>
            <a:r>
              <a:rPr lang="en-US" dirty="0"/>
              <a:t>period; more abrupt changes; another </a:t>
            </a:r>
            <a:r>
              <a:rPr lang="en-US" dirty="0" smtClean="0"/>
              <a:t>leveling-off </a:t>
            </a:r>
            <a:r>
              <a:rPr lang="en-US" dirty="0"/>
              <a:t>period; and so on. </a:t>
            </a:r>
            <a:endParaRPr lang="en-US" dirty="0" smtClean="0"/>
          </a:p>
          <a:p>
            <a:r>
              <a:rPr lang="en-US" dirty="0" smtClean="0"/>
              <a:t>Computed </a:t>
            </a:r>
            <a:r>
              <a:rPr lang="en-US" dirty="0"/>
              <a:t>tomography </a:t>
            </a:r>
            <a:r>
              <a:rPr lang="en-US" dirty="0" smtClean="0"/>
              <a:t>or magnetic </a:t>
            </a:r>
            <a:r>
              <a:rPr lang="en-US" dirty="0"/>
              <a:t>resonance imaging usually shows </a:t>
            </a:r>
            <a:r>
              <a:rPr lang="en-US" dirty="0" smtClean="0"/>
              <a:t>multiple vascular </a:t>
            </a:r>
            <a:r>
              <a:rPr lang="en-US" dirty="0"/>
              <a:t>lesions of the cerebral cortex and </a:t>
            </a:r>
            <a:r>
              <a:rPr lang="en-US" dirty="0" smtClean="0"/>
              <a:t>subcortical structures </a:t>
            </a:r>
            <a:r>
              <a:rPr lang="en-US" dirty="0"/>
              <a:t>resulting from the decreased blood supply </a:t>
            </a:r>
            <a:r>
              <a:rPr lang="en-US" dirty="0" smtClean="0"/>
              <a:t>to the </a:t>
            </a:r>
            <a:r>
              <a:rPr lang="en-US" dirty="0"/>
              <a:t>brain.</a:t>
            </a:r>
          </a:p>
        </p:txBody>
      </p:sp>
    </p:spTree>
    <p:extLst>
      <p:ext uri="{BB962C8B-B14F-4D97-AF65-F5344CB8AC3E}">
        <p14:creationId xmlns:p14="http://schemas.microsoft.com/office/powerpoint/2010/main" val="868672476"/>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Pick’s Disease</a:t>
            </a:r>
            <a:endParaRPr lang="en-US" dirty="0"/>
          </a:p>
        </p:txBody>
      </p:sp>
      <p:sp>
        <p:nvSpPr>
          <p:cNvPr id="3" name="Content Placeholder 2"/>
          <p:cNvSpPr>
            <a:spLocks noGrp="1"/>
          </p:cNvSpPr>
          <p:nvPr>
            <p:ph idx="1"/>
          </p:nvPr>
        </p:nvSpPr>
        <p:spPr/>
        <p:txBody>
          <a:bodyPr>
            <a:normAutofit/>
          </a:bodyPr>
          <a:lstStyle/>
          <a:p>
            <a:r>
              <a:rPr lang="en-US" b="1" dirty="0" smtClean="0"/>
              <a:t>Pick’s </a:t>
            </a:r>
            <a:r>
              <a:rPr lang="en-US" b="1" dirty="0"/>
              <a:t>disease </a:t>
            </a:r>
            <a:r>
              <a:rPr lang="en-US" dirty="0"/>
              <a:t>is a degenerative brain disease that </a:t>
            </a:r>
            <a:r>
              <a:rPr lang="en-US" dirty="0" smtClean="0"/>
              <a:t>particularly affects </a:t>
            </a:r>
            <a:r>
              <a:rPr lang="en-US" dirty="0"/>
              <a:t>the frontal and temporal lobes and </a:t>
            </a:r>
            <a:r>
              <a:rPr lang="en-US" dirty="0" smtClean="0"/>
              <a:t>results in </a:t>
            </a:r>
            <a:r>
              <a:rPr lang="en-US" dirty="0"/>
              <a:t>a clinical picture similar to that of </a:t>
            </a:r>
            <a:r>
              <a:rPr lang="en-US" dirty="0" smtClean="0"/>
              <a:t>Alzheimer’s disease</a:t>
            </a:r>
            <a:r>
              <a:rPr lang="en-US" dirty="0"/>
              <a:t>. </a:t>
            </a:r>
            <a:endParaRPr lang="en-US" dirty="0" smtClean="0"/>
          </a:p>
          <a:p>
            <a:r>
              <a:rPr lang="en-US" dirty="0" smtClean="0"/>
              <a:t>Early </a:t>
            </a:r>
            <a:r>
              <a:rPr lang="en-US" dirty="0"/>
              <a:t>signs include personality changes, loss </a:t>
            </a:r>
            <a:r>
              <a:rPr lang="en-US" dirty="0" smtClean="0"/>
              <a:t>of social </a:t>
            </a:r>
            <a:r>
              <a:rPr lang="en-US" dirty="0"/>
              <a:t>skills and inhibitions, emotional blunting, </a:t>
            </a:r>
            <a:r>
              <a:rPr lang="en-US" dirty="0" smtClean="0"/>
              <a:t>and language </a:t>
            </a:r>
            <a:r>
              <a:rPr lang="en-US" dirty="0"/>
              <a:t>abnormalities. </a:t>
            </a:r>
            <a:endParaRPr lang="en-US" dirty="0" smtClean="0"/>
          </a:p>
          <a:p>
            <a:r>
              <a:rPr lang="en-US" dirty="0" smtClean="0"/>
              <a:t>Onset </a:t>
            </a:r>
            <a:r>
              <a:rPr lang="en-US" dirty="0"/>
              <a:t>is most commonly 50 </a:t>
            </a:r>
            <a:r>
              <a:rPr lang="en-US" dirty="0" smtClean="0"/>
              <a:t>to 60 </a:t>
            </a:r>
            <a:r>
              <a:rPr lang="en-US" dirty="0"/>
              <a:t>years of age; death occurs in 2 to 5 years.</a:t>
            </a:r>
          </a:p>
        </p:txBody>
      </p:sp>
    </p:spTree>
    <p:extLst>
      <p:ext uri="{BB962C8B-B14F-4D97-AF65-F5344CB8AC3E}">
        <p14:creationId xmlns:p14="http://schemas.microsoft.com/office/powerpoint/2010/main" val="4170771331"/>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Creutzfeldt</a:t>
            </a:r>
            <a:r>
              <a:rPr lang="en-US" dirty="0" smtClean="0"/>
              <a:t>–</a:t>
            </a:r>
            <a:r>
              <a:rPr lang="en-US" dirty="0" err="1" smtClean="0"/>
              <a:t>jakob</a:t>
            </a:r>
            <a:r>
              <a:rPr lang="en-US" dirty="0" smtClean="0"/>
              <a:t> Disease</a:t>
            </a:r>
            <a:endParaRPr lang="en-US" dirty="0"/>
          </a:p>
        </p:txBody>
      </p:sp>
      <p:sp>
        <p:nvSpPr>
          <p:cNvPr id="3" name="Content Placeholder 2"/>
          <p:cNvSpPr>
            <a:spLocks noGrp="1"/>
          </p:cNvSpPr>
          <p:nvPr>
            <p:ph idx="1"/>
          </p:nvPr>
        </p:nvSpPr>
        <p:spPr/>
        <p:txBody>
          <a:bodyPr>
            <a:normAutofit/>
          </a:bodyPr>
          <a:lstStyle/>
          <a:p>
            <a:r>
              <a:rPr lang="en-US" b="1" dirty="0" err="1" smtClean="0"/>
              <a:t>Creutzfeldt</a:t>
            </a:r>
            <a:r>
              <a:rPr lang="en-US" b="1" dirty="0" smtClean="0"/>
              <a:t>–</a:t>
            </a:r>
            <a:r>
              <a:rPr lang="en-US" b="1" dirty="0" err="1" smtClean="0"/>
              <a:t>Jakob</a:t>
            </a:r>
            <a:r>
              <a:rPr lang="en-US" b="1" dirty="0" smtClean="0"/>
              <a:t> </a:t>
            </a:r>
            <a:r>
              <a:rPr lang="en-US" b="1" dirty="0"/>
              <a:t>disease </a:t>
            </a:r>
            <a:r>
              <a:rPr lang="en-US" dirty="0"/>
              <a:t>is a central nervous </a:t>
            </a:r>
            <a:r>
              <a:rPr lang="en-US" dirty="0" smtClean="0"/>
              <a:t>system disorder </a:t>
            </a:r>
            <a:r>
              <a:rPr lang="en-US" dirty="0"/>
              <a:t>that typically develops in adults 40 to 60 </a:t>
            </a:r>
            <a:r>
              <a:rPr lang="en-US" dirty="0" smtClean="0"/>
              <a:t>years of </a:t>
            </a:r>
            <a:r>
              <a:rPr lang="en-US" dirty="0"/>
              <a:t>age. It involves altered vision, loss of coordination </a:t>
            </a:r>
            <a:r>
              <a:rPr lang="en-US" dirty="0" smtClean="0"/>
              <a:t>or abnormal </a:t>
            </a:r>
            <a:r>
              <a:rPr lang="en-US" dirty="0"/>
              <a:t>movements, and dementia that usually </a:t>
            </a:r>
            <a:r>
              <a:rPr lang="en-US" dirty="0" smtClean="0"/>
              <a:t>progresses rapidly </a:t>
            </a:r>
            <a:r>
              <a:rPr lang="en-US" dirty="0"/>
              <a:t>(a few months). </a:t>
            </a:r>
            <a:endParaRPr lang="en-US" dirty="0" smtClean="0"/>
          </a:p>
          <a:p>
            <a:r>
              <a:rPr lang="en-US" dirty="0" smtClean="0"/>
              <a:t>The </a:t>
            </a:r>
            <a:r>
              <a:rPr lang="en-US" dirty="0"/>
              <a:t>cause of </a:t>
            </a:r>
            <a:r>
              <a:rPr lang="en-US" dirty="0" smtClean="0"/>
              <a:t>the encephalopathy </a:t>
            </a:r>
            <a:r>
              <a:rPr lang="en-US" dirty="0"/>
              <a:t>is an infectious </a:t>
            </a:r>
            <a:r>
              <a:rPr lang="en-US" dirty="0" smtClean="0"/>
              <a:t>particle, </a:t>
            </a:r>
            <a:r>
              <a:rPr lang="en-US" dirty="0"/>
              <a:t>some disinfectants (e.g., formalin, alcohol</a:t>
            </a:r>
            <a:r>
              <a:rPr lang="en-US" dirty="0" smtClean="0"/>
              <a:t>), and </a:t>
            </a:r>
            <a:r>
              <a:rPr lang="en-US" dirty="0"/>
              <a:t>ultraviolet </a:t>
            </a:r>
            <a:r>
              <a:rPr lang="en-US" dirty="0" smtClean="0"/>
              <a:t>radiation.</a:t>
            </a:r>
            <a:endParaRPr lang="en-US" dirty="0"/>
          </a:p>
        </p:txBody>
      </p:sp>
    </p:spTree>
    <p:extLst>
      <p:ext uri="{BB962C8B-B14F-4D97-AF65-F5344CB8AC3E}">
        <p14:creationId xmlns:p14="http://schemas.microsoft.com/office/powerpoint/2010/main" val="3347630411"/>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Dementia</a:t>
            </a:r>
            <a:endParaRPr lang="en-US" dirty="0"/>
          </a:p>
        </p:txBody>
      </p:sp>
      <p:sp>
        <p:nvSpPr>
          <p:cNvPr id="3" name="Content Placeholder 2"/>
          <p:cNvSpPr>
            <a:spLocks noGrp="1"/>
          </p:cNvSpPr>
          <p:nvPr>
            <p:ph idx="1"/>
          </p:nvPr>
        </p:nvSpPr>
        <p:spPr/>
        <p:txBody>
          <a:bodyPr>
            <a:normAutofit/>
          </a:bodyPr>
          <a:lstStyle/>
          <a:p>
            <a:r>
              <a:rPr lang="en-US" dirty="0" smtClean="0"/>
              <a:t>HIV </a:t>
            </a:r>
            <a:r>
              <a:rPr lang="en-US" dirty="0"/>
              <a:t>infection can lead to dementia and other </a:t>
            </a:r>
            <a:r>
              <a:rPr lang="en-US" dirty="0" smtClean="0"/>
              <a:t>neurologic problems</a:t>
            </a:r>
            <a:r>
              <a:rPr lang="en-US" dirty="0"/>
              <a:t>; these may result directly from </a:t>
            </a:r>
            <a:r>
              <a:rPr lang="en-US" dirty="0" smtClean="0"/>
              <a:t>invasion of </a:t>
            </a:r>
            <a:r>
              <a:rPr lang="en-US" dirty="0"/>
              <a:t>nervous tissue by HIV or from other acquired </a:t>
            </a:r>
            <a:r>
              <a:rPr lang="en-US" dirty="0" smtClean="0"/>
              <a:t>immunodeficiency syndrome–related </a:t>
            </a:r>
            <a:r>
              <a:rPr lang="en-US" dirty="0"/>
              <a:t>illnesses such as </a:t>
            </a:r>
            <a:r>
              <a:rPr lang="en-US" dirty="0" smtClean="0"/>
              <a:t>toxoplasmosis and </a:t>
            </a:r>
            <a:r>
              <a:rPr lang="en-US" dirty="0"/>
              <a:t>cytomegalovirus. </a:t>
            </a:r>
            <a:endParaRPr lang="en-US" dirty="0" smtClean="0"/>
          </a:p>
          <a:p>
            <a:r>
              <a:rPr lang="en-US" dirty="0" smtClean="0"/>
              <a:t>This </a:t>
            </a:r>
            <a:r>
              <a:rPr lang="en-US" dirty="0"/>
              <a:t>type of </a:t>
            </a:r>
            <a:r>
              <a:rPr lang="en-US" dirty="0" smtClean="0"/>
              <a:t>dementia </a:t>
            </a:r>
            <a:r>
              <a:rPr lang="en-US" dirty="0"/>
              <a:t>can result in a wide variety of symptoms ranging </a:t>
            </a:r>
            <a:r>
              <a:rPr lang="en-US" dirty="0" smtClean="0"/>
              <a:t>from mild </a:t>
            </a:r>
            <a:r>
              <a:rPr lang="en-US" dirty="0"/>
              <a:t>sensory impairment to gross memory and </a:t>
            </a:r>
            <a:r>
              <a:rPr lang="en-US" dirty="0" smtClean="0"/>
              <a:t>cognitive deficits </a:t>
            </a:r>
            <a:r>
              <a:rPr lang="en-US" dirty="0"/>
              <a:t>to severe muscle dysfunction.</a:t>
            </a:r>
          </a:p>
        </p:txBody>
      </p:sp>
    </p:spTree>
    <p:extLst>
      <p:ext uri="{BB962C8B-B14F-4D97-AF65-F5344CB8AC3E}">
        <p14:creationId xmlns:p14="http://schemas.microsoft.com/office/powerpoint/2010/main" val="39921419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a:t>Withdrawal and Detoxification</a:t>
            </a:r>
            <a:endParaRPr lang="en-US" dirty="0"/>
          </a:p>
        </p:txBody>
      </p:sp>
      <p:sp>
        <p:nvSpPr>
          <p:cNvPr id="3" name="Content Placeholder 2"/>
          <p:cNvSpPr>
            <a:spLocks noGrp="1"/>
          </p:cNvSpPr>
          <p:nvPr>
            <p:ph idx="1"/>
          </p:nvPr>
        </p:nvSpPr>
        <p:spPr/>
        <p:txBody>
          <a:bodyPr>
            <a:normAutofit/>
          </a:bodyPr>
          <a:lstStyle/>
          <a:p>
            <a:r>
              <a:rPr lang="en-US" dirty="0"/>
              <a:t>Safe withdrawal is usually accomplished with </a:t>
            </a:r>
            <a:r>
              <a:rPr lang="en-US" dirty="0" smtClean="0"/>
              <a:t>the administration </a:t>
            </a:r>
            <a:r>
              <a:rPr lang="en-US" dirty="0"/>
              <a:t>of benzodiazepines such as </a:t>
            </a:r>
            <a:r>
              <a:rPr lang="en-US" dirty="0" smtClean="0"/>
              <a:t>lorazepam</a:t>
            </a:r>
            <a:r>
              <a:rPr lang="en-US" dirty="0"/>
              <a:t> </a:t>
            </a:r>
            <a:r>
              <a:rPr lang="en-US" dirty="0" smtClean="0"/>
              <a:t>(Ativan</a:t>
            </a:r>
            <a:r>
              <a:rPr lang="en-US" dirty="0"/>
              <a:t>), </a:t>
            </a:r>
            <a:r>
              <a:rPr lang="en-US" dirty="0" err="1"/>
              <a:t>chlordiazepoxide</a:t>
            </a:r>
            <a:r>
              <a:rPr lang="en-US" dirty="0"/>
              <a:t> (Librium), or diazepam (</a:t>
            </a:r>
            <a:r>
              <a:rPr lang="en-US" dirty="0" smtClean="0"/>
              <a:t>Valium) to </a:t>
            </a:r>
            <a:r>
              <a:rPr lang="en-US" dirty="0"/>
              <a:t>suppress the withdrawal symptoms. </a:t>
            </a:r>
            <a:endParaRPr lang="en-US" dirty="0" smtClean="0"/>
          </a:p>
          <a:p>
            <a:r>
              <a:rPr lang="en-US" dirty="0" smtClean="0"/>
              <a:t>Withdrawal </a:t>
            </a:r>
            <a:r>
              <a:rPr lang="en-US" dirty="0"/>
              <a:t>can </a:t>
            </a:r>
            <a:r>
              <a:rPr lang="en-US" dirty="0" smtClean="0"/>
              <a:t>be accomplished </a:t>
            </a:r>
            <a:r>
              <a:rPr lang="en-US" dirty="0"/>
              <a:t>by fixed-schedule dosing known as </a:t>
            </a:r>
            <a:r>
              <a:rPr lang="en-US" dirty="0" smtClean="0"/>
              <a:t>tapering </a:t>
            </a:r>
            <a:r>
              <a:rPr lang="en-US" dirty="0"/>
              <a:t>or symptom-triggered </a:t>
            </a:r>
            <a:r>
              <a:rPr lang="en-US" dirty="0" smtClean="0"/>
              <a:t>dosing.</a:t>
            </a:r>
          </a:p>
        </p:txBody>
      </p:sp>
    </p:spTree>
    <p:extLst>
      <p:ext uri="{BB962C8B-B14F-4D97-AF65-F5344CB8AC3E}">
        <p14:creationId xmlns:p14="http://schemas.microsoft.com/office/powerpoint/2010/main" val="2292552454"/>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Parkinson’s Disease</a:t>
            </a:r>
            <a:endParaRPr lang="en-US" dirty="0"/>
          </a:p>
        </p:txBody>
      </p:sp>
      <p:sp>
        <p:nvSpPr>
          <p:cNvPr id="3" name="Content Placeholder 2"/>
          <p:cNvSpPr>
            <a:spLocks noGrp="1"/>
          </p:cNvSpPr>
          <p:nvPr>
            <p:ph idx="1"/>
          </p:nvPr>
        </p:nvSpPr>
        <p:spPr/>
        <p:txBody>
          <a:bodyPr>
            <a:normAutofit/>
          </a:bodyPr>
          <a:lstStyle/>
          <a:p>
            <a:r>
              <a:rPr lang="en-US" b="1" dirty="0" smtClean="0"/>
              <a:t>Parkinson’s </a:t>
            </a:r>
            <a:r>
              <a:rPr lang="en-US" b="1" dirty="0"/>
              <a:t>disease </a:t>
            </a:r>
            <a:r>
              <a:rPr lang="en-US" dirty="0"/>
              <a:t>is a slowly progressive </a:t>
            </a:r>
            <a:r>
              <a:rPr lang="en-US" dirty="0" smtClean="0"/>
              <a:t>neurologic condition </a:t>
            </a:r>
            <a:r>
              <a:rPr lang="en-US" dirty="0"/>
              <a:t>characterized by </a:t>
            </a:r>
            <a:r>
              <a:rPr lang="en-US" dirty="0">
                <a:solidFill>
                  <a:srgbClr val="FF0000"/>
                </a:solidFill>
              </a:rPr>
              <a:t>tremor, rigidity, </a:t>
            </a:r>
            <a:r>
              <a:rPr lang="en-US" dirty="0" err="1" smtClean="0">
                <a:solidFill>
                  <a:srgbClr val="FF0000"/>
                </a:solidFill>
              </a:rPr>
              <a:t>bradykinesia</a:t>
            </a:r>
            <a:r>
              <a:rPr lang="en-US" dirty="0" smtClean="0">
                <a:solidFill>
                  <a:srgbClr val="FF0000"/>
                </a:solidFill>
              </a:rPr>
              <a:t>, and </a:t>
            </a:r>
            <a:r>
              <a:rPr lang="en-US" dirty="0">
                <a:solidFill>
                  <a:srgbClr val="FF0000"/>
                </a:solidFill>
              </a:rPr>
              <a:t>postural instability</a:t>
            </a:r>
            <a:r>
              <a:rPr lang="en-US" dirty="0"/>
              <a:t>. </a:t>
            </a:r>
            <a:endParaRPr lang="en-US" dirty="0" smtClean="0"/>
          </a:p>
          <a:p>
            <a:r>
              <a:rPr lang="en-US" dirty="0" smtClean="0"/>
              <a:t>It </a:t>
            </a:r>
            <a:r>
              <a:rPr lang="en-US" dirty="0"/>
              <a:t>results from loss of </a:t>
            </a:r>
            <a:r>
              <a:rPr lang="en-US" dirty="0" smtClean="0"/>
              <a:t>neurons of </a:t>
            </a:r>
            <a:r>
              <a:rPr lang="en-US" dirty="0"/>
              <a:t>the basal ganglia. Dementia has been reported </a:t>
            </a:r>
            <a:r>
              <a:rPr lang="en-US" dirty="0" smtClean="0"/>
              <a:t>in approximately </a:t>
            </a:r>
            <a:r>
              <a:rPr lang="en-US" dirty="0"/>
              <a:t>20% to 60% of people with </a:t>
            </a:r>
            <a:r>
              <a:rPr lang="en-US" dirty="0" smtClean="0"/>
              <a:t>Parkinson’s disease </a:t>
            </a:r>
            <a:r>
              <a:rPr lang="en-US" dirty="0"/>
              <a:t>and is characterized by cognitive and </a:t>
            </a:r>
            <a:r>
              <a:rPr lang="en-US" dirty="0" smtClean="0"/>
              <a:t>motor slowing</a:t>
            </a:r>
            <a:r>
              <a:rPr lang="en-US" dirty="0"/>
              <a:t>, impaired memory, and impaired </a:t>
            </a:r>
            <a:r>
              <a:rPr lang="en-US" dirty="0" smtClean="0"/>
              <a:t>executive functioning</a:t>
            </a:r>
            <a:r>
              <a:rPr lang="en-US" dirty="0"/>
              <a:t>.</a:t>
            </a:r>
          </a:p>
        </p:txBody>
      </p:sp>
    </p:spTree>
    <p:extLst>
      <p:ext uri="{BB962C8B-B14F-4D97-AF65-F5344CB8AC3E}">
        <p14:creationId xmlns:p14="http://schemas.microsoft.com/office/powerpoint/2010/main" val="1534748470"/>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Huntington’s Disease</a:t>
            </a:r>
            <a:endParaRPr lang="en-US" dirty="0"/>
          </a:p>
        </p:txBody>
      </p:sp>
      <p:sp>
        <p:nvSpPr>
          <p:cNvPr id="3" name="Content Placeholder 2"/>
          <p:cNvSpPr>
            <a:spLocks noGrp="1"/>
          </p:cNvSpPr>
          <p:nvPr>
            <p:ph idx="1"/>
          </p:nvPr>
        </p:nvSpPr>
        <p:spPr/>
        <p:txBody>
          <a:bodyPr>
            <a:normAutofit/>
          </a:bodyPr>
          <a:lstStyle/>
          <a:p>
            <a:r>
              <a:rPr lang="en-US" b="1" dirty="0" smtClean="0"/>
              <a:t>Huntington’s </a:t>
            </a:r>
            <a:r>
              <a:rPr lang="en-US" b="1" dirty="0"/>
              <a:t>disease </a:t>
            </a:r>
            <a:r>
              <a:rPr lang="en-US" dirty="0"/>
              <a:t>is an </a:t>
            </a:r>
            <a:r>
              <a:rPr lang="en-US" dirty="0">
                <a:solidFill>
                  <a:srgbClr val="FF0000"/>
                </a:solidFill>
              </a:rPr>
              <a:t>inherited</a:t>
            </a:r>
            <a:r>
              <a:rPr lang="en-US" dirty="0"/>
              <a:t>, dominant </a:t>
            </a:r>
            <a:r>
              <a:rPr lang="en-US" dirty="0" smtClean="0"/>
              <a:t>gene disease </a:t>
            </a:r>
            <a:r>
              <a:rPr lang="en-US" dirty="0"/>
              <a:t>that primarily involves cerebral atrophy, </a:t>
            </a:r>
            <a:r>
              <a:rPr lang="en-US" dirty="0" smtClean="0"/>
              <a:t>demyelination, and </a:t>
            </a:r>
            <a:r>
              <a:rPr lang="en-US" dirty="0"/>
              <a:t>enlargement of the brain ventricles. </a:t>
            </a:r>
            <a:r>
              <a:rPr lang="en-US" dirty="0" smtClean="0"/>
              <a:t>Initially, there </a:t>
            </a:r>
            <a:r>
              <a:rPr lang="en-US" dirty="0"/>
              <a:t>are </a:t>
            </a:r>
            <a:r>
              <a:rPr lang="en-US" dirty="0" err="1"/>
              <a:t>choreiform</a:t>
            </a:r>
            <a:r>
              <a:rPr lang="en-US" dirty="0"/>
              <a:t> movements that </a:t>
            </a:r>
            <a:r>
              <a:rPr lang="en-US" dirty="0" smtClean="0"/>
              <a:t>are continuous </a:t>
            </a:r>
            <a:r>
              <a:rPr lang="en-US" dirty="0"/>
              <a:t>during waking hours and involve </a:t>
            </a:r>
            <a:r>
              <a:rPr lang="en-US" dirty="0" smtClean="0"/>
              <a:t>facial contortions</a:t>
            </a:r>
            <a:r>
              <a:rPr lang="en-US" dirty="0"/>
              <a:t>, twisting, turning, and tongue </a:t>
            </a:r>
            <a:r>
              <a:rPr lang="en-US" dirty="0" smtClean="0"/>
              <a:t>movements. </a:t>
            </a:r>
          </a:p>
          <a:p>
            <a:r>
              <a:rPr lang="en-US" dirty="0" smtClean="0">
                <a:solidFill>
                  <a:srgbClr val="FF0000"/>
                </a:solidFill>
              </a:rPr>
              <a:t>Personality </a:t>
            </a:r>
            <a:r>
              <a:rPr lang="en-US" dirty="0">
                <a:solidFill>
                  <a:srgbClr val="FF0000"/>
                </a:solidFill>
              </a:rPr>
              <a:t>changes are the initial psychosocial </a:t>
            </a:r>
            <a:r>
              <a:rPr lang="en-US" dirty="0" smtClean="0">
                <a:solidFill>
                  <a:srgbClr val="FF0000"/>
                </a:solidFill>
              </a:rPr>
              <a:t>manifestations</a:t>
            </a:r>
            <a:r>
              <a:rPr lang="en-US" dirty="0" smtClean="0"/>
              <a:t>, followed </a:t>
            </a:r>
            <a:r>
              <a:rPr lang="en-US" dirty="0"/>
              <a:t>by memory loss, decreased </a:t>
            </a:r>
            <a:r>
              <a:rPr lang="en-US" dirty="0" smtClean="0"/>
              <a:t>intellectual functioning</a:t>
            </a:r>
            <a:r>
              <a:rPr lang="en-US" dirty="0"/>
              <a:t>, and other signs of dementia. </a:t>
            </a:r>
            <a:r>
              <a:rPr lang="en-US" dirty="0" smtClean="0"/>
              <a:t>The disease </a:t>
            </a:r>
            <a:r>
              <a:rPr lang="en-US" dirty="0"/>
              <a:t>begins in the late 30s or early 40s and may </a:t>
            </a:r>
            <a:r>
              <a:rPr lang="en-US" dirty="0" smtClean="0"/>
              <a:t>last 10 </a:t>
            </a:r>
            <a:r>
              <a:rPr lang="en-US" dirty="0"/>
              <a:t>to 20 years or more before death.</a:t>
            </a:r>
          </a:p>
        </p:txBody>
      </p:sp>
    </p:spTree>
    <p:extLst>
      <p:ext uri="{BB962C8B-B14F-4D97-AF65-F5344CB8AC3E}">
        <p14:creationId xmlns:p14="http://schemas.microsoft.com/office/powerpoint/2010/main" val="3081377993"/>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Dementia </a:t>
            </a:r>
            <a:endParaRPr lang="en-US" dirty="0"/>
          </a:p>
        </p:txBody>
      </p:sp>
      <p:sp>
        <p:nvSpPr>
          <p:cNvPr id="3" name="Content Placeholder 2"/>
          <p:cNvSpPr>
            <a:spLocks noGrp="1"/>
          </p:cNvSpPr>
          <p:nvPr>
            <p:ph idx="1"/>
          </p:nvPr>
        </p:nvSpPr>
        <p:spPr/>
        <p:txBody>
          <a:bodyPr>
            <a:normAutofit/>
          </a:bodyPr>
          <a:lstStyle/>
          <a:p>
            <a:r>
              <a:rPr lang="en-US" dirty="0" smtClean="0"/>
              <a:t>Dementia </a:t>
            </a:r>
            <a:r>
              <a:rPr lang="en-US" dirty="0"/>
              <a:t>can be a direct pathophysiologic </a:t>
            </a:r>
            <a:r>
              <a:rPr lang="en-US" dirty="0" smtClean="0"/>
              <a:t>consequence of </a:t>
            </a:r>
            <a:r>
              <a:rPr lang="en-US" dirty="0"/>
              <a:t>head trauma. The degree and type of </a:t>
            </a:r>
            <a:r>
              <a:rPr lang="en-US" dirty="0" smtClean="0"/>
              <a:t>cognitive impairment </a:t>
            </a:r>
            <a:r>
              <a:rPr lang="en-US" dirty="0"/>
              <a:t>and behavioral disturbance depend on </a:t>
            </a:r>
            <a:r>
              <a:rPr lang="en-US" dirty="0" smtClean="0"/>
              <a:t>the location </a:t>
            </a:r>
            <a:r>
              <a:rPr lang="en-US" dirty="0"/>
              <a:t>and extent of the brain injury. </a:t>
            </a:r>
            <a:r>
              <a:rPr lang="en-US" dirty="0">
                <a:solidFill>
                  <a:srgbClr val="FF0000"/>
                </a:solidFill>
              </a:rPr>
              <a:t>When it </a:t>
            </a:r>
            <a:r>
              <a:rPr lang="en-US" dirty="0" smtClean="0">
                <a:solidFill>
                  <a:srgbClr val="FF0000"/>
                </a:solidFill>
              </a:rPr>
              <a:t>occurs as </a:t>
            </a:r>
            <a:r>
              <a:rPr lang="en-US" dirty="0">
                <a:solidFill>
                  <a:srgbClr val="FF0000"/>
                </a:solidFill>
              </a:rPr>
              <a:t>a single injury, the dementia is usually stable </a:t>
            </a:r>
            <a:r>
              <a:rPr lang="en-US" dirty="0" smtClean="0">
                <a:solidFill>
                  <a:srgbClr val="FF0000"/>
                </a:solidFill>
              </a:rPr>
              <a:t>rather than </a:t>
            </a:r>
            <a:r>
              <a:rPr lang="en-US" dirty="0">
                <a:solidFill>
                  <a:srgbClr val="FF0000"/>
                </a:solidFill>
              </a:rPr>
              <a:t>progressive. </a:t>
            </a:r>
            <a:endParaRPr lang="en-US" dirty="0" smtClean="0">
              <a:solidFill>
                <a:srgbClr val="FF0000"/>
              </a:solidFill>
            </a:endParaRPr>
          </a:p>
          <a:p>
            <a:r>
              <a:rPr lang="en-US" dirty="0" smtClean="0"/>
              <a:t>Repeated </a:t>
            </a:r>
            <a:r>
              <a:rPr lang="en-US" dirty="0"/>
              <a:t>head injury (e.g., from </a:t>
            </a:r>
            <a:r>
              <a:rPr lang="en-US" dirty="0" smtClean="0"/>
              <a:t>boxing) may </a:t>
            </a:r>
            <a:r>
              <a:rPr lang="en-US" dirty="0"/>
              <a:t>lead to progressive dementia.</a:t>
            </a:r>
          </a:p>
        </p:txBody>
      </p:sp>
    </p:spTree>
    <p:extLst>
      <p:ext uri="{BB962C8B-B14F-4D97-AF65-F5344CB8AC3E}">
        <p14:creationId xmlns:p14="http://schemas.microsoft.com/office/powerpoint/2010/main" val="911009130"/>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Treatment and Prognosis</a:t>
            </a:r>
          </a:p>
        </p:txBody>
      </p:sp>
      <p:sp>
        <p:nvSpPr>
          <p:cNvPr id="3" name="Content Placeholder 2"/>
          <p:cNvSpPr>
            <a:spLocks noGrp="1"/>
          </p:cNvSpPr>
          <p:nvPr>
            <p:ph idx="1"/>
          </p:nvPr>
        </p:nvSpPr>
        <p:spPr/>
        <p:txBody>
          <a:bodyPr>
            <a:normAutofit/>
          </a:bodyPr>
          <a:lstStyle/>
          <a:p>
            <a:r>
              <a:rPr lang="en-US" dirty="0"/>
              <a:t>Whenever possible, the </a:t>
            </a:r>
            <a:r>
              <a:rPr lang="en-US" dirty="0">
                <a:solidFill>
                  <a:srgbClr val="FF0000"/>
                </a:solidFill>
              </a:rPr>
              <a:t>underlying cause </a:t>
            </a:r>
            <a:r>
              <a:rPr lang="en-US" dirty="0"/>
              <a:t>of dementia </a:t>
            </a:r>
            <a:r>
              <a:rPr lang="en-US" dirty="0" smtClean="0"/>
              <a:t>is identified </a:t>
            </a:r>
            <a:r>
              <a:rPr lang="en-US" dirty="0"/>
              <a:t>so that treatment can be instituted. For </a:t>
            </a:r>
            <a:r>
              <a:rPr lang="en-US" dirty="0" smtClean="0"/>
              <a:t>example, the </a:t>
            </a:r>
            <a:r>
              <a:rPr lang="en-US" dirty="0"/>
              <a:t>progress of vascular dementia, the second most </a:t>
            </a:r>
            <a:r>
              <a:rPr lang="en-US" dirty="0" smtClean="0"/>
              <a:t>common type</a:t>
            </a:r>
            <a:r>
              <a:rPr lang="en-US" dirty="0"/>
              <a:t>, may be halted with appropriate treatment of </a:t>
            </a:r>
            <a:r>
              <a:rPr lang="en-US" dirty="0" smtClean="0"/>
              <a:t>the underlying </a:t>
            </a:r>
            <a:r>
              <a:rPr lang="en-US" dirty="0"/>
              <a:t>vascular condition (e.g., changes in diet, </a:t>
            </a:r>
            <a:r>
              <a:rPr lang="en-US" dirty="0" smtClean="0"/>
              <a:t>exercise, control </a:t>
            </a:r>
            <a:r>
              <a:rPr lang="en-US" dirty="0"/>
              <a:t>of hypertension, or diabetes). </a:t>
            </a:r>
            <a:endParaRPr lang="en-US" dirty="0" smtClean="0"/>
          </a:p>
          <a:p>
            <a:r>
              <a:rPr lang="en-US" dirty="0" smtClean="0"/>
              <a:t>Improvement of </a:t>
            </a:r>
            <a:r>
              <a:rPr lang="en-US" dirty="0"/>
              <a:t>cerebral blood flow may arrest the progress of </a:t>
            </a:r>
            <a:r>
              <a:rPr lang="en-US" dirty="0" smtClean="0"/>
              <a:t>vascular dementia </a:t>
            </a:r>
            <a:r>
              <a:rPr lang="en-US" dirty="0"/>
              <a:t>in some </a:t>
            </a:r>
            <a:r>
              <a:rPr lang="en-US" dirty="0" smtClean="0"/>
              <a:t>people.</a:t>
            </a:r>
            <a:endParaRPr lang="en-US" dirty="0"/>
          </a:p>
        </p:txBody>
      </p:sp>
    </p:spTree>
    <p:extLst>
      <p:ext uri="{BB962C8B-B14F-4D97-AF65-F5344CB8AC3E}">
        <p14:creationId xmlns:p14="http://schemas.microsoft.com/office/powerpoint/2010/main" val="3187194703"/>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Treatment and Prognosis</a:t>
            </a:r>
          </a:p>
        </p:txBody>
      </p:sp>
      <p:sp>
        <p:nvSpPr>
          <p:cNvPr id="3" name="Content Placeholder 2"/>
          <p:cNvSpPr>
            <a:spLocks noGrp="1"/>
          </p:cNvSpPr>
          <p:nvPr>
            <p:ph idx="1"/>
          </p:nvPr>
        </p:nvSpPr>
        <p:spPr/>
        <p:txBody>
          <a:bodyPr>
            <a:normAutofit/>
          </a:bodyPr>
          <a:lstStyle/>
          <a:p>
            <a:r>
              <a:rPr lang="en-US" dirty="0"/>
              <a:t>For degenerative dementias, no direct therapies </a:t>
            </a:r>
            <a:r>
              <a:rPr lang="en-US" dirty="0" smtClean="0"/>
              <a:t>have been </a:t>
            </a:r>
            <a:r>
              <a:rPr lang="en-US" dirty="0"/>
              <a:t>found to reverse or retard the fundamental </a:t>
            </a:r>
            <a:r>
              <a:rPr lang="en-US" dirty="0" smtClean="0"/>
              <a:t>pathophysiologic processes</a:t>
            </a:r>
            <a:r>
              <a:rPr lang="en-US" dirty="0"/>
              <a:t>. Levels of numerous </a:t>
            </a:r>
            <a:r>
              <a:rPr lang="en-US" dirty="0" smtClean="0"/>
              <a:t>neurotransmitters such </a:t>
            </a:r>
            <a:r>
              <a:rPr lang="en-US" dirty="0"/>
              <a:t>as acetylcholine, dopamine, norepinephrine, </a:t>
            </a:r>
            <a:r>
              <a:rPr lang="en-US" dirty="0" smtClean="0"/>
              <a:t>and serotonin </a:t>
            </a:r>
            <a:r>
              <a:rPr lang="en-US" dirty="0"/>
              <a:t>are decreased in dementia. </a:t>
            </a:r>
            <a:endParaRPr lang="en-US" dirty="0" smtClean="0"/>
          </a:p>
          <a:p>
            <a:r>
              <a:rPr lang="en-US" dirty="0" smtClean="0"/>
              <a:t>This </a:t>
            </a:r>
            <a:r>
              <a:rPr lang="en-US" dirty="0"/>
              <a:t>has led </a:t>
            </a:r>
            <a:r>
              <a:rPr lang="en-US" dirty="0" smtClean="0"/>
              <a:t>to attempts </a:t>
            </a:r>
            <a:r>
              <a:rPr lang="en-US" dirty="0"/>
              <a:t>at replenishment therapy with </a:t>
            </a:r>
            <a:r>
              <a:rPr lang="en-US" dirty="0" smtClean="0"/>
              <a:t>acetylcholine precursors</a:t>
            </a:r>
            <a:r>
              <a:rPr lang="en-US" dirty="0"/>
              <a:t>, cholinergic agonists, and cholinesterase </a:t>
            </a:r>
            <a:r>
              <a:rPr lang="en-US" dirty="0" smtClean="0"/>
              <a:t>inhibitors. </a:t>
            </a:r>
            <a:endParaRPr lang="en-US" dirty="0"/>
          </a:p>
        </p:txBody>
      </p:sp>
    </p:spTree>
    <p:extLst>
      <p:ext uri="{BB962C8B-B14F-4D97-AF65-F5344CB8AC3E}">
        <p14:creationId xmlns:p14="http://schemas.microsoft.com/office/powerpoint/2010/main" val="2064906499"/>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Warning</a:t>
            </a:r>
            <a:endParaRPr lang="en-US" dirty="0"/>
          </a:p>
        </p:txBody>
      </p:sp>
      <p:sp>
        <p:nvSpPr>
          <p:cNvPr id="3" name="Content Placeholder 2"/>
          <p:cNvSpPr>
            <a:spLocks noGrp="1"/>
          </p:cNvSpPr>
          <p:nvPr>
            <p:ph idx="1"/>
          </p:nvPr>
        </p:nvSpPr>
        <p:spPr/>
        <p:txBody>
          <a:bodyPr/>
          <a:lstStyle/>
          <a:p>
            <a:r>
              <a:rPr lang="en-US" dirty="0"/>
              <a:t>Both conventional and atypical antipsychotics are </a:t>
            </a:r>
            <a:r>
              <a:rPr lang="en-US" dirty="0" smtClean="0"/>
              <a:t>associated with </a:t>
            </a:r>
            <a:r>
              <a:rPr lang="en-US" dirty="0"/>
              <a:t>an increased risk of mortality in elderly </a:t>
            </a:r>
            <a:r>
              <a:rPr lang="en-US" dirty="0" smtClean="0"/>
              <a:t>patients treated </a:t>
            </a:r>
            <a:r>
              <a:rPr lang="en-US" dirty="0"/>
              <a:t>for dementia-related psychosis.</a:t>
            </a:r>
          </a:p>
        </p:txBody>
      </p:sp>
    </p:spTree>
    <p:extLst>
      <p:ext uri="{BB962C8B-B14F-4D97-AF65-F5344CB8AC3E}">
        <p14:creationId xmlns:p14="http://schemas.microsoft.com/office/powerpoint/2010/main" val="4175744595"/>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Drugs Used to Treat Dementia</a:t>
            </a:r>
            <a:endParaRPr lang="en-US" dirty="0"/>
          </a:p>
        </p:txBody>
      </p:sp>
      <p:sp>
        <p:nvSpPr>
          <p:cNvPr id="3" name="Content Placeholder 2"/>
          <p:cNvSpPr>
            <a:spLocks noGrp="1"/>
          </p:cNvSpPr>
          <p:nvPr>
            <p:ph idx="1"/>
          </p:nvPr>
        </p:nvSpPr>
        <p:spPr/>
        <p:txBody>
          <a:bodyPr/>
          <a:lstStyle/>
          <a:p>
            <a:r>
              <a:rPr lang="en-US" dirty="0"/>
              <a:t>Donepezil (Aricept</a:t>
            </a:r>
            <a:r>
              <a:rPr lang="en-US" dirty="0" smtClean="0"/>
              <a:t>).</a:t>
            </a:r>
          </a:p>
          <a:p>
            <a:r>
              <a:rPr lang="en-US" dirty="0" err="1"/>
              <a:t>Rivastigmine</a:t>
            </a:r>
            <a:r>
              <a:rPr lang="en-US" dirty="0"/>
              <a:t> (Exelon</a:t>
            </a:r>
            <a:r>
              <a:rPr lang="en-US" dirty="0" smtClean="0"/>
              <a:t>).</a:t>
            </a:r>
          </a:p>
          <a:p>
            <a:r>
              <a:rPr lang="en-US" dirty="0" err="1"/>
              <a:t>Galantamine</a:t>
            </a:r>
            <a:r>
              <a:rPr lang="en-US" dirty="0"/>
              <a:t> (</a:t>
            </a:r>
            <a:r>
              <a:rPr lang="en-US" dirty="0" err="1"/>
              <a:t>Reminyl</a:t>
            </a:r>
            <a:r>
              <a:rPr lang="en-US" dirty="0" smtClean="0"/>
              <a:t>).</a:t>
            </a:r>
          </a:p>
          <a:p>
            <a:r>
              <a:rPr lang="en-US" dirty="0" err="1"/>
              <a:t>Memantine</a:t>
            </a:r>
            <a:r>
              <a:rPr lang="en-US" dirty="0"/>
              <a:t> (Namenda</a:t>
            </a:r>
            <a:r>
              <a:rPr lang="en-US" dirty="0" smtClean="0"/>
              <a:t>).</a:t>
            </a:r>
            <a:endParaRPr lang="en-US" dirty="0"/>
          </a:p>
        </p:txBody>
      </p:sp>
    </p:spTree>
    <p:extLst>
      <p:ext uri="{BB962C8B-B14F-4D97-AF65-F5344CB8AC3E}">
        <p14:creationId xmlns:p14="http://schemas.microsoft.com/office/powerpoint/2010/main" val="2339090834"/>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Data Analysis</a:t>
            </a:r>
          </a:p>
        </p:txBody>
      </p:sp>
      <p:sp>
        <p:nvSpPr>
          <p:cNvPr id="3" name="Content Placeholder 2"/>
          <p:cNvSpPr>
            <a:spLocks noGrp="1"/>
          </p:cNvSpPr>
          <p:nvPr>
            <p:ph idx="1"/>
          </p:nvPr>
        </p:nvSpPr>
        <p:spPr/>
        <p:txBody>
          <a:bodyPr>
            <a:normAutofit fontScale="85000" lnSpcReduction="20000"/>
          </a:bodyPr>
          <a:lstStyle/>
          <a:p>
            <a:pPr>
              <a:buFont typeface="Wingdings" pitchFamily="2" charset="2"/>
              <a:buChar char="q"/>
            </a:pPr>
            <a:r>
              <a:rPr lang="en-US" dirty="0" smtClean="0"/>
              <a:t>Commonly used nursing </a:t>
            </a:r>
            <a:r>
              <a:rPr lang="en-US" dirty="0"/>
              <a:t>diagnoses include the following:</a:t>
            </a:r>
          </a:p>
          <a:p>
            <a:r>
              <a:rPr lang="en-US" dirty="0" smtClean="0"/>
              <a:t>Risk </a:t>
            </a:r>
            <a:r>
              <a:rPr lang="en-US" dirty="0"/>
              <a:t>for </a:t>
            </a:r>
            <a:r>
              <a:rPr lang="en-US" dirty="0" smtClean="0"/>
              <a:t>Injury.</a:t>
            </a:r>
            <a:endParaRPr lang="en-US" dirty="0"/>
          </a:p>
          <a:p>
            <a:r>
              <a:rPr lang="en-US" dirty="0" smtClean="0"/>
              <a:t>Disturbed </a:t>
            </a:r>
            <a:r>
              <a:rPr lang="en-US" dirty="0"/>
              <a:t>Sleep </a:t>
            </a:r>
            <a:r>
              <a:rPr lang="en-US" dirty="0" smtClean="0"/>
              <a:t>Pattern.</a:t>
            </a:r>
            <a:endParaRPr lang="en-US" dirty="0"/>
          </a:p>
          <a:p>
            <a:r>
              <a:rPr lang="en-US" dirty="0" smtClean="0"/>
              <a:t>Risk </a:t>
            </a:r>
            <a:r>
              <a:rPr lang="en-US" dirty="0"/>
              <a:t>for Deficient Fluid </a:t>
            </a:r>
            <a:r>
              <a:rPr lang="en-US" dirty="0" smtClean="0"/>
              <a:t>Volume.</a:t>
            </a:r>
            <a:endParaRPr lang="en-US" dirty="0"/>
          </a:p>
          <a:p>
            <a:r>
              <a:rPr lang="en-US" dirty="0" smtClean="0"/>
              <a:t>Risk </a:t>
            </a:r>
            <a:r>
              <a:rPr lang="en-US" dirty="0"/>
              <a:t>for Imbalanced Nutrition: Less Than </a:t>
            </a:r>
            <a:r>
              <a:rPr lang="en-US" dirty="0" smtClean="0"/>
              <a:t>Body Requirements.</a:t>
            </a:r>
            <a:endParaRPr lang="en-US" dirty="0"/>
          </a:p>
          <a:p>
            <a:r>
              <a:rPr lang="en-US" dirty="0" smtClean="0"/>
              <a:t>Chronic Confusion.</a:t>
            </a:r>
            <a:endParaRPr lang="en-US" dirty="0"/>
          </a:p>
          <a:p>
            <a:r>
              <a:rPr lang="en-US" dirty="0" smtClean="0"/>
              <a:t>Impaired </a:t>
            </a:r>
            <a:r>
              <a:rPr lang="en-US" dirty="0"/>
              <a:t>Environmental Interpretation </a:t>
            </a:r>
            <a:r>
              <a:rPr lang="en-US" dirty="0" smtClean="0"/>
              <a:t>Syndrome.</a:t>
            </a:r>
            <a:endParaRPr lang="en-US" dirty="0"/>
          </a:p>
          <a:p>
            <a:r>
              <a:rPr lang="en-US" dirty="0" smtClean="0"/>
              <a:t>Impaired Memory.</a:t>
            </a:r>
            <a:endParaRPr lang="en-US" dirty="0"/>
          </a:p>
          <a:p>
            <a:r>
              <a:rPr lang="en-US" dirty="0" smtClean="0"/>
              <a:t>Impaired </a:t>
            </a:r>
            <a:r>
              <a:rPr lang="en-US" dirty="0"/>
              <a:t>Social </a:t>
            </a:r>
            <a:r>
              <a:rPr lang="en-US" dirty="0" smtClean="0"/>
              <a:t>Interaction.</a:t>
            </a:r>
            <a:endParaRPr lang="en-US" dirty="0"/>
          </a:p>
          <a:p>
            <a:r>
              <a:rPr lang="en-US" dirty="0" smtClean="0"/>
              <a:t>Impaired </a:t>
            </a:r>
            <a:r>
              <a:rPr lang="en-US" dirty="0"/>
              <a:t>Verbal </a:t>
            </a:r>
            <a:r>
              <a:rPr lang="en-US" dirty="0" smtClean="0"/>
              <a:t>Communication.</a:t>
            </a:r>
            <a:endParaRPr lang="en-US" dirty="0"/>
          </a:p>
          <a:p>
            <a:r>
              <a:rPr lang="en-US" dirty="0" smtClean="0"/>
              <a:t>Ineffective </a:t>
            </a:r>
            <a:r>
              <a:rPr lang="en-US" dirty="0"/>
              <a:t>Role </a:t>
            </a:r>
            <a:r>
              <a:rPr lang="en-US" dirty="0" smtClean="0"/>
              <a:t>Performance.</a:t>
            </a:r>
            <a:endParaRPr lang="en-US" dirty="0"/>
          </a:p>
        </p:txBody>
      </p:sp>
    </p:spTree>
    <p:extLst>
      <p:ext uri="{BB962C8B-B14F-4D97-AF65-F5344CB8AC3E}">
        <p14:creationId xmlns:p14="http://schemas.microsoft.com/office/powerpoint/2010/main" val="219044799"/>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Nursing Interventions</a:t>
            </a:r>
            <a:endParaRPr lang="en-US" dirty="0"/>
          </a:p>
        </p:txBody>
      </p:sp>
      <p:sp>
        <p:nvSpPr>
          <p:cNvPr id="3" name="Content Placeholder 2"/>
          <p:cNvSpPr>
            <a:spLocks noGrp="1"/>
          </p:cNvSpPr>
          <p:nvPr>
            <p:ph idx="1"/>
          </p:nvPr>
        </p:nvSpPr>
        <p:spPr>
          <a:xfrm>
            <a:off x="838200" y="1595887"/>
            <a:ext cx="10515600" cy="4581076"/>
          </a:xfrm>
        </p:spPr>
        <p:txBody>
          <a:bodyPr>
            <a:normAutofit fontScale="40000" lnSpcReduction="20000"/>
          </a:bodyPr>
          <a:lstStyle/>
          <a:p>
            <a:pPr>
              <a:buFont typeface="Wingdings" pitchFamily="2" charset="2"/>
              <a:buChar char="q"/>
            </a:pPr>
            <a:r>
              <a:rPr lang="en-US" b="1" dirty="0" smtClean="0"/>
              <a:t>Promoting </a:t>
            </a:r>
            <a:r>
              <a:rPr lang="en-US" b="1" dirty="0"/>
              <a:t>client’s safety and protecting from </a:t>
            </a:r>
            <a:r>
              <a:rPr lang="en-US" b="1" dirty="0" smtClean="0"/>
              <a:t>injury:</a:t>
            </a:r>
            <a:endParaRPr lang="en-US" b="1" dirty="0"/>
          </a:p>
          <a:p>
            <a:r>
              <a:rPr lang="en-US" dirty="0"/>
              <a:t>Offer unobtrusive assistance with or supervision </a:t>
            </a:r>
            <a:r>
              <a:rPr lang="en-US" dirty="0" smtClean="0"/>
              <a:t>of cooking</a:t>
            </a:r>
            <a:r>
              <a:rPr lang="en-US" dirty="0"/>
              <a:t>, bathing, or self-care activities.</a:t>
            </a:r>
          </a:p>
          <a:p>
            <a:r>
              <a:rPr lang="en-US" dirty="0"/>
              <a:t>Identify environmental triggers to help client </a:t>
            </a:r>
            <a:r>
              <a:rPr lang="en-US" dirty="0" smtClean="0"/>
              <a:t>avoid them</a:t>
            </a:r>
            <a:r>
              <a:rPr lang="en-US" dirty="0"/>
              <a:t>.</a:t>
            </a:r>
          </a:p>
          <a:p>
            <a:pPr>
              <a:buFont typeface="Wingdings" pitchFamily="2" charset="2"/>
              <a:buChar char="q"/>
            </a:pPr>
            <a:r>
              <a:rPr lang="en-US" b="1" dirty="0" smtClean="0"/>
              <a:t>Promoting </a:t>
            </a:r>
            <a:r>
              <a:rPr lang="en-US" b="1" dirty="0"/>
              <a:t>adequate sleep, proper nutrition </a:t>
            </a:r>
            <a:r>
              <a:rPr lang="en-US" b="1" dirty="0" smtClean="0"/>
              <a:t>and hygiene</a:t>
            </a:r>
            <a:r>
              <a:rPr lang="en-US" b="1" dirty="0"/>
              <a:t>, and </a:t>
            </a:r>
            <a:r>
              <a:rPr lang="en-US" b="1" dirty="0" smtClean="0"/>
              <a:t>activity:</a:t>
            </a:r>
            <a:endParaRPr lang="en-US" b="1" dirty="0"/>
          </a:p>
          <a:p>
            <a:r>
              <a:rPr lang="en-US" dirty="0"/>
              <a:t>Prepare desirable foods and foods client can </a:t>
            </a:r>
            <a:r>
              <a:rPr lang="en-US" dirty="0" smtClean="0"/>
              <a:t>self-feed; sit </a:t>
            </a:r>
            <a:r>
              <a:rPr lang="en-US" dirty="0"/>
              <a:t>with client while eating.</a:t>
            </a:r>
          </a:p>
          <a:p>
            <a:r>
              <a:rPr lang="en-US" dirty="0"/>
              <a:t>Monitor bowel elimination patterns; intervene </a:t>
            </a:r>
            <a:r>
              <a:rPr lang="en-US" dirty="0" smtClean="0"/>
              <a:t>with fluids </a:t>
            </a:r>
            <a:r>
              <a:rPr lang="en-US" dirty="0"/>
              <a:t>and </a:t>
            </a:r>
            <a:r>
              <a:rPr lang="en-US" dirty="0" smtClean="0"/>
              <a:t>fiber.</a:t>
            </a:r>
            <a:endParaRPr lang="en-US" dirty="0"/>
          </a:p>
          <a:p>
            <a:r>
              <a:rPr lang="en-US" dirty="0"/>
              <a:t>Remind client to urinate; provide pads or diapers </a:t>
            </a:r>
            <a:r>
              <a:rPr lang="en-US" dirty="0" smtClean="0"/>
              <a:t>as needed</a:t>
            </a:r>
            <a:r>
              <a:rPr lang="en-US" dirty="0"/>
              <a:t>, checking and changing them frequently </a:t>
            </a:r>
            <a:r>
              <a:rPr lang="en-US" dirty="0" smtClean="0"/>
              <a:t>to avoid </a:t>
            </a:r>
            <a:r>
              <a:rPr lang="en-US" dirty="0"/>
              <a:t>infection, skin irritation, unpleasant odors.</a:t>
            </a:r>
          </a:p>
          <a:p>
            <a:r>
              <a:rPr lang="en-US" dirty="0"/>
              <a:t>Encourage mild physical activity such as walking</a:t>
            </a:r>
            <a:r>
              <a:rPr lang="en-US" dirty="0" smtClean="0"/>
              <a:t>.</a:t>
            </a:r>
          </a:p>
          <a:p>
            <a:r>
              <a:rPr lang="en-US" b="1" dirty="0" smtClean="0"/>
              <a:t>Structuring </a:t>
            </a:r>
            <a:r>
              <a:rPr lang="en-US" b="1" dirty="0"/>
              <a:t>environment and </a:t>
            </a:r>
            <a:r>
              <a:rPr lang="en-US" b="1" dirty="0" smtClean="0"/>
              <a:t>routine:</a:t>
            </a:r>
            <a:endParaRPr lang="en-US" b="1" dirty="0"/>
          </a:p>
          <a:p>
            <a:r>
              <a:rPr lang="en-US" dirty="0"/>
              <a:t>Encourage client to follow regular routine and habits </a:t>
            </a:r>
            <a:r>
              <a:rPr lang="en-US" dirty="0" smtClean="0"/>
              <a:t>of bathing </a:t>
            </a:r>
            <a:r>
              <a:rPr lang="en-US" dirty="0"/>
              <a:t>and dressing rather than impose new ones.</a:t>
            </a:r>
          </a:p>
          <a:p>
            <a:r>
              <a:rPr lang="en-US" dirty="0"/>
              <a:t>Monitor amount of environmental stimulation, </a:t>
            </a:r>
            <a:r>
              <a:rPr lang="en-US" dirty="0" smtClean="0"/>
              <a:t>and adjust </a:t>
            </a:r>
            <a:r>
              <a:rPr lang="en-US" dirty="0"/>
              <a:t>when needed.</a:t>
            </a:r>
          </a:p>
          <a:p>
            <a:pPr>
              <a:buFont typeface="Wingdings" pitchFamily="2" charset="2"/>
              <a:buChar char="q"/>
            </a:pPr>
            <a:r>
              <a:rPr lang="en-US" b="1" dirty="0" smtClean="0"/>
              <a:t>Providing </a:t>
            </a:r>
            <a:r>
              <a:rPr lang="en-US" b="1" dirty="0"/>
              <a:t>emotional </a:t>
            </a:r>
            <a:r>
              <a:rPr lang="en-US" b="1" dirty="0" smtClean="0"/>
              <a:t>support:</a:t>
            </a:r>
            <a:endParaRPr lang="en-US" b="1" dirty="0"/>
          </a:p>
          <a:p>
            <a:r>
              <a:rPr lang="en-US" dirty="0"/>
              <a:t>Be kind, respectful, calm, and reassuring; pay </a:t>
            </a:r>
            <a:r>
              <a:rPr lang="en-US" dirty="0" smtClean="0"/>
              <a:t>attention to </a:t>
            </a:r>
            <a:r>
              <a:rPr lang="en-US" dirty="0"/>
              <a:t>client.</a:t>
            </a:r>
          </a:p>
          <a:p>
            <a:r>
              <a:rPr lang="en-US" dirty="0"/>
              <a:t>Use supportive touch when appropriate.</a:t>
            </a:r>
          </a:p>
          <a:p>
            <a:pPr>
              <a:buFont typeface="Wingdings" pitchFamily="2" charset="2"/>
              <a:buChar char="q"/>
            </a:pPr>
            <a:r>
              <a:rPr lang="en-US" b="1" dirty="0" smtClean="0"/>
              <a:t>Promoting </a:t>
            </a:r>
            <a:r>
              <a:rPr lang="en-US" b="1" dirty="0"/>
              <a:t>interaction and </a:t>
            </a:r>
            <a:r>
              <a:rPr lang="en-US" b="1" dirty="0" smtClean="0"/>
              <a:t>involvement:</a:t>
            </a:r>
            <a:endParaRPr lang="en-US" b="1" dirty="0"/>
          </a:p>
          <a:p>
            <a:r>
              <a:rPr lang="en-US" dirty="0"/>
              <a:t>Plan activities geared to client’s interests and abilities.</a:t>
            </a:r>
          </a:p>
          <a:p>
            <a:r>
              <a:rPr lang="en-US" dirty="0"/>
              <a:t>Reminisce with client about the past.</a:t>
            </a:r>
          </a:p>
          <a:p>
            <a:r>
              <a:rPr lang="en-US" dirty="0"/>
              <a:t>If client is nonverbal, remain alert to nonverbal behavior</a:t>
            </a:r>
            <a:r>
              <a:rPr lang="en-US" dirty="0" smtClean="0"/>
              <a:t>.</a:t>
            </a:r>
            <a:endParaRPr lang="en-US" dirty="0"/>
          </a:p>
        </p:txBody>
      </p:sp>
    </p:spTree>
    <p:extLst>
      <p:ext uri="{BB962C8B-B14F-4D97-AF65-F5344CB8AC3E}">
        <p14:creationId xmlns:p14="http://schemas.microsoft.com/office/powerpoint/2010/main" val="210596121"/>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Role of the Caregiver</a:t>
            </a:r>
          </a:p>
        </p:txBody>
      </p:sp>
      <p:sp>
        <p:nvSpPr>
          <p:cNvPr id="3" name="Content Placeholder 2"/>
          <p:cNvSpPr>
            <a:spLocks noGrp="1"/>
          </p:cNvSpPr>
          <p:nvPr>
            <p:ph idx="1"/>
          </p:nvPr>
        </p:nvSpPr>
        <p:spPr/>
        <p:txBody>
          <a:bodyPr>
            <a:normAutofit/>
          </a:bodyPr>
          <a:lstStyle/>
          <a:p>
            <a:r>
              <a:rPr lang="en-US" dirty="0" smtClean="0"/>
              <a:t>Many caregivers have </a:t>
            </a:r>
            <a:r>
              <a:rPr lang="en-US" dirty="0"/>
              <a:t>other demands on their time, such as their own </a:t>
            </a:r>
            <a:r>
              <a:rPr lang="en-US" dirty="0" smtClean="0"/>
              <a:t>families, careers</a:t>
            </a:r>
            <a:r>
              <a:rPr lang="en-US" dirty="0"/>
              <a:t>, and personal lives. Caregivers must deal </a:t>
            </a:r>
            <a:r>
              <a:rPr lang="en-US" dirty="0" smtClean="0"/>
              <a:t>with their </a:t>
            </a:r>
            <a:r>
              <a:rPr lang="en-US" dirty="0"/>
              <a:t>feelings of loss and grief as the health of their </a:t>
            </a:r>
            <a:r>
              <a:rPr lang="en-US" dirty="0" smtClean="0"/>
              <a:t>loved ones </a:t>
            </a:r>
            <a:r>
              <a:rPr lang="en-US" dirty="0"/>
              <a:t>continually </a:t>
            </a:r>
            <a:r>
              <a:rPr lang="en-US" dirty="0" smtClean="0"/>
              <a:t>declines.</a:t>
            </a:r>
            <a:endParaRPr lang="en-US" dirty="0"/>
          </a:p>
        </p:txBody>
      </p:sp>
    </p:spTree>
    <p:extLst>
      <p:ext uri="{BB962C8B-B14F-4D97-AF65-F5344CB8AC3E}">
        <p14:creationId xmlns:p14="http://schemas.microsoft.com/office/powerpoint/2010/main" val="30004099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Sedatives, Hypnotics, and Anxiolytics</a:t>
            </a:r>
          </a:p>
        </p:txBody>
      </p:sp>
      <p:sp>
        <p:nvSpPr>
          <p:cNvPr id="3" name="Content Placeholder 2"/>
          <p:cNvSpPr>
            <a:spLocks noGrp="1"/>
          </p:cNvSpPr>
          <p:nvPr>
            <p:ph idx="1"/>
          </p:nvPr>
        </p:nvSpPr>
        <p:spPr/>
        <p:txBody>
          <a:bodyPr>
            <a:normAutofit/>
          </a:bodyPr>
          <a:lstStyle/>
          <a:p>
            <a:r>
              <a:rPr lang="en-US" dirty="0" smtClean="0"/>
              <a:t>This </a:t>
            </a:r>
            <a:r>
              <a:rPr lang="en-US" dirty="0"/>
              <a:t>class of drugs includes all central nervous </a:t>
            </a:r>
            <a:r>
              <a:rPr lang="en-US" dirty="0" smtClean="0"/>
              <a:t>system depressants</a:t>
            </a:r>
            <a:r>
              <a:rPr lang="en-US" dirty="0"/>
              <a:t>: barbiturates, </a:t>
            </a:r>
            <a:r>
              <a:rPr lang="en-US" dirty="0" err="1"/>
              <a:t>nonbarbiturate</a:t>
            </a:r>
            <a:r>
              <a:rPr lang="en-US" dirty="0"/>
              <a:t> hypnotics, </a:t>
            </a:r>
            <a:r>
              <a:rPr lang="en-US" dirty="0" smtClean="0"/>
              <a:t>and anxiolytics</a:t>
            </a:r>
            <a:r>
              <a:rPr lang="en-US" dirty="0"/>
              <a:t>, particularly benzodiazepines. </a:t>
            </a:r>
            <a:endParaRPr lang="en-US" dirty="0" smtClean="0"/>
          </a:p>
          <a:p>
            <a:r>
              <a:rPr lang="en-US" dirty="0" smtClean="0"/>
              <a:t>Benzodiazepines and </a:t>
            </a:r>
            <a:r>
              <a:rPr lang="en-US" dirty="0"/>
              <a:t>barbiturates are the most frequently abused drugs </a:t>
            </a:r>
            <a:r>
              <a:rPr lang="en-US" dirty="0" smtClean="0"/>
              <a:t>in this category. </a:t>
            </a:r>
          </a:p>
          <a:p>
            <a:r>
              <a:rPr lang="en-US" dirty="0" smtClean="0"/>
              <a:t>Intoxication symptoms include </a:t>
            </a:r>
            <a:r>
              <a:rPr lang="en-US" dirty="0"/>
              <a:t>slurred speech, lack of coordination, </a:t>
            </a:r>
            <a:r>
              <a:rPr lang="en-US" dirty="0" smtClean="0"/>
              <a:t>unsteady </a:t>
            </a:r>
            <a:r>
              <a:rPr lang="en-US" dirty="0"/>
              <a:t>gait, labile mood, impaired attention or memory, and </a:t>
            </a:r>
            <a:r>
              <a:rPr lang="en-US" dirty="0" smtClean="0"/>
              <a:t>even stupor </a:t>
            </a:r>
            <a:r>
              <a:rPr lang="en-US" dirty="0"/>
              <a:t>and coma.</a:t>
            </a:r>
          </a:p>
        </p:txBody>
      </p:sp>
    </p:spTree>
    <p:extLst>
      <p:ext uri="{BB962C8B-B14F-4D97-AF65-F5344CB8AC3E}">
        <p14:creationId xmlns:p14="http://schemas.microsoft.com/office/powerpoint/2010/main" val="3628961366"/>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Role of the Caregiver</a:t>
            </a:r>
          </a:p>
        </p:txBody>
      </p:sp>
      <p:sp>
        <p:nvSpPr>
          <p:cNvPr id="3" name="Content Placeholder 2"/>
          <p:cNvSpPr>
            <a:spLocks noGrp="1"/>
          </p:cNvSpPr>
          <p:nvPr>
            <p:ph idx="1"/>
          </p:nvPr>
        </p:nvSpPr>
        <p:spPr/>
        <p:txBody>
          <a:bodyPr>
            <a:normAutofit/>
          </a:bodyPr>
          <a:lstStyle/>
          <a:p>
            <a:r>
              <a:rPr lang="en-US" dirty="0">
                <a:solidFill>
                  <a:srgbClr val="FF0000"/>
                </a:solidFill>
              </a:rPr>
              <a:t>Role strain </a:t>
            </a:r>
            <a:r>
              <a:rPr lang="en-US" dirty="0"/>
              <a:t>is identified when the demands of </a:t>
            </a:r>
            <a:r>
              <a:rPr lang="en-US" dirty="0" smtClean="0"/>
              <a:t>providing care </a:t>
            </a:r>
            <a:r>
              <a:rPr lang="en-US" dirty="0"/>
              <a:t>threaten to overwhelm a caregiver. </a:t>
            </a:r>
            <a:endParaRPr lang="en-US" dirty="0" smtClean="0"/>
          </a:p>
          <a:p>
            <a:r>
              <a:rPr lang="en-US" dirty="0" smtClean="0"/>
              <a:t>Indications </a:t>
            </a:r>
            <a:r>
              <a:rPr lang="en-US" dirty="0"/>
              <a:t>of </a:t>
            </a:r>
            <a:r>
              <a:rPr lang="en-US" dirty="0" smtClean="0"/>
              <a:t>role strain </a:t>
            </a:r>
            <a:r>
              <a:rPr lang="en-US" dirty="0"/>
              <a:t>include </a:t>
            </a:r>
            <a:r>
              <a:rPr lang="en-US" u="sng" dirty="0"/>
              <a:t>constant fatigue that is unrelieved by </a:t>
            </a:r>
            <a:r>
              <a:rPr lang="en-US" u="sng" dirty="0" smtClean="0"/>
              <a:t>rest</a:t>
            </a:r>
            <a:r>
              <a:rPr lang="en-US" dirty="0" smtClean="0"/>
              <a:t>, </a:t>
            </a:r>
            <a:r>
              <a:rPr lang="en-US" u="sng" dirty="0" smtClean="0"/>
              <a:t>increased </a:t>
            </a:r>
            <a:r>
              <a:rPr lang="en-US" u="sng" dirty="0"/>
              <a:t>use of alcohol or other drugs, social </a:t>
            </a:r>
            <a:r>
              <a:rPr lang="en-US" u="sng" dirty="0" smtClean="0"/>
              <a:t>isolation, inattention </a:t>
            </a:r>
            <a:r>
              <a:rPr lang="en-US" u="sng" dirty="0"/>
              <a:t>to personal needs, and inability or </a:t>
            </a:r>
            <a:r>
              <a:rPr lang="en-US" u="sng" dirty="0" smtClean="0"/>
              <a:t>unwillingness to </a:t>
            </a:r>
            <a:r>
              <a:rPr lang="en-US" u="sng" dirty="0"/>
              <a:t>accept help from others</a:t>
            </a:r>
            <a:r>
              <a:rPr lang="en-US" dirty="0"/>
              <a:t>. Caregivers may </a:t>
            </a:r>
            <a:r>
              <a:rPr lang="en-US" dirty="0" smtClean="0"/>
              <a:t>feel unappreciated </a:t>
            </a:r>
            <a:r>
              <a:rPr lang="en-US" dirty="0"/>
              <a:t>by other family members, as indicated </a:t>
            </a:r>
            <a:r>
              <a:rPr lang="en-US" dirty="0" smtClean="0"/>
              <a:t>by statements </a:t>
            </a:r>
            <a:r>
              <a:rPr lang="en-US" dirty="0"/>
              <a:t>such as “No one ever asks how </a:t>
            </a:r>
            <a:r>
              <a:rPr lang="en-US" i="1" dirty="0"/>
              <a:t>I </a:t>
            </a:r>
            <a:r>
              <a:rPr lang="en-US" dirty="0"/>
              <a:t>am!” In </a:t>
            </a:r>
            <a:r>
              <a:rPr lang="en-US" dirty="0" smtClean="0"/>
              <a:t>some situations</a:t>
            </a:r>
            <a:r>
              <a:rPr lang="en-US" dirty="0"/>
              <a:t>, </a:t>
            </a:r>
            <a:r>
              <a:rPr lang="en-US" u="sng" dirty="0"/>
              <a:t>role strain can contribute to the neglect </a:t>
            </a:r>
            <a:r>
              <a:rPr lang="en-US" u="sng" dirty="0" smtClean="0"/>
              <a:t>or abuse </a:t>
            </a:r>
            <a:r>
              <a:rPr lang="en-US" u="sng" dirty="0"/>
              <a:t>of clients with </a:t>
            </a:r>
            <a:r>
              <a:rPr lang="en-US" u="sng" dirty="0" smtClean="0"/>
              <a:t>dementia.</a:t>
            </a:r>
            <a:endParaRPr lang="en-US" u="sng" dirty="0"/>
          </a:p>
        </p:txBody>
      </p:sp>
    </p:spTree>
    <p:extLst>
      <p:ext uri="{BB962C8B-B14F-4D97-AF65-F5344CB8AC3E}">
        <p14:creationId xmlns:p14="http://schemas.microsoft.com/office/powerpoint/2010/main" val="4004029760"/>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Role of the Caregiver</a:t>
            </a:r>
          </a:p>
        </p:txBody>
      </p:sp>
      <p:sp>
        <p:nvSpPr>
          <p:cNvPr id="3" name="Content Placeholder 2"/>
          <p:cNvSpPr>
            <a:spLocks noGrp="1"/>
          </p:cNvSpPr>
          <p:nvPr>
            <p:ph idx="1"/>
          </p:nvPr>
        </p:nvSpPr>
        <p:spPr/>
        <p:txBody>
          <a:bodyPr>
            <a:normAutofit/>
          </a:bodyPr>
          <a:lstStyle/>
          <a:p>
            <a:r>
              <a:rPr lang="en-US" dirty="0">
                <a:solidFill>
                  <a:srgbClr val="FF0000"/>
                </a:solidFill>
              </a:rPr>
              <a:t>Supporting the caregiver </a:t>
            </a:r>
            <a:r>
              <a:rPr lang="en-US" dirty="0"/>
              <a:t>is an important component </a:t>
            </a:r>
            <a:r>
              <a:rPr lang="en-US" dirty="0" smtClean="0"/>
              <a:t>of providing </a:t>
            </a:r>
            <a:r>
              <a:rPr lang="en-US" dirty="0"/>
              <a:t>care at home to clients with dementia. </a:t>
            </a:r>
            <a:endParaRPr lang="en-US" dirty="0" smtClean="0"/>
          </a:p>
          <a:p>
            <a:r>
              <a:rPr lang="en-US" dirty="0" smtClean="0"/>
              <a:t>Caregivers must </a:t>
            </a:r>
            <a:r>
              <a:rPr lang="en-US" dirty="0"/>
              <a:t>have an </a:t>
            </a:r>
            <a:r>
              <a:rPr lang="en-US" dirty="0">
                <a:solidFill>
                  <a:srgbClr val="FF0000"/>
                </a:solidFill>
              </a:rPr>
              <a:t>ongoing relationship with a </a:t>
            </a:r>
            <a:r>
              <a:rPr lang="en-US" dirty="0" smtClean="0">
                <a:solidFill>
                  <a:srgbClr val="FF0000"/>
                </a:solidFill>
              </a:rPr>
              <a:t>knowledgeable health </a:t>
            </a:r>
            <a:r>
              <a:rPr lang="en-US" dirty="0">
                <a:solidFill>
                  <a:srgbClr val="FF0000"/>
                </a:solidFill>
              </a:rPr>
              <a:t>professional</a:t>
            </a:r>
            <a:r>
              <a:rPr lang="en-US" dirty="0"/>
              <a:t>; the client’s physician can </a:t>
            </a:r>
            <a:r>
              <a:rPr lang="en-US" dirty="0" smtClean="0"/>
              <a:t>make referrals </a:t>
            </a:r>
            <a:r>
              <a:rPr lang="en-US" dirty="0"/>
              <a:t>to other health care providers. </a:t>
            </a:r>
            <a:endParaRPr lang="en-US" dirty="0" smtClean="0"/>
          </a:p>
        </p:txBody>
      </p:sp>
    </p:spTree>
    <p:extLst>
      <p:ext uri="{BB962C8B-B14F-4D97-AF65-F5344CB8AC3E}">
        <p14:creationId xmlns:p14="http://schemas.microsoft.com/office/powerpoint/2010/main" val="317167920"/>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Comparison Of Delirium And Dementia</a:t>
            </a:r>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2165910810"/>
              </p:ext>
            </p:extLst>
          </p:nvPr>
        </p:nvGraphicFramePr>
        <p:xfrm>
          <a:off x="1676400" y="1397000"/>
          <a:ext cx="8839200" cy="4958080"/>
        </p:xfrm>
        <a:graphic>
          <a:graphicData uri="http://schemas.openxmlformats.org/drawingml/2006/table">
            <a:tbl>
              <a:tblPr firstRow="1" bandRow="1">
                <a:tableStyleId>{5C22544A-7EE6-4342-B048-85BDC9FD1C3A}</a:tableStyleId>
              </a:tblPr>
              <a:tblGrid>
                <a:gridCol w="2286000">
                  <a:extLst>
                    <a:ext uri="{9D8B030D-6E8A-4147-A177-3AD203B41FA5}">
                      <a16:colId xmlns="" xmlns:a16="http://schemas.microsoft.com/office/drawing/2014/main" val="20000"/>
                    </a:ext>
                  </a:extLst>
                </a:gridCol>
                <a:gridCol w="2743200">
                  <a:extLst>
                    <a:ext uri="{9D8B030D-6E8A-4147-A177-3AD203B41FA5}">
                      <a16:colId xmlns="" xmlns:a16="http://schemas.microsoft.com/office/drawing/2014/main" val="20001"/>
                    </a:ext>
                  </a:extLst>
                </a:gridCol>
                <a:gridCol w="3810000">
                  <a:extLst>
                    <a:ext uri="{9D8B030D-6E8A-4147-A177-3AD203B41FA5}">
                      <a16:colId xmlns="" xmlns:a16="http://schemas.microsoft.com/office/drawing/2014/main" val="20002"/>
                    </a:ext>
                  </a:extLst>
                </a:gridCol>
              </a:tblGrid>
              <a:tr h="370840">
                <a:tc>
                  <a:txBody>
                    <a:bodyPr/>
                    <a:lstStyle/>
                    <a:p>
                      <a:r>
                        <a:rPr lang="en-US" sz="1800" b="1" i="0" u="none" strike="noStrike" kern="1200" baseline="0" dirty="0" smtClean="0">
                          <a:solidFill>
                            <a:schemeClr val="lt1"/>
                          </a:solidFill>
                          <a:latin typeface="+mn-lt"/>
                          <a:ea typeface="+mn-ea"/>
                          <a:cs typeface="+mn-cs"/>
                        </a:rPr>
                        <a:t>Indicator</a:t>
                      </a:r>
                      <a:endParaRPr lang="en-US" dirty="0"/>
                    </a:p>
                  </a:txBody>
                  <a:tcPr/>
                </a:tc>
                <a:tc>
                  <a:txBody>
                    <a:bodyPr/>
                    <a:lstStyle/>
                    <a:p>
                      <a:r>
                        <a:rPr lang="en-US" sz="1800" b="1" i="0" u="none" strike="noStrike" kern="1200" baseline="0" dirty="0" smtClean="0">
                          <a:solidFill>
                            <a:schemeClr val="lt1"/>
                          </a:solidFill>
                          <a:latin typeface="+mn-lt"/>
                          <a:ea typeface="+mn-ea"/>
                          <a:cs typeface="+mn-cs"/>
                        </a:rPr>
                        <a:t>Delirium</a:t>
                      </a:r>
                      <a:endParaRPr lang="en-US" dirty="0"/>
                    </a:p>
                  </a:txBody>
                  <a:tcPr/>
                </a:tc>
                <a:tc>
                  <a:txBody>
                    <a:bodyPr/>
                    <a:lstStyle/>
                    <a:p>
                      <a:r>
                        <a:rPr lang="en-US" sz="1800" b="1" i="0" u="none" strike="noStrike" kern="1200" baseline="0" dirty="0" smtClean="0">
                          <a:solidFill>
                            <a:schemeClr val="lt1"/>
                          </a:solidFill>
                          <a:latin typeface="+mn-lt"/>
                          <a:ea typeface="+mn-ea"/>
                          <a:cs typeface="+mn-cs"/>
                        </a:rPr>
                        <a:t>Dementia</a:t>
                      </a:r>
                      <a:endParaRPr lang="en-US" dirty="0"/>
                    </a:p>
                  </a:txBody>
                  <a:tcPr/>
                </a:tc>
                <a:extLst>
                  <a:ext uri="{0D108BD9-81ED-4DB2-BD59-A6C34878D82A}">
                    <a16:rowId xmlns="" xmlns:a16="http://schemas.microsoft.com/office/drawing/2014/main" val="10000"/>
                  </a:ext>
                </a:extLst>
              </a:tr>
              <a:tr h="370840">
                <a:tc>
                  <a:txBody>
                    <a:bodyPr/>
                    <a:lstStyle/>
                    <a:p>
                      <a:r>
                        <a:rPr lang="en-US" sz="1800" b="0" i="0" u="none" strike="noStrike" kern="1200" baseline="0" dirty="0" smtClean="0">
                          <a:solidFill>
                            <a:schemeClr val="dk1"/>
                          </a:solidFill>
                          <a:latin typeface="+mn-lt"/>
                          <a:ea typeface="+mn-ea"/>
                          <a:cs typeface="+mn-cs"/>
                        </a:rPr>
                        <a:t>Onset</a:t>
                      </a:r>
                      <a:endParaRPr lang="en-US" dirty="0"/>
                    </a:p>
                  </a:txBody>
                  <a:tcPr/>
                </a:tc>
                <a:tc>
                  <a:txBody>
                    <a:bodyPr/>
                    <a:lstStyle/>
                    <a:p>
                      <a:r>
                        <a:rPr lang="en-US" sz="1800" b="0" i="0" u="none" strike="noStrike" kern="1200" baseline="0" dirty="0" smtClean="0">
                          <a:solidFill>
                            <a:schemeClr val="dk1"/>
                          </a:solidFill>
                          <a:latin typeface="+mn-lt"/>
                          <a:ea typeface="+mn-ea"/>
                          <a:cs typeface="+mn-cs"/>
                        </a:rPr>
                        <a:t>Rapid</a:t>
                      </a:r>
                      <a:endParaRPr lang="en-US" dirty="0"/>
                    </a:p>
                  </a:txBody>
                  <a:tcPr/>
                </a:tc>
                <a:tc>
                  <a:txBody>
                    <a:bodyPr/>
                    <a:lstStyle/>
                    <a:p>
                      <a:r>
                        <a:rPr lang="en-US" sz="1800" b="0" i="0" u="none" strike="noStrike" kern="1200" baseline="0" dirty="0" smtClean="0">
                          <a:solidFill>
                            <a:schemeClr val="dk1"/>
                          </a:solidFill>
                          <a:latin typeface="+mn-lt"/>
                          <a:ea typeface="+mn-ea"/>
                          <a:cs typeface="+mn-cs"/>
                        </a:rPr>
                        <a:t>Gradual and insidious</a:t>
                      </a:r>
                      <a:endParaRPr lang="en-US" dirty="0"/>
                    </a:p>
                  </a:txBody>
                  <a:tcPr/>
                </a:tc>
                <a:extLst>
                  <a:ext uri="{0D108BD9-81ED-4DB2-BD59-A6C34878D82A}">
                    <a16:rowId xmlns="" xmlns:a16="http://schemas.microsoft.com/office/drawing/2014/main" val="10001"/>
                  </a:ext>
                </a:extLst>
              </a:tr>
              <a:tr h="370840">
                <a:tc>
                  <a:txBody>
                    <a:bodyPr/>
                    <a:lstStyle/>
                    <a:p>
                      <a:r>
                        <a:rPr lang="en-US" sz="1800" b="0" i="0" u="none" strike="noStrike" kern="1200" baseline="0" dirty="0" smtClean="0">
                          <a:solidFill>
                            <a:schemeClr val="dk1"/>
                          </a:solidFill>
                          <a:latin typeface="+mn-lt"/>
                          <a:ea typeface="+mn-ea"/>
                          <a:cs typeface="+mn-cs"/>
                        </a:rPr>
                        <a:t>Duration</a:t>
                      </a:r>
                      <a:endParaRPr lang="en-US" dirty="0"/>
                    </a:p>
                  </a:txBody>
                  <a:tcPr/>
                </a:tc>
                <a:tc>
                  <a:txBody>
                    <a:bodyPr/>
                    <a:lstStyle/>
                    <a:p>
                      <a:r>
                        <a:rPr lang="en-US" sz="1800" b="0" i="0" u="none" strike="noStrike" kern="1200" baseline="0" dirty="0" smtClean="0">
                          <a:solidFill>
                            <a:schemeClr val="dk1"/>
                          </a:solidFill>
                          <a:latin typeface="+mn-lt"/>
                          <a:ea typeface="+mn-ea"/>
                          <a:cs typeface="+mn-cs"/>
                        </a:rPr>
                        <a:t>Brief (hours to days)</a:t>
                      </a:r>
                      <a:endParaRPr lang="en-US" dirty="0"/>
                    </a:p>
                  </a:txBody>
                  <a:tcPr/>
                </a:tc>
                <a:tc>
                  <a:txBody>
                    <a:bodyPr/>
                    <a:lstStyle/>
                    <a:p>
                      <a:r>
                        <a:rPr lang="en-US" sz="1800" b="0" i="0" u="none" strike="noStrike" kern="1200" baseline="0" dirty="0" smtClean="0">
                          <a:solidFill>
                            <a:schemeClr val="dk1"/>
                          </a:solidFill>
                          <a:latin typeface="+mn-lt"/>
                          <a:ea typeface="+mn-ea"/>
                          <a:cs typeface="+mn-cs"/>
                        </a:rPr>
                        <a:t>Progressive deterioration</a:t>
                      </a:r>
                      <a:endParaRPr lang="en-US" dirty="0"/>
                    </a:p>
                  </a:txBody>
                  <a:tcPr/>
                </a:tc>
                <a:extLst>
                  <a:ext uri="{0D108BD9-81ED-4DB2-BD59-A6C34878D82A}">
                    <a16:rowId xmlns="" xmlns:a16="http://schemas.microsoft.com/office/drawing/2014/main" val="10002"/>
                  </a:ext>
                </a:extLst>
              </a:tr>
              <a:tr h="370840">
                <a:tc>
                  <a:txBody>
                    <a:bodyPr/>
                    <a:lstStyle/>
                    <a:p>
                      <a:r>
                        <a:rPr lang="en-US" sz="1800" b="0" i="0" u="none" strike="noStrike" kern="1200" baseline="0" dirty="0" smtClean="0">
                          <a:solidFill>
                            <a:schemeClr val="dk1"/>
                          </a:solidFill>
                          <a:latin typeface="+mn-lt"/>
                          <a:ea typeface="+mn-ea"/>
                          <a:cs typeface="+mn-cs"/>
                        </a:rPr>
                        <a:t>Level of consciousness</a:t>
                      </a:r>
                      <a:endParaRPr lang="en-US" dirty="0"/>
                    </a:p>
                  </a:txBody>
                  <a:tcPr/>
                </a:tc>
                <a:tc>
                  <a:txBody>
                    <a:bodyPr/>
                    <a:lstStyle/>
                    <a:p>
                      <a:r>
                        <a:rPr lang="en-US" sz="1800" b="0" i="0" u="none" strike="noStrike" kern="1200" baseline="0" dirty="0" smtClean="0">
                          <a:solidFill>
                            <a:schemeClr val="dk1"/>
                          </a:solidFill>
                          <a:latin typeface="+mn-lt"/>
                          <a:ea typeface="+mn-ea"/>
                          <a:cs typeface="+mn-cs"/>
                        </a:rPr>
                        <a:t>Impaired, fluctuates</a:t>
                      </a:r>
                      <a:endParaRPr lang="en-US" dirty="0"/>
                    </a:p>
                  </a:txBody>
                  <a:tcPr/>
                </a:tc>
                <a:tc>
                  <a:txBody>
                    <a:bodyPr/>
                    <a:lstStyle/>
                    <a:p>
                      <a:r>
                        <a:rPr lang="en-US" sz="1800" b="0" i="0" u="none" strike="noStrike" kern="1200" baseline="0" dirty="0" smtClean="0">
                          <a:solidFill>
                            <a:schemeClr val="dk1"/>
                          </a:solidFill>
                          <a:latin typeface="+mn-lt"/>
                          <a:ea typeface="+mn-ea"/>
                          <a:cs typeface="+mn-cs"/>
                        </a:rPr>
                        <a:t>Not affected</a:t>
                      </a:r>
                      <a:endParaRPr lang="en-US" dirty="0"/>
                    </a:p>
                  </a:txBody>
                  <a:tcPr/>
                </a:tc>
                <a:extLst>
                  <a:ext uri="{0D108BD9-81ED-4DB2-BD59-A6C34878D82A}">
                    <a16:rowId xmlns="" xmlns:a16="http://schemas.microsoft.com/office/drawing/2014/main" val="10003"/>
                  </a:ext>
                </a:extLst>
              </a:tr>
              <a:tr h="370840">
                <a:tc>
                  <a:txBody>
                    <a:bodyPr/>
                    <a:lstStyle/>
                    <a:p>
                      <a:r>
                        <a:rPr lang="en-US" sz="1800" b="0" i="0" u="none" strike="noStrike" kern="1200" baseline="0" dirty="0" smtClean="0">
                          <a:solidFill>
                            <a:schemeClr val="dk1"/>
                          </a:solidFill>
                          <a:latin typeface="+mn-lt"/>
                          <a:ea typeface="+mn-ea"/>
                          <a:cs typeface="+mn-cs"/>
                        </a:rPr>
                        <a:t>Memory</a:t>
                      </a:r>
                      <a:endParaRPr lang="en-US" dirty="0"/>
                    </a:p>
                  </a:txBody>
                  <a:tcPr/>
                </a:tc>
                <a:tc>
                  <a:txBody>
                    <a:bodyPr/>
                    <a:lstStyle/>
                    <a:p>
                      <a:r>
                        <a:rPr lang="en-US" sz="1800" b="0" i="0" u="none" strike="noStrike" kern="1200" baseline="0" dirty="0" smtClean="0">
                          <a:solidFill>
                            <a:schemeClr val="dk1"/>
                          </a:solidFill>
                          <a:latin typeface="+mn-lt"/>
                          <a:ea typeface="+mn-ea"/>
                          <a:cs typeface="+mn-cs"/>
                        </a:rPr>
                        <a:t>Short-term memory impaired</a:t>
                      </a:r>
                      <a:endParaRPr lang="en-US" dirty="0"/>
                    </a:p>
                  </a:txBody>
                  <a:tcPr/>
                </a:tc>
                <a:tc>
                  <a:txBody>
                    <a:bodyPr/>
                    <a:lstStyle/>
                    <a:p>
                      <a:r>
                        <a:rPr lang="en-US" sz="1800" b="0" i="0" u="none" strike="noStrike" kern="1200" baseline="0" dirty="0" smtClean="0">
                          <a:solidFill>
                            <a:schemeClr val="dk1"/>
                          </a:solidFill>
                          <a:latin typeface="+mn-lt"/>
                          <a:ea typeface="+mn-ea"/>
                          <a:cs typeface="+mn-cs"/>
                        </a:rPr>
                        <a:t>Short- then long-term memory impaired, eventually destroyed</a:t>
                      </a:r>
                      <a:endParaRPr lang="en-US" dirty="0"/>
                    </a:p>
                  </a:txBody>
                  <a:tcPr/>
                </a:tc>
                <a:extLst>
                  <a:ext uri="{0D108BD9-81ED-4DB2-BD59-A6C34878D82A}">
                    <a16:rowId xmlns="" xmlns:a16="http://schemas.microsoft.com/office/drawing/2014/main" val="10004"/>
                  </a:ext>
                </a:extLst>
              </a:tr>
              <a:tr h="370840">
                <a:tc>
                  <a:txBody>
                    <a:bodyPr/>
                    <a:lstStyle/>
                    <a:p>
                      <a:r>
                        <a:rPr lang="en-US" sz="1800" b="0" i="0" u="none" strike="noStrike" kern="1200" baseline="0" dirty="0" smtClean="0">
                          <a:solidFill>
                            <a:schemeClr val="dk1"/>
                          </a:solidFill>
                          <a:latin typeface="+mn-lt"/>
                          <a:ea typeface="+mn-ea"/>
                          <a:cs typeface="+mn-cs"/>
                        </a:rPr>
                        <a:t>Speech</a:t>
                      </a:r>
                      <a:endParaRPr lang="en-US" dirty="0"/>
                    </a:p>
                  </a:txBody>
                  <a:tcPr/>
                </a:tc>
                <a:tc>
                  <a:txBody>
                    <a:bodyPr/>
                    <a:lstStyle/>
                    <a:p>
                      <a:r>
                        <a:rPr lang="en-US" sz="1800" b="0" i="0" u="none" strike="noStrike" kern="1200" baseline="0" dirty="0" smtClean="0">
                          <a:solidFill>
                            <a:schemeClr val="dk1"/>
                          </a:solidFill>
                          <a:latin typeface="+mn-lt"/>
                          <a:ea typeface="+mn-ea"/>
                          <a:cs typeface="+mn-cs"/>
                        </a:rPr>
                        <a:t>May be </a:t>
                      </a:r>
                      <a:r>
                        <a:rPr lang="en-US" sz="1800" b="0" i="0" u="none" strike="noStrike" kern="1200" baseline="0" dirty="0" smtClean="0">
                          <a:solidFill>
                            <a:schemeClr val="dk1"/>
                          </a:solidFill>
                          <a:latin typeface="+mn-lt"/>
                          <a:ea typeface="+mn-ea"/>
                          <a:cs typeface="+mn-cs"/>
                        </a:rPr>
                        <a:t>slurred, </a:t>
                      </a:r>
                      <a:r>
                        <a:rPr lang="en-US" sz="1800" b="0" i="0" u="none" strike="noStrike" kern="1200" baseline="0" dirty="0" smtClean="0">
                          <a:solidFill>
                            <a:schemeClr val="dk1"/>
                          </a:solidFill>
                          <a:latin typeface="+mn-lt"/>
                          <a:ea typeface="+mn-ea"/>
                          <a:cs typeface="+mn-cs"/>
                        </a:rPr>
                        <a:t>pressured, irrelevant</a:t>
                      </a:r>
                      <a:endParaRPr lang="en-US" dirty="0"/>
                    </a:p>
                  </a:txBody>
                  <a:tcPr/>
                </a:tc>
                <a:tc>
                  <a:txBody>
                    <a:bodyPr/>
                    <a:lstStyle/>
                    <a:p>
                      <a:r>
                        <a:rPr lang="en-US" sz="1800" b="0" i="0" u="none" strike="noStrike" kern="1200" baseline="0" dirty="0" smtClean="0">
                          <a:solidFill>
                            <a:schemeClr val="dk1"/>
                          </a:solidFill>
                          <a:latin typeface="+mn-lt"/>
                          <a:ea typeface="+mn-ea"/>
                          <a:cs typeface="+mn-cs"/>
                        </a:rPr>
                        <a:t>Normal in early stage, progressive aphasia in later stage</a:t>
                      </a:r>
                      <a:endParaRPr lang="en-US" dirty="0"/>
                    </a:p>
                  </a:txBody>
                  <a:tcPr/>
                </a:tc>
                <a:extLst>
                  <a:ext uri="{0D108BD9-81ED-4DB2-BD59-A6C34878D82A}">
                    <a16:rowId xmlns="" xmlns:a16="http://schemas.microsoft.com/office/drawing/2014/main" val="10005"/>
                  </a:ext>
                </a:extLst>
              </a:tr>
              <a:tr h="370840">
                <a:tc>
                  <a:txBody>
                    <a:bodyPr/>
                    <a:lstStyle/>
                    <a:p>
                      <a:r>
                        <a:rPr lang="en-US" sz="1800" b="0" i="0" u="none" strike="noStrike" kern="1200" baseline="0" dirty="0" smtClean="0">
                          <a:solidFill>
                            <a:schemeClr val="dk1"/>
                          </a:solidFill>
                          <a:latin typeface="+mn-lt"/>
                          <a:ea typeface="+mn-ea"/>
                          <a:cs typeface="+mn-cs"/>
                        </a:rPr>
                        <a:t>Thought processes</a:t>
                      </a:r>
                      <a:endParaRPr lang="en-US" dirty="0"/>
                    </a:p>
                  </a:txBody>
                  <a:tcPr/>
                </a:tc>
                <a:tc>
                  <a:txBody>
                    <a:bodyPr/>
                    <a:lstStyle/>
                    <a:p>
                      <a:r>
                        <a:rPr lang="en-US" sz="1800" b="0" i="0" u="none" strike="noStrike" kern="1200" baseline="0" dirty="0" smtClean="0">
                          <a:solidFill>
                            <a:schemeClr val="dk1"/>
                          </a:solidFill>
                          <a:latin typeface="+mn-lt"/>
                          <a:ea typeface="+mn-ea"/>
                          <a:cs typeface="+mn-cs"/>
                        </a:rPr>
                        <a:t>Temporarily disorganized</a:t>
                      </a:r>
                      <a:endParaRPr lang="en-US" dirty="0"/>
                    </a:p>
                  </a:txBody>
                  <a:tcPr/>
                </a:tc>
                <a:tc>
                  <a:txBody>
                    <a:bodyPr/>
                    <a:lstStyle/>
                    <a:p>
                      <a:r>
                        <a:rPr lang="en-US" sz="1800" b="0" i="0" u="none" strike="noStrike" kern="1200" baseline="0" dirty="0" smtClean="0">
                          <a:solidFill>
                            <a:schemeClr val="dk1"/>
                          </a:solidFill>
                          <a:latin typeface="+mn-lt"/>
                          <a:ea typeface="+mn-ea"/>
                          <a:cs typeface="+mn-cs"/>
                        </a:rPr>
                        <a:t>Impaired thinking, eventual loss of thinking abilities</a:t>
                      </a:r>
                      <a:endParaRPr lang="en-US" dirty="0"/>
                    </a:p>
                  </a:txBody>
                  <a:tcPr/>
                </a:tc>
                <a:extLst>
                  <a:ext uri="{0D108BD9-81ED-4DB2-BD59-A6C34878D82A}">
                    <a16:rowId xmlns="" xmlns:a16="http://schemas.microsoft.com/office/drawing/2014/main" val="10006"/>
                  </a:ext>
                </a:extLst>
              </a:tr>
              <a:tr h="370840">
                <a:tc>
                  <a:txBody>
                    <a:bodyPr/>
                    <a:lstStyle/>
                    <a:p>
                      <a:r>
                        <a:rPr lang="en-US" sz="1800" b="0" i="0" u="none" strike="noStrike" kern="1200" baseline="0" dirty="0" smtClean="0">
                          <a:solidFill>
                            <a:schemeClr val="dk1"/>
                          </a:solidFill>
                          <a:latin typeface="+mn-lt"/>
                          <a:ea typeface="+mn-ea"/>
                          <a:cs typeface="+mn-cs"/>
                        </a:rPr>
                        <a:t>Perception</a:t>
                      </a:r>
                      <a:endParaRPr lang="en-US" dirty="0"/>
                    </a:p>
                  </a:txBody>
                  <a:tcPr/>
                </a:tc>
                <a:tc>
                  <a:txBody>
                    <a:bodyPr/>
                    <a:lstStyle/>
                    <a:p>
                      <a:r>
                        <a:rPr lang="en-US" sz="1800" b="0" i="0" u="none" strike="noStrike" kern="1200" baseline="0" dirty="0" smtClean="0">
                          <a:solidFill>
                            <a:schemeClr val="dk1"/>
                          </a:solidFill>
                          <a:latin typeface="+mn-lt"/>
                          <a:ea typeface="+mn-ea"/>
                          <a:cs typeface="+mn-cs"/>
                        </a:rPr>
                        <a:t>Visual or tactile hallucinations, delusions</a:t>
                      </a:r>
                      <a:endParaRPr lang="en-US" dirty="0"/>
                    </a:p>
                  </a:txBody>
                  <a:tcPr/>
                </a:tc>
                <a:tc>
                  <a:txBody>
                    <a:bodyPr/>
                    <a:lstStyle/>
                    <a:p>
                      <a:r>
                        <a:rPr lang="en-US" sz="1800" b="0" i="0" u="none" strike="noStrike" kern="1200" baseline="0" dirty="0" smtClean="0">
                          <a:solidFill>
                            <a:schemeClr val="dk1"/>
                          </a:solidFill>
                          <a:latin typeface="+mn-lt"/>
                          <a:ea typeface="+mn-ea"/>
                          <a:cs typeface="+mn-cs"/>
                        </a:rPr>
                        <a:t>Often absent, but can have paranoia, hallucinations, illusions</a:t>
                      </a:r>
                      <a:endParaRPr lang="en-US" dirty="0"/>
                    </a:p>
                  </a:txBody>
                  <a:tcPr/>
                </a:tc>
                <a:extLst>
                  <a:ext uri="{0D108BD9-81ED-4DB2-BD59-A6C34878D82A}">
                    <a16:rowId xmlns="" xmlns:a16="http://schemas.microsoft.com/office/drawing/2014/main" val="10007"/>
                  </a:ext>
                </a:extLst>
              </a:tr>
              <a:tr h="370840">
                <a:tc>
                  <a:txBody>
                    <a:bodyPr/>
                    <a:lstStyle/>
                    <a:p>
                      <a:r>
                        <a:rPr lang="en-US" sz="1800" b="0" i="0" u="none" strike="noStrike" kern="1200" baseline="0" dirty="0" smtClean="0">
                          <a:solidFill>
                            <a:schemeClr val="dk1"/>
                          </a:solidFill>
                          <a:latin typeface="+mn-lt"/>
                          <a:ea typeface="+mn-ea"/>
                          <a:cs typeface="+mn-cs"/>
                        </a:rPr>
                        <a:t>Mood</a:t>
                      </a:r>
                      <a:endParaRPr lang="en-US" dirty="0"/>
                    </a:p>
                  </a:txBody>
                  <a:tcPr/>
                </a:tc>
                <a:tc>
                  <a:txBody>
                    <a:bodyPr/>
                    <a:lstStyle/>
                    <a:p>
                      <a:r>
                        <a:rPr lang="en-US" sz="1800" b="0" i="0" u="none" strike="noStrike" kern="1200" baseline="0" dirty="0" smtClean="0">
                          <a:solidFill>
                            <a:schemeClr val="dk1"/>
                          </a:solidFill>
                          <a:latin typeface="+mn-lt"/>
                          <a:ea typeface="+mn-ea"/>
                          <a:cs typeface="+mn-cs"/>
                        </a:rPr>
                        <a:t>Anxious, fearful if hallucinating; weeping,</a:t>
                      </a:r>
                    </a:p>
                    <a:p>
                      <a:r>
                        <a:rPr lang="en-US" sz="1800" b="0" i="0" u="none" strike="noStrike" kern="1200" baseline="0" dirty="0" smtClean="0">
                          <a:solidFill>
                            <a:schemeClr val="dk1"/>
                          </a:solidFill>
                          <a:latin typeface="+mn-lt"/>
                          <a:ea typeface="+mn-ea"/>
                          <a:cs typeface="+mn-cs"/>
                        </a:rPr>
                        <a:t>irritable</a:t>
                      </a:r>
                      <a:endParaRPr lang="en-US" dirty="0"/>
                    </a:p>
                  </a:txBody>
                  <a:tcPr/>
                </a:tc>
                <a:tc>
                  <a:txBody>
                    <a:bodyPr/>
                    <a:lstStyle/>
                    <a:p>
                      <a:r>
                        <a:rPr lang="en-US" sz="1800" b="0" i="0" u="none" strike="noStrike" kern="1200" baseline="0" dirty="0" smtClean="0">
                          <a:solidFill>
                            <a:schemeClr val="dk1"/>
                          </a:solidFill>
                          <a:latin typeface="+mn-lt"/>
                          <a:ea typeface="+mn-ea"/>
                          <a:cs typeface="+mn-cs"/>
                        </a:rPr>
                        <a:t>Depressed and anxious in early stage, labile mood, restless pacing, angry outbursts in later stages</a:t>
                      </a:r>
                      <a:endParaRPr lang="en-US" dirty="0"/>
                    </a:p>
                  </a:txBody>
                  <a:tcPr/>
                </a:tc>
                <a:extLst>
                  <a:ext uri="{0D108BD9-81ED-4DB2-BD59-A6C34878D82A}">
                    <a16:rowId xmlns="" xmlns:a16="http://schemas.microsoft.com/office/drawing/2014/main" val="10008"/>
                  </a:ext>
                </a:extLst>
              </a:tr>
            </a:tbl>
          </a:graphicData>
        </a:graphic>
      </p:graphicFrame>
    </p:spTree>
    <p:extLst>
      <p:ext uri="{BB962C8B-B14F-4D97-AF65-F5344CB8AC3E}">
        <p14:creationId xmlns:p14="http://schemas.microsoft.com/office/powerpoint/2010/main" val="13254600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Stimulants (Amphetamines, Cocaine)</a:t>
            </a:r>
          </a:p>
        </p:txBody>
      </p:sp>
      <p:sp>
        <p:nvSpPr>
          <p:cNvPr id="3" name="Content Placeholder 2"/>
          <p:cNvSpPr>
            <a:spLocks noGrp="1"/>
          </p:cNvSpPr>
          <p:nvPr>
            <p:ph idx="1"/>
          </p:nvPr>
        </p:nvSpPr>
        <p:spPr/>
        <p:txBody>
          <a:bodyPr>
            <a:normAutofit/>
          </a:bodyPr>
          <a:lstStyle/>
          <a:p>
            <a:r>
              <a:rPr lang="en-US" b="1" dirty="0"/>
              <a:t>Stimulants </a:t>
            </a:r>
            <a:r>
              <a:rPr lang="en-US" dirty="0"/>
              <a:t>are drugs that stimulate or excite the </a:t>
            </a:r>
            <a:r>
              <a:rPr lang="en-US" dirty="0" smtClean="0"/>
              <a:t>central nervous </a:t>
            </a:r>
            <a:r>
              <a:rPr lang="en-US" dirty="0"/>
              <a:t>system</a:t>
            </a:r>
            <a:r>
              <a:rPr lang="en-US" dirty="0" smtClean="0"/>
              <a:t>.</a:t>
            </a:r>
          </a:p>
          <a:p>
            <a:r>
              <a:rPr lang="en-US" dirty="0"/>
              <a:t>Stimulants have limited clinical use (with the exception of stimulants used to treat attention deficit hyperactivity </a:t>
            </a:r>
            <a:r>
              <a:rPr lang="en-US" dirty="0" smtClean="0"/>
              <a:t>disorder) </a:t>
            </a:r>
            <a:r>
              <a:rPr lang="en-US" dirty="0"/>
              <a:t>and a high potential for abuse</a:t>
            </a:r>
            <a:r>
              <a:rPr lang="en-US" dirty="0" smtClean="0"/>
              <a:t>. </a:t>
            </a:r>
          </a:p>
          <a:p>
            <a:r>
              <a:rPr lang="en-US" dirty="0" smtClean="0"/>
              <a:t>Cocaine</a:t>
            </a:r>
            <a:r>
              <a:rPr lang="en-US" dirty="0"/>
              <a:t>, an illegal drug with virtually no clinical use in medicine, is highly addictive and a popular recreational drug because of the intense and immediate feeling of euphoria it produces</a:t>
            </a:r>
            <a:r>
              <a:rPr lang="en-US" dirty="0" smtClean="0"/>
              <a:t>.</a:t>
            </a:r>
            <a:endParaRPr lang="en-US" dirty="0"/>
          </a:p>
        </p:txBody>
      </p:sp>
    </p:spTree>
    <p:extLst>
      <p:ext uri="{BB962C8B-B14F-4D97-AF65-F5344CB8AC3E}">
        <p14:creationId xmlns:p14="http://schemas.microsoft.com/office/powerpoint/2010/main" val="42425376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Cannabis (Marijuana)</a:t>
            </a:r>
          </a:p>
        </p:txBody>
      </p:sp>
      <p:sp>
        <p:nvSpPr>
          <p:cNvPr id="3" name="Content Placeholder 2"/>
          <p:cNvSpPr>
            <a:spLocks noGrp="1"/>
          </p:cNvSpPr>
          <p:nvPr>
            <p:ph idx="1"/>
          </p:nvPr>
        </p:nvSpPr>
        <p:spPr/>
        <p:txBody>
          <a:bodyPr>
            <a:normAutofit/>
          </a:bodyPr>
          <a:lstStyle/>
          <a:p>
            <a:r>
              <a:rPr lang="en-US" i="1" dirty="0"/>
              <a:t>Cannabis sativa </a:t>
            </a:r>
            <a:r>
              <a:rPr lang="en-US" dirty="0"/>
              <a:t>is the hemp plant that is widely </a:t>
            </a:r>
            <a:r>
              <a:rPr lang="en-US" dirty="0" smtClean="0"/>
              <a:t>cultivated for </a:t>
            </a:r>
            <a:r>
              <a:rPr lang="en-US" dirty="0"/>
              <a:t>its fiber used to make rope and cloth and for oil </a:t>
            </a:r>
            <a:r>
              <a:rPr lang="en-US" dirty="0" smtClean="0"/>
              <a:t>from its </a:t>
            </a:r>
            <a:r>
              <a:rPr lang="en-US" dirty="0"/>
              <a:t>seeds. It has become widely known for its </a:t>
            </a:r>
            <a:r>
              <a:rPr lang="en-US" dirty="0" smtClean="0"/>
              <a:t>psychoactive resin. </a:t>
            </a:r>
            <a:r>
              <a:rPr lang="en-US" dirty="0"/>
              <a:t>This resin contains </a:t>
            </a:r>
            <a:r>
              <a:rPr lang="en-US" dirty="0" smtClean="0"/>
              <a:t>more than </a:t>
            </a:r>
            <a:r>
              <a:rPr lang="en-US" dirty="0"/>
              <a:t>60 substances, called </a:t>
            </a:r>
            <a:r>
              <a:rPr lang="en-US" dirty="0" smtClean="0"/>
              <a:t>cannabinoids. </a:t>
            </a:r>
          </a:p>
          <a:p>
            <a:r>
              <a:rPr lang="en-US" dirty="0" smtClean="0"/>
              <a:t>Cannabis </a:t>
            </a:r>
            <a:r>
              <a:rPr lang="en-US" dirty="0"/>
              <a:t>is most often smoked in cigarettes (joints</a:t>
            </a:r>
            <a:r>
              <a:rPr lang="en-US" dirty="0" smtClean="0"/>
              <a:t>), but </a:t>
            </a:r>
            <a:r>
              <a:rPr lang="en-US" dirty="0"/>
              <a:t>it can be eaten.</a:t>
            </a:r>
          </a:p>
        </p:txBody>
      </p:sp>
    </p:spTree>
    <p:extLst>
      <p:ext uri="{BB962C8B-B14F-4D97-AF65-F5344CB8AC3E}">
        <p14:creationId xmlns:p14="http://schemas.microsoft.com/office/powerpoint/2010/main" val="256133978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711</TotalTime>
  <Words>5646</Words>
  <Application>Microsoft Office PowerPoint</Application>
  <PresentationFormat>Custom</PresentationFormat>
  <Paragraphs>401</Paragraphs>
  <Slides>72</Slides>
  <Notes>0</Notes>
  <HiddenSlides>0</HiddenSlides>
  <MMClips>0</MMClips>
  <ScaleCrop>false</ScaleCrop>
  <HeadingPairs>
    <vt:vector size="4" baseType="variant">
      <vt:variant>
        <vt:lpstr>Theme</vt:lpstr>
      </vt:variant>
      <vt:variant>
        <vt:i4>1</vt:i4>
      </vt:variant>
      <vt:variant>
        <vt:lpstr>Slide Titles</vt:lpstr>
      </vt:variant>
      <vt:variant>
        <vt:i4>72</vt:i4>
      </vt:variant>
    </vt:vector>
  </HeadingPairs>
  <TitlesOfParts>
    <vt:vector size="73" baseType="lpstr">
      <vt:lpstr>Office Theme</vt:lpstr>
      <vt:lpstr>Substance Abuse</vt:lpstr>
      <vt:lpstr>Introduction</vt:lpstr>
      <vt:lpstr>Types of Substance Abuse</vt:lpstr>
      <vt:lpstr>Alcoholism</vt:lpstr>
      <vt:lpstr>Physiologic Effects of Long-term Alcohol Use</vt:lpstr>
      <vt:lpstr>Withdrawal and Detoxification</vt:lpstr>
      <vt:lpstr>Sedatives, Hypnotics, and Anxiolytics</vt:lpstr>
      <vt:lpstr>Stimulants (Amphetamines, Cocaine)</vt:lpstr>
      <vt:lpstr>Cannabis (Marijuana)</vt:lpstr>
      <vt:lpstr>Opioids</vt:lpstr>
      <vt:lpstr>Hallucinogens</vt:lpstr>
      <vt:lpstr>Inhalants</vt:lpstr>
      <vt:lpstr>Pharmacologic Treatment</vt:lpstr>
      <vt:lpstr>Disulfiram</vt:lpstr>
      <vt:lpstr>Methadone</vt:lpstr>
      <vt:lpstr>Data Analysis</vt:lpstr>
      <vt:lpstr>Nursing Interventions</vt:lpstr>
      <vt:lpstr>Somatoform Disorders</vt:lpstr>
      <vt:lpstr>Somatoform Disorders</vt:lpstr>
      <vt:lpstr>Somatoform Disorders</vt:lpstr>
      <vt:lpstr>Somatoform Disorders</vt:lpstr>
      <vt:lpstr>Symptoms of Somatization Disorder</vt:lpstr>
      <vt:lpstr>Treatment</vt:lpstr>
      <vt:lpstr>Assessment</vt:lpstr>
      <vt:lpstr>Intervention</vt:lpstr>
      <vt:lpstr>Client/Family Education</vt:lpstr>
      <vt:lpstr>Child &amp; Adolescent Disorders</vt:lpstr>
      <vt:lpstr>Autistic Disorder</vt:lpstr>
      <vt:lpstr>Autistic Disorder</vt:lpstr>
      <vt:lpstr>Treatment</vt:lpstr>
      <vt:lpstr>Attention Deficit Hyperactivity Disorder</vt:lpstr>
      <vt:lpstr>ADHD</vt:lpstr>
      <vt:lpstr>Symptoms of ADHD</vt:lpstr>
      <vt:lpstr>Treatment</vt:lpstr>
      <vt:lpstr>Psychopharmacology</vt:lpstr>
      <vt:lpstr>Strategies for Home and School</vt:lpstr>
      <vt:lpstr>Application of the Nursing Process: Attention Deficit Hyperactivity Disorder</vt:lpstr>
      <vt:lpstr>Data Analysis and Planning</vt:lpstr>
      <vt:lpstr>Nursing Interventions</vt:lpstr>
      <vt:lpstr>Cognitive Disorders</vt:lpstr>
      <vt:lpstr>Delirium</vt:lpstr>
      <vt:lpstr>Treatment and Prognosis</vt:lpstr>
      <vt:lpstr>Psychopharmacology</vt:lpstr>
      <vt:lpstr>Other Medical Treatment</vt:lpstr>
      <vt:lpstr>Application of the Nursing Process: Delirium</vt:lpstr>
      <vt:lpstr>Data Analysis</vt:lpstr>
      <vt:lpstr>Nursing Interventions</vt:lpstr>
      <vt:lpstr>Client/Family Education</vt:lpstr>
      <vt:lpstr>Dementia</vt:lpstr>
      <vt:lpstr>Dementia</vt:lpstr>
      <vt:lpstr>Dementia</vt:lpstr>
      <vt:lpstr>Dementia</vt:lpstr>
      <vt:lpstr>Dementia</vt:lpstr>
      <vt:lpstr>Onset and Clinical Course</vt:lpstr>
      <vt:lpstr>Alzheimer’s Disease</vt:lpstr>
      <vt:lpstr>Vascular Dementia</vt:lpstr>
      <vt:lpstr>Pick’s Disease</vt:lpstr>
      <vt:lpstr>Creutzfeldt–jakob Disease</vt:lpstr>
      <vt:lpstr>Dementia</vt:lpstr>
      <vt:lpstr>Parkinson’s Disease</vt:lpstr>
      <vt:lpstr>Huntington’s Disease</vt:lpstr>
      <vt:lpstr>Dementia </vt:lpstr>
      <vt:lpstr>Treatment and Prognosis</vt:lpstr>
      <vt:lpstr>Treatment and Prognosis</vt:lpstr>
      <vt:lpstr>Warning</vt:lpstr>
      <vt:lpstr>Drugs Used to Treat Dementia</vt:lpstr>
      <vt:lpstr>Data Analysis</vt:lpstr>
      <vt:lpstr>Nursing Interventions</vt:lpstr>
      <vt:lpstr>Role of the Caregiver</vt:lpstr>
      <vt:lpstr>Role of the Caregiver</vt:lpstr>
      <vt:lpstr>Role of the Caregiver</vt:lpstr>
      <vt:lpstr>Comparison Of Delirium And Dementia</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Substance Abuse</dc:title>
  <dc:creator>DR-MUTAZ</dc:creator>
  <cp:lastModifiedBy>Windows User</cp:lastModifiedBy>
  <cp:revision>72</cp:revision>
  <dcterms:created xsi:type="dcterms:W3CDTF">2020-12-30T05:39:48Z</dcterms:created>
  <dcterms:modified xsi:type="dcterms:W3CDTF">2021-12-19T16:44:34Z</dcterms:modified>
</cp:coreProperties>
</file>