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af1e26bc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af1e26bc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1af1e26bc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1af1e26bc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af1e26bc0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1af1e26bc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16e3ebe2b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216e3ebe2b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16e3ebe2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16e3ebe2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16e3ebe2b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16e3ebe2b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16e3ebe2b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216e3ebe2b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16e3ebe2b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16e3ebe2b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216e3ebe2b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216e3ebe2b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16e3ebe2b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216e3ebe2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3b5fb44a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3b5fb44a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16e3ebe2b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216e3ebe2b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16e3ebe2b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216e3ebe2b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16e3ebe2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216e3ebe2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3da33e8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3da33e8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23da33e86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23da33e86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23da33e86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23da33e86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23da33e866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23da33e86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23da33e866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23da33e866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23da33e866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23da33e86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23da33e86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23da33e86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3e78951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3e78951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23e789514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23e789514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23e789514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23e789514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3b5fb44a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3b5fb44a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3b5fb44a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3b5fb44a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3b5fb44a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3b5fb44a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3e789514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3e789514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af1e26b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af1e26b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1af1e26bc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1af1e26bc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Management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9 – p.191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/>
        </p:nvSpPr>
        <p:spPr>
          <a:xfrm>
            <a:off x="159175" y="547175"/>
            <a:ext cx="84963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Like the Nursing staff, Managers Also should plan and coordinate their duties 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		Example (Releasing time to care : The productive ward (RTC)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</a:b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Here are some of planning actions that could help the manager utilize time efficiently: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Everyday Identify Key Priorities (and how to do them), &amp; In what order.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Determine the level of </a:t>
            </a: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achievement</a:t>
            </a: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 expected for each task.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Assess the assigned staff working with you.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Review Short &amp; Long - term plans 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Plan ahead for meetings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Assess</a:t>
            </a: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 the progress throughout the day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Take scheduled breaks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Electronic </a:t>
            </a: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calendars</a:t>
            </a: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4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1975"/>
            <a:ext cx="9144000" cy="5034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Priority Setting and </a:t>
            </a:r>
            <a:r>
              <a:rPr lang="en"/>
              <a:t>Procrastination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Prioritizing</a:t>
            </a:r>
            <a:r>
              <a:rPr lang="en"/>
              <a:t> is the key to good time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requests are divided into three categories;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</a:t>
            </a:r>
            <a:r>
              <a:rPr lang="en"/>
              <a:t>Don't</a:t>
            </a:r>
            <a:r>
              <a:rPr lang="en"/>
              <a:t> Do”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“Do later”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“Do Now”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“Dont Do” Request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Utilized</a:t>
            </a:r>
            <a:r>
              <a:rPr lang="en"/>
              <a:t> for a number of different reasons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Problems will take care of themselves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Problems have become outdated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Tasks can be better accomplished by someone else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“Do Later” </a:t>
            </a:r>
            <a:r>
              <a:rPr lang="en"/>
              <a:t>Requests</a:t>
            </a:r>
            <a:r>
              <a:rPr lang="en"/>
              <a:t> 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Problems that do not have immediate deadline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be “procrastinated”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Large projects must be broken down into smaller projects by leader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Plan should be </a:t>
            </a:r>
            <a:r>
              <a:rPr lang="en"/>
              <a:t>constructed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Procrastination</a:t>
            </a:r>
            <a:endParaRPr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be appropriate in some cases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Usually a barrier to effective time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Must be used appropriately and selectively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“Do Now” Requests</a:t>
            </a:r>
            <a:endParaRPr/>
          </a:p>
        </p:txBody>
      </p:sp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Reflect</a:t>
            </a:r>
            <a:r>
              <a:rPr lang="en"/>
              <a:t> day-to-day operational needs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requests may </a:t>
            </a:r>
            <a:r>
              <a:rPr lang="en"/>
              <a:t>reflect</a:t>
            </a:r>
            <a:r>
              <a:rPr lang="en"/>
              <a:t> tasks that had been put off earlier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Prioritizing the “Do Now” Requests</a:t>
            </a:r>
            <a:endParaRPr/>
          </a:p>
        </p:txBody>
      </p:sp>
      <p:sp>
        <p:nvSpPr>
          <p:cNvPr id="161" name="Google Shape;161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Written lists can be helpful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bee monthly, weekly, or daily lists that help to coordinate operations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to allow adequate time for each task. Unexpected events must also be taken into consideration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</a:t>
            </a:r>
            <a:r>
              <a:rPr lang="en"/>
              <a:t>Not all important things are urgent, and not all urgent things are important.”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Reprioritizing</a:t>
            </a:r>
            <a:endParaRPr/>
          </a:p>
        </p:txBody>
      </p:sp>
      <p:sp>
        <p:nvSpPr>
          <p:cNvPr id="167" name="Google Shape;167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Considered the last step in time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Priorities can change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Occasional crisis may occur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“No amount of planning can prevent occasional crisis”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crisis occurs-new plan must be made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 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F0000"/>
                </a:solidFill>
              </a:rPr>
              <a:t>Time Management </a:t>
            </a:r>
            <a:r>
              <a:rPr lang="en"/>
              <a:t>can be defined as making optimal use of time.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Because time is a </a:t>
            </a:r>
            <a:r>
              <a:rPr lang="en"/>
              <a:t>valuable</a:t>
            </a:r>
            <a:r>
              <a:rPr lang="en"/>
              <a:t> resource, learning to use it wisely requires both leadership skills and </a:t>
            </a:r>
            <a:r>
              <a:rPr lang="en"/>
              <a:t>management</a:t>
            </a:r>
            <a:r>
              <a:rPr lang="en"/>
              <a:t> functions.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a close relationship between stress and time management.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Good time management skills allow an individual to spend time on things that matter.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Dealing with Interruptions </a:t>
            </a:r>
            <a:endParaRPr/>
          </a:p>
        </p:txBody>
      </p:sp>
      <p:sp>
        <p:nvSpPr>
          <p:cNvPr id="173" name="Google Shape;173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“Lower-level managers </a:t>
            </a:r>
            <a:r>
              <a:rPr lang="en"/>
              <a:t>experience</a:t>
            </a:r>
            <a:r>
              <a:rPr lang="en"/>
              <a:t> more </a:t>
            </a:r>
            <a:r>
              <a:rPr lang="en"/>
              <a:t>interruptions</a:t>
            </a:r>
            <a:r>
              <a:rPr lang="en"/>
              <a:t> than higher-level managers.”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They do not have a quiet workplace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addition help to filter interruptions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Skills are </a:t>
            </a:r>
            <a:r>
              <a:rPr lang="en"/>
              <a:t>required</a:t>
            </a:r>
            <a:r>
              <a:rPr lang="en"/>
              <a:t> to prevent interruptions, as they can threaten effective time management.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leadership skills can be used to deal with interruptions?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Leaders are role-models – staff will mirror their leaders and managers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Wasters</a:t>
            </a:r>
            <a:endParaRPr/>
          </a:p>
        </p:txBody>
      </p:sp>
      <p:sp>
        <p:nvSpPr>
          <p:cNvPr id="179" name="Google Shape;179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Time wasters can be different from one individual to another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Four main time wasters: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Technology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Socializing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External time wasters including: p</a:t>
            </a:r>
            <a:r>
              <a:rPr lang="en"/>
              <a:t>aperwork overload, a poor filing system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Interruptions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“Once staff recognize that the manager is serious about keeping protected time and not accepting all types of interruptions, then it will become standard practice” (Ashurst, 2013, p. 51).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Points to Discourage Time Wasting Socializing</a:t>
            </a:r>
            <a:endParaRPr/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not make </a:t>
            </a:r>
            <a:r>
              <a:rPr lang="en"/>
              <a:t>yourself</a:t>
            </a:r>
            <a:r>
              <a:rPr lang="en"/>
              <a:t> overly </a:t>
            </a:r>
            <a:r>
              <a:rPr lang="en"/>
              <a:t>accessible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Interrupt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 promoting socialization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 Brief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Schedule long-winded pests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time management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Personal time management refers in part to self-</a:t>
            </a:r>
            <a:r>
              <a:rPr lang="en"/>
              <a:t>knowledge &amp;</a:t>
            </a:r>
            <a:r>
              <a:rPr lang="en"/>
              <a:t> self awareness.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Managing time is difficult if a person is unsure of his or her priorities for time management, including: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Personal short-term, intermediate, and long-term goals.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Concrete plan with timelines is needed.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Bran’s 12 Habits to Master Time Management #1</a:t>
            </a:r>
            <a:endParaRPr/>
          </a:p>
        </p:txBody>
      </p:sp>
      <p:sp>
        <p:nvSpPr>
          <p:cNvPr id="197" name="Google Shape;19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Strive to be authentic. (Genuine)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 Favor trusting relationships.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 Maintain lifestyle that gives you maximum energy.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4. Organize day by your biorhythms.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5. Set very few priorities and stick to them.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6. Turn down things inconsistent with your priorities.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7. Set aside time for focused effort.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Bran’s 12 Habits to Master Time Management #2</a:t>
            </a:r>
            <a:br>
              <a:rPr lang="en"/>
            </a:br>
            <a:endParaRPr/>
          </a:p>
        </p:txBody>
      </p:sp>
      <p:sp>
        <p:nvSpPr>
          <p:cNvPr id="203" name="Google Shape;203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8. Always look for ways of doing thing better and faster.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9. Build solid processes.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10.Spot trouble ahead and solve problems immediately.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11.Break goals into small units of work and think only about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one unit at a time.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12.Finish what is important and stop doing what is no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longer worthwhile.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Further instructions</a:t>
            </a:r>
            <a:endParaRPr/>
          </a:p>
        </p:txBody>
      </p:sp>
      <p:sp>
        <p:nvSpPr>
          <p:cNvPr id="209" name="Google Shape;209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"/>
              <a:t>Focus on what is important to accomplish in one’s life.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❖"/>
            </a:pPr>
            <a:r>
              <a:rPr lang="en"/>
              <a:t>Be self-aware regarding general tendency.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❖"/>
            </a:pPr>
            <a:r>
              <a:rPr lang="en"/>
              <a:t>Everyone avoids certain types of work or has methods of wasting time.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❖"/>
            </a:pPr>
            <a:r>
              <a:rPr lang="en"/>
              <a:t>Svehaug’s</a:t>
            </a:r>
            <a:r>
              <a:rPr lang="en"/>
              <a:t> (2013) productivity sweet spot: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/>
              <a:t>Each person works better at certain times of the day or for certain lengths of.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Con’t</a:t>
            </a:r>
            <a:endParaRPr/>
          </a:p>
        </p:txBody>
      </p:sp>
      <p:sp>
        <p:nvSpPr>
          <p:cNvPr id="215" name="Google Shape;215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Each individual should be aware of how he or she values the time of others.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Being punctual goes beyond common courtesy.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Tardiness reflects some disregard for the value of other people’s time.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 lack of punctuality suggests that you do not value other people’s time.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inventory</a:t>
            </a:r>
            <a:endParaRPr/>
          </a:p>
        </p:txBody>
      </p:sp>
      <p:sp>
        <p:nvSpPr>
          <p:cNvPr id="221" name="Google Shape;221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Helps the individual determine: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How much time he or she spends on a particular task.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What time of day he or she is most productive.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It is important to maintain the time inventory for several days or even weeks and to repeat it annually to see if long-term changes have been made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Inventory</a:t>
            </a:r>
            <a:endParaRPr/>
          </a:p>
        </p:txBody>
      </p:sp>
      <p:pic>
        <p:nvPicPr>
          <p:cNvPr id="227" name="Google Shape;22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1756" y="76200"/>
            <a:ext cx="6082850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Poor time management 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Getting less done than expected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inability to meet a deadline set by your manager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Spending too much time on one part of the job and then having insufficient time to do the rest of the job.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2"/>
          <p:cNvSpPr txBox="1"/>
          <p:nvPr>
            <p:ph type="title"/>
          </p:nvPr>
        </p:nvSpPr>
        <p:spPr>
          <a:xfrm>
            <a:off x="311700" y="223100"/>
            <a:ext cx="8686200" cy="133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Average"/>
                <a:ea typeface="Average"/>
                <a:cs typeface="Average"/>
                <a:sym typeface="Average"/>
              </a:rPr>
              <a:t>INTEGRATING LEADERSHIP ROLES AND MANAGEMENT FUNCTIONS IN TIME MANAGEMENT</a:t>
            </a:r>
            <a:endParaRPr sz="3200"/>
          </a:p>
        </p:txBody>
      </p:sp>
      <p:sp>
        <p:nvSpPr>
          <p:cNvPr id="233" name="Google Shape;233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*There is a close relationship between time management and stress .(managing time reduces stress and increases productivity).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*Leadership skills needed to manage time resources draw heavily on interpersonal communication skills 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*Leader is a resource and role model to subordinates in how to manage time.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3"/>
          <p:cNvSpPr txBox="1"/>
          <p:nvPr>
            <p:ph idx="1" type="body"/>
          </p:nvPr>
        </p:nvSpPr>
        <p:spPr>
          <a:xfrm>
            <a:off x="311700" y="619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manager must be able to prioritize activities to meet short and long term needs and in order to achieve this the must do the following things: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leader manager must initiate an analysis of time </a:t>
            </a:r>
            <a:r>
              <a:rPr lang="en"/>
              <a:t>management</a:t>
            </a:r>
            <a:r>
              <a:rPr lang="en"/>
              <a:t> on the unit level.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Involve team members and gain their cooperation in maximizing time use.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They must guide work to its conclusion and successful implementation.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Basic Steps to Time Management </a:t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2675" y="1017713"/>
            <a:ext cx="4438650" cy="39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Three Basic Steps to Time Management 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Planning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“Fail to plan - plan to fail”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common mistakes in planning are underestimating the importance of a daily plan and not allowing adequate time for planning.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</a:t>
            </a:r>
            <a:r>
              <a:rPr lang="en">
                <a:solidFill>
                  <a:srgbClr val="FF0000"/>
                </a:solidFill>
              </a:rPr>
              <a:t>planning fallacy </a:t>
            </a:r>
            <a:r>
              <a:rPr lang="en"/>
              <a:t>is a phenomenon in which predictions about how much time will be needed to complete a future task display an optimism bias and underestimate the time needed.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Basic Steps to Time Management 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Prioritizing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 </a:t>
            </a:r>
            <a:r>
              <a:rPr lang="en"/>
              <a:t>Reexamining</a:t>
            </a:r>
            <a:r>
              <a:rPr lang="en"/>
              <a:t> and reprioritizing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SMART approach to studying 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Set </a:t>
            </a:r>
            <a:r>
              <a:rPr lang="en">
                <a:solidFill>
                  <a:srgbClr val="FF0000"/>
                </a:solidFill>
              </a:rPr>
              <a:t>specific</a:t>
            </a:r>
            <a:r>
              <a:rPr lang="en"/>
              <a:t>, clear goals to be accomplished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Record</a:t>
            </a:r>
            <a:r>
              <a:rPr lang="en"/>
              <a:t> your progress as </a:t>
            </a:r>
            <a:r>
              <a:rPr lang="en">
                <a:solidFill>
                  <a:srgbClr val="FF0000"/>
                </a:solidFill>
              </a:rPr>
              <a:t>measurable</a:t>
            </a:r>
            <a:r>
              <a:rPr lang="en">
                <a:solidFill>
                  <a:srgbClr val="FF0000"/>
                </a:solidFill>
              </a:rPr>
              <a:t> </a:t>
            </a:r>
            <a:r>
              <a:rPr lang="en"/>
              <a:t>progress maintains your interest.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Identify the steps needed to </a:t>
            </a:r>
            <a:r>
              <a:rPr lang="en">
                <a:solidFill>
                  <a:schemeClr val="dk1"/>
                </a:solidFill>
              </a:rPr>
              <a:t>accomplish</a:t>
            </a:r>
            <a:r>
              <a:rPr lang="en"/>
              <a:t> your </a:t>
            </a:r>
            <a:r>
              <a:rPr lang="en">
                <a:solidFill>
                  <a:srgbClr val="FF0000"/>
                </a:solidFill>
              </a:rPr>
              <a:t>agreed </a:t>
            </a:r>
            <a:r>
              <a:rPr lang="en"/>
              <a:t>goals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Be </a:t>
            </a:r>
            <a:r>
              <a:rPr lang="en">
                <a:solidFill>
                  <a:srgbClr val="FF0000"/>
                </a:solidFill>
              </a:rPr>
              <a:t>realistic</a:t>
            </a:r>
            <a:r>
              <a:rPr lang="en"/>
              <a:t> about your time constraints and set goals that can be accomplished within these constraints.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Set a </a:t>
            </a:r>
            <a:r>
              <a:rPr lang="en">
                <a:solidFill>
                  <a:srgbClr val="FF0000"/>
                </a:solidFill>
              </a:rPr>
              <a:t>time frame</a:t>
            </a:r>
            <a:r>
              <a:rPr lang="en"/>
              <a:t> and plan for this.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ctrTitle"/>
          </p:nvPr>
        </p:nvSpPr>
        <p:spPr>
          <a:xfrm>
            <a:off x="253400" y="453575"/>
            <a:ext cx="7088700" cy="71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Efficient work </a:t>
            </a:r>
            <a:r>
              <a:rPr lang="en"/>
              <a:t>Environment</a:t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338250" y="1303275"/>
            <a:ext cx="8197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Staff nurses could be disorganized while caring for patients :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Poor planning 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Bad Work environment </a:t>
            </a:r>
            <a:b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</a:b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Using industrial engineering principles, Nurses would be able to plan work activities 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ctrTitle"/>
          </p:nvPr>
        </p:nvSpPr>
        <p:spPr>
          <a:xfrm>
            <a:off x="129375" y="244675"/>
            <a:ext cx="7043700" cy="100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Industrial Engineering Principles</a:t>
            </a:r>
            <a:endParaRPr/>
          </a:p>
        </p:txBody>
      </p:sp>
      <p:sp>
        <p:nvSpPr>
          <p:cNvPr id="108" name="Google Shape;108;p21"/>
          <p:cNvSpPr txBox="1"/>
          <p:nvPr/>
        </p:nvSpPr>
        <p:spPr>
          <a:xfrm>
            <a:off x="288525" y="1273450"/>
            <a:ext cx="85857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Gather all supplies needed for an activity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Group activities that are in the same location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Time estimates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Document ASAP after interventions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End work days on time </a:t>
            </a:r>
            <a:endParaRPr sz="18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