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259" r:id="rId4"/>
    <p:sldId id="258" r:id="rId5"/>
    <p:sldId id="261" r:id="rId6"/>
    <p:sldId id="262" r:id="rId7"/>
    <p:sldId id="263" r:id="rId8"/>
    <p:sldId id="260"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343"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289" r:id="rId56"/>
    <p:sldId id="290" r:id="rId57"/>
    <p:sldId id="291" r:id="rId58"/>
    <p:sldId id="292" r:id="rId59"/>
    <p:sldId id="293" r:id="rId60"/>
    <p:sldId id="294" r:id="rId61"/>
    <p:sldId id="295" r:id="rId62"/>
    <p:sldId id="296" r:id="rId63"/>
    <p:sldId id="297" r:id="rId64"/>
    <p:sldId id="298" r:id="rId65"/>
    <p:sldId id="299" r:id="rId66"/>
    <p:sldId id="311" r:id="rId67"/>
    <p:sldId id="312" r:id="rId68"/>
    <p:sldId id="313" r:id="rId69"/>
    <p:sldId id="314" r:id="rId70"/>
    <p:sldId id="315" r:id="rId71"/>
    <p:sldId id="316" r:id="rId72"/>
    <p:sldId id="317" r:id="rId73"/>
    <p:sldId id="318" r:id="rId74"/>
    <p:sldId id="319" r:id="rId75"/>
    <p:sldId id="344" r:id="rId76"/>
    <p:sldId id="345" r:id="rId77"/>
    <p:sldId id="346" r:id="rId78"/>
    <p:sldId id="347" r:id="rId79"/>
    <p:sldId id="348" r:id="rId80"/>
    <p:sldId id="349" r:id="rId81"/>
    <p:sldId id="35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9C1B5-DA87-4404-A42D-FCDB2D1CCA8B}" type="datetimeFigureOut">
              <a:rPr lang="en-US" smtClean="0"/>
              <a:t>7/26/2022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A6286-3883-42B0-B0D2-F151601BD633}" type="slidenum">
              <a:rPr lang="en-US" smtClean="0"/>
              <a:t>‹#›</a:t>
            </a:fld>
            <a:endParaRPr lang="en-US"/>
          </a:p>
        </p:txBody>
      </p:sp>
    </p:spTree>
    <p:extLst>
      <p:ext uri="{BB962C8B-B14F-4D97-AF65-F5344CB8AC3E}">
        <p14:creationId xmlns:p14="http://schemas.microsoft.com/office/powerpoint/2010/main" val="412580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3318" name="Rectangle 6"/>
          <p:cNvSpPr>
            <a:spLocks noGrp="1" noChangeArrowheads="1"/>
          </p:cNvSpPr>
          <p:nvPr>
            <p:ph type="body" idx="1"/>
          </p:nvPr>
        </p:nvSpPr>
        <p:spPr>
          <a:noFill/>
          <a:ln/>
        </p:spPr>
        <p:txBody>
          <a:bodyPr/>
          <a:lstStyle/>
          <a:p>
            <a:endParaRPr lang="en-US" altLang="en-US" dirty="0"/>
          </a:p>
        </p:txBody>
      </p:sp>
      <p:sp>
        <p:nvSpPr>
          <p:cNvPr id="133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5846" name="Rectangle 6"/>
          <p:cNvSpPr>
            <a:spLocks noGrp="1" noChangeArrowheads="1"/>
          </p:cNvSpPr>
          <p:nvPr>
            <p:ph type="body" idx="1"/>
          </p:nvPr>
        </p:nvSpPr>
        <p:spPr>
          <a:ln/>
        </p:spPr>
        <p:txBody>
          <a:bodyPr/>
          <a:lstStyle/>
          <a:p>
            <a:endParaRPr lang="en-US" altLang="en-US"/>
          </a:p>
        </p:txBody>
      </p:sp>
      <p:sp>
        <p:nvSpPr>
          <p:cNvPr id="3584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44038" name="Rectangle 6"/>
          <p:cNvSpPr>
            <a:spLocks noGrp="1" noChangeArrowheads="1"/>
          </p:cNvSpPr>
          <p:nvPr>
            <p:ph type="body" idx="1"/>
          </p:nvPr>
        </p:nvSpPr>
        <p:spPr>
          <a:noFill/>
          <a:ln/>
        </p:spPr>
        <p:txBody>
          <a:bodyPr/>
          <a:lstStyle/>
          <a:p>
            <a:r>
              <a:rPr lang="en-US" altLang="en-US" dirty="0"/>
              <a:t>After a brief </a:t>
            </a:r>
            <a:r>
              <a:rPr lang="en-US" altLang="en-US" dirty="0" err="1"/>
              <a:t>discription</a:t>
            </a:r>
            <a:r>
              <a:rPr lang="en-US" altLang="en-US" dirty="0"/>
              <a:t>, go through the process of putting on all the spill gear and demonstrate a chemo spill clean up</a:t>
            </a:r>
          </a:p>
          <a:p>
            <a:r>
              <a:rPr lang="en-US" altLang="en-US" dirty="0"/>
              <a:t>If </a:t>
            </a:r>
            <a:r>
              <a:rPr lang="en-US" altLang="en-US" dirty="0" err="1"/>
              <a:t>thereis</a:t>
            </a:r>
            <a:r>
              <a:rPr lang="en-US" altLang="en-US" dirty="0"/>
              <a:t> a spill you will need two nurses to do the clean up procedure</a:t>
            </a:r>
          </a:p>
          <a:p>
            <a:r>
              <a:rPr lang="en-US" altLang="en-US" dirty="0"/>
              <a:t>Instructions are on the back of the spill kit</a:t>
            </a:r>
          </a:p>
          <a:p>
            <a:r>
              <a:rPr lang="en-US" altLang="en-US" dirty="0"/>
              <a:t>Spill kits should be available on every unit that gives chemo (even if rarely)</a:t>
            </a:r>
          </a:p>
          <a:p>
            <a:r>
              <a:rPr lang="en-US" altLang="en-US" dirty="0"/>
              <a:t>The Red chemo bin found in the N.E.R building store room has a complete spill kit for </a:t>
            </a:r>
            <a:r>
              <a:rPr lang="en-US" altLang="en-US" dirty="0" err="1"/>
              <a:t>demostration</a:t>
            </a:r>
            <a:r>
              <a:rPr lang="en-US" altLang="en-US" dirty="0"/>
              <a:t>, a copy of the chemo policy IPP</a:t>
            </a:r>
          </a:p>
          <a:p>
            <a:r>
              <a:rPr lang="en-US" altLang="en-US" dirty="0"/>
              <a:t>Please carefully replace all items when finished for the next presentation</a:t>
            </a:r>
          </a:p>
          <a:p>
            <a:endParaRPr lang="en-US" altLang="en-US" dirty="0"/>
          </a:p>
          <a:p>
            <a:endParaRPr lang="en-US" altLang="en-US" dirty="0"/>
          </a:p>
          <a:p>
            <a:endParaRPr lang="en-US" altLang="en-US" dirty="0"/>
          </a:p>
          <a:p>
            <a:r>
              <a:rPr lang="en-US" altLang="en-US" b="1" dirty="0"/>
              <a:t>PLEASE STESS ESTIMATION OF SPIL</a:t>
            </a:r>
          </a:p>
        </p:txBody>
      </p:sp>
      <p:sp>
        <p:nvSpPr>
          <p:cNvPr id="4403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noFill/>
          <a:ln/>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F056E-CBC0-436D-B022-846BE4917260}" type="slidenum">
              <a:rPr lang="ar-JO"/>
              <a:pPr/>
              <a:t>35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a:t>Dose intensification:</a:t>
            </a:r>
          </a:p>
          <a:p>
            <a:r>
              <a:rPr lang="en-US" dirty="0"/>
              <a:t>	1. Divided fractional dose over 2 or more days to enhance cell kill</a:t>
            </a:r>
          </a:p>
          <a:p>
            <a:r>
              <a:rPr lang="en-US" dirty="0"/>
              <a:t>	2. Long term infusion in which dose is administered as a continuous infusion for from 1 to several days to minimize side effects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0BB52-66C4-4D29-8083-64B45A9C31A7}" type="slidenum">
              <a:rPr lang="ar-JO"/>
              <a:pPr/>
              <a:t>37</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Mg/kg used most often in infants &lt;1 yr, &lt;10kg</a:t>
            </a:r>
          </a:p>
          <a:p>
            <a:r>
              <a:rPr lang="en-US"/>
              <a:t>BSA – use in adults &amp; kids &gt; 1yr &gt;10kg</a:t>
            </a:r>
          </a:p>
          <a:p>
            <a:endParaRPr lang="en-US"/>
          </a:p>
          <a:p>
            <a:r>
              <a:rPr lang="en-US"/>
              <a:t>Ideal body weight, pre-ascites weight, dose reduction</a:t>
            </a:r>
          </a:p>
          <a:p>
            <a:r>
              <a:rPr lang="en-US"/>
              <a:t>Carboplatin – Calvert formula – AUC based on glomerular filtration rate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7BDF5-25C6-4EA8-BD25-E3E900444764}" type="slidenum">
              <a:rPr lang="ar-JO"/>
              <a:pPr/>
              <a:t>38</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a:t>Complete – absence of all S&amp;S of cancer for 1 month using objective criteria (</a:t>
            </a:r>
            <a:r>
              <a:rPr lang="en-US" dirty="0" err="1"/>
              <a:t>bidimensional</a:t>
            </a:r>
            <a:r>
              <a:rPr lang="en-US" dirty="0"/>
              <a:t> tumor measurements)</a:t>
            </a:r>
          </a:p>
          <a:p>
            <a:r>
              <a:rPr lang="en-US" dirty="0"/>
              <a:t>Partial – at least 50% decrease of measureable tumor mass for 1 month without development of a new tumor</a:t>
            </a:r>
          </a:p>
          <a:p>
            <a:r>
              <a:rPr lang="en-US" dirty="0"/>
              <a:t>Stable – decrease tumor mass of &lt;50% or &lt;25% increase growth</a:t>
            </a:r>
          </a:p>
          <a:p>
            <a:r>
              <a:rPr lang="en-US" dirty="0"/>
              <a:t>Progressive – growth of 25% or more or development of new tumors</a:t>
            </a:r>
          </a:p>
          <a:p>
            <a:r>
              <a:rPr lang="en-US" dirty="0"/>
              <a:t>Relapse – after CR, new tumor appears or original tumor reappears.  Or, from PR – a new tumor appears or the original tumor increases in size</a:t>
            </a:r>
          </a:p>
          <a:p>
            <a:endParaRPr lang="en-US" dirty="0"/>
          </a:p>
          <a:p>
            <a:r>
              <a:rPr lang="en-US" dirty="0"/>
              <a:t>Performance status:</a:t>
            </a:r>
          </a:p>
          <a:p>
            <a:r>
              <a:rPr lang="en-US" dirty="0"/>
              <a:t>	</a:t>
            </a:r>
            <a:r>
              <a:rPr lang="en-US" dirty="0" err="1"/>
              <a:t>Karnofsky</a:t>
            </a:r>
            <a:r>
              <a:rPr lang="en-US" dirty="0"/>
              <a:t> – evaluates adults in %</a:t>
            </a:r>
          </a:p>
          <a:p>
            <a:r>
              <a:rPr lang="en-US" dirty="0"/>
              <a:t>	Eastern Coop </a:t>
            </a:r>
            <a:r>
              <a:rPr lang="en-US" dirty="0" err="1"/>
              <a:t>Onc</a:t>
            </a:r>
            <a:r>
              <a:rPr lang="en-US" dirty="0"/>
              <a:t> Group (ECOG) – 1-5 scale</a:t>
            </a:r>
          </a:p>
          <a:p>
            <a:r>
              <a:rPr lang="en-US" dirty="0"/>
              <a:t>	</a:t>
            </a:r>
            <a:r>
              <a:rPr lang="en-US" dirty="0" err="1"/>
              <a:t>Zubrod</a:t>
            </a:r>
            <a:r>
              <a:rPr lang="en-US" dirty="0"/>
              <a:t> scale – 0-5 scale</a:t>
            </a:r>
          </a:p>
          <a:p>
            <a:r>
              <a:rPr lang="en-US" dirty="0"/>
              <a:t>	Lansky Play-Performance Scale – kids &lt;10yrs</a:t>
            </a:r>
          </a:p>
          <a:p>
            <a:r>
              <a:rPr lang="en-US" dirty="0"/>
              <a:t>Subjective </a:t>
            </a:r>
            <a:r>
              <a:rPr lang="en-US" dirty="0" err="1"/>
              <a:t>pt</a:t>
            </a:r>
            <a:r>
              <a:rPr lang="en-US" dirty="0"/>
              <a:t> response: </a:t>
            </a:r>
            <a:r>
              <a:rPr lang="en-US" dirty="0" err="1"/>
              <a:t>eval</a:t>
            </a:r>
            <a:r>
              <a:rPr lang="en-US" dirty="0"/>
              <a:t> based on </a:t>
            </a:r>
            <a:r>
              <a:rPr lang="en-US" dirty="0" err="1"/>
              <a:t>pt’s</a:t>
            </a:r>
            <a:r>
              <a:rPr lang="en-US" dirty="0"/>
              <a:t> perception of how he/she feels regardless of objective parameters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6D049-74CC-41C4-98D2-AAE2BB344C35}" type="slidenum">
              <a:rPr lang="ar-JO"/>
              <a:pPr/>
              <a:t>54</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sz="1800"/>
              <a:t>See Handout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35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10</a:t>
            </a:r>
          </a:p>
        </p:txBody>
      </p:sp>
      <p:sp>
        <p:nvSpPr>
          <p:cNvPr id="235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35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3558" name="Rectangle 6"/>
          <p:cNvSpPr>
            <a:spLocks noGrp="1" noChangeArrowheads="1"/>
          </p:cNvSpPr>
          <p:nvPr>
            <p:ph type="body" idx="1"/>
          </p:nvPr>
        </p:nvSpPr>
        <p:spPr>
          <a:noFill/>
          <a:ln/>
        </p:spPr>
        <p:txBody>
          <a:bodyPr/>
          <a:lstStyle/>
          <a:p>
            <a:endParaRPr lang="en-US" altLang="en-US" dirty="0"/>
          </a:p>
        </p:txBody>
      </p:sp>
      <p:sp>
        <p:nvSpPr>
          <p:cNvPr id="2355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noFill/>
          <a:ln/>
        </p:spPr>
        <p:txBody>
          <a:bodyPr/>
          <a:lstStyle/>
          <a:p>
            <a:r>
              <a:rPr lang="en-US" altLang="en-US"/>
              <a:t>If you experience some of these signs and symptoms then consider if you have been exposed or in contact with chemo recently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41990" name="Rectangle 6"/>
          <p:cNvSpPr>
            <a:spLocks noGrp="1" noChangeArrowheads="1"/>
          </p:cNvSpPr>
          <p:nvPr>
            <p:ph type="body" idx="1"/>
          </p:nvPr>
        </p:nvSpPr>
        <p:spPr>
          <a:noFill/>
          <a:ln/>
        </p:spPr>
        <p:txBody>
          <a:bodyPr/>
          <a:lstStyle/>
          <a:p>
            <a:r>
              <a:rPr lang="en-US" altLang="en-US" dirty="0" err="1"/>
              <a:t>Asme</a:t>
            </a:r>
            <a:r>
              <a:rPr lang="en-US" altLang="en-US" dirty="0"/>
              <a:t> as exposure to blood body fluid</a:t>
            </a:r>
          </a:p>
          <a:p>
            <a:endParaRPr lang="en-US" altLang="en-US" dirty="0"/>
          </a:p>
          <a:p>
            <a:r>
              <a:rPr lang="en-US" altLang="en-US" dirty="0"/>
              <a:t>Flush eyes, hands, skin etc with </a:t>
            </a:r>
            <a:r>
              <a:rPr lang="en-US" altLang="en-US" dirty="0" err="1"/>
              <a:t>runningwater</a:t>
            </a:r>
            <a:r>
              <a:rPr lang="en-US" altLang="en-US" dirty="0"/>
              <a:t> for 10 </a:t>
            </a:r>
            <a:r>
              <a:rPr lang="en-US" altLang="en-US" dirty="0" err="1"/>
              <a:t>mins</a:t>
            </a:r>
            <a:r>
              <a:rPr lang="en-US" altLang="en-US" dirty="0"/>
              <a:t> </a:t>
            </a:r>
          </a:p>
          <a:p>
            <a:endParaRPr lang="en-US" altLang="en-US" dirty="0"/>
          </a:p>
          <a:p>
            <a:endParaRPr lang="en-US" altLang="en-US" dirty="0"/>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365F41C-B364-449E-ADB1-5F8DE8FE142B}" type="slidenum">
              <a:rPr lang="ar-JO"/>
              <a:pPr/>
              <a:t>‹#›</a:t>
            </a:fld>
            <a:endParaRPr lang="en-US"/>
          </a:p>
        </p:txBody>
      </p:sp>
    </p:spTree>
    <p:extLst>
      <p:ext uri="{BB962C8B-B14F-4D97-AF65-F5344CB8AC3E}">
        <p14:creationId xmlns:p14="http://schemas.microsoft.com/office/powerpoint/2010/main" val="11385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245225"/>
            <a:ext cx="1901825" cy="476250"/>
          </a:xfrm>
        </p:spPr>
        <p:txBody>
          <a:bodyPr/>
          <a:lstStyle>
            <a:lvl1pPr>
              <a:defRPr/>
            </a:lvl1pPr>
          </a:lstStyle>
          <a:p>
            <a:endParaRPr lang="en-US"/>
          </a:p>
        </p:txBody>
      </p:sp>
      <p:sp>
        <p:nvSpPr>
          <p:cNvPr id="8" name="Footer Placeholder 7"/>
          <p:cNvSpPr>
            <a:spLocks noGrp="1"/>
          </p:cNvSpPr>
          <p:nvPr>
            <p:ph type="ftr" sz="quarter" idx="11"/>
          </p:nvPr>
        </p:nvSpPr>
        <p:spPr>
          <a:xfrm>
            <a:off x="34290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937375" y="6245225"/>
            <a:ext cx="1901825" cy="476250"/>
          </a:xfrm>
        </p:spPr>
        <p:txBody>
          <a:bodyPr/>
          <a:lstStyle>
            <a:lvl1pPr>
              <a:defRPr/>
            </a:lvl1pPr>
          </a:lstStyle>
          <a:p>
            <a:fld id="{71864BB0-D5C3-4305-B9AA-F5D25BAAE201}" type="slidenum">
              <a:rPr lang="ar-JO"/>
              <a:pPr/>
              <a:t>‹#›</a:t>
            </a:fld>
            <a:endParaRPr lang="en-US"/>
          </a:p>
        </p:txBody>
      </p:sp>
    </p:spTree>
    <p:extLst>
      <p:ext uri="{BB962C8B-B14F-4D97-AF65-F5344CB8AC3E}">
        <p14:creationId xmlns:p14="http://schemas.microsoft.com/office/powerpoint/2010/main" val="284626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9742C8D7-F722-4846-AF6A-C99AEE694513}" type="slidenum">
              <a:rPr lang="ar-JO"/>
              <a:pPr/>
              <a:t>‹#›</a:t>
            </a:fld>
            <a:endParaRPr lang="en-US"/>
          </a:p>
        </p:txBody>
      </p:sp>
    </p:spTree>
    <p:extLst>
      <p:ext uri="{BB962C8B-B14F-4D97-AF65-F5344CB8AC3E}">
        <p14:creationId xmlns:p14="http://schemas.microsoft.com/office/powerpoint/2010/main" val="367794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245225"/>
            <a:ext cx="1901825" cy="476250"/>
          </a:xfrm>
        </p:spPr>
        <p:txBody>
          <a:bodyPr/>
          <a:lstStyle>
            <a:lvl1pPr>
              <a:defRPr/>
            </a:lvl1pPr>
          </a:lstStyle>
          <a:p>
            <a:endParaRPr lang="en-US"/>
          </a:p>
        </p:txBody>
      </p:sp>
      <p:sp>
        <p:nvSpPr>
          <p:cNvPr id="7" name="Footer Placeholder 6"/>
          <p:cNvSpPr>
            <a:spLocks noGrp="1"/>
          </p:cNvSpPr>
          <p:nvPr>
            <p:ph type="ftr" sz="quarter" idx="11"/>
          </p:nvPr>
        </p:nvSpPr>
        <p:spPr>
          <a:xfrm>
            <a:off x="34290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937375" y="6245225"/>
            <a:ext cx="1901825" cy="476250"/>
          </a:xfrm>
        </p:spPr>
        <p:txBody>
          <a:bodyPr/>
          <a:lstStyle>
            <a:lvl1pPr>
              <a:defRPr/>
            </a:lvl1pPr>
          </a:lstStyle>
          <a:p>
            <a:fld id="{56E537D5-C7CE-416F-95FD-B9A456AFF9B9}" type="slidenum">
              <a:rPr lang="ar-JO"/>
              <a:pPr/>
              <a:t>‹#›</a:t>
            </a:fld>
            <a:endParaRPr lang="en-US"/>
          </a:p>
        </p:txBody>
      </p:sp>
    </p:spTree>
    <p:extLst>
      <p:ext uri="{BB962C8B-B14F-4D97-AF65-F5344CB8AC3E}">
        <p14:creationId xmlns:p14="http://schemas.microsoft.com/office/powerpoint/2010/main" val="197797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6.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image" Target="../media/image15.jpeg"/><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19" Type="http://schemas.openxmlformats.org/officeDocument/2006/relationships/image" Target="../media/image17.jpeg"/><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www.fccc.edu/images/medical/woman-treatment-position3.jpg&amp;imgrefurl=http://www.fccc.edu/news/2003/IMRT-for-Breast-Cancer-01-25-2003.html&amp;h=201&amp;w=200&amp;sz=12&amp;tbnid=9xldKi0tmlsJ:&amp;tbnh=98&amp;tbnw=98&amp;prev=/images?q=radiation+therapy+&amp;start=80&amp;hl=en&amp;lr=&amp;ie=UTF-8&amp;oe=ISO-8859-1&amp;sa=N"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a:t>
            </a:r>
            <a:endParaRPr lang="en-US" dirty="0"/>
          </a:p>
        </p:txBody>
      </p:sp>
      <p:sp>
        <p:nvSpPr>
          <p:cNvPr id="3" name="Subtitle 2"/>
          <p:cNvSpPr>
            <a:spLocks noGrp="1"/>
          </p:cNvSpPr>
          <p:nvPr>
            <p:ph type="subTitle" idx="1"/>
          </p:nvPr>
        </p:nvSpPr>
        <p:spPr/>
        <p:txBody>
          <a:bodyPr/>
          <a:lstStyle/>
          <a:p>
            <a:r>
              <a:rPr lang="en-US" dirty="0" smtClean="0"/>
              <a:t>Treatment Modalities</a:t>
            </a:r>
            <a:endParaRPr lang="en-US" dirty="0"/>
          </a:p>
        </p:txBody>
      </p:sp>
    </p:spTree>
    <p:extLst>
      <p:ext uri="{BB962C8B-B14F-4D97-AF65-F5344CB8AC3E}">
        <p14:creationId xmlns:p14="http://schemas.microsoft.com/office/powerpoint/2010/main" val="20532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Anorexia </a:t>
            </a:r>
          </a:p>
        </p:txBody>
      </p:sp>
      <p:sp>
        <p:nvSpPr>
          <p:cNvPr id="18435" name="Rectangle 3"/>
          <p:cNvSpPr>
            <a:spLocks noGrp="1" noChangeArrowheads="1"/>
          </p:cNvSpPr>
          <p:nvPr>
            <p:ph type="body" idx="1"/>
          </p:nvPr>
        </p:nvSpPr>
        <p:spPr/>
        <p:txBody>
          <a:bodyPr/>
          <a:lstStyle/>
          <a:p>
            <a:pPr marL="514350" indent="-514350" algn="l" rtl="0">
              <a:lnSpc>
                <a:spcPct val="90000"/>
              </a:lnSpc>
              <a:buFont typeface="+mj-lt"/>
              <a:buAutoNum type="arabicPeriod"/>
            </a:pPr>
            <a:r>
              <a:rPr lang="en-US" dirty="0"/>
              <a:t>Assess nutritional status, food intake, weight</a:t>
            </a:r>
            <a:r>
              <a:rPr lang="en-US" dirty="0" smtClean="0"/>
              <a:t>.</a:t>
            </a:r>
            <a:endParaRPr lang="en-US" dirty="0"/>
          </a:p>
          <a:p>
            <a:pPr marL="514350" indent="-514350" algn="l" rtl="0">
              <a:lnSpc>
                <a:spcPct val="90000"/>
              </a:lnSpc>
              <a:buFont typeface="+mj-lt"/>
              <a:buAutoNum type="arabicPeriod"/>
            </a:pPr>
            <a:r>
              <a:rPr lang="en-US" dirty="0"/>
              <a:t>Suggest small, frequent meals, high protein and </a:t>
            </a:r>
            <a:r>
              <a:rPr lang="en-US" dirty="0" smtClean="0"/>
              <a:t>high </a:t>
            </a:r>
            <a:r>
              <a:rPr lang="en-US" dirty="0"/>
              <a:t>calorie foods and snacks. </a:t>
            </a:r>
          </a:p>
          <a:p>
            <a:pPr marL="514350" indent="-514350" algn="l" rtl="0">
              <a:lnSpc>
                <a:spcPct val="90000"/>
              </a:lnSpc>
              <a:buFont typeface="+mj-lt"/>
              <a:buAutoNum type="arabicPeriod"/>
            </a:pPr>
            <a:r>
              <a:rPr lang="en-US" dirty="0"/>
              <a:t>Utilize nutritional supplement.</a:t>
            </a:r>
          </a:p>
        </p:txBody>
      </p:sp>
    </p:spTree>
    <p:extLst>
      <p:ext uri="{BB962C8B-B14F-4D97-AF65-F5344CB8AC3E}">
        <p14:creationId xmlns:p14="http://schemas.microsoft.com/office/powerpoint/2010/main" val="263396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Oral Stomatitis</a:t>
            </a:r>
          </a:p>
        </p:txBody>
      </p:sp>
      <p:sp>
        <p:nvSpPr>
          <p:cNvPr id="21507" name="Rectangle 3"/>
          <p:cNvSpPr>
            <a:spLocks noGrp="1" noChangeArrowheads="1"/>
          </p:cNvSpPr>
          <p:nvPr>
            <p:ph type="body" sz="half" idx="1"/>
          </p:nvPr>
        </p:nvSpPr>
        <p:spPr>
          <a:xfrm>
            <a:off x="457200" y="1981200"/>
            <a:ext cx="7772400" cy="3324225"/>
          </a:xfrm>
        </p:spPr>
        <p:txBody>
          <a:bodyPr>
            <a:noAutofit/>
          </a:bodyPr>
          <a:lstStyle/>
          <a:p>
            <a:pPr algn="l" rtl="0">
              <a:lnSpc>
                <a:spcPct val="80000"/>
              </a:lnSpc>
            </a:pPr>
            <a:r>
              <a:rPr lang="en-US" sz="2800" dirty="0"/>
              <a:t>Assess oral cavity at least daily.</a:t>
            </a:r>
          </a:p>
          <a:p>
            <a:pPr algn="l" rtl="0">
              <a:lnSpc>
                <a:spcPct val="80000"/>
              </a:lnSpc>
            </a:pPr>
            <a:r>
              <a:rPr lang="en-US" sz="2800" dirty="0"/>
              <a:t>Review mouth care: brush teeth after each meal, floss once a day (if </a:t>
            </a:r>
            <a:r>
              <a:rPr lang="en-US" sz="2800" dirty="0" smtClean="0"/>
              <a:t>tolerated).</a:t>
            </a:r>
            <a:endParaRPr lang="en-US" sz="2800" dirty="0"/>
          </a:p>
          <a:p>
            <a:pPr algn="l" rtl="0">
              <a:lnSpc>
                <a:spcPct val="80000"/>
              </a:lnSpc>
            </a:pPr>
            <a:r>
              <a:rPr lang="en-US" sz="2800" dirty="0"/>
              <a:t>Rinse mouth with warm saline every 2 hours or as needed.</a:t>
            </a:r>
          </a:p>
          <a:p>
            <a:pPr algn="l" rtl="0">
              <a:lnSpc>
                <a:spcPct val="80000"/>
              </a:lnSpc>
            </a:pPr>
            <a:r>
              <a:rPr lang="en-US" sz="2800" dirty="0"/>
              <a:t>When mouth is tender, select soft, nonirritating foods and fluids to consume.</a:t>
            </a:r>
          </a:p>
          <a:p>
            <a:pPr algn="l" rtl="0">
              <a:lnSpc>
                <a:spcPct val="80000"/>
              </a:lnSpc>
            </a:pPr>
            <a:r>
              <a:rPr lang="en-US" sz="2800" dirty="0"/>
              <a:t>Utilize topical anesthetics or analgesics as ordered before meals to improve comfort with eating.</a:t>
            </a:r>
          </a:p>
        </p:txBody>
      </p:sp>
    </p:spTree>
    <p:extLst>
      <p:ext uri="{BB962C8B-B14F-4D97-AF65-F5344CB8AC3E}">
        <p14:creationId xmlns:p14="http://schemas.microsoft.com/office/powerpoint/2010/main" val="238187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Taste changes </a:t>
            </a:r>
          </a:p>
        </p:txBody>
      </p:sp>
      <p:sp>
        <p:nvSpPr>
          <p:cNvPr id="22531" name="Rectangle 3"/>
          <p:cNvSpPr>
            <a:spLocks noGrp="1" noChangeArrowheads="1"/>
          </p:cNvSpPr>
          <p:nvPr>
            <p:ph type="body" idx="1"/>
          </p:nvPr>
        </p:nvSpPr>
        <p:spPr/>
        <p:txBody>
          <a:bodyPr/>
          <a:lstStyle/>
          <a:p>
            <a:pPr marL="609600" indent="-609600" algn="l" rtl="0">
              <a:buFontTx/>
              <a:buAutoNum type="arabicPeriod"/>
            </a:pPr>
            <a:r>
              <a:rPr lang="en-US"/>
              <a:t>Assess for taste changes. </a:t>
            </a:r>
          </a:p>
          <a:p>
            <a:pPr marL="609600" indent="-609600" algn="l" rtl="0">
              <a:buFontTx/>
              <a:buAutoNum type="arabicPeriod"/>
            </a:pPr>
            <a:r>
              <a:rPr lang="en-US"/>
              <a:t>Recommend experimenting with a variety of foods to find foods that provide some satisfying taste.</a:t>
            </a:r>
          </a:p>
          <a:p>
            <a:pPr marL="609600" indent="-609600" algn="l" rtl="0">
              <a:buFontTx/>
              <a:buAutoNum type="arabicPeriod"/>
            </a:pPr>
            <a:r>
              <a:rPr lang="en-US"/>
              <a:t>Perform mouth care before meals.</a:t>
            </a:r>
          </a:p>
        </p:txBody>
      </p:sp>
    </p:spTree>
    <p:extLst>
      <p:ext uri="{BB962C8B-B14F-4D97-AF65-F5344CB8AC3E}">
        <p14:creationId xmlns:p14="http://schemas.microsoft.com/office/powerpoint/2010/main" val="10275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err="1" smtClean="0"/>
              <a:t>Xerostomia</a:t>
            </a:r>
            <a:r>
              <a:rPr lang="en-US" dirty="0" smtClean="0"/>
              <a:t> (Dry Mouth Syndrome) </a:t>
            </a:r>
            <a:endParaRPr lang="en-US" dirty="0"/>
          </a:p>
        </p:txBody>
      </p:sp>
      <p:sp>
        <p:nvSpPr>
          <p:cNvPr id="23555" name="Rectangle 3"/>
          <p:cNvSpPr>
            <a:spLocks noGrp="1" noChangeArrowheads="1"/>
          </p:cNvSpPr>
          <p:nvPr>
            <p:ph type="body" idx="1"/>
          </p:nvPr>
        </p:nvSpPr>
        <p:spPr/>
        <p:txBody>
          <a:bodyPr/>
          <a:lstStyle/>
          <a:p>
            <a:pPr marL="520700" indent="-520700" algn="l" rtl="0">
              <a:buFontTx/>
              <a:buAutoNum type="arabicPeriod"/>
            </a:pPr>
            <a:r>
              <a:rPr lang="en-US" dirty="0"/>
              <a:t>Assess for </a:t>
            </a:r>
            <a:r>
              <a:rPr lang="en-US" dirty="0" err="1"/>
              <a:t>xerostomia</a:t>
            </a:r>
            <a:r>
              <a:rPr lang="en-US" dirty="0"/>
              <a:t> .</a:t>
            </a:r>
          </a:p>
          <a:p>
            <a:pPr marL="520700" indent="-520700" algn="l" rtl="0">
              <a:buFontTx/>
              <a:buAutoNum type="arabicPeriod"/>
            </a:pPr>
            <a:r>
              <a:rPr lang="en-US" dirty="0"/>
              <a:t>Inspect oral cavity for signs of infection.</a:t>
            </a:r>
          </a:p>
          <a:p>
            <a:pPr marL="520700" indent="-520700" algn="l" rtl="0">
              <a:buFontTx/>
              <a:buAutoNum type="arabicPeriod"/>
            </a:pPr>
            <a:r>
              <a:rPr lang="en-US" dirty="0"/>
              <a:t>Provide soft and moistened foods.</a:t>
            </a:r>
          </a:p>
          <a:p>
            <a:pPr marL="520700" indent="-520700" algn="l" rtl="0">
              <a:buFontTx/>
              <a:buAutoNum type="arabicPeriod"/>
            </a:pPr>
            <a:r>
              <a:rPr lang="en-US" dirty="0"/>
              <a:t>Provide fluids with meals and snacks.</a:t>
            </a:r>
          </a:p>
          <a:p>
            <a:pPr marL="520700" indent="-520700" algn="l" rtl="0">
              <a:buFontTx/>
              <a:buAutoNum type="arabicPeriod"/>
            </a:pPr>
            <a:r>
              <a:rPr lang="en-US" dirty="0"/>
              <a:t>Use saliva substitutes.</a:t>
            </a:r>
          </a:p>
        </p:txBody>
      </p:sp>
      <p:pic>
        <p:nvPicPr>
          <p:cNvPr id="1026" name="Picture 2" descr="C:\Users\motaz\Desktop\download.jpg"/>
          <p:cNvPicPr>
            <a:picLocks noChangeAspect="1" noChangeArrowheads="1"/>
          </p:cNvPicPr>
          <p:nvPr/>
        </p:nvPicPr>
        <p:blipFill>
          <a:blip r:embed="rId2" cstate="print"/>
          <a:srcRect/>
          <a:stretch>
            <a:fillRect/>
          </a:stretch>
        </p:blipFill>
        <p:spPr bwMode="auto">
          <a:xfrm>
            <a:off x="5220073" y="4077073"/>
            <a:ext cx="3240360" cy="2304256"/>
          </a:xfrm>
          <a:prstGeom prst="rect">
            <a:avLst/>
          </a:prstGeom>
          <a:noFill/>
        </p:spPr>
      </p:pic>
    </p:spTree>
    <p:extLst>
      <p:ext uri="{BB962C8B-B14F-4D97-AF65-F5344CB8AC3E}">
        <p14:creationId xmlns:p14="http://schemas.microsoft.com/office/powerpoint/2010/main" val="22673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Pharyngitis and Esophagitis  </a:t>
            </a:r>
          </a:p>
        </p:txBody>
      </p:sp>
      <p:sp>
        <p:nvSpPr>
          <p:cNvPr id="24579" name="Rectangle 3"/>
          <p:cNvSpPr>
            <a:spLocks noGrp="1" noChangeArrowheads="1"/>
          </p:cNvSpPr>
          <p:nvPr>
            <p:ph type="body" idx="1"/>
          </p:nvPr>
        </p:nvSpPr>
        <p:spPr/>
        <p:txBody>
          <a:bodyPr/>
          <a:lstStyle/>
          <a:p>
            <a:pPr marL="466725" indent="-466725" algn="l" rtl="0">
              <a:buFontTx/>
              <a:buAutoNum type="arabicPeriod"/>
            </a:pPr>
            <a:r>
              <a:rPr lang="en-US" dirty="0"/>
              <a:t>Assess for sore throat, esophagus.</a:t>
            </a:r>
          </a:p>
          <a:p>
            <a:pPr marL="466725" indent="-466725" algn="l" rtl="0">
              <a:buFontTx/>
              <a:buAutoNum type="arabicPeriod"/>
            </a:pPr>
            <a:r>
              <a:rPr lang="en-US" dirty="0"/>
              <a:t>Provide soft, nonirritating foods.</a:t>
            </a:r>
          </a:p>
          <a:p>
            <a:pPr marL="466725" indent="-466725" algn="l" rtl="0">
              <a:buFontTx/>
              <a:buAutoNum type="arabicPeriod"/>
            </a:pPr>
            <a:r>
              <a:rPr lang="en-US" dirty="0"/>
              <a:t>Utilize topical anesthetics or analgesics prior to meals as </a:t>
            </a:r>
            <a:r>
              <a:rPr lang="en-US" dirty="0" smtClean="0"/>
              <a:t>ordered.  </a:t>
            </a:r>
            <a:endParaRPr lang="en-US" dirty="0"/>
          </a:p>
        </p:txBody>
      </p:sp>
    </p:spTree>
    <p:extLst>
      <p:ext uri="{BB962C8B-B14F-4D97-AF65-F5344CB8AC3E}">
        <p14:creationId xmlns:p14="http://schemas.microsoft.com/office/powerpoint/2010/main" val="86911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Cough </a:t>
            </a:r>
          </a:p>
        </p:txBody>
      </p:sp>
      <p:sp>
        <p:nvSpPr>
          <p:cNvPr id="25603" name="Rectangle 3"/>
          <p:cNvSpPr>
            <a:spLocks noGrp="1" noChangeArrowheads="1"/>
          </p:cNvSpPr>
          <p:nvPr>
            <p:ph type="body" idx="1"/>
          </p:nvPr>
        </p:nvSpPr>
        <p:spPr/>
        <p:txBody>
          <a:bodyPr/>
          <a:lstStyle/>
          <a:p>
            <a:pPr marL="466725" indent="-466725" algn="l" rtl="0">
              <a:buFontTx/>
              <a:buAutoNum type="arabicPeriod"/>
            </a:pPr>
            <a:r>
              <a:rPr lang="en-US"/>
              <a:t>Assess for cough, fever, chills, or sweats.</a:t>
            </a:r>
          </a:p>
          <a:p>
            <a:pPr marL="466725" indent="-466725" algn="l" rtl="0">
              <a:buFontTx/>
              <a:buAutoNum type="arabicPeriod"/>
            </a:pPr>
            <a:r>
              <a:rPr lang="en-US"/>
              <a:t>Provide cough medications, antibiotics as ordered.</a:t>
            </a:r>
          </a:p>
          <a:p>
            <a:pPr marL="466725" indent="-466725" algn="l" rtl="0">
              <a:buFontTx/>
              <a:buAutoNum type="arabicPeriod"/>
            </a:pPr>
            <a:r>
              <a:rPr lang="en-US"/>
              <a:t>Encourage fluid intake as tolerated </a:t>
            </a:r>
          </a:p>
          <a:p>
            <a:pPr marL="466725" indent="-466725" algn="l" rtl="0">
              <a:buFontTx/>
              <a:buAutoNum type="arabicPeriod"/>
            </a:pPr>
            <a:r>
              <a:rPr lang="en-US"/>
              <a:t>Encourage warm saline gargles as needed.</a:t>
            </a:r>
          </a:p>
          <a:p>
            <a:pPr marL="466725" indent="-466725" algn="l" rtl="0">
              <a:buFontTx/>
              <a:buNone/>
            </a:pPr>
            <a:endParaRPr lang="en-US"/>
          </a:p>
        </p:txBody>
      </p:sp>
    </p:spTree>
    <p:extLst>
      <p:ext uri="{BB962C8B-B14F-4D97-AF65-F5344CB8AC3E}">
        <p14:creationId xmlns:p14="http://schemas.microsoft.com/office/powerpoint/2010/main" val="33379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Nausea and vomiting </a:t>
            </a:r>
          </a:p>
        </p:txBody>
      </p:sp>
      <p:sp>
        <p:nvSpPr>
          <p:cNvPr id="26627" name="Rectangle 3"/>
          <p:cNvSpPr>
            <a:spLocks noGrp="1" noChangeArrowheads="1"/>
          </p:cNvSpPr>
          <p:nvPr>
            <p:ph type="body" idx="1"/>
          </p:nvPr>
        </p:nvSpPr>
        <p:spPr/>
        <p:txBody>
          <a:bodyPr/>
          <a:lstStyle/>
          <a:p>
            <a:pPr marL="466725" indent="-466725" algn="l" rtl="0">
              <a:buFontTx/>
              <a:buAutoNum type="arabicPeriod"/>
            </a:pPr>
            <a:r>
              <a:rPr lang="en-US"/>
              <a:t>Assess for nausea and vomiting.</a:t>
            </a:r>
          </a:p>
          <a:p>
            <a:pPr marL="466725" indent="-466725" algn="l" rtl="0">
              <a:buFontTx/>
              <a:buAutoNum type="arabicPeriod"/>
            </a:pPr>
            <a:r>
              <a:rPr lang="en-US"/>
              <a:t>Prophylactically use antiemetic for treatment that are emetogenic. </a:t>
            </a:r>
          </a:p>
          <a:p>
            <a:pPr marL="466725" indent="-466725" algn="l" rtl="0">
              <a:buFontTx/>
              <a:buAutoNum type="arabicPeriod"/>
            </a:pPr>
            <a:r>
              <a:rPr lang="en-US"/>
              <a:t>Utilize antiemetic as needed.</a:t>
            </a:r>
          </a:p>
          <a:p>
            <a:pPr marL="466725" indent="-466725" algn="l" rtl="0">
              <a:buFontTx/>
              <a:buAutoNum type="arabicPeriod"/>
            </a:pPr>
            <a:r>
              <a:rPr lang="en-US"/>
              <a:t>Monitor hydration state and encourage fluids.</a:t>
            </a:r>
          </a:p>
          <a:p>
            <a:pPr marL="466725" indent="-466725" algn="l" rtl="0">
              <a:buFontTx/>
              <a:buAutoNum type="arabicPeriod"/>
            </a:pPr>
            <a:r>
              <a:rPr lang="en-US"/>
              <a:t>Encourage small, frequent meals.</a:t>
            </a:r>
          </a:p>
          <a:p>
            <a:pPr marL="466725" indent="-466725" algn="l" rtl="0">
              <a:buFontTx/>
              <a:buAutoNum type="arabicPeriod"/>
            </a:pPr>
            <a:r>
              <a:rPr lang="en-US"/>
              <a:t>Encourage resting after meals.</a:t>
            </a:r>
          </a:p>
        </p:txBody>
      </p:sp>
    </p:spTree>
    <p:extLst>
      <p:ext uri="{BB962C8B-B14F-4D97-AF65-F5344CB8AC3E}">
        <p14:creationId xmlns:p14="http://schemas.microsoft.com/office/powerpoint/2010/main" val="176744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Diarrhea </a:t>
            </a:r>
          </a:p>
        </p:txBody>
      </p:sp>
      <p:sp>
        <p:nvSpPr>
          <p:cNvPr id="27651" name="Rectangle 3"/>
          <p:cNvSpPr>
            <a:spLocks noGrp="1" noChangeArrowheads="1"/>
          </p:cNvSpPr>
          <p:nvPr>
            <p:ph type="body" idx="1"/>
          </p:nvPr>
        </p:nvSpPr>
        <p:spPr/>
        <p:txBody>
          <a:bodyPr/>
          <a:lstStyle/>
          <a:p>
            <a:pPr marL="609600" indent="-609600" algn="l" rtl="0">
              <a:buFontTx/>
              <a:buAutoNum type="arabicPeriod"/>
            </a:pPr>
            <a:r>
              <a:rPr lang="en-US" dirty="0"/>
              <a:t>Assess for diarrhea. </a:t>
            </a:r>
          </a:p>
          <a:p>
            <a:pPr marL="609600" indent="-609600" algn="l" rtl="0">
              <a:buFontTx/>
              <a:buAutoNum type="arabicPeriod"/>
            </a:pPr>
            <a:r>
              <a:rPr lang="en-US" dirty="0"/>
              <a:t>Utilize low-reside diet when diarrhea occurs </a:t>
            </a:r>
          </a:p>
          <a:p>
            <a:pPr marL="609600" indent="-609600" algn="l" rtl="0">
              <a:buFontTx/>
              <a:buAutoNum type="arabicPeriod"/>
            </a:pPr>
            <a:r>
              <a:rPr lang="en-US" dirty="0"/>
              <a:t>Utilize </a:t>
            </a:r>
            <a:r>
              <a:rPr lang="en-US" dirty="0" err="1"/>
              <a:t>antidiarrheal</a:t>
            </a:r>
            <a:r>
              <a:rPr lang="en-US" dirty="0"/>
              <a:t> medication as needed </a:t>
            </a:r>
          </a:p>
          <a:p>
            <a:pPr marL="609600" indent="-609600" algn="l" rtl="0">
              <a:buFontTx/>
              <a:buAutoNum type="arabicPeriod"/>
            </a:pPr>
            <a:r>
              <a:rPr lang="en-US" dirty="0"/>
              <a:t>Monitor hydration state </a:t>
            </a:r>
          </a:p>
          <a:p>
            <a:pPr marL="609600" indent="-609600" algn="l" rtl="0">
              <a:buFontTx/>
              <a:buAutoNum type="arabicPeriod"/>
            </a:pPr>
            <a:r>
              <a:rPr lang="en-US" dirty="0"/>
              <a:t>Assess </a:t>
            </a:r>
            <a:r>
              <a:rPr lang="en-US" dirty="0" smtClean="0"/>
              <a:t>perianal </a:t>
            </a:r>
            <a:r>
              <a:rPr lang="en-US" dirty="0"/>
              <a:t>tissues for </a:t>
            </a:r>
            <a:r>
              <a:rPr lang="en-US" dirty="0" smtClean="0"/>
              <a:t>inflammation </a:t>
            </a:r>
            <a:endParaRPr lang="en-US" dirty="0"/>
          </a:p>
        </p:txBody>
      </p:sp>
    </p:spTree>
    <p:extLst>
      <p:ext uri="{BB962C8B-B14F-4D97-AF65-F5344CB8AC3E}">
        <p14:creationId xmlns:p14="http://schemas.microsoft.com/office/powerpoint/2010/main" val="237219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Cystitis </a:t>
            </a:r>
          </a:p>
        </p:txBody>
      </p:sp>
      <p:sp>
        <p:nvSpPr>
          <p:cNvPr id="28675" name="Rectangle 3"/>
          <p:cNvSpPr>
            <a:spLocks noGrp="1" noChangeArrowheads="1"/>
          </p:cNvSpPr>
          <p:nvPr>
            <p:ph type="body" idx="1"/>
          </p:nvPr>
        </p:nvSpPr>
        <p:spPr/>
        <p:txBody>
          <a:bodyPr/>
          <a:lstStyle/>
          <a:p>
            <a:pPr marL="609600" indent="-609600" algn="l" rtl="0">
              <a:buFontTx/>
              <a:buAutoNum type="arabicPeriod"/>
            </a:pPr>
            <a:r>
              <a:rPr lang="en-US"/>
              <a:t>Assess for cystitis, dysuria, ferquency </a:t>
            </a:r>
          </a:p>
          <a:p>
            <a:pPr marL="609600" indent="-609600" algn="l" rtl="0">
              <a:buFontTx/>
              <a:buAutoNum type="arabicPeriod"/>
            </a:pPr>
            <a:r>
              <a:rPr lang="en-US"/>
              <a:t>Assess for bladder infection </a:t>
            </a:r>
          </a:p>
          <a:p>
            <a:pPr marL="609600" indent="-609600" algn="l" rtl="0">
              <a:buFontTx/>
              <a:buAutoNum type="arabicPeriod"/>
            </a:pPr>
            <a:r>
              <a:rPr lang="en-US"/>
              <a:t>Encourage fluid intake </a:t>
            </a:r>
          </a:p>
          <a:p>
            <a:pPr marL="609600" indent="-609600" algn="l" rtl="0">
              <a:buFontTx/>
              <a:buAutoNum type="arabicPeriod"/>
            </a:pPr>
            <a:r>
              <a:rPr lang="en-US"/>
              <a:t>Utilize medication as ordered </a:t>
            </a:r>
          </a:p>
        </p:txBody>
      </p:sp>
    </p:spTree>
    <p:extLst>
      <p:ext uri="{BB962C8B-B14F-4D97-AF65-F5344CB8AC3E}">
        <p14:creationId xmlns:p14="http://schemas.microsoft.com/office/powerpoint/2010/main" val="326385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Surgery</a:t>
            </a:r>
            <a:endParaRPr lang="en-US" dirty="0"/>
          </a:p>
        </p:txBody>
      </p:sp>
      <p:sp>
        <p:nvSpPr>
          <p:cNvPr id="11267" name="Rectangle 3"/>
          <p:cNvSpPr>
            <a:spLocks noGrp="1" noChangeArrowheads="1"/>
          </p:cNvSpPr>
          <p:nvPr>
            <p:ph type="body" idx="1"/>
          </p:nvPr>
        </p:nvSpPr>
        <p:spPr/>
        <p:txBody>
          <a:bodyPr/>
          <a:lstStyle/>
          <a:p>
            <a:pPr algn="l" rtl="0"/>
            <a:r>
              <a:rPr lang="en-US" sz="2800" dirty="0"/>
              <a:t>Approximately 55% of all individuals with cancer are treated with surgical </a:t>
            </a:r>
            <a:r>
              <a:rPr lang="en-US" sz="2800" dirty="0" smtClean="0"/>
              <a:t>intervention.</a:t>
            </a:r>
            <a:endParaRPr lang="en-US" sz="2800" dirty="0"/>
          </a:p>
          <a:p>
            <a:pPr algn="l" rtl="0"/>
            <a:r>
              <a:rPr lang="en-US" sz="2800" dirty="0"/>
              <a:t>Combining surgery with other therapies has significantly lengthened disease-free intervals</a:t>
            </a:r>
            <a:r>
              <a:rPr lang="en-US" sz="2800" dirty="0" smtClean="0"/>
              <a:t>.</a:t>
            </a:r>
            <a:endParaRPr lang="en-US" sz="2800" dirty="0"/>
          </a:p>
          <a:p>
            <a:pPr algn="l" rtl="0"/>
            <a:r>
              <a:rPr lang="en-US" sz="2800" dirty="0"/>
              <a:t>Surgery can be used for prevention, diagnosis, definitive treatment, rehabilitation, or palliation</a:t>
            </a:r>
            <a:r>
              <a:rPr lang="en-US" sz="2800" dirty="0" smtClean="0"/>
              <a:t>.</a:t>
            </a:r>
            <a:endParaRPr lang="en-US" sz="2800" dirty="0"/>
          </a:p>
        </p:txBody>
      </p:sp>
    </p:spTree>
    <p:extLst>
      <p:ext uri="{BB962C8B-B14F-4D97-AF65-F5344CB8AC3E}">
        <p14:creationId xmlns:p14="http://schemas.microsoft.com/office/powerpoint/2010/main" val="65346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Radiotherapy</a:t>
            </a:r>
            <a:endParaRPr lang="en-US" dirty="0"/>
          </a:p>
        </p:txBody>
      </p:sp>
      <p:sp>
        <p:nvSpPr>
          <p:cNvPr id="3" name="Content Placeholder 2"/>
          <p:cNvSpPr>
            <a:spLocks noGrp="1"/>
          </p:cNvSpPr>
          <p:nvPr>
            <p:ph idx="1"/>
          </p:nvPr>
        </p:nvSpPr>
        <p:spPr/>
        <p:txBody>
          <a:bodyPr/>
          <a:lstStyle/>
          <a:p>
            <a:r>
              <a:rPr lang="en-US" dirty="0"/>
              <a:t>Approximately 60% of all people with cancer will be treated with radiation therapy</a:t>
            </a:r>
          </a:p>
        </p:txBody>
      </p:sp>
    </p:spTree>
    <p:extLst>
      <p:ext uri="{BB962C8B-B14F-4D97-AF65-F5344CB8AC3E}">
        <p14:creationId xmlns:p14="http://schemas.microsoft.com/office/powerpoint/2010/main" val="75397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800" dirty="0" smtClean="0"/>
              <a:t>Factors Influencing Treatment Decisions</a:t>
            </a:r>
            <a:endParaRPr lang="en-US" sz="3800" dirty="0"/>
          </a:p>
        </p:txBody>
      </p:sp>
      <p:sp>
        <p:nvSpPr>
          <p:cNvPr id="12291" name="Rectangle 3"/>
          <p:cNvSpPr>
            <a:spLocks noGrp="1" noChangeArrowheads="1"/>
          </p:cNvSpPr>
          <p:nvPr>
            <p:ph type="body" idx="1"/>
          </p:nvPr>
        </p:nvSpPr>
        <p:spPr/>
        <p:txBody>
          <a:bodyPr/>
          <a:lstStyle/>
          <a:p>
            <a:pPr algn="l" rtl="0"/>
            <a:r>
              <a:rPr lang="en-US"/>
              <a:t>Tumor cell kinetics.</a:t>
            </a:r>
          </a:p>
          <a:p>
            <a:pPr algn="l" rtl="0"/>
            <a:r>
              <a:rPr lang="en-US"/>
              <a:t>Tumor location.</a:t>
            </a:r>
          </a:p>
          <a:p>
            <a:pPr algn="l" rtl="0"/>
            <a:r>
              <a:rPr lang="en-US"/>
              <a:t>Physical status.</a:t>
            </a:r>
          </a:p>
          <a:p>
            <a:pPr algn="l" rtl="0"/>
            <a:r>
              <a:rPr lang="en-US"/>
              <a:t>Quality of life.</a:t>
            </a:r>
          </a:p>
        </p:txBody>
      </p:sp>
    </p:spTree>
    <p:extLst>
      <p:ext uri="{BB962C8B-B14F-4D97-AF65-F5344CB8AC3E}">
        <p14:creationId xmlns:p14="http://schemas.microsoft.com/office/powerpoint/2010/main" val="420265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Therapies </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q"/>
            </a:pPr>
            <a:r>
              <a:rPr lang="en-US" dirty="0" smtClean="0"/>
              <a:t>The role of surgery in cancer can be divided into six categories:</a:t>
            </a:r>
          </a:p>
          <a:p>
            <a:pPr marL="514350" indent="-514350">
              <a:buFont typeface="+mj-lt"/>
              <a:buAutoNum type="arabicPeriod"/>
            </a:pPr>
            <a:r>
              <a:rPr lang="en-US" dirty="0" smtClean="0"/>
              <a:t>Definitive surgery for primary cancer, local therapy, and integration with other adjuvant modalities. </a:t>
            </a:r>
          </a:p>
          <a:p>
            <a:pPr marL="514350" indent="-514350">
              <a:buFont typeface="+mj-lt"/>
              <a:buAutoNum type="arabicPeriod"/>
            </a:pPr>
            <a:r>
              <a:rPr lang="en-US" dirty="0" smtClean="0"/>
              <a:t>Surgery for residual disease.</a:t>
            </a:r>
          </a:p>
          <a:p>
            <a:pPr marL="514350" indent="-514350">
              <a:buFont typeface="+mj-lt"/>
              <a:buAutoNum type="arabicPeriod"/>
            </a:pPr>
            <a:r>
              <a:rPr lang="en-US" dirty="0" smtClean="0"/>
              <a:t>Surgery for metastatic disease with curative intent.</a:t>
            </a:r>
          </a:p>
          <a:p>
            <a:pPr marL="514350" indent="-514350">
              <a:buFont typeface="+mj-lt"/>
              <a:buAutoNum type="arabicPeriod"/>
            </a:pPr>
            <a:r>
              <a:rPr lang="en-US" dirty="0" smtClean="0"/>
              <a:t>Surgery for oncologic emergencies.</a:t>
            </a:r>
          </a:p>
          <a:p>
            <a:pPr marL="514350" indent="-514350">
              <a:buFont typeface="+mj-lt"/>
              <a:buAutoNum type="arabicPeriod"/>
            </a:pPr>
            <a:r>
              <a:rPr lang="en-US" dirty="0" smtClean="0"/>
              <a:t>Surgery for reconstruction and rehabilitation.</a:t>
            </a:r>
          </a:p>
          <a:p>
            <a:pPr marL="514350" indent="-514350">
              <a:buFont typeface="+mj-lt"/>
              <a:buAutoNum type="arabicPeriod"/>
            </a:pPr>
            <a:r>
              <a:rPr lang="en-US" dirty="0" smtClean="0"/>
              <a:t>Surgery for palliation. </a:t>
            </a:r>
            <a:endParaRPr lang="en-US" dirty="0"/>
          </a:p>
        </p:txBody>
      </p:sp>
    </p:spTree>
    <p:extLst>
      <p:ext uri="{BB962C8B-B14F-4D97-AF65-F5344CB8AC3E}">
        <p14:creationId xmlns:p14="http://schemas.microsoft.com/office/powerpoint/2010/main" val="251581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Definitive Surgery </a:t>
            </a:r>
            <a:endParaRPr lang="en-US" dirty="0"/>
          </a:p>
        </p:txBody>
      </p:sp>
      <p:sp>
        <p:nvSpPr>
          <p:cNvPr id="3" name="Content Placeholder 2"/>
          <p:cNvSpPr>
            <a:spLocks noGrp="1"/>
          </p:cNvSpPr>
          <p:nvPr>
            <p:ph idx="1"/>
          </p:nvPr>
        </p:nvSpPr>
        <p:spPr/>
        <p:txBody>
          <a:bodyPr/>
          <a:lstStyle/>
          <a:p>
            <a:r>
              <a:rPr lang="en-US" dirty="0" smtClean="0"/>
              <a:t>Aims to remove the cancer with a margin of clear tissue around the cancer itself. </a:t>
            </a:r>
          </a:p>
          <a:p>
            <a:r>
              <a:rPr lang="en-US" dirty="0" smtClean="0"/>
              <a:t>This surgery may also include assessment and/or removal of adjacent or regional structures to verify the stage of disease.</a:t>
            </a:r>
            <a:endParaRPr lang="en-US" dirty="0"/>
          </a:p>
        </p:txBody>
      </p:sp>
    </p:spTree>
    <p:extLst>
      <p:ext uri="{BB962C8B-B14F-4D97-AF65-F5344CB8AC3E}">
        <p14:creationId xmlns:p14="http://schemas.microsoft.com/office/powerpoint/2010/main" val="336386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for Residual</a:t>
            </a:r>
            <a:endParaRPr lang="en-US" dirty="0"/>
          </a:p>
        </p:txBody>
      </p:sp>
      <p:sp>
        <p:nvSpPr>
          <p:cNvPr id="3" name="Content Placeholder 2"/>
          <p:cNvSpPr>
            <a:spLocks noGrp="1"/>
          </p:cNvSpPr>
          <p:nvPr>
            <p:ph idx="1"/>
          </p:nvPr>
        </p:nvSpPr>
        <p:spPr/>
        <p:txBody>
          <a:bodyPr>
            <a:normAutofit lnSpcReduction="10000"/>
          </a:bodyPr>
          <a:lstStyle/>
          <a:p>
            <a:r>
              <a:rPr lang="en-US" dirty="0" smtClean="0"/>
              <a:t>It enhance the ability of other interventions to improve the outcome for a specific cancer. Such examples include ovarian cancer, where other cancer modalities, such as chemotherapy, may make an impact on remaining disease that is </a:t>
            </a:r>
            <a:r>
              <a:rPr lang="en-US" dirty="0" err="1" smtClean="0"/>
              <a:t>unresectable</a:t>
            </a:r>
            <a:r>
              <a:rPr lang="en-US" dirty="0" smtClean="0"/>
              <a:t>. </a:t>
            </a:r>
          </a:p>
          <a:p>
            <a:r>
              <a:rPr lang="en-US" dirty="0" smtClean="0"/>
              <a:t>Unfortunately, some surgical procedures may be ineffective, or worsen outcomes and possibly should be avoided.</a:t>
            </a:r>
            <a:endParaRPr lang="en-US" dirty="0"/>
          </a:p>
        </p:txBody>
      </p:sp>
    </p:spTree>
    <p:extLst>
      <p:ext uri="{BB962C8B-B14F-4D97-AF65-F5344CB8AC3E}">
        <p14:creationId xmlns:p14="http://schemas.microsoft.com/office/powerpoint/2010/main" val="218709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for Metastatic Disease </a:t>
            </a:r>
            <a:endParaRPr lang="en-US" dirty="0"/>
          </a:p>
        </p:txBody>
      </p:sp>
      <p:sp>
        <p:nvSpPr>
          <p:cNvPr id="3" name="Content Placeholder 2"/>
          <p:cNvSpPr>
            <a:spLocks noGrp="1"/>
          </p:cNvSpPr>
          <p:nvPr>
            <p:ph idx="1"/>
          </p:nvPr>
        </p:nvSpPr>
        <p:spPr/>
        <p:txBody>
          <a:bodyPr/>
          <a:lstStyle/>
          <a:p>
            <a:r>
              <a:rPr lang="en-US" dirty="0" smtClean="0"/>
              <a:t>It may be curative in nature, based on the type of cancer, location and number of metastatic deposits, and other available treatment options. </a:t>
            </a:r>
            <a:endParaRPr lang="en-US" dirty="0"/>
          </a:p>
        </p:txBody>
      </p:sp>
    </p:spTree>
    <p:extLst>
      <p:ext uri="{BB962C8B-B14F-4D97-AF65-F5344CB8AC3E}">
        <p14:creationId xmlns:p14="http://schemas.microsoft.com/office/powerpoint/2010/main" val="204385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for Oncology Emergencies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Oncologic emergencies may necessitate surgery related to impending destruction of vital organs, hemorrhage, perforation, obstruction, compression, or abscess formation. </a:t>
            </a:r>
          </a:p>
          <a:p>
            <a:r>
              <a:rPr lang="en-US" dirty="0" smtClean="0"/>
              <a:t>In these instances, seldom does the surgical procedure have a direct impact on the primary or metastatic site of cancer, but instead is performed because of a complication of the cancer itself or related treatment modalities. </a:t>
            </a:r>
          </a:p>
          <a:p>
            <a:r>
              <a:rPr lang="en-US" dirty="0" smtClean="0"/>
              <a:t>Surgical intervention may promote comfort, ease pain even if death is imminent. </a:t>
            </a:r>
            <a:endParaRPr lang="en-US" dirty="0"/>
          </a:p>
        </p:txBody>
      </p:sp>
    </p:spTree>
    <p:extLst>
      <p:ext uri="{BB962C8B-B14F-4D97-AF65-F5344CB8AC3E}">
        <p14:creationId xmlns:p14="http://schemas.microsoft.com/office/powerpoint/2010/main" val="417968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Surgeries for Rehabilitation or Reconstruction </a:t>
            </a:r>
            <a:endParaRPr lang="en-US" dirty="0"/>
          </a:p>
        </p:txBody>
      </p:sp>
      <p:sp>
        <p:nvSpPr>
          <p:cNvPr id="3" name="Content Placeholder 2"/>
          <p:cNvSpPr>
            <a:spLocks noGrp="1"/>
          </p:cNvSpPr>
          <p:nvPr>
            <p:ph idx="1"/>
          </p:nvPr>
        </p:nvSpPr>
        <p:spPr/>
        <p:txBody>
          <a:bodyPr/>
          <a:lstStyle/>
          <a:p>
            <a:r>
              <a:rPr lang="en-US" dirty="0" smtClean="0"/>
              <a:t>An additional identifiable surgical need is the assessment for, advocacy of, and insertion of devices to aid in the administration of therapies either regionally or systematically. </a:t>
            </a:r>
            <a:endParaRPr lang="en-US" dirty="0"/>
          </a:p>
        </p:txBody>
      </p:sp>
    </p:spTree>
    <p:extLst>
      <p:ext uri="{BB962C8B-B14F-4D97-AF65-F5344CB8AC3E}">
        <p14:creationId xmlns:p14="http://schemas.microsoft.com/office/powerpoint/2010/main" val="383561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use </a:t>
            </a:r>
            <a:endParaRPr lang="en-US" dirty="0"/>
          </a:p>
        </p:txBody>
      </p:sp>
      <p:sp>
        <p:nvSpPr>
          <p:cNvPr id="3" name="Content Placeholder 2"/>
          <p:cNvSpPr>
            <a:spLocks noGrp="1"/>
          </p:cNvSpPr>
          <p:nvPr>
            <p:ph idx="1"/>
          </p:nvPr>
        </p:nvSpPr>
        <p:spPr/>
        <p:txBody>
          <a:bodyPr/>
          <a:lstStyle/>
          <a:p>
            <a:r>
              <a:rPr lang="en-US" dirty="0" smtClean="0"/>
              <a:t>Procedures as FNA are being studied in cancer prevention and early detection clinical trials. </a:t>
            </a:r>
          </a:p>
          <a:p>
            <a:r>
              <a:rPr lang="en-US" dirty="0" smtClean="0"/>
              <a:t>Identifying cancer in its earliest stages, not only improve the mortality rate, but potentially decreases the need for more invasive surgical procedures. </a:t>
            </a:r>
            <a:endParaRPr lang="en-US" dirty="0"/>
          </a:p>
        </p:txBody>
      </p:sp>
    </p:spTree>
    <p:extLst>
      <p:ext uri="{BB962C8B-B14F-4D97-AF65-F5344CB8AC3E}">
        <p14:creationId xmlns:p14="http://schemas.microsoft.com/office/powerpoint/2010/main" val="96453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considerations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Nurses play vital roles in the education, support and care of cancer patients and their families. </a:t>
            </a:r>
          </a:p>
          <a:p>
            <a:r>
              <a:rPr lang="en-US" dirty="0" smtClean="0"/>
              <a:t>From prevention and early detection to diagnosis and staging, during preoperative, perioperative and postoperative care, and through rehabilitation and palliative care, nurse continually contribute valuable interventions and insight. </a:t>
            </a:r>
            <a:endParaRPr lang="en-US" dirty="0"/>
          </a:p>
        </p:txBody>
      </p:sp>
    </p:spTree>
    <p:extLst>
      <p:ext uri="{BB962C8B-B14F-4D97-AF65-F5344CB8AC3E}">
        <p14:creationId xmlns:p14="http://schemas.microsoft.com/office/powerpoint/2010/main" val="336601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Nursing </a:t>
            </a:r>
            <a:r>
              <a:rPr lang="en-US" dirty="0" smtClean="0"/>
              <a:t>Care</a:t>
            </a:r>
            <a:endParaRPr lang="en-US" dirty="0"/>
          </a:p>
        </p:txBody>
      </p:sp>
      <p:sp>
        <p:nvSpPr>
          <p:cNvPr id="25603" name="Rectangle 3"/>
          <p:cNvSpPr>
            <a:spLocks noGrp="1" noChangeArrowheads="1"/>
          </p:cNvSpPr>
          <p:nvPr>
            <p:ph type="body" idx="1"/>
          </p:nvPr>
        </p:nvSpPr>
        <p:spPr/>
        <p:txBody>
          <a:bodyPr/>
          <a:lstStyle/>
          <a:p>
            <a:pPr marL="609600" indent="-609600" algn="l" rtl="0"/>
            <a:r>
              <a:rPr lang="en-US"/>
              <a:t>Preoperative concerns:</a:t>
            </a:r>
          </a:p>
          <a:p>
            <a:pPr marL="609600" indent="-609600" algn="l" rtl="0">
              <a:buFont typeface="Wingdings" pitchFamily="2" charset="2"/>
              <a:buAutoNum type="arabicPeriod"/>
            </a:pPr>
            <a:r>
              <a:rPr lang="en-US"/>
              <a:t>Blood transfusion.</a:t>
            </a:r>
          </a:p>
          <a:p>
            <a:pPr marL="609600" indent="-609600" algn="l" rtl="0">
              <a:buFont typeface="Wingdings" pitchFamily="2" charset="2"/>
              <a:buAutoNum type="arabicPeriod"/>
            </a:pPr>
            <a:r>
              <a:rPr lang="en-US"/>
              <a:t>Anxiety/ pain control.</a:t>
            </a:r>
          </a:p>
          <a:p>
            <a:pPr marL="609600" indent="-609600" algn="l" rtl="0">
              <a:buFont typeface="Wingdings" pitchFamily="2" charset="2"/>
              <a:buAutoNum type="arabicPeriod"/>
            </a:pPr>
            <a:r>
              <a:rPr lang="en-US"/>
              <a:t>Nutrition.</a:t>
            </a:r>
          </a:p>
          <a:p>
            <a:pPr marL="609600" indent="-609600" algn="l" rtl="0">
              <a:buFont typeface="Wingdings" pitchFamily="2" charset="2"/>
              <a:buAutoNum type="arabicPeriod"/>
            </a:pPr>
            <a:r>
              <a:rPr lang="en-US"/>
              <a:t>Homeostasis.</a:t>
            </a:r>
          </a:p>
        </p:txBody>
      </p:sp>
    </p:spTree>
    <p:extLst>
      <p:ext uri="{BB962C8B-B14F-4D97-AF65-F5344CB8AC3E}">
        <p14:creationId xmlns:p14="http://schemas.microsoft.com/office/powerpoint/2010/main" val="146867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Biologic effects of Radiation</a:t>
            </a:r>
            <a:endParaRPr lang="en-US" sz="4000" dirty="0"/>
          </a:p>
        </p:txBody>
      </p:sp>
      <p:sp>
        <p:nvSpPr>
          <p:cNvPr id="4099" name="Rectangle 3"/>
          <p:cNvSpPr>
            <a:spLocks noGrp="1" noChangeArrowheads="1"/>
          </p:cNvSpPr>
          <p:nvPr>
            <p:ph type="body" idx="1"/>
          </p:nvPr>
        </p:nvSpPr>
        <p:spPr>
          <a:xfrm>
            <a:off x="457200" y="1981200"/>
            <a:ext cx="8229600" cy="4343400"/>
          </a:xfrm>
        </p:spPr>
        <p:txBody>
          <a:bodyPr/>
          <a:lstStyle/>
          <a:p>
            <a:pPr algn="l" rtl="0">
              <a:lnSpc>
                <a:spcPct val="80000"/>
              </a:lnSpc>
            </a:pPr>
            <a:r>
              <a:rPr lang="en-US" sz="2800" dirty="0"/>
              <a:t>Radiation therapy uses </a:t>
            </a:r>
            <a:r>
              <a:rPr lang="en-US" sz="2800" dirty="0">
                <a:solidFill>
                  <a:srgbClr val="FF0000"/>
                </a:solidFill>
              </a:rPr>
              <a:t>high-energy ionizing radiation </a:t>
            </a:r>
            <a:r>
              <a:rPr lang="en-US" sz="2800" dirty="0" smtClean="0"/>
              <a:t>to kill all </a:t>
            </a:r>
            <a:r>
              <a:rPr lang="en-US" sz="2800" dirty="0"/>
              <a:t>cancer cells</a:t>
            </a:r>
            <a:r>
              <a:rPr lang="en-US" sz="2800" dirty="0" smtClean="0"/>
              <a:t>.</a:t>
            </a:r>
            <a:endParaRPr lang="en-US" sz="2800" dirty="0"/>
          </a:p>
          <a:p>
            <a:pPr algn="l" rtl="0">
              <a:lnSpc>
                <a:spcPct val="80000"/>
              </a:lnSpc>
            </a:pPr>
            <a:r>
              <a:rPr lang="en-US" sz="2800" dirty="0"/>
              <a:t>It is considered a </a:t>
            </a:r>
            <a:r>
              <a:rPr lang="en-US" sz="2800" dirty="0">
                <a:solidFill>
                  <a:srgbClr val="FF0000"/>
                </a:solidFill>
              </a:rPr>
              <a:t>local therapy </a:t>
            </a:r>
            <a:r>
              <a:rPr lang="en-US" sz="2800" dirty="0"/>
              <a:t>because cancer cells are destroyed only in the anatomic area being treated</a:t>
            </a:r>
            <a:r>
              <a:rPr lang="en-US" sz="2800" dirty="0" smtClean="0"/>
              <a:t>.</a:t>
            </a:r>
            <a:endParaRPr lang="en-US" sz="2800" dirty="0"/>
          </a:p>
          <a:p>
            <a:pPr algn="l" rtl="0">
              <a:lnSpc>
                <a:spcPct val="80000"/>
              </a:lnSpc>
            </a:pPr>
            <a:r>
              <a:rPr lang="en-US" sz="2800" dirty="0"/>
              <a:t>The radiation causes the </a:t>
            </a:r>
            <a:r>
              <a:rPr lang="en-US" sz="2800" dirty="0">
                <a:solidFill>
                  <a:srgbClr val="FF0000"/>
                </a:solidFill>
              </a:rPr>
              <a:t>breakage of one or both strands of the DNA molecule inside the cells, thereby preventing their ability to grow and </a:t>
            </a:r>
            <a:r>
              <a:rPr lang="en-US" sz="2800" dirty="0" smtClean="0">
                <a:solidFill>
                  <a:srgbClr val="FF0000"/>
                </a:solidFill>
              </a:rPr>
              <a:t>divide.</a:t>
            </a:r>
            <a:endParaRPr lang="en-US" sz="2800" dirty="0">
              <a:solidFill>
                <a:srgbClr val="FF0000"/>
              </a:solidFill>
            </a:endParaRPr>
          </a:p>
        </p:txBody>
      </p:sp>
    </p:spTree>
    <p:extLst>
      <p:ext uri="{BB962C8B-B14F-4D97-AF65-F5344CB8AC3E}">
        <p14:creationId xmlns:p14="http://schemas.microsoft.com/office/powerpoint/2010/main" val="3278175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 </a:t>
            </a:r>
            <a:endParaRPr lang="en-US" dirty="0"/>
          </a:p>
        </p:txBody>
      </p:sp>
      <p:sp>
        <p:nvSpPr>
          <p:cNvPr id="3" name="Content Placeholder 2"/>
          <p:cNvSpPr>
            <a:spLocks noGrp="1"/>
          </p:cNvSpPr>
          <p:nvPr>
            <p:ph idx="1"/>
          </p:nvPr>
        </p:nvSpPr>
        <p:spPr/>
        <p:txBody>
          <a:bodyPr/>
          <a:lstStyle/>
          <a:p>
            <a:r>
              <a:rPr lang="en-US" dirty="0" smtClean="0"/>
              <a:t>In chemotherapy, </a:t>
            </a:r>
            <a:r>
              <a:rPr lang="en-US" dirty="0" err="1" smtClean="0"/>
              <a:t>antineoplastic</a:t>
            </a:r>
            <a:r>
              <a:rPr lang="en-US" dirty="0" smtClean="0"/>
              <a:t> agents are used in an attempt to destroy tumor cells by interfering with cellular functions and reproduction.</a:t>
            </a:r>
          </a:p>
          <a:p>
            <a:r>
              <a:rPr lang="en-US" dirty="0" smtClean="0"/>
              <a:t>Chemotherapy is used primarily to treat systemic disease rather than lesions that are localized and amenable to surgery or radiation.</a:t>
            </a:r>
            <a:endParaRPr lang="en-US" dirty="0"/>
          </a:p>
        </p:txBody>
      </p:sp>
    </p:spTree>
    <p:extLst>
      <p:ext uri="{BB962C8B-B14F-4D97-AF65-F5344CB8AC3E}">
        <p14:creationId xmlns:p14="http://schemas.microsoft.com/office/powerpoint/2010/main" val="273627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 </a:t>
            </a:r>
            <a:endParaRPr lang="en-US" dirty="0"/>
          </a:p>
        </p:txBody>
      </p:sp>
      <p:sp>
        <p:nvSpPr>
          <p:cNvPr id="3" name="Content Placeholder 2"/>
          <p:cNvSpPr>
            <a:spLocks noGrp="1"/>
          </p:cNvSpPr>
          <p:nvPr>
            <p:ph idx="1"/>
          </p:nvPr>
        </p:nvSpPr>
        <p:spPr/>
        <p:txBody>
          <a:bodyPr>
            <a:normAutofit lnSpcReduction="10000"/>
          </a:bodyPr>
          <a:lstStyle/>
          <a:p>
            <a:r>
              <a:rPr lang="en-US" dirty="0" smtClean="0"/>
              <a:t>Chemotherapy may be combined with surgery or radiation therapy, or both, to reduce tumor size preoperatively, to destroy any remaining tumor cells postoperatively, or to treat some forms of leukemia. </a:t>
            </a:r>
          </a:p>
          <a:p>
            <a:r>
              <a:rPr lang="en-US" dirty="0" smtClean="0"/>
              <a:t>The goals of chemotherapy (cure, control, palliation) must be realistic because they will define the medications to be used and the aggressiveness of the treatment plan.</a:t>
            </a:r>
            <a:endParaRPr lang="en-US" dirty="0"/>
          </a:p>
        </p:txBody>
      </p:sp>
    </p:spTree>
    <p:extLst>
      <p:ext uri="{BB962C8B-B14F-4D97-AF65-F5344CB8AC3E}">
        <p14:creationId xmlns:p14="http://schemas.microsoft.com/office/powerpoint/2010/main" val="362969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a:lstStyle/>
          <a:p>
            <a:r>
              <a:rPr lang="en-US" altLang="ar-SA" sz="4000" dirty="0"/>
              <a:t>Characteristics of Chemotherapy</a:t>
            </a:r>
          </a:p>
        </p:txBody>
      </p:sp>
      <p:sp>
        <p:nvSpPr>
          <p:cNvPr id="12293" name="Rectangle 5"/>
          <p:cNvSpPr>
            <a:spLocks noGrp="1" noChangeArrowheads="1"/>
          </p:cNvSpPr>
          <p:nvPr>
            <p:ph type="body" idx="1"/>
          </p:nvPr>
        </p:nvSpPr>
        <p:spPr>
          <a:xfrm>
            <a:off x="685800" y="1600200"/>
            <a:ext cx="7772400" cy="4305300"/>
          </a:xfrm>
          <a:noFill/>
          <a:ln/>
        </p:spPr>
        <p:txBody>
          <a:bodyPr>
            <a:normAutofit fontScale="92500" lnSpcReduction="20000"/>
          </a:bodyPr>
          <a:lstStyle/>
          <a:p>
            <a:pPr>
              <a:buFont typeface="Monotype Sorts" pitchFamily="2" charset="2"/>
              <a:buChar char="E"/>
            </a:pPr>
            <a:r>
              <a:rPr lang="en-US" altLang="ar-SA" b="1" dirty="0" smtClean="0"/>
              <a:t>Carcinogenic.</a:t>
            </a:r>
            <a:endParaRPr lang="en-US" altLang="ar-SA" dirty="0"/>
          </a:p>
          <a:p>
            <a:pPr>
              <a:buFont typeface="Monotype Sorts" pitchFamily="2" charset="2"/>
              <a:buNone/>
            </a:pPr>
            <a:endParaRPr lang="en-US" altLang="ar-SA" b="1" dirty="0"/>
          </a:p>
          <a:p>
            <a:pPr>
              <a:buFont typeface="Monotype Sorts" pitchFamily="2" charset="2"/>
              <a:buChar char="E"/>
            </a:pPr>
            <a:r>
              <a:rPr lang="en-US" altLang="ar-SA" b="1" dirty="0" smtClean="0"/>
              <a:t>Mutagenic.</a:t>
            </a:r>
            <a:endParaRPr lang="en-US" altLang="ar-SA" b="1" dirty="0"/>
          </a:p>
          <a:p>
            <a:pPr>
              <a:buFont typeface="Monotype Sorts" pitchFamily="2" charset="2"/>
              <a:buChar char="E"/>
            </a:pPr>
            <a:endParaRPr lang="en-US" altLang="ar-SA" b="1" dirty="0"/>
          </a:p>
          <a:p>
            <a:pPr>
              <a:buFont typeface="Monotype Sorts" pitchFamily="2" charset="2"/>
              <a:buChar char="E"/>
            </a:pPr>
            <a:r>
              <a:rPr lang="en-US" altLang="ar-SA" b="1" dirty="0" err="1" smtClean="0"/>
              <a:t>Teratogenic</a:t>
            </a:r>
            <a:r>
              <a:rPr lang="en-US" altLang="ar-SA" b="1" dirty="0" smtClean="0"/>
              <a:t>:  </a:t>
            </a:r>
            <a:r>
              <a:rPr lang="en-US" altLang="ar-SA" dirty="0" smtClean="0"/>
              <a:t>cause development malformations. </a:t>
            </a:r>
            <a:endParaRPr lang="en-US" altLang="ar-SA" dirty="0"/>
          </a:p>
          <a:p>
            <a:pPr>
              <a:buFont typeface="Monotype Sorts" pitchFamily="2" charset="2"/>
              <a:buNone/>
            </a:pPr>
            <a:endParaRPr lang="en-US" altLang="ar-SA" b="1" dirty="0"/>
          </a:p>
          <a:p>
            <a:pPr>
              <a:buFont typeface="Monotype Sorts" pitchFamily="2" charset="2"/>
              <a:buChar char="E"/>
            </a:pPr>
            <a:r>
              <a:rPr lang="en-US" altLang="ar-SA" b="1" dirty="0" err="1" smtClean="0"/>
              <a:t>Fetotoxic</a:t>
            </a:r>
            <a:r>
              <a:rPr lang="en-US" altLang="ar-SA" b="1" dirty="0" smtClean="0"/>
              <a:t>: </a:t>
            </a:r>
            <a:r>
              <a:rPr lang="en-US" dirty="0">
                <a:solidFill>
                  <a:schemeClr val="tx1"/>
                </a:solidFill>
                <a:latin typeface="+mn-lt"/>
                <a:ea typeface="+mn-ea"/>
                <a:cs typeface="+mn-cs"/>
              </a:rPr>
              <a:t>ability of a substance to cause harm to the developing fetus.</a:t>
            </a:r>
            <a:endParaRPr lang="en-US" altLang="ar-SA" b="1" dirty="0"/>
          </a:p>
          <a:p>
            <a:endParaRPr lang="en-US" altLang="ar-SA" sz="2800" dirty="0"/>
          </a:p>
        </p:txBody>
      </p:sp>
      <p:sp>
        <p:nvSpPr>
          <p:cNvPr id="12294" name="Freeform 6"/>
          <p:cNvSpPr>
            <a:spLocks/>
          </p:cNvSpPr>
          <p:nvPr/>
        </p:nvSpPr>
        <p:spPr bwMode="auto">
          <a:xfrm>
            <a:off x="6326012" y="1387475"/>
            <a:ext cx="1893711" cy="2084388"/>
          </a:xfrm>
          <a:custGeom>
            <a:avLst/>
            <a:gdLst/>
            <a:ahLst/>
            <a:cxnLst>
              <a:cxn ang="0">
                <a:pos x="34" y="108"/>
              </a:cxn>
              <a:cxn ang="0">
                <a:pos x="16" y="133"/>
              </a:cxn>
              <a:cxn ang="0">
                <a:pos x="2" y="164"/>
              </a:cxn>
              <a:cxn ang="0">
                <a:pos x="0" y="181"/>
              </a:cxn>
              <a:cxn ang="0">
                <a:pos x="7" y="200"/>
              </a:cxn>
              <a:cxn ang="0">
                <a:pos x="24" y="219"/>
              </a:cxn>
              <a:cxn ang="0">
                <a:pos x="46" y="231"/>
              </a:cxn>
              <a:cxn ang="0">
                <a:pos x="101" y="243"/>
              </a:cxn>
              <a:cxn ang="0">
                <a:pos x="165" y="247"/>
              </a:cxn>
              <a:cxn ang="0">
                <a:pos x="221" y="254"/>
              </a:cxn>
              <a:cxn ang="0">
                <a:pos x="241" y="260"/>
              </a:cxn>
              <a:cxn ang="0">
                <a:pos x="285" y="289"/>
              </a:cxn>
              <a:cxn ang="0">
                <a:pos x="327" y="327"/>
              </a:cxn>
              <a:cxn ang="0">
                <a:pos x="370" y="373"/>
              </a:cxn>
              <a:cxn ang="0">
                <a:pos x="452" y="475"/>
              </a:cxn>
              <a:cxn ang="0">
                <a:pos x="509" y="550"/>
              </a:cxn>
              <a:cxn ang="0">
                <a:pos x="544" y="593"/>
              </a:cxn>
              <a:cxn ang="0">
                <a:pos x="655" y="701"/>
              </a:cxn>
              <a:cxn ang="0">
                <a:pos x="829" y="888"/>
              </a:cxn>
              <a:cxn ang="0">
                <a:pos x="909" y="980"/>
              </a:cxn>
              <a:cxn ang="0">
                <a:pos x="982" y="1068"/>
              </a:cxn>
              <a:cxn ang="0">
                <a:pos x="1044" y="1148"/>
              </a:cxn>
              <a:cxn ang="0">
                <a:pos x="1096" y="1220"/>
              </a:cxn>
              <a:cxn ang="0">
                <a:pos x="1139" y="1280"/>
              </a:cxn>
              <a:cxn ang="0">
                <a:pos x="1155" y="1298"/>
              </a:cxn>
              <a:cxn ang="0">
                <a:pos x="1174" y="1309"/>
              </a:cxn>
              <a:cxn ang="0">
                <a:pos x="1194" y="1312"/>
              </a:cxn>
              <a:cxn ang="0">
                <a:pos x="1217" y="1309"/>
              </a:cxn>
              <a:cxn ang="0">
                <a:pos x="1238" y="1300"/>
              </a:cxn>
              <a:cxn ang="0">
                <a:pos x="1289" y="1266"/>
              </a:cxn>
              <a:cxn ang="0">
                <a:pos x="1319" y="1238"/>
              </a:cxn>
              <a:cxn ang="0">
                <a:pos x="1333" y="1217"/>
              </a:cxn>
              <a:cxn ang="0">
                <a:pos x="1341" y="1178"/>
              </a:cxn>
              <a:cxn ang="0">
                <a:pos x="1336" y="1158"/>
              </a:cxn>
              <a:cxn ang="0">
                <a:pos x="1321" y="1140"/>
              </a:cxn>
              <a:cxn ang="0">
                <a:pos x="1297" y="1124"/>
              </a:cxn>
              <a:cxn ang="0">
                <a:pos x="1260" y="1112"/>
              </a:cxn>
              <a:cxn ang="0">
                <a:pos x="1189" y="1082"/>
              </a:cxn>
              <a:cxn ang="0">
                <a:pos x="1125" y="1051"/>
              </a:cxn>
              <a:cxn ang="0">
                <a:pos x="1017" y="981"/>
              </a:cxn>
              <a:cxn ang="0">
                <a:pos x="925" y="906"/>
              </a:cxn>
              <a:cxn ang="0">
                <a:pos x="848" y="824"/>
              </a:cxn>
              <a:cxn ang="0">
                <a:pos x="778" y="736"/>
              </a:cxn>
              <a:cxn ang="0">
                <a:pos x="709" y="642"/>
              </a:cxn>
              <a:cxn ang="0">
                <a:pos x="634" y="541"/>
              </a:cxn>
              <a:cxn ang="0">
                <a:pos x="551" y="433"/>
              </a:cxn>
              <a:cxn ang="0">
                <a:pos x="535" y="415"/>
              </a:cxn>
              <a:cxn ang="0">
                <a:pos x="495" y="364"/>
              </a:cxn>
              <a:cxn ang="0">
                <a:pos x="441" y="299"/>
              </a:cxn>
              <a:cxn ang="0">
                <a:pos x="346" y="195"/>
              </a:cxn>
              <a:cxn ang="0">
                <a:pos x="282" y="125"/>
              </a:cxn>
              <a:cxn ang="0">
                <a:pos x="218" y="66"/>
              </a:cxn>
              <a:cxn ang="0">
                <a:pos x="159" y="23"/>
              </a:cxn>
              <a:cxn ang="0">
                <a:pos x="133" y="10"/>
              </a:cxn>
              <a:cxn ang="0">
                <a:pos x="111" y="2"/>
              </a:cxn>
              <a:cxn ang="0">
                <a:pos x="93" y="2"/>
              </a:cxn>
              <a:cxn ang="0">
                <a:pos x="77" y="8"/>
              </a:cxn>
              <a:cxn ang="0">
                <a:pos x="51" y="35"/>
              </a:cxn>
              <a:cxn ang="0">
                <a:pos x="37" y="69"/>
              </a:cxn>
              <a:cxn ang="0">
                <a:pos x="39" y="100"/>
              </a:cxn>
            </a:cxnLst>
            <a:rect l="0" t="0" r="r" b="b"/>
            <a:pathLst>
              <a:path w="1342" h="1313">
                <a:moveTo>
                  <a:pt x="39" y="100"/>
                </a:moveTo>
                <a:lnTo>
                  <a:pt x="34" y="108"/>
                </a:lnTo>
                <a:lnTo>
                  <a:pt x="27" y="120"/>
                </a:lnTo>
                <a:lnTo>
                  <a:pt x="16" y="133"/>
                </a:lnTo>
                <a:lnTo>
                  <a:pt x="7" y="147"/>
                </a:lnTo>
                <a:lnTo>
                  <a:pt x="2" y="164"/>
                </a:lnTo>
                <a:lnTo>
                  <a:pt x="0" y="172"/>
                </a:lnTo>
                <a:lnTo>
                  <a:pt x="0" y="181"/>
                </a:lnTo>
                <a:lnTo>
                  <a:pt x="3" y="191"/>
                </a:lnTo>
                <a:lnTo>
                  <a:pt x="7" y="200"/>
                </a:lnTo>
                <a:lnTo>
                  <a:pt x="14" y="210"/>
                </a:lnTo>
                <a:lnTo>
                  <a:pt x="24" y="219"/>
                </a:lnTo>
                <a:lnTo>
                  <a:pt x="33" y="226"/>
                </a:lnTo>
                <a:lnTo>
                  <a:pt x="46" y="231"/>
                </a:lnTo>
                <a:lnTo>
                  <a:pt x="72" y="239"/>
                </a:lnTo>
                <a:lnTo>
                  <a:pt x="101" y="243"/>
                </a:lnTo>
                <a:lnTo>
                  <a:pt x="133" y="246"/>
                </a:lnTo>
                <a:lnTo>
                  <a:pt x="165" y="247"/>
                </a:lnTo>
                <a:lnTo>
                  <a:pt x="195" y="250"/>
                </a:lnTo>
                <a:lnTo>
                  <a:pt x="221" y="254"/>
                </a:lnTo>
                <a:lnTo>
                  <a:pt x="232" y="256"/>
                </a:lnTo>
                <a:lnTo>
                  <a:pt x="241" y="260"/>
                </a:lnTo>
                <a:lnTo>
                  <a:pt x="263" y="273"/>
                </a:lnTo>
                <a:lnTo>
                  <a:pt x="285" y="289"/>
                </a:lnTo>
                <a:lnTo>
                  <a:pt x="307" y="306"/>
                </a:lnTo>
                <a:lnTo>
                  <a:pt x="327" y="327"/>
                </a:lnTo>
                <a:lnTo>
                  <a:pt x="349" y="349"/>
                </a:lnTo>
                <a:lnTo>
                  <a:pt x="370" y="373"/>
                </a:lnTo>
                <a:lnTo>
                  <a:pt x="412" y="424"/>
                </a:lnTo>
                <a:lnTo>
                  <a:pt x="452" y="475"/>
                </a:lnTo>
                <a:lnTo>
                  <a:pt x="490" y="526"/>
                </a:lnTo>
                <a:lnTo>
                  <a:pt x="509" y="550"/>
                </a:lnTo>
                <a:lnTo>
                  <a:pt x="526" y="572"/>
                </a:lnTo>
                <a:lnTo>
                  <a:pt x="544" y="593"/>
                </a:lnTo>
                <a:lnTo>
                  <a:pt x="560" y="611"/>
                </a:lnTo>
                <a:lnTo>
                  <a:pt x="655" y="701"/>
                </a:lnTo>
                <a:lnTo>
                  <a:pt x="744" y="794"/>
                </a:lnTo>
                <a:lnTo>
                  <a:pt x="829" y="888"/>
                </a:lnTo>
                <a:lnTo>
                  <a:pt x="870" y="934"/>
                </a:lnTo>
                <a:lnTo>
                  <a:pt x="909" y="980"/>
                </a:lnTo>
                <a:lnTo>
                  <a:pt x="946" y="1024"/>
                </a:lnTo>
                <a:lnTo>
                  <a:pt x="982" y="1068"/>
                </a:lnTo>
                <a:lnTo>
                  <a:pt x="1013" y="1108"/>
                </a:lnTo>
                <a:lnTo>
                  <a:pt x="1044" y="1148"/>
                </a:lnTo>
                <a:lnTo>
                  <a:pt x="1072" y="1186"/>
                </a:lnTo>
                <a:lnTo>
                  <a:pt x="1096" y="1220"/>
                </a:lnTo>
                <a:lnTo>
                  <a:pt x="1120" y="1251"/>
                </a:lnTo>
                <a:lnTo>
                  <a:pt x="1139" y="1280"/>
                </a:lnTo>
                <a:lnTo>
                  <a:pt x="1146" y="1289"/>
                </a:lnTo>
                <a:lnTo>
                  <a:pt x="1155" y="1298"/>
                </a:lnTo>
                <a:lnTo>
                  <a:pt x="1164" y="1304"/>
                </a:lnTo>
                <a:lnTo>
                  <a:pt x="1174" y="1309"/>
                </a:lnTo>
                <a:lnTo>
                  <a:pt x="1184" y="1312"/>
                </a:lnTo>
                <a:lnTo>
                  <a:pt x="1194" y="1312"/>
                </a:lnTo>
                <a:lnTo>
                  <a:pt x="1204" y="1312"/>
                </a:lnTo>
                <a:lnTo>
                  <a:pt x="1217" y="1309"/>
                </a:lnTo>
                <a:lnTo>
                  <a:pt x="1227" y="1305"/>
                </a:lnTo>
                <a:lnTo>
                  <a:pt x="1238" y="1300"/>
                </a:lnTo>
                <a:lnTo>
                  <a:pt x="1263" y="1285"/>
                </a:lnTo>
                <a:lnTo>
                  <a:pt x="1289" y="1266"/>
                </a:lnTo>
                <a:lnTo>
                  <a:pt x="1315" y="1243"/>
                </a:lnTo>
                <a:lnTo>
                  <a:pt x="1319" y="1238"/>
                </a:lnTo>
                <a:lnTo>
                  <a:pt x="1324" y="1232"/>
                </a:lnTo>
                <a:lnTo>
                  <a:pt x="1333" y="1217"/>
                </a:lnTo>
                <a:lnTo>
                  <a:pt x="1339" y="1199"/>
                </a:lnTo>
                <a:lnTo>
                  <a:pt x="1341" y="1178"/>
                </a:lnTo>
                <a:lnTo>
                  <a:pt x="1339" y="1169"/>
                </a:lnTo>
                <a:lnTo>
                  <a:pt x="1336" y="1158"/>
                </a:lnTo>
                <a:lnTo>
                  <a:pt x="1330" y="1149"/>
                </a:lnTo>
                <a:lnTo>
                  <a:pt x="1321" y="1140"/>
                </a:lnTo>
                <a:lnTo>
                  <a:pt x="1311" y="1131"/>
                </a:lnTo>
                <a:lnTo>
                  <a:pt x="1297" y="1124"/>
                </a:lnTo>
                <a:lnTo>
                  <a:pt x="1280" y="1118"/>
                </a:lnTo>
                <a:lnTo>
                  <a:pt x="1260" y="1112"/>
                </a:lnTo>
                <a:lnTo>
                  <a:pt x="1222" y="1098"/>
                </a:lnTo>
                <a:lnTo>
                  <a:pt x="1189" y="1082"/>
                </a:lnTo>
                <a:lnTo>
                  <a:pt x="1157" y="1066"/>
                </a:lnTo>
                <a:lnTo>
                  <a:pt x="1125" y="1051"/>
                </a:lnTo>
                <a:lnTo>
                  <a:pt x="1067" y="1017"/>
                </a:lnTo>
                <a:lnTo>
                  <a:pt x="1017" y="981"/>
                </a:lnTo>
                <a:lnTo>
                  <a:pt x="969" y="944"/>
                </a:lnTo>
                <a:lnTo>
                  <a:pt x="925" y="906"/>
                </a:lnTo>
                <a:lnTo>
                  <a:pt x="886" y="866"/>
                </a:lnTo>
                <a:lnTo>
                  <a:pt x="848" y="824"/>
                </a:lnTo>
                <a:lnTo>
                  <a:pt x="813" y="781"/>
                </a:lnTo>
                <a:lnTo>
                  <a:pt x="778" y="736"/>
                </a:lnTo>
                <a:lnTo>
                  <a:pt x="744" y="690"/>
                </a:lnTo>
                <a:lnTo>
                  <a:pt x="709" y="642"/>
                </a:lnTo>
                <a:lnTo>
                  <a:pt x="672" y="592"/>
                </a:lnTo>
                <a:lnTo>
                  <a:pt x="634" y="541"/>
                </a:lnTo>
                <a:lnTo>
                  <a:pt x="595" y="488"/>
                </a:lnTo>
                <a:lnTo>
                  <a:pt x="551" y="433"/>
                </a:lnTo>
                <a:lnTo>
                  <a:pt x="544" y="424"/>
                </a:lnTo>
                <a:lnTo>
                  <a:pt x="535" y="415"/>
                </a:lnTo>
                <a:lnTo>
                  <a:pt x="516" y="391"/>
                </a:lnTo>
                <a:lnTo>
                  <a:pt x="495" y="364"/>
                </a:lnTo>
                <a:lnTo>
                  <a:pt x="468" y="333"/>
                </a:lnTo>
                <a:lnTo>
                  <a:pt x="441" y="299"/>
                </a:lnTo>
                <a:lnTo>
                  <a:pt x="411" y="265"/>
                </a:lnTo>
                <a:lnTo>
                  <a:pt x="346" y="195"/>
                </a:lnTo>
                <a:lnTo>
                  <a:pt x="315" y="159"/>
                </a:lnTo>
                <a:lnTo>
                  <a:pt x="282" y="125"/>
                </a:lnTo>
                <a:lnTo>
                  <a:pt x="248" y="95"/>
                </a:lnTo>
                <a:lnTo>
                  <a:pt x="218" y="66"/>
                </a:lnTo>
                <a:lnTo>
                  <a:pt x="187" y="42"/>
                </a:lnTo>
                <a:lnTo>
                  <a:pt x="159" y="23"/>
                </a:lnTo>
                <a:lnTo>
                  <a:pt x="146" y="15"/>
                </a:lnTo>
                <a:lnTo>
                  <a:pt x="133" y="10"/>
                </a:lnTo>
                <a:lnTo>
                  <a:pt x="121" y="4"/>
                </a:lnTo>
                <a:lnTo>
                  <a:pt x="111" y="2"/>
                </a:lnTo>
                <a:lnTo>
                  <a:pt x="102" y="0"/>
                </a:lnTo>
                <a:lnTo>
                  <a:pt x="93" y="2"/>
                </a:lnTo>
                <a:lnTo>
                  <a:pt x="86" y="4"/>
                </a:lnTo>
                <a:lnTo>
                  <a:pt x="77" y="8"/>
                </a:lnTo>
                <a:lnTo>
                  <a:pt x="64" y="20"/>
                </a:lnTo>
                <a:lnTo>
                  <a:pt x="51" y="35"/>
                </a:lnTo>
                <a:lnTo>
                  <a:pt x="42" y="52"/>
                </a:lnTo>
                <a:lnTo>
                  <a:pt x="37" y="69"/>
                </a:lnTo>
                <a:lnTo>
                  <a:pt x="34" y="86"/>
                </a:lnTo>
                <a:lnTo>
                  <a:pt x="39" y="100"/>
                </a:lnTo>
              </a:path>
            </a:pathLst>
          </a:custGeom>
          <a:solidFill>
            <a:schemeClr val="accent2"/>
          </a:solidFill>
          <a:ln w="12700" cap="rnd" cmpd="sng">
            <a:solidFill>
              <a:srgbClr val="808080"/>
            </a:solidFill>
            <a:prstDash val="solid"/>
            <a:round/>
            <a:headEnd type="none" w="med" len="med"/>
            <a:tailEnd type="none" w="med" len="med"/>
          </a:ln>
          <a:effectLst/>
        </p:spPr>
        <p:txBody>
          <a:bodyPr/>
          <a:lstStyle/>
          <a:p>
            <a:endParaRPr lang="en-US"/>
          </a:p>
        </p:txBody>
      </p:sp>
      <p:sp>
        <p:nvSpPr>
          <p:cNvPr id="12295" name="Freeform 7"/>
          <p:cNvSpPr>
            <a:spLocks/>
          </p:cNvSpPr>
          <p:nvPr/>
        </p:nvSpPr>
        <p:spPr bwMode="auto">
          <a:xfrm>
            <a:off x="6299201" y="1452564"/>
            <a:ext cx="2125133" cy="1900237"/>
          </a:xfrm>
          <a:custGeom>
            <a:avLst/>
            <a:gdLst/>
            <a:ahLst/>
            <a:cxnLst>
              <a:cxn ang="0">
                <a:pos x="125" y="1177"/>
              </a:cxn>
              <a:cxn ang="0">
                <a:pos x="148" y="1189"/>
              </a:cxn>
              <a:cxn ang="0">
                <a:pos x="181" y="1191"/>
              </a:cxn>
              <a:cxn ang="0">
                <a:pos x="219" y="1184"/>
              </a:cxn>
              <a:cxn ang="0">
                <a:pos x="249" y="1175"/>
              </a:cxn>
              <a:cxn ang="0">
                <a:pos x="268" y="1153"/>
              </a:cxn>
              <a:cxn ang="0">
                <a:pos x="278" y="1109"/>
              </a:cxn>
              <a:cxn ang="0">
                <a:pos x="286" y="1041"/>
              </a:cxn>
              <a:cxn ang="0">
                <a:pos x="307" y="1006"/>
              </a:cxn>
              <a:cxn ang="0">
                <a:pos x="340" y="969"/>
              </a:cxn>
              <a:cxn ang="0">
                <a:pos x="404" y="920"/>
              </a:cxn>
              <a:cxn ang="0">
                <a:pos x="552" y="831"/>
              </a:cxn>
              <a:cxn ang="0">
                <a:pos x="619" y="788"/>
              </a:cxn>
              <a:cxn ang="0">
                <a:pos x="740" y="686"/>
              </a:cxn>
              <a:cxn ang="0">
                <a:pos x="945" y="508"/>
              </a:cxn>
              <a:cxn ang="0">
                <a:pos x="1052" y="424"/>
              </a:cxn>
              <a:cxn ang="0">
                <a:pos x="1156" y="350"/>
              </a:cxn>
              <a:cxn ang="0">
                <a:pos x="1259" y="291"/>
              </a:cxn>
              <a:cxn ang="0">
                <a:pos x="1360" y="249"/>
              </a:cxn>
              <a:cxn ang="0">
                <a:pos x="1410" y="236"/>
              </a:cxn>
              <a:cxn ang="0">
                <a:pos x="1458" y="230"/>
              </a:cxn>
              <a:cxn ang="0">
                <a:pos x="1489" y="219"/>
              </a:cxn>
              <a:cxn ang="0">
                <a:pos x="1503" y="195"/>
              </a:cxn>
              <a:cxn ang="0">
                <a:pos x="1507" y="163"/>
              </a:cxn>
              <a:cxn ang="0">
                <a:pos x="1496" y="125"/>
              </a:cxn>
              <a:cxn ang="0">
                <a:pos x="1477" y="87"/>
              </a:cxn>
              <a:cxn ang="0">
                <a:pos x="1449" y="51"/>
              </a:cxn>
              <a:cxn ang="0">
                <a:pos x="1418" y="22"/>
              </a:cxn>
              <a:cxn ang="0">
                <a:pos x="1379" y="4"/>
              </a:cxn>
              <a:cxn ang="0">
                <a:pos x="1359" y="0"/>
              </a:cxn>
              <a:cxn ang="0">
                <a:pos x="1313" y="3"/>
              </a:cxn>
              <a:cxn ang="0">
                <a:pos x="1288" y="15"/>
              </a:cxn>
              <a:cxn ang="0">
                <a:pos x="1247" y="88"/>
              </a:cxn>
              <a:cxn ang="0">
                <a:pos x="1167" y="206"/>
              </a:cxn>
              <a:cxn ang="0">
                <a:pos x="1076" y="312"/>
              </a:cxn>
              <a:cxn ang="0">
                <a:pos x="973" y="408"/>
              </a:cxn>
              <a:cxn ang="0">
                <a:pos x="862" y="497"/>
              </a:cxn>
              <a:cxn ang="0">
                <a:pos x="687" y="622"/>
              </a:cxn>
              <a:cxn ang="0">
                <a:pos x="430" y="788"/>
              </a:cxn>
              <a:cxn ang="0">
                <a:pos x="394" y="810"/>
              </a:cxn>
              <a:cxn ang="0">
                <a:pos x="328" y="847"/>
              </a:cxn>
              <a:cxn ang="0">
                <a:pos x="254" y="890"/>
              </a:cxn>
              <a:cxn ang="0">
                <a:pos x="138" y="960"/>
              </a:cxn>
              <a:cxn ang="0">
                <a:pos x="73" y="1008"/>
              </a:cxn>
              <a:cxn ang="0">
                <a:pos x="23" y="1056"/>
              </a:cxn>
              <a:cxn ang="0">
                <a:pos x="8" y="1079"/>
              </a:cxn>
              <a:cxn ang="0">
                <a:pos x="1" y="1100"/>
              </a:cxn>
              <a:cxn ang="0">
                <a:pos x="1" y="1120"/>
              </a:cxn>
              <a:cxn ang="0">
                <a:pos x="6" y="1137"/>
              </a:cxn>
              <a:cxn ang="0">
                <a:pos x="24" y="1155"/>
              </a:cxn>
              <a:cxn ang="0">
                <a:pos x="59" y="1168"/>
              </a:cxn>
              <a:cxn ang="0">
                <a:pos x="84" y="1171"/>
              </a:cxn>
              <a:cxn ang="0">
                <a:pos x="118" y="1168"/>
              </a:cxn>
            </a:cxnLst>
            <a:rect l="0" t="0" r="r" b="b"/>
            <a:pathLst>
              <a:path w="1508" h="1192">
                <a:moveTo>
                  <a:pt x="118" y="1168"/>
                </a:moveTo>
                <a:lnTo>
                  <a:pt x="125" y="1177"/>
                </a:lnTo>
                <a:lnTo>
                  <a:pt x="136" y="1185"/>
                </a:lnTo>
                <a:lnTo>
                  <a:pt x="148" y="1189"/>
                </a:lnTo>
                <a:lnTo>
                  <a:pt x="163" y="1191"/>
                </a:lnTo>
                <a:lnTo>
                  <a:pt x="181" y="1191"/>
                </a:lnTo>
                <a:lnTo>
                  <a:pt x="200" y="1188"/>
                </a:lnTo>
                <a:lnTo>
                  <a:pt x="219" y="1184"/>
                </a:lnTo>
                <a:lnTo>
                  <a:pt x="240" y="1179"/>
                </a:lnTo>
                <a:lnTo>
                  <a:pt x="249" y="1175"/>
                </a:lnTo>
                <a:lnTo>
                  <a:pt x="258" y="1168"/>
                </a:lnTo>
                <a:lnTo>
                  <a:pt x="268" y="1153"/>
                </a:lnTo>
                <a:lnTo>
                  <a:pt x="274" y="1133"/>
                </a:lnTo>
                <a:lnTo>
                  <a:pt x="278" y="1109"/>
                </a:lnTo>
                <a:lnTo>
                  <a:pt x="282" y="1062"/>
                </a:lnTo>
                <a:lnTo>
                  <a:pt x="286" y="1041"/>
                </a:lnTo>
                <a:lnTo>
                  <a:pt x="292" y="1024"/>
                </a:lnTo>
                <a:lnTo>
                  <a:pt x="307" y="1006"/>
                </a:lnTo>
                <a:lnTo>
                  <a:pt x="321" y="987"/>
                </a:lnTo>
                <a:lnTo>
                  <a:pt x="340" y="969"/>
                </a:lnTo>
                <a:lnTo>
                  <a:pt x="361" y="952"/>
                </a:lnTo>
                <a:lnTo>
                  <a:pt x="404" y="920"/>
                </a:lnTo>
                <a:lnTo>
                  <a:pt x="453" y="889"/>
                </a:lnTo>
                <a:lnTo>
                  <a:pt x="552" y="831"/>
                </a:lnTo>
                <a:lnTo>
                  <a:pt x="599" y="802"/>
                </a:lnTo>
                <a:lnTo>
                  <a:pt x="619" y="788"/>
                </a:lnTo>
                <a:lnTo>
                  <a:pt x="639" y="774"/>
                </a:lnTo>
                <a:lnTo>
                  <a:pt x="740" y="686"/>
                </a:lnTo>
                <a:lnTo>
                  <a:pt x="842" y="595"/>
                </a:lnTo>
                <a:lnTo>
                  <a:pt x="945" y="508"/>
                </a:lnTo>
                <a:lnTo>
                  <a:pt x="998" y="464"/>
                </a:lnTo>
                <a:lnTo>
                  <a:pt x="1052" y="424"/>
                </a:lnTo>
                <a:lnTo>
                  <a:pt x="1105" y="386"/>
                </a:lnTo>
                <a:lnTo>
                  <a:pt x="1156" y="350"/>
                </a:lnTo>
                <a:lnTo>
                  <a:pt x="1208" y="319"/>
                </a:lnTo>
                <a:lnTo>
                  <a:pt x="1259" y="291"/>
                </a:lnTo>
                <a:lnTo>
                  <a:pt x="1311" y="268"/>
                </a:lnTo>
                <a:lnTo>
                  <a:pt x="1360" y="249"/>
                </a:lnTo>
                <a:lnTo>
                  <a:pt x="1385" y="241"/>
                </a:lnTo>
                <a:lnTo>
                  <a:pt x="1410" y="236"/>
                </a:lnTo>
                <a:lnTo>
                  <a:pt x="1435" y="232"/>
                </a:lnTo>
                <a:lnTo>
                  <a:pt x="1458" y="230"/>
                </a:lnTo>
                <a:lnTo>
                  <a:pt x="1476" y="226"/>
                </a:lnTo>
                <a:lnTo>
                  <a:pt x="1489" y="219"/>
                </a:lnTo>
                <a:lnTo>
                  <a:pt x="1498" y="209"/>
                </a:lnTo>
                <a:lnTo>
                  <a:pt x="1503" y="195"/>
                </a:lnTo>
                <a:lnTo>
                  <a:pt x="1507" y="180"/>
                </a:lnTo>
                <a:lnTo>
                  <a:pt x="1507" y="163"/>
                </a:lnTo>
                <a:lnTo>
                  <a:pt x="1502" y="144"/>
                </a:lnTo>
                <a:lnTo>
                  <a:pt x="1496" y="125"/>
                </a:lnTo>
                <a:lnTo>
                  <a:pt x="1487" y="106"/>
                </a:lnTo>
                <a:lnTo>
                  <a:pt x="1477" y="87"/>
                </a:lnTo>
                <a:lnTo>
                  <a:pt x="1464" y="68"/>
                </a:lnTo>
                <a:lnTo>
                  <a:pt x="1449" y="51"/>
                </a:lnTo>
                <a:lnTo>
                  <a:pt x="1435" y="36"/>
                </a:lnTo>
                <a:lnTo>
                  <a:pt x="1418" y="22"/>
                </a:lnTo>
                <a:lnTo>
                  <a:pt x="1399" y="12"/>
                </a:lnTo>
                <a:lnTo>
                  <a:pt x="1379" y="4"/>
                </a:lnTo>
                <a:lnTo>
                  <a:pt x="1370" y="1"/>
                </a:lnTo>
                <a:lnTo>
                  <a:pt x="1359" y="0"/>
                </a:lnTo>
                <a:lnTo>
                  <a:pt x="1328" y="1"/>
                </a:lnTo>
                <a:lnTo>
                  <a:pt x="1313" y="3"/>
                </a:lnTo>
                <a:lnTo>
                  <a:pt x="1301" y="8"/>
                </a:lnTo>
                <a:lnTo>
                  <a:pt x="1288" y="15"/>
                </a:lnTo>
                <a:lnTo>
                  <a:pt x="1282" y="24"/>
                </a:lnTo>
                <a:lnTo>
                  <a:pt x="1247" y="88"/>
                </a:lnTo>
                <a:lnTo>
                  <a:pt x="1208" y="148"/>
                </a:lnTo>
                <a:lnTo>
                  <a:pt x="1167" y="206"/>
                </a:lnTo>
                <a:lnTo>
                  <a:pt x="1122" y="260"/>
                </a:lnTo>
                <a:lnTo>
                  <a:pt x="1076" y="312"/>
                </a:lnTo>
                <a:lnTo>
                  <a:pt x="1025" y="361"/>
                </a:lnTo>
                <a:lnTo>
                  <a:pt x="973" y="408"/>
                </a:lnTo>
                <a:lnTo>
                  <a:pt x="918" y="454"/>
                </a:lnTo>
                <a:lnTo>
                  <a:pt x="862" y="497"/>
                </a:lnTo>
                <a:lnTo>
                  <a:pt x="805" y="539"/>
                </a:lnTo>
                <a:lnTo>
                  <a:pt x="687" y="622"/>
                </a:lnTo>
                <a:lnTo>
                  <a:pt x="440" y="783"/>
                </a:lnTo>
                <a:lnTo>
                  <a:pt x="430" y="788"/>
                </a:lnTo>
                <a:lnTo>
                  <a:pt x="420" y="796"/>
                </a:lnTo>
                <a:lnTo>
                  <a:pt x="394" y="810"/>
                </a:lnTo>
                <a:lnTo>
                  <a:pt x="363" y="829"/>
                </a:lnTo>
                <a:lnTo>
                  <a:pt x="328" y="847"/>
                </a:lnTo>
                <a:lnTo>
                  <a:pt x="292" y="868"/>
                </a:lnTo>
                <a:lnTo>
                  <a:pt x="254" y="890"/>
                </a:lnTo>
                <a:lnTo>
                  <a:pt x="176" y="936"/>
                </a:lnTo>
                <a:lnTo>
                  <a:pt x="138" y="960"/>
                </a:lnTo>
                <a:lnTo>
                  <a:pt x="103" y="985"/>
                </a:lnTo>
                <a:lnTo>
                  <a:pt x="73" y="1008"/>
                </a:lnTo>
                <a:lnTo>
                  <a:pt x="44" y="1033"/>
                </a:lnTo>
                <a:lnTo>
                  <a:pt x="23" y="1056"/>
                </a:lnTo>
                <a:lnTo>
                  <a:pt x="15" y="1067"/>
                </a:lnTo>
                <a:lnTo>
                  <a:pt x="8" y="1079"/>
                </a:lnTo>
                <a:lnTo>
                  <a:pt x="4" y="1090"/>
                </a:lnTo>
                <a:lnTo>
                  <a:pt x="1" y="1100"/>
                </a:lnTo>
                <a:lnTo>
                  <a:pt x="0" y="1111"/>
                </a:lnTo>
                <a:lnTo>
                  <a:pt x="1" y="1120"/>
                </a:lnTo>
                <a:lnTo>
                  <a:pt x="2" y="1128"/>
                </a:lnTo>
                <a:lnTo>
                  <a:pt x="6" y="1137"/>
                </a:lnTo>
                <a:lnTo>
                  <a:pt x="14" y="1146"/>
                </a:lnTo>
                <a:lnTo>
                  <a:pt x="24" y="1155"/>
                </a:lnTo>
                <a:lnTo>
                  <a:pt x="39" y="1163"/>
                </a:lnTo>
                <a:lnTo>
                  <a:pt x="59" y="1168"/>
                </a:lnTo>
                <a:lnTo>
                  <a:pt x="70" y="1170"/>
                </a:lnTo>
                <a:lnTo>
                  <a:pt x="84" y="1171"/>
                </a:lnTo>
                <a:lnTo>
                  <a:pt x="100" y="1170"/>
                </a:lnTo>
                <a:lnTo>
                  <a:pt x="118" y="1168"/>
                </a:lnTo>
              </a:path>
            </a:pathLst>
          </a:custGeom>
          <a:solidFill>
            <a:schemeClr val="accent2"/>
          </a:solidFill>
          <a:ln w="12700" cap="rnd" cmpd="sng">
            <a:solidFill>
              <a:srgbClr val="808080"/>
            </a:solidFill>
            <a:prstDash val="solid"/>
            <a:round/>
            <a:headEnd type="none" w="med" len="med"/>
            <a:tailEnd type="none" w="med" len="med"/>
          </a:ln>
          <a:effectLst/>
        </p:spPr>
        <p:txBody>
          <a:bodyPr/>
          <a:lstStyle/>
          <a:p>
            <a:endParaRPr lang="en-US"/>
          </a:p>
        </p:txBody>
      </p:sp>
      <p:sp>
        <p:nvSpPr>
          <p:cNvPr id="12296" name="Freeform 8"/>
          <p:cNvSpPr>
            <a:spLocks/>
          </p:cNvSpPr>
          <p:nvPr/>
        </p:nvSpPr>
        <p:spPr bwMode="auto">
          <a:xfrm>
            <a:off x="6811434" y="1652589"/>
            <a:ext cx="1008944" cy="998537"/>
          </a:xfrm>
          <a:custGeom>
            <a:avLst/>
            <a:gdLst/>
            <a:ahLst/>
            <a:cxnLst>
              <a:cxn ang="0">
                <a:pos x="251" y="597"/>
              </a:cxn>
              <a:cxn ang="0">
                <a:pos x="265" y="606"/>
              </a:cxn>
              <a:cxn ang="0">
                <a:pos x="290" y="604"/>
              </a:cxn>
              <a:cxn ang="0">
                <a:pos x="304" y="611"/>
              </a:cxn>
              <a:cxn ang="0">
                <a:pos x="314" y="610"/>
              </a:cxn>
              <a:cxn ang="0">
                <a:pos x="333" y="610"/>
              </a:cxn>
              <a:cxn ang="0">
                <a:pos x="345" y="628"/>
              </a:cxn>
              <a:cxn ang="0">
                <a:pos x="355" y="611"/>
              </a:cxn>
              <a:cxn ang="0">
                <a:pos x="371" y="612"/>
              </a:cxn>
              <a:cxn ang="0">
                <a:pos x="382" y="619"/>
              </a:cxn>
              <a:cxn ang="0">
                <a:pos x="396" y="607"/>
              </a:cxn>
              <a:cxn ang="0">
                <a:pos x="409" y="615"/>
              </a:cxn>
              <a:cxn ang="0">
                <a:pos x="420" y="611"/>
              </a:cxn>
              <a:cxn ang="0">
                <a:pos x="435" y="606"/>
              </a:cxn>
              <a:cxn ang="0">
                <a:pos x="453" y="617"/>
              </a:cxn>
              <a:cxn ang="0">
                <a:pos x="466" y="604"/>
              </a:cxn>
              <a:cxn ang="0">
                <a:pos x="488" y="612"/>
              </a:cxn>
              <a:cxn ang="0">
                <a:pos x="504" y="599"/>
              </a:cxn>
              <a:cxn ang="0">
                <a:pos x="524" y="590"/>
              </a:cxn>
              <a:cxn ang="0">
                <a:pos x="536" y="582"/>
              </a:cxn>
              <a:cxn ang="0">
                <a:pos x="548" y="591"/>
              </a:cxn>
              <a:cxn ang="0">
                <a:pos x="558" y="577"/>
              </a:cxn>
              <a:cxn ang="0">
                <a:pos x="566" y="577"/>
              </a:cxn>
              <a:cxn ang="0">
                <a:pos x="572" y="581"/>
              </a:cxn>
              <a:cxn ang="0">
                <a:pos x="583" y="582"/>
              </a:cxn>
              <a:cxn ang="0">
                <a:pos x="609" y="595"/>
              </a:cxn>
              <a:cxn ang="0">
                <a:pos x="658" y="583"/>
              </a:cxn>
              <a:cxn ang="0">
                <a:pos x="700" y="534"/>
              </a:cxn>
              <a:cxn ang="0">
                <a:pos x="702" y="493"/>
              </a:cxn>
              <a:cxn ang="0">
                <a:pos x="693" y="455"/>
              </a:cxn>
              <a:cxn ang="0">
                <a:pos x="683" y="413"/>
              </a:cxn>
              <a:cxn ang="0">
                <a:pos x="702" y="370"/>
              </a:cxn>
              <a:cxn ang="0">
                <a:pos x="714" y="308"/>
              </a:cxn>
              <a:cxn ang="0">
                <a:pos x="709" y="245"/>
              </a:cxn>
              <a:cxn ang="0">
                <a:pos x="674" y="152"/>
              </a:cxn>
              <a:cxn ang="0">
                <a:pos x="646" y="113"/>
              </a:cxn>
              <a:cxn ang="0">
                <a:pos x="546" y="49"/>
              </a:cxn>
              <a:cxn ang="0">
                <a:pos x="422" y="8"/>
              </a:cxn>
              <a:cxn ang="0">
                <a:pos x="305" y="0"/>
              </a:cxn>
              <a:cxn ang="0">
                <a:pos x="182" y="30"/>
              </a:cxn>
              <a:cxn ang="0">
                <a:pos x="69" y="97"/>
              </a:cxn>
              <a:cxn ang="0">
                <a:pos x="21" y="157"/>
              </a:cxn>
              <a:cxn ang="0">
                <a:pos x="2" y="237"/>
              </a:cxn>
              <a:cxn ang="0">
                <a:pos x="5" y="342"/>
              </a:cxn>
              <a:cxn ang="0">
                <a:pos x="19" y="389"/>
              </a:cxn>
              <a:cxn ang="0">
                <a:pos x="31" y="422"/>
              </a:cxn>
              <a:cxn ang="0">
                <a:pos x="29" y="455"/>
              </a:cxn>
              <a:cxn ang="0">
                <a:pos x="15" y="493"/>
              </a:cxn>
              <a:cxn ang="0">
                <a:pos x="19" y="530"/>
              </a:cxn>
              <a:cxn ang="0">
                <a:pos x="48" y="566"/>
              </a:cxn>
              <a:cxn ang="0">
                <a:pos x="84" y="590"/>
              </a:cxn>
              <a:cxn ang="0">
                <a:pos x="136" y="599"/>
              </a:cxn>
              <a:cxn ang="0">
                <a:pos x="173" y="586"/>
              </a:cxn>
              <a:cxn ang="0">
                <a:pos x="185" y="579"/>
              </a:cxn>
              <a:cxn ang="0">
                <a:pos x="191" y="578"/>
              </a:cxn>
              <a:cxn ang="0">
                <a:pos x="199" y="578"/>
              </a:cxn>
              <a:cxn ang="0">
                <a:pos x="210" y="594"/>
              </a:cxn>
              <a:cxn ang="0">
                <a:pos x="225" y="581"/>
              </a:cxn>
              <a:cxn ang="0">
                <a:pos x="234" y="587"/>
              </a:cxn>
            </a:cxnLst>
            <a:rect l="0" t="0" r="r" b="b"/>
            <a:pathLst>
              <a:path w="715" h="629">
                <a:moveTo>
                  <a:pt x="238" y="602"/>
                </a:moveTo>
                <a:lnTo>
                  <a:pt x="243" y="599"/>
                </a:lnTo>
                <a:lnTo>
                  <a:pt x="251" y="597"/>
                </a:lnTo>
                <a:lnTo>
                  <a:pt x="255" y="597"/>
                </a:lnTo>
                <a:lnTo>
                  <a:pt x="260" y="600"/>
                </a:lnTo>
                <a:lnTo>
                  <a:pt x="265" y="606"/>
                </a:lnTo>
                <a:lnTo>
                  <a:pt x="269" y="615"/>
                </a:lnTo>
                <a:lnTo>
                  <a:pt x="280" y="607"/>
                </a:lnTo>
                <a:lnTo>
                  <a:pt x="290" y="604"/>
                </a:lnTo>
                <a:lnTo>
                  <a:pt x="295" y="606"/>
                </a:lnTo>
                <a:lnTo>
                  <a:pt x="299" y="607"/>
                </a:lnTo>
                <a:lnTo>
                  <a:pt x="304" y="611"/>
                </a:lnTo>
                <a:lnTo>
                  <a:pt x="308" y="616"/>
                </a:lnTo>
                <a:lnTo>
                  <a:pt x="309" y="612"/>
                </a:lnTo>
                <a:lnTo>
                  <a:pt x="314" y="610"/>
                </a:lnTo>
                <a:lnTo>
                  <a:pt x="319" y="608"/>
                </a:lnTo>
                <a:lnTo>
                  <a:pt x="326" y="608"/>
                </a:lnTo>
                <a:lnTo>
                  <a:pt x="333" y="610"/>
                </a:lnTo>
                <a:lnTo>
                  <a:pt x="337" y="614"/>
                </a:lnTo>
                <a:lnTo>
                  <a:pt x="342" y="619"/>
                </a:lnTo>
                <a:lnTo>
                  <a:pt x="345" y="628"/>
                </a:lnTo>
                <a:lnTo>
                  <a:pt x="347" y="620"/>
                </a:lnTo>
                <a:lnTo>
                  <a:pt x="351" y="615"/>
                </a:lnTo>
                <a:lnTo>
                  <a:pt x="355" y="611"/>
                </a:lnTo>
                <a:lnTo>
                  <a:pt x="361" y="608"/>
                </a:lnTo>
                <a:lnTo>
                  <a:pt x="366" y="610"/>
                </a:lnTo>
                <a:lnTo>
                  <a:pt x="371" y="612"/>
                </a:lnTo>
                <a:lnTo>
                  <a:pt x="376" y="619"/>
                </a:lnTo>
                <a:lnTo>
                  <a:pt x="380" y="627"/>
                </a:lnTo>
                <a:lnTo>
                  <a:pt x="382" y="619"/>
                </a:lnTo>
                <a:lnTo>
                  <a:pt x="387" y="612"/>
                </a:lnTo>
                <a:lnTo>
                  <a:pt x="391" y="608"/>
                </a:lnTo>
                <a:lnTo>
                  <a:pt x="396" y="607"/>
                </a:lnTo>
                <a:lnTo>
                  <a:pt x="400" y="607"/>
                </a:lnTo>
                <a:lnTo>
                  <a:pt x="405" y="610"/>
                </a:lnTo>
                <a:lnTo>
                  <a:pt x="409" y="615"/>
                </a:lnTo>
                <a:lnTo>
                  <a:pt x="414" y="621"/>
                </a:lnTo>
                <a:lnTo>
                  <a:pt x="416" y="615"/>
                </a:lnTo>
                <a:lnTo>
                  <a:pt x="420" y="611"/>
                </a:lnTo>
                <a:lnTo>
                  <a:pt x="424" y="607"/>
                </a:lnTo>
                <a:lnTo>
                  <a:pt x="430" y="606"/>
                </a:lnTo>
                <a:lnTo>
                  <a:pt x="435" y="606"/>
                </a:lnTo>
                <a:lnTo>
                  <a:pt x="441" y="608"/>
                </a:lnTo>
                <a:lnTo>
                  <a:pt x="448" y="612"/>
                </a:lnTo>
                <a:lnTo>
                  <a:pt x="453" y="617"/>
                </a:lnTo>
                <a:lnTo>
                  <a:pt x="458" y="611"/>
                </a:lnTo>
                <a:lnTo>
                  <a:pt x="462" y="607"/>
                </a:lnTo>
                <a:lnTo>
                  <a:pt x="466" y="604"/>
                </a:lnTo>
                <a:lnTo>
                  <a:pt x="472" y="604"/>
                </a:lnTo>
                <a:lnTo>
                  <a:pt x="480" y="607"/>
                </a:lnTo>
                <a:lnTo>
                  <a:pt x="488" y="612"/>
                </a:lnTo>
                <a:lnTo>
                  <a:pt x="492" y="607"/>
                </a:lnTo>
                <a:lnTo>
                  <a:pt x="494" y="603"/>
                </a:lnTo>
                <a:lnTo>
                  <a:pt x="504" y="599"/>
                </a:lnTo>
                <a:lnTo>
                  <a:pt x="513" y="599"/>
                </a:lnTo>
                <a:lnTo>
                  <a:pt x="519" y="603"/>
                </a:lnTo>
                <a:lnTo>
                  <a:pt x="524" y="590"/>
                </a:lnTo>
                <a:lnTo>
                  <a:pt x="528" y="586"/>
                </a:lnTo>
                <a:lnTo>
                  <a:pt x="531" y="583"/>
                </a:lnTo>
                <a:lnTo>
                  <a:pt x="536" y="582"/>
                </a:lnTo>
                <a:lnTo>
                  <a:pt x="539" y="582"/>
                </a:lnTo>
                <a:lnTo>
                  <a:pt x="543" y="586"/>
                </a:lnTo>
                <a:lnTo>
                  <a:pt x="548" y="591"/>
                </a:lnTo>
                <a:lnTo>
                  <a:pt x="551" y="585"/>
                </a:lnTo>
                <a:lnTo>
                  <a:pt x="556" y="581"/>
                </a:lnTo>
                <a:lnTo>
                  <a:pt x="558" y="577"/>
                </a:lnTo>
                <a:lnTo>
                  <a:pt x="561" y="576"/>
                </a:lnTo>
                <a:lnTo>
                  <a:pt x="565" y="576"/>
                </a:lnTo>
                <a:lnTo>
                  <a:pt x="566" y="577"/>
                </a:lnTo>
                <a:lnTo>
                  <a:pt x="568" y="581"/>
                </a:lnTo>
                <a:lnTo>
                  <a:pt x="570" y="585"/>
                </a:lnTo>
                <a:lnTo>
                  <a:pt x="572" y="581"/>
                </a:lnTo>
                <a:lnTo>
                  <a:pt x="576" y="578"/>
                </a:lnTo>
                <a:lnTo>
                  <a:pt x="581" y="579"/>
                </a:lnTo>
                <a:lnTo>
                  <a:pt x="583" y="582"/>
                </a:lnTo>
                <a:lnTo>
                  <a:pt x="585" y="586"/>
                </a:lnTo>
                <a:lnTo>
                  <a:pt x="595" y="593"/>
                </a:lnTo>
                <a:lnTo>
                  <a:pt x="609" y="595"/>
                </a:lnTo>
                <a:lnTo>
                  <a:pt x="625" y="595"/>
                </a:lnTo>
                <a:lnTo>
                  <a:pt x="640" y="591"/>
                </a:lnTo>
                <a:lnTo>
                  <a:pt x="658" y="583"/>
                </a:lnTo>
                <a:lnTo>
                  <a:pt x="674" y="572"/>
                </a:lnTo>
                <a:lnTo>
                  <a:pt x="689" y="556"/>
                </a:lnTo>
                <a:lnTo>
                  <a:pt x="700" y="534"/>
                </a:lnTo>
                <a:lnTo>
                  <a:pt x="702" y="518"/>
                </a:lnTo>
                <a:lnTo>
                  <a:pt x="702" y="503"/>
                </a:lnTo>
                <a:lnTo>
                  <a:pt x="702" y="493"/>
                </a:lnTo>
                <a:lnTo>
                  <a:pt x="700" y="482"/>
                </a:lnTo>
                <a:lnTo>
                  <a:pt x="698" y="467"/>
                </a:lnTo>
                <a:lnTo>
                  <a:pt x="693" y="455"/>
                </a:lnTo>
                <a:lnTo>
                  <a:pt x="684" y="434"/>
                </a:lnTo>
                <a:lnTo>
                  <a:pt x="683" y="421"/>
                </a:lnTo>
                <a:lnTo>
                  <a:pt x="683" y="413"/>
                </a:lnTo>
                <a:lnTo>
                  <a:pt x="684" y="404"/>
                </a:lnTo>
                <a:lnTo>
                  <a:pt x="694" y="387"/>
                </a:lnTo>
                <a:lnTo>
                  <a:pt x="702" y="370"/>
                </a:lnTo>
                <a:lnTo>
                  <a:pt x="708" y="350"/>
                </a:lnTo>
                <a:lnTo>
                  <a:pt x="712" y="329"/>
                </a:lnTo>
                <a:lnTo>
                  <a:pt x="714" y="308"/>
                </a:lnTo>
                <a:lnTo>
                  <a:pt x="714" y="287"/>
                </a:lnTo>
                <a:lnTo>
                  <a:pt x="712" y="266"/>
                </a:lnTo>
                <a:lnTo>
                  <a:pt x="709" y="245"/>
                </a:lnTo>
                <a:lnTo>
                  <a:pt x="698" y="205"/>
                </a:lnTo>
                <a:lnTo>
                  <a:pt x="683" y="168"/>
                </a:lnTo>
                <a:lnTo>
                  <a:pt x="674" y="152"/>
                </a:lnTo>
                <a:lnTo>
                  <a:pt x="665" y="136"/>
                </a:lnTo>
                <a:lnTo>
                  <a:pt x="656" y="125"/>
                </a:lnTo>
                <a:lnTo>
                  <a:pt x="646" y="113"/>
                </a:lnTo>
                <a:lnTo>
                  <a:pt x="617" y="89"/>
                </a:lnTo>
                <a:lnTo>
                  <a:pt x="583" y="67"/>
                </a:lnTo>
                <a:lnTo>
                  <a:pt x="546" y="49"/>
                </a:lnTo>
                <a:lnTo>
                  <a:pt x="506" y="31"/>
                </a:lnTo>
                <a:lnTo>
                  <a:pt x="463" y="18"/>
                </a:lnTo>
                <a:lnTo>
                  <a:pt x="422" y="8"/>
                </a:lnTo>
                <a:lnTo>
                  <a:pt x="382" y="1"/>
                </a:lnTo>
                <a:lnTo>
                  <a:pt x="345" y="0"/>
                </a:lnTo>
                <a:lnTo>
                  <a:pt x="305" y="0"/>
                </a:lnTo>
                <a:lnTo>
                  <a:pt x="264" y="7"/>
                </a:lnTo>
                <a:lnTo>
                  <a:pt x="224" y="16"/>
                </a:lnTo>
                <a:lnTo>
                  <a:pt x="182" y="30"/>
                </a:lnTo>
                <a:lnTo>
                  <a:pt x="141" y="49"/>
                </a:lnTo>
                <a:lnTo>
                  <a:pt x="103" y="71"/>
                </a:lnTo>
                <a:lnTo>
                  <a:pt x="69" y="97"/>
                </a:lnTo>
                <a:lnTo>
                  <a:pt x="39" y="127"/>
                </a:lnTo>
                <a:lnTo>
                  <a:pt x="29" y="140"/>
                </a:lnTo>
                <a:lnTo>
                  <a:pt x="21" y="157"/>
                </a:lnTo>
                <a:lnTo>
                  <a:pt x="14" y="174"/>
                </a:lnTo>
                <a:lnTo>
                  <a:pt x="9" y="194"/>
                </a:lnTo>
                <a:lnTo>
                  <a:pt x="2" y="237"/>
                </a:lnTo>
                <a:lnTo>
                  <a:pt x="0" y="281"/>
                </a:lnTo>
                <a:lnTo>
                  <a:pt x="2" y="323"/>
                </a:lnTo>
                <a:lnTo>
                  <a:pt x="5" y="342"/>
                </a:lnTo>
                <a:lnTo>
                  <a:pt x="9" y="361"/>
                </a:lnTo>
                <a:lnTo>
                  <a:pt x="14" y="376"/>
                </a:lnTo>
                <a:lnTo>
                  <a:pt x="19" y="389"/>
                </a:lnTo>
                <a:lnTo>
                  <a:pt x="24" y="400"/>
                </a:lnTo>
                <a:lnTo>
                  <a:pt x="31" y="408"/>
                </a:lnTo>
                <a:lnTo>
                  <a:pt x="31" y="422"/>
                </a:lnTo>
                <a:lnTo>
                  <a:pt x="31" y="435"/>
                </a:lnTo>
                <a:lnTo>
                  <a:pt x="30" y="446"/>
                </a:lnTo>
                <a:lnTo>
                  <a:pt x="29" y="455"/>
                </a:lnTo>
                <a:lnTo>
                  <a:pt x="23" y="469"/>
                </a:lnTo>
                <a:lnTo>
                  <a:pt x="19" y="482"/>
                </a:lnTo>
                <a:lnTo>
                  <a:pt x="15" y="493"/>
                </a:lnTo>
                <a:lnTo>
                  <a:pt x="14" y="505"/>
                </a:lnTo>
                <a:lnTo>
                  <a:pt x="15" y="520"/>
                </a:lnTo>
                <a:lnTo>
                  <a:pt x="19" y="530"/>
                </a:lnTo>
                <a:lnTo>
                  <a:pt x="21" y="540"/>
                </a:lnTo>
                <a:lnTo>
                  <a:pt x="36" y="555"/>
                </a:lnTo>
                <a:lnTo>
                  <a:pt x="48" y="566"/>
                </a:lnTo>
                <a:lnTo>
                  <a:pt x="60" y="577"/>
                </a:lnTo>
                <a:lnTo>
                  <a:pt x="73" y="585"/>
                </a:lnTo>
                <a:lnTo>
                  <a:pt x="84" y="590"/>
                </a:lnTo>
                <a:lnTo>
                  <a:pt x="96" y="594"/>
                </a:lnTo>
                <a:lnTo>
                  <a:pt x="117" y="599"/>
                </a:lnTo>
                <a:lnTo>
                  <a:pt x="136" y="599"/>
                </a:lnTo>
                <a:lnTo>
                  <a:pt x="152" y="597"/>
                </a:lnTo>
                <a:lnTo>
                  <a:pt x="163" y="591"/>
                </a:lnTo>
                <a:lnTo>
                  <a:pt x="173" y="586"/>
                </a:lnTo>
                <a:lnTo>
                  <a:pt x="177" y="579"/>
                </a:lnTo>
                <a:lnTo>
                  <a:pt x="182" y="577"/>
                </a:lnTo>
                <a:lnTo>
                  <a:pt x="185" y="579"/>
                </a:lnTo>
                <a:lnTo>
                  <a:pt x="186" y="587"/>
                </a:lnTo>
                <a:lnTo>
                  <a:pt x="190" y="582"/>
                </a:lnTo>
                <a:lnTo>
                  <a:pt x="191" y="578"/>
                </a:lnTo>
                <a:lnTo>
                  <a:pt x="192" y="577"/>
                </a:lnTo>
                <a:lnTo>
                  <a:pt x="195" y="577"/>
                </a:lnTo>
                <a:lnTo>
                  <a:pt x="199" y="578"/>
                </a:lnTo>
                <a:lnTo>
                  <a:pt x="201" y="582"/>
                </a:lnTo>
                <a:lnTo>
                  <a:pt x="206" y="587"/>
                </a:lnTo>
                <a:lnTo>
                  <a:pt x="210" y="594"/>
                </a:lnTo>
                <a:lnTo>
                  <a:pt x="216" y="587"/>
                </a:lnTo>
                <a:lnTo>
                  <a:pt x="220" y="583"/>
                </a:lnTo>
                <a:lnTo>
                  <a:pt x="225" y="581"/>
                </a:lnTo>
                <a:lnTo>
                  <a:pt x="229" y="581"/>
                </a:lnTo>
                <a:lnTo>
                  <a:pt x="231" y="582"/>
                </a:lnTo>
                <a:lnTo>
                  <a:pt x="234" y="587"/>
                </a:lnTo>
                <a:lnTo>
                  <a:pt x="236" y="594"/>
                </a:lnTo>
                <a:lnTo>
                  <a:pt x="238" y="60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7" name="Freeform 9"/>
          <p:cNvSpPr>
            <a:spLocks/>
          </p:cNvSpPr>
          <p:nvPr/>
        </p:nvSpPr>
        <p:spPr bwMode="auto">
          <a:xfrm>
            <a:off x="6890457" y="2557463"/>
            <a:ext cx="859366" cy="487362"/>
          </a:xfrm>
          <a:custGeom>
            <a:avLst/>
            <a:gdLst/>
            <a:ahLst/>
            <a:cxnLst>
              <a:cxn ang="0">
                <a:pos x="590" y="37"/>
              </a:cxn>
              <a:cxn ang="0">
                <a:pos x="585" y="80"/>
              </a:cxn>
              <a:cxn ang="0">
                <a:pos x="600" y="121"/>
              </a:cxn>
              <a:cxn ang="0">
                <a:pos x="593" y="134"/>
              </a:cxn>
              <a:cxn ang="0">
                <a:pos x="519" y="184"/>
              </a:cxn>
              <a:cxn ang="0">
                <a:pos x="458" y="243"/>
              </a:cxn>
              <a:cxn ang="0">
                <a:pos x="410" y="298"/>
              </a:cxn>
              <a:cxn ang="0">
                <a:pos x="349" y="306"/>
              </a:cxn>
              <a:cxn ang="0">
                <a:pos x="278" y="306"/>
              </a:cxn>
              <a:cxn ang="0">
                <a:pos x="188" y="286"/>
              </a:cxn>
              <a:cxn ang="0">
                <a:pos x="149" y="213"/>
              </a:cxn>
              <a:cxn ang="0">
                <a:pos x="91" y="164"/>
              </a:cxn>
              <a:cxn ang="0">
                <a:pos x="38" y="130"/>
              </a:cxn>
              <a:cxn ang="0">
                <a:pos x="41" y="113"/>
              </a:cxn>
              <a:cxn ang="0">
                <a:pos x="48" y="75"/>
              </a:cxn>
              <a:cxn ang="0">
                <a:pos x="29" y="36"/>
              </a:cxn>
              <a:cxn ang="0">
                <a:pos x="13" y="9"/>
              </a:cxn>
              <a:cxn ang="0">
                <a:pos x="58" y="28"/>
              </a:cxn>
              <a:cxn ang="0">
                <a:pos x="103" y="24"/>
              </a:cxn>
              <a:cxn ang="0">
                <a:pos x="111" y="37"/>
              </a:cxn>
              <a:cxn ang="0">
                <a:pos x="116" y="54"/>
              </a:cxn>
              <a:cxn ang="0">
                <a:pos x="126" y="68"/>
              </a:cxn>
              <a:cxn ang="0">
                <a:pos x="149" y="86"/>
              </a:cxn>
              <a:cxn ang="0">
                <a:pos x="164" y="100"/>
              </a:cxn>
              <a:cxn ang="0">
                <a:pos x="179" y="103"/>
              </a:cxn>
              <a:cxn ang="0">
                <a:pos x="197" y="125"/>
              </a:cxn>
              <a:cxn ang="0">
                <a:pos x="207" y="118"/>
              </a:cxn>
              <a:cxn ang="0">
                <a:pos x="219" y="131"/>
              </a:cxn>
              <a:cxn ang="0">
                <a:pos x="239" y="129"/>
              </a:cxn>
              <a:cxn ang="0">
                <a:pos x="251" y="143"/>
              </a:cxn>
              <a:cxn ang="0">
                <a:pos x="275" y="143"/>
              </a:cxn>
              <a:cxn ang="0">
                <a:pos x="292" y="146"/>
              </a:cxn>
              <a:cxn ang="0">
                <a:pos x="307" y="158"/>
              </a:cxn>
              <a:cxn ang="0">
                <a:pos x="327" y="148"/>
              </a:cxn>
              <a:cxn ang="0">
                <a:pos x="343" y="158"/>
              </a:cxn>
              <a:cxn ang="0">
                <a:pos x="363" y="150"/>
              </a:cxn>
              <a:cxn ang="0">
                <a:pos x="383" y="150"/>
              </a:cxn>
              <a:cxn ang="0">
                <a:pos x="400" y="145"/>
              </a:cxn>
              <a:cxn ang="0">
                <a:pos x="413" y="133"/>
              </a:cxn>
              <a:cxn ang="0">
                <a:pos x="421" y="135"/>
              </a:cxn>
              <a:cxn ang="0">
                <a:pos x="438" y="124"/>
              </a:cxn>
              <a:cxn ang="0">
                <a:pos x="446" y="124"/>
              </a:cxn>
              <a:cxn ang="0">
                <a:pos x="456" y="122"/>
              </a:cxn>
              <a:cxn ang="0">
                <a:pos x="470" y="104"/>
              </a:cxn>
              <a:cxn ang="0">
                <a:pos x="479" y="105"/>
              </a:cxn>
              <a:cxn ang="0">
                <a:pos x="505" y="78"/>
              </a:cxn>
              <a:cxn ang="0">
                <a:pos x="516" y="66"/>
              </a:cxn>
              <a:cxn ang="0">
                <a:pos x="531" y="54"/>
              </a:cxn>
              <a:cxn ang="0">
                <a:pos x="538" y="33"/>
              </a:cxn>
              <a:cxn ang="0">
                <a:pos x="549" y="24"/>
              </a:cxn>
              <a:cxn ang="0">
                <a:pos x="574" y="24"/>
              </a:cxn>
              <a:cxn ang="0">
                <a:pos x="608" y="8"/>
              </a:cxn>
            </a:cxnLst>
            <a:rect l="0" t="0" r="r" b="b"/>
            <a:pathLst>
              <a:path w="609" h="307">
                <a:moveTo>
                  <a:pt x="608" y="8"/>
                </a:moveTo>
                <a:lnTo>
                  <a:pt x="597" y="23"/>
                </a:lnTo>
                <a:lnTo>
                  <a:pt x="590" y="37"/>
                </a:lnTo>
                <a:lnTo>
                  <a:pt x="585" y="49"/>
                </a:lnTo>
                <a:lnTo>
                  <a:pt x="584" y="61"/>
                </a:lnTo>
                <a:lnTo>
                  <a:pt x="585" y="80"/>
                </a:lnTo>
                <a:lnTo>
                  <a:pt x="590" y="96"/>
                </a:lnTo>
                <a:lnTo>
                  <a:pt x="596" y="109"/>
                </a:lnTo>
                <a:lnTo>
                  <a:pt x="600" y="121"/>
                </a:lnTo>
                <a:lnTo>
                  <a:pt x="600" y="125"/>
                </a:lnTo>
                <a:lnTo>
                  <a:pt x="597" y="130"/>
                </a:lnTo>
                <a:lnTo>
                  <a:pt x="593" y="134"/>
                </a:lnTo>
                <a:lnTo>
                  <a:pt x="585" y="138"/>
                </a:lnTo>
                <a:lnTo>
                  <a:pt x="540" y="168"/>
                </a:lnTo>
                <a:lnTo>
                  <a:pt x="519" y="184"/>
                </a:lnTo>
                <a:lnTo>
                  <a:pt x="496" y="202"/>
                </a:lnTo>
                <a:lnTo>
                  <a:pt x="476" y="222"/>
                </a:lnTo>
                <a:lnTo>
                  <a:pt x="458" y="243"/>
                </a:lnTo>
                <a:lnTo>
                  <a:pt x="446" y="266"/>
                </a:lnTo>
                <a:lnTo>
                  <a:pt x="438" y="291"/>
                </a:lnTo>
                <a:lnTo>
                  <a:pt x="410" y="298"/>
                </a:lnTo>
                <a:lnTo>
                  <a:pt x="383" y="303"/>
                </a:lnTo>
                <a:lnTo>
                  <a:pt x="366" y="304"/>
                </a:lnTo>
                <a:lnTo>
                  <a:pt x="349" y="306"/>
                </a:lnTo>
                <a:lnTo>
                  <a:pt x="330" y="306"/>
                </a:lnTo>
                <a:lnTo>
                  <a:pt x="310" y="304"/>
                </a:lnTo>
                <a:lnTo>
                  <a:pt x="278" y="306"/>
                </a:lnTo>
                <a:lnTo>
                  <a:pt x="249" y="302"/>
                </a:lnTo>
                <a:lnTo>
                  <a:pt x="219" y="295"/>
                </a:lnTo>
                <a:lnTo>
                  <a:pt x="188" y="286"/>
                </a:lnTo>
                <a:lnTo>
                  <a:pt x="178" y="257"/>
                </a:lnTo>
                <a:lnTo>
                  <a:pt x="165" y="234"/>
                </a:lnTo>
                <a:lnTo>
                  <a:pt x="149" y="213"/>
                </a:lnTo>
                <a:lnTo>
                  <a:pt x="131" y="194"/>
                </a:lnTo>
                <a:lnTo>
                  <a:pt x="111" y="179"/>
                </a:lnTo>
                <a:lnTo>
                  <a:pt x="91" y="164"/>
                </a:lnTo>
                <a:lnTo>
                  <a:pt x="49" y="138"/>
                </a:lnTo>
                <a:lnTo>
                  <a:pt x="42" y="134"/>
                </a:lnTo>
                <a:lnTo>
                  <a:pt x="38" y="130"/>
                </a:lnTo>
                <a:lnTo>
                  <a:pt x="37" y="126"/>
                </a:lnTo>
                <a:lnTo>
                  <a:pt x="37" y="122"/>
                </a:lnTo>
                <a:lnTo>
                  <a:pt x="41" y="113"/>
                </a:lnTo>
                <a:lnTo>
                  <a:pt x="47" y="101"/>
                </a:lnTo>
                <a:lnTo>
                  <a:pt x="49" y="84"/>
                </a:lnTo>
                <a:lnTo>
                  <a:pt x="48" y="75"/>
                </a:lnTo>
                <a:lnTo>
                  <a:pt x="44" y="63"/>
                </a:lnTo>
                <a:lnTo>
                  <a:pt x="39" y="50"/>
                </a:lnTo>
                <a:lnTo>
                  <a:pt x="29" y="36"/>
                </a:lnTo>
                <a:lnTo>
                  <a:pt x="17" y="19"/>
                </a:lnTo>
                <a:lnTo>
                  <a:pt x="0" y="0"/>
                </a:lnTo>
                <a:lnTo>
                  <a:pt x="13" y="9"/>
                </a:lnTo>
                <a:lnTo>
                  <a:pt x="28" y="17"/>
                </a:lnTo>
                <a:lnTo>
                  <a:pt x="42" y="24"/>
                </a:lnTo>
                <a:lnTo>
                  <a:pt x="58" y="28"/>
                </a:lnTo>
                <a:lnTo>
                  <a:pt x="73" y="29"/>
                </a:lnTo>
                <a:lnTo>
                  <a:pt x="88" y="28"/>
                </a:lnTo>
                <a:lnTo>
                  <a:pt x="103" y="24"/>
                </a:lnTo>
                <a:lnTo>
                  <a:pt x="116" y="16"/>
                </a:lnTo>
                <a:lnTo>
                  <a:pt x="112" y="28"/>
                </a:lnTo>
                <a:lnTo>
                  <a:pt x="111" y="37"/>
                </a:lnTo>
                <a:lnTo>
                  <a:pt x="111" y="45"/>
                </a:lnTo>
                <a:lnTo>
                  <a:pt x="111" y="49"/>
                </a:lnTo>
                <a:lnTo>
                  <a:pt x="116" y="54"/>
                </a:lnTo>
                <a:lnTo>
                  <a:pt x="126" y="58"/>
                </a:lnTo>
                <a:lnTo>
                  <a:pt x="126" y="63"/>
                </a:lnTo>
                <a:lnTo>
                  <a:pt x="126" y="68"/>
                </a:lnTo>
                <a:lnTo>
                  <a:pt x="132" y="74"/>
                </a:lnTo>
                <a:lnTo>
                  <a:pt x="147" y="78"/>
                </a:lnTo>
                <a:lnTo>
                  <a:pt x="149" y="86"/>
                </a:lnTo>
                <a:lnTo>
                  <a:pt x="151" y="92"/>
                </a:lnTo>
                <a:lnTo>
                  <a:pt x="158" y="96"/>
                </a:lnTo>
                <a:lnTo>
                  <a:pt x="164" y="100"/>
                </a:lnTo>
                <a:lnTo>
                  <a:pt x="174" y="104"/>
                </a:lnTo>
                <a:lnTo>
                  <a:pt x="178" y="104"/>
                </a:lnTo>
                <a:lnTo>
                  <a:pt x="179" y="103"/>
                </a:lnTo>
                <a:lnTo>
                  <a:pt x="187" y="113"/>
                </a:lnTo>
                <a:lnTo>
                  <a:pt x="194" y="122"/>
                </a:lnTo>
                <a:lnTo>
                  <a:pt x="197" y="125"/>
                </a:lnTo>
                <a:lnTo>
                  <a:pt x="202" y="125"/>
                </a:lnTo>
                <a:lnTo>
                  <a:pt x="204" y="124"/>
                </a:lnTo>
                <a:lnTo>
                  <a:pt x="207" y="118"/>
                </a:lnTo>
                <a:lnTo>
                  <a:pt x="210" y="125"/>
                </a:lnTo>
                <a:lnTo>
                  <a:pt x="214" y="129"/>
                </a:lnTo>
                <a:lnTo>
                  <a:pt x="219" y="131"/>
                </a:lnTo>
                <a:lnTo>
                  <a:pt x="223" y="134"/>
                </a:lnTo>
                <a:lnTo>
                  <a:pt x="232" y="133"/>
                </a:lnTo>
                <a:lnTo>
                  <a:pt x="239" y="129"/>
                </a:lnTo>
                <a:lnTo>
                  <a:pt x="241" y="135"/>
                </a:lnTo>
                <a:lnTo>
                  <a:pt x="246" y="141"/>
                </a:lnTo>
                <a:lnTo>
                  <a:pt x="251" y="143"/>
                </a:lnTo>
                <a:lnTo>
                  <a:pt x="260" y="145"/>
                </a:lnTo>
                <a:lnTo>
                  <a:pt x="267" y="145"/>
                </a:lnTo>
                <a:lnTo>
                  <a:pt x="275" y="143"/>
                </a:lnTo>
                <a:lnTo>
                  <a:pt x="282" y="141"/>
                </a:lnTo>
                <a:lnTo>
                  <a:pt x="286" y="137"/>
                </a:lnTo>
                <a:lnTo>
                  <a:pt x="292" y="146"/>
                </a:lnTo>
                <a:lnTo>
                  <a:pt x="297" y="154"/>
                </a:lnTo>
                <a:lnTo>
                  <a:pt x="304" y="156"/>
                </a:lnTo>
                <a:lnTo>
                  <a:pt x="307" y="158"/>
                </a:lnTo>
                <a:lnTo>
                  <a:pt x="312" y="158"/>
                </a:lnTo>
                <a:lnTo>
                  <a:pt x="319" y="155"/>
                </a:lnTo>
                <a:lnTo>
                  <a:pt x="327" y="148"/>
                </a:lnTo>
                <a:lnTo>
                  <a:pt x="333" y="155"/>
                </a:lnTo>
                <a:lnTo>
                  <a:pt x="337" y="156"/>
                </a:lnTo>
                <a:lnTo>
                  <a:pt x="343" y="158"/>
                </a:lnTo>
                <a:lnTo>
                  <a:pt x="349" y="156"/>
                </a:lnTo>
                <a:lnTo>
                  <a:pt x="356" y="154"/>
                </a:lnTo>
                <a:lnTo>
                  <a:pt x="363" y="150"/>
                </a:lnTo>
                <a:lnTo>
                  <a:pt x="369" y="143"/>
                </a:lnTo>
                <a:lnTo>
                  <a:pt x="378" y="148"/>
                </a:lnTo>
                <a:lnTo>
                  <a:pt x="383" y="150"/>
                </a:lnTo>
                <a:lnTo>
                  <a:pt x="388" y="150"/>
                </a:lnTo>
                <a:lnTo>
                  <a:pt x="394" y="148"/>
                </a:lnTo>
                <a:lnTo>
                  <a:pt x="400" y="145"/>
                </a:lnTo>
                <a:lnTo>
                  <a:pt x="406" y="138"/>
                </a:lnTo>
                <a:lnTo>
                  <a:pt x="412" y="127"/>
                </a:lnTo>
                <a:lnTo>
                  <a:pt x="413" y="133"/>
                </a:lnTo>
                <a:lnTo>
                  <a:pt x="414" y="135"/>
                </a:lnTo>
                <a:lnTo>
                  <a:pt x="416" y="137"/>
                </a:lnTo>
                <a:lnTo>
                  <a:pt x="421" y="135"/>
                </a:lnTo>
                <a:lnTo>
                  <a:pt x="424" y="133"/>
                </a:lnTo>
                <a:lnTo>
                  <a:pt x="431" y="129"/>
                </a:lnTo>
                <a:lnTo>
                  <a:pt x="438" y="124"/>
                </a:lnTo>
                <a:lnTo>
                  <a:pt x="446" y="116"/>
                </a:lnTo>
                <a:lnTo>
                  <a:pt x="446" y="120"/>
                </a:lnTo>
                <a:lnTo>
                  <a:pt x="446" y="124"/>
                </a:lnTo>
                <a:lnTo>
                  <a:pt x="448" y="125"/>
                </a:lnTo>
                <a:lnTo>
                  <a:pt x="451" y="125"/>
                </a:lnTo>
                <a:lnTo>
                  <a:pt x="456" y="122"/>
                </a:lnTo>
                <a:lnTo>
                  <a:pt x="460" y="118"/>
                </a:lnTo>
                <a:lnTo>
                  <a:pt x="466" y="113"/>
                </a:lnTo>
                <a:lnTo>
                  <a:pt x="470" y="104"/>
                </a:lnTo>
                <a:lnTo>
                  <a:pt x="472" y="106"/>
                </a:lnTo>
                <a:lnTo>
                  <a:pt x="475" y="106"/>
                </a:lnTo>
                <a:lnTo>
                  <a:pt x="479" y="105"/>
                </a:lnTo>
                <a:lnTo>
                  <a:pt x="483" y="103"/>
                </a:lnTo>
                <a:lnTo>
                  <a:pt x="494" y="92"/>
                </a:lnTo>
                <a:lnTo>
                  <a:pt x="505" y="78"/>
                </a:lnTo>
                <a:lnTo>
                  <a:pt x="509" y="75"/>
                </a:lnTo>
                <a:lnTo>
                  <a:pt x="512" y="71"/>
                </a:lnTo>
                <a:lnTo>
                  <a:pt x="516" y="66"/>
                </a:lnTo>
                <a:lnTo>
                  <a:pt x="519" y="58"/>
                </a:lnTo>
                <a:lnTo>
                  <a:pt x="525" y="57"/>
                </a:lnTo>
                <a:lnTo>
                  <a:pt x="531" y="54"/>
                </a:lnTo>
                <a:lnTo>
                  <a:pt x="538" y="46"/>
                </a:lnTo>
                <a:lnTo>
                  <a:pt x="539" y="40"/>
                </a:lnTo>
                <a:lnTo>
                  <a:pt x="538" y="33"/>
                </a:lnTo>
                <a:lnTo>
                  <a:pt x="536" y="25"/>
                </a:lnTo>
                <a:lnTo>
                  <a:pt x="533" y="19"/>
                </a:lnTo>
                <a:lnTo>
                  <a:pt x="549" y="24"/>
                </a:lnTo>
                <a:lnTo>
                  <a:pt x="556" y="25"/>
                </a:lnTo>
                <a:lnTo>
                  <a:pt x="565" y="25"/>
                </a:lnTo>
                <a:lnTo>
                  <a:pt x="574" y="24"/>
                </a:lnTo>
                <a:lnTo>
                  <a:pt x="584" y="21"/>
                </a:lnTo>
                <a:lnTo>
                  <a:pt x="596" y="15"/>
                </a:lnTo>
                <a:lnTo>
                  <a:pt x="608" y="8"/>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8" name="Freeform 10"/>
          <p:cNvSpPr>
            <a:spLocks/>
          </p:cNvSpPr>
          <p:nvPr/>
        </p:nvSpPr>
        <p:spPr bwMode="auto">
          <a:xfrm>
            <a:off x="7286978" y="2614614"/>
            <a:ext cx="59267" cy="109537"/>
          </a:xfrm>
          <a:custGeom>
            <a:avLst/>
            <a:gdLst/>
            <a:ahLst/>
            <a:cxnLst>
              <a:cxn ang="0">
                <a:pos x="19" y="4"/>
              </a:cxn>
              <a:cxn ang="0">
                <a:pos x="16" y="4"/>
              </a:cxn>
              <a:cxn ang="0">
                <a:pos x="14" y="8"/>
              </a:cxn>
              <a:cxn ang="0">
                <a:pos x="11" y="15"/>
              </a:cxn>
              <a:cxn ang="0">
                <a:pos x="8" y="26"/>
              </a:cxn>
              <a:cxn ang="0">
                <a:pos x="5" y="35"/>
              </a:cxn>
              <a:cxn ang="0">
                <a:pos x="0" y="46"/>
              </a:cxn>
              <a:cxn ang="0">
                <a:pos x="0" y="51"/>
              </a:cxn>
              <a:cxn ang="0">
                <a:pos x="0" y="56"/>
              </a:cxn>
              <a:cxn ang="0">
                <a:pos x="2" y="61"/>
              </a:cxn>
              <a:cxn ang="0">
                <a:pos x="6" y="65"/>
              </a:cxn>
              <a:cxn ang="0">
                <a:pos x="15" y="68"/>
              </a:cxn>
              <a:cxn ang="0">
                <a:pos x="35" y="67"/>
              </a:cxn>
              <a:cxn ang="0">
                <a:pos x="38" y="65"/>
              </a:cxn>
              <a:cxn ang="0">
                <a:pos x="41" y="61"/>
              </a:cxn>
              <a:cxn ang="0">
                <a:pos x="41" y="51"/>
              </a:cxn>
              <a:cxn ang="0">
                <a:pos x="39" y="42"/>
              </a:cxn>
              <a:cxn ang="0">
                <a:pos x="39" y="35"/>
              </a:cxn>
              <a:cxn ang="0">
                <a:pos x="41" y="25"/>
              </a:cxn>
              <a:cxn ang="0">
                <a:pos x="39" y="14"/>
              </a:cxn>
              <a:cxn ang="0">
                <a:pos x="37" y="9"/>
              </a:cxn>
              <a:cxn ang="0">
                <a:pos x="33" y="4"/>
              </a:cxn>
              <a:cxn ang="0">
                <a:pos x="25" y="0"/>
              </a:cxn>
              <a:cxn ang="0">
                <a:pos x="23" y="1"/>
              </a:cxn>
              <a:cxn ang="0">
                <a:pos x="19" y="4"/>
              </a:cxn>
            </a:cxnLst>
            <a:rect l="0" t="0" r="r" b="b"/>
            <a:pathLst>
              <a:path w="42" h="69">
                <a:moveTo>
                  <a:pt x="19" y="4"/>
                </a:moveTo>
                <a:lnTo>
                  <a:pt x="16" y="4"/>
                </a:lnTo>
                <a:lnTo>
                  <a:pt x="14" y="8"/>
                </a:lnTo>
                <a:lnTo>
                  <a:pt x="11" y="15"/>
                </a:lnTo>
                <a:lnTo>
                  <a:pt x="8" y="26"/>
                </a:lnTo>
                <a:lnTo>
                  <a:pt x="5" y="35"/>
                </a:lnTo>
                <a:lnTo>
                  <a:pt x="0" y="46"/>
                </a:lnTo>
                <a:lnTo>
                  <a:pt x="0" y="51"/>
                </a:lnTo>
                <a:lnTo>
                  <a:pt x="0" y="56"/>
                </a:lnTo>
                <a:lnTo>
                  <a:pt x="2" y="61"/>
                </a:lnTo>
                <a:lnTo>
                  <a:pt x="6" y="65"/>
                </a:lnTo>
                <a:lnTo>
                  <a:pt x="15" y="68"/>
                </a:lnTo>
                <a:lnTo>
                  <a:pt x="35" y="67"/>
                </a:lnTo>
                <a:lnTo>
                  <a:pt x="38" y="65"/>
                </a:lnTo>
                <a:lnTo>
                  <a:pt x="41" y="61"/>
                </a:lnTo>
                <a:lnTo>
                  <a:pt x="41" y="51"/>
                </a:lnTo>
                <a:lnTo>
                  <a:pt x="39" y="42"/>
                </a:lnTo>
                <a:lnTo>
                  <a:pt x="39" y="35"/>
                </a:lnTo>
                <a:lnTo>
                  <a:pt x="41" y="25"/>
                </a:lnTo>
                <a:lnTo>
                  <a:pt x="39" y="14"/>
                </a:lnTo>
                <a:lnTo>
                  <a:pt x="37" y="9"/>
                </a:lnTo>
                <a:lnTo>
                  <a:pt x="33" y="4"/>
                </a:lnTo>
                <a:lnTo>
                  <a:pt x="25" y="0"/>
                </a:lnTo>
                <a:lnTo>
                  <a:pt x="23" y="1"/>
                </a:lnTo>
                <a:lnTo>
                  <a:pt x="19"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299" name="Freeform 11"/>
          <p:cNvSpPr>
            <a:spLocks/>
          </p:cNvSpPr>
          <p:nvPr/>
        </p:nvSpPr>
        <p:spPr bwMode="auto">
          <a:xfrm>
            <a:off x="7350478" y="2614614"/>
            <a:ext cx="62089" cy="109537"/>
          </a:xfrm>
          <a:custGeom>
            <a:avLst/>
            <a:gdLst/>
            <a:ahLst/>
            <a:cxnLst>
              <a:cxn ang="0">
                <a:pos x="22" y="2"/>
              </a:cxn>
              <a:cxn ang="0">
                <a:pos x="26" y="4"/>
              </a:cxn>
              <a:cxn ang="0">
                <a:pos x="29" y="6"/>
              </a:cxn>
              <a:cxn ang="0">
                <a:pos x="32" y="14"/>
              </a:cxn>
              <a:cxn ang="0">
                <a:pos x="33" y="25"/>
              </a:cxn>
              <a:cxn ang="0">
                <a:pos x="37" y="34"/>
              </a:cxn>
              <a:cxn ang="0">
                <a:pos x="40" y="46"/>
              </a:cxn>
              <a:cxn ang="0">
                <a:pos x="43" y="51"/>
              </a:cxn>
              <a:cxn ang="0">
                <a:pos x="40" y="55"/>
              </a:cxn>
              <a:cxn ang="0">
                <a:pos x="38" y="60"/>
              </a:cxn>
              <a:cxn ang="0">
                <a:pos x="33" y="64"/>
              </a:cxn>
              <a:cxn ang="0">
                <a:pos x="26" y="68"/>
              </a:cxn>
              <a:cxn ang="0">
                <a:pos x="5" y="67"/>
              </a:cxn>
              <a:cxn ang="0">
                <a:pos x="3" y="64"/>
              </a:cxn>
              <a:cxn ang="0">
                <a:pos x="0" y="60"/>
              </a:cxn>
              <a:cxn ang="0">
                <a:pos x="0" y="50"/>
              </a:cxn>
              <a:cxn ang="0">
                <a:pos x="1" y="25"/>
              </a:cxn>
              <a:cxn ang="0">
                <a:pos x="3" y="13"/>
              </a:cxn>
              <a:cxn ang="0">
                <a:pos x="9" y="2"/>
              </a:cxn>
              <a:cxn ang="0">
                <a:pos x="15" y="0"/>
              </a:cxn>
              <a:cxn ang="0">
                <a:pos x="19" y="0"/>
              </a:cxn>
              <a:cxn ang="0">
                <a:pos x="22" y="2"/>
              </a:cxn>
            </a:cxnLst>
            <a:rect l="0" t="0" r="r" b="b"/>
            <a:pathLst>
              <a:path w="44" h="69">
                <a:moveTo>
                  <a:pt x="22" y="2"/>
                </a:moveTo>
                <a:lnTo>
                  <a:pt x="26" y="4"/>
                </a:lnTo>
                <a:lnTo>
                  <a:pt x="29" y="6"/>
                </a:lnTo>
                <a:lnTo>
                  <a:pt x="32" y="14"/>
                </a:lnTo>
                <a:lnTo>
                  <a:pt x="33" y="25"/>
                </a:lnTo>
                <a:lnTo>
                  <a:pt x="37" y="34"/>
                </a:lnTo>
                <a:lnTo>
                  <a:pt x="40" y="46"/>
                </a:lnTo>
                <a:lnTo>
                  <a:pt x="43" y="51"/>
                </a:lnTo>
                <a:lnTo>
                  <a:pt x="40" y="55"/>
                </a:lnTo>
                <a:lnTo>
                  <a:pt x="38" y="60"/>
                </a:lnTo>
                <a:lnTo>
                  <a:pt x="33" y="64"/>
                </a:lnTo>
                <a:lnTo>
                  <a:pt x="26" y="68"/>
                </a:lnTo>
                <a:lnTo>
                  <a:pt x="5" y="67"/>
                </a:lnTo>
                <a:lnTo>
                  <a:pt x="3" y="64"/>
                </a:lnTo>
                <a:lnTo>
                  <a:pt x="0" y="60"/>
                </a:lnTo>
                <a:lnTo>
                  <a:pt x="0" y="50"/>
                </a:lnTo>
                <a:lnTo>
                  <a:pt x="1" y="25"/>
                </a:lnTo>
                <a:lnTo>
                  <a:pt x="3" y="13"/>
                </a:lnTo>
                <a:lnTo>
                  <a:pt x="9" y="2"/>
                </a:lnTo>
                <a:lnTo>
                  <a:pt x="15" y="0"/>
                </a:lnTo>
                <a:lnTo>
                  <a:pt x="19" y="0"/>
                </a:lnTo>
                <a:lnTo>
                  <a:pt x="22"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0" name="Freeform 12"/>
          <p:cNvSpPr>
            <a:spLocks/>
          </p:cNvSpPr>
          <p:nvPr/>
        </p:nvSpPr>
        <p:spPr bwMode="auto">
          <a:xfrm>
            <a:off x="7222067" y="2616201"/>
            <a:ext cx="76200" cy="93663"/>
          </a:xfrm>
          <a:custGeom>
            <a:avLst/>
            <a:gdLst/>
            <a:ahLst/>
            <a:cxnLst>
              <a:cxn ang="0">
                <a:pos x="27" y="1"/>
              </a:cxn>
              <a:cxn ang="0">
                <a:pos x="21" y="3"/>
              </a:cxn>
              <a:cxn ang="0">
                <a:pos x="11" y="20"/>
              </a:cxn>
              <a:cxn ang="0">
                <a:pos x="2" y="30"/>
              </a:cxn>
              <a:cxn ang="0">
                <a:pos x="0" y="38"/>
              </a:cxn>
              <a:cxn ang="0">
                <a:pos x="2" y="45"/>
              </a:cxn>
              <a:cxn ang="0">
                <a:pos x="11" y="51"/>
              </a:cxn>
              <a:cxn ang="0">
                <a:pos x="21" y="56"/>
              </a:cxn>
              <a:cxn ang="0">
                <a:pos x="31" y="58"/>
              </a:cxn>
              <a:cxn ang="0">
                <a:pos x="42" y="58"/>
              </a:cxn>
              <a:cxn ang="0">
                <a:pos x="51" y="33"/>
              </a:cxn>
              <a:cxn ang="0">
                <a:pos x="53" y="20"/>
              </a:cxn>
              <a:cxn ang="0">
                <a:pos x="53" y="14"/>
              </a:cxn>
              <a:cxn ang="0">
                <a:pos x="50" y="9"/>
              </a:cxn>
              <a:cxn ang="0">
                <a:pos x="43" y="3"/>
              </a:cxn>
              <a:cxn ang="0">
                <a:pos x="38" y="0"/>
              </a:cxn>
              <a:cxn ang="0">
                <a:pos x="33" y="0"/>
              </a:cxn>
              <a:cxn ang="0">
                <a:pos x="36" y="0"/>
              </a:cxn>
              <a:cxn ang="0">
                <a:pos x="33" y="0"/>
              </a:cxn>
              <a:cxn ang="0">
                <a:pos x="31" y="1"/>
              </a:cxn>
              <a:cxn ang="0">
                <a:pos x="28" y="1"/>
              </a:cxn>
              <a:cxn ang="0">
                <a:pos x="27" y="1"/>
              </a:cxn>
            </a:cxnLst>
            <a:rect l="0" t="0" r="r" b="b"/>
            <a:pathLst>
              <a:path w="54" h="59">
                <a:moveTo>
                  <a:pt x="27" y="1"/>
                </a:moveTo>
                <a:lnTo>
                  <a:pt x="21" y="3"/>
                </a:lnTo>
                <a:lnTo>
                  <a:pt x="11" y="20"/>
                </a:lnTo>
                <a:lnTo>
                  <a:pt x="2" y="30"/>
                </a:lnTo>
                <a:lnTo>
                  <a:pt x="0" y="38"/>
                </a:lnTo>
                <a:lnTo>
                  <a:pt x="2" y="45"/>
                </a:lnTo>
                <a:lnTo>
                  <a:pt x="11" y="51"/>
                </a:lnTo>
                <a:lnTo>
                  <a:pt x="21" y="56"/>
                </a:lnTo>
                <a:lnTo>
                  <a:pt x="31" y="58"/>
                </a:lnTo>
                <a:lnTo>
                  <a:pt x="42" y="58"/>
                </a:lnTo>
                <a:lnTo>
                  <a:pt x="51" y="33"/>
                </a:lnTo>
                <a:lnTo>
                  <a:pt x="53" y="20"/>
                </a:lnTo>
                <a:lnTo>
                  <a:pt x="53" y="14"/>
                </a:lnTo>
                <a:lnTo>
                  <a:pt x="50" y="9"/>
                </a:lnTo>
                <a:lnTo>
                  <a:pt x="43" y="3"/>
                </a:lnTo>
                <a:lnTo>
                  <a:pt x="38" y="0"/>
                </a:lnTo>
                <a:lnTo>
                  <a:pt x="33" y="0"/>
                </a:lnTo>
                <a:lnTo>
                  <a:pt x="36" y="0"/>
                </a:lnTo>
                <a:lnTo>
                  <a:pt x="33" y="0"/>
                </a:lnTo>
                <a:lnTo>
                  <a:pt x="31" y="1"/>
                </a:lnTo>
                <a:lnTo>
                  <a:pt x="28" y="1"/>
                </a:lnTo>
                <a:lnTo>
                  <a:pt x="27"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1" name="Freeform 13"/>
          <p:cNvSpPr>
            <a:spLocks/>
          </p:cNvSpPr>
          <p:nvPr/>
        </p:nvSpPr>
        <p:spPr bwMode="auto">
          <a:xfrm>
            <a:off x="7398457" y="2611439"/>
            <a:ext cx="74788" cy="98425"/>
          </a:xfrm>
          <a:custGeom>
            <a:avLst/>
            <a:gdLst/>
            <a:ahLst/>
            <a:cxnLst>
              <a:cxn ang="0">
                <a:pos x="25" y="2"/>
              </a:cxn>
              <a:cxn ang="0">
                <a:pos x="32" y="4"/>
              </a:cxn>
              <a:cxn ang="0">
                <a:pos x="43" y="20"/>
              </a:cxn>
              <a:cxn ang="0">
                <a:pos x="44" y="24"/>
              </a:cxn>
              <a:cxn ang="0">
                <a:pos x="47" y="31"/>
              </a:cxn>
              <a:cxn ang="0">
                <a:pos x="48" y="36"/>
              </a:cxn>
              <a:cxn ang="0">
                <a:pos x="52" y="40"/>
              </a:cxn>
              <a:cxn ang="0">
                <a:pos x="52" y="44"/>
              </a:cxn>
              <a:cxn ang="0">
                <a:pos x="49" y="46"/>
              </a:cxn>
              <a:cxn ang="0">
                <a:pos x="43" y="53"/>
              </a:cxn>
              <a:cxn ang="0">
                <a:pos x="37" y="58"/>
              </a:cxn>
              <a:cxn ang="0">
                <a:pos x="29" y="61"/>
              </a:cxn>
              <a:cxn ang="0">
                <a:pos x="21" y="61"/>
              </a:cxn>
              <a:cxn ang="0">
                <a:pos x="11" y="59"/>
              </a:cxn>
              <a:cxn ang="0">
                <a:pos x="4" y="48"/>
              </a:cxn>
              <a:cxn ang="0">
                <a:pos x="0" y="34"/>
              </a:cxn>
              <a:cxn ang="0">
                <a:pos x="0" y="21"/>
              </a:cxn>
              <a:cxn ang="0">
                <a:pos x="4" y="10"/>
              </a:cxn>
              <a:cxn ang="0">
                <a:pos x="8" y="2"/>
              </a:cxn>
              <a:cxn ang="0">
                <a:pos x="11" y="0"/>
              </a:cxn>
              <a:cxn ang="0">
                <a:pos x="17" y="0"/>
              </a:cxn>
              <a:cxn ang="0">
                <a:pos x="18" y="0"/>
              </a:cxn>
              <a:cxn ang="0">
                <a:pos x="21" y="2"/>
              </a:cxn>
              <a:cxn ang="0">
                <a:pos x="25" y="2"/>
              </a:cxn>
            </a:cxnLst>
            <a:rect l="0" t="0" r="r" b="b"/>
            <a:pathLst>
              <a:path w="53" h="62">
                <a:moveTo>
                  <a:pt x="25" y="2"/>
                </a:moveTo>
                <a:lnTo>
                  <a:pt x="32" y="4"/>
                </a:lnTo>
                <a:lnTo>
                  <a:pt x="43" y="20"/>
                </a:lnTo>
                <a:lnTo>
                  <a:pt x="44" y="24"/>
                </a:lnTo>
                <a:lnTo>
                  <a:pt x="47" y="31"/>
                </a:lnTo>
                <a:lnTo>
                  <a:pt x="48" y="36"/>
                </a:lnTo>
                <a:lnTo>
                  <a:pt x="52" y="40"/>
                </a:lnTo>
                <a:lnTo>
                  <a:pt x="52" y="44"/>
                </a:lnTo>
                <a:lnTo>
                  <a:pt x="49" y="46"/>
                </a:lnTo>
                <a:lnTo>
                  <a:pt x="43" y="53"/>
                </a:lnTo>
                <a:lnTo>
                  <a:pt x="37" y="58"/>
                </a:lnTo>
                <a:lnTo>
                  <a:pt x="29" y="61"/>
                </a:lnTo>
                <a:lnTo>
                  <a:pt x="21" y="61"/>
                </a:lnTo>
                <a:lnTo>
                  <a:pt x="11" y="59"/>
                </a:lnTo>
                <a:lnTo>
                  <a:pt x="4" y="48"/>
                </a:lnTo>
                <a:lnTo>
                  <a:pt x="0" y="34"/>
                </a:lnTo>
                <a:lnTo>
                  <a:pt x="0" y="21"/>
                </a:lnTo>
                <a:lnTo>
                  <a:pt x="4" y="10"/>
                </a:lnTo>
                <a:lnTo>
                  <a:pt x="8" y="2"/>
                </a:lnTo>
                <a:lnTo>
                  <a:pt x="11" y="0"/>
                </a:lnTo>
                <a:lnTo>
                  <a:pt x="17" y="0"/>
                </a:lnTo>
                <a:lnTo>
                  <a:pt x="18" y="0"/>
                </a:lnTo>
                <a:lnTo>
                  <a:pt x="21" y="2"/>
                </a:lnTo>
                <a:lnTo>
                  <a:pt x="25"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2" name="Freeform 14"/>
          <p:cNvSpPr>
            <a:spLocks/>
          </p:cNvSpPr>
          <p:nvPr/>
        </p:nvSpPr>
        <p:spPr bwMode="auto">
          <a:xfrm>
            <a:off x="7183968" y="2605089"/>
            <a:ext cx="64911" cy="85725"/>
          </a:xfrm>
          <a:custGeom>
            <a:avLst/>
            <a:gdLst/>
            <a:ahLst/>
            <a:cxnLst>
              <a:cxn ang="0">
                <a:pos x="14" y="3"/>
              </a:cxn>
              <a:cxn ang="0">
                <a:pos x="6" y="14"/>
              </a:cxn>
              <a:cxn ang="0">
                <a:pos x="2" y="24"/>
              </a:cxn>
              <a:cxn ang="0">
                <a:pos x="0" y="35"/>
              </a:cxn>
              <a:cxn ang="0">
                <a:pos x="1" y="46"/>
              </a:cxn>
              <a:cxn ang="0">
                <a:pos x="4" y="52"/>
              </a:cxn>
              <a:cxn ang="0">
                <a:pos x="11" y="53"/>
              </a:cxn>
              <a:cxn ang="0">
                <a:pos x="19" y="53"/>
              </a:cxn>
              <a:cxn ang="0">
                <a:pos x="24" y="50"/>
              </a:cxn>
              <a:cxn ang="0">
                <a:pos x="29" y="41"/>
              </a:cxn>
              <a:cxn ang="0">
                <a:pos x="40" y="23"/>
              </a:cxn>
              <a:cxn ang="0">
                <a:pos x="45" y="15"/>
              </a:cxn>
              <a:cxn ang="0">
                <a:pos x="43" y="11"/>
              </a:cxn>
              <a:cxn ang="0">
                <a:pos x="41" y="7"/>
              </a:cxn>
              <a:cxn ang="0">
                <a:pos x="36" y="2"/>
              </a:cxn>
              <a:cxn ang="0">
                <a:pos x="30" y="0"/>
              </a:cxn>
              <a:cxn ang="0">
                <a:pos x="14" y="3"/>
              </a:cxn>
            </a:cxnLst>
            <a:rect l="0" t="0" r="r" b="b"/>
            <a:pathLst>
              <a:path w="46" h="54">
                <a:moveTo>
                  <a:pt x="14" y="3"/>
                </a:moveTo>
                <a:lnTo>
                  <a:pt x="6" y="14"/>
                </a:lnTo>
                <a:lnTo>
                  <a:pt x="2" y="24"/>
                </a:lnTo>
                <a:lnTo>
                  <a:pt x="0" y="35"/>
                </a:lnTo>
                <a:lnTo>
                  <a:pt x="1" y="46"/>
                </a:lnTo>
                <a:lnTo>
                  <a:pt x="4" y="52"/>
                </a:lnTo>
                <a:lnTo>
                  <a:pt x="11" y="53"/>
                </a:lnTo>
                <a:lnTo>
                  <a:pt x="19" y="53"/>
                </a:lnTo>
                <a:lnTo>
                  <a:pt x="24" y="50"/>
                </a:lnTo>
                <a:lnTo>
                  <a:pt x="29" y="41"/>
                </a:lnTo>
                <a:lnTo>
                  <a:pt x="40" y="23"/>
                </a:lnTo>
                <a:lnTo>
                  <a:pt x="45" y="15"/>
                </a:lnTo>
                <a:lnTo>
                  <a:pt x="43" y="11"/>
                </a:lnTo>
                <a:lnTo>
                  <a:pt x="41" y="7"/>
                </a:lnTo>
                <a:lnTo>
                  <a:pt x="36" y="2"/>
                </a:lnTo>
                <a:lnTo>
                  <a:pt x="30" y="0"/>
                </a:lnTo>
                <a:lnTo>
                  <a:pt x="14" y="3"/>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3" name="Freeform 15"/>
          <p:cNvSpPr>
            <a:spLocks/>
          </p:cNvSpPr>
          <p:nvPr/>
        </p:nvSpPr>
        <p:spPr bwMode="auto">
          <a:xfrm>
            <a:off x="7449256" y="2605088"/>
            <a:ext cx="66322" cy="87312"/>
          </a:xfrm>
          <a:custGeom>
            <a:avLst/>
            <a:gdLst/>
            <a:ahLst/>
            <a:cxnLst>
              <a:cxn ang="0">
                <a:pos x="31" y="3"/>
              </a:cxn>
              <a:cxn ang="0">
                <a:pos x="38" y="14"/>
              </a:cxn>
              <a:cxn ang="0">
                <a:pos x="42" y="24"/>
              </a:cxn>
              <a:cxn ang="0">
                <a:pos x="46" y="35"/>
              </a:cxn>
              <a:cxn ang="0">
                <a:pos x="43" y="46"/>
              </a:cxn>
              <a:cxn ang="0">
                <a:pos x="40" y="52"/>
              </a:cxn>
              <a:cxn ang="0">
                <a:pos x="33" y="54"/>
              </a:cxn>
              <a:cxn ang="0">
                <a:pos x="26" y="54"/>
              </a:cxn>
              <a:cxn ang="0">
                <a:pos x="21" y="52"/>
              </a:cxn>
              <a:cxn ang="0">
                <a:pos x="13" y="38"/>
              </a:cxn>
              <a:cxn ang="0">
                <a:pos x="6" y="29"/>
              </a:cxn>
              <a:cxn ang="0">
                <a:pos x="2" y="21"/>
              </a:cxn>
              <a:cxn ang="0">
                <a:pos x="0" y="15"/>
              </a:cxn>
              <a:cxn ang="0">
                <a:pos x="0" y="11"/>
              </a:cxn>
              <a:cxn ang="0">
                <a:pos x="3" y="7"/>
              </a:cxn>
              <a:cxn ang="0">
                <a:pos x="8" y="2"/>
              </a:cxn>
              <a:cxn ang="0">
                <a:pos x="14" y="0"/>
              </a:cxn>
              <a:cxn ang="0">
                <a:pos x="31" y="3"/>
              </a:cxn>
            </a:cxnLst>
            <a:rect l="0" t="0" r="r" b="b"/>
            <a:pathLst>
              <a:path w="47" h="55">
                <a:moveTo>
                  <a:pt x="31" y="3"/>
                </a:moveTo>
                <a:lnTo>
                  <a:pt x="38" y="14"/>
                </a:lnTo>
                <a:lnTo>
                  <a:pt x="42" y="24"/>
                </a:lnTo>
                <a:lnTo>
                  <a:pt x="46" y="35"/>
                </a:lnTo>
                <a:lnTo>
                  <a:pt x="43" y="46"/>
                </a:lnTo>
                <a:lnTo>
                  <a:pt x="40" y="52"/>
                </a:lnTo>
                <a:lnTo>
                  <a:pt x="33" y="54"/>
                </a:lnTo>
                <a:lnTo>
                  <a:pt x="26" y="54"/>
                </a:lnTo>
                <a:lnTo>
                  <a:pt x="21" y="52"/>
                </a:lnTo>
                <a:lnTo>
                  <a:pt x="13" y="38"/>
                </a:lnTo>
                <a:lnTo>
                  <a:pt x="6" y="29"/>
                </a:lnTo>
                <a:lnTo>
                  <a:pt x="2" y="21"/>
                </a:lnTo>
                <a:lnTo>
                  <a:pt x="0" y="15"/>
                </a:lnTo>
                <a:lnTo>
                  <a:pt x="0" y="11"/>
                </a:lnTo>
                <a:lnTo>
                  <a:pt x="3" y="7"/>
                </a:lnTo>
                <a:lnTo>
                  <a:pt x="8" y="2"/>
                </a:lnTo>
                <a:lnTo>
                  <a:pt x="14" y="0"/>
                </a:lnTo>
                <a:lnTo>
                  <a:pt x="31" y="3"/>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4" name="Freeform 16"/>
          <p:cNvSpPr>
            <a:spLocks/>
          </p:cNvSpPr>
          <p:nvPr/>
        </p:nvSpPr>
        <p:spPr bwMode="auto">
          <a:xfrm>
            <a:off x="7145867" y="2597150"/>
            <a:ext cx="46567" cy="82550"/>
          </a:xfrm>
          <a:custGeom>
            <a:avLst/>
            <a:gdLst/>
            <a:ahLst/>
            <a:cxnLst>
              <a:cxn ang="0">
                <a:pos x="3" y="2"/>
              </a:cxn>
              <a:cxn ang="0">
                <a:pos x="2" y="7"/>
              </a:cxn>
              <a:cxn ang="0">
                <a:pos x="2" y="13"/>
              </a:cxn>
              <a:cxn ang="0">
                <a:pos x="0" y="24"/>
              </a:cxn>
              <a:cxn ang="0">
                <a:pos x="3" y="36"/>
              </a:cxn>
              <a:cxn ang="0">
                <a:pos x="3" y="45"/>
              </a:cxn>
              <a:cxn ang="0">
                <a:pos x="7" y="50"/>
              </a:cxn>
              <a:cxn ang="0">
                <a:pos x="9" y="51"/>
              </a:cxn>
              <a:cxn ang="0">
                <a:pos x="14" y="50"/>
              </a:cxn>
              <a:cxn ang="0">
                <a:pos x="18" y="47"/>
              </a:cxn>
              <a:cxn ang="0">
                <a:pos x="23" y="42"/>
              </a:cxn>
              <a:cxn ang="0">
                <a:pos x="27" y="40"/>
              </a:cxn>
              <a:cxn ang="0">
                <a:pos x="30" y="24"/>
              </a:cxn>
              <a:cxn ang="0">
                <a:pos x="32" y="17"/>
              </a:cxn>
              <a:cxn ang="0">
                <a:pos x="30" y="9"/>
              </a:cxn>
              <a:cxn ang="0">
                <a:pos x="26" y="4"/>
              </a:cxn>
              <a:cxn ang="0">
                <a:pos x="18" y="2"/>
              </a:cxn>
              <a:cxn ang="0">
                <a:pos x="12" y="0"/>
              </a:cxn>
              <a:cxn ang="0">
                <a:pos x="3" y="2"/>
              </a:cxn>
            </a:cxnLst>
            <a:rect l="0" t="0" r="r" b="b"/>
            <a:pathLst>
              <a:path w="33" h="52">
                <a:moveTo>
                  <a:pt x="3" y="2"/>
                </a:moveTo>
                <a:lnTo>
                  <a:pt x="2" y="7"/>
                </a:lnTo>
                <a:lnTo>
                  <a:pt x="2" y="13"/>
                </a:lnTo>
                <a:lnTo>
                  <a:pt x="0" y="24"/>
                </a:lnTo>
                <a:lnTo>
                  <a:pt x="3" y="36"/>
                </a:lnTo>
                <a:lnTo>
                  <a:pt x="3" y="45"/>
                </a:lnTo>
                <a:lnTo>
                  <a:pt x="7" y="50"/>
                </a:lnTo>
                <a:lnTo>
                  <a:pt x="9" y="51"/>
                </a:lnTo>
                <a:lnTo>
                  <a:pt x="14" y="50"/>
                </a:lnTo>
                <a:lnTo>
                  <a:pt x="18" y="47"/>
                </a:lnTo>
                <a:lnTo>
                  <a:pt x="23" y="42"/>
                </a:lnTo>
                <a:lnTo>
                  <a:pt x="27" y="40"/>
                </a:lnTo>
                <a:lnTo>
                  <a:pt x="30" y="24"/>
                </a:lnTo>
                <a:lnTo>
                  <a:pt x="32" y="17"/>
                </a:lnTo>
                <a:lnTo>
                  <a:pt x="30" y="9"/>
                </a:lnTo>
                <a:lnTo>
                  <a:pt x="26" y="4"/>
                </a:lnTo>
                <a:lnTo>
                  <a:pt x="18" y="2"/>
                </a:lnTo>
                <a:lnTo>
                  <a:pt x="12" y="0"/>
                </a:lnTo>
                <a:lnTo>
                  <a:pt x="3"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5" name="Freeform 17"/>
          <p:cNvSpPr>
            <a:spLocks/>
          </p:cNvSpPr>
          <p:nvPr/>
        </p:nvSpPr>
        <p:spPr bwMode="auto">
          <a:xfrm>
            <a:off x="7502878" y="2597150"/>
            <a:ext cx="45156" cy="82550"/>
          </a:xfrm>
          <a:custGeom>
            <a:avLst/>
            <a:gdLst/>
            <a:ahLst/>
            <a:cxnLst>
              <a:cxn ang="0">
                <a:pos x="27" y="2"/>
              </a:cxn>
              <a:cxn ang="0">
                <a:pos x="28" y="4"/>
              </a:cxn>
              <a:cxn ang="0">
                <a:pos x="31" y="7"/>
              </a:cxn>
              <a:cxn ang="0">
                <a:pos x="28" y="13"/>
              </a:cxn>
              <a:cxn ang="0">
                <a:pos x="31" y="24"/>
              </a:cxn>
              <a:cxn ang="0">
                <a:pos x="28" y="36"/>
              </a:cxn>
              <a:cxn ang="0">
                <a:pos x="26" y="45"/>
              </a:cxn>
              <a:cxn ang="0">
                <a:pos x="24" y="49"/>
              </a:cxn>
              <a:cxn ang="0">
                <a:pos x="22" y="50"/>
              </a:cxn>
              <a:cxn ang="0">
                <a:pos x="18" y="51"/>
              </a:cxn>
              <a:cxn ang="0">
                <a:pos x="14" y="50"/>
              </a:cxn>
              <a:cxn ang="0">
                <a:pos x="12" y="47"/>
              </a:cxn>
              <a:cxn ang="0">
                <a:pos x="8" y="42"/>
              </a:cxn>
              <a:cxn ang="0">
                <a:pos x="4" y="40"/>
              </a:cxn>
              <a:cxn ang="0">
                <a:pos x="0" y="24"/>
              </a:cxn>
              <a:cxn ang="0">
                <a:pos x="0" y="17"/>
              </a:cxn>
              <a:cxn ang="0">
                <a:pos x="2" y="9"/>
              </a:cxn>
              <a:cxn ang="0">
                <a:pos x="5" y="4"/>
              </a:cxn>
              <a:cxn ang="0">
                <a:pos x="12" y="2"/>
              </a:cxn>
              <a:cxn ang="0">
                <a:pos x="19" y="0"/>
              </a:cxn>
              <a:cxn ang="0">
                <a:pos x="27" y="2"/>
              </a:cxn>
            </a:cxnLst>
            <a:rect l="0" t="0" r="r" b="b"/>
            <a:pathLst>
              <a:path w="32" h="52">
                <a:moveTo>
                  <a:pt x="27" y="2"/>
                </a:moveTo>
                <a:lnTo>
                  <a:pt x="28" y="4"/>
                </a:lnTo>
                <a:lnTo>
                  <a:pt x="31" y="7"/>
                </a:lnTo>
                <a:lnTo>
                  <a:pt x="28" y="13"/>
                </a:lnTo>
                <a:lnTo>
                  <a:pt x="31" y="24"/>
                </a:lnTo>
                <a:lnTo>
                  <a:pt x="28" y="36"/>
                </a:lnTo>
                <a:lnTo>
                  <a:pt x="26" y="45"/>
                </a:lnTo>
                <a:lnTo>
                  <a:pt x="24" y="49"/>
                </a:lnTo>
                <a:lnTo>
                  <a:pt x="22" y="50"/>
                </a:lnTo>
                <a:lnTo>
                  <a:pt x="18" y="51"/>
                </a:lnTo>
                <a:lnTo>
                  <a:pt x="14" y="50"/>
                </a:lnTo>
                <a:lnTo>
                  <a:pt x="12" y="47"/>
                </a:lnTo>
                <a:lnTo>
                  <a:pt x="8" y="42"/>
                </a:lnTo>
                <a:lnTo>
                  <a:pt x="4" y="40"/>
                </a:lnTo>
                <a:lnTo>
                  <a:pt x="0" y="24"/>
                </a:lnTo>
                <a:lnTo>
                  <a:pt x="0" y="17"/>
                </a:lnTo>
                <a:lnTo>
                  <a:pt x="2" y="9"/>
                </a:lnTo>
                <a:lnTo>
                  <a:pt x="5" y="4"/>
                </a:lnTo>
                <a:lnTo>
                  <a:pt x="12" y="2"/>
                </a:lnTo>
                <a:lnTo>
                  <a:pt x="19" y="0"/>
                </a:lnTo>
                <a:lnTo>
                  <a:pt x="27"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6" name="Freeform 18"/>
          <p:cNvSpPr>
            <a:spLocks/>
          </p:cNvSpPr>
          <p:nvPr/>
        </p:nvSpPr>
        <p:spPr bwMode="auto">
          <a:xfrm>
            <a:off x="7102123" y="2574926"/>
            <a:ext cx="49388" cy="74613"/>
          </a:xfrm>
          <a:custGeom>
            <a:avLst/>
            <a:gdLst/>
            <a:ahLst/>
            <a:cxnLst>
              <a:cxn ang="0">
                <a:pos x="18" y="1"/>
              </a:cxn>
              <a:cxn ang="0">
                <a:pos x="13" y="0"/>
              </a:cxn>
              <a:cxn ang="0">
                <a:pos x="9" y="4"/>
              </a:cxn>
              <a:cxn ang="0">
                <a:pos x="5" y="9"/>
              </a:cxn>
              <a:cxn ang="0">
                <a:pos x="3" y="18"/>
              </a:cxn>
              <a:cxn ang="0">
                <a:pos x="0" y="26"/>
              </a:cxn>
              <a:cxn ang="0">
                <a:pos x="1" y="35"/>
              </a:cxn>
              <a:cxn ang="0">
                <a:pos x="9" y="43"/>
              </a:cxn>
              <a:cxn ang="0">
                <a:pos x="22" y="46"/>
              </a:cxn>
              <a:cxn ang="0">
                <a:pos x="26" y="44"/>
              </a:cxn>
              <a:cxn ang="0">
                <a:pos x="30" y="40"/>
              </a:cxn>
              <a:cxn ang="0">
                <a:pos x="34" y="30"/>
              </a:cxn>
              <a:cxn ang="0">
                <a:pos x="32" y="18"/>
              </a:cxn>
              <a:cxn ang="0">
                <a:pos x="28" y="8"/>
              </a:cxn>
              <a:cxn ang="0">
                <a:pos x="18" y="1"/>
              </a:cxn>
            </a:cxnLst>
            <a:rect l="0" t="0" r="r" b="b"/>
            <a:pathLst>
              <a:path w="35" h="47">
                <a:moveTo>
                  <a:pt x="18" y="1"/>
                </a:moveTo>
                <a:lnTo>
                  <a:pt x="13" y="0"/>
                </a:lnTo>
                <a:lnTo>
                  <a:pt x="9" y="4"/>
                </a:lnTo>
                <a:lnTo>
                  <a:pt x="5" y="9"/>
                </a:lnTo>
                <a:lnTo>
                  <a:pt x="3" y="18"/>
                </a:lnTo>
                <a:lnTo>
                  <a:pt x="0" y="26"/>
                </a:lnTo>
                <a:lnTo>
                  <a:pt x="1" y="35"/>
                </a:lnTo>
                <a:lnTo>
                  <a:pt x="9" y="43"/>
                </a:lnTo>
                <a:lnTo>
                  <a:pt x="22" y="46"/>
                </a:lnTo>
                <a:lnTo>
                  <a:pt x="26" y="44"/>
                </a:lnTo>
                <a:lnTo>
                  <a:pt x="30" y="40"/>
                </a:lnTo>
                <a:lnTo>
                  <a:pt x="34" y="30"/>
                </a:lnTo>
                <a:lnTo>
                  <a:pt x="32" y="18"/>
                </a:lnTo>
                <a:lnTo>
                  <a:pt x="28" y="8"/>
                </a:lnTo>
                <a:lnTo>
                  <a:pt x="18"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7" name="Freeform 19"/>
          <p:cNvSpPr>
            <a:spLocks/>
          </p:cNvSpPr>
          <p:nvPr/>
        </p:nvSpPr>
        <p:spPr bwMode="auto">
          <a:xfrm>
            <a:off x="7546623" y="2574926"/>
            <a:ext cx="47978" cy="74613"/>
          </a:xfrm>
          <a:custGeom>
            <a:avLst/>
            <a:gdLst/>
            <a:ahLst/>
            <a:cxnLst>
              <a:cxn ang="0">
                <a:pos x="15" y="1"/>
              </a:cxn>
              <a:cxn ang="0">
                <a:pos x="20" y="0"/>
              </a:cxn>
              <a:cxn ang="0">
                <a:pos x="25" y="4"/>
              </a:cxn>
              <a:cxn ang="0">
                <a:pos x="27" y="9"/>
              </a:cxn>
              <a:cxn ang="0">
                <a:pos x="30" y="18"/>
              </a:cxn>
              <a:cxn ang="0">
                <a:pos x="33" y="26"/>
              </a:cxn>
              <a:cxn ang="0">
                <a:pos x="31" y="35"/>
              </a:cxn>
              <a:cxn ang="0">
                <a:pos x="25" y="43"/>
              </a:cxn>
              <a:cxn ang="0">
                <a:pos x="11" y="46"/>
              </a:cxn>
              <a:cxn ang="0">
                <a:pos x="6" y="44"/>
              </a:cxn>
              <a:cxn ang="0">
                <a:pos x="2" y="40"/>
              </a:cxn>
              <a:cxn ang="0">
                <a:pos x="0" y="30"/>
              </a:cxn>
              <a:cxn ang="0">
                <a:pos x="1" y="18"/>
              </a:cxn>
              <a:cxn ang="0">
                <a:pos x="5" y="8"/>
              </a:cxn>
              <a:cxn ang="0">
                <a:pos x="15" y="1"/>
              </a:cxn>
            </a:cxnLst>
            <a:rect l="0" t="0" r="r" b="b"/>
            <a:pathLst>
              <a:path w="34" h="47">
                <a:moveTo>
                  <a:pt x="15" y="1"/>
                </a:moveTo>
                <a:lnTo>
                  <a:pt x="20" y="0"/>
                </a:lnTo>
                <a:lnTo>
                  <a:pt x="25" y="4"/>
                </a:lnTo>
                <a:lnTo>
                  <a:pt x="27" y="9"/>
                </a:lnTo>
                <a:lnTo>
                  <a:pt x="30" y="18"/>
                </a:lnTo>
                <a:lnTo>
                  <a:pt x="33" y="26"/>
                </a:lnTo>
                <a:lnTo>
                  <a:pt x="31" y="35"/>
                </a:lnTo>
                <a:lnTo>
                  <a:pt x="25" y="43"/>
                </a:lnTo>
                <a:lnTo>
                  <a:pt x="11" y="46"/>
                </a:lnTo>
                <a:lnTo>
                  <a:pt x="6" y="44"/>
                </a:lnTo>
                <a:lnTo>
                  <a:pt x="2" y="40"/>
                </a:lnTo>
                <a:lnTo>
                  <a:pt x="0" y="30"/>
                </a:lnTo>
                <a:lnTo>
                  <a:pt x="1" y="18"/>
                </a:lnTo>
                <a:lnTo>
                  <a:pt x="5" y="8"/>
                </a:lnTo>
                <a:lnTo>
                  <a:pt x="15" y="1"/>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8" name="Freeform 20"/>
          <p:cNvSpPr>
            <a:spLocks/>
          </p:cNvSpPr>
          <p:nvPr/>
        </p:nvSpPr>
        <p:spPr bwMode="auto">
          <a:xfrm>
            <a:off x="7072489" y="2568576"/>
            <a:ext cx="36689" cy="53975"/>
          </a:xfrm>
          <a:custGeom>
            <a:avLst/>
            <a:gdLst/>
            <a:ahLst/>
            <a:cxnLst>
              <a:cxn ang="0">
                <a:pos x="12" y="0"/>
              </a:cxn>
              <a:cxn ang="0">
                <a:pos x="10" y="0"/>
              </a:cxn>
              <a:cxn ang="0">
                <a:pos x="6" y="1"/>
              </a:cxn>
              <a:cxn ang="0">
                <a:pos x="3" y="5"/>
              </a:cxn>
              <a:cxn ang="0">
                <a:pos x="1" y="13"/>
              </a:cxn>
              <a:cxn ang="0">
                <a:pos x="0" y="18"/>
              </a:cxn>
              <a:cxn ang="0">
                <a:pos x="1" y="25"/>
              </a:cxn>
              <a:cxn ang="0">
                <a:pos x="6" y="31"/>
              </a:cxn>
              <a:cxn ang="0">
                <a:pos x="15" y="33"/>
              </a:cxn>
              <a:cxn ang="0">
                <a:pos x="20" y="33"/>
              </a:cxn>
              <a:cxn ang="0">
                <a:pos x="22" y="29"/>
              </a:cxn>
              <a:cxn ang="0">
                <a:pos x="25" y="21"/>
              </a:cxn>
              <a:cxn ang="0">
                <a:pos x="25" y="13"/>
              </a:cxn>
              <a:cxn ang="0">
                <a:pos x="20" y="5"/>
              </a:cxn>
              <a:cxn ang="0">
                <a:pos x="12" y="0"/>
              </a:cxn>
            </a:cxnLst>
            <a:rect l="0" t="0" r="r" b="b"/>
            <a:pathLst>
              <a:path w="26" h="34">
                <a:moveTo>
                  <a:pt x="12" y="0"/>
                </a:moveTo>
                <a:lnTo>
                  <a:pt x="10" y="0"/>
                </a:lnTo>
                <a:lnTo>
                  <a:pt x="6" y="1"/>
                </a:lnTo>
                <a:lnTo>
                  <a:pt x="3" y="5"/>
                </a:lnTo>
                <a:lnTo>
                  <a:pt x="1" y="13"/>
                </a:lnTo>
                <a:lnTo>
                  <a:pt x="0" y="18"/>
                </a:lnTo>
                <a:lnTo>
                  <a:pt x="1" y="25"/>
                </a:lnTo>
                <a:lnTo>
                  <a:pt x="6" y="31"/>
                </a:lnTo>
                <a:lnTo>
                  <a:pt x="15" y="33"/>
                </a:lnTo>
                <a:lnTo>
                  <a:pt x="20" y="33"/>
                </a:lnTo>
                <a:lnTo>
                  <a:pt x="22" y="29"/>
                </a:lnTo>
                <a:lnTo>
                  <a:pt x="25" y="21"/>
                </a:lnTo>
                <a:lnTo>
                  <a:pt x="25" y="13"/>
                </a:lnTo>
                <a:lnTo>
                  <a:pt x="20" y="5"/>
                </a:lnTo>
                <a:lnTo>
                  <a:pt x="12"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09" name="Freeform 21"/>
          <p:cNvSpPr>
            <a:spLocks/>
          </p:cNvSpPr>
          <p:nvPr/>
        </p:nvSpPr>
        <p:spPr bwMode="auto">
          <a:xfrm>
            <a:off x="7055556" y="2568576"/>
            <a:ext cx="26812" cy="41275"/>
          </a:xfrm>
          <a:custGeom>
            <a:avLst/>
            <a:gdLst/>
            <a:ahLst/>
            <a:cxnLst>
              <a:cxn ang="0">
                <a:pos x="10" y="0"/>
              </a:cxn>
              <a:cxn ang="0">
                <a:pos x="7" y="0"/>
              </a:cxn>
              <a:cxn ang="0">
                <a:pos x="3" y="4"/>
              </a:cxn>
              <a:cxn ang="0">
                <a:pos x="1" y="9"/>
              </a:cxn>
              <a:cxn ang="0">
                <a:pos x="0" y="14"/>
              </a:cxn>
              <a:cxn ang="0">
                <a:pos x="0" y="18"/>
              </a:cxn>
              <a:cxn ang="0">
                <a:pos x="4" y="23"/>
              </a:cxn>
              <a:cxn ang="0">
                <a:pos x="12" y="25"/>
              </a:cxn>
              <a:cxn ang="0">
                <a:pos x="14" y="23"/>
              </a:cxn>
              <a:cxn ang="0">
                <a:pos x="15" y="22"/>
              </a:cxn>
              <a:cxn ang="0">
                <a:pos x="18" y="16"/>
              </a:cxn>
              <a:cxn ang="0">
                <a:pos x="18" y="9"/>
              </a:cxn>
              <a:cxn ang="0">
                <a:pos x="14" y="4"/>
              </a:cxn>
              <a:cxn ang="0">
                <a:pos x="10" y="0"/>
              </a:cxn>
            </a:cxnLst>
            <a:rect l="0" t="0" r="r" b="b"/>
            <a:pathLst>
              <a:path w="19" h="26">
                <a:moveTo>
                  <a:pt x="10" y="0"/>
                </a:moveTo>
                <a:lnTo>
                  <a:pt x="7" y="0"/>
                </a:lnTo>
                <a:lnTo>
                  <a:pt x="3" y="4"/>
                </a:lnTo>
                <a:lnTo>
                  <a:pt x="1" y="9"/>
                </a:lnTo>
                <a:lnTo>
                  <a:pt x="0" y="14"/>
                </a:lnTo>
                <a:lnTo>
                  <a:pt x="0" y="18"/>
                </a:lnTo>
                <a:lnTo>
                  <a:pt x="4" y="23"/>
                </a:lnTo>
                <a:lnTo>
                  <a:pt x="12" y="25"/>
                </a:lnTo>
                <a:lnTo>
                  <a:pt x="14" y="23"/>
                </a:lnTo>
                <a:lnTo>
                  <a:pt x="15" y="22"/>
                </a:lnTo>
                <a:lnTo>
                  <a:pt x="18" y="16"/>
                </a:lnTo>
                <a:lnTo>
                  <a:pt x="18" y="9"/>
                </a:lnTo>
                <a:lnTo>
                  <a:pt x="14" y="4"/>
                </a:lnTo>
                <a:lnTo>
                  <a:pt x="10"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0" name="Freeform 22"/>
          <p:cNvSpPr>
            <a:spLocks/>
          </p:cNvSpPr>
          <p:nvPr/>
        </p:nvSpPr>
        <p:spPr bwMode="auto">
          <a:xfrm>
            <a:off x="7281334" y="2711450"/>
            <a:ext cx="71967" cy="101600"/>
          </a:xfrm>
          <a:custGeom>
            <a:avLst/>
            <a:gdLst/>
            <a:ahLst/>
            <a:cxnLst>
              <a:cxn ang="0">
                <a:pos x="4" y="0"/>
              </a:cxn>
              <a:cxn ang="0">
                <a:pos x="14" y="6"/>
              </a:cxn>
              <a:cxn ang="0">
                <a:pos x="25" y="8"/>
              </a:cxn>
              <a:cxn ang="0">
                <a:pos x="35" y="9"/>
              </a:cxn>
              <a:cxn ang="0">
                <a:pos x="43" y="11"/>
              </a:cxn>
              <a:cxn ang="0">
                <a:pos x="47" y="16"/>
              </a:cxn>
              <a:cxn ang="0">
                <a:pos x="50" y="21"/>
              </a:cxn>
              <a:cxn ang="0">
                <a:pos x="50" y="28"/>
              </a:cxn>
              <a:cxn ang="0">
                <a:pos x="50" y="34"/>
              </a:cxn>
              <a:cxn ang="0">
                <a:pos x="44" y="48"/>
              </a:cxn>
              <a:cxn ang="0">
                <a:pos x="37" y="61"/>
              </a:cxn>
              <a:cxn ang="0">
                <a:pos x="32" y="62"/>
              </a:cxn>
              <a:cxn ang="0">
                <a:pos x="27" y="63"/>
              </a:cxn>
              <a:cxn ang="0">
                <a:pos x="19" y="62"/>
              </a:cxn>
              <a:cxn ang="0">
                <a:pos x="14" y="58"/>
              </a:cxn>
              <a:cxn ang="0">
                <a:pos x="10" y="38"/>
              </a:cxn>
              <a:cxn ang="0">
                <a:pos x="9" y="29"/>
              </a:cxn>
              <a:cxn ang="0">
                <a:pos x="3" y="19"/>
              </a:cxn>
              <a:cxn ang="0">
                <a:pos x="0" y="15"/>
              </a:cxn>
              <a:cxn ang="0">
                <a:pos x="1" y="11"/>
              </a:cxn>
              <a:cxn ang="0">
                <a:pos x="4" y="6"/>
              </a:cxn>
              <a:cxn ang="0">
                <a:pos x="4" y="0"/>
              </a:cxn>
            </a:cxnLst>
            <a:rect l="0" t="0" r="r" b="b"/>
            <a:pathLst>
              <a:path w="51" h="64">
                <a:moveTo>
                  <a:pt x="4" y="0"/>
                </a:moveTo>
                <a:lnTo>
                  <a:pt x="14" y="6"/>
                </a:lnTo>
                <a:lnTo>
                  <a:pt x="25" y="8"/>
                </a:lnTo>
                <a:lnTo>
                  <a:pt x="35" y="9"/>
                </a:lnTo>
                <a:lnTo>
                  <a:pt x="43" y="11"/>
                </a:lnTo>
                <a:lnTo>
                  <a:pt x="47" y="16"/>
                </a:lnTo>
                <a:lnTo>
                  <a:pt x="50" y="21"/>
                </a:lnTo>
                <a:lnTo>
                  <a:pt x="50" y="28"/>
                </a:lnTo>
                <a:lnTo>
                  <a:pt x="50" y="34"/>
                </a:lnTo>
                <a:lnTo>
                  <a:pt x="44" y="48"/>
                </a:lnTo>
                <a:lnTo>
                  <a:pt x="37" y="61"/>
                </a:lnTo>
                <a:lnTo>
                  <a:pt x="32" y="62"/>
                </a:lnTo>
                <a:lnTo>
                  <a:pt x="27" y="63"/>
                </a:lnTo>
                <a:lnTo>
                  <a:pt x="19" y="62"/>
                </a:lnTo>
                <a:lnTo>
                  <a:pt x="14" y="58"/>
                </a:lnTo>
                <a:lnTo>
                  <a:pt x="10" y="38"/>
                </a:lnTo>
                <a:lnTo>
                  <a:pt x="9" y="29"/>
                </a:lnTo>
                <a:lnTo>
                  <a:pt x="3" y="19"/>
                </a:lnTo>
                <a:lnTo>
                  <a:pt x="0" y="15"/>
                </a:lnTo>
                <a:lnTo>
                  <a:pt x="1" y="11"/>
                </a:lnTo>
                <a:lnTo>
                  <a:pt x="4" y="6"/>
                </a:lnTo>
                <a:lnTo>
                  <a:pt x="4"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1" name="Freeform 23"/>
          <p:cNvSpPr>
            <a:spLocks/>
          </p:cNvSpPr>
          <p:nvPr/>
        </p:nvSpPr>
        <p:spPr bwMode="auto">
          <a:xfrm>
            <a:off x="7342012" y="2708275"/>
            <a:ext cx="70556" cy="103188"/>
          </a:xfrm>
          <a:custGeom>
            <a:avLst/>
            <a:gdLst/>
            <a:ahLst/>
            <a:cxnLst>
              <a:cxn ang="0">
                <a:pos x="44" y="0"/>
              </a:cxn>
              <a:cxn ang="0">
                <a:pos x="35" y="5"/>
              </a:cxn>
              <a:cxn ang="0">
                <a:pos x="25" y="8"/>
              </a:cxn>
              <a:cxn ang="0">
                <a:pos x="15" y="9"/>
              </a:cxn>
              <a:cxn ang="0">
                <a:pos x="9" y="11"/>
              </a:cxn>
              <a:cxn ang="0">
                <a:pos x="2" y="17"/>
              </a:cxn>
              <a:cxn ang="0">
                <a:pos x="0" y="22"/>
              </a:cxn>
              <a:cxn ang="0">
                <a:pos x="0" y="29"/>
              </a:cxn>
              <a:cxn ang="0">
                <a:pos x="1" y="35"/>
              </a:cxn>
              <a:cxn ang="0">
                <a:pos x="5" y="48"/>
              </a:cxn>
              <a:cxn ang="0">
                <a:pos x="13" y="61"/>
              </a:cxn>
              <a:cxn ang="0">
                <a:pos x="17" y="63"/>
              </a:cxn>
              <a:cxn ang="0">
                <a:pos x="25" y="64"/>
              </a:cxn>
              <a:cxn ang="0">
                <a:pos x="30" y="63"/>
              </a:cxn>
              <a:cxn ang="0">
                <a:pos x="35" y="59"/>
              </a:cxn>
              <a:cxn ang="0">
                <a:pos x="38" y="39"/>
              </a:cxn>
              <a:cxn ang="0">
                <a:pos x="41" y="29"/>
              </a:cxn>
              <a:cxn ang="0">
                <a:pos x="46" y="19"/>
              </a:cxn>
              <a:cxn ang="0">
                <a:pos x="49" y="15"/>
              </a:cxn>
              <a:cxn ang="0">
                <a:pos x="46" y="10"/>
              </a:cxn>
              <a:cxn ang="0">
                <a:pos x="44" y="0"/>
              </a:cxn>
            </a:cxnLst>
            <a:rect l="0" t="0" r="r" b="b"/>
            <a:pathLst>
              <a:path w="50" h="65">
                <a:moveTo>
                  <a:pt x="44" y="0"/>
                </a:moveTo>
                <a:lnTo>
                  <a:pt x="35" y="5"/>
                </a:lnTo>
                <a:lnTo>
                  <a:pt x="25" y="8"/>
                </a:lnTo>
                <a:lnTo>
                  <a:pt x="15" y="9"/>
                </a:lnTo>
                <a:lnTo>
                  <a:pt x="9" y="11"/>
                </a:lnTo>
                <a:lnTo>
                  <a:pt x="2" y="17"/>
                </a:lnTo>
                <a:lnTo>
                  <a:pt x="0" y="22"/>
                </a:lnTo>
                <a:lnTo>
                  <a:pt x="0" y="29"/>
                </a:lnTo>
                <a:lnTo>
                  <a:pt x="1" y="35"/>
                </a:lnTo>
                <a:lnTo>
                  <a:pt x="5" y="48"/>
                </a:lnTo>
                <a:lnTo>
                  <a:pt x="13" y="61"/>
                </a:lnTo>
                <a:lnTo>
                  <a:pt x="17" y="63"/>
                </a:lnTo>
                <a:lnTo>
                  <a:pt x="25" y="64"/>
                </a:lnTo>
                <a:lnTo>
                  <a:pt x="30" y="63"/>
                </a:lnTo>
                <a:lnTo>
                  <a:pt x="35" y="59"/>
                </a:lnTo>
                <a:lnTo>
                  <a:pt x="38" y="39"/>
                </a:lnTo>
                <a:lnTo>
                  <a:pt x="41" y="29"/>
                </a:lnTo>
                <a:lnTo>
                  <a:pt x="46" y="19"/>
                </a:lnTo>
                <a:lnTo>
                  <a:pt x="49" y="15"/>
                </a:lnTo>
                <a:lnTo>
                  <a:pt x="46" y="10"/>
                </a:lnTo>
                <a:lnTo>
                  <a:pt x="44"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2" name="Freeform 24"/>
          <p:cNvSpPr>
            <a:spLocks/>
          </p:cNvSpPr>
          <p:nvPr/>
        </p:nvSpPr>
        <p:spPr bwMode="auto">
          <a:xfrm>
            <a:off x="7412567" y="2698751"/>
            <a:ext cx="67733" cy="100013"/>
          </a:xfrm>
          <a:custGeom>
            <a:avLst/>
            <a:gdLst/>
            <a:ahLst/>
            <a:cxnLst>
              <a:cxn ang="0">
                <a:pos x="19" y="6"/>
              </a:cxn>
              <a:cxn ang="0">
                <a:pos x="5" y="11"/>
              </a:cxn>
              <a:cxn ang="0">
                <a:pos x="1" y="15"/>
              </a:cxn>
              <a:cxn ang="0">
                <a:pos x="0" y="20"/>
              </a:cxn>
              <a:cxn ang="0">
                <a:pos x="1" y="32"/>
              </a:cxn>
              <a:cxn ang="0">
                <a:pos x="5" y="45"/>
              </a:cxn>
              <a:cxn ang="0">
                <a:pos x="8" y="57"/>
              </a:cxn>
              <a:cxn ang="0">
                <a:pos x="13" y="61"/>
              </a:cxn>
              <a:cxn ang="0">
                <a:pos x="19" y="62"/>
              </a:cxn>
              <a:cxn ang="0">
                <a:pos x="25" y="61"/>
              </a:cxn>
              <a:cxn ang="0">
                <a:pos x="29" y="59"/>
              </a:cxn>
              <a:cxn ang="0">
                <a:pos x="30" y="52"/>
              </a:cxn>
              <a:cxn ang="0">
                <a:pos x="33" y="44"/>
              </a:cxn>
              <a:cxn ang="0">
                <a:pos x="40" y="29"/>
              </a:cxn>
              <a:cxn ang="0">
                <a:pos x="47" y="16"/>
              </a:cxn>
              <a:cxn ang="0">
                <a:pos x="47" y="10"/>
              </a:cxn>
              <a:cxn ang="0">
                <a:pos x="43" y="3"/>
              </a:cxn>
              <a:cxn ang="0">
                <a:pos x="38" y="0"/>
              </a:cxn>
              <a:cxn ang="0">
                <a:pos x="32" y="0"/>
              </a:cxn>
              <a:cxn ang="0">
                <a:pos x="19" y="6"/>
              </a:cxn>
            </a:cxnLst>
            <a:rect l="0" t="0" r="r" b="b"/>
            <a:pathLst>
              <a:path w="48" h="63">
                <a:moveTo>
                  <a:pt x="19" y="6"/>
                </a:moveTo>
                <a:lnTo>
                  <a:pt x="5" y="11"/>
                </a:lnTo>
                <a:lnTo>
                  <a:pt x="1" y="15"/>
                </a:lnTo>
                <a:lnTo>
                  <a:pt x="0" y="20"/>
                </a:lnTo>
                <a:lnTo>
                  <a:pt x="1" y="32"/>
                </a:lnTo>
                <a:lnTo>
                  <a:pt x="5" y="45"/>
                </a:lnTo>
                <a:lnTo>
                  <a:pt x="8" y="57"/>
                </a:lnTo>
                <a:lnTo>
                  <a:pt x="13" y="61"/>
                </a:lnTo>
                <a:lnTo>
                  <a:pt x="19" y="62"/>
                </a:lnTo>
                <a:lnTo>
                  <a:pt x="25" y="61"/>
                </a:lnTo>
                <a:lnTo>
                  <a:pt x="29" y="59"/>
                </a:lnTo>
                <a:lnTo>
                  <a:pt x="30" y="52"/>
                </a:lnTo>
                <a:lnTo>
                  <a:pt x="33" y="44"/>
                </a:lnTo>
                <a:lnTo>
                  <a:pt x="40" y="29"/>
                </a:lnTo>
                <a:lnTo>
                  <a:pt x="47" y="16"/>
                </a:lnTo>
                <a:lnTo>
                  <a:pt x="47" y="10"/>
                </a:lnTo>
                <a:lnTo>
                  <a:pt x="43" y="3"/>
                </a:lnTo>
                <a:lnTo>
                  <a:pt x="38" y="0"/>
                </a:lnTo>
                <a:lnTo>
                  <a:pt x="32" y="0"/>
                </a:lnTo>
                <a:lnTo>
                  <a:pt x="19" y="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3" name="Freeform 25"/>
          <p:cNvSpPr>
            <a:spLocks/>
          </p:cNvSpPr>
          <p:nvPr/>
        </p:nvSpPr>
        <p:spPr bwMode="auto">
          <a:xfrm>
            <a:off x="7217834" y="2698751"/>
            <a:ext cx="67733" cy="98425"/>
          </a:xfrm>
          <a:custGeom>
            <a:avLst/>
            <a:gdLst/>
            <a:ahLst/>
            <a:cxnLst>
              <a:cxn ang="0">
                <a:pos x="28" y="6"/>
              </a:cxn>
              <a:cxn ang="0">
                <a:pos x="41" y="11"/>
              </a:cxn>
              <a:cxn ang="0">
                <a:pos x="45" y="15"/>
              </a:cxn>
              <a:cxn ang="0">
                <a:pos x="47" y="20"/>
              </a:cxn>
              <a:cxn ang="0">
                <a:pos x="45" y="25"/>
              </a:cxn>
              <a:cxn ang="0">
                <a:pos x="44" y="32"/>
              </a:cxn>
              <a:cxn ang="0">
                <a:pos x="38" y="44"/>
              </a:cxn>
              <a:cxn ang="0">
                <a:pos x="35" y="54"/>
              </a:cxn>
              <a:cxn ang="0">
                <a:pos x="32" y="59"/>
              </a:cxn>
              <a:cxn ang="0">
                <a:pos x="26" y="61"/>
              </a:cxn>
              <a:cxn ang="0">
                <a:pos x="20" y="61"/>
              </a:cxn>
              <a:cxn ang="0">
                <a:pos x="17" y="59"/>
              </a:cxn>
              <a:cxn ang="0">
                <a:pos x="16" y="52"/>
              </a:cxn>
              <a:cxn ang="0">
                <a:pos x="13" y="44"/>
              </a:cxn>
              <a:cxn ang="0">
                <a:pos x="5" y="29"/>
              </a:cxn>
              <a:cxn ang="0">
                <a:pos x="0" y="16"/>
              </a:cxn>
              <a:cxn ang="0">
                <a:pos x="0" y="10"/>
              </a:cxn>
              <a:cxn ang="0">
                <a:pos x="2" y="3"/>
              </a:cxn>
              <a:cxn ang="0">
                <a:pos x="9" y="0"/>
              </a:cxn>
              <a:cxn ang="0">
                <a:pos x="14" y="0"/>
              </a:cxn>
              <a:cxn ang="0">
                <a:pos x="28" y="6"/>
              </a:cxn>
            </a:cxnLst>
            <a:rect l="0" t="0" r="r" b="b"/>
            <a:pathLst>
              <a:path w="48" h="62">
                <a:moveTo>
                  <a:pt x="28" y="6"/>
                </a:moveTo>
                <a:lnTo>
                  <a:pt x="41" y="11"/>
                </a:lnTo>
                <a:lnTo>
                  <a:pt x="45" y="15"/>
                </a:lnTo>
                <a:lnTo>
                  <a:pt x="47" y="20"/>
                </a:lnTo>
                <a:lnTo>
                  <a:pt x="45" y="25"/>
                </a:lnTo>
                <a:lnTo>
                  <a:pt x="44" y="32"/>
                </a:lnTo>
                <a:lnTo>
                  <a:pt x="38" y="44"/>
                </a:lnTo>
                <a:lnTo>
                  <a:pt x="35" y="54"/>
                </a:lnTo>
                <a:lnTo>
                  <a:pt x="32" y="59"/>
                </a:lnTo>
                <a:lnTo>
                  <a:pt x="26" y="61"/>
                </a:lnTo>
                <a:lnTo>
                  <a:pt x="20" y="61"/>
                </a:lnTo>
                <a:lnTo>
                  <a:pt x="17" y="59"/>
                </a:lnTo>
                <a:lnTo>
                  <a:pt x="16" y="52"/>
                </a:lnTo>
                <a:lnTo>
                  <a:pt x="13" y="44"/>
                </a:lnTo>
                <a:lnTo>
                  <a:pt x="5" y="29"/>
                </a:lnTo>
                <a:lnTo>
                  <a:pt x="0" y="16"/>
                </a:lnTo>
                <a:lnTo>
                  <a:pt x="0" y="10"/>
                </a:lnTo>
                <a:lnTo>
                  <a:pt x="2" y="3"/>
                </a:lnTo>
                <a:lnTo>
                  <a:pt x="9" y="0"/>
                </a:lnTo>
                <a:lnTo>
                  <a:pt x="14" y="0"/>
                </a:lnTo>
                <a:lnTo>
                  <a:pt x="28" y="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4" name="Freeform 26"/>
          <p:cNvSpPr>
            <a:spLocks/>
          </p:cNvSpPr>
          <p:nvPr/>
        </p:nvSpPr>
        <p:spPr bwMode="auto">
          <a:xfrm>
            <a:off x="7471834" y="2682875"/>
            <a:ext cx="52211" cy="90488"/>
          </a:xfrm>
          <a:custGeom>
            <a:avLst/>
            <a:gdLst/>
            <a:ahLst/>
            <a:cxnLst>
              <a:cxn ang="0">
                <a:pos x="19" y="5"/>
              </a:cxn>
              <a:cxn ang="0">
                <a:pos x="10" y="5"/>
              </a:cxn>
              <a:cxn ang="0">
                <a:pos x="6" y="7"/>
              </a:cxn>
              <a:cxn ang="0">
                <a:pos x="5" y="9"/>
              </a:cxn>
              <a:cxn ang="0">
                <a:pos x="5" y="31"/>
              </a:cxn>
              <a:cxn ang="0">
                <a:pos x="1" y="42"/>
              </a:cxn>
              <a:cxn ang="0">
                <a:pos x="0" y="47"/>
              </a:cxn>
              <a:cxn ang="0">
                <a:pos x="1" y="54"/>
              </a:cxn>
              <a:cxn ang="0">
                <a:pos x="5" y="56"/>
              </a:cxn>
              <a:cxn ang="0">
                <a:pos x="11" y="55"/>
              </a:cxn>
              <a:cxn ang="0">
                <a:pos x="24" y="45"/>
              </a:cxn>
              <a:cxn ang="0">
                <a:pos x="33" y="30"/>
              </a:cxn>
              <a:cxn ang="0">
                <a:pos x="36" y="22"/>
              </a:cxn>
              <a:cxn ang="0">
                <a:pos x="36" y="14"/>
              </a:cxn>
              <a:cxn ang="0">
                <a:pos x="34" y="8"/>
              </a:cxn>
              <a:cxn ang="0">
                <a:pos x="30" y="0"/>
              </a:cxn>
              <a:cxn ang="0">
                <a:pos x="29" y="0"/>
              </a:cxn>
              <a:cxn ang="0">
                <a:pos x="25" y="1"/>
              </a:cxn>
              <a:cxn ang="0">
                <a:pos x="19" y="5"/>
              </a:cxn>
            </a:cxnLst>
            <a:rect l="0" t="0" r="r" b="b"/>
            <a:pathLst>
              <a:path w="37" h="57">
                <a:moveTo>
                  <a:pt x="19" y="5"/>
                </a:moveTo>
                <a:lnTo>
                  <a:pt x="10" y="5"/>
                </a:lnTo>
                <a:lnTo>
                  <a:pt x="6" y="7"/>
                </a:lnTo>
                <a:lnTo>
                  <a:pt x="5" y="9"/>
                </a:lnTo>
                <a:lnTo>
                  <a:pt x="5" y="31"/>
                </a:lnTo>
                <a:lnTo>
                  <a:pt x="1" y="42"/>
                </a:lnTo>
                <a:lnTo>
                  <a:pt x="0" y="47"/>
                </a:lnTo>
                <a:lnTo>
                  <a:pt x="1" y="54"/>
                </a:lnTo>
                <a:lnTo>
                  <a:pt x="5" y="56"/>
                </a:lnTo>
                <a:lnTo>
                  <a:pt x="11" y="55"/>
                </a:lnTo>
                <a:lnTo>
                  <a:pt x="24" y="45"/>
                </a:lnTo>
                <a:lnTo>
                  <a:pt x="33" y="30"/>
                </a:lnTo>
                <a:lnTo>
                  <a:pt x="36" y="22"/>
                </a:lnTo>
                <a:lnTo>
                  <a:pt x="36" y="14"/>
                </a:lnTo>
                <a:lnTo>
                  <a:pt x="34" y="8"/>
                </a:lnTo>
                <a:lnTo>
                  <a:pt x="30" y="0"/>
                </a:lnTo>
                <a:lnTo>
                  <a:pt x="29" y="0"/>
                </a:lnTo>
                <a:lnTo>
                  <a:pt x="25" y="1"/>
                </a:lnTo>
                <a:lnTo>
                  <a:pt x="19" y="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5" name="Freeform 27"/>
          <p:cNvSpPr>
            <a:spLocks/>
          </p:cNvSpPr>
          <p:nvPr/>
        </p:nvSpPr>
        <p:spPr bwMode="auto">
          <a:xfrm>
            <a:off x="7172678" y="2682875"/>
            <a:ext cx="50800" cy="90488"/>
          </a:xfrm>
          <a:custGeom>
            <a:avLst/>
            <a:gdLst/>
            <a:ahLst/>
            <a:cxnLst>
              <a:cxn ang="0">
                <a:pos x="18" y="5"/>
              </a:cxn>
              <a:cxn ang="0">
                <a:pos x="27" y="5"/>
              </a:cxn>
              <a:cxn ang="0">
                <a:pos x="29" y="7"/>
              </a:cxn>
              <a:cxn ang="0">
                <a:pos x="31" y="9"/>
              </a:cxn>
              <a:cxn ang="0">
                <a:pos x="32" y="14"/>
              </a:cxn>
              <a:cxn ang="0">
                <a:pos x="31" y="20"/>
              </a:cxn>
              <a:cxn ang="0">
                <a:pos x="31" y="26"/>
              </a:cxn>
              <a:cxn ang="0">
                <a:pos x="31" y="31"/>
              </a:cxn>
              <a:cxn ang="0">
                <a:pos x="35" y="42"/>
              </a:cxn>
              <a:cxn ang="0">
                <a:pos x="35" y="47"/>
              </a:cxn>
              <a:cxn ang="0">
                <a:pos x="35" y="54"/>
              </a:cxn>
              <a:cxn ang="0">
                <a:pos x="31" y="56"/>
              </a:cxn>
              <a:cxn ang="0">
                <a:pos x="27" y="55"/>
              </a:cxn>
              <a:cxn ang="0">
                <a:pos x="12" y="45"/>
              </a:cxn>
              <a:cxn ang="0">
                <a:pos x="3" y="30"/>
              </a:cxn>
              <a:cxn ang="0">
                <a:pos x="0" y="22"/>
              </a:cxn>
              <a:cxn ang="0">
                <a:pos x="0" y="14"/>
              </a:cxn>
              <a:cxn ang="0">
                <a:pos x="2" y="8"/>
              </a:cxn>
              <a:cxn ang="0">
                <a:pos x="5" y="0"/>
              </a:cxn>
              <a:cxn ang="0">
                <a:pos x="7" y="0"/>
              </a:cxn>
              <a:cxn ang="0">
                <a:pos x="10" y="1"/>
              </a:cxn>
              <a:cxn ang="0">
                <a:pos x="18" y="5"/>
              </a:cxn>
            </a:cxnLst>
            <a:rect l="0" t="0" r="r" b="b"/>
            <a:pathLst>
              <a:path w="36" h="57">
                <a:moveTo>
                  <a:pt x="18" y="5"/>
                </a:moveTo>
                <a:lnTo>
                  <a:pt x="27" y="5"/>
                </a:lnTo>
                <a:lnTo>
                  <a:pt x="29" y="7"/>
                </a:lnTo>
                <a:lnTo>
                  <a:pt x="31" y="9"/>
                </a:lnTo>
                <a:lnTo>
                  <a:pt x="32" y="14"/>
                </a:lnTo>
                <a:lnTo>
                  <a:pt x="31" y="20"/>
                </a:lnTo>
                <a:lnTo>
                  <a:pt x="31" y="26"/>
                </a:lnTo>
                <a:lnTo>
                  <a:pt x="31" y="31"/>
                </a:lnTo>
                <a:lnTo>
                  <a:pt x="35" y="42"/>
                </a:lnTo>
                <a:lnTo>
                  <a:pt x="35" y="47"/>
                </a:lnTo>
                <a:lnTo>
                  <a:pt x="35" y="54"/>
                </a:lnTo>
                <a:lnTo>
                  <a:pt x="31" y="56"/>
                </a:lnTo>
                <a:lnTo>
                  <a:pt x="27" y="55"/>
                </a:lnTo>
                <a:lnTo>
                  <a:pt x="12" y="45"/>
                </a:lnTo>
                <a:lnTo>
                  <a:pt x="3" y="30"/>
                </a:lnTo>
                <a:lnTo>
                  <a:pt x="0" y="22"/>
                </a:lnTo>
                <a:lnTo>
                  <a:pt x="0" y="14"/>
                </a:lnTo>
                <a:lnTo>
                  <a:pt x="2" y="8"/>
                </a:lnTo>
                <a:lnTo>
                  <a:pt x="5" y="0"/>
                </a:lnTo>
                <a:lnTo>
                  <a:pt x="7" y="0"/>
                </a:lnTo>
                <a:lnTo>
                  <a:pt x="10" y="1"/>
                </a:lnTo>
                <a:lnTo>
                  <a:pt x="18" y="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6" name="Freeform 28"/>
          <p:cNvSpPr>
            <a:spLocks/>
          </p:cNvSpPr>
          <p:nvPr/>
        </p:nvSpPr>
        <p:spPr bwMode="auto">
          <a:xfrm>
            <a:off x="7519812" y="2665414"/>
            <a:ext cx="46566" cy="92075"/>
          </a:xfrm>
          <a:custGeom>
            <a:avLst/>
            <a:gdLst/>
            <a:ahLst/>
            <a:cxnLst>
              <a:cxn ang="0">
                <a:pos x="8" y="10"/>
              </a:cxn>
              <a:cxn ang="0">
                <a:pos x="2" y="12"/>
              </a:cxn>
              <a:cxn ang="0">
                <a:pos x="1" y="23"/>
              </a:cxn>
              <a:cxn ang="0">
                <a:pos x="2" y="35"/>
              </a:cxn>
              <a:cxn ang="0">
                <a:pos x="4" y="46"/>
              </a:cxn>
              <a:cxn ang="0">
                <a:pos x="0" y="57"/>
              </a:cxn>
              <a:cxn ang="0">
                <a:pos x="8" y="56"/>
              </a:cxn>
              <a:cxn ang="0">
                <a:pos x="16" y="50"/>
              </a:cxn>
              <a:cxn ang="0">
                <a:pos x="25" y="36"/>
              </a:cxn>
              <a:cxn ang="0">
                <a:pos x="32" y="23"/>
              </a:cxn>
              <a:cxn ang="0">
                <a:pos x="32" y="15"/>
              </a:cxn>
              <a:cxn ang="0">
                <a:pos x="30" y="7"/>
              </a:cxn>
              <a:cxn ang="0">
                <a:pos x="27" y="2"/>
              </a:cxn>
              <a:cxn ang="0">
                <a:pos x="25" y="0"/>
              </a:cxn>
              <a:cxn ang="0">
                <a:pos x="22" y="2"/>
              </a:cxn>
              <a:cxn ang="0">
                <a:pos x="16" y="7"/>
              </a:cxn>
              <a:cxn ang="0">
                <a:pos x="8" y="10"/>
              </a:cxn>
            </a:cxnLst>
            <a:rect l="0" t="0" r="r" b="b"/>
            <a:pathLst>
              <a:path w="33" h="58">
                <a:moveTo>
                  <a:pt x="8" y="10"/>
                </a:moveTo>
                <a:lnTo>
                  <a:pt x="2" y="12"/>
                </a:lnTo>
                <a:lnTo>
                  <a:pt x="1" y="23"/>
                </a:lnTo>
                <a:lnTo>
                  <a:pt x="2" y="35"/>
                </a:lnTo>
                <a:lnTo>
                  <a:pt x="4" y="46"/>
                </a:lnTo>
                <a:lnTo>
                  <a:pt x="0" y="57"/>
                </a:lnTo>
                <a:lnTo>
                  <a:pt x="8" y="56"/>
                </a:lnTo>
                <a:lnTo>
                  <a:pt x="16" y="50"/>
                </a:lnTo>
                <a:lnTo>
                  <a:pt x="25" y="36"/>
                </a:lnTo>
                <a:lnTo>
                  <a:pt x="32" y="23"/>
                </a:lnTo>
                <a:lnTo>
                  <a:pt x="32" y="15"/>
                </a:lnTo>
                <a:lnTo>
                  <a:pt x="30" y="7"/>
                </a:lnTo>
                <a:lnTo>
                  <a:pt x="27" y="2"/>
                </a:lnTo>
                <a:lnTo>
                  <a:pt x="25" y="0"/>
                </a:lnTo>
                <a:lnTo>
                  <a:pt x="22" y="2"/>
                </a:lnTo>
                <a:lnTo>
                  <a:pt x="16" y="7"/>
                </a:lnTo>
                <a:lnTo>
                  <a:pt x="8" y="1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7" name="Freeform 29"/>
          <p:cNvSpPr>
            <a:spLocks/>
          </p:cNvSpPr>
          <p:nvPr/>
        </p:nvSpPr>
        <p:spPr bwMode="auto">
          <a:xfrm>
            <a:off x="7131756" y="2662239"/>
            <a:ext cx="46567" cy="90487"/>
          </a:xfrm>
          <a:custGeom>
            <a:avLst/>
            <a:gdLst/>
            <a:ahLst/>
            <a:cxnLst>
              <a:cxn ang="0">
                <a:pos x="24" y="9"/>
              </a:cxn>
              <a:cxn ang="0">
                <a:pos x="30" y="10"/>
              </a:cxn>
              <a:cxn ang="0">
                <a:pos x="32" y="22"/>
              </a:cxn>
              <a:cxn ang="0">
                <a:pos x="30" y="34"/>
              </a:cxn>
              <a:cxn ang="0">
                <a:pos x="28" y="44"/>
              </a:cxn>
              <a:cxn ang="0">
                <a:pos x="32" y="56"/>
              </a:cxn>
              <a:cxn ang="0">
                <a:pos x="27" y="54"/>
              </a:cxn>
              <a:cxn ang="0">
                <a:pos x="19" y="50"/>
              </a:cxn>
              <a:cxn ang="0">
                <a:pos x="13" y="42"/>
              </a:cxn>
              <a:cxn ang="0">
                <a:pos x="8" y="35"/>
              </a:cxn>
              <a:cxn ang="0">
                <a:pos x="2" y="21"/>
              </a:cxn>
              <a:cxn ang="0">
                <a:pos x="0" y="14"/>
              </a:cxn>
              <a:cxn ang="0">
                <a:pos x="3" y="6"/>
              </a:cxn>
              <a:cxn ang="0">
                <a:pos x="5" y="1"/>
              </a:cxn>
              <a:cxn ang="0">
                <a:pos x="7" y="0"/>
              </a:cxn>
              <a:cxn ang="0">
                <a:pos x="9" y="0"/>
              </a:cxn>
              <a:cxn ang="0">
                <a:pos x="17" y="6"/>
              </a:cxn>
              <a:cxn ang="0">
                <a:pos x="24" y="9"/>
              </a:cxn>
            </a:cxnLst>
            <a:rect l="0" t="0" r="r" b="b"/>
            <a:pathLst>
              <a:path w="33" h="57">
                <a:moveTo>
                  <a:pt x="24" y="9"/>
                </a:moveTo>
                <a:lnTo>
                  <a:pt x="30" y="10"/>
                </a:lnTo>
                <a:lnTo>
                  <a:pt x="32" y="22"/>
                </a:lnTo>
                <a:lnTo>
                  <a:pt x="30" y="34"/>
                </a:lnTo>
                <a:lnTo>
                  <a:pt x="28" y="44"/>
                </a:lnTo>
                <a:lnTo>
                  <a:pt x="32" y="56"/>
                </a:lnTo>
                <a:lnTo>
                  <a:pt x="27" y="54"/>
                </a:lnTo>
                <a:lnTo>
                  <a:pt x="19" y="50"/>
                </a:lnTo>
                <a:lnTo>
                  <a:pt x="13" y="42"/>
                </a:lnTo>
                <a:lnTo>
                  <a:pt x="8" y="35"/>
                </a:lnTo>
                <a:lnTo>
                  <a:pt x="2" y="21"/>
                </a:lnTo>
                <a:lnTo>
                  <a:pt x="0" y="14"/>
                </a:lnTo>
                <a:lnTo>
                  <a:pt x="3" y="6"/>
                </a:lnTo>
                <a:lnTo>
                  <a:pt x="5" y="1"/>
                </a:lnTo>
                <a:lnTo>
                  <a:pt x="7" y="0"/>
                </a:lnTo>
                <a:lnTo>
                  <a:pt x="9" y="0"/>
                </a:lnTo>
                <a:lnTo>
                  <a:pt x="17" y="6"/>
                </a:lnTo>
                <a:lnTo>
                  <a:pt x="24" y="9"/>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18" name="Freeform 30"/>
          <p:cNvSpPr>
            <a:spLocks/>
          </p:cNvSpPr>
          <p:nvPr/>
        </p:nvSpPr>
        <p:spPr bwMode="auto">
          <a:xfrm>
            <a:off x="7555090" y="2636838"/>
            <a:ext cx="42333" cy="80962"/>
          </a:xfrm>
          <a:custGeom>
            <a:avLst/>
            <a:gdLst/>
            <a:ahLst/>
            <a:cxnLst>
              <a:cxn ang="0">
                <a:pos x="13" y="1"/>
              </a:cxn>
              <a:cxn ang="0">
                <a:pos x="7" y="4"/>
              </a:cxn>
              <a:cxn ang="0">
                <a:pos x="2" y="7"/>
              </a:cxn>
              <a:cxn ang="0">
                <a:pos x="1" y="12"/>
              </a:cxn>
              <a:cxn ang="0">
                <a:pos x="2" y="16"/>
              </a:cxn>
              <a:cxn ang="0">
                <a:pos x="4" y="20"/>
              </a:cxn>
              <a:cxn ang="0">
                <a:pos x="5" y="25"/>
              </a:cxn>
              <a:cxn ang="0">
                <a:pos x="0" y="50"/>
              </a:cxn>
              <a:cxn ang="0">
                <a:pos x="2" y="50"/>
              </a:cxn>
              <a:cxn ang="0">
                <a:pos x="5" y="48"/>
              </a:cxn>
              <a:cxn ang="0">
                <a:pos x="13" y="42"/>
              </a:cxn>
              <a:cxn ang="0">
                <a:pos x="22" y="34"/>
              </a:cxn>
              <a:cxn ang="0">
                <a:pos x="25" y="29"/>
              </a:cxn>
              <a:cxn ang="0">
                <a:pos x="26" y="23"/>
              </a:cxn>
              <a:cxn ang="0">
                <a:pos x="29" y="12"/>
              </a:cxn>
              <a:cxn ang="0">
                <a:pos x="27" y="6"/>
              </a:cxn>
              <a:cxn ang="0">
                <a:pos x="23" y="1"/>
              </a:cxn>
              <a:cxn ang="0">
                <a:pos x="21" y="0"/>
              </a:cxn>
              <a:cxn ang="0">
                <a:pos x="16" y="0"/>
              </a:cxn>
              <a:cxn ang="0">
                <a:pos x="10" y="4"/>
              </a:cxn>
              <a:cxn ang="0">
                <a:pos x="13" y="1"/>
              </a:cxn>
            </a:cxnLst>
            <a:rect l="0" t="0" r="r" b="b"/>
            <a:pathLst>
              <a:path w="30" h="51">
                <a:moveTo>
                  <a:pt x="13" y="1"/>
                </a:moveTo>
                <a:lnTo>
                  <a:pt x="7" y="4"/>
                </a:lnTo>
                <a:lnTo>
                  <a:pt x="2" y="7"/>
                </a:lnTo>
                <a:lnTo>
                  <a:pt x="1" y="12"/>
                </a:lnTo>
                <a:lnTo>
                  <a:pt x="2" y="16"/>
                </a:lnTo>
                <a:lnTo>
                  <a:pt x="4" y="20"/>
                </a:lnTo>
                <a:lnTo>
                  <a:pt x="5" y="25"/>
                </a:lnTo>
                <a:lnTo>
                  <a:pt x="0" y="50"/>
                </a:lnTo>
                <a:lnTo>
                  <a:pt x="2" y="50"/>
                </a:lnTo>
                <a:lnTo>
                  <a:pt x="5" y="48"/>
                </a:lnTo>
                <a:lnTo>
                  <a:pt x="13" y="42"/>
                </a:lnTo>
                <a:lnTo>
                  <a:pt x="22" y="34"/>
                </a:lnTo>
                <a:lnTo>
                  <a:pt x="25" y="29"/>
                </a:lnTo>
                <a:lnTo>
                  <a:pt x="26" y="23"/>
                </a:lnTo>
                <a:lnTo>
                  <a:pt x="29" y="12"/>
                </a:lnTo>
                <a:lnTo>
                  <a:pt x="27" y="6"/>
                </a:lnTo>
                <a:lnTo>
                  <a:pt x="23" y="1"/>
                </a:lnTo>
                <a:lnTo>
                  <a:pt x="21" y="0"/>
                </a:lnTo>
                <a:lnTo>
                  <a:pt x="16" y="0"/>
                </a:lnTo>
                <a:lnTo>
                  <a:pt x="10" y="4"/>
                </a:lnTo>
                <a:lnTo>
                  <a:pt x="13"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19" name="Freeform 31"/>
          <p:cNvSpPr>
            <a:spLocks/>
          </p:cNvSpPr>
          <p:nvPr/>
        </p:nvSpPr>
        <p:spPr bwMode="auto">
          <a:xfrm>
            <a:off x="7555089" y="2636839"/>
            <a:ext cx="52212" cy="90487"/>
          </a:xfrm>
          <a:custGeom>
            <a:avLst/>
            <a:gdLst/>
            <a:ahLst/>
            <a:cxnLst>
              <a:cxn ang="0">
                <a:pos x="16" y="1"/>
              </a:cxn>
              <a:cxn ang="0">
                <a:pos x="10" y="4"/>
              </a:cxn>
              <a:cxn ang="0">
                <a:pos x="2" y="8"/>
              </a:cxn>
              <a:cxn ang="0">
                <a:pos x="1" y="13"/>
              </a:cxn>
              <a:cxn ang="0">
                <a:pos x="2" y="18"/>
              </a:cxn>
              <a:cxn ang="0">
                <a:pos x="5" y="22"/>
              </a:cxn>
              <a:cxn ang="0">
                <a:pos x="6" y="28"/>
              </a:cxn>
              <a:cxn ang="0">
                <a:pos x="0" y="56"/>
              </a:cxn>
              <a:cxn ang="0">
                <a:pos x="2" y="56"/>
              </a:cxn>
              <a:cxn ang="0">
                <a:pos x="6" y="54"/>
              </a:cxn>
              <a:cxn ang="0">
                <a:pos x="16" y="47"/>
              </a:cxn>
              <a:cxn ang="0">
                <a:pos x="27" y="38"/>
              </a:cxn>
              <a:cxn ang="0">
                <a:pos x="31" y="33"/>
              </a:cxn>
              <a:cxn ang="0">
                <a:pos x="33" y="26"/>
              </a:cxn>
              <a:cxn ang="0">
                <a:pos x="36" y="13"/>
              </a:cxn>
              <a:cxn ang="0">
                <a:pos x="34" y="7"/>
              </a:cxn>
              <a:cxn ang="0">
                <a:pos x="29" y="1"/>
              </a:cxn>
              <a:cxn ang="0">
                <a:pos x="25" y="0"/>
              </a:cxn>
              <a:cxn ang="0">
                <a:pos x="21" y="0"/>
              </a:cxn>
              <a:cxn ang="0">
                <a:pos x="12" y="4"/>
              </a:cxn>
            </a:cxnLst>
            <a:rect l="0" t="0" r="r" b="b"/>
            <a:pathLst>
              <a:path w="37" h="57">
                <a:moveTo>
                  <a:pt x="16" y="1"/>
                </a:moveTo>
                <a:lnTo>
                  <a:pt x="10" y="4"/>
                </a:lnTo>
                <a:lnTo>
                  <a:pt x="2" y="8"/>
                </a:lnTo>
                <a:lnTo>
                  <a:pt x="1" y="13"/>
                </a:lnTo>
                <a:lnTo>
                  <a:pt x="2" y="18"/>
                </a:lnTo>
                <a:lnTo>
                  <a:pt x="5" y="22"/>
                </a:lnTo>
                <a:lnTo>
                  <a:pt x="6" y="28"/>
                </a:lnTo>
                <a:lnTo>
                  <a:pt x="0" y="56"/>
                </a:lnTo>
                <a:lnTo>
                  <a:pt x="2" y="56"/>
                </a:lnTo>
                <a:lnTo>
                  <a:pt x="6" y="54"/>
                </a:lnTo>
                <a:lnTo>
                  <a:pt x="16" y="47"/>
                </a:lnTo>
                <a:lnTo>
                  <a:pt x="27" y="38"/>
                </a:lnTo>
                <a:lnTo>
                  <a:pt x="31" y="33"/>
                </a:lnTo>
                <a:lnTo>
                  <a:pt x="33" y="26"/>
                </a:lnTo>
                <a:lnTo>
                  <a:pt x="36" y="13"/>
                </a:lnTo>
                <a:lnTo>
                  <a:pt x="34" y="7"/>
                </a:lnTo>
                <a:lnTo>
                  <a:pt x="29" y="1"/>
                </a:lnTo>
                <a:lnTo>
                  <a:pt x="25" y="0"/>
                </a:lnTo>
                <a:lnTo>
                  <a:pt x="21" y="0"/>
                </a:lnTo>
                <a:lnTo>
                  <a:pt x="12"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0" name="Freeform 32"/>
          <p:cNvSpPr>
            <a:spLocks/>
          </p:cNvSpPr>
          <p:nvPr/>
        </p:nvSpPr>
        <p:spPr bwMode="auto">
          <a:xfrm>
            <a:off x="7093656" y="2638426"/>
            <a:ext cx="40922" cy="79375"/>
          </a:xfrm>
          <a:custGeom>
            <a:avLst/>
            <a:gdLst/>
            <a:ahLst/>
            <a:cxnLst>
              <a:cxn ang="0">
                <a:pos x="14" y="3"/>
              </a:cxn>
              <a:cxn ang="0">
                <a:pos x="21" y="4"/>
              </a:cxn>
              <a:cxn ang="0">
                <a:pos x="25" y="7"/>
              </a:cxn>
              <a:cxn ang="0">
                <a:pos x="28" y="12"/>
              </a:cxn>
              <a:cxn ang="0">
                <a:pos x="25" y="17"/>
              </a:cxn>
              <a:cxn ang="0">
                <a:pos x="24" y="20"/>
              </a:cxn>
              <a:cxn ang="0">
                <a:pos x="23" y="25"/>
              </a:cxn>
              <a:cxn ang="0">
                <a:pos x="25" y="49"/>
              </a:cxn>
              <a:cxn ang="0">
                <a:pos x="17" y="46"/>
              </a:cxn>
              <a:cxn ang="0">
                <a:pos x="10" y="41"/>
              </a:cxn>
              <a:cxn ang="0">
                <a:pos x="4" y="33"/>
              </a:cxn>
              <a:cxn ang="0">
                <a:pos x="2" y="24"/>
              </a:cxn>
              <a:cxn ang="0">
                <a:pos x="0" y="12"/>
              </a:cxn>
              <a:cxn ang="0">
                <a:pos x="1" y="6"/>
              </a:cxn>
              <a:cxn ang="0">
                <a:pos x="5" y="2"/>
              </a:cxn>
              <a:cxn ang="0">
                <a:pos x="7" y="0"/>
              </a:cxn>
              <a:cxn ang="0">
                <a:pos x="11" y="0"/>
              </a:cxn>
              <a:cxn ang="0">
                <a:pos x="17" y="4"/>
              </a:cxn>
              <a:cxn ang="0">
                <a:pos x="14" y="3"/>
              </a:cxn>
            </a:cxnLst>
            <a:rect l="0" t="0" r="r" b="b"/>
            <a:pathLst>
              <a:path w="29" h="50">
                <a:moveTo>
                  <a:pt x="14" y="3"/>
                </a:moveTo>
                <a:lnTo>
                  <a:pt x="21" y="4"/>
                </a:lnTo>
                <a:lnTo>
                  <a:pt x="25" y="7"/>
                </a:lnTo>
                <a:lnTo>
                  <a:pt x="28" y="12"/>
                </a:lnTo>
                <a:lnTo>
                  <a:pt x="25" y="17"/>
                </a:lnTo>
                <a:lnTo>
                  <a:pt x="24" y="20"/>
                </a:lnTo>
                <a:lnTo>
                  <a:pt x="23" y="25"/>
                </a:lnTo>
                <a:lnTo>
                  <a:pt x="25" y="49"/>
                </a:lnTo>
                <a:lnTo>
                  <a:pt x="17" y="46"/>
                </a:lnTo>
                <a:lnTo>
                  <a:pt x="10" y="41"/>
                </a:lnTo>
                <a:lnTo>
                  <a:pt x="4" y="33"/>
                </a:lnTo>
                <a:lnTo>
                  <a:pt x="2" y="24"/>
                </a:lnTo>
                <a:lnTo>
                  <a:pt x="0" y="12"/>
                </a:lnTo>
                <a:lnTo>
                  <a:pt x="1" y="6"/>
                </a:lnTo>
                <a:lnTo>
                  <a:pt x="5" y="2"/>
                </a:lnTo>
                <a:lnTo>
                  <a:pt x="7" y="0"/>
                </a:lnTo>
                <a:lnTo>
                  <a:pt x="11" y="0"/>
                </a:lnTo>
                <a:lnTo>
                  <a:pt x="17" y="4"/>
                </a:lnTo>
                <a:lnTo>
                  <a:pt x="14" y="3"/>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1" name="Freeform 33"/>
          <p:cNvSpPr>
            <a:spLocks/>
          </p:cNvSpPr>
          <p:nvPr/>
        </p:nvSpPr>
        <p:spPr bwMode="auto">
          <a:xfrm>
            <a:off x="7093656" y="2638425"/>
            <a:ext cx="49388" cy="88900"/>
          </a:xfrm>
          <a:custGeom>
            <a:avLst/>
            <a:gdLst/>
            <a:ahLst/>
            <a:cxnLst>
              <a:cxn ang="0">
                <a:pos x="17" y="3"/>
              </a:cxn>
              <a:cxn ang="0">
                <a:pos x="26" y="4"/>
              </a:cxn>
              <a:cxn ang="0">
                <a:pos x="31" y="8"/>
              </a:cxn>
              <a:cxn ang="0">
                <a:pos x="34" y="14"/>
              </a:cxn>
              <a:cxn ang="0">
                <a:pos x="31" y="19"/>
              </a:cxn>
              <a:cxn ang="0">
                <a:pos x="29" y="23"/>
              </a:cxn>
              <a:cxn ang="0">
                <a:pos x="28" y="28"/>
              </a:cxn>
              <a:cxn ang="0">
                <a:pos x="31" y="55"/>
              </a:cxn>
              <a:cxn ang="0">
                <a:pos x="21" y="52"/>
              </a:cxn>
              <a:cxn ang="0">
                <a:pos x="12" y="46"/>
              </a:cxn>
              <a:cxn ang="0">
                <a:pos x="5" y="37"/>
              </a:cxn>
              <a:cxn ang="0">
                <a:pos x="2" y="27"/>
              </a:cxn>
              <a:cxn ang="0">
                <a:pos x="0" y="14"/>
              </a:cxn>
              <a:cxn ang="0">
                <a:pos x="1" y="7"/>
              </a:cxn>
              <a:cxn ang="0">
                <a:pos x="6" y="2"/>
              </a:cxn>
              <a:cxn ang="0">
                <a:pos x="9" y="0"/>
              </a:cxn>
              <a:cxn ang="0">
                <a:pos x="14" y="0"/>
              </a:cxn>
              <a:cxn ang="0">
                <a:pos x="21" y="4"/>
              </a:cxn>
            </a:cxnLst>
            <a:rect l="0" t="0" r="r" b="b"/>
            <a:pathLst>
              <a:path w="35" h="56">
                <a:moveTo>
                  <a:pt x="17" y="3"/>
                </a:moveTo>
                <a:lnTo>
                  <a:pt x="26" y="4"/>
                </a:lnTo>
                <a:lnTo>
                  <a:pt x="31" y="8"/>
                </a:lnTo>
                <a:lnTo>
                  <a:pt x="34" y="14"/>
                </a:lnTo>
                <a:lnTo>
                  <a:pt x="31" y="19"/>
                </a:lnTo>
                <a:lnTo>
                  <a:pt x="29" y="23"/>
                </a:lnTo>
                <a:lnTo>
                  <a:pt x="28" y="28"/>
                </a:lnTo>
                <a:lnTo>
                  <a:pt x="31" y="55"/>
                </a:lnTo>
                <a:lnTo>
                  <a:pt x="21" y="52"/>
                </a:lnTo>
                <a:lnTo>
                  <a:pt x="12" y="46"/>
                </a:lnTo>
                <a:lnTo>
                  <a:pt x="5" y="37"/>
                </a:lnTo>
                <a:lnTo>
                  <a:pt x="2" y="27"/>
                </a:lnTo>
                <a:lnTo>
                  <a:pt x="0" y="14"/>
                </a:lnTo>
                <a:lnTo>
                  <a:pt x="1" y="7"/>
                </a:lnTo>
                <a:lnTo>
                  <a:pt x="6" y="2"/>
                </a:lnTo>
                <a:lnTo>
                  <a:pt x="9" y="0"/>
                </a:lnTo>
                <a:lnTo>
                  <a:pt x="14" y="0"/>
                </a:lnTo>
                <a:lnTo>
                  <a:pt x="21" y="4"/>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2" name="Freeform 34"/>
          <p:cNvSpPr>
            <a:spLocks/>
          </p:cNvSpPr>
          <p:nvPr/>
        </p:nvSpPr>
        <p:spPr bwMode="auto">
          <a:xfrm>
            <a:off x="7065434" y="2617788"/>
            <a:ext cx="29633" cy="57150"/>
          </a:xfrm>
          <a:custGeom>
            <a:avLst/>
            <a:gdLst/>
            <a:ahLst/>
            <a:cxnLst>
              <a:cxn ang="0">
                <a:pos x="11" y="0"/>
              </a:cxn>
              <a:cxn ang="0">
                <a:pos x="15" y="3"/>
              </a:cxn>
              <a:cxn ang="0">
                <a:pos x="18" y="5"/>
              </a:cxn>
              <a:cxn ang="0">
                <a:pos x="20" y="8"/>
              </a:cxn>
              <a:cxn ang="0">
                <a:pos x="18" y="11"/>
              </a:cxn>
              <a:cxn ang="0">
                <a:pos x="17" y="17"/>
              </a:cxn>
              <a:cxn ang="0">
                <a:pos x="18" y="35"/>
              </a:cxn>
              <a:cxn ang="0">
                <a:pos x="12" y="32"/>
              </a:cxn>
              <a:cxn ang="0">
                <a:pos x="8" y="28"/>
              </a:cxn>
              <a:cxn ang="0">
                <a:pos x="4" y="24"/>
              </a:cxn>
              <a:cxn ang="0">
                <a:pos x="1" y="17"/>
              </a:cxn>
              <a:cxn ang="0">
                <a:pos x="0" y="8"/>
              </a:cxn>
              <a:cxn ang="0">
                <a:pos x="1" y="3"/>
              </a:cxn>
              <a:cxn ang="0">
                <a:pos x="4" y="0"/>
              </a:cxn>
              <a:cxn ang="0">
                <a:pos x="8" y="0"/>
              </a:cxn>
              <a:cxn ang="0">
                <a:pos x="12" y="2"/>
              </a:cxn>
              <a:cxn ang="0">
                <a:pos x="11" y="0"/>
              </a:cxn>
            </a:cxnLst>
            <a:rect l="0" t="0" r="r" b="b"/>
            <a:pathLst>
              <a:path w="21" h="36">
                <a:moveTo>
                  <a:pt x="11" y="0"/>
                </a:moveTo>
                <a:lnTo>
                  <a:pt x="15" y="3"/>
                </a:lnTo>
                <a:lnTo>
                  <a:pt x="18" y="5"/>
                </a:lnTo>
                <a:lnTo>
                  <a:pt x="20" y="8"/>
                </a:lnTo>
                <a:lnTo>
                  <a:pt x="18" y="11"/>
                </a:lnTo>
                <a:lnTo>
                  <a:pt x="17" y="17"/>
                </a:lnTo>
                <a:lnTo>
                  <a:pt x="18" y="35"/>
                </a:lnTo>
                <a:lnTo>
                  <a:pt x="12" y="32"/>
                </a:lnTo>
                <a:lnTo>
                  <a:pt x="8" y="28"/>
                </a:lnTo>
                <a:lnTo>
                  <a:pt x="4" y="24"/>
                </a:lnTo>
                <a:lnTo>
                  <a:pt x="1" y="17"/>
                </a:lnTo>
                <a:lnTo>
                  <a:pt x="0" y="8"/>
                </a:lnTo>
                <a:lnTo>
                  <a:pt x="1" y="3"/>
                </a:lnTo>
                <a:lnTo>
                  <a:pt x="4" y="0"/>
                </a:lnTo>
                <a:lnTo>
                  <a:pt x="8" y="0"/>
                </a:lnTo>
                <a:lnTo>
                  <a:pt x="12" y="2"/>
                </a:lnTo>
                <a:lnTo>
                  <a:pt x="11" y="0"/>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3" name="Freeform 35"/>
          <p:cNvSpPr>
            <a:spLocks/>
          </p:cNvSpPr>
          <p:nvPr/>
        </p:nvSpPr>
        <p:spPr bwMode="auto">
          <a:xfrm>
            <a:off x="7065434" y="2617789"/>
            <a:ext cx="38100" cy="66675"/>
          </a:xfrm>
          <a:custGeom>
            <a:avLst/>
            <a:gdLst/>
            <a:ahLst/>
            <a:cxnLst>
              <a:cxn ang="0">
                <a:pos x="14" y="0"/>
              </a:cxn>
              <a:cxn ang="0">
                <a:pos x="20" y="3"/>
              </a:cxn>
              <a:cxn ang="0">
                <a:pos x="24" y="6"/>
              </a:cxn>
              <a:cxn ang="0">
                <a:pos x="26" y="9"/>
              </a:cxn>
              <a:cxn ang="0">
                <a:pos x="24" y="13"/>
              </a:cxn>
              <a:cxn ang="0">
                <a:pos x="22" y="20"/>
              </a:cxn>
              <a:cxn ang="0">
                <a:pos x="24" y="41"/>
              </a:cxn>
              <a:cxn ang="0">
                <a:pos x="16" y="38"/>
              </a:cxn>
              <a:cxn ang="0">
                <a:pos x="10" y="33"/>
              </a:cxn>
              <a:cxn ang="0">
                <a:pos x="5" y="28"/>
              </a:cxn>
              <a:cxn ang="0">
                <a:pos x="2" y="20"/>
              </a:cxn>
              <a:cxn ang="0">
                <a:pos x="0" y="9"/>
              </a:cxn>
              <a:cxn ang="0">
                <a:pos x="1" y="4"/>
              </a:cxn>
              <a:cxn ang="0">
                <a:pos x="5" y="0"/>
              </a:cxn>
              <a:cxn ang="0">
                <a:pos x="11" y="0"/>
              </a:cxn>
              <a:cxn ang="0">
                <a:pos x="16" y="2"/>
              </a:cxn>
            </a:cxnLst>
            <a:rect l="0" t="0" r="r" b="b"/>
            <a:pathLst>
              <a:path w="27" h="42">
                <a:moveTo>
                  <a:pt x="14" y="0"/>
                </a:moveTo>
                <a:lnTo>
                  <a:pt x="20" y="3"/>
                </a:lnTo>
                <a:lnTo>
                  <a:pt x="24" y="6"/>
                </a:lnTo>
                <a:lnTo>
                  <a:pt x="26" y="9"/>
                </a:lnTo>
                <a:lnTo>
                  <a:pt x="24" y="13"/>
                </a:lnTo>
                <a:lnTo>
                  <a:pt x="22" y="20"/>
                </a:lnTo>
                <a:lnTo>
                  <a:pt x="24" y="41"/>
                </a:lnTo>
                <a:lnTo>
                  <a:pt x="16" y="38"/>
                </a:lnTo>
                <a:lnTo>
                  <a:pt x="10" y="33"/>
                </a:lnTo>
                <a:lnTo>
                  <a:pt x="5" y="28"/>
                </a:lnTo>
                <a:lnTo>
                  <a:pt x="2" y="20"/>
                </a:lnTo>
                <a:lnTo>
                  <a:pt x="0" y="9"/>
                </a:lnTo>
                <a:lnTo>
                  <a:pt x="1" y="4"/>
                </a:lnTo>
                <a:lnTo>
                  <a:pt x="5" y="0"/>
                </a:lnTo>
                <a:lnTo>
                  <a:pt x="11" y="0"/>
                </a:lnTo>
                <a:lnTo>
                  <a:pt x="16"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4" name="Freeform 36"/>
          <p:cNvSpPr>
            <a:spLocks/>
          </p:cNvSpPr>
          <p:nvPr/>
        </p:nvSpPr>
        <p:spPr bwMode="auto">
          <a:xfrm>
            <a:off x="7045678" y="2601914"/>
            <a:ext cx="26811" cy="41275"/>
          </a:xfrm>
          <a:custGeom>
            <a:avLst/>
            <a:gdLst/>
            <a:ahLst/>
            <a:cxnLst>
              <a:cxn ang="0">
                <a:pos x="9" y="1"/>
              </a:cxn>
              <a:cxn ang="0">
                <a:pos x="18" y="4"/>
              </a:cxn>
              <a:cxn ang="0">
                <a:pos x="18" y="6"/>
              </a:cxn>
              <a:cxn ang="0">
                <a:pos x="18" y="8"/>
              </a:cxn>
              <a:cxn ang="0">
                <a:pos x="14" y="13"/>
              </a:cxn>
              <a:cxn ang="0">
                <a:pos x="18" y="25"/>
              </a:cxn>
              <a:cxn ang="0">
                <a:pos x="11" y="23"/>
              </a:cxn>
              <a:cxn ang="0">
                <a:pos x="6" y="21"/>
              </a:cxn>
              <a:cxn ang="0">
                <a:pos x="1" y="17"/>
              </a:cxn>
              <a:cxn ang="0">
                <a:pos x="1" y="13"/>
              </a:cxn>
              <a:cxn ang="0">
                <a:pos x="0" y="6"/>
              </a:cxn>
              <a:cxn ang="0">
                <a:pos x="0" y="3"/>
              </a:cxn>
              <a:cxn ang="0">
                <a:pos x="1" y="1"/>
              </a:cxn>
              <a:cxn ang="0">
                <a:pos x="6" y="0"/>
              </a:cxn>
              <a:cxn ang="0">
                <a:pos x="11" y="2"/>
              </a:cxn>
              <a:cxn ang="0">
                <a:pos x="9" y="1"/>
              </a:cxn>
            </a:cxnLst>
            <a:rect l="0" t="0" r="r" b="b"/>
            <a:pathLst>
              <a:path w="19" h="26">
                <a:moveTo>
                  <a:pt x="9" y="1"/>
                </a:moveTo>
                <a:lnTo>
                  <a:pt x="18" y="4"/>
                </a:lnTo>
                <a:lnTo>
                  <a:pt x="18" y="6"/>
                </a:lnTo>
                <a:lnTo>
                  <a:pt x="18" y="8"/>
                </a:lnTo>
                <a:lnTo>
                  <a:pt x="14" y="13"/>
                </a:lnTo>
                <a:lnTo>
                  <a:pt x="18" y="25"/>
                </a:lnTo>
                <a:lnTo>
                  <a:pt x="11" y="23"/>
                </a:lnTo>
                <a:lnTo>
                  <a:pt x="6" y="21"/>
                </a:lnTo>
                <a:lnTo>
                  <a:pt x="1" y="17"/>
                </a:lnTo>
                <a:lnTo>
                  <a:pt x="1" y="13"/>
                </a:lnTo>
                <a:lnTo>
                  <a:pt x="0" y="6"/>
                </a:lnTo>
                <a:lnTo>
                  <a:pt x="0" y="3"/>
                </a:lnTo>
                <a:lnTo>
                  <a:pt x="1" y="1"/>
                </a:lnTo>
                <a:lnTo>
                  <a:pt x="6" y="0"/>
                </a:lnTo>
                <a:lnTo>
                  <a:pt x="11" y="2"/>
                </a:lnTo>
                <a:lnTo>
                  <a:pt x="9"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5" name="Freeform 37"/>
          <p:cNvSpPr>
            <a:spLocks/>
          </p:cNvSpPr>
          <p:nvPr/>
        </p:nvSpPr>
        <p:spPr bwMode="auto">
          <a:xfrm>
            <a:off x="7045678" y="2601913"/>
            <a:ext cx="28222" cy="50800"/>
          </a:xfrm>
          <a:custGeom>
            <a:avLst/>
            <a:gdLst/>
            <a:ahLst/>
            <a:cxnLst>
              <a:cxn ang="0">
                <a:pos x="10" y="1"/>
              </a:cxn>
              <a:cxn ang="0">
                <a:pos x="19" y="5"/>
              </a:cxn>
              <a:cxn ang="0">
                <a:pos x="19" y="8"/>
              </a:cxn>
              <a:cxn ang="0">
                <a:pos x="19" y="10"/>
              </a:cxn>
              <a:cxn ang="0">
                <a:pos x="15" y="16"/>
              </a:cxn>
              <a:cxn ang="0">
                <a:pos x="19" y="31"/>
              </a:cxn>
              <a:cxn ang="0">
                <a:pos x="12" y="29"/>
              </a:cxn>
              <a:cxn ang="0">
                <a:pos x="6" y="26"/>
              </a:cxn>
              <a:cxn ang="0">
                <a:pos x="2" y="21"/>
              </a:cxn>
              <a:cxn ang="0">
                <a:pos x="1" y="16"/>
              </a:cxn>
              <a:cxn ang="0">
                <a:pos x="0" y="8"/>
              </a:cxn>
              <a:cxn ang="0">
                <a:pos x="0" y="4"/>
              </a:cxn>
              <a:cxn ang="0">
                <a:pos x="2" y="1"/>
              </a:cxn>
              <a:cxn ang="0">
                <a:pos x="6" y="0"/>
              </a:cxn>
              <a:cxn ang="0">
                <a:pos x="12" y="2"/>
              </a:cxn>
            </a:cxnLst>
            <a:rect l="0" t="0" r="r" b="b"/>
            <a:pathLst>
              <a:path w="20" h="32">
                <a:moveTo>
                  <a:pt x="10" y="1"/>
                </a:moveTo>
                <a:lnTo>
                  <a:pt x="19" y="5"/>
                </a:lnTo>
                <a:lnTo>
                  <a:pt x="19" y="8"/>
                </a:lnTo>
                <a:lnTo>
                  <a:pt x="19" y="10"/>
                </a:lnTo>
                <a:lnTo>
                  <a:pt x="15" y="16"/>
                </a:lnTo>
                <a:lnTo>
                  <a:pt x="19" y="31"/>
                </a:lnTo>
                <a:lnTo>
                  <a:pt x="12" y="29"/>
                </a:lnTo>
                <a:lnTo>
                  <a:pt x="6" y="26"/>
                </a:lnTo>
                <a:lnTo>
                  <a:pt x="2" y="21"/>
                </a:lnTo>
                <a:lnTo>
                  <a:pt x="1" y="16"/>
                </a:lnTo>
                <a:lnTo>
                  <a:pt x="0" y="8"/>
                </a:lnTo>
                <a:lnTo>
                  <a:pt x="0" y="4"/>
                </a:lnTo>
                <a:lnTo>
                  <a:pt x="2" y="1"/>
                </a:lnTo>
                <a:lnTo>
                  <a:pt x="6" y="0"/>
                </a:lnTo>
                <a:lnTo>
                  <a:pt x="12"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6" name="Freeform 38"/>
          <p:cNvSpPr>
            <a:spLocks/>
          </p:cNvSpPr>
          <p:nvPr/>
        </p:nvSpPr>
        <p:spPr bwMode="auto">
          <a:xfrm>
            <a:off x="7596012" y="2617789"/>
            <a:ext cx="28222" cy="52387"/>
          </a:xfrm>
          <a:custGeom>
            <a:avLst/>
            <a:gdLst/>
            <a:ahLst/>
            <a:cxnLst>
              <a:cxn ang="0">
                <a:pos x="7" y="0"/>
              </a:cxn>
              <a:cxn ang="0">
                <a:pos x="4" y="3"/>
              </a:cxn>
              <a:cxn ang="0">
                <a:pos x="1" y="5"/>
              </a:cxn>
              <a:cxn ang="0">
                <a:pos x="0" y="8"/>
              </a:cxn>
              <a:cxn ang="0">
                <a:pos x="1" y="10"/>
              </a:cxn>
              <a:cxn ang="0">
                <a:pos x="4" y="13"/>
              </a:cxn>
              <a:cxn ang="0">
                <a:pos x="4" y="16"/>
              </a:cxn>
              <a:cxn ang="0">
                <a:pos x="3" y="32"/>
              </a:cxn>
              <a:cxn ang="0">
                <a:pos x="11" y="30"/>
              </a:cxn>
              <a:cxn ang="0">
                <a:pos x="14" y="27"/>
              </a:cxn>
              <a:cxn ang="0">
                <a:pos x="15" y="23"/>
              </a:cxn>
              <a:cxn ang="0">
                <a:pos x="17" y="17"/>
              </a:cxn>
              <a:cxn ang="0">
                <a:pos x="19" y="8"/>
              </a:cxn>
              <a:cxn ang="0">
                <a:pos x="17" y="3"/>
              </a:cxn>
              <a:cxn ang="0">
                <a:pos x="15" y="0"/>
              </a:cxn>
              <a:cxn ang="0">
                <a:pos x="11" y="0"/>
              </a:cxn>
              <a:cxn ang="0">
                <a:pos x="6" y="2"/>
              </a:cxn>
              <a:cxn ang="0">
                <a:pos x="7" y="0"/>
              </a:cxn>
            </a:cxnLst>
            <a:rect l="0" t="0" r="r" b="b"/>
            <a:pathLst>
              <a:path w="20" h="33">
                <a:moveTo>
                  <a:pt x="7" y="0"/>
                </a:moveTo>
                <a:lnTo>
                  <a:pt x="4" y="3"/>
                </a:lnTo>
                <a:lnTo>
                  <a:pt x="1" y="5"/>
                </a:lnTo>
                <a:lnTo>
                  <a:pt x="0" y="8"/>
                </a:lnTo>
                <a:lnTo>
                  <a:pt x="1" y="10"/>
                </a:lnTo>
                <a:lnTo>
                  <a:pt x="4" y="13"/>
                </a:lnTo>
                <a:lnTo>
                  <a:pt x="4" y="16"/>
                </a:lnTo>
                <a:lnTo>
                  <a:pt x="3" y="32"/>
                </a:lnTo>
                <a:lnTo>
                  <a:pt x="11" y="30"/>
                </a:lnTo>
                <a:lnTo>
                  <a:pt x="14" y="27"/>
                </a:lnTo>
                <a:lnTo>
                  <a:pt x="15" y="23"/>
                </a:lnTo>
                <a:lnTo>
                  <a:pt x="17" y="17"/>
                </a:lnTo>
                <a:lnTo>
                  <a:pt x="19" y="8"/>
                </a:lnTo>
                <a:lnTo>
                  <a:pt x="17" y="3"/>
                </a:lnTo>
                <a:lnTo>
                  <a:pt x="15" y="0"/>
                </a:lnTo>
                <a:lnTo>
                  <a:pt x="11" y="0"/>
                </a:lnTo>
                <a:lnTo>
                  <a:pt x="6" y="2"/>
                </a:lnTo>
                <a:lnTo>
                  <a:pt x="7" y="0"/>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7" name="Freeform 39"/>
          <p:cNvSpPr>
            <a:spLocks/>
          </p:cNvSpPr>
          <p:nvPr/>
        </p:nvSpPr>
        <p:spPr bwMode="auto">
          <a:xfrm>
            <a:off x="7596011" y="2617788"/>
            <a:ext cx="38100" cy="61912"/>
          </a:xfrm>
          <a:custGeom>
            <a:avLst/>
            <a:gdLst/>
            <a:ahLst/>
            <a:cxnLst>
              <a:cxn ang="0">
                <a:pos x="11" y="0"/>
              </a:cxn>
              <a:cxn ang="0">
                <a:pos x="5" y="3"/>
              </a:cxn>
              <a:cxn ang="0">
                <a:pos x="1" y="6"/>
              </a:cxn>
              <a:cxn ang="0">
                <a:pos x="0" y="9"/>
              </a:cxn>
              <a:cxn ang="0">
                <a:pos x="2" y="12"/>
              </a:cxn>
              <a:cxn ang="0">
                <a:pos x="5" y="16"/>
              </a:cxn>
              <a:cxn ang="0">
                <a:pos x="6" y="19"/>
              </a:cxn>
              <a:cxn ang="0">
                <a:pos x="4" y="38"/>
              </a:cxn>
              <a:cxn ang="0">
                <a:pos x="14" y="36"/>
              </a:cxn>
              <a:cxn ang="0">
                <a:pos x="19" y="32"/>
              </a:cxn>
              <a:cxn ang="0">
                <a:pos x="21" y="27"/>
              </a:cxn>
              <a:cxn ang="0">
                <a:pos x="24" y="20"/>
              </a:cxn>
              <a:cxn ang="0">
                <a:pos x="26" y="9"/>
              </a:cxn>
              <a:cxn ang="0">
                <a:pos x="24" y="4"/>
              </a:cxn>
              <a:cxn ang="0">
                <a:pos x="21" y="0"/>
              </a:cxn>
              <a:cxn ang="0">
                <a:pos x="14" y="0"/>
              </a:cxn>
              <a:cxn ang="0">
                <a:pos x="9" y="2"/>
              </a:cxn>
            </a:cxnLst>
            <a:rect l="0" t="0" r="r" b="b"/>
            <a:pathLst>
              <a:path w="27" h="39">
                <a:moveTo>
                  <a:pt x="11" y="0"/>
                </a:moveTo>
                <a:lnTo>
                  <a:pt x="5" y="3"/>
                </a:lnTo>
                <a:lnTo>
                  <a:pt x="1" y="6"/>
                </a:lnTo>
                <a:lnTo>
                  <a:pt x="0" y="9"/>
                </a:lnTo>
                <a:lnTo>
                  <a:pt x="2" y="12"/>
                </a:lnTo>
                <a:lnTo>
                  <a:pt x="5" y="16"/>
                </a:lnTo>
                <a:lnTo>
                  <a:pt x="6" y="19"/>
                </a:lnTo>
                <a:lnTo>
                  <a:pt x="4" y="38"/>
                </a:lnTo>
                <a:lnTo>
                  <a:pt x="14" y="36"/>
                </a:lnTo>
                <a:lnTo>
                  <a:pt x="19" y="32"/>
                </a:lnTo>
                <a:lnTo>
                  <a:pt x="21" y="27"/>
                </a:lnTo>
                <a:lnTo>
                  <a:pt x="24" y="20"/>
                </a:lnTo>
                <a:lnTo>
                  <a:pt x="26" y="9"/>
                </a:lnTo>
                <a:lnTo>
                  <a:pt x="24" y="4"/>
                </a:lnTo>
                <a:lnTo>
                  <a:pt x="21" y="0"/>
                </a:lnTo>
                <a:lnTo>
                  <a:pt x="14" y="0"/>
                </a:lnTo>
                <a:lnTo>
                  <a:pt x="9"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28" name="Freeform 40"/>
          <p:cNvSpPr>
            <a:spLocks/>
          </p:cNvSpPr>
          <p:nvPr/>
        </p:nvSpPr>
        <p:spPr bwMode="auto">
          <a:xfrm>
            <a:off x="7622822" y="2601914"/>
            <a:ext cx="26812" cy="41275"/>
          </a:xfrm>
          <a:custGeom>
            <a:avLst/>
            <a:gdLst/>
            <a:ahLst/>
            <a:cxnLst>
              <a:cxn ang="0">
                <a:pos x="8" y="1"/>
              </a:cxn>
              <a:cxn ang="0">
                <a:pos x="1" y="3"/>
              </a:cxn>
              <a:cxn ang="0">
                <a:pos x="0" y="6"/>
              </a:cxn>
              <a:cxn ang="0">
                <a:pos x="1" y="8"/>
              </a:cxn>
              <a:cxn ang="0">
                <a:pos x="1" y="13"/>
              </a:cxn>
              <a:cxn ang="0">
                <a:pos x="0" y="25"/>
              </a:cxn>
              <a:cxn ang="0">
                <a:pos x="6" y="23"/>
              </a:cxn>
              <a:cxn ang="0">
                <a:pos x="9" y="20"/>
              </a:cxn>
              <a:cxn ang="0">
                <a:pos x="14" y="17"/>
              </a:cxn>
              <a:cxn ang="0">
                <a:pos x="18" y="13"/>
              </a:cxn>
              <a:cxn ang="0">
                <a:pos x="18" y="6"/>
              </a:cxn>
              <a:cxn ang="0">
                <a:pos x="18" y="3"/>
              </a:cxn>
              <a:cxn ang="0">
                <a:pos x="14" y="0"/>
              </a:cxn>
              <a:cxn ang="0">
                <a:pos x="9" y="0"/>
              </a:cxn>
              <a:cxn ang="0">
                <a:pos x="6" y="2"/>
              </a:cxn>
              <a:cxn ang="0">
                <a:pos x="8" y="1"/>
              </a:cxn>
            </a:cxnLst>
            <a:rect l="0" t="0" r="r" b="b"/>
            <a:pathLst>
              <a:path w="19" h="26">
                <a:moveTo>
                  <a:pt x="8" y="1"/>
                </a:moveTo>
                <a:lnTo>
                  <a:pt x="1" y="3"/>
                </a:lnTo>
                <a:lnTo>
                  <a:pt x="0" y="6"/>
                </a:lnTo>
                <a:lnTo>
                  <a:pt x="1" y="8"/>
                </a:lnTo>
                <a:lnTo>
                  <a:pt x="1" y="13"/>
                </a:lnTo>
                <a:lnTo>
                  <a:pt x="0" y="25"/>
                </a:lnTo>
                <a:lnTo>
                  <a:pt x="6" y="23"/>
                </a:lnTo>
                <a:lnTo>
                  <a:pt x="9" y="20"/>
                </a:lnTo>
                <a:lnTo>
                  <a:pt x="14" y="17"/>
                </a:lnTo>
                <a:lnTo>
                  <a:pt x="18" y="13"/>
                </a:lnTo>
                <a:lnTo>
                  <a:pt x="18" y="6"/>
                </a:lnTo>
                <a:lnTo>
                  <a:pt x="18" y="3"/>
                </a:lnTo>
                <a:lnTo>
                  <a:pt x="14" y="0"/>
                </a:lnTo>
                <a:lnTo>
                  <a:pt x="9" y="0"/>
                </a:lnTo>
                <a:lnTo>
                  <a:pt x="6" y="2"/>
                </a:lnTo>
                <a:lnTo>
                  <a:pt x="8" y="1"/>
                </a:lnTo>
              </a:path>
            </a:pathLst>
          </a:custGeom>
          <a:solidFill>
            <a:schemeClr val="accent2"/>
          </a:solidFill>
          <a:ln w="12700" cap="rnd" cmpd="sng">
            <a:noFill/>
            <a:prstDash val="solid"/>
            <a:round/>
            <a:headEnd type="none" w="med" len="med"/>
            <a:tailEnd type="none" w="med" len="med"/>
          </a:ln>
          <a:effectLst/>
        </p:spPr>
        <p:txBody>
          <a:bodyPr/>
          <a:lstStyle/>
          <a:p>
            <a:endParaRPr lang="en-US"/>
          </a:p>
        </p:txBody>
      </p:sp>
      <p:sp>
        <p:nvSpPr>
          <p:cNvPr id="12329" name="Freeform 41"/>
          <p:cNvSpPr>
            <a:spLocks/>
          </p:cNvSpPr>
          <p:nvPr/>
        </p:nvSpPr>
        <p:spPr bwMode="auto">
          <a:xfrm>
            <a:off x="7622822" y="2601913"/>
            <a:ext cx="28222" cy="50800"/>
          </a:xfrm>
          <a:custGeom>
            <a:avLst/>
            <a:gdLst/>
            <a:ahLst/>
            <a:cxnLst>
              <a:cxn ang="0">
                <a:pos x="7" y="1"/>
              </a:cxn>
              <a:cxn ang="0">
                <a:pos x="1" y="4"/>
              </a:cxn>
              <a:cxn ang="0">
                <a:pos x="0" y="8"/>
              </a:cxn>
              <a:cxn ang="0">
                <a:pos x="1" y="10"/>
              </a:cxn>
              <a:cxn ang="0">
                <a:pos x="2" y="16"/>
              </a:cxn>
              <a:cxn ang="0">
                <a:pos x="0" y="31"/>
              </a:cxn>
              <a:cxn ang="0">
                <a:pos x="6" y="29"/>
              </a:cxn>
              <a:cxn ang="0">
                <a:pos x="11" y="25"/>
              </a:cxn>
              <a:cxn ang="0">
                <a:pos x="15" y="21"/>
              </a:cxn>
              <a:cxn ang="0">
                <a:pos x="19" y="16"/>
              </a:cxn>
              <a:cxn ang="0">
                <a:pos x="19" y="8"/>
              </a:cxn>
              <a:cxn ang="0">
                <a:pos x="19" y="4"/>
              </a:cxn>
              <a:cxn ang="0">
                <a:pos x="15" y="0"/>
              </a:cxn>
              <a:cxn ang="0">
                <a:pos x="11" y="0"/>
              </a:cxn>
              <a:cxn ang="0">
                <a:pos x="6" y="2"/>
              </a:cxn>
            </a:cxnLst>
            <a:rect l="0" t="0" r="r" b="b"/>
            <a:pathLst>
              <a:path w="20" h="32">
                <a:moveTo>
                  <a:pt x="7" y="1"/>
                </a:moveTo>
                <a:lnTo>
                  <a:pt x="1" y="4"/>
                </a:lnTo>
                <a:lnTo>
                  <a:pt x="0" y="8"/>
                </a:lnTo>
                <a:lnTo>
                  <a:pt x="1" y="10"/>
                </a:lnTo>
                <a:lnTo>
                  <a:pt x="2" y="16"/>
                </a:lnTo>
                <a:lnTo>
                  <a:pt x="0" y="31"/>
                </a:lnTo>
                <a:lnTo>
                  <a:pt x="6" y="29"/>
                </a:lnTo>
                <a:lnTo>
                  <a:pt x="11" y="25"/>
                </a:lnTo>
                <a:lnTo>
                  <a:pt x="15" y="21"/>
                </a:lnTo>
                <a:lnTo>
                  <a:pt x="19" y="16"/>
                </a:lnTo>
                <a:lnTo>
                  <a:pt x="19" y="8"/>
                </a:lnTo>
                <a:lnTo>
                  <a:pt x="19" y="4"/>
                </a:lnTo>
                <a:lnTo>
                  <a:pt x="15" y="0"/>
                </a:lnTo>
                <a:lnTo>
                  <a:pt x="11" y="0"/>
                </a:lnTo>
                <a:lnTo>
                  <a:pt x="6"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0" name="Freeform 42"/>
          <p:cNvSpPr>
            <a:spLocks/>
          </p:cNvSpPr>
          <p:nvPr/>
        </p:nvSpPr>
        <p:spPr bwMode="auto">
          <a:xfrm>
            <a:off x="7646811" y="2593975"/>
            <a:ext cx="26811" cy="217488"/>
          </a:xfrm>
          <a:custGeom>
            <a:avLst/>
            <a:gdLst/>
            <a:ahLst/>
            <a:cxnLst>
              <a:cxn ang="0">
                <a:pos x="12" y="0"/>
              </a:cxn>
              <a:cxn ang="0">
                <a:pos x="5" y="23"/>
              </a:cxn>
              <a:cxn ang="0">
                <a:pos x="2" y="38"/>
              </a:cxn>
              <a:cxn ang="0">
                <a:pos x="4" y="52"/>
              </a:cxn>
              <a:cxn ang="0">
                <a:pos x="12" y="81"/>
              </a:cxn>
              <a:cxn ang="0">
                <a:pos x="16" y="95"/>
              </a:cxn>
              <a:cxn ang="0">
                <a:pos x="18" y="110"/>
              </a:cxn>
              <a:cxn ang="0">
                <a:pos x="12" y="124"/>
              </a:cxn>
              <a:cxn ang="0">
                <a:pos x="6" y="131"/>
              </a:cxn>
              <a:cxn ang="0">
                <a:pos x="0" y="136"/>
              </a:cxn>
            </a:cxnLst>
            <a:rect l="0" t="0" r="r" b="b"/>
            <a:pathLst>
              <a:path w="19" h="137">
                <a:moveTo>
                  <a:pt x="12" y="0"/>
                </a:moveTo>
                <a:lnTo>
                  <a:pt x="5" y="23"/>
                </a:lnTo>
                <a:lnTo>
                  <a:pt x="2" y="38"/>
                </a:lnTo>
                <a:lnTo>
                  <a:pt x="4" y="52"/>
                </a:lnTo>
                <a:lnTo>
                  <a:pt x="12" y="81"/>
                </a:lnTo>
                <a:lnTo>
                  <a:pt x="16" y="95"/>
                </a:lnTo>
                <a:lnTo>
                  <a:pt x="18" y="110"/>
                </a:lnTo>
                <a:lnTo>
                  <a:pt x="12" y="124"/>
                </a:lnTo>
                <a:lnTo>
                  <a:pt x="6" y="131"/>
                </a:lnTo>
                <a:lnTo>
                  <a:pt x="0" y="13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1" name="Freeform 43"/>
          <p:cNvSpPr>
            <a:spLocks/>
          </p:cNvSpPr>
          <p:nvPr/>
        </p:nvSpPr>
        <p:spPr bwMode="auto">
          <a:xfrm>
            <a:off x="6938434" y="2176463"/>
            <a:ext cx="316089" cy="234950"/>
          </a:xfrm>
          <a:custGeom>
            <a:avLst/>
            <a:gdLst/>
            <a:ahLst/>
            <a:cxnLst>
              <a:cxn ang="0">
                <a:pos x="211" y="70"/>
              </a:cxn>
              <a:cxn ang="0">
                <a:pos x="199" y="80"/>
              </a:cxn>
              <a:cxn ang="0">
                <a:pos x="185" y="93"/>
              </a:cxn>
              <a:cxn ang="0">
                <a:pos x="171" y="108"/>
              </a:cxn>
              <a:cxn ang="0">
                <a:pos x="153" y="124"/>
              </a:cxn>
              <a:cxn ang="0">
                <a:pos x="130" y="135"/>
              </a:cxn>
              <a:cxn ang="0">
                <a:pos x="105" y="145"/>
              </a:cxn>
              <a:cxn ang="0">
                <a:pos x="91" y="147"/>
              </a:cxn>
              <a:cxn ang="0">
                <a:pos x="75" y="147"/>
              </a:cxn>
              <a:cxn ang="0">
                <a:pos x="57" y="147"/>
              </a:cxn>
              <a:cxn ang="0">
                <a:pos x="38" y="143"/>
              </a:cxn>
              <a:cxn ang="0">
                <a:pos x="29" y="138"/>
              </a:cxn>
              <a:cxn ang="0">
                <a:pos x="23" y="130"/>
              </a:cxn>
              <a:cxn ang="0">
                <a:pos x="21" y="114"/>
              </a:cxn>
              <a:cxn ang="0">
                <a:pos x="18" y="97"/>
              </a:cxn>
              <a:cxn ang="0">
                <a:pos x="13" y="90"/>
              </a:cxn>
              <a:cxn ang="0">
                <a:pos x="4" y="83"/>
              </a:cxn>
              <a:cxn ang="0">
                <a:pos x="0" y="71"/>
              </a:cxn>
              <a:cxn ang="0">
                <a:pos x="0" y="61"/>
              </a:cxn>
              <a:cxn ang="0">
                <a:pos x="3" y="50"/>
              </a:cxn>
              <a:cxn ang="0">
                <a:pos x="7" y="41"/>
              </a:cxn>
              <a:cxn ang="0">
                <a:pos x="16" y="33"/>
              </a:cxn>
              <a:cxn ang="0">
                <a:pos x="27" y="25"/>
              </a:cxn>
              <a:cxn ang="0">
                <a:pos x="38" y="17"/>
              </a:cxn>
              <a:cxn ang="0">
                <a:pos x="52" y="12"/>
              </a:cxn>
              <a:cxn ang="0">
                <a:pos x="85" y="4"/>
              </a:cxn>
              <a:cxn ang="0">
                <a:pos x="101" y="2"/>
              </a:cxn>
              <a:cxn ang="0">
                <a:pos x="119" y="0"/>
              </a:cxn>
              <a:cxn ang="0">
                <a:pos x="135" y="2"/>
              </a:cxn>
              <a:cxn ang="0">
                <a:pos x="153" y="3"/>
              </a:cxn>
              <a:cxn ang="0">
                <a:pos x="167" y="7"/>
              </a:cxn>
              <a:cxn ang="0">
                <a:pos x="182" y="12"/>
              </a:cxn>
              <a:cxn ang="0">
                <a:pos x="194" y="15"/>
              </a:cxn>
              <a:cxn ang="0">
                <a:pos x="204" y="19"/>
              </a:cxn>
              <a:cxn ang="0">
                <a:pos x="213" y="25"/>
              </a:cxn>
              <a:cxn ang="0">
                <a:pos x="219" y="33"/>
              </a:cxn>
              <a:cxn ang="0">
                <a:pos x="223" y="41"/>
              </a:cxn>
              <a:cxn ang="0">
                <a:pos x="223" y="50"/>
              </a:cxn>
              <a:cxn ang="0">
                <a:pos x="218" y="61"/>
              </a:cxn>
              <a:cxn ang="0">
                <a:pos x="211" y="70"/>
              </a:cxn>
            </a:cxnLst>
            <a:rect l="0" t="0" r="r" b="b"/>
            <a:pathLst>
              <a:path w="224" h="148">
                <a:moveTo>
                  <a:pt x="211" y="70"/>
                </a:moveTo>
                <a:lnTo>
                  <a:pt x="199" y="80"/>
                </a:lnTo>
                <a:lnTo>
                  <a:pt x="185" y="93"/>
                </a:lnTo>
                <a:lnTo>
                  <a:pt x="171" y="108"/>
                </a:lnTo>
                <a:lnTo>
                  <a:pt x="153" y="124"/>
                </a:lnTo>
                <a:lnTo>
                  <a:pt x="130" y="135"/>
                </a:lnTo>
                <a:lnTo>
                  <a:pt x="105" y="145"/>
                </a:lnTo>
                <a:lnTo>
                  <a:pt x="91" y="147"/>
                </a:lnTo>
                <a:lnTo>
                  <a:pt x="75" y="147"/>
                </a:lnTo>
                <a:lnTo>
                  <a:pt x="57" y="147"/>
                </a:lnTo>
                <a:lnTo>
                  <a:pt x="38" y="143"/>
                </a:lnTo>
                <a:lnTo>
                  <a:pt x="29" y="138"/>
                </a:lnTo>
                <a:lnTo>
                  <a:pt x="23" y="130"/>
                </a:lnTo>
                <a:lnTo>
                  <a:pt x="21" y="114"/>
                </a:lnTo>
                <a:lnTo>
                  <a:pt x="18" y="97"/>
                </a:lnTo>
                <a:lnTo>
                  <a:pt x="13" y="90"/>
                </a:lnTo>
                <a:lnTo>
                  <a:pt x="4" y="83"/>
                </a:lnTo>
                <a:lnTo>
                  <a:pt x="0" y="71"/>
                </a:lnTo>
                <a:lnTo>
                  <a:pt x="0" y="61"/>
                </a:lnTo>
                <a:lnTo>
                  <a:pt x="3" y="50"/>
                </a:lnTo>
                <a:lnTo>
                  <a:pt x="7" y="41"/>
                </a:lnTo>
                <a:lnTo>
                  <a:pt x="16" y="33"/>
                </a:lnTo>
                <a:lnTo>
                  <a:pt x="27" y="25"/>
                </a:lnTo>
                <a:lnTo>
                  <a:pt x="38" y="17"/>
                </a:lnTo>
                <a:lnTo>
                  <a:pt x="52" y="12"/>
                </a:lnTo>
                <a:lnTo>
                  <a:pt x="85" y="4"/>
                </a:lnTo>
                <a:lnTo>
                  <a:pt x="101" y="2"/>
                </a:lnTo>
                <a:lnTo>
                  <a:pt x="119" y="0"/>
                </a:lnTo>
                <a:lnTo>
                  <a:pt x="135" y="2"/>
                </a:lnTo>
                <a:lnTo>
                  <a:pt x="153" y="3"/>
                </a:lnTo>
                <a:lnTo>
                  <a:pt x="167" y="7"/>
                </a:lnTo>
                <a:lnTo>
                  <a:pt x="182" y="12"/>
                </a:lnTo>
                <a:lnTo>
                  <a:pt x="194" y="15"/>
                </a:lnTo>
                <a:lnTo>
                  <a:pt x="204" y="19"/>
                </a:lnTo>
                <a:lnTo>
                  <a:pt x="213" y="25"/>
                </a:lnTo>
                <a:lnTo>
                  <a:pt x="219" y="33"/>
                </a:lnTo>
                <a:lnTo>
                  <a:pt x="223" y="41"/>
                </a:lnTo>
                <a:lnTo>
                  <a:pt x="223" y="50"/>
                </a:lnTo>
                <a:lnTo>
                  <a:pt x="218" y="61"/>
                </a:lnTo>
                <a:lnTo>
                  <a:pt x="211" y="70"/>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2" name="Freeform 44"/>
          <p:cNvSpPr>
            <a:spLocks/>
          </p:cNvSpPr>
          <p:nvPr/>
        </p:nvSpPr>
        <p:spPr bwMode="auto">
          <a:xfrm>
            <a:off x="7354711" y="2173288"/>
            <a:ext cx="313267" cy="234950"/>
          </a:xfrm>
          <a:custGeom>
            <a:avLst/>
            <a:gdLst/>
            <a:ahLst/>
            <a:cxnLst>
              <a:cxn ang="0">
                <a:pos x="10" y="69"/>
              </a:cxn>
              <a:cxn ang="0">
                <a:pos x="20" y="78"/>
              </a:cxn>
              <a:cxn ang="0">
                <a:pos x="34" y="92"/>
              </a:cxn>
              <a:cxn ang="0">
                <a:pos x="49" y="107"/>
              </a:cxn>
              <a:cxn ang="0">
                <a:pos x="68" y="122"/>
              </a:cxn>
              <a:cxn ang="0">
                <a:pos x="89" y="135"/>
              </a:cxn>
              <a:cxn ang="0">
                <a:pos x="115" y="144"/>
              </a:cxn>
              <a:cxn ang="0">
                <a:pos x="129" y="145"/>
              </a:cxn>
              <a:cxn ang="0">
                <a:pos x="146" y="147"/>
              </a:cxn>
              <a:cxn ang="0">
                <a:pos x="163" y="145"/>
              </a:cxn>
              <a:cxn ang="0">
                <a:pos x="182" y="141"/>
              </a:cxn>
              <a:cxn ang="0">
                <a:pos x="191" y="136"/>
              </a:cxn>
              <a:cxn ang="0">
                <a:pos x="197" y="130"/>
              </a:cxn>
              <a:cxn ang="0">
                <a:pos x="200" y="113"/>
              </a:cxn>
              <a:cxn ang="0">
                <a:pos x="202" y="97"/>
              </a:cxn>
              <a:cxn ang="0">
                <a:pos x="207" y="89"/>
              </a:cxn>
              <a:cxn ang="0">
                <a:pos x="215" y="81"/>
              </a:cxn>
              <a:cxn ang="0">
                <a:pos x="219" y="71"/>
              </a:cxn>
              <a:cxn ang="0">
                <a:pos x="221" y="59"/>
              </a:cxn>
              <a:cxn ang="0">
                <a:pos x="217" y="50"/>
              </a:cxn>
              <a:cxn ang="0">
                <a:pos x="211" y="40"/>
              </a:cxn>
              <a:cxn ang="0">
                <a:pos x="205" y="31"/>
              </a:cxn>
              <a:cxn ang="0">
                <a:pos x="195" y="23"/>
              </a:cxn>
              <a:cxn ang="0">
                <a:pos x="181" y="17"/>
              </a:cxn>
              <a:cxn ang="0">
                <a:pos x="168" y="10"/>
              </a:cxn>
              <a:cxn ang="0">
                <a:pos x="136" y="2"/>
              </a:cxn>
              <a:cxn ang="0">
                <a:pos x="119" y="0"/>
              </a:cxn>
              <a:cxn ang="0">
                <a:pos x="102" y="0"/>
              </a:cxn>
              <a:cxn ang="0">
                <a:pos x="84" y="0"/>
              </a:cxn>
              <a:cxn ang="0">
                <a:pos x="68" y="2"/>
              </a:cxn>
              <a:cxn ang="0">
                <a:pos x="51" y="5"/>
              </a:cxn>
              <a:cxn ang="0">
                <a:pos x="37" y="10"/>
              </a:cxn>
              <a:cxn ang="0">
                <a:pos x="25" y="13"/>
              </a:cxn>
              <a:cxn ang="0">
                <a:pos x="15" y="18"/>
              </a:cxn>
              <a:cxn ang="0">
                <a:pos x="6" y="23"/>
              </a:cxn>
              <a:cxn ang="0">
                <a:pos x="1" y="31"/>
              </a:cxn>
              <a:cxn ang="0">
                <a:pos x="0" y="40"/>
              </a:cxn>
              <a:cxn ang="0">
                <a:pos x="0" y="50"/>
              </a:cxn>
              <a:cxn ang="0">
                <a:pos x="2" y="59"/>
              </a:cxn>
              <a:cxn ang="0">
                <a:pos x="10" y="69"/>
              </a:cxn>
            </a:cxnLst>
            <a:rect l="0" t="0" r="r" b="b"/>
            <a:pathLst>
              <a:path w="222" h="148">
                <a:moveTo>
                  <a:pt x="10" y="69"/>
                </a:moveTo>
                <a:lnTo>
                  <a:pt x="20" y="78"/>
                </a:lnTo>
                <a:lnTo>
                  <a:pt x="34" y="92"/>
                </a:lnTo>
                <a:lnTo>
                  <a:pt x="49" y="107"/>
                </a:lnTo>
                <a:lnTo>
                  <a:pt x="68" y="122"/>
                </a:lnTo>
                <a:lnTo>
                  <a:pt x="89" y="135"/>
                </a:lnTo>
                <a:lnTo>
                  <a:pt x="115" y="144"/>
                </a:lnTo>
                <a:lnTo>
                  <a:pt x="129" y="145"/>
                </a:lnTo>
                <a:lnTo>
                  <a:pt x="146" y="147"/>
                </a:lnTo>
                <a:lnTo>
                  <a:pt x="163" y="145"/>
                </a:lnTo>
                <a:lnTo>
                  <a:pt x="182" y="141"/>
                </a:lnTo>
                <a:lnTo>
                  <a:pt x="191" y="136"/>
                </a:lnTo>
                <a:lnTo>
                  <a:pt x="197" y="130"/>
                </a:lnTo>
                <a:lnTo>
                  <a:pt x="200" y="113"/>
                </a:lnTo>
                <a:lnTo>
                  <a:pt x="202" y="97"/>
                </a:lnTo>
                <a:lnTo>
                  <a:pt x="207" y="89"/>
                </a:lnTo>
                <a:lnTo>
                  <a:pt x="215" y="81"/>
                </a:lnTo>
                <a:lnTo>
                  <a:pt x="219" y="71"/>
                </a:lnTo>
                <a:lnTo>
                  <a:pt x="221" y="59"/>
                </a:lnTo>
                <a:lnTo>
                  <a:pt x="217" y="50"/>
                </a:lnTo>
                <a:lnTo>
                  <a:pt x="211" y="40"/>
                </a:lnTo>
                <a:lnTo>
                  <a:pt x="205" y="31"/>
                </a:lnTo>
                <a:lnTo>
                  <a:pt x="195" y="23"/>
                </a:lnTo>
                <a:lnTo>
                  <a:pt x="181" y="17"/>
                </a:lnTo>
                <a:lnTo>
                  <a:pt x="168" y="10"/>
                </a:lnTo>
                <a:lnTo>
                  <a:pt x="136" y="2"/>
                </a:lnTo>
                <a:lnTo>
                  <a:pt x="119" y="0"/>
                </a:lnTo>
                <a:lnTo>
                  <a:pt x="102" y="0"/>
                </a:lnTo>
                <a:lnTo>
                  <a:pt x="84" y="0"/>
                </a:lnTo>
                <a:lnTo>
                  <a:pt x="68" y="2"/>
                </a:lnTo>
                <a:lnTo>
                  <a:pt x="51" y="5"/>
                </a:lnTo>
                <a:lnTo>
                  <a:pt x="37" y="10"/>
                </a:lnTo>
                <a:lnTo>
                  <a:pt x="25" y="13"/>
                </a:lnTo>
                <a:lnTo>
                  <a:pt x="15" y="18"/>
                </a:lnTo>
                <a:lnTo>
                  <a:pt x="6" y="23"/>
                </a:lnTo>
                <a:lnTo>
                  <a:pt x="1" y="31"/>
                </a:lnTo>
                <a:lnTo>
                  <a:pt x="0" y="40"/>
                </a:lnTo>
                <a:lnTo>
                  <a:pt x="0" y="50"/>
                </a:lnTo>
                <a:lnTo>
                  <a:pt x="2" y="59"/>
                </a:lnTo>
                <a:lnTo>
                  <a:pt x="10" y="69"/>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3" name="Freeform 45"/>
          <p:cNvSpPr>
            <a:spLocks/>
          </p:cNvSpPr>
          <p:nvPr/>
        </p:nvSpPr>
        <p:spPr bwMode="auto">
          <a:xfrm>
            <a:off x="7220656" y="2274889"/>
            <a:ext cx="184855" cy="280987"/>
          </a:xfrm>
          <a:custGeom>
            <a:avLst/>
            <a:gdLst/>
            <a:ahLst/>
            <a:cxnLst>
              <a:cxn ang="0">
                <a:pos x="67" y="0"/>
              </a:cxn>
              <a:cxn ang="0">
                <a:pos x="70" y="1"/>
              </a:cxn>
              <a:cxn ang="0">
                <a:pos x="73" y="5"/>
              </a:cxn>
              <a:cxn ang="0">
                <a:pos x="82" y="14"/>
              </a:cxn>
              <a:cxn ang="0">
                <a:pos x="93" y="26"/>
              </a:cxn>
              <a:cxn ang="0">
                <a:pos x="95" y="30"/>
              </a:cxn>
              <a:cxn ang="0">
                <a:pos x="96" y="33"/>
              </a:cxn>
              <a:cxn ang="0">
                <a:pos x="97" y="50"/>
              </a:cxn>
              <a:cxn ang="0">
                <a:pos x="101" y="63"/>
              </a:cxn>
              <a:cxn ang="0">
                <a:pos x="114" y="84"/>
              </a:cxn>
              <a:cxn ang="0">
                <a:pos x="119" y="94"/>
              </a:cxn>
              <a:cxn ang="0">
                <a:pos x="125" y="106"/>
              </a:cxn>
              <a:cxn ang="0">
                <a:pos x="128" y="119"/>
              </a:cxn>
              <a:cxn ang="0">
                <a:pos x="130" y="139"/>
              </a:cxn>
              <a:cxn ang="0">
                <a:pos x="125" y="159"/>
              </a:cxn>
              <a:cxn ang="0">
                <a:pos x="119" y="166"/>
              </a:cxn>
              <a:cxn ang="0">
                <a:pos x="110" y="172"/>
              </a:cxn>
              <a:cxn ang="0">
                <a:pos x="99" y="174"/>
              </a:cxn>
              <a:cxn ang="0">
                <a:pos x="85" y="172"/>
              </a:cxn>
              <a:cxn ang="0">
                <a:pos x="72" y="166"/>
              </a:cxn>
              <a:cxn ang="0">
                <a:pos x="62" y="159"/>
              </a:cxn>
              <a:cxn ang="0">
                <a:pos x="52" y="168"/>
              </a:cxn>
              <a:cxn ang="0">
                <a:pos x="41" y="173"/>
              </a:cxn>
              <a:cxn ang="0">
                <a:pos x="30" y="176"/>
              </a:cxn>
              <a:cxn ang="0">
                <a:pos x="22" y="176"/>
              </a:cxn>
              <a:cxn ang="0">
                <a:pos x="15" y="173"/>
              </a:cxn>
              <a:cxn ang="0">
                <a:pos x="12" y="168"/>
              </a:cxn>
              <a:cxn ang="0">
                <a:pos x="4" y="156"/>
              </a:cxn>
              <a:cxn ang="0">
                <a:pos x="1" y="142"/>
              </a:cxn>
              <a:cxn ang="0">
                <a:pos x="0" y="128"/>
              </a:cxn>
              <a:cxn ang="0">
                <a:pos x="0" y="109"/>
              </a:cxn>
              <a:cxn ang="0">
                <a:pos x="4" y="94"/>
              </a:cxn>
              <a:cxn ang="0">
                <a:pos x="10" y="81"/>
              </a:cxn>
              <a:cxn ang="0">
                <a:pos x="19" y="72"/>
              </a:cxn>
              <a:cxn ang="0">
                <a:pos x="33" y="54"/>
              </a:cxn>
              <a:cxn ang="0">
                <a:pos x="39" y="43"/>
              </a:cxn>
              <a:cxn ang="0">
                <a:pos x="41" y="33"/>
              </a:cxn>
              <a:cxn ang="0">
                <a:pos x="41" y="30"/>
              </a:cxn>
              <a:cxn ang="0">
                <a:pos x="43" y="26"/>
              </a:cxn>
              <a:cxn ang="0">
                <a:pos x="52" y="14"/>
              </a:cxn>
              <a:cxn ang="0">
                <a:pos x="61" y="5"/>
              </a:cxn>
              <a:cxn ang="0">
                <a:pos x="63" y="1"/>
              </a:cxn>
              <a:cxn ang="0">
                <a:pos x="67" y="0"/>
              </a:cxn>
            </a:cxnLst>
            <a:rect l="0" t="0" r="r" b="b"/>
            <a:pathLst>
              <a:path w="131" h="177">
                <a:moveTo>
                  <a:pt x="67" y="0"/>
                </a:moveTo>
                <a:lnTo>
                  <a:pt x="70" y="1"/>
                </a:lnTo>
                <a:lnTo>
                  <a:pt x="73" y="5"/>
                </a:lnTo>
                <a:lnTo>
                  <a:pt x="82" y="14"/>
                </a:lnTo>
                <a:lnTo>
                  <a:pt x="93" y="26"/>
                </a:lnTo>
                <a:lnTo>
                  <a:pt x="95" y="30"/>
                </a:lnTo>
                <a:lnTo>
                  <a:pt x="96" y="33"/>
                </a:lnTo>
                <a:lnTo>
                  <a:pt x="97" y="50"/>
                </a:lnTo>
                <a:lnTo>
                  <a:pt x="101" y="63"/>
                </a:lnTo>
                <a:lnTo>
                  <a:pt x="114" y="84"/>
                </a:lnTo>
                <a:lnTo>
                  <a:pt x="119" y="94"/>
                </a:lnTo>
                <a:lnTo>
                  <a:pt x="125" y="106"/>
                </a:lnTo>
                <a:lnTo>
                  <a:pt x="128" y="119"/>
                </a:lnTo>
                <a:lnTo>
                  <a:pt x="130" y="139"/>
                </a:lnTo>
                <a:lnTo>
                  <a:pt x="125" y="159"/>
                </a:lnTo>
                <a:lnTo>
                  <a:pt x="119" y="166"/>
                </a:lnTo>
                <a:lnTo>
                  <a:pt x="110" y="172"/>
                </a:lnTo>
                <a:lnTo>
                  <a:pt x="99" y="174"/>
                </a:lnTo>
                <a:lnTo>
                  <a:pt x="85" y="172"/>
                </a:lnTo>
                <a:lnTo>
                  <a:pt x="72" y="166"/>
                </a:lnTo>
                <a:lnTo>
                  <a:pt x="62" y="159"/>
                </a:lnTo>
                <a:lnTo>
                  <a:pt x="52" y="168"/>
                </a:lnTo>
                <a:lnTo>
                  <a:pt x="41" y="173"/>
                </a:lnTo>
                <a:lnTo>
                  <a:pt x="30" y="176"/>
                </a:lnTo>
                <a:lnTo>
                  <a:pt x="22" y="176"/>
                </a:lnTo>
                <a:lnTo>
                  <a:pt x="15" y="173"/>
                </a:lnTo>
                <a:lnTo>
                  <a:pt x="12" y="168"/>
                </a:lnTo>
                <a:lnTo>
                  <a:pt x="4" y="156"/>
                </a:lnTo>
                <a:lnTo>
                  <a:pt x="1" y="142"/>
                </a:lnTo>
                <a:lnTo>
                  <a:pt x="0" y="128"/>
                </a:lnTo>
                <a:lnTo>
                  <a:pt x="0" y="109"/>
                </a:lnTo>
                <a:lnTo>
                  <a:pt x="4" y="94"/>
                </a:lnTo>
                <a:lnTo>
                  <a:pt x="10" y="81"/>
                </a:lnTo>
                <a:lnTo>
                  <a:pt x="19" y="72"/>
                </a:lnTo>
                <a:lnTo>
                  <a:pt x="33" y="54"/>
                </a:lnTo>
                <a:lnTo>
                  <a:pt x="39" y="43"/>
                </a:lnTo>
                <a:lnTo>
                  <a:pt x="41" y="33"/>
                </a:lnTo>
                <a:lnTo>
                  <a:pt x="41" y="30"/>
                </a:lnTo>
                <a:lnTo>
                  <a:pt x="43" y="26"/>
                </a:lnTo>
                <a:lnTo>
                  <a:pt x="52" y="14"/>
                </a:lnTo>
                <a:lnTo>
                  <a:pt x="61" y="5"/>
                </a:lnTo>
                <a:lnTo>
                  <a:pt x="63" y="1"/>
                </a:lnTo>
                <a:lnTo>
                  <a:pt x="67" y="0"/>
                </a:lnTo>
              </a:path>
            </a:pathLst>
          </a:custGeom>
          <a:solidFill>
            <a:schemeClr val="accent2"/>
          </a:solidFill>
          <a:ln w="12700" cap="rnd" cmpd="sng">
            <a:solidFill>
              <a:srgbClr val="202020"/>
            </a:solidFill>
            <a:prstDash val="solid"/>
            <a:round/>
            <a:headEnd type="none" w="med" len="med"/>
            <a:tailEnd type="none" w="med" len="med"/>
          </a:ln>
          <a:effectLst/>
        </p:spPr>
        <p:txBody>
          <a:bodyPr/>
          <a:lstStyle/>
          <a:p>
            <a:endParaRPr lang="en-US"/>
          </a:p>
        </p:txBody>
      </p:sp>
      <p:sp>
        <p:nvSpPr>
          <p:cNvPr id="12334" name="Freeform 46"/>
          <p:cNvSpPr>
            <a:spLocks/>
          </p:cNvSpPr>
          <p:nvPr/>
        </p:nvSpPr>
        <p:spPr bwMode="auto">
          <a:xfrm>
            <a:off x="7032978" y="2595563"/>
            <a:ext cx="36689" cy="214312"/>
          </a:xfrm>
          <a:custGeom>
            <a:avLst/>
            <a:gdLst/>
            <a:ahLst/>
            <a:cxnLst>
              <a:cxn ang="0">
                <a:pos x="25" y="134"/>
              </a:cxn>
              <a:cxn ang="0">
                <a:pos x="13" y="121"/>
              </a:cxn>
              <a:cxn ang="0">
                <a:pos x="9" y="107"/>
              </a:cxn>
              <a:cxn ang="0">
                <a:pos x="5" y="94"/>
              </a:cxn>
              <a:cxn ang="0">
                <a:pos x="6" y="80"/>
              </a:cxn>
              <a:cxn ang="0">
                <a:pos x="10" y="52"/>
              </a:cxn>
              <a:cxn ang="0">
                <a:pos x="10" y="38"/>
              </a:cxn>
              <a:cxn ang="0">
                <a:pos x="6" y="23"/>
              </a:cxn>
              <a:cxn ang="0">
                <a:pos x="0" y="0"/>
              </a:cxn>
            </a:cxnLst>
            <a:rect l="0" t="0" r="r" b="b"/>
            <a:pathLst>
              <a:path w="26" h="135">
                <a:moveTo>
                  <a:pt x="25" y="134"/>
                </a:moveTo>
                <a:lnTo>
                  <a:pt x="13" y="121"/>
                </a:lnTo>
                <a:lnTo>
                  <a:pt x="9" y="107"/>
                </a:lnTo>
                <a:lnTo>
                  <a:pt x="5" y="94"/>
                </a:lnTo>
                <a:lnTo>
                  <a:pt x="6" y="80"/>
                </a:lnTo>
                <a:lnTo>
                  <a:pt x="10" y="52"/>
                </a:lnTo>
                <a:lnTo>
                  <a:pt x="10" y="38"/>
                </a:lnTo>
                <a:lnTo>
                  <a:pt x="6" y="23"/>
                </a:lnTo>
                <a:lnTo>
                  <a:pt x="0" y="0"/>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5" name="Freeform 47"/>
          <p:cNvSpPr>
            <a:spLocks/>
          </p:cNvSpPr>
          <p:nvPr/>
        </p:nvSpPr>
        <p:spPr bwMode="auto">
          <a:xfrm>
            <a:off x="6883401" y="2155826"/>
            <a:ext cx="104422" cy="239713"/>
          </a:xfrm>
          <a:custGeom>
            <a:avLst/>
            <a:gdLst/>
            <a:ahLst/>
            <a:cxnLst>
              <a:cxn ang="0">
                <a:pos x="73" y="0"/>
              </a:cxn>
              <a:cxn ang="0">
                <a:pos x="66" y="8"/>
              </a:cxn>
              <a:cxn ang="0">
                <a:pos x="57" y="15"/>
              </a:cxn>
              <a:cxn ang="0">
                <a:pos x="38" y="24"/>
              </a:cxn>
              <a:cxn ang="0">
                <a:pos x="19" y="34"/>
              </a:cxn>
              <a:cxn ang="0">
                <a:pos x="10" y="42"/>
              </a:cxn>
              <a:cxn ang="0">
                <a:pos x="4" y="53"/>
              </a:cxn>
              <a:cxn ang="0">
                <a:pos x="12" y="66"/>
              </a:cxn>
              <a:cxn ang="0">
                <a:pos x="17" y="76"/>
              </a:cxn>
              <a:cxn ang="0">
                <a:pos x="20" y="85"/>
              </a:cxn>
              <a:cxn ang="0">
                <a:pos x="22" y="93"/>
              </a:cxn>
              <a:cxn ang="0">
                <a:pos x="26" y="106"/>
              </a:cxn>
              <a:cxn ang="0">
                <a:pos x="29" y="112"/>
              </a:cxn>
              <a:cxn ang="0">
                <a:pos x="33" y="120"/>
              </a:cxn>
              <a:cxn ang="0">
                <a:pos x="33" y="121"/>
              </a:cxn>
              <a:cxn ang="0">
                <a:pos x="32" y="125"/>
              </a:cxn>
              <a:cxn ang="0">
                <a:pos x="28" y="138"/>
              </a:cxn>
              <a:cxn ang="0">
                <a:pos x="23" y="144"/>
              </a:cxn>
              <a:cxn ang="0">
                <a:pos x="17" y="148"/>
              </a:cxn>
              <a:cxn ang="0">
                <a:pos x="10" y="150"/>
              </a:cxn>
              <a:cxn ang="0">
                <a:pos x="0" y="146"/>
              </a:cxn>
            </a:cxnLst>
            <a:rect l="0" t="0" r="r" b="b"/>
            <a:pathLst>
              <a:path w="74" h="151">
                <a:moveTo>
                  <a:pt x="73" y="0"/>
                </a:moveTo>
                <a:lnTo>
                  <a:pt x="66" y="8"/>
                </a:lnTo>
                <a:lnTo>
                  <a:pt x="57" y="15"/>
                </a:lnTo>
                <a:lnTo>
                  <a:pt x="38" y="24"/>
                </a:lnTo>
                <a:lnTo>
                  <a:pt x="19" y="34"/>
                </a:lnTo>
                <a:lnTo>
                  <a:pt x="10" y="42"/>
                </a:lnTo>
                <a:lnTo>
                  <a:pt x="4" y="53"/>
                </a:lnTo>
                <a:lnTo>
                  <a:pt x="12" y="66"/>
                </a:lnTo>
                <a:lnTo>
                  <a:pt x="17" y="76"/>
                </a:lnTo>
                <a:lnTo>
                  <a:pt x="20" y="85"/>
                </a:lnTo>
                <a:lnTo>
                  <a:pt x="22" y="93"/>
                </a:lnTo>
                <a:lnTo>
                  <a:pt x="26" y="106"/>
                </a:lnTo>
                <a:lnTo>
                  <a:pt x="29" y="112"/>
                </a:lnTo>
                <a:lnTo>
                  <a:pt x="33" y="120"/>
                </a:lnTo>
                <a:lnTo>
                  <a:pt x="33" y="121"/>
                </a:lnTo>
                <a:lnTo>
                  <a:pt x="32" y="125"/>
                </a:lnTo>
                <a:lnTo>
                  <a:pt x="28" y="138"/>
                </a:lnTo>
                <a:lnTo>
                  <a:pt x="23" y="144"/>
                </a:lnTo>
                <a:lnTo>
                  <a:pt x="17" y="148"/>
                </a:lnTo>
                <a:lnTo>
                  <a:pt x="10" y="150"/>
                </a:lnTo>
                <a:lnTo>
                  <a:pt x="0" y="146"/>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6" name="Freeform 48"/>
          <p:cNvSpPr>
            <a:spLocks/>
          </p:cNvSpPr>
          <p:nvPr/>
        </p:nvSpPr>
        <p:spPr bwMode="auto">
          <a:xfrm>
            <a:off x="7620001" y="2154239"/>
            <a:ext cx="104422" cy="236537"/>
          </a:xfrm>
          <a:custGeom>
            <a:avLst/>
            <a:gdLst/>
            <a:ahLst/>
            <a:cxnLst>
              <a:cxn ang="0">
                <a:pos x="0" y="0"/>
              </a:cxn>
              <a:cxn ang="0">
                <a:pos x="7" y="8"/>
              </a:cxn>
              <a:cxn ang="0">
                <a:pos x="16" y="13"/>
              </a:cxn>
              <a:cxn ang="0">
                <a:pos x="35" y="24"/>
              </a:cxn>
              <a:cxn ang="0">
                <a:pos x="53" y="34"/>
              </a:cxn>
              <a:cxn ang="0">
                <a:pos x="62" y="42"/>
              </a:cxn>
              <a:cxn ang="0">
                <a:pos x="68" y="51"/>
              </a:cxn>
              <a:cxn ang="0">
                <a:pos x="61" y="64"/>
              </a:cxn>
              <a:cxn ang="0">
                <a:pos x="56" y="76"/>
              </a:cxn>
              <a:cxn ang="0">
                <a:pos x="52" y="84"/>
              </a:cxn>
              <a:cxn ang="0">
                <a:pos x="51" y="92"/>
              </a:cxn>
              <a:cxn ang="0">
                <a:pos x="47" y="105"/>
              </a:cxn>
              <a:cxn ang="0">
                <a:pos x="43" y="111"/>
              </a:cxn>
              <a:cxn ang="0">
                <a:pos x="39" y="118"/>
              </a:cxn>
              <a:cxn ang="0">
                <a:pos x="39" y="119"/>
              </a:cxn>
              <a:cxn ang="0">
                <a:pos x="41" y="125"/>
              </a:cxn>
              <a:cxn ang="0">
                <a:pos x="46" y="138"/>
              </a:cxn>
              <a:cxn ang="0">
                <a:pos x="50" y="143"/>
              </a:cxn>
              <a:cxn ang="0">
                <a:pos x="56" y="148"/>
              </a:cxn>
              <a:cxn ang="0">
                <a:pos x="62" y="148"/>
              </a:cxn>
              <a:cxn ang="0">
                <a:pos x="73" y="145"/>
              </a:cxn>
            </a:cxnLst>
            <a:rect l="0" t="0" r="r" b="b"/>
            <a:pathLst>
              <a:path w="74" h="149">
                <a:moveTo>
                  <a:pt x="0" y="0"/>
                </a:moveTo>
                <a:lnTo>
                  <a:pt x="7" y="8"/>
                </a:lnTo>
                <a:lnTo>
                  <a:pt x="16" y="13"/>
                </a:lnTo>
                <a:lnTo>
                  <a:pt x="35" y="24"/>
                </a:lnTo>
                <a:lnTo>
                  <a:pt x="53" y="34"/>
                </a:lnTo>
                <a:lnTo>
                  <a:pt x="62" y="42"/>
                </a:lnTo>
                <a:lnTo>
                  <a:pt x="68" y="51"/>
                </a:lnTo>
                <a:lnTo>
                  <a:pt x="61" y="64"/>
                </a:lnTo>
                <a:lnTo>
                  <a:pt x="56" y="76"/>
                </a:lnTo>
                <a:lnTo>
                  <a:pt x="52" y="84"/>
                </a:lnTo>
                <a:lnTo>
                  <a:pt x="51" y="92"/>
                </a:lnTo>
                <a:lnTo>
                  <a:pt x="47" y="105"/>
                </a:lnTo>
                <a:lnTo>
                  <a:pt x="43" y="111"/>
                </a:lnTo>
                <a:lnTo>
                  <a:pt x="39" y="118"/>
                </a:lnTo>
                <a:lnTo>
                  <a:pt x="39" y="119"/>
                </a:lnTo>
                <a:lnTo>
                  <a:pt x="41" y="125"/>
                </a:lnTo>
                <a:lnTo>
                  <a:pt x="46" y="138"/>
                </a:lnTo>
                <a:lnTo>
                  <a:pt x="50" y="143"/>
                </a:lnTo>
                <a:lnTo>
                  <a:pt x="56" y="148"/>
                </a:lnTo>
                <a:lnTo>
                  <a:pt x="62" y="148"/>
                </a:lnTo>
                <a:lnTo>
                  <a:pt x="73" y="145"/>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7" name="Freeform 49"/>
          <p:cNvSpPr>
            <a:spLocks/>
          </p:cNvSpPr>
          <p:nvPr/>
        </p:nvSpPr>
        <p:spPr bwMode="auto">
          <a:xfrm>
            <a:off x="7581901" y="2563814"/>
            <a:ext cx="49388" cy="73025"/>
          </a:xfrm>
          <a:custGeom>
            <a:avLst/>
            <a:gdLst/>
            <a:ahLst/>
            <a:cxnLst>
              <a:cxn ang="0">
                <a:pos x="15" y="2"/>
              </a:cxn>
              <a:cxn ang="0">
                <a:pos x="20" y="0"/>
              </a:cxn>
              <a:cxn ang="0">
                <a:pos x="24" y="4"/>
              </a:cxn>
              <a:cxn ang="0">
                <a:pos x="27" y="8"/>
              </a:cxn>
              <a:cxn ang="0">
                <a:pos x="31" y="19"/>
              </a:cxn>
              <a:cxn ang="0">
                <a:pos x="34" y="26"/>
              </a:cxn>
              <a:cxn ang="0">
                <a:pos x="31" y="34"/>
              </a:cxn>
              <a:cxn ang="0">
                <a:pos x="24" y="42"/>
              </a:cxn>
              <a:cxn ang="0">
                <a:pos x="12" y="45"/>
              </a:cxn>
              <a:cxn ang="0">
                <a:pos x="6" y="45"/>
              </a:cxn>
              <a:cxn ang="0">
                <a:pos x="2" y="41"/>
              </a:cxn>
              <a:cxn ang="0">
                <a:pos x="0" y="30"/>
              </a:cxn>
              <a:cxn ang="0">
                <a:pos x="1" y="19"/>
              </a:cxn>
              <a:cxn ang="0">
                <a:pos x="5" y="8"/>
              </a:cxn>
              <a:cxn ang="0">
                <a:pos x="15" y="2"/>
              </a:cxn>
            </a:cxnLst>
            <a:rect l="0" t="0" r="r" b="b"/>
            <a:pathLst>
              <a:path w="35" h="46">
                <a:moveTo>
                  <a:pt x="15" y="2"/>
                </a:moveTo>
                <a:lnTo>
                  <a:pt x="20" y="0"/>
                </a:lnTo>
                <a:lnTo>
                  <a:pt x="24" y="4"/>
                </a:lnTo>
                <a:lnTo>
                  <a:pt x="27" y="8"/>
                </a:lnTo>
                <a:lnTo>
                  <a:pt x="31" y="19"/>
                </a:lnTo>
                <a:lnTo>
                  <a:pt x="34" y="26"/>
                </a:lnTo>
                <a:lnTo>
                  <a:pt x="31" y="34"/>
                </a:lnTo>
                <a:lnTo>
                  <a:pt x="24" y="42"/>
                </a:lnTo>
                <a:lnTo>
                  <a:pt x="12" y="45"/>
                </a:lnTo>
                <a:lnTo>
                  <a:pt x="6" y="45"/>
                </a:lnTo>
                <a:lnTo>
                  <a:pt x="2" y="41"/>
                </a:lnTo>
                <a:lnTo>
                  <a:pt x="0" y="30"/>
                </a:lnTo>
                <a:lnTo>
                  <a:pt x="1" y="19"/>
                </a:lnTo>
                <a:lnTo>
                  <a:pt x="5" y="8"/>
                </a:lnTo>
                <a:lnTo>
                  <a:pt x="15"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
        <p:nvSpPr>
          <p:cNvPr id="12338" name="Freeform 50"/>
          <p:cNvSpPr>
            <a:spLocks/>
          </p:cNvSpPr>
          <p:nvPr/>
        </p:nvSpPr>
        <p:spPr bwMode="auto">
          <a:xfrm>
            <a:off x="7618590" y="2563813"/>
            <a:ext cx="36689" cy="55562"/>
          </a:xfrm>
          <a:custGeom>
            <a:avLst/>
            <a:gdLst/>
            <a:ahLst/>
            <a:cxnLst>
              <a:cxn ang="0">
                <a:pos x="11" y="2"/>
              </a:cxn>
              <a:cxn ang="0">
                <a:pos x="14" y="0"/>
              </a:cxn>
              <a:cxn ang="0">
                <a:pos x="18" y="3"/>
              </a:cxn>
              <a:cxn ang="0">
                <a:pos x="20" y="7"/>
              </a:cxn>
              <a:cxn ang="0">
                <a:pos x="23" y="15"/>
              </a:cxn>
              <a:cxn ang="0">
                <a:pos x="25" y="20"/>
              </a:cxn>
              <a:cxn ang="0">
                <a:pos x="23" y="26"/>
              </a:cxn>
              <a:cxn ang="0">
                <a:pos x="18" y="32"/>
              </a:cxn>
              <a:cxn ang="0">
                <a:pos x="9" y="34"/>
              </a:cxn>
              <a:cxn ang="0">
                <a:pos x="4" y="33"/>
              </a:cxn>
              <a:cxn ang="0">
                <a:pos x="1" y="30"/>
              </a:cxn>
              <a:cxn ang="0">
                <a:pos x="0" y="23"/>
              </a:cxn>
              <a:cxn ang="0">
                <a:pos x="0" y="15"/>
              </a:cxn>
              <a:cxn ang="0">
                <a:pos x="4" y="7"/>
              </a:cxn>
              <a:cxn ang="0">
                <a:pos x="11" y="2"/>
              </a:cxn>
            </a:cxnLst>
            <a:rect l="0" t="0" r="r" b="b"/>
            <a:pathLst>
              <a:path w="26" h="35">
                <a:moveTo>
                  <a:pt x="11" y="2"/>
                </a:moveTo>
                <a:lnTo>
                  <a:pt x="14" y="0"/>
                </a:lnTo>
                <a:lnTo>
                  <a:pt x="18" y="3"/>
                </a:lnTo>
                <a:lnTo>
                  <a:pt x="20" y="7"/>
                </a:lnTo>
                <a:lnTo>
                  <a:pt x="23" y="15"/>
                </a:lnTo>
                <a:lnTo>
                  <a:pt x="25" y="20"/>
                </a:lnTo>
                <a:lnTo>
                  <a:pt x="23" y="26"/>
                </a:lnTo>
                <a:lnTo>
                  <a:pt x="18" y="32"/>
                </a:lnTo>
                <a:lnTo>
                  <a:pt x="9" y="34"/>
                </a:lnTo>
                <a:lnTo>
                  <a:pt x="4" y="33"/>
                </a:lnTo>
                <a:lnTo>
                  <a:pt x="1" y="30"/>
                </a:lnTo>
                <a:lnTo>
                  <a:pt x="0" y="23"/>
                </a:lnTo>
                <a:lnTo>
                  <a:pt x="0" y="15"/>
                </a:lnTo>
                <a:lnTo>
                  <a:pt x="4" y="7"/>
                </a:lnTo>
                <a:lnTo>
                  <a:pt x="11" y="2"/>
                </a:lnTo>
              </a:path>
            </a:pathLst>
          </a:custGeom>
          <a:solidFill>
            <a:schemeClr val="accent2"/>
          </a:solidFill>
          <a:ln w="12700" cap="rnd" cmpd="sng">
            <a:solidFill>
              <a:srgbClr val="404040"/>
            </a:solidFill>
            <a:prstDash val="solid"/>
            <a:round/>
            <a:headEnd type="none" w="med" len="med"/>
            <a:tailEnd type="none" w="med" len="med"/>
          </a:ln>
          <a:effectLst/>
        </p:spPr>
        <p:txBody>
          <a:bodyPr/>
          <a:lstStyle/>
          <a:p>
            <a:endParaRPr lang="en-US"/>
          </a:p>
        </p:txBody>
      </p:sp>
    </p:spTree>
    <p:extLst>
      <p:ext uri="{BB962C8B-B14F-4D97-AF65-F5344CB8AC3E}">
        <p14:creationId xmlns:p14="http://schemas.microsoft.com/office/powerpoint/2010/main" val="30350914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388" name="Rectangle 4"/>
          <p:cNvSpPr>
            <a:spLocks noGrp="1" noChangeArrowheads="1"/>
          </p:cNvSpPr>
          <p:nvPr>
            <p:ph type="title"/>
          </p:nvPr>
        </p:nvSpPr>
        <p:spPr>
          <a:noFill/>
          <a:ln/>
        </p:spPr>
        <p:txBody>
          <a:bodyPr/>
          <a:lstStyle/>
          <a:p>
            <a:r>
              <a:rPr lang="en-US" altLang="ar-SA" sz="5400" dirty="0" smtClean="0"/>
              <a:t>Measuring Tumor Response</a:t>
            </a:r>
            <a:endParaRPr lang="en-US" altLang="ar-SA" sz="4000" dirty="0"/>
          </a:p>
        </p:txBody>
      </p:sp>
      <p:sp>
        <p:nvSpPr>
          <p:cNvPr id="16389" name="Rectangle 5"/>
          <p:cNvSpPr>
            <a:spLocks noGrp="1" noChangeArrowheads="1"/>
          </p:cNvSpPr>
          <p:nvPr>
            <p:ph type="body" idx="1"/>
          </p:nvPr>
        </p:nvSpPr>
        <p:spPr>
          <a:xfrm>
            <a:off x="609601" y="1646238"/>
            <a:ext cx="8001000" cy="4411662"/>
          </a:xfrm>
          <a:noFill/>
          <a:ln/>
        </p:spPr>
        <p:txBody>
          <a:bodyPr/>
          <a:lstStyle/>
          <a:p>
            <a:r>
              <a:rPr lang="en-US" altLang="ar-SA" b="1" i="1" u="sng" dirty="0"/>
              <a:t>Complete </a:t>
            </a:r>
            <a:r>
              <a:rPr lang="en-US" altLang="ar-SA" b="1" i="1" u="sng" dirty="0" smtClean="0"/>
              <a:t>Response</a:t>
            </a:r>
            <a:r>
              <a:rPr lang="en-US" altLang="ar-SA" dirty="0" smtClean="0"/>
              <a:t>: one </a:t>
            </a:r>
            <a:r>
              <a:rPr lang="en-US" altLang="ar-SA" dirty="0"/>
              <a:t>month </a:t>
            </a:r>
            <a:r>
              <a:rPr lang="en-US" altLang="ar-SA" dirty="0" smtClean="0"/>
              <a:t>absence.</a:t>
            </a:r>
            <a:endParaRPr lang="en-US" altLang="ar-SA" dirty="0"/>
          </a:p>
          <a:p>
            <a:r>
              <a:rPr lang="en-US" altLang="ar-SA" b="1" i="1" u="sng" dirty="0"/>
              <a:t>Partial </a:t>
            </a:r>
            <a:r>
              <a:rPr lang="en-US" altLang="ar-SA" b="1" i="1" u="sng" dirty="0" smtClean="0"/>
              <a:t>Response</a:t>
            </a:r>
            <a:r>
              <a:rPr lang="en-US" altLang="ar-SA" dirty="0"/>
              <a:t>:</a:t>
            </a:r>
            <a:r>
              <a:rPr lang="en-US" altLang="ar-SA" dirty="0" smtClean="0"/>
              <a:t> </a:t>
            </a:r>
            <a:r>
              <a:rPr lang="en-US" altLang="ar-SA" dirty="0"/>
              <a:t>50% decrease tumor mass (one month</a:t>
            </a:r>
            <a:r>
              <a:rPr lang="en-US" altLang="ar-SA" dirty="0" smtClean="0"/>
              <a:t>).</a:t>
            </a:r>
            <a:endParaRPr lang="en-US" altLang="ar-SA" dirty="0"/>
          </a:p>
          <a:p>
            <a:r>
              <a:rPr lang="en-US" altLang="ar-SA" b="1" i="1" u="sng" dirty="0"/>
              <a:t>Stable </a:t>
            </a:r>
            <a:r>
              <a:rPr lang="en-US" altLang="ar-SA" b="1" i="1" u="sng" dirty="0" smtClean="0"/>
              <a:t>Disease</a:t>
            </a:r>
            <a:r>
              <a:rPr lang="en-US" altLang="ar-SA" dirty="0"/>
              <a:t>:</a:t>
            </a:r>
            <a:r>
              <a:rPr lang="en-US" altLang="ar-SA" dirty="0" smtClean="0"/>
              <a:t> </a:t>
            </a:r>
            <a:r>
              <a:rPr lang="en-US" altLang="ar-SA" dirty="0"/>
              <a:t>less than 50% decrease or less than 25% </a:t>
            </a:r>
            <a:r>
              <a:rPr lang="en-US" altLang="ar-SA" dirty="0" smtClean="0"/>
              <a:t>increase.</a:t>
            </a:r>
            <a:endParaRPr lang="en-US" altLang="ar-SA" dirty="0"/>
          </a:p>
          <a:p>
            <a:r>
              <a:rPr lang="en-US" altLang="ar-SA" b="1" i="1" u="sng" dirty="0" smtClean="0"/>
              <a:t>Progression</a:t>
            </a:r>
            <a:r>
              <a:rPr lang="en-US" altLang="ar-SA" dirty="0"/>
              <a:t>:</a:t>
            </a:r>
            <a:r>
              <a:rPr lang="en-US" altLang="ar-SA" dirty="0" smtClean="0"/>
              <a:t> </a:t>
            </a:r>
            <a:r>
              <a:rPr lang="en-US" altLang="ar-SA" dirty="0"/>
              <a:t>25% increase or new </a:t>
            </a:r>
            <a:r>
              <a:rPr lang="en-US" altLang="ar-SA" dirty="0" smtClean="0"/>
              <a:t>growth.</a:t>
            </a:r>
            <a:endParaRPr lang="en-US" altLang="ar-SA" sz="2800" dirty="0"/>
          </a:p>
        </p:txBody>
      </p:sp>
      <p:grpSp>
        <p:nvGrpSpPr>
          <p:cNvPr id="2" name="Group 44"/>
          <p:cNvGrpSpPr>
            <a:grpSpLocks/>
          </p:cNvGrpSpPr>
          <p:nvPr/>
        </p:nvGrpSpPr>
        <p:grpSpPr bwMode="auto">
          <a:xfrm>
            <a:off x="9414934" y="1066800"/>
            <a:ext cx="2079978" cy="2552700"/>
            <a:chOff x="4385" y="607"/>
            <a:chExt cx="1474" cy="1608"/>
          </a:xfrm>
        </p:grpSpPr>
        <p:sp>
          <p:nvSpPr>
            <p:cNvPr id="16390" name="Freeform 6"/>
            <p:cNvSpPr>
              <a:spLocks/>
            </p:cNvSpPr>
            <p:nvPr/>
          </p:nvSpPr>
          <p:spPr bwMode="auto">
            <a:xfrm>
              <a:off x="4606" y="910"/>
              <a:ext cx="1090" cy="1134"/>
            </a:xfrm>
            <a:custGeom>
              <a:avLst/>
              <a:gdLst/>
              <a:ahLst/>
              <a:cxnLst>
                <a:cxn ang="0">
                  <a:pos x="1089" y="967"/>
                </a:cxn>
                <a:cxn ang="0">
                  <a:pos x="850" y="1133"/>
                </a:cxn>
                <a:cxn ang="0">
                  <a:pos x="0" y="166"/>
                </a:cxn>
                <a:cxn ang="0">
                  <a:pos x="238" y="0"/>
                </a:cxn>
                <a:cxn ang="0">
                  <a:pos x="1089" y="967"/>
                </a:cxn>
              </a:cxnLst>
              <a:rect l="0" t="0" r="r" b="b"/>
              <a:pathLst>
                <a:path w="1090" h="1134">
                  <a:moveTo>
                    <a:pt x="1089" y="967"/>
                  </a:moveTo>
                  <a:lnTo>
                    <a:pt x="850" y="1133"/>
                  </a:lnTo>
                  <a:lnTo>
                    <a:pt x="0" y="166"/>
                  </a:lnTo>
                  <a:lnTo>
                    <a:pt x="238" y="0"/>
                  </a:lnTo>
                  <a:lnTo>
                    <a:pt x="1089" y="967"/>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391" name="Freeform 7"/>
            <p:cNvSpPr>
              <a:spLocks/>
            </p:cNvSpPr>
            <p:nvPr/>
          </p:nvSpPr>
          <p:spPr bwMode="auto">
            <a:xfrm>
              <a:off x="4667" y="972"/>
              <a:ext cx="983" cy="1027"/>
            </a:xfrm>
            <a:custGeom>
              <a:avLst/>
              <a:gdLst/>
              <a:ahLst/>
              <a:cxnLst>
                <a:cxn ang="0">
                  <a:pos x="982" y="884"/>
                </a:cxn>
                <a:cxn ang="0">
                  <a:pos x="776" y="1026"/>
                </a:cxn>
                <a:cxn ang="0">
                  <a:pos x="0" y="142"/>
                </a:cxn>
                <a:cxn ang="0">
                  <a:pos x="204" y="0"/>
                </a:cxn>
                <a:cxn ang="0">
                  <a:pos x="982" y="884"/>
                </a:cxn>
              </a:cxnLst>
              <a:rect l="0" t="0" r="r" b="b"/>
              <a:pathLst>
                <a:path w="983" h="1027">
                  <a:moveTo>
                    <a:pt x="982" y="884"/>
                  </a:moveTo>
                  <a:lnTo>
                    <a:pt x="776" y="1026"/>
                  </a:lnTo>
                  <a:lnTo>
                    <a:pt x="0" y="142"/>
                  </a:lnTo>
                  <a:lnTo>
                    <a:pt x="204" y="0"/>
                  </a:lnTo>
                  <a:lnTo>
                    <a:pt x="982" y="88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16392" name="Freeform 8"/>
            <p:cNvSpPr>
              <a:spLocks/>
            </p:cNvSpPr>
            <p:nvPr/>
          </p:nvSpPr>
          <p:spPr bwMode="auto">
            <a:xfrm>
              <a:off x="4992" y="1337"/>
              <a:ext cx="642" cy="646"/>
            </a:xfrm>
            <a:custGeom>
              <a:avLst/>
              <a:gdLst/>
              <a:ahLst/>
              <a:cxnLst>
                <a:cxn ang="0">
                  <a:pos x="641" y="512"/>
                </a:cxn>
                <a:cxn ang="0">
                  <a:pos x="449" y="645"/>
                </a:cxn>
                <a:cxn ang="0">
                  <a:pos x="0" y="133"/>
                </a:cxn>
                <a:cxn ang="0">
                  <a:pos x="191" y="0"/>
                </a:cxn>
                <a:cxn ang="0">
                  <a:pos x="641" y="512"/>
                </a:cxn>
              </a:cxnLst>
              <a:rect l="0" t="0" r="r" b="b"/>
              <a:pathLst>
                <a:path w="642" h="646">
                  <a:moveTo>
                    <a:pt x="641" y="512"/>
                  </a:moveTo>
                  <a:lnTo>
                    <a:pt x="449" y="645"/>
                  </a:lnTo>
                  <a:lnTo>
                    <a:pt x="0" y="133"/>
                  </a:lnTo>
                  <a:lnTo>
                    <a:pt x="191" y="0"/>
                  </a:lnTo>
                  <a:lnTo>
                    <a:pt x="641" y="512"/>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n-US"/>
            </a:p>
          </p:txBody>
        </p:sp>
        <p:sp>
          <p:nvSpPr>
            <p:cNvPr id="16393" name="Freeform 9"/>
            <p:cNvSpPr>
              <a:spLocks/>
            </p:cNvSpPr>
            <p:nvPr/>
          </p:nvSpPr>
          <p:spPr bwMode="auto">
            <a:xfrm>
              <a:off x="4687" y="992"/>
              <a:ext cx="467" cy="446"/>
            </a:xfrm>
            <a:custGeom>
              <a:avLst/>
              <a:gdLst/>
              <a:ahLst/>
              <a:cxnLst>
                <a:cxn ang="0">
                  <a:pos x="466" y="311"/>
                </a:cxn>
                <a:cxn ang="0">
                  <a:pos x="273" y="445"/>
                </a:cxn>
                <a:cxn ang="0">
                  <a:pos x="0" y="134"/>
                </a:cxn>
                <a:cxn ang="0">
                  <a:pos x="192" y="0"/>
                </a:cxn>
                <a:cxn ang="0">
                  <a:pos x="466" y="311"/>
                </a:cxn>
              </a:cxnLst>
              <a:rect l="0" t="0" r="r" b="b"/>
              <a:pathLst>
                <a:path w="467" h="446">
                  <a:moveTo>
                    <a:pt x="466" y="311"/>
                  </a:moveTo>
                  <a:lnTo>
                    <a:pt x="273" y="445"/>
                  </a:lnTo>
                  <a:lnTo>
                    <a:pt x="0" y="134"/>
                  </a:lnTo>
                  <a:lnTo>
                    <a:pt x="192" y="0"/>
                  </a:lnTo>
                  <a:lnTo>
                    <a:pt x="466" y="311"/>
                  </a:lnTo>
                </a:path>
              </a:pathLst>
            </a:custGeom>
            <a:solidFill>
              <a:srgbClr val="800000"/>
            </a:solidFill>
            <a:ln w="12700" cap="rnd" cmpd="sng">
              <a:solidFill>
                <a:srgbClr val="000000"/>
              </a:solidFill>
              <a:prstDash val="solid"/>
              <a:round/>
              <a:headEnd type="none" w="med" len="med"/>
              <a:tailEnd type="none" w="med" len="med"/>
            </a:ln>
            <a:effectLst/>
          </p:spPr>
          <p:txBody>
            <a:bodyPr/>
            <a:lstStyle/>
            <a:p>
              <a:endParaRPr lang="en-US"/>
            </a:p>
          </p:txBody>
        </p:sp>
        <p:sp>
          <p:nvSpPr>
            <p:cNvPr id="16394" name="Freeform 10"/>
            <p:cNvSpPr>
              <a:spLocks/>
            </p:cNvSpPr>
            <p:nvPr/>
          </p:nvSpPr>
          <p:spPr bwMode="auto">
            <a:xfrm>
              <a:off x="5525" y="1969"/>
              <a:ext cx="334" cy="246"/>
            </a:xfrm>
            <a:custGeom>
              <a:avLst/>
              <a:gdLst/>
              <a:ahLst/>
              <a:cxnLst>
                <a:cxn ang="0">
                  <a:pos x="333" y="33"/>
                </a:cxn>
                <a:cxn ang="0">
                  <a:pos x="28" y="245"/>
                </a:cxn>
                <a:cxn ang="0">
                  <a:pos x="0" y="212"/>
                </a:cxn>
                <a:cxn ang="0">
                  <a:pos x="303" y="0"/>
                </a:cxn>
                <a:cxn ang="0">
                  <a:pos x="333" y="33"/>
                </a:cxn>
              </a:cxnLst>
              <a:rect l="0" t="0" r="r" b="b"/>
              <a:pathLst>
                <a:path w="334" h="246">
                  <a:moveTo>
                    <a:pt x="333" y="33"/>
                  </a:moveTo>
                  <a:lnTo>
                    <a:pt x="28" y="245"/>
                  </a:lnTo>
                  <a:lnTo>
                    <a:pt x="0" y="212"/>
                  </a:lnTo>
                  <a:lnTo>
                    <a:pt x="303" y="0"/>
                  </a:lnTo>
                  <a:lnTo>
                    <a:pt x="333" y="33"/>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395" name="Freeform 11"/>
            <p:cNvSpPr>
              <a:spLocks/>
            </p:cNvSpPr>
            <p:nvPr/>
          </p:nvSpPr>
          <p:spPr bwMode="auto">
            <a:xfrm>
              <a:off x="5587" y="2105"/>
              <a:ext cx="85" cy="70"/>
            </a:xfrm>
            <a:custGeom>
              <a:avLst/>
              <a:gdLst/>
              <a:ahLst/>
              <a:cxnLst>
                <a:cxn ang="0">
                  <a:pos x="84" y="26"/>
                </a:cxn>
                <a:cxn ang="0">
                  <a:pos x="22" y="69"/>
                </a:cxn>
                <a:cxn ang="0">
                  <a:pos x="0" y="43"/>
                </a:cxn>
                <a:cxn ang="0">
                  <a:pos x="60" y="0"/>
                </a:cxn>
                <a:cxn ang="0">
                  <a:pos x="84" y="26"/>
                </a:cxn>
              </a:cxnLst>
              <a:rect l="0" t="0" r="r" b="b"/>
              <a:pathLst>
                <a:path w="85" h="70">
                  <a:moveTo>
                    <a:pt x="84" y="26"/>
                  </a:moveTo>
                  <a:lnTo>
                    <a:pt x="22" y="69"/>
                  </a:lnTo>
                  <a:lnTo>
                    <a:pt x="0" y="43"/>
                  </a:lnTo>
                  <a:lnTo>
                    <a:pt x="60" y="0"/>
                  </a:lnTo>
                  <a:lnTo>
                    <a:pt x="84" y="26"/>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6396" name="Freeform 12"/>
            <p:cNvSpPr>
              <a:spLocks/>
            </p:cNvSpPr>
            <p:nvPr/>
          </p:nvSpPr>
          <p:spPr bwMode="auto">
            <a:xfrm>
              <a:off x="5551" y="1943"/>
              <a:ext cx="150" cy="150"/>
            </a:xfrm>
            <a:custGeom>
              <a:avLst/>
              <a:gdLst/>
              <a:ahLst/>
              <a:cxnLst>
                <a:cxn ang="0">
                  <a:pos x="149" y="114"/>
                </a:cxn>
                <a:cxn ang="0">
                  <a:pos x="99" y="149"/>
                </a:cxn>
                <a:cxn ang="0">
                  <a:pos x="0" y="35"/>
                </a:cxn>
                <a:cxn ang="0">
                  <a:pos x="49" y="0"/>
                </a:cxn>
                <a:cxn ang="0">
                  <a:pos x="149" y="114"/>
                </a:cxn>
              </a:cxnLst>
              <a:rect l="0" t="0" r="r" b="b"/>
              <a:pathLst>
                <a:path w="150" h="150">
                  <a:moveTo>
                    <a:pt x="149" y="114"/>
                  </a:moveTo>
                  <a:lnTo>
                    <a:pt x="99" y="149"/>
                  </a:lnTo>
                  <a:lnTo>
                    <a:pt x="0" y="35"/>
                  </a:lnTo>
                  <a:lnTo>
                    <a:pt x="49" y="0"/>
                  </a:lnTo>
                  <a:lnTo>
                    <a:pt x="149" y="114"/>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16397" name="Freeform 13"/>
            <p:cNvSpPr>
              <a:spLocks/>
            </p:cNvSpPr>
            <p:nvPr/>
          </p:nvSpPr>
          <p:spPr bwMode="auto">
            <a:xfrm>
              <a:off x="5582" y="1982"/>
              <a:ext cx="80" cy="83"/>
            </a:xfrm>
            <a:custGeom>
              <a:avLst/>
              <a:gdLst/>
              <a:ahLst/>
              <a:cxnLst>
                <a:cxn ang="0">
                  <a:pos x="79" y="72"/>
                </a:cxn>
                <a:cxn ang="0">
                  <a:pos x="64" y="82"/>
                </a:cxn>
                <a:cxn ang="0">
                  <a:pos x="0" y="10"/>
                </a:cxn>
                <a:cxn ang="0">
                  <a:pos x="15" y="0"/>
                </a:cxn>
                <a:cxn ang="0">
                  <a:pos x="79" y="72"/>
                </a:cxn>
              </a:cxnLst>
              <a:rect l="0" t="0" r="r" b="b"/>
              <a:pathLst>
                <a:path w="80" h="83">
                  <a:moveTo>
                    <a:pt x="79" y="72"/>
                  </a:moveTo>
                  <a:lnTo>
                    <a:pt x="64" y="82"/>
                  </a:lnTo>
                  <a:lnTo>
                    <a:pt x="0" y="10"/>
                  </a:lnTo>
                  <a:lnTo>
                    <a:pt x="15" y="0"/>
                  </a:lnTo>
                  <a:lnTo>
                    <a:pt x="79" y="72"/>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398" name="Freeform 14"/>
            <p:cNvSpPr>
              <a:spLocks/>
            </p:cNvSpPr>
            <p:nvPr/>
          </p:nvSpPr>
          <p:spPr bwMode="auto">
            <a:xfrm>
              <a:off x="4968" y="1305"/>
              <a:ext cx="222" cy="165"/>
            </a:xfrm>
            <a:custGeom>
              <a:avLst/>
              <a:gdLst/>
              <a:ahLst/>
              <a:cxnLst>
                <a:cxn ang="0">
                  <a:pos x="221" y="27"/>
                </a:cxn>
                <a:cxn ang="0">
                  <a:pos x="22" y="164"/>
                </a:cxn>
                <a:cxn ang="0">
                  <a:pos x="0" y="137"/>
                </a:cxn>
                <a:cxn ang="0">
                  <a:pos x="197" y="0"/>
                </a:cxn>
                <a:cxn ang="0">
                  <a:pos x="221" y="27"/>
                </a:cxn>
              </a:cxnLst>
              <a:rect l="0" t="0" r="r" b="b"/>
              <a:pathLst>
                <a:path w="222" h="165">
                  <a:moveTo>
                    <a:pt x="221" y="27"/>
                  </a:moveTo>
                  <a:lnTo>
                    <a:pt x="22" y="164"/>
                  </a:lnTo>
                  <a:lnTo>
                    <a:pt x="0" y="137"/>
                  </a:lnTo>
                  <a:lnTo>
                    <a:pt x="197" y="0"/>
                  </a:lnTo>
                  <a:lnTo>
                    <a:pt x="221" y="27"/>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399" name="Freeform 15"/>
            <p:cNvSpPr>
              <a:spLocks/>
            </p:cNvSpPr>
            <p:nvPr/>
          </p:nvSpPr>
          <p:spPr bwMode="auto">
            <a:xfrm>
              <a:off x="4518" y="759"/>
              <a:ext cx="234" cy="233"/>
            </a:xfrm>
            <a:custGeom>
              <a:avLst/>
              <a:gdLst/>
              <a:ahLst/>
              <a:cxnLst>
                <a:cxn ang="0">
                  <a:pos x="233" y="138"/>
                </a:cxn>
                <a:cxn ang="0">
                  <a:pos x="97" y="232"/>
                </a:cxn>
                <a:cxn ang="0">
                  <a:pos x="0" y="0"/>
                </a:cxn>
                <a:cxn ang="0">
                  <a:pos x="233" y="138"/>
                </a:cxn>
              </a:cxnLst>
              <a:rect l="0" t="0" r="r" b="b"/>
              <a:pathLst>
                <a:path w="234" h="233">
                  <a:moveTo>
                    <a:pt x="233" y="138"/>
                  </a:moveTo>
                  <a:lnTo>
                    <a:pt x="97" y="232"/>
                  </a:lnTo>
                  <a:lnTo>
                    <a:pt x="0" y="0"/>
                  </a:lnTo>
                  <a:lnTo>
                    <a:pt x="233" y="13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16400" name="Freeform 16"/>
            <p:cNvSpPr>
              <a:spLocks/>
            </p:cNvSpPr>
            <p:nvPr/>
          </p:nvSpPr>
          <p:spPr bwMode="auto">
            <a:xfrm>
              <a:off x="4546" y="791"/>
              <a:ext cx="126" cy="171"/>
            </a:xfrm>
            <a:custGeom>
              <a:avLst/>
              <a:gdLst/>
              <a:ahLst/>
              <a:cxnLst>
                <a:cxn ang="0">
                  <a:pos x="125" y="141"/>
                </a:cxn>
                <a:cxn ang="0">
                  <a:pos x="82" y="170"/>
                </a:cxn>
                <a:cxn ang="0">
                  <a:pos x="0" y="0"/>
                </a:cxn>
                <a:cxn ang="0">
                  <a:pos x="125" y="141"/>
                </a:cxn>
              </a:cxnLst>
              <a:rect l="0" t="0" r="r" b="b"/>
              <a:pathLst>
                <a:path w="126" h="171">
                  <a:moveTo>
                    <a:pt x="125" y="141"/>
                  </a:moveTo>
                  <a:lnTo>
                    <a:pt x="82" y="170"/>
                  </a:lnTo>
                  <a:lnTo>
                    <a:pt x="0" y="0"/>
                  </a:lnTo>
                  <a:lnTo>
                    <a:pt x="125" y="14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6401" name="Line 17"/>
            <p:cNvSpPr>
              <a:spLocks noChangeShapeType="1"/>
            </p:cNvSpPr>
            <p:nvPr/>
          </p:nvSpPr>
          <p:spPr bwMode="auto">
            <a:xfrm flipH="1" flipV="1">
              <a:off x="4385" y="607"/>
              <a:ext cx="139" cy="157"/>
            </a:xfrm>
            <a:prstGeom prst="line">
              <a:avLst/>
            </a:prstGeom>
            <a:noFill/>
            <a:ln w="12700">
              <a:solidFill>
                <a:srgbClr val="000000"/>
              </a:solidFill>
              <a:round/>
              <a:headEnd/>
              <a:tailEnd/>
            </a:ln>
            <a:effectLst/>
          </p:spPr>
          <p:txBody>
            <a:bodyPr wrap="none" anchor="ctr"/>
            <a:lstStyle/>
            <a:p>
              <a:endParaRPr lang="en-US"/>
            </a:p>
          </p:txBody>
        </p:sp>
        <p:sp>
          <p:nvSpPr>
            <p:cNvPr id="16402" name="Rectangle 18"/>
            <p:cNvSpPr>
              <a:spLocks noChangeArrowheads="1"/>
            </p:cNvSpPr>
            <p:nvPr/>
          </p:nvSpPr>
          <p:spPr bwMode="auto">
            <a:xfrm rot="8520000">
              <a:off x="4577" y="944"/>
              <a:ext cx="252" cy="32"/>
            </a:xfrm>
            <a:prstGeom prst="rect">
              <a:avLst/>
            </a:prstGeom>
            <a:solidFill>
              <a:srgbClr val="FFFFFF"/>
            </a:solidFill>
            <a:ln w="12700">
              <a:solidFill>
                <a:srgbClr val="000000"/>
              </a:solidFill>
              <a:miter lim="800000"/>
              <a:headEnd/>
              <a:tailEnd/>
            </a:ln>
            <a:effectLst/>
          </p:spPr>
          <p:txBody>
            <a:bodyPr wrap="none" anchor="ctr"/>
            <a:lstStyle/>
            <a:p>
              <a:endParaRPr lang="en-US"/>
            </a:p>
          </p:txBody>
        </p:sp>
        <p:sp>
          <p:nvSpPr>
            <p:cNvPr id="16403" name="Rectangle 19"/>
            <p:cNvSpPr>
              <a:spLocks noChangeArrowheads="1"/>
            </p:cNvSpPr>
            <p:nvPr/>
          </p:nvSpPr>
          <p:spPr bwMode="auto">
            <a:xfrm rot="8520000">
              <a:off x="4593" y="962"/>
              <a:ext cx="252" cy="33"/>
            </a:xfrm>
            <a:prstGeom prst="rect">
              <a:avLst/>
            </a:prstGeom>
            <a:solidFill>
              <a:srgbClr val="C0C0C0"/>
            </a:solidFill>
            <a:ln w="12700">
              <a:solidFill>
                <a:srgbClr val="000000"/>
              </a:solidFill>
              <a:miter lim="800000"/>
              <a:headEnd/>
              <a:tailEnd/>
            </a:ln>
            <a:effectLst/>
          </p:spPr>
          <p:txBody>
            <a:bodyPr wrap="none" anchor="ctr"/>
            <a:lstStyle/>
            <a:p>
              <a:endParaRPr lang="en-US"/>
            </a:p>
          </p:txBody>
        </p:sp>
        <p:sp>
          <p:nvSpPr>
            <p:cNvPr id="16404" name="Rectangle 20"/>
            <p:cNvSpPr>
              <a:spLocks noChangeArrowheads="1"/>
            </p:cNvSpPr>
            <p:nvPr/>
          </p:nvSpPr>
          <p:spPr bwMode="auto">
            <a:xfrm rot="8520000">
              <a:off x="4649" y="1003"/>
              <a:ext cx="43" cy="20"/>
            </a:xfrm>
            <a:prstGeom prst="rect">
              <a:avLst/>
            </a:prstGeom>
            <a:solidFill>
              <a:srgbClr val="FFFFFF"/>
            </a:solidFill>
            <a:ln w="12700">
              <a:noFill/>
              <a:miter lim="800000"/>
              <a:headEnd/>
              <a:tailEnd/>
            </a:ln>
            <a:effectLst/>
          </p:spPr>
          <p:txBody>
            <a:bodyPr wrap="none" anchor="ctr"/>
            <a:lstStyle/>
            <a:p>
              <a:endParaRPr lang="en-US"/>
            </a:p>
          </p:txBody>
        </p:sp>
        <p:sp>
          <p:nvSpPr>
            <p:cNvPr id="16405" name="Freeform 21"/>
            <p:cNvSpPr>
              <a:spLocks/>
            </p:cNvSpPr>
            <p:nvPr/>
          </p:nvSpPr>
          <p:spPr bwMode="auto">
            <a:xfrm>
              <a:off x="5086" y="1402"/>
              <a:ext cx="471" cy="526"/>
            </a:xfrm>
            <a:custGeom>
              <a:avLst/>
              <a:gdLst/>
              <a:ahLst/>
              <a:cxnLst>
                <a:cxn ang="0">
                  <a:pos x="470" y="506"/>
                </a:cxn>
                <a:cxn ang="0">
                  <a:pos x="444" y="525"/>
                </a:cxn>
                <a:cxn ang="0">
                  <a:pos x="0" y="19"/>
                </a:cxn>
                <a:cxn ang="0">
                  <a:pos x="25" y="0"/>
                </a:cxn>
                <a:cxn ang="0">
                  <a:pos x="470" y="506"/>
                </a:cxn>
              </a:cxnLst>
              <a:rect l="0" t="0" r="r" b="b"/>
              <a:pathLst>
                <a:path w="471" h="526">
                  <a:moveTo>
                    <a:pt x="470" y="506"/>
                  </a:moveTo>
                  <a:lnTo>
                    <a:pt x="444" y="525"/>
                  </a:lnTo>
                  <a:lnTo>
                    <a:pt x="0" y="19"/>
                  </a:lnTo>
                  <a:lnTo>
                    <a:pt x="25" y="0"/>
                  </a:lnTo>
                  <a:lnTo>
                    <a:pt x="470" y="506"/>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6406" name="Freeform 22"/>
            <p:cNvSpPr>
              <a:spLocks/>
            </p:cNvSpPr>
            <p:nvPr/>
          </p:nvSpPr>
          <p:spPr bwMode="auto">
            <a:xfrm>
              <a:off x="4735" y="1068"/>
              <a:ext cx="318" cy="339"/>
            </a:xfrm>
            <a:custGeom>
              <a:avLst/>
              <a:gdLst/>
              <a:ahLst/>
              <a:cxnLst>
                <a:cxn ang="0">
                  <a:pos x="317" y="301"/>
                </a:cxn>
                <a:cxn ang="0">
                  <a:pos x="264" y="338"/>
                </a:cxn>
                <a:cxn ang="0">
                  <a:pos x="0" y="37"/>
                </a:cxn>
                <a:cxn ang="0">
                  <a:pos x="52" y="0"/>
                </a:cxn>
                <a:cxn ang="0">
                  <a:pos x="317" y="301"/>
                </a:cxn>
              </a:cxnLst>
              <a:rect l="0" t="0" r="r" b="b"/>
              <a:pathLst>
                <a:path w="318" h="339">
                  <a:moveTo>
                    <a:pt x="317" y="301"/>
                  </a:moveTo>
                  <a:lnTo>
                    <a:pt x="264" y="338"/>
                  </a:lnTo>
                  <a:lnTo>
                    <a:pt x="0" y="37"/>
                  </a:lnTo>
                  <a:lnTo>
                    <a:pt x="52" y="0"/>
                  </a:lnTo>
                  <a:lnTo>
                    <a:pt x="317" y="301"/>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16407" name="Freeform 23"/>
            <p:cNvSpPr>
              <a:spLocks/>
            </p:cNvSpPr>
            <p:nvPr/>
          </p:nvSpPr>
          <p:spPr bwMode="auto">
            <a:xfrm>
              <a:off x="5653" y="2052"/>
              <a:ext cx="46" cy="35"/>
            </a:xfrm>
            <a:custGeom>
              <a:avLst/>
              <a:gdLst/>
              <a:ahLst/>
              <a:cxnLst>
                <a:cxn ang="0">
                  <a:pos x="45" y="4"/>
                </a:cxn>
                <a:cxn ang="0">
                  <a:pos x="3" y="34"/>
                </a:cxn>
                <a:cxn ang="0">
                  <a:pos x="0" y="30"/>
                </a:cxn>
                <a:cxn ang="0">
                  <a:pos x="41" y="0"/>
                </a:cxn>
                <a:cxn ang="0">
                  <a:pos x="45" y="4"/>
                </a:cxn>
              </a:cxnLst>
              <a:rect l="0" t="0" r="r" b="b"/>
              <a:pathLst>
                <a:path w="46" h="35">
                  <a:moveTo>
                    <a:pt x="45" y="4"/>
                  </a:moveTo>
                  <a:lnTo>
                    <a:pt x="3" y="34"/>
                  </a:lnTo>
                  <a:lnTo>
                    <a:pt x="0" y="30"/>
                  </a:lnTo>
                  <a:lnTo>
                    <a:pt x="41" y="0"/>
                  </a:lnTo>
                  <a:lnTo>
                    <a:pt x="45" y="4"/>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6408" name="Freeform 24"/>
            <p:cNvSpPr>
              <a:spLocks/>
            </p:cNvSpPr>
            <p:nvPr/>
          </p:nvSpPr>
          <p:spPr bwMode="auto">
            <a:xfrm>
              <a:off x="5525" y="1969"/>
              <a:ext cx="334" cy="246"/>
            </a:xfrm>
            <a:custGeom>
              <a:avLst/>
              <a:gdLst/>
              <a:ahLst/>
              <a:cxnLst>
                <a:cxn ang="0">
                  <a:pos x="333" y="33"/>
                </a:cxn>
                <a:cxn ang="0">
                  <a:pos x="28" y="245"/>
                </a:cxn>
                <a:cxn ang="0">
                  <a:pos x="0" y="212"/>
                </a:cxn>
                <a:cxn ang="0">
                  <a:pos x="303" y="0"/>
                </a:cxn>
                <a:cxn ang="0">
                  <a:pos x="333" y="33"/>
                </a:cxn>
              </a:cxnLst>
              <a:rect l="0" t="0" r="r" b="b"/>
              <a:pathLst>
                <a:path w="334" h="246">
                  <a:moveTo>
                    <a:pt x="333" y="33"/>
                  </a:moveTo>
                  <a:lnTo>
                    <a:pt x="28" y="245"/>
                  </a:lnTo>
                  <a:lnTo>
                    <a:pt x="0" y="212"/>
                  </a:lnTo>
                  <a:lnTo>
                    <a:pt x="303" y="0"/>
                  </a:lnTo>
                  <a:lnTo>
                    <a:pt x="333" y="3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3" name="Group 42"/>
            <p:cNvGrpSpPr>
              <a:grpSpLocks/>
            </p:cNvGrpSpPr>
            <p:nvPr/>
          </p:nvGrpSpPr>
          <p:grpSpPr bwMode="auto">
            <a:xfrm>
              <a:off x="4827" y="984"/>
              <a:ext cx="764" cy="827"/>
              <a:chOff x="4827" y="984"/>
              <a:chExt cx="764" cy="827"/>
            </a:xfrm>
          </p:grpSpPr>
          <p:sp>
            <p:nvSpPr>
              <p:cNvPr id="16409" name="Line 25"/>
              <p:cNvSpPr>
                <a:spLocks noChangeShapeType="1"/>
              </p:cNvSpPr>
              <p:nvPr/>
            </p:nvSpPr>
            <p:spPr bwMode="auto">
              <a:xfrm flipH="1">
                <a:off x="5514" y="1771"/>
                <a:ext cx="77" cy="40"/>
              </a:xfrm>
              <a:prstGeom prst="line">
                <a:avLst/>
              </a:prstGeom>
              <a:noFill/>
              <a:ln w="12700">
                <a:solidFill>
                  <a:srgbClr val="FFFFFF"/>
                </a:solidFill>
                <a:round/>
                <a:headEnd/>
                <a:tailEnd/>
              </a:ln>
              <a:effectLst/>
            </p:spPr>
            <p:txBody>
              <a:bodyPr wrap="none" anchor="ctr"/>
              <a:lstStyle/>
              <a:p>
                <a:endParaRPr lang="en-US"/>
              </a:p>
            </p:txBody>
          </p:sp>
          <p:sp>
            <p:nvSpPr>
              <p:cNvPr id="16410" name="Line 26"/>
              <p:cNvSpPr>
                <a:spLocks noChangeShapeType="1"/>
              </p:cNvSpPr>
              <p:nvPr/>
            </p:nvSpPr>
            <p:spPr bwMode="auto">
              <a:xfrm flipH="1">
                <a:off x="5488" y="1722"/>
                <a:ext cx="59" cy="26"/>
              </a:xfrm>
              <a:prstGeom prst="line">
                <a:avLst/>
              </a:prstGeom>
              <a:noFill/>
              <a:ln w="12700">
                <a:solidFill>
                  <a:srgbClr val="FFFFFF"/>
                </a:solidFill>
                <a:round/>
                <a:headEnd/>
                <a:tailEnd/>
              </a:ln>
              <a:effectLst/>
            </p:spPr>
            <p:txBody>
              <a:bodyPr wrap="none" anchor="ctr"/>
              <a:lstStyle/>
              <a:p>
                <a:endParaRPr lang="en-US"/>
              </a:p>
            </p:txBody>
          </p:sp>
          <p:sp>
            <p:nvSpPr>
              <p:cNvPr id="16411" name="Line 27"/>
              <p:cNvSpPr>
                <a:spLocks noChangeShapeType="1"/>
              </p:cNvSpPr>
              <p:nvPr/>
            </p:nvSpPr>
            <p:spPr bwMode="auto">
              <a:xfrm flipH="1">
                <a:off x="5428" y="1673"/>
                <a:ext cx="77" cy="40"/>
              </a:xfrm>
              <a:prstGeom prst="line">
                <a:avLst/>
              </a:prstGeom>
              <a:noFill/>
              <a:ln w="12700">
                <a:solidFill>
                  <a:srgbClr val="FFFFFF"/>
                </a:solidFill>
                <a:round/>
                <a:headEnd/>
                <a:tailEnd/>
              </a:ln>
              <a:effectLst/>
            </p:spPr>
            <p:txBody>
              <a:bodyPr wrap="none" anchor="ctr"/>
              <a:lstStyle/>
              <a:p>
                <a:endParaRPr lang="en-US"/>
              </a:p>
            </p:txBody>
          </p:sp>
          <p:sp>
            <p:nvSpPr>
              <p:cNvPr id="16412" name="Line 28"/>
              <p:cNvSpPr>
                <a:spLocks noChangeShapeType="1"/>
              </p:cNvSpPr>
              <p:nvPr/>
            </p:nvSpPr>
            <p:spPr bwMode="auto">
              <a:xfrm flipH="1">
                <a:off x="5402" y="1624"/>
                <a:ext cx="59" cy="27"/>
              </a:xfrm>
              <a:prstGeom prst="line">
                <a:avLst/>
              </a:prstGeom>
              <a:noFill/>
              <a:ln w="12700">
                <a:solidFill>
                  <a:srgbClr val="FFFFFF"/>
                </a:solidFill>
                <a:round/>
                <a:headEnd/>
                <a:tailEnd/>
              </a:ln>
              <a:effectLst/>
            </p:spPr>
            <p:txBody>
              <a:bodyPr wrap="none" anchor="ctr"/>
              <a:lstStyle/>
              <a:p>
                <a:endParaRPr lang="en-US"/>
              </a:p>
            </p:txBody>
          </p:sp>
          <p:sp>
            <p:nvSpPr>
              <p:cNvPr id="16413" name="Line 29"/>
              <p:cNvSpPr>
                <a:spLocks noChangeShapeType="1"/>
              </p:cNvSpPr>
              <p:nvPr/>
            </p:nvSpPr>
            <p:spPr bwMode="auto">
              <a:xfrm flipH="1">
                <a:off x="5347" y="1575"/>
                <a:ext cx="75" cy="39"/>
              </a:xfrm>
              <a:prstGeom prst="line">
                <a:avLst/>
              </a:prstGeom>
              <a:noFill/>
              <a:ln w="12700">
                <a:solidFill>
                  <a:srgbClr val="FFFFFF"/>
                </a:solidFill>
                <a:round/>
                <a:headEnd/>
                <a:tailEnd/>
              </a:ln>
              <a:effectLst/>
            </p:spPr>
            <p:txBody>
              <a:bodyPr wrap="none" anchor="ctr"/>
              <a:lstStyle/>
              <a:p>
                <a:endParaRPr lang="en-US"/>
              </a:p>
            </p:txBody>
          </p:sp>
          <p:sp>
            <p:nvSpPr>
              <p:cNvPr id="16414" name="Line 30"/>
              <p:cNvSpPr>
                <a:spLocks noChangeShapeType="1"/>
              </p:cNvSpPr>
              <p:nvPr/>
            </p:nvSpPr>
            <p:spPr bwMode="auto">
              <a:xfrm flipH="1">
                <a:off x="5321" y="1525"/>
                <a:ext cx="58" cy="28"/>
              </a:xfrm>
              <a:prstGeom prst="line">
                <a:avLst/>
              </a:prstGeom>
              <a:noFill/>
              <a:ln w="12700">
                <a:solidFill>
                  <a:srgbClr val="FFFFFF"/>
                </a:solidFill>
                <a:round/>
                <a:headEnd/>
                <a:tailEnd/>
              </a:ln>
              <a:effectLst/>
            </p:spPr>
            <p:txBody>
              <a:bodyPr wrap="none" anchor="ctr"/>
              <a:lstStyle/>
              <a:p>
                <a:endParaRPr lang="en-US"/>
              </a:p>
            </p:txBody>
          </p:sp>
          <p:sp>
            <p:nvSpPr>
              <p:cNvPr id="16415" name="Line 31"/>
              <p:cNvSpPr>
                <a:spLocks noChangeShapeType="1"/>
              </p:cNvSpPr>
              <p:nvPr/>
            </p:nvSpPr>
            <p:spPr bwMode="auto">
              <a:xfrm flipH="1">
                <a:off x="5260" y="1477"/>
                <a:ext cx="75" cy="39"/>
              </a:xfrm>
              <a:prstGeom prst="line">
                <a:avLst/>
              </a:prstGeom>
              <a:noFill/>
              <a:ln w="12700">
                <a:solidFill>
                  <a:srgbClr val="FFFFFF"/>
                </a:solidFill>
                <a:round/>
                <a:headEnd/>
                <a:tailEnd/>
              </a:ln>
              <a:effectLst/>
            </p:spPr>
            <p:txBody>
              <a:bodyPr wrap="none" anchor="ctr"/>
              <a:lstStyle/>
              <a:p>
                <a:endParaRPr lang="en-US"/>
              </a:p>
            </p:txBody>
          </p:sp>
          <p:sp>
            <p:nvSpPr>
              <p:cNvPr id="16416" name="Line 32"/>
              <p:cNvSpPr>
                <a:spLocks noChangeShapeType="1"/>
              </p:cNvSpPr>
              <p:nvPr/>
            </p:nvSpPr>
            <p:spPr bwMode="auto">
              <a:xfrm flipH="1">
                <a:off x="5233" y="1426"/>
                <a:ext cx="59" cy="28"/>
              </a:xfrm>
              <a:prstGeom prst="line">
                <a:avLst/>
              </a:prstGeom>
              <a:noFill/>
              <a:ln w="12700">
                <a:solidFill>
                  <a:srgbClr val="FFFFFF"/>
                </a:solidFill>
                <a:round/>
                <a:headEnd/>
                <a:tailEnd/>
              </a:ln>
              <a:effectLst/>
            </p:spPr>
            <p:txBody>
              <a:bodyPr wrap="none" anchor="ctr"/>
              <a:lstStyle/>
              <a:p>
                <a:endParaRPr lang="en-US"/>
              </a:p>
            </p:txBody>
          </p:sp>
          <p:sp>
            <p:nvSpPr>
              <p:cNvPr id="16417" name="Line 33"/>
              <p:cNvSpPr>
                <a:spLocks noChangeShapeType="1"/>
              </p:cNvSpPr>
              <p:nvPr/>
            </p:nvSpPr>
            <p:spPr bwMode="auto">
              <a:xfrm flipH="1">
                <a:off x="5173" y="1378"/>
                <a:ext cx="76" cy="39"/>
              </a:xfrm>
              <a:prstGeom prst="line">
                <a:avLst/>
              </a:prstGeom>
              <a:noFill/>
              <a:ln w="12700">
                <a:solidFill>
                  <a:srgbClr val="FFFFFF"/>
                </a:solidFill>
                <a:round/>
                <a:headEnd/>
                <a:tailEnd/>
              </a:ln>
              <a:effectLst/>
            </p:spPr>
            <p:txBody>
              <a:bodyPr wrap="none" anchor="ctr"/>
              <a:lstStyle/>
              <a:p>
                <a:endParaRPr lang="en-US"/>
              </a:p>
            </p:txBody>
          </p:sp>
          <p:sp>
            <p:nvSpPr>
              <p:cNvPr id="16418" name="Line 34"/>
              <p:cNvSpPr>
                <a:spLocks noChangeShapeType="1"/>
              </p:cNvSpPr>
              <p:nvPr/>
            </p:nvSpPr>
            <p:spPr bwMode="auto">
              <a:xfrm flipH="1">
                <a:off x="5146" y="1329"/>
                <a:ext cx="60" cy="28"/>
              </a:xfrm>
              <a:prstGeom prst="line">
                <a:avLst/>
              </a:prstGeom>
              <a:noFill/>
              <a:ln w="12700">
                <a:solidFill>
                  <a:srgbClr val="FFFFFF"/>
                </a:solidFill>
                <a:round/>
                <a:headEnd/>
                <a:tailEnd/>
              </a:ln>
              <a:effectLst/>
            </p:spPr>
            <p:txBody>
              <a:bodyPr wrap="none" anchor="ctr"/>
              <a:lstStyle/>
              <a:p>
                <a:endParaRPr lang="en-US"/>
              </a:p>
            </p:txBody>
          </p:sp>
          <p:sp>
            <p:nvSpPr>
              <p:cNvPr id="16419" name="Line 35"/>
              <p:cNvSpPr>
                <a:spLocks noChangeShapeType="1"/>
              </p:cNvSpPr>
              <p:nvPr/>
            </p:nvSpPr>
            <p:spPr bwMode="auto">
              <a:xfrm flipH="1">
                <a:off x="5087" y="1279"/>
                <a:ext cx="76" cy="40"/>
              </a:xfrm>
              <a:prstGeom prst="line">
                <a:avLst/>
              </a:prstGeom>
              <a:noFill/>
              <a:ln w="12700">
                <a:solidFill>
                  <a:srgbClr val="FFFFFF"/>
                </a:solidFill>
                <a:round/>
                <a:headEnd/>
                <a:tailEnd/>
              </a:ln>
              <a:effectLst/>
            </p:spPr>
            <p:txBody>
              <a:bodyPr wrap="none" anchor="ctr"/>
              <a:lstStyle/>
              <a:p>
                <a:endParaRPr lang="en-US"/>
              </a:p>
            </p:txBody>
          </p:sp>
          <p:sp>
            <p:nvSpPr>
              <p:cNvPr id="16420" name="Line 36"/>
              <p:cNvSpPr>
                <a:spLocks noChangeShapeType="1"/>
              </p:cNvSpPr>
              <p:nvPr/>
            </p:nvSpPr>
            <p:spPr bwMode="auto">
              <a:xfrm flipH="1">
                <a:off x="5061" y="1230"/>
                <a:ext cx="60" cy="28"/>
              </a:xfrm>
              <a:prstGeom prst="line">
                <a:avLst/>
              </a:prstGeom>
              <a:noFill/>
              <a:ln w="12700">
                <a:solidFill>
                  <a:srgbClr val="FFFFFF"/>
                </a:solidFill>
                <a:round/>
                <a:headEnd/>
                <a:tailEnd/>
              </a:ln>
              <a:effectLst/>
            </p:spPr>
            <p:txBody>
              <a:bodyPr wrap="none" anchor="ctr"/>
              <a:lstStyle/>
              <a:p>
                <a:endParaRPr lang="en-US"/>
              </a:p>
            </p:txBody>
          </p:sp>
          <p:sp>
            <p:nvSpPr>
              <p:cNvPr id="16421" name="Line 37"/>
              <p:cNvSpPr>
                <a:spLocks noChangeShapeType="1"/>
              </p:cNvSpPr>
              <p:nvPr/>
            </p:nvSpPr>
            <p:spPr bwMode="auto">
              <a:xfrm flipH="1">
                <a:off x="5001" y="1181"/>
                <a:ext cx="76" cy="39"/>
              </a:xfrm>
              <a:prstGeom prst="line">
                <a:avLst/>
              </a:prstGeom>
              <a:noFill/>
              <a:ln w="12700">
                <a:solidFill>
                  <a:srgbClr val="FFFFFF"/>
                </a:solidFill>
                <a:round/>
                <a:headEnd/>
                <a:tailEnd/>
              </a:ln>
              <a:effectLst/>
            </p:spPr>
            <p:txBody>
              <a:bodyPr wrap="none" anchor="ctr"/>
              <a:lstStyle/>
              <a:p>
                <a:endParaRPr lang="en-US"/>
              </a:p>
            </p:txBody>
          </p:sp>
          <p:sp>
            <p:nvSpPr>
              <p:cNvPr id="16422" name="Line 38"/>
              <p:cNvSpPr>
                <a:spLocks noChangeShapeType="1"/>
              </p:cNvSpPr>
              <p:nvPr/>
            </p:nvSpPr>
            <p:spPr bwMode="auto">
              <a:xfrm flipH="1">
                <a:off x="4974" y="1132"/>
                <a:ext cx="59" cy="28"/>
              </a:xfrm>
              <a:prstGeom prst="line">
                <a:avLst/>
              </a:prstGeom>
              <a:noFill/>
              <a:ln w="12700">
                <a:solidFill>
                  <a:srgbClr val="FFFFFF"/>
                </a:solidFill>
                <a:round/>
                <a:headEnd/>
                <a:tailEnd/>
              </a:ln>
              <a:effectLst/>
            </p:spPr>
            <p:txBody>
              <a:bodyPr wrap="none" anchor="ctr"/>
              <a:lstStyle/>
              <a:p>
                <a:endParaRPr lang="en-US"/>
              </a:p>
            </p:txBody>
          </p:sp>
          <p:sp>
            <p:nvSpPr>
              <p:cNvPr id="16423" name="Line 39"/>
              <p:cNvSpPr>
                <a:spLocks noChangeShapeType="1"/>
              </p:cNvSpPr>
              <p:nvPr/>
            </p:nvSpPr>
            <p:spPr bwMode="auto">
              <a:xfrm flipH="1">
                <a:off x="4915" y="1083"/>
                <a:ext cx="75" cy="39"/>
              </a:xfrm>
              <a:prstGeom prst="line">
                <a:avLst/>
              </a:prstGeom>
              <a:noFill/>
              <a:ln w="12700">
                <a:solidFill>
                  <a:srgbClr val="FFFFFF"/>
                </a:solidFill>
                <a:round/>
                <a:headEnd/>
                <a:tailEnd/>
              </a:ln>
              <a:effectLst/>
            </p:spPr>
            <p:txBody>
              <a:bodyPr wrap="none" anchor="ctr"/>
              <a:lstStyle/>
              <a:p>
                <a:endParaRPr lang="en-US"/>
              </a:p>
            </p:txBody>
          </p:sp>
          <p:sp>
            <p:nvSpPr>
              <p:cNvPr id="16424" name="Line 40"/>
              <p:cNvSpPr>
                <a:spLocks noChangeShapeType="1"/>
              </p:cNvSpPr>
              <p:nvPr/>
            </p:nvSpPr>
            <p:spPr bwMode="auto">
              <a:xfrm flipH="1">
                <a:off x="4888" y="1034"/>
                <a:ext cx="58" cy="28"/>
              </a:xfrm>
              <a:prstGeom prst="line">
                <a:avLst/>
              </a:prstGeom>
              <a:noFill/>
              <a:ln w="12700">
                <a:solidFill>
                  <a:srgbClr val="FFFFFF"/>
                </a:solidFill>
                <a:round/>
                <a:headEnd/>
                <a:tailEnd/>
              </a:ln>
              <a:effectLst/>
            </p:spPr>
            <p:txBody>
              <a:bodyPr wrap="none" anchor="ctr"/>
              <a:lstStyle/>
              <a:p>
                <a:endParaRPr lang="en-US"/>
              </a:p>
            </p:txBody>
          </p:sp>
          <p:sp>
            <p:nvSpPr>
              <p:cNvPr id="16425" name="Line 41"/>
              <p:cNvSpPr>
                <a:spLocks noChangeShapeType="1"/>
              </p:cNvSpPr>
              <p:nvPr/>
            </p:nvSpPr>
            <p:spPr bwMode="auto">
              <a:xfrm flipH="1">
                <a:off x="4827" y="984"/>
                <a:ext cx="75" cy="39"/>
              </a:xfrm>
              <a:prstGeom prst="line">
                <a:avLst/>
              </a:prstGeom>
              <a:noFill/>
              <a:ln w="12700">
                <a:solidFill>
                  <a:srgbClr val="FFFFFF"/>
                </a:solidFill>
                <a:round/>
                <a:headEnd/>
                <a:tailEnd/>
              </a:ln>
              <a:effectLst/>
            </p:spPr>
            <p:txBody>
              <a:bodyPr wrap="none" anchor="ctr"/>
              <a:lstStyle/>
              <a:p>
                <a:endParaRPr lang="en-US"/>
              </a:p>
            </p:txBody>
          </p:sp>
        </p:grpSp>
        <p:sp>
          <p:nvSpPr>
            <p:cNvPr id="16427" name="Freeform 43"/>
            <p:cNvSpPr>
              <a:spLocks/>
            </p:cNvSpPr>
            <p:nvPr/>
          </p:nvSpPr>
          <p:spPr bwMode="auto">
            <a:xfrm>
              <a:off x="4606" y="910"/>
              <a:ext cx="1090" cy="1134"/>
            </a:xfrm>
            <a:custGeom>
              <a:avLst/>
              <a:gdLst/>
              <a:ahLst/>
              <a:cxnLst>
                <a:cxn ang="0">
                  <a:pos x="1089" y="967"/>
                </a:cxn>
                <a:cxn ang="0">
                  <a:pos x="850" y="1133"/>
                </a:cxn>
                <a:cxn ang="0">
                  <a:pos x="0" y="166"/>
                </a:cxn>
                <a:cxn ang="0">
                  <a:pos x="238" y="0"/>
                </a:cxn>
                <a:cxn ang="0">
                  <a:pos x="1089" y="967"/>
                </a:cxn>
              </a:cxnLst>
              <a:rect l="0" t="0" r="r" b="b"/>
              <a:pathLst>
                <a:path w="1090" h="1134">
                  <a:moveTo>
                    <a:pt x="1089" y="967"/>
                  </a:moveTo>
                  <a:lnTo>
                    <a:pt x="850" y="1133"/>
                  </a:lnTo>
                  <a:lnTo>
                    <a:pt x="0" y="166"/>
                  </a:lnTo>
                  <a:lnTo>
                    <a:pt x="238" y="0"/>
                  </a:lnTo>
                  <a:lnTo>
                    <a:pt x="1089" y="967"/>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Tree>
    <p:extLst>
      <p:ext uri="{BB962C8B-B14F-4D97-AF65-F5344CB8AC3E}">
        <p14:creationId xmlns:p14="http://schemas.microsoft.com/office/powerpoint/2010/main" val="269536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457200" y="244475"/>
            <a:ext cx="7643192" cy="1431925"/>
          </a:xfrm>
        </p:spPr>
        <p:txBody>
          <a:bodyPr/>
          <a:lstStyle/>
          <a:p>
            <a:r>
              <a:rPr lang="en-US" dirty="0">
                <a:latin typeface="Comic Sans MS" pitchFamily="66" charset="0"/>
              </a:rPr>
              <a:t>Administration Schedule</a:t>
            </a:r>
          </a:p>
        </p:txBody>
      </p:sp>
      <p:sp>
        <p:nvSpPr>
          <p:cNvPr id="245763" name="Rectangle 3"/>
          <p:cNvSpPr>
            <a:spLocks noGrp="1" noRot="1" noChangeArrowheads="1"/>
          </p:cNvSpPr>
          <p:nvPr>
            <p:ph type="body" sz="half" idx="1"/>
          </p:nvPr>
        </p:nvSpPr>
        <p:spPr>
          <a:xfrm>
            <a:off x="609600" y="1905000"/>
            <a:ext cx="8001000" cy="4191000"/>
          </a:xfrm>
        </p:spPr>
        <p:txBody>
          <a:bodyPr/>
          <a:lstStyle/>
          <a:p>
            <a:r>
              <a:rPr lang="en-US" dirty="0">
                <a:latin typeface="Comic Sans MS" pitchFamily="66" charset="0"/>
              </a:rPr>
              <a:t>Bolus therapy:</a:t>
            </a:r>
          </a:p>
          <a:p>
            <a:pPr lvl="1"/>
            <a:r>
              <a:rPr lang="en-US" dirty="0">
                <a:latin typeface="Comic Sans MS" pitchFamily="66" charset="0"/>
              </a:rPr>
              <a:t>Used to rapidly administer </a:t>
            </a:r>
            <a:r>
              <a:rPr lang="en-US" dirty="0" smtClean="0">
                <a:latin typeface="Comic Sans MS" pitchFamily="66" charset="0"/>
              </a:rPr>
              <a:t>Parenteral </a:t>
            </a:r>
            <a:r>
              <a:rPr lang="en-US" dirty="0">
                <a:latin typeface="Comic Sans MS" pitchFamily="66" charset="0"/>
              </a:rPr>
              <a:t>therapy</a:t>
            </a:r>
          </a:p>
          <a:p>
            <a:pPr lvl="1"/>
            <a:r>
              <a:rPr lang="en-US" dirty="0">
                <a:latin typeface="Comic Sans MS" pitchFamily="66" charset="0"/>
              </a:rPr>
              <a:t>Mostly administered in outpatient setting</a:t>
            </a:r>
          </a:p>
          <a:p>
            <a:r>
              <a:rPr lang="en-US" dirty="0">
                <a:latin typeface="Comic Sans MS" pitchFamily="66" charset="0"/>
              </a:rPr>
              <a:t>Infusion therapy:</a:t>
            </a:r>
          </a:p>
          <a:p>
            <a:pPr lvl="1"/>
            <a:r>
              <a:rPr lang="en-US" dirty="0" smtClean="0">
                <a:latin typeface="Comic Sans MS" pitchFamily="66" charset="0"/>
              </a:rPr>
              <a:t>Parenteral </a:t>
            </a:r>
            <a:r>
              <a:rPr lang="en-US" dirty="0">
                <a:latin typeface="Comic Sans MS" pitchFamily="66" charset="0"/>
              </a:rPr>
              <a:t>therapy lasting 30min-24hrs</a:t>
            </a:r>
          </a:p>
          <a:p>
            <a:pPr lvl="1"/>
            <a:r>
              <a:rPr lang="en-US" dirty="0">
                <a:latin typeface="Comic Sans MS" pitchFamily="66" charset="0"/>
              </a:rPr>
              <a:t>Given as inpatient or outpatient setting</a:t>
            </a:r>
            <a:r>
              <a:rPr lang="en-US" dirty="0" smtClean="0">
                <a:latin typeface="Comic Sans MS" pitchFamily="66" charset="0"/>
              </a:rPr>
              <a:t>.</a:t>
            </a:r>
            <a:endParaRPr lang="en-US" dirty="0">
              <a:latin typeface="Comic Sans MS" pitchFamily="66" charset="0"/>
            </a:endParaRPr>
          </a:p>
          <a:p>
            <a:pPr lvl="1"/>
            <a:endParaRPr lang="en-US" dirty="0">
              <a:latin typeface="Comic Sans MS" pitchFamily="66" charset="0"/>
            </a:endParaRPr>
          </a:p>
        </p:txBody>
      </p:sp>
      <p:pic>
        <p:nvPicPr>
          <p:cNvPr id="245764" name="Picture 4" descr="ezxktinv[1]"/>
          <p:cNvPicPr>
            <a:picLocks noGrp="1" noChangeAspect="1" noChangeArrowheads="1"/>
          </p:cNvPicPr>
          <p:nvPr>
            <p:ph sz="half" idx="2"/>
          </p:nvPr>
        </p:nvPicPr>
        <p:blipFill>
          <a:blip r:embed="rId2" cstate="print"/>
          <a:srcRect/>
          <a:stretch>
            <a:fillRect/>
          </a:stretch>
        </p:blipFill>
        <p:spPr>
          <a:xfrm>
            <a:off x="7572375" y="0"/>
            <a:ext cx="1571625" cy="2590800"/>
          </a:xfrm>
          <a:noFill/>
          <a:ln/>
        </p:spPr>
      </p:pic>
    </p:spTree>
    <p:extLst>
      <p:ext uri="{BB962C8B-B14F-4D97-AF65-F5344CB8AC3E}">
        <p14:creationId xmlns:p14="http://schemas.microsoft.com/office/powerpoint/2010/main" val="9910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r>
              <a:rPr lang="en-US">
                <a:latin typeface="Comic Sans MS" pitchFamily="66" charset="0"/>
              </a:rPr>
              <a:t>Dose Category</a:t>
            </a:r>
          </a:p>
        </p:txBody>
      </p:sp>
      <p:sp>
        <p:nvSpPr>
          <p:cNvPr id="246787" name="Rectangle 3"/>
          <p:cNvSpPr>
            <a:spLocks noGrp="1" noRot="1" noChangeArrowheads="1"/>
          </p:cNvSpPr>
          <p:nvPr>
            <p:ph type="body" sz="half" idx="1"/>
          </p:nvPr>
        </p:nvSpPr>
        <p:spPr>
          <a:xfrm>
            <a:off x="838200" y="1905000"/>
            <a:ext cx="7848600" cy="4191000"/>
          </a:xfrm>
        </p:spPr>
        <p:txBody>
          <a:bodyPr/>
          <a:lstStyle/>
          <a:p>
            <a:pPr>
              <a:lnSpc>
                <a:spcPct val="90000"/>
              </a:lnSpc>
            </a:pPr>
            <a:r>
              <a:rPr lang="en-US">
                <a:latin typeface="Comic Sans MS" pitchFamily="66" charset="0"/>
              </a:rPr>
              <a:t>Standard dose</a:t>
            </a:r>
          </a:p>
          <a:p>
            <a:pPr lvl="1">
              <a:lnSpc>
                <a:spcPct val="90000"/>
              </a:lnSpc>
            </a:pPr>
            <a:r>
              <a:rPr lang="en-US">
                <a:latin typeface="Comic Sans MS" pitchFamily="66" charset="0"/>
              </a:rPr>
              <a:t>Most patients</a:t>
            </a:r>
          </a:p>
          <a:p>
            <a:pPr>
              <a:lnSpc>
                <a:spcPct val="90000"/>
              </a:lnSpc>
            </a:pPr>
            <a:r>
              <a:rPr lang="en-US">
                <a:latin typeface="Comic Sans MS" pitchFamily="66" charset="0"/>
              </a:rPr>
              <a:t>High dose</a:t>
            </a:r>
          </a:p>
          <a:p>
            <a:pPr lvl="1">
              <a:lnSpc>
                <a:spcPct val="90000"/>
              </a:lnSpc>
            </a:pPr>
            <a:r>
              <a:rPr lang="en-US">
                <a:latin typeface="Comic Sans MS" pitchFamily="66" charset="0"/>
              </a:rPr>
              <a:t>Dose is potentially sufficient to eradicate tumor &amp; cause severe side effects that warrant supportive therapy</a:t>
            </a:r>
          </a:p>
          <a:p>
            <a:pPr>
              <a:lnSpc>
                <a:spcPct val="90000"/>
              </a:lnSpc>
            </a:pPr>
            <a:r>
              <a:rPr lang="en-US">
                <a:latin typeface="Comic Sans MS" pitchFamily="66" charset="0"/>
              </a:rPr>
              <a:t>Dose intensification</a:t>
            </a:r>
          </a:p>
          <a:p>
            <a:pPr lvl="1">
              <a:lnSpc>
                <a:spcPct val="90000"/>
              </a:lnSpc>
            </a:pPr>
            <a:r>
              <a:rPr lang="en-US">
                <a:latin typeface="Comic Sans MS" pitchFamily="66" charset="0"/>
              </a:rPr>
              <a:t>Higher than standard dose at shorter than usual intervals</a:t>
            </a:r>
          </a:p>
        </p:txBody>
      </p:sp>
      <p:pic>
        <p:nvPicPr>
          <p:cNvPr id="246788" name="Picture 4" descr="knrbcvmz[1]"/>
          <p:cNvPicPr>
            <a:picLocks noGrp="1" noChangeAspect="1" noChangeArrowheads="1"/>
          </p:cNvPicPr>
          <p:nvPr>
            <p:ph sz="half" idx="2"/>
          </p:nvPr>
        </p:nvPicPr>
        <p:blipFill>
          <a:blip r:embed="rId3" cstate="print"/>
          <a:srcRect/>
          <a:stretch>
            <a:fillRect/>
          </a:stretch>
        </p:blipFill>
        <p:spPr>
          <a:xfrm>
            <a:off x="6470650" y="0"/>
            <a:ext cx="2673350" cy="2257425"/>
          </a:xfrm>
          <a:noFill/>
          <a:ln/>
        </p:spPr>
      </p:pic>
    </p:spTree>
    <p:extLst>
      <p:ext uri="{BB962C8B-B14F-4D97-AF65-F5344CB8AC3E}">
        <p14:creationId xmlns:p14="http://schemas.microsoft.com/office/powerpoint/2010/main" val="36163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rrowheads="1"/>
          </p:cNvSpPr>
          <p:nvPr>
            <p:ph type="title"/>
          </p:nvPr>
        </p:nvSpPr>
        <p:spPr/>
        <p:txBody>
          <a:bodyPr/>
          <a:lstStyle/>
          <a:p>
            <a:r>
              <a:rPr lang="en-US">
                <a:latin typeface="Comic Sans MS" pitchFamily="66" charset="0"/>
              </a:rPr>
              <a:t>Drug Resistance</a:t>
            </a:r>
          </a:p>
        </p:txBody>
      </p:sp>
      <p:sp>
        <p:nvSpPr>
          <p:cNvPr id="250883" name="Rectangle 3"/>
          <p:cNvSpPr>
            <a:spLocks noGrp="1" noRot="1" noChangeArrowheads="1"/>
          </p:cNvSpPr>
          <p:nvPr>
            <p:ph type="body" sz="half" idx="1"/>
          </p:nvPr>
        </p:nvSpPr>
        <p:spPr>
          <a:xfrm>
            <a:off x="762000" y="1905000"/>
            <a:ext cx="8001000" cy="4953000"/>
          </a:xfrm>
        </p:spPr>
        <p:txBody>
          <a:bodyPr/>
          <a:lstStyle/>
          <a:p>
            <a:r>
              <a:rPr lang="en-US">
                <a:latin typeface="Comic Sans MS" pitchFamily="66" charset="0"/>
              </a:rPr>
              <a:t>Phenomenon by which cancer cell becomes resistant to chemotherapy</a:t>
            </a:r>
          </a:p>
          <a:p>
            <a:r>
              <a:rPr lang="en-US">
                <a:latin typeface="Comic Sans MS" pitchFamily="66" charset="0"/>
              </a:rPr>
              <a:t>Intrinsic/permanent resistance:</a:t>
            </a:r>
          </a:p>
          <a:p>
            <a:pPr lvl="1"/>
            <a:r>
              <a:rPr lang="en-US">
                <a:latin typeface="Comic Sans MS" pitchFamily="66" charset="0"/>
              </a:rPr>
              <a:t>Cells are resistant to agent prior to exposure to agent</a:t>
            </a:r>
          </a:p>
          <a:p>
            <a:r>
              <a:rPr lang="en-US">
                <a:latin typeface="Comic Sans MS" pitchFamily="66" charset="0"/>
              </a:rPr>
              <a:t>Acquired resistance:</a:t>
            </a:r>
          </a:p>
          <a:p>
            <a:pPr lvl="1"/>
            <a:r>
              <a:rPr lang="en-US">
                <a:latin typeface="Comic Sans MS" pitchFamily="66" charset="0"/>
              </a:rPr>
              <a:t>Malignant cells become resistant to the agent after exposure to it</a:t>
            </a:r>
          </a:p>
          <a:p>
            <a:pPr lvl="1"/>
            <a:r>
              <a:rPr lang="en-US">
                <a:latin typeface="Comic Sans MS" pitchFamily="66" charset="0"/>
              </a:rPr>
              <a:t>May be single or multi-drug resistant</a:t>
            </a:r>
          </a:p>
        </p:txBody>
      </p:sp>
      <p:pic>
        <p:nvPicPr>
          <p:cNvPr id="250884" name="Picture 4" descr="ucnvbcvi[1]"/>
          <p:cNvPicPr>
            <a:picLocks noGrp="1" noChangeAspect="1" noChangeArrowheads="1"/>
          </p:cNvPicPr>
          <p:nvPr>
            <p:ph sz="half" idx="2"/>
          </p:nvPr>
        </p:nvPicPr>
        <p:blipFill>
          <a:blip r:embed="rId2" cstate="print"/>
          <a:srcRect/>
          <a:stretch>
            <a:fillRect/>
          </a:stretch>
        </p:blipFill>
        <p:spPr>
          <a:xfrm>
            <a:off x="7145338" y="0"/>
            <a:ext cx="1998662" cy="2133600"/>
          </a:xfrm>
          <a:noFill/>
          <a:ln/>
        </p:spPr>
      </p:pic>
    </p:spTree>
    <p:extLst>
      <p:ext uri="{BB962C8B-B14F-4D97-AF65-F5344CB8AC3E}">
        <p14:creationId xmlns:p14="http://schemas.microsoft.com/office/powerpoint/2010/main" val="268891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a:lstStyle/>
          <a:p>
            <a:r>
              <a:rPr lang="en-US">
                <a:latin typeface="Comic Sans MS" pitchFamily="66" charset="0"/>
              </a:rPr>
              <a:t>Dose Determination</a:t>
            </a:r>
          </a:p>
        </p:txBody>
      </p:sp>
      <p:sp>
        <p:nvSpPr>
          <p:cNvPr id="248835" name="Rectangle 3"/>
          <p:cNvSpPr>
            <a:spLocks noGrp="1" noRot="1" noChangeArrowheads="1"/>
          </p:cNvSpPr>
          <p:nvPr>
            <p:ph type="body" sz="half" idx="1"/>
          </p:nvPr>
        </p:nvSpPr>
        <p:spPr>
          <a:xfrm>
            <a:off x="990600" y="1676400"/>
            <a:ext cx="8153400" cy="4191000"/>
          </a:xfrm>
        </p:spPr>
        <p:txBody>
          <a:bodyPr>
            <a:normAutofit lnSpcReduction="10000"/>
          </a:bodyPr>
          <a:lstStyle/>
          <a:p>
            <a:r>
              <a:rPr lang="en-US" dirty="0">
                <a:latin typeface="Comic Sans MS" pitchFamily="66" charset="0"/>
              </a:rPr>
              <a:t>Mg/kg of body weight</a:t>
            </a:r>
          </a:p>
          <a:p>
            <a:r>
              <a:rPr lang="en-US" dirty="0">
                <a:latin typeface="Comic Sans MS" pitchFamily="66" charset="0"/>
              </a:rPr>
              <a:t>Body Surface Area (BSA) mg/m</a:t>
            </a:r>
            <a:r>
              <a:rPr lang="en-US" baseline="30000" dirty="0">
                <a:latin typeface="Comic Sans MS" pitchFamily="66" charset="0"/>
              </a:rPr>
              <a:t>2</a:t>
            </a:r>
            <a:endParaRPr lang="en-US" dirty="0">
              <a:latin typeface="Comic Sans MS" pitchFamily="66" charset="0"/>
            </a:endParaRPr>
          </a:p>
          <a:p>
            <a:pPr lvl="1"/>
            <a:r>
              <a:rPr lang="en-US" dirty="0">
                <a:latin typeface="Comic Sans MS" pitchFamily="66" charset="0"/>
              </a:rPr>
              <a:t>Use calculation, BSA calculator </a:t>
            </a:r>
          </a:p>
          <a:p>
            <a:pPr lvl="1"/>
            <a:r>
              <a:rPr lang="en-US" dirty="0">
                <a:latin typeface="Comic Sans MS" pitchFamily="66" charset="0"/>
              </a:rPr>
              <a:t>Modifications:</a:t>
            </a:r>
          </a:p>
          <a:p>
            <a:pPr lvl="2"/>
            <a:r>
              <a:rPr lang="en-US" dirty="0">
                <a:latin typeface="Comic Sans MS" pitchFamily="66" charset="0"/>
              </a:rPr>
              <a:t>Obese patient</a:t>
            </a:r>
          </a:p>
          <a:p>
            <a:pPr lvl="2"/>
            <a:r>
              <a:rPr lang="en-US" dirty="0" err="1">
                <a:latin typeface="Comic Sans MS" pitchFamily="66" charset="0"/>
              </a:rPr>
              <a:t>Ascites</a:t>
            </a:r>
            <a:r>
              <a:rPr lang="en-US" dirty="0">
                <a:latin typeface="Comic Sans MS" pitchFamily="66" charset="0"/>
              </a:rPr>
              <a:t>/edema</a:t>
            </a:r>
          </a:p>
          <a:p>
            <a:pPr lvl="2"/>
            <a:r>
              <a:rPr lang="en-US" dirty="0">
                <a:latin typeface="Comic Sans MS" pitchFamily="66" charset="0"/>
              </a:rPr>
              <a:t>Pre-existing hepatic dysfunction, renal impairment, poor performance status, toxicity from prior </a:t>
            </a:r>
            <a:r>
              <a:rPr lang="en-US" dirty="0" smtClean="0">
                <a:latin typeface="Comic Sans MS" pitchFamily="66" charset="0"/>
              </a:rPr>
              <a:t>chemo</a:t>
            </a:r>
            <a:endParaRPr lang="en-US" dirty="0">
              <a:latin typeface="Comic Sans MS" pitchFamily="66" charset="0"/>
            </a:endParaRPr>
          </a:p>
        </p:txBody>
      </p:sp>
      <p:pic>
        <p:nvPicPr>
          <p:cNvPr id="248836" name="Picture 4" descr="y1mjp31v[1]"/>
          <p:cNvPicPr>
            <a:picLocks noGrp="1" noChangeAspect="1" noChangeArrowheads="1"/>
          </p:cNvPicPr>
          <p:nvPr>
            <p:ph sz="half" idx="2"/>
          </p:nvPr>
        </p:nvPicPr>
        <p:blipFill>
          <a:blip r:embed="rId3" cstate="print"/>
          <a:srcRect/>
          <a:stretch>
            <a:fillRect/>
          </a:stretch>
        </p:blipFill>
        <p:spPr>
          <a:xfrm>
            <a:off x="6629400" y="0"/>
            <a:ext cx="2514600" cy="1916113"/>
          </a:xfrm>
          <a:noFill/>
          <a:ln/>
        </p:spPr>
      </p:pic>
    </p:spTree>
    <p:extLst>
      <p:ext uri="{BB962C8B-B14F-4D97-AF65-F5344CB8AC3E}">
        <p14:creationId xmlns:p14="http://schemas.microsoft.com/office/powerpoint/2010/main" val="2073771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lstStyle/>
          <a:p>
            <a:r>
              <a:rPr lang="en-US">
                <a:latin typeface="Comic Sans MS" pitchFamily="66" charset="0"/>
              </a:rPr>
              <a:t>Response</a:t>
            </a:r>
          </a:p>
        </p:txBody>
      </p:sp>
      <p:sp>
        <p:nvSpPr>
          <p:cNvPr id="251907" name="Rectangle 3"/>
          <p:cNvSpPr>
            <a:spLocks noGrp="1" noRot="1" noChangeArrowheads="1"/>
          </p:cNvSpPr>
          <p:nvPr>
            <p:ph type="body" sz="half" idx="1"/>
          </p:nvPr>
        </p:nvSpPr>
        <p:spPr>
          <a:xfrm>
            <a:off x="838200" y="1524000"/>
            <a:ext cx="7924800" cy="4648200"/>
          </a:xfrm>
        </p:spPr>
        <p:txBody>
          <a:bodyPr>
            <a:normAutofit lnSpcReduction="10000"/>
          </a:bodyPr>
          <a:lstStyle/>
          <a:p>
            <a:r>
              <a:rPr lang="en-US">
                <a:latin typeface="Comic Sans MS" pitchFamily="66" charset="0"/>
              </a:rPr>
              <a:t>Tumor Response:</a:t>
            </a:r>
          </a:p>
          <a:p>
            <a:pPr lvl="1"/>
            <a:r>
              <a:rPr lang="en-US">
                <a:latin typeface="Comic Sans MS" pitchFamily="66" charset="0"/>
              </a:rPr>
              <a:t>Complete (CR)</a:t>
            </a:r>
          </a:p>
          <a:p>
            <a:pPr lvl="1"/>
            <a:r>
              <a:rPr lang="en-US">
                <a:latin typeface="Comic Sans MS" pitchFamily="66" charset="0"/>
              </a:rPr>
              <a:t>Partial (PR)</a:t>
            </a:r>
          </a:p>
          <a:p>
            <a:pPr lvl="1"/>
            <a:r>
              <a:rPr lang="en-US">
                <a:latin typeface="Comic Sans MS" pitchFamily="66" charset="0"/>
              </a:rPr>
              <a:t>Stable (SD)</a:t>
            </a:r>
          </a:p>
          <a:p>
            <a:pPr lvl="1"/>
            <a:r>
              <a:rPr lang="en-US">
                <a:latin typeface="Comic Sans MS" pitchFamily="66" charset="0"/>
              </a:rPr>
              <a:t>Progressive (PD)</a:t>
            </a:r>
          </a:p>
          <a:p>
            <a:pPr lvl="1"/>
            <a:r>
              <a:rPr lang="en-US">
                <a:latin typeface="Comic Sans MS" pitchFamily="66" charset="0"/>
              </a:rPr>
              <a:t>Relapse</a:t>
            </a:r>
          </a:p>
          <a:p>
            <a:r>
              <a:rPr lang="en-US">
                <a:latin typeface="Comic Sans MS" pitchFamily="66" charset="0"/>
              </a:rPr>
              <a:t>Patient Response:</a:t>
            </a:r>
          </a:p>
          <a:p>
            <a:pPr lvl="1"/>
            <a:r>
              <a:rPr lang="en-US">
                <a:latin typeface="Comic Sans MS" pitchFamily="66" charset="0"/>
              </a:rPr>
              <a:t>Performance status</a:t>
            </a:r>
          </a:p>
          <a:p>
            <a:pPr lvl="1"/>
            <a:r>
              <a:rPr lang="en-US">
                <a:latin typeface="Comic Sans MS" pitchFamily="66" charset="0"/>
              </a:rPr>
              <a:t>Subjective patient response</a:t>
            </a:r>
          </a:p>
        </p:txBody>
      </p:sp>
      <p:pic>
        <p:nvPicPr>
          <p:cNvPr id="251908" name="Picture 4" descr="gizizaev[1]"/>
          <p:cNvPicPr>
            <a:picLocks noGrp="1" noChangeAspect="1" noChangeArrowheads="1"/>
          </p:cNvPicPr>
          <p:nvPr>
            <p:ph sz="half" idx="2"/>
          </p:nvPr>
        </p:nvPicPr>
        <p:blipFill>
          <a:blip r:embed="rId3" cstate="print"/>
          <a:srcRect/>
          <a:stretch>
            <a:fillRect/>
          </a:stretch>
        </p:blipFill>
        <p:spPr>
          <a:xfrm>
            <a:off x="4572000" y="1411783"/>
            <a:ext cx="4343400" cy="2881313"/>
          </a:xfrm>
          <a:noFill/>
          <a:ln/>
        </p:spPr>
      </p:pic>
    </p:spTree>
    <p:extLst>
      <p:ext uri="{BB962C8B-B14F-4D97-AF65-F5344CB8AC3E}">
        <p14:creationId xmlns:p14="http://schemas.microsoft.com/office/powerpoint/2010/main" val="3928987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en-US">
                <a:latin typeface="Comic Sans MS" pitchFamily="66" charset="0"/>
              </a:rPr>
              <a:t>Assessments</a:t>
            </a:r>
          </a:p>
        </p:txBody>
      </p:sp>
      <p:grpSp>
        <p:nvGrpSpPr>
          <p:cNvPr id="2" name="Group 3"/>
          <p:cNvGrpSpPr>
            <a:grpSpLocks/>
          </p:cNvGrpSpPr>
          <p:nvPr/>
        </p:nvGrpSpPr>
        <p:grpSpPr bwMode="auto">
          <a:xfrm>
            <a:off x="3048000" y="2438400"/>
            <a:ext cx="3116263" cy="2438400"/>
            <a:chOff x="360" y="1296"/>
            <a:chExt cx="5904" cy="2784"/>
          </a:xfrm>
        </p:grpSpPr>
        <p:graphicFrame>
          <p:nvGraphicFramePr>
            <p:cNvPr id="163844" name="Object 4"/>
            <p:cNvGraphicFramePr>
              <a:graphicFrameLocks/>
            </p:cNvGraphicFramePr>
            <p:nvPr/>
          </p:nvGraphicFramePr>
          <p:xfrm>
            <a:off x="3949" y="3323"/>
            <a:ext cx="779" cy="690"/>
          </p:xfrm>
          <a:graphic>
            <a:graphicData uri="http://schemas.openxmlformats.org/presentationml/2006/ole">
              <mc:AlternateContent xmlns:mc="http://schemas.openxmlformats.org/markup-compatibility/2006">
                <mc:Choice xmlns:v="urn:schemas-microsoft-com:vml" Requires="v">
                  <p:oleObj spid="_x0000_s1047" name="Microsoft ClipArt Gallery" r:id="rId3" imgW="4483100" imgH="3340100" progId="">
                    <p:embed/>
                  </p:oleObj>
                </mc:Choice>
                <mc:Fallback>
                  <p:oleObj name="Microsoft ClipArt Gallery" r:id="rId3" imgW="4483100" imgH="33401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 y="3323"/>
                          <a:ext cx="779"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5" name="Object 5"/>
            <p:cNvGraphicFramePr>
              <a:graphicFrameLocks/>
            </p:cNvGraphicFramePr>
            <p:nvPr/>
          </p:nvGraphicFramePr>
          <p:xfrm>
            <a:off x="360" y="1296"/>
            <a:ext cx="2946" cy="2784"/>
          </p:xfrm>
          <a:graphic>
            <a:graphicData uri="http://schemas.openxmlformats.org/presentationml/2006/ole">
              <mc:AlternateContent xmlns:mc="http://schemas.openxmlformats.org/markup-compatibility/2006">
                <mc:Choice xmlns:v="urn:schemas-microsoft-com:vml" Requires="v">
                  <p:oleObj spid="_x0000_s1048" name="Microsoft ClipArt Gallery" r:id="rId5" imgW="3022600" imgH="3251200" progId="">
                    <p:embed/>
                  </p:oleObj>
                </mc:Choice>
                <mc:Fallback>
                  <p:oleObj name="Microsoft ClipArt Gallery" r:id="rId5" imgW="3022600" imgH="32512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 y="1296"/>
                          <a:ext cx="2946"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6" name="Object 6"/>
            <p:cNvGraphicFramePr>
              <a:graphicFrameLocks/>
            </p:cNvGraphicFramePr>
            <p:nvPr/>
          </p:nvGraphicFramePr>
          <p:xfrm>
            <a:off x="2472" y="3168"/>
            <a:ext cx="814" cy="816"/>
          </p:xfrm>
          <a:graphic>
            <a:graphicData uri="http://schemas.openxmlformats.org/presentationml/2006/ole">
              <mc:AlternateContent xmlns:mc="http://schemas.openxmlformats.org/markup-compatibility/2006">
                <mc:Choice xmlns:v="urn:schemas-microsoft-com:vml" Requires="v">
                  <p:oleObj spid="_x0000_s1049" name="Microsoft ClipArt Gallery" r:id="rId7" imgW="2857500" imgH="3403600" progId="">
                    <p:embed/>
                  </p:oleObj>
                </mc:Choice>
                <mc:Fallback>
                  <p:oleObj name="Microsoft ClipArt Gallery" r:id="rId7" imgW="2857500" imgH="3403600"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2" y="3168"/>
                          <a:ext cx="81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7" name="Object 7"/>
            <p:cNvGraphicFramePr>
              <a:graphicFrameLocks/>
            </p:cNvGraphicFramePr>
            <p:nvPr/>
          </p:nvGraphicFramePr>
          <p:xfrm>
            <a:off x="4824" y="2160"/>
            <a:ext cx="624" cy="1200"/>
          </p:xfrm>
          <a:graphic>
            <a:graphicData uri="http://schemas.openxmlformats.org/presentationml/2006/ole">
              <mc:AlternateContent xmlns:mc="http://schemas.openxmlformats.org/markup-compatibility/2006">
                <mc:Choice xmlns:v="urn:schemas-microsoft-com:vml" Requires="v">
                  <p:oleObj spid="_x0000_s1050" name="Microsoft ClipArt Gallery" r:id="rId9" imgW="2425700" imgH="4762500" progId="">
                    <p:embed/>
                  </p:oleObj>
                </mc:Choice>
                <mc:Fallback>
                  <p:oleObj name="Microsoft ClipArt Gallery" r:id="rId9" imgW="2425700" imgH="4762500" progId="">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4" y="2160"/>
                          <a:ext cx="624"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8" name="Object 8"/>
            <p:cNvGraphicFramePr>
              <a:graphicFrameLocks/>
            </p:cNvGraphicFramePr>
            <p:nvPr/>
          </p:nvGraphicFramePr>
          <p:xfrm>
            <a:off x="5592" y="1644"/>
            <a:ext cx="672" cy="657"/>
          </p:xfrm>
          <a:graphic>
            <a:graphicData uri="http://schemas.openxmlformats.org/presentationml/2006/ole">
              <mc:AlternateContent xmlns:mc="http://schemas.openxmlformats.org/markup-compatibility/2006">
                <mc:Choice xmlns:v="urn:schemas-microsoft-com:vml" Requires="v">
                  <p:oleObj spid="_x0000_s1051" name="Microsoft ClipArt Gallery" r:id="rId11" imgW="3352800" imgH="3276600" progId="">
                    <p:embed/>
                  </p:oleObj>
                </mc:Choice>
                <mc:Fallback>
                  <p:oleObj name="Microsoft ClipArt Gallery" r:id="rId11" imgW="3352800" imgH="3276600" progId="">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2" y="1644"/>
                          <a:ext cx="672" cy="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9" name="Object 9"/>
            <p:cNvGraphicFramePr>
              <a:graphicFrameLocks/>
            </p:cNvGraphicFramePr>
            <p:nvPr/>
          </p:nvGraphicFramePr>
          <p:xfrm>
            <a:off x="3436" y="2132"/>
            <a:ext cx="860" cy="963"/>
          </p:xfrm>
          <a:graphic>
            <a:graphicData uri="http://schemas.openxmlformats.org/presentationml/2006/ole">
              <mc:AlternateContent xmlns:mc="http://schemas.openxmlformats.org/markup-compatibility/2006">
                <mc:Choice xmlns:v="urn:schemas-microsoft-com:vml" Requires="v">
                  <p:oleObj spid="_x0000_s1052" name="Microsoft ClipArt Gallery" r:id="rId13" imgW="3035300" imgH="3403600" progId="">
                    <p:embed/>
                  </p:oleObj>
                </mc:Choice>
                <mc:Fallback>
                  <p:oleObj name="Microsoft ClipArt Gallery" r:id="rId13" imgW="3035300" imgH="3403600"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6" y="2132"/>
                          <a:ext cx="860" cy="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50" name="Object 10"/>
            <p:cNvGraphicFramePr>
              <a:graphicFrameLocks/>
            </p:cNvGraphicFramePr>
            <p:nvPr/>
          </p:nvGraphicFramePr>
          <p:xfrm>
            <a:off x="5660" y="3280"/>
            <a:ext cx="556" cy="729"/>
          </p:xfrm>
          <a:graphic>
            <a:graphicData uri="http://schemas.openxmlformats.org/presentationml/2006/ole">
              <mc:AlternateContent xmlns:mc="http://schemas.openxmlformats.org/markup-compatibility/2006">
                <mc:Choice xmlns:v="urn:schemas-microsoft-com:vml" Requires="v">
                  <p:oleObj spid="_x0000_s1053" name="Microsoft ClipArt Gallery" r:id="rId15" imgW="2374900" imgH="3111500" progId="">
                    <p:embed/>
                  </p:oleObj>
                </mc:Choice>
                <mc:Fallback>
                  <p:oleObj name="Microsoft ClipArt Gallery" r:id="rId15" imgW="2374900" imgH="3111500" progId="">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0" y="3280"/>
                          <a:ext cx="556" cy="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1"/>
            <p:cNvGrpSpPr>
              <a:grpSpLocks/>
            </p:cNvGrpSpPr>
            <p:nvPr/>
          </p:nvGrpSpPr>
          <p:grpSpPr bwMode="auto">
            <a:xfrm>
              <a:off x="4346" y="1386"/>
              <a:ext cx="815" cy="535"/>
              <a:chOff x="4346" y="1386"/>
              <a:chExt cx="815" cy="535"/>
            </a:xfrm>
          </p:grpSpPr>
          <p:grpSp>
            <p:nvGrpSpPr>
              <p:cNvPr id="4" name="Group 12"/>
              <p:cNvGrpSpPr>
                <a:grpSpLocks/>
              </p:cNvGrpSpPr>
              <p:nvPr/>
            </p:nvGrpSpPr>
            <p:grpSpPr bwMode="auto">
              <a:xfrm>
                <a:off x="4824" y="1386"/>
                <a:ext cx="337" cy="535"/>
                <a:chOff x="4824" y="1386"/>
                <a:chExt cx="337" cy="535"/>
              </a:xfrm>
            </p:grpSpPr>
            <p:sp>
              <p:nvSpPr>
                <p:cNvPr id="163853" name="Freeform 13"/>
                <p:cNvSpPr>
                  <a:spLocks/>
                </p:cNvSpPr>
                <p:nvPr/>
              </p:nvSpPr>
              <p:spPr bwMode="auto">
                <a:xfrm>
                  <a:off x="4826" y="1386"/>
                  <a:ext cx="335" cy="535"/>
                </a:xfrm>
                <a:custGeom>
                  <a:avLst/>
                  <a:gdLst/>
                  <a:ahLst/>
                  <a:cxnLst>
                    <a:cxn ang="0">
                      <a:pos x="101" y="12"/>
                    </a:cxn>
                    <a:cxn ang="0">
                      <a:pos x="135" y="3"/>
                    </a:cxn>
                    <a:cxn ang="0">
                      <a:pos x="164" y="0"/>
                    </a:cxn>
                    <a:cxn ang="0">
                      <a:pos x="199" y="0"/>
                    </a:cxn>
                    <a:cxn ang="0">
                      <a:pos x="230" y="9"/>
                    </a:cxn>
                    <a:cxn ang="0">
                      <a:pos x="262" y="30"/>
                    </a:cxn>
                    <a:cxn ang="0">
                      <a:pos x="280" y="50"/>
                    </a:cxn>
                    <a:cxn ang="0">
                      <a:pos x="296" y="68"/>
                    </a:cxn>
                    <a:cxn ang="0">
                      <a:pos x="312" y="97"/>
                    </a:cxn>
                    <a:cxn ang="0">
                      <a:pos x="325" y="136"/>
                    </a:cxn>
                    <a:cxn ang="0">
                      <a:pos x="331" y="171"/>
                    </a:cxn>
                    <a:cxn ang="0">
                      <a:pos x="334" y="227"/>
                    </a:cxn>
                    <a:cxn ang="0">
                      <a:pos x="334" y="298"/>
                    </a:cxn>
                    <a:cxn ang="0">
                      <a:pos x="331" y="372"/>
                    </a:cxn>
                    <a:cxn ang="0">
                      <a:pos x="312" y="431"/>
                    </a:cxn>
                    <a:cxn ang="0">
                      <a:pos x="296" y="466"/>
                    </a:cxn>
                    <a:cxn ang="0">
                      <a:pos x="265" y="499"/>
                    </a:cxn>
                    <a:cxn ang="0">
                      <a:pos x="233" y="519"/>
                    </a:cxn>
                    <a:cxn ang="0">
                      <a:pos x="202" y="528"/>
                    </a:cxn>
                    <a:cxn ang="0">
                      <a:pos x="167" y="534"/>
                    </a:cxn>
                    <a:cxn ang="0">
                      <a:pos x="120" y="534"/>
                    </a:cxn>
                    <a:cxn ang="0">
                      <a:pos x="76" y="525"/>
                    </a:cxn>
                    <a:cxn ang="0">
                      <a:pos x="47" y="510"/>
                    </a:cxn>
                    <a:cxn ang="0">
                      <a:pos x="28" y="493"/>
                    </a:cxn>
                    <a:cxn ang="0">
                      <a:pos x="13" y="472"/>
                    </a:cxn>
                    <a:cxn ang="0">
                      <a:pos x="6" y="448"/>
                    </a:cxn>
                    <a:cxn ang="0">
                      <a:pos x="6" y="422"/>
                    </a:cxn>
                    <a:cxn ang="0">
                      <a:pos x="16" y="392"/>
                    </a:cxn>
                    <a:cxn ang="0">
                      <a:pos x="28" y="372"/>
                    </a:cxn>
                    <a:cxn ang="0">
                      <a:pos x="41" y="336"/>
                    </a:cxn>
                    <a:cxn ang="0">
                      <a:pos x="38" y="289"/>
                    </a:cxn>
                    <a:cxn ang="0">
                      <a:pos x="35" y="257"/>
                    </a:cxn>
                    <a:cxn ang="0">
                      <a:pos x="28" y="221"/>
                    </a:cxn>
                    <a:cxn ang="0">
                      <a:pos x="22" y="195"/>
                    </a:cxn>
                    <a:cxn ang="0">
                      <a:pos x="6" y="171"/>
                    </a:cxn>
                    <a:cxn ang="0">
                      <a:pos x="0" y="139"/>
                    </a:cxn>
                    <a:cxn ang="0">
                      <a:pos x="3" y="112"/>
                    </a:cxn>
                    <a:cxn ang="0">
                      <a:pos x="13" y="89"/>
                    </a:cxn>
                    <a:cxn ang="0">
                      <a:pos x="25" y="65"/>
                    </a:cxn>
                    <a:cxn ang="0">
                      <a:pos x="47" y="44"/>
                    </a:cxn>
                    <a:cxn ang="0">
                      <a:pos x="69" y="27"/>
                    </a:cxn>
                    <a:cxn ang="0">
                      <a:pos x="101" y="12"/>
                    </a:cxn>
                  </a:cxnLst>
                  <a:rect l="0" t="0" r="r" b="b"/>
                  <a:pathLst>
                    <a:path w="335" h="535">
                      <a:moveTo>
                        <a:pt x="101" y="12"/>
                      </a:moveTo>
                      <a:lnTo>
                        <a:pt x="135" y="3"/>
                      </a:lnTo>
                      <a:lnTo>
                        <a:pt x="164" y="0"/>
                      </a:lnTo>
                      <a:lnTo>
                        <a:pt x="199" y="0"/>
                      </a:lnTo>
                      <a:lnTo>
                        <a:pt x="230" y="9"/>
                      </a:lnTo>
                      <a:lnTo>
                        <a:pt x="262" y="30"/>
                      </a:lnTo>
                      <a:lnTo>
                        <a:pt x="280" y="50"/>
                      </a:lnTo>
                      <a:lnTo>
                        <a:pt x="296" y="68"/>
                      </a:lnTo>
                      <a:lnTo>
                        <a:pt x="312" y="97"/>
                      </a:lnTo>
                      <a:lnTo>
                        <a:pt x="325" y="136"/>
                      </a:lnTo>
                      <a:lnTo>
                        <a:pt x="331" y="171"/>
                      </a:lnTo>
                      <a:lnTo>
                        <a:pt x="334" y="227"/>
                      </a:lnTo>
                      <a:lnTo>
                        <a:pt x="334" y="298"/>
                      </a:lnTo>
                      <a:lnTo>
                        <a:pt x="331" y="372"/>
                      </a:lnTo>
                      <a:lnTo>
                        <a:pt x="312" y="431"/>
                      </a:lnTo>
                      <a:lnTo>
                        <a:pt x="296" y="466"/>
                      </a:lnTo>
                      <a:lnTo>
                        <a:pt x="265" y="499"/>
                      </a:lnTo>
                      <a:lnTo>
                        <a:pt x="233" y="519"/>
                      </a:lnTo>
                      <a:lnTo>
                        <a:pt x="202" y="528"/>
                      </a:lnTo>
                      <a:lnTo>
                        <a:pt x="167" y="534"/>
                      </a:lnTo>
                      <a:lnTo>
                        <a:pt x="120" y="534"/>
                      </a:lnTo>
                      <a:lnTo>
                        <a:pt x="76" y="525"/>
                      </a:lnTo>
                      <a:lnTo>
                        <a:pt x="47" y="510"/>
                      </a:lnTo>
                      <a:lnTo>
                        <a:pt x="28" y="493"/>
                      </a:lnTo>
                      <a:lnTo>
                        <a:pt x="13" y="472"/>
                      </a:lnTo>
                      <a:lnTo>
                        <a:pt x="6" y="448"/>
                      </a:lnTo>
                      <a:lnTo>
                        <a:pt x="6" y="422"/>
                      </a:lnTo>
                      <a:lnTo>
                        <a:pt x="16" y="392"/>
                      </a:lnTo>
                      <a:lnTo>
                        <a:pt x="28" y="372"/>
                      </a:lnTo>
                      <a:lnTo>
                        <a:pt x="41" y="336"/>
                      </a:lnTo>
                      <a:lnTo>
                        <a:pt x="38" y="289"/>
                      </a:lnTo>
                      <a:lnTo>
                        <a:pt x="35" y="257"/>
                      </a:lnTo>
                      <a:lnTo>
                        <a:pt x="28" y="221"/>
                      </a:lnTo>
                      <a:lnTo>
                        <a:pt x="22" y="195"/>
                      </a:lnTo>
                      <a:lnTo>
                        <a:pt x="6" y="171"/>
                      </a:lnTo>
                      <a:lnTo>
                        <a:pt x="0" y="139"/>
                      </a:lnTo>
                      <a:lnTo>
                        <a:pt x="3" y="112"/>
                      </a:lnTo>
                      <a:lnTo>
                        <a:pt x="13" y="89"/>
                      </a:lnTo>
                      <a:lnTo>
                        <a:pt x="25" y="65"/>
                      </a:lnTo>
                      <a:lnTo>
                        <a:pt x="47" y="44"/>
                      </a:lnTo>
                      <a:lnTo>
                        <a:pt x="69" y="27"/>
                      </a:lnTo>
                      <a:lnTo>
                        <a:pt x="101" y="12"/>
                      </a:lnTo>
                    </a:path>
                  </a:pathLst>
                </a:custGeom>
                <a:solidFill>
                  <a:srgbClr val="808000"/>
                </a:solidFill>
                <a:ln w="12700" cap="rnd">
                  <a:noFill/>
                  <a:round/>
                  <a:headEnd/>
                  <a:tailEnd/>
                </a:ln>
                <a:effectLst/>
              </p:spPr>
              <p:txBody>
                <a:bodyPr/>
                <a:lstStyle/>
                <a:p>
                  <a:endParaRPr lang="en-US"/>
                </a:p>
              </p:txBody>
            </p:sp>
            <p:sp>
              <p:nvSpPr>
                <p:cNvPr id="163854" name="Freeform 14"/>
                <p:cNvSpPr>
                  <a:spLocks/>
                </p:cNvSpPr>
                <p:nvPr/>
              </p:nvSpPr>
              <p:spPr bwMode="auto">
                <a:xfrm>
                  <a:off x="4824" y="1536"/>
                  <a:ext cx="193" cy="241"/>
                </a:xfrm>
                <a:custGeom>
                  <a:avLst/>
                  <a:gdLst/>
                  <a:ahLst/>
                  <a:cxnLst>
                    <a:cxn ang="0">
                      <a:pos x="87" y="152"/>
                    </a:cxn>
                    <a:cxn ang="0">
                      <a:pos x="97" y="170"/>
                    </a:cxn>
                    <a:cxn ang="0">
                      <a:pos x="108" y="212"/>
                    </a:cxn>
                    <a:cxn ang="0">
                      <a:pos x="113" y="227"/>
                    </a:cxn>
                    <a:cxn ang="0">
                      <a:pos x="113" y="201"/>
                    </a:cxn>
                    <a:cxn ang="0">
                      <a:pos x="108" y="181"/>
                    </a:cxn>
                    <a:cxn ang="0">
                      <a:pos x="117" y="150"/>
                    </a:cxn>
                    <a:cxn ang="0">
                      <a:pos x="126" y="165"/>
                    </a:cxn>
                    <a:cxn ang="0">
                      <a:pos x="118" y="222"/>
                    </a:cxn>
                    <a:cxn ang="0">
                      <a:pos x="131" y="186"/>
                    </a:cxn>
                    <a:cxn ang="0">
                      <a:pos x="134" y="152"/>
                    </a:cxn>
                    <a:cxn ang="0">
                      <a:pos x="119" y="129"/>
                    </a:cxn>
                    <a:cxn ang="0">
                      <a:pos x="99" y="145"/>
                    </a:cxn>
                    <a:cxn ang="0">
                      <a:pos x="105" y="116"/>
                    </a:cxn>
                    <a:cxn ang="0">
                      <a:pos x="126" y="114"/>
                    </a:cxn>
                    <a:cxn ang="0">
                      <a:pos x="136" y="139"/>
                    </a:cxn>
                    <a:cxn ang="0">
                      <a:pos x="143" y="137"/>
                    </a:cxn>
                    <a:cxn ang="0">
                      <a:pos x="139" y="101"/>
                    </a:cxn>
                    <a:cxn ang="0">
                      <a:pos x="119" y="85"/>
                    </a:cxn>
                    <a:cxn ang="0">
                      <a:pos x="118" y="75"/>
                    </a:cxn>
                    <a:cxn ang="0">
                      <a:pos x="134" y="65"/>
                    </a:cxn>
                    <a:cxn ang="0">
                      <a:pos x="139" y="57"/>
                    </a:cxn>
                    <a:cxn ang="0">
                      <a:pos x="110" y="65"/>
                    </a:cxn>
                    <a:cxn ang="0">
                      <a:pos x="126" y="31"/>
                    </a:cxn>
                    <a:cxn ang="0">
                      <a:pos x="143" y="26"/>
                    </a:cxn>
                    <a:cxn ang="0">
                      <a:pos x="152" y="57"/>
                    </a:cxn>
                    <a:cxn ang="0">
                      <a:pos x="152" y="98"/>
                    </a:cxn>
                    <a:cxn ang="0">
                      <a:pos x="149" y="160"/>
                    </a:cxn>
                    <a:cxn ang="0">
                      <a:pos x="144" y="212"/>
                    </a:cxn>
                    <a:cxn ang="0">
                      <a:pos x="145" y="219"/>
                    </a:cxn>
                    <a:cxn ang="0">
                      <a:pos x="154" y="183"/>
                    </a:cxn>
                    <a:cxn ang="0">
                      <a:pos x="161" y="126"/>
                    </a:cxn>
                    <a:cxn ang="0">
                      <a:pos x="162" y="75"/>
                    </a:cxn>
                    <a:cxn ang="0">
                      <a:pos x="179" y="88"/>
                    </a:cxn>
                    <a:cxn ang="0">
                      <a:pos x="180" y="119"/>
                    </a:cxn>
                    <a:cxn ang="0">
                      <a:pos x="176" y="163"/>
                    </a:cxn>
                    <a:cxn ang="0">
                      <a:pos x="169" y="204"/>
                    </a:cxn>
                    <a:cxn ang="0">
                      <a:pos x="173" y="214"/>
                    </a:cxn>
                    <a:cxn ang="0">
                      <a:pos x="188" y="157"/>
                    </a:cxn>
                    <a:cxn ang="0">
                      <a:pos x="192" y="108"/>
                    </a:cxn>
                    <a:cxn ang="0">
                      <a:pos x="188" y="65"/>
                    </a:cxn>
                    <a:cxn ang="0">
                      <a:pos x="173" y="46"/>
                    </a:cxn>
                    <a:cxn ang="0">
                      <a:pos x="160" y="23"/>
                    </a:cxn>
                    <a:cxn ang="0">
                      <a:pos x="145" y="0"/>
                    </a:cxn>
                    <a:cxn ang="0">
                      <a:pos x="119" y="13"/>
                    </a:cxn>
                    <a:cxn ang="0">
                      <a:pos x="102" y="46"/>
                    </a:cxn>
                    <a:cxn ang="0">
                      <a:pos x="92" y="88"/>
                    </a:cxn>
                    <a:cxn ang="0">
                      <a:pos x="0" y="111"/>
                    </a:cxn>
                  </a:cxnLst>
                  <a:rect l="0" t="0" r="r" b="b"/>
                  <a:pathLst>
                    <a:path w="193" h="241">
                      <a:moveTo>
                        <a:pt x="3" y="152"/>
                      </a:moveTo>
                      <a:lnTo>
                        <a:pt x="87" y="152"/>
                      </a:lnTo>
                      <a:lnTo>
                        <a:pt x="92" y="155"/>
                      </a:lnTo>
                      <a:lnTo>
                        <a:pt x="97" y="170"/>
                      </a:lnTo>
                      <a:lnTo>
                        <a:pt x="104" y="188"/>
                      </a:lnTo>
                      <a:lnTo>
                        <a:pt x="108" y="212"/>
                      </a:lnTo>
                      <a:lnTo>
                        <a:pt x="108" y="240"/>
                      </a:lnTo>
                      <a:lnTo>
                        <a:pt x="113" y="227"/>
                      </a:lnTo>
                      <a:lnTo>
                        <a:pt x="114" y="212"/>
                      </a:lnTo>
                      <a:lnTo>
                        <a:pt x="113" y="201"/>
                      </a:lnTo>
                      <a:lnTo>
                        <a:pt x="112" y="191"/>
                      </a:lnTo>
                      <a:lnTo>
                        <a:pt x="108" y="181"/>
                      </a:lnTo>
                      <a:lnTo>
                        <a:pt x="106" y="155"/>
                      </a:lnTo>
                      <a:lnTo>
                        <a:pt x="117" y="150"/>
                      </a:lnTo>
                      <a:lnTo>
                        <a:pt x="123" y="155"/>
                      </a:lnTo>
                      <a:lnTo>
                        <a:pt x="126" y="165"/>
                      </a:lnTo>
                      <a:lnTo>
                        <a:pt x="125" y="181"/>
                      </a:lnTo>
                      <a:lnTo>
                        <a:pt x="118" y="222"/>
                      </a:lnTo>
                      <a:lnTo>
                        <a:pt x="127" y="204"/>
                      </a:lnTo>
                      <a:lnTo>
                        <a:pt x="131" y="186"/>
                      </a:lnTo>
                      <a:lnTo>
                        <a:pt x="134" y="168"/>
                      </a:lnTo>
                      <a:lnTo>
                        <a:pt x="134" y="152"/>
                      </a:lnTo>
                      <a:lnTo>
                        <a:pt x="130" y="137"/>
                      </a:lnTo>
                      <a:lnTo>
                        <a:pt x="119" y="129"/>
                      </a:lnTo>
                      <a:lnTo>
                        <a:pt x="108" y="132"/>
                      </a:lnTo>
                      <a:lnTo>
                        <a:pt x="99" y="145"/>
                      </a:lnTo>
                      <a:lnTo>
                        <a:pt x="100" y="129"/>
                      </a:lnTo>
                      <a:lnTo>
                        <a:pt x="105" y="116"/>
                      </a:lnTo>
                      <a:lnTo>
                        <a:pt x="114" y="111"/>
                      </a:lnTo>
                      <a:lnTo>
                        <a:pt x="126" y="114"/>
                      </a:lnTo>
                      <a:lnTo>
                        <a:pt x="132" y="124"/>
                      </a:lnTo>
                      <a:lnTo>
                        <a:pt x="136" y="139"/>
                      </a:lnTo>
                      <a:lnTo>
                        <a:pt x="140" y="173"/>
                      </a:lnTo>
                      <a:lnTo>
                        <a:pt x="143" y="137"/>
                      </a:lnTo>
                      <a:lnTo>
                        <a:pt x="141" y="114"/>
                      </a:lnTo>
                      <a:lnTo>
                        <a:pt x="139" y="101"/>
                      </a:lnTo>
                      <a:lnTo>
                        <a:pt x="131" y="90"/>
                      </a:lnTo>
                      <a:lnTo>
                        <a:pt x="119" y="85"/>
                      </a:lnTo>
                      <a:lnTo>
                        <a:pt x="108" y="90"/>
                      </a:lnTo>
                      <a:lnTo>
                        <a:pt x="118" y="75"/>
                      </a:lnTo>
                      <a:lnTo>
                        <a:pt x="126" y="67"/>
                      </a:lnTo>
                      <a:lnTo>
                        <a:pt x="134" y="65"/>
                      </a:lnTo>
                      <a:lnTo>
                        <a:pt x="147" y="72"/>
                      </a:lnTo>
                      <a:lnTo>
                        <a:pt x="139" y="57"/>
                      </a:lnTo>
                      <a:lnTo>
                        <a:pt x="125" y="52"/>
                      </a:lnTo>
                      <a:lnTo>
                        <a:pt x="110" y="65"/>
                      </a:lnTo>
                      <a:lnTo>
                        <a:pt x="119" y="44"/>
                      </a:lnTo>
                      <a:lnTo>
                        <a:pt x="126" y="31"/>
                      </a:lnTo>
                      <a:lnTo>
                        <a:pt x="134" y="23"/>
                      </a:lnTo>
                      <a:lnTo>
                        <a:pt x="143" y="26"/>
                      </a:lnTo>
                      <a:lnTo>
                        <a:pt x="149" y="39"/>
                      </a:lnTo>
                      <a:lnTo>
                        <a:pt x="152" y="57"/>
                      </a:lnTo>
                      <a:lnTo>
                        <a:pt x="152" y="75"/>
                      </a:lnTo>
                      <a:lnTo>
                        <a:pt x="152" y="98"/>
                      </a:lnTo>
                      <a:lnTo>
                        <a:pt x="150" y="134"/>
                      </a:lnTo>
                      <a:lnTo>
                        <a:pt x="149" y="160"/>
                      </a:lnTo>
                      <a:lnTo>
                        <a:pt x="148" y="186"/>
                      </a:lnTo>
                      <a:lnTo>
                        <a:pt x="144" y="212"/>
                      </a:lnTo>
                      <a:lnTo>
                        <a:pt x="139" y="237"/>
                      </a:lnTo>
                      <a:lnTo>
                        <a:pt x="145" y="219"/>
                      </a:lnTo>
                      <a:lnTo>
                        <a:pt x="150" y="201"/>
                      </a:lnTo>
                      <a:lnTo>
                        <a:pt x="154" y="183"/>
                      </a:lnTo>
                      <a:lnTo>
                        <a:pt x="158" y="155"/>
                      </a:lnTo>
                      <a:lnTo>
                        <a:pt x="161" y="126"/>
                      </a:lnTo>
                      <a:lnTo>
                        <a:pt x="161" y="101"/>
                      </a:lnTo>
                      <a:lnTo>
                        <a:pt x="162" y="75"/>
                      </a:lnTo>
                      <a:lnTo>
                        <a:pt x="173" y="75"/>
                      </a:lnTo>
                      <a:lnTo>
                        <a:pt x="179" y="88"/>
                      </a:lnTo>
                      <a:lnTo>
                        <a:pt x="180" y="103"/>
                      </a:lnTo>
                      <a:lnTo>
                        <a:pt x="180" y="119"/>
                      </a:lnTo>
                      <a:lnTo>
                        <a:pt x="179" y="142"/>
                      </a:lnTo>
                      <a:lnTo>
                        <a:pt x="176" y="163"/>
                      </a:lnTo>
                      <a:lnTo>
                        <a:pt x="174" y="181"/>
                      </a:lnTo>
                      <a:lnTo>
                        <a:pt x="169" y="204"/>
                      </a:lnTo>
                      <a:lnTo>
                        <a:pt x="157" y="240"/>
                      </a:lnTo>
                      <a:lnTo>
                        <a:pt x="173" y="214"/>
                      </a:lnTo>
                      <a:lnTo>
                        <a:pt x="182" y="188"/>
                      </a:lnTo>
                      <a:lnTo>
                        <a:pt x="188" y="157"/>
                      </a:lnTo>
                      <a:lnTo>
                        <a:pt x="191" y="137"/>
                      </a:lnTo>
                      <a:lnTo>
                        <a:pt x="192" y="108"/>
                      </a:lnTo>
                      <a:lnTo>
                        <a:pt x="192" y="85"/>
                      </a:lnTo>
                      <a:lnTo>
                        <a:pt x="188" y="65"/>
                      </a:lnTo>
                      <a:lnTo>
                        <a:pt x="182" y="54"/>
                      </a:lnTo>
                      <a:lnTo>
                        <a:pt x="173" y="46"/>
                      </a:lnTo>
                      <a:lnTo>
                        <a:pt x="161" y="41"/>
                      </a:lnTo>
                      <a:lnTo>
                        <a:pt x="160" y="23"/>
                      </a:lnTo>
                      <a:lnTo>
                        <a:pt x="156" y="10"/>
                      </a:lnTo>
                      <a:lnTo>
                        <a:pt x="145" y="0"/>
                      </a:lnTo>
                      <a:lnTo>
                        <a:pt x="132" y="0"/>
                      </a:lnTo>
                      <a:lnTo>
                        <a:pt x="119" y="13"/>
                      </a:lnTo>
                      <a:lnTo>
                        <a:pt x="109" y="31"/>
                      </a:lnTo>
                      <a:lnTo>
                        <a:pt x="102" y="46"/>
                      </a:lnTo>
                      <a:lnTo>
                        <a:pt x="96" y="67"/>
                      </a:lnTo>
                      <a:lnTo>
                        <a:pt x="92" y="88"/>
                      </a:lnTo>
                      <a:lnTo>
                        <a:pt x="90" y="111"/>
                      </a:lnTo>
                      <a:lnTo>
                        <a:pt x="0" y="111"/>
                      </a:lnTo>
                      <a:lnTo>
                        <a:pt x="3" y="152"/>
                      </a:lnTo>
                    </a:path>
                  </a:pathLst>
                </a:custGeom>
                <a:solidFill>
                  <a:srgbClr val="FF0000"/>
                </a:solidFill>
                <a:ln w="12700" cap="rnd">
                  <a:noFill/>
                  <a:round/>
                  <a:headEnd/>
                  <a:tailEnd/>
                </a:ln>
                <a:effectLst/>
              </p:spPr>
              <p:txBody>
                <a:bodyPr/>
                <a:lstStyle/>
                <a:p>
                  <a:endParaRPr lang="en-US"/>
                </a:p>
              </p:txBody>
            </p:sp>
          </p:grpSp>
          <p:grpSp>
            <p:nvGrpSpPr>
              <p:cNvPr id="5" name="Group 15"/>
              <p:cNvGrpSpPr>
                <a:grpSpLocks/>
              </p:cNvGrpSpPr>
              <p:nvPr/>
            </p:nvGrpSpPr>
            <p:grpSpPr bwMode="auto">
              <a:xfrm>
                <a:off x="4346" y="1386"/>
                <a:ext cx="383" cy="535"/>
                <a:chOff x="4346" y="1386"/>
                <a:chExt cx="383" cy="535"/>
              </a:xfrm>
            </p:grpSpPr>
            <p:sp>
              <p:nvSpPr>
                <p:cNvPr id="163856" name="Freeform 16"/>
                <p:cNvSpPr>
                  <a:spLocks/>
                </p:cNvSpPr>
                <p:nvPr/>
              </p:nvSpPr>
              <p:spPr bwMode="auto">
                <a:xfrm>
                  <a:off x="4346" y="1386"/>
                  <a:ext cx="335" cy="535"/>
                </a:xfrm>
                <a:custGeom>
                  <a:avLst/>
                  <a:gdLst/>
                  <a:ahLst/>
                  <a:cxnLst>
                    <a:cxn ang="0">
                      <a:pos x="233" y="12"/>
                    </a:cxn>
                    <a:cxn ang="0">
                      <a:pos x="199" y="3"/>
                    </a:cxn>
                    <a:cxn ang="0">
                      <a:pos x="170" y="0"/>
                    </a:cxn>
                    <a:cxn ang="0">
                      <a:pos x="135" y="0"/>
                    </a:cxn>
                    <a:cxn ang="0">
                      <a:pos x="104" y="9"/>
                    </a:cxn>
                    <a:cxn ang="0">
                      <a:pos x="72" y="30"/>
                    </a:cxn>
                    <a:cxn ang="0">
                      <a:pos x="54" y="50"/>
                    </a:cxn>
                    <a:cxn ang="0">
                      <a:pos x="38" y="68"/>
                    </a:cxn>
                    <a:cxn ang="0">
                      <a:pos x="22" y="97"/>
                    </a:cxn>
                    <a:cxn ang="0">
                      <a:pos x="9" y="136"/>
                    </a:cxn>
                    <a:cxn ang="0">
                      <a:pos x="3" y="171"/>
                    </a:cxn>
                    <a:cxn ang="0">
                      <a:pos x="0" y="227"/>
                    </a:cxn>
                    <a:cxn ang="0">
                      <a:pos x="0" y="298"/>
                    </a:cxn>
                    <a:cxn ang="0">
                      <a:pos x="3" y="372"/>
                    </a:cxn>
                    <a:cxn ang="0">
                      <a:pos x="22" y="431"/>
                    </a:cxn>
                    <a:cxn ang="0">
                      <a:pos x="38" y="466"/>
                    </a:cxn>
                    <a:cxn ang="0">
                      <a:pos x="69" y="499"/>
                    </a:cxn>
                    <a:cxn ang="0">
                      <a:pos x="101" y="519"/>
                    </a:cxn>
                    <a:cxn ang="0">
                      <a:pos x="132" y="528"/>
                    </a:cxn>
                    <a:cxn ang="0">
                      <a:pos x="167" y="534"/>
                    </a:cxn>
                    <a:cxn ang="0">
                      <a:pos x="214" y="534"/>
                    </a:cxn>
                    <a:cxn ang="0">
                      <a:pos x="258" y="525"/>
                    </a:cxn>
                    <a:cxn ang="0">
                      <a:pos x="287" y="510"/>
                    </a:cxn>
                    <a:cxn ang="0">
                      <a:pos x="306" y="493"/>
                    </a:cxn>
                    <a:cxn ang="0">
                      <a:pos x="321" y="472"/>
                    </a:cxn>
                    <a:cxn ang="0">
                      <a:pos x="328" y="448"/>
                    </a:cxn>
                    <a:cxn ang="0">
                      <a:pos x="328" y="422"/>
                    </a:cxn>
                    <a:cxn ang="0">
                      <a:pos x="318" y="392"/>
                    </a:cxn>
                    <a:cxn ang="0">
                      <a:pos x="306" y="372"/>
                    </a:cxn>
                    <a:cxn ang="0">
                      <a:pos x="293" y="336"/>
                    </a:cxn>
                    <a:cxn ang="0">
                      <a:pos x="296" y="289"/>
                    </a:cxn>
                    <a:cxn ang="0">
                      <a:pos x="299" y="257"/>
                    </a:cxn>
                    <a:cxn ang="0">
                      <a:pos x="306" y="221"/>
                    </a:cxn>
                    <a:cxn ang="0">
                      <a:pos x="312" y="195"/>
                    </a:cxn>
                    <a:cxn ang="0">
                      <a:pos x="328" y="171"/>
                    </a:cxn>
                    <a:cxn ang="0">
                      <a:pos x="334" y="139"/>
                    </a:cxn>
                    <a:cxn ang="0">
                      <a:pos x="331" y="112"/>
                    </a:cxn>
                    <a:cxn ang="0">
                      <a:pos x="321" y="89"/>
                    </a:cxn>
                    <a:cxn ang="0">
                      <a:pos x="309" y="65"/>
                    </a:cxn>
                    <a:cxn ang="0">
                      <a:pos x="287" y="44"/>
                    </a:cxn>
                    <a:cxn ang="0">
                      <a:pos x="265" y="27"/>
                    </a:cxn>
                    <a:cxn ang="0">
                      <a:pos x="233" y="12"/>
                    </a:cxn>
                  </a:cxnLst>
                  <a:rect l="0" t="0" r="r" b="b"/>
                  <a:pathLst>
                    <a:path w="335" h="535">
                      <a:moveTo>
                        <a:pt x="233" y="12"/>
                      </a:moveTo>
                      <a:lnTo>
                        <a:pt x="199" y="3"/>
                      </a:lnTo>
                      <a:lnTo>
                        <a:pt x="170" y="0"/>
                      </a:lnTo>
                      <a:lnTo>
                        <a:pt x="135" y="0"/>
                      </a:lnTo>
                      <a:lnTo>
                        <a:pt x="104" y="9"/>
                      </a:lnTo>
                      <a:lnTo>
                        <a:pt x="72" y="30"/>
                      </a:lnTo>
                      <a:lnTo>
                        <a:pt x="54" y="50"/>
                      </a:lnTo>
                      <a:lnTo>
                        <a:pt x="38" y="68"/>
                      </a:lnTo>
                      <a:lnTo>
                        <a:pt x="22" y="97"/>
                      </a:lnTo>
                      <a:lnTo>
                        <a:pt x="9" y="136"/>
                      </a:lnTo>
                      <a:lnTo>
                        <a:pt x="3" y="171"/>
                      </a:lnTo>
                      <a:lnTo>
                        <a:pt x="0" y="227"/>
                      </a:lnTo>
                      <a:lnTo>
                        <a:pt x="0" y="298"/>
                      </a:lnTo>
                      <a:lnTo>
                        <a:pt x="3" y="372"/>
                      </a:lnTo>
                      <a:lnTo>
                        <a:pt x="22" y="431"/>
                      </a:lnTo>
                      <a:lnTo>
                        <a:pt x="38" y="466"/>
                      </a:lnTo>
                      <a:lnTo>
                        <a:pt x="69" y="499"/>
                      </a:lnTo>
                      <a:lnTo>
                        <a:pt x="101" y="519"/>
                      </a:lnTo>
                      <a:lnTo>
                        <a:pt x="132" y="528"/>
                      </a:lnTo>
                      <a:lnTo>
                        <a:pt x="167" y="534"/>
                      </a:lnTo>
                      <a:lnTo>
                        <a:pt x="214" y="534"/>
                      </a:lnTo>
                      <a:lnTo>
                        <a:pt x="258" y="525"/>
                      </a:lnTo>
                      <a:lnTo>
                        <a:pt x="287" y="510"/>
                      </a:lnTo>
                      <a:lnTo>
                        <a:pt x="306" y="493"/>
                      </a:lnTo>
                      <a:lnTo>
                        <a:pt x="321" y="472"/>
                      </a:lnTo>
                      <a:lnTo>
                        <a:pt x="328" y="448"/>
                      </a:lnTo>
                      <a:lnTo>
                        <a:pt x="328" y="422"/>
                      </a:lnTo>
                      <a:lnTo>
                        <a:pt x="318" y="392"/>
                      </a:lnTo>
                      <a:lnTo>
                        <a:pt x="306" y="372"/>
                      </a:lnTo>
                      <a:lnTo>
                        <a:pt x="293" y="336"/>
                      </a:lnTo>
                      <a:lnTo>
                        <a:pt x="296" y="289"/>
                      </a:lnTo>
                      <a:lnTo>
                        <a:pt x="299" y="257"/>
                      </a:lnTo>
                      <a:lnTo>
                        <a:pt x="306" y="221"/>
                      </a:lnTo>
                      <a:lnTo>
                        <a:pt x="312" y="195"/>
                      </a:lnTo>
                      <a:lnTo>
                        <a:pt x="328" y="171"/>
                      </a:lnTo>
                      <a:lnTo>
                        <a:pt x="334" y="139"/>
                      </a:lnTo>
                      <a:lnTo>
                        <a:pt x="331" y="112"/>
                      </a:lnTo>
                      <a:lnTo>
                        <a:pt x="321" y="89"/>
                      </a:lnTo>
                      <a:lnTo>
                        <a:pt x="309" y="65"/>
                      </a:lnTo>
                      <a:lnTo>
                        <a:pt x="287" y="44"/>
                      </a:lnTo>
                      <a:lnTo>
                        <a:pt x="265" y="27"/>
                      </a:lnTo>
                      <a:lnTo>
                        <a:pt x="233" y="12"/>
                      </a:lnTo>
                    </a:path>
                  </a:pathLst>
                </a:custGeom>
                <a:solidFill>
                  <a:srgbClr val="808000"/>
                </a:solidFill>
                <a:ln w="12700" cap="rnd">
                  <a:noFill/>
                  <a:round/>
                  <a:headEnd/>
                  <a:tailEnd/>
                </a:ln>
                <a:effectLst/>
              </p:spPr>
              <p:txBody>
                <a:bodyPr/>
                <a:lstStyle/>
                <a:p>
                  <a:endParaRPr lang="en-US"/>
                </a:p>
              </p:txBody>
            </p:sp>
            <p:sp>
              <p:nvSpPr>
                <p:cNvPr id="163857" name="Freeform 17"/>
                <p:cNvSpPr>
                  <a:spLocks/>
                </p:cNvSpPr>
                <p:nvPr/>
              </p:nvSpPr>
              <p:spPr bwMode="auto">
                <a:xfrm>
                  <a:off x="4536" y="1536"/>
                  <a:ext cx="193" cy="241"/>
                </a:xfrm>
                <a:custGeom>
                  <a:avLst/>
                  <a:gdLst/>
                  <a:ahLst/>
                  <a:cxnLst>
                    <a:cxn ang="0">
                      <a:pos x="105" y="152"/>
                    </a:cxn>
                    <a:cxn ang="0">
                      <a:pos x="95" y="170"/>
                    </a:cxn>
                    <a:cxn ang="0">
                      <a:pos x="84" y="212"/>
                    </a:cxn>
                    <a:cxn ang="0">
                      <a:pos x="79" y="227"/>
                    </a:cxn>
                    <a:cxn ang="0">
                      <a:pos x="79" y="201"/>
                    </a:cxn>
                    <a:cxn ang="0">
                      <a:pos x="84" y="181"/>
                    </a:cxn>
                    <a:cxn ang="0">
                      <a:pos x="75" y="150"/>
                    </a:cxn>
                    <a:cxn ang="0">
                      <a:pos x="66" y="165"/>
                    </a:cxn>
                    <a:cxn ang="0">
                      <a:pos x="74" y="222"/>
                    </a:cxn>
                    <a:cxn ang="0">
                      <a:pos x="61" y="186"/>
                    </a:cxn>
                    <a:cxn ang="0">
                      <a:pos x="58" y="152"/>
                    </a:cxn>
                    <a:cxn ang="0">
                      <a:pos x="73" y="129"/>
                    </a:cxn>
                    <a:cxn ang="0">
                      <a:pos x="93" y="145"/>
                    </a:cxn>
                    <a:cxn ang="0">
                      <a:pos x="87" y="116"/>
                    </a:cxn>
                    <a:cxn ang="0">
                      <a:pos x="66" y="114"/>
                    </a:cxn>
                    <a:cxn ang="0">
                      <a:pos x="56" y="139"/>
                    </a:cxn>
                    <a:cxn ang="0">
                      <a:pos x="49" y="137"/>
                    </a:cxn>
                    <a:cxn ang="0">
                      <a:pos x="53" y="101"/>
                    </a:cxn>
                    <a:cxn ang="0">
                      <a:pos x="73" y="85"/>
                    </a:cxn>
                    <a:cxn ang="0">
                      <a:pos x="74" y="75"/>
                    </a:cxn>
                    <a:cxn ang="0">
                      <a:pos x="58" y="65"/>
                    </a:cxn>
                    <a:cxn ang="0">
                      <a:pos x="53" y="57"/>
                    </a:cxn>
                    <a:cxn ang="0">
                      <a:pos x="82" y="65"/>
                    </a:cxn>
                    <a:cxn ang="0">
                      <a:pos x="66" y="31"/>
                    </a:cxn>
                    <a:cxn ang="0">
                      <a:pos x="49" y="26"/>
                    </a:cxn>
                    <a:cxn ang="0">
                      <a:pos x="40" y="57"/>
                    </a:cxn>
                    <a:cxn ang="0">
                      <a:pos x="40" y="98"/>
                    </a:cxn>
                    <a:cxn ang="0">
                      <a:pos x="43" y="160"/>
                    </a:cxn>
                    <a:cxn ang="0">
                      <a:pos x="48" y="212"/>
                    </a:cxn>
                    <a:cxn ang="0">
                      <a:pos x="47" y="219"/>
                    </a:cxn>
                    <a:cxn ang="0">
                      <a:pos x="38" y="183"/>
                    </a:cxn>
                    <a:cxn ang="0">
                      <a:pos x="31" y="126"/>
                    </a:cxn>
                    <a:cxn ang="0">
                      <a:pos x="30" y="75"/>
                    </a:cxn>
                    <a:cxn ang="0">
                      <a:pos x="13" y="88"/>
                    </a:cxn>
                    <a:cxn ang="0">
                      <a:pos x="12" y="119"/>
                    </a:cxn>
                    <a:cxn ang="0">
                      <a:pos x="16" y="163"/>
                    </a:cxn>
                    <a:cxn ang="0">
                      <a:pos x="23" y="204"/>
                    </a:cxn>
                    <a:cxn ang="0">
                      <a:pos x="19" y="214"/>
                    </a:cxn>
                    <a:cxn ang="0">
                      <a:pos x="4" y="157"/>
                    </a:cxn>
                    <a:cxn ang="0">
                      <a:pos x="0" y="108"/>
                    </a:cxn>
                    <a:cxn ang="0">
                      <a:pos x="4" y="65"/>
                    </a:cxn>
                    <a:cxn ang="0">
                      <a:pos x="19" y="46"/>
                    </a:cxn>
                    <a:cxn ang="0">
                      <a:pos x="32" y="23"/>
                    </a:cxn>
                    <a:cxn ang="0">
                      <a:pos x="47" y="0"/>
                    </a:cxn>
                    <a:cxn ang="0">
                      <a:pos x="73" y="13"/>
                    </a:cxn>
                    <a:cxn ang="0">
                      <a:pos x="90" y="46"/>
                    </a:cxn>
                    <a:cxn ang="0">
                      <a:pos x="100" y="88"/>
                    </a:cxn>
                    <a:cxn ang="0">
                      <a:pos x="192" y="111"/>
                    </a:cxn>
                  </a:cxnLst>
                  <a:rect l="0" t="0" r="r" b="b"/>
                  <a:pathLst>
                    <a:path w="193" h="241">
                      <a:moveTo>
                        <a:pt x="189" y="152"/>
                      </a:moveTo>
                      <a:lnTo>
                        <a:pt x="105" y="152"/>
                      </a:lnTo>
                      <a:lnTo>
                        <a:pt x="100" y="155"/>
                      </a:lnTo>
                      <a:lnTo>
                        <a:pt x="95" y="170"/>
                      </a:lnTo>
                      <a:lnTo>
                        <a:pt x="88" y="188"/>
                      </a:lnTo>
                      <a:lnTo>
                        <a:pt x="84" y="212"/>
                      </a:lnTo>
                      <a:lnTo>
                        <a:pt x="84" y="240"/>
                      </a:lnTo>
                      <a:lnTo>
                        <a:pt x="79" y="227"/>
                      </a:lnTo>
                      <a:lnTo>
                        <a:pt x="78" y="212"/>
                      </a:lnTo>
                      <a:lnTo>
                        <a:pt x="79" y="201"/>
                      </a:lnTo>
                      <a:lnTo>
                        <a:pt x="80" y="191"/>
                      </a:lnTo>
                      <a:lnTo>
                        <a:pt x="84" y="181"/>
                      </a:lnTo>
                      <a:lnTo>
                        <a:pt x="86" y="155"/>
                      </a:lnTo>
                      <a:lnTo>
                        <a:pt x="75" y="150"/>
                      </a:lnTo>
                      <a:lnTo>
                        <a:pt x="69" y="155"/>
                      </a:lnTo>
                      <a:lnTo>
                        <a:pt x="66" y="165"/>
                      </a:lnTo>
                      <a:lnTo>
                        <a:pt x="67" y="181"/>
                      </a:lnTo>
                      <a:lnTo>
                        <a:pt x="74" y="222"/>
                      </a:lnTo>
                      <a:lnTo>
                        <a:pt x="65" y="204"/>
                      </a:lnTo>
                      <a:lnTo>
                        <a:pt x="61" y="186"/>
                      </a:lnTo>
                      <a:lnTo>
                        <a:pt x="58" y="168"/>
                      </a:lnTo>
                      <a:lnTo>
                        <a:pt x="58" y="152"/>
                      </a:lnTo>
                      <a:lnTo>
                        <a:pt x="62" y="137"/>
                      </a:lnTo>
                      <a:lnTo>
                        <a:pt x="73" y="129"/>
                      </a:lnTo>
                      <a:lnTo>
                        <a:pt x="84" y="132"/>
                      </a:lnTo>
                      <a:lnTo>
                        <a:pt x="93" y="145"/>
                      </a:lnTo>
                      <a:lnTo>
                        <a:pt x="92" y="129"/>
                      </a:lnTo>
                      <a:lnTo>
                        <a:pt x="87" y="116"/>
                      </a:lnTo>
                      <a:lnTo>
                        <a:pt x="78" y="111"/>
                      </a:lnTo>
                      <a:lnTo>
                        <a:pt x="66" y="114"/>
                      </a:lnTo>
                      <a:lnTo>
                        <a:pt x="60" y="124"/>
                      </a:lnTo>
                      <a:lnTo>
                        <a:pt x="56" y="139"/>
                      </a:lnTo>
                      <a:lnTo>
                        <a:pt x="52" y="173"/>
                      </a:lnTo>
                      <a:lnTo>
                        <a:pt x="49" y="137"/>
                      </a:lnTo>
                      <a:lnTo>
                        <a:pt x="51" y="114"/>
                      </a:lnTo>
                      <a:lnTo>
                        <a:pt x="53" y="101"/>
                      </a:lnTo>
                      <a:lnTo>
                        <a:pt x="61" y="90"/>
                      </a:lnTo>
                      <a:lnTo>
                        <a:pt x="73" y="85"/>
                      </a:lnTo>
                      <a:lnTo>
                        <a:pt x="84" y="90"/>
                      </a:lnTo>
                      <a:lnTo>
                        <a:pt x="74" y="75"/>
                      </a:lnTo>
                      <a:lnTo>
                        <a:pt x="66" y="67"/>
                      </a:lnTo>
                      <a:lnTo>
                        <a:pt x="58" y="65"/>
                      </a:lnTo>
                      <a:lnTo>
                        <a:pt x="45" y="72"/>
                      </a:lnTo>
                      <a:lnTo>
                        <a:pt x="53" y="57"/>
                      </a:lnTo>
                      <a:lnTo>
                        <a:pt x="67" y="52"/>
                      </a:lnTo>
                      <a:lnTo>
                        <a:pt x="82" y="65"/>
                      </a:lnTo>
                      <a:lnTo>
                        <a:pt x="73" y="44"/>
                      </a:lnTo>
                      <a:lnTo>
                        <a:pt x="66" y="31"/>
                      </a:lnTo>
                      <a:lnTo>
                        <a:pt x="58" y="23"/>
                      </a:lnTo>
                      <a:lnTo>
                        <a:pt x="49" y="26"/>
                      </a:lnTo>
                      <a:lnTo>
                        <a:pt x="43" y="39"/>
                      </a:lnTo>
                      <a:lnTo>
                        <a:pt x="40" y="57"/>
                      </a:lnTo>
                      <a:lnTo>
                        <a:pt x="40" y="75"/>
                      </a:lnTo>
                      <a:lnTo>
                        <a:pt x="40" y="98"/>
                      </a:lnTo>
                      <a:lnTo>
                        <a:pt x="42" y="134"/>
                      </a:lnTo>
                      <a:lnTo>
                        <a:pt x="43" y="160"/>
                      </a:lnTo>
                      <a:lnTo>
                        <a:pt x="44" y="186"/>
                      </a:lnTo>
                      <a:lnTo>
                        <a:pt x="48" y="212"/>
                      </a:lnTo>
                      <a:lnTo>
                        <a:pt x="53" y="237"/>
                      </a:lnTo>
                      <a:lnTo>
                        <a:pt x="47" y="219"/>
                      </a:lnTo>
                      <a:lnTo>
                        <a:pt x="42" y="201"/>
                      </a:lnTo>
                      <a:lnTo>
                        <a:pt x="38" y="183"/>
                      </a:lnTo>
                      <a:lnTo>
                        <a:pt x="34" y="155"/>
                      </a:lnTo>
                      <a:lnTo>
                        <a:pt x="31" y="126"/>
                      </a:lnTo>
                      <a:lnTo>
                        <a:pt x="31" y="101"/>
                      </a:lnTo>
                      <a:lnTo>
                        <a:pt x="30" y="75"/>
                      </a:lnTo>
                      <a:lnTo>
                        <a:pt x="19" y="75"/>
                      </a:lnTo>
                      <a:lnTo>
                        <a:pt x="13" y="88"/>
                      </a:lnTo>
                      <a:lnTo>
                        <a:pt x="12" y="103"/>
                      </a:lnTo>
                      <a:lnTo>
                        <a:pt x="12" y="119"/>
                      </a:lnTo>
                      <a:lnTo>
                        <a:pt x="13" y="142"/>
                      </a:lnTo>
                      <a:lnTo>
                        <a:pt x="16" y="163"/>
                      </a:lnTo>
                      <a:lnTo>
                        <a:pt x="18" y="181"/>
                      </a:lnTo>
                      <a:lnTo>
                        <a:pt x="23" y="204"/>
                      </a:lnTo>
                      <a:lnTo>
                        <a:pt x="35" y="240"/>
                      </a:lnTo>
                      <a:lnTo>
                        <a:pt x="19" y="214"/>
                      </a:lnTo>
                      <a:lnTo>
                        <a:pt x="10" y="188"/>
                      </a:lnTo>
                      <a:lnTo>
                        <a:pt x="4" y="157"/>
                      </a:lnTo>
                      <a:lnTo>
                        <a:pt x="1" y="137"/>
                      </a:lnTo>
                      <a:lnTo>
                        <a:pt x="0" y="108"/>
                      </a:lnTo>
                      <a:lnTo>
                        <a:pt x="0" y="85"/>
                      </a:lnTo>
                      <a:lnTo>
                        <a:pt x="4" y="65"/>
                      </a:lnTo>
                      <a:lnTo>
                        <a:pt x="10" y="54"/>
                      </a:lnTo>
                      <a:lnTo>
                        <a:pt x="19" y="46"/>
                      </a:lnTo>
                      <a:lnTo>
                        <a:pt x="31" y="41"/>
                      </a:lnTo>
                      <a:lnTo>
                        <a:pt x="32" y="23"/>
                      </a:lnTo>
                      <a:lnTo>
                        <a:pt x="36" y="10"/>
                      </a:lnTo>
                      <a:lnTo>
                        <a:pt x="47" y="0"/>
                      </a:lnTo>
                      <a:lnTo>
                        <a:pt x="60" y="0"/>
                      </a:lnTo>
                      <a:lnTo>
                        <a:pt x="73" y="13"/>
                      </a:lnTo>
                      <a:lnTo>
                        <a:pt x="83" y="31"/>
                      </a:lnTo>
                      <a:lnTo>
                        <a:pt x="90" y="46"/>
                      </a:lnTo>
                      <a:lnTo>
                        <a:pt x="96" y="67"/>
                      </a:lnTo>
                      <a:lnTo>
                        <a:pt x="100" y="88"/>
                      </a:lnTo>
                      <a:lnTo>
                        <a:pt x="102" y="111"/>
                      </a:lnTo>
                      <a:lnTo>
                        <a:pt x="192" y="111"/>
                      </a:lnTo>
                      <a:lnTo>
                        <a:pt x="189" y="152"/>
                      </a:lnTo>
                    </a:path>
                  </a:pathLst>
                </a:custGeom>
                <a:solidFill>
                  <a:srgbClr val="FF0000"/>
                </a:solidFill>
                <a:ln w="12700" cap="rnd">
                  <a:noFill/>
                  <a:round/>
                  <a:headEnd/>
                  <a:tailEnd/>
                </a:ln>
                <a:effectLst/>
              </p:spPr>
              <p:txBody>
                <a:bodyPr/>
                <a:lstStyle/>
                <a:p>
                  <a:endParaRPr lang="en-US"/>
                </a:p>
              </p:txBody>
            </p:sp>
          </p:grpSp>
        </p:grpSp>
      </p:grpSp>
      <p:pic>
        <p:nvPicPr>
          <p:cNvPr id="163858" name="Picture 18"/>
          <p:cNvPicPr>
            <a:picLocks noChangeAspect="1" noChangeArrowheads="1"/>
          </p:cNvPicPr>
          <p:nvPr/>
        </p:nvPicPr>
        <p:blipFill>
          <a:blip r:embed="rId17" cstate="print"/>
          <a:srcRect/>
          <a:stretch>
            <a:fillRect/>
          </a:stretch>
        </p:blipFill>
        <p:spPr bwMode="auto">
          <a:xfrm>
            <a:off x="533400" y="2590800"/>
            <a:ext cx="2152650" cy="3657600"/>
          </a:xfrm>
          <a:prstGeom prst="rect">
            <a:avLst/>
          </a:prstGeom>
          <a:noFill/>
        </p:spPr>
      </p:pic>
      <p:pic>
        <p:nvPicPr>
          <p:cNvPr id="163859" name="Picture 19"/>
          <p:cNvPicPr>
            <a:picLocks noChangeAspect="1" noChangeArrowheads="1"/>
          </p:cNvPicPr>
          <p:nvPr/>
        </p:nvPicPr>
        <p:blipFill>
          <a:blip r:embed="rId18" cstate="print"/>
          <a:srcRect/>
          <a:stretch>
            <a:fillRect/>
          </a:stretch>
        </p:blipFill>
        <p:spPr bwMode="auto">
          <a:xfrm>
            <a:off x="6367463" y="4419600"/>
            <a:ext cx="2573337" cy="2017713"/>
          </a:xfrm>
          <a:prstGeom prst="rect">
            <a:avLst/>
          </a:prstGeom>
          <a:noFill/>
        </p:spPr>
      </p:pic>
      <p:pic>
        <p:nvPicPr>
          <p:cNvPr id="163860" name="Picture 20"/>
          <p:cNvPicPr>
            <a:picLocks noChangeAspect="1" noChangeArrowheads="1"/>
          </p:cNvPicPr>
          <p:nvPr/>
        </p:nvPicPr>
        <p:blipFill>
          <a:blip r:embed="rId19" cstate="print"/>
          <a:srcRect/>
          <a:stretch>
            <a:fillRect/>
          </a:stretch>
        </p:blipFill>
        <p:spPr bwMode="auto">
          <a:xfrm>
            <a:off x="6858000" y="1905000"/>
            <a:ext cx="1684338" cy="2286000"/>
          </a:xfrm>
          <a:prstGeom prst="rect">
            <a:avLst/>
          </a:prstGeom>
          <a:noFill/>
        </p:spPr>
      </p:pic>
    </p:spTree>
    <p:extLst>
      <p:ext uri="{BB962C8B-B14F-4D97-AF65-F5344CB8AC3E}">
        <p14:creationId xmlns:p14="http://schemas.microsoft.com/office/powerpoint/2010/main" val="1327073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 effects of Radiation</a:t>
            </a:r>
          </a:p>
        </p:txBody>
      </p:sp>
      <p:sp>
        <p:nvSpPr>
          <p:cNvPr id="3" name="Content Placeholder 2"/>
          <p:cNvSpPr>
            <a:spLocks noGrp="1"/>
          </p:cNvSpPr>
          <p:nvPr>
            <p:ph idx="1"/>
          </p:nvPr>
        </p:nvSpPr>
        <p:spPr/>
        <p:txBody>
          <a:bodyPr/>
          <a:lstStyle/>
          <a:p>
            <a:r>
              <a:rPr lang="en-US" sz="2800" dirty="0"/>
              <a:t>The dose of radiation administered is determined by a number of factors, including:</a:t>
            </a:r>
          </a:p>
          <a:p>
            <a:pPr lvl="1"/>
            <a:r>
              <a:rPr lang="en-US" sz="2400" dirty="0"/>
              <a:t>The  radio sensitivity  of the </a:t>
            </a:r>
            <a:r>
              <a:rPr lang="en-US" sz="2400" dirty="0" smtClean="0"/>
              <a:t>tumor.</a:t>
            </a:r>
            <a:endParaRPr lang="en-US" sz="2400" dirty="0"/>
          </a:p>
          <a:p>
            <a:pPr lvl="1"/>
            <a:r>
              <a:rPr lang="en-US" sz="2400" dirty="0"/>
              <a:t>The normal tissue </a:t>
            </a:r>
            <a:r>
              <a:rPr lang="en-US" sz="2400" dirty="0" smtClean="0"/>
              <a:t>tolerance.</a:t>
            </a:r>
            <a:endParaRPr lang="en-US" sz="2400" dirty="0"/>
          </a:p>
          <a:p>
            <a:pPr lvl="1"/>
            <a:r>
              <a:rPr lang="en-US" sz="2400" dirty="0"/>
              <a:t>The volume of tissue to be irradiated</a:t>
            </a:r>
            <a:r>
              <a:rPr lang="en-US" sz="2400" dirty="0" smtClean="0"/>
              <a:t>.</a:t>
            </a:r>
            <a:endParaRPr lang="en-US" sz="2400" dirty="0"/>
          </a:p>
        </p:txBody>
      </p:sp>
    </p:spTree>
    <p:extLst>
      <p:ext uri="{BB962C8B-B14F-4D97-AF65-F5344CB8AC3E}">
        <p14:creationId xmlns:p14="http://schemas.microsoft.com/office/powerpoint/2010/main" val="3629126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en-US">
                <a:latin typeface="Comic Sans MS" pitchFamily="66" charset="0"/>
              </a:rPr>
              <a:t>Pre-Administration</a:t>
            </a:r>
          </a:p>
        </p:txBody>
      </p:sp>
      <p:pic>
        <p:nvPicPr>
          <p:cNvPr id="164867" name="Picture 3"/>
          <p:cNvPicPr>
            <a:picLocks noGrp="1" noChangeAspect="1" noChangeArrowheads="1"/>
          </p:cNvPicPr>
          <p:nvPr>
            <p:ph type="body" idx="1"/>
          </p:nvPr>
        </p:nvPicPr>
        <p:blipFill>
          <a:blip r:embed="rId2" cstate="print"/>
          <a:srcRect/>
          <a:stretch>
            <a:fillRect/>
          </a:stretch>
        </p:blipFill>
        <p:spPr>
          <a:xfrm rot="21671">
            <a:off x="1524000" y="1752600"/>
            <a:ext cx="2116138" cy="2820988"/>
          </a:xfrm>
        </p:spPr>
      </p:pic>
      <p:pic>
        <p:nvPicPr>
          <p:cNvPr id="164868" name="Picture 4"/>
          <p:cNvPicPr>
            <a:picLocks noChangeAspect="1" noChangeArrowheads="1"/>
          </p:cNvPicPr>
          <p:nvPr/>
        </p:nvPicPr>
        <p:blipFill>
          <a:blip r:embed="rId3" cstate="print"/>
          <a:srcRect/>
          <a:stretch>
            <a:fillRect/>
          </a:stretch>
        </p:blipFill>
        <p:spPr bwMode="auto">
          <a:xfrm>
            <a:off x="3886200" y="3048000"/>
            <a:ext cx="2057400" cy="2743200"/>
          </a:xfrm>
          <a:prstGeom prst="rect">
            <a:avLst/>
          </a:prstGeom>
          <a:noFill/>
        </p:spPr>
      </p:pic>
      <p:pic>
        <p:nvPicPr>
          <p:cNvPr id="164869" name="Picture 5" descr="child BP machine"/>
          <p:cNvPicPr>
            <a:picLocks noChangeAspect="1" noChangeArrowheads="1"/>
          </p:cNvPicPr>
          <p:nvPr/>
        </p:nvPicPr>
        <p:blipFill>
          <a:blip r:embed="rId4" cstate="print"/>
          <a:srcRect l="8257" t="9151" r="9174" b="11111"/>
          <a:stretch>
            <a:fillRect/>
          </a:stretch>
        </p:blipFill>
        <p:spPr bwMode="auto">
          <a:xfrm>
            <a:off x="6172200" y="4724400"/>
            <a:ext cx="2667000" cy="1806575"/>
          </a:xfrm>
          <a:prstGeom prst="rect">
            <a:avLst/>
          </a:prstGeom>
          <a:noFill/>
        </p:spPr>
      </p:pic>
    </p:spTree>
    <p:extLst>
      <p:ext uri="{BB962C8B-B14F-4D97-AF65-F5344CB8AC3E}">
        <p14:creationId xmlns:p14="http://schemas.microsoft.com/office/powerpoint/2010/main" val="156330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r>
              <a:rPr lang="en-US">
                <a:latin typeface="Comic Sans MS" pitchFamily="66" charset="0"/>
              </a:rPr>
              <a:t>Pre-Treatment Assessment</a:t>
            </a:r>
          </a:p>
        </p:txBody>
      </p:sp>
      <p:sp>
        <p:nvSpPr>
          <p:cNvPr id="161795" name="Rectangle 3"/>
          <p:cNvSpPr>
            <a:spLocks noGrp="1" noRot="1" noChangeArrowheads="1"/>
          </p:cNvSpPr>
          <p:nvPr>
            <p:ph type="body" idx="1"/>
          </p:nvPr>
        </p:nvSpPr>
        <p:spPr/>
        <p:txBody>
          <a:bodyPr/>
          <a:lstStyle/>
          <a:p>
            <a:r>
              <a:rPr lang="en-US">
                <a:latin typeface="Comic Sans MS" pitchFamily="66" charset="0"/>
              </a:rPr>
              <a:t>Medical history </a:t>
            </a:r>
          </a:p>
          <a:p>
            <a:pPr lvl="1"/>
            <a:r>
              <a:rPr lang="en-US">
                <a:latin typeface="Comic Sans MS" pitchFamily="66" charset="0"/>
              </a:rPr>
              <a:t>Allergies</a:t>
            </a:r>
          </a:p>
          <a:p>
            <a:pPr lvl="1"/>
            <a:r>
              <a:rPr lang="en-US">
                <a:latin typeface="Comic Sans MS" pitchFamily="66" charset="0"/>
              </a:rPr>
              <a:t>Performance scales</a:t>
            </a:r>
            <a:br>
              <a:rPr lang="en-US">
                <a:latin typeface="Comic Sans MS" pitchFamily="66" charset="0"/>
              </a:rPr>
            </a:br>
            <a:endParaRPr lang="en-US">
              <a:latin typeface="Comic Sans MS" pitchFamily="66" charset="0"/>
            </a:endParaRPr>
          </a:p>
          <a:p>
            <a:endParaRPr lang="en-US">
              <a:latin typeface="Comic Sans MS" pitchFamily="66" charset="0"/>
            </a:endParaRPr>
          </a:p>
        </p:txBody>
      </p:sp>
      <p:sp>
        <p:nvSpPr>
          <p:cNvPr id="161796" name="Rectangle 4"/>
          <p:cNvSpPr>
            <a:spLocks noChangeArrowheads="1"/>
          </p:cNvSpPr>
          <p:nvPr/>
        </p:nvSpPr>
        <p:spPr bwMode="auto">
          <a:xfrm>
            <a:off x="1219200" y="4267200"/>
            <a:ext cx="1143000" cy="2108200"/>
          </a:xfrm>
          <a:prstGeom prst="rect">
            <a:avLst/>
          </a:prstGeom>
          <a:noFill/>
          <a:ln w="12700">
            <a:noFill/>
            <a:miter lim="800000"/>
            <a:headEnd/>
            <a:tailEnd/>
          </a:ln>
          <a:effectLst/>
        </p:spPr>
        <p:txBody>
          <a:bodyPr>
            <a:spAutoFit/>
          </a:bodyPr>
          <a:lstStyle/>
          <a:p>
            <a:pPr algn="ctr">
              <a:spcBef>
                <a:spcPct val="20000"/>
              </a:spcBef>
              <a:buClr>
                <a:schemeClr val="accent1"/>
              </a:buClr>
              <a:buSzPct val="75000"/>
              <a:buFont typeface="Monotype Sorts" charset="2"/>
              <a:buNone/>
            </a:pPr>
            <a:r>
              <a:rPr lang="en-US" sz="2400" b="1" i="1" dirty="0">
                <a:latin typeface="Comic Sans MS" pitchFamily="66" charset="0"/>
              </a:rPr>
              <a:t>Score</a:t>
            </a:r>
            <a:endParaRPr lang="en-US" sz="2800" i="1" dirty="0">
              <a:latin typeface="Comic Sans MS" pitchFamily="66" charset="0"/>
            </a:endParaRPr>
          </a:p>
          <a:p>
            <a:pPr algn="ctr">
              <a:spcBef>
                <a:spcPct val="20000"/>
              </a:spcBef>
              <a:buClr>
                <a:schemeClr val="accent1"/>
              </a:buClr>
              <a:buSzPct val="75000"/>
              <a:buFont typeface="Monotype Sorts" charset="2"/>
              <a:buNone/>
            </a:pPr>
            <a:r>
              <a:rPr lang="en-US" b="1" dirty="0">
                <a:latin typeface="Comic Sans MS" pitchFamily="66" charset="0"/>
              </a:rPr>
              <a:t>0</a:t>
            </a:r>
          </a:p>
          <a:p>
            <a:pPr algn="ctr">
              <a:spcBef>
                <a:spcPct val="20000"/>
              </a:spcBef>
              <a:buClr>
                <a:schemeClr val="accent1"/>
              </a:buClr>
              <a:buSzPct val="75000"/>
              <a:buFont typeface="Monotype Sorts" charset="2"/>
              <a:buNone/>
            </a:pPr>
            <a:r>
              <a:rPr lang="en-US" b="1" dirty="0">
                <a:latin typeface="Comic Sans MS" pitchFamily="66" charset="0"/>
              </a:rPr>
              <a:t>1</a:t>
            </a:r>
          </a:p>
          <a:p>
            <a:pPr algn="ctr">
              <a:spcBef>
                <a:spcPct val="20000"/>
              </a:spcBef>
              <a:buClr>
                <a:schemeClr val="accent1"/>
              </a:buClr>
              <a:buSzPct val="75000"/>
              <a:buFont typeface="Monotype Sorts" charset="2"/>
              <a:buNone/>
            </a:pPr>
            <a:r>
              <a:rPr lang="en-US" b="1" dirty="0">
                <a:latin typeface="Comic Sans MS" pitchFamily="66" charset="0"/>
              </a:rPr>
              <a:t>2</a:t>
            </a:r>
          </a:p>
          <a:p>
            <a:pPr algn="ctr">
              <a:spcBef>
                <a:spcPct val="20000"/>
              </a:spcBef>
              <a:buClr>
                <a:schemeClr val="accent1"/>
              </a:buClr>
              <a:buSzPct val="75000"/>
              <a:buFont typeface="Monotype Sorts" charset="2"/>
              <a:buNone/>
            </a:pPr>
            <a:r>
              <a:rPr lang="en-US" b="1" dirty="0">
                <a:latin typeface="Comic Sans MS" pitchFamily="66" charset="0"/>
              </a:rPr>
              <a:t>3</a:t>
            </a:r>
          </a:p>
          <a:p>
            <a:pPr algn="ctr">
              <a:spcBef>
                <a:spcPct val="20000"/>
              </a:spcBef>
              <a:buClr>
                <a:schemeClr val="accent1"/>
              </a:buClr>
              <a:buSzPct val="75000"/>
              <a:buFont typeface="Monotype Sorts" charset="2"/>
              <a:buNone/>
            </a:pPr>
            <a:r>
              <a:rPr lang="en-US" b="1" dirty="0">
                <a:latin typeface="Comic Sans MS" pitchFamily="66" charset="0"/>
              </a:rPr>
              <a:t>4</a:t>
            </a:r>
          </a:p>
        </p:txBody>
      </p:sp>
      <p:sp>
        <p:nvSpPr>
          <p:cNvPr id="161797" name="Rectangle 5"/>
          <p:cNvSpPr>
            <a:spLocks noChangeArrowheads="1"/>
          </p:cNvSpPr>
          <p:nvPr/>
        </p:nvSpPr>
        <p:spPr bwMode="auto">
          <a:xfrm>
            <a:off x="2362200" y="4349750"/>
            <a:ext cx="6877204" cy="2117503"/>
          </a:xfrm>
          <a:prstGeom prst="rect">
            <a:avLst/>
          </a:prstGeom>
          <a:noFill/>
          <a:ln w="12700">
            <a:noFill/>
            <a:miter lim="800000"/>
            <a:headEnd/>
            <a:tailEnd/>
          </a:ln>
          <a:effectLst/>
        </p:spPr>
        <p:txBody>
          <a:bodyPr wrap="none">
            <a:spAutoFit/>
          </a:bodyPr>
          <a:lstStyle/>
          <a:p>
            <a:pPr>
              <a:lnSpc>
                <a:spcPct val="90000"/>
              </a:lnSpc>
              <a:spcBef>
                <a:spcPct val="20000"/>
              </a:spcBef>
              <a:buClr>
                <a:schemeClr val="accent1"/>
              </a:buClr>
              <a:buSzPct val="75000"/>
              <a:buFont typeface="Monotype Sorts" charset="2"/>
              <a:buNone/>
            </a:pPr>
            <a:r>
              <a:rPr lang="en-US" sz="2400" b="1" i="1" dirty="0">
                <a:latin typeface="Comic Sans MS" pitchFamily="66" charset="0"/>
              </a:rPr>
              <a:t>Clinical Status</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Asymptomatic</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fully ambulatory</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in bed &lt;50% of the day</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Symptomatic, in bed &gt;50% of the day but not bedridden</a:t>
            </a:r>
          </a:p>
          <a:p>
            <a:pPr>
              <a:lnSpc>
                <a:spcPct val="90000"/>
              </a:lnSpc>
              <a:spcBef>
                <a:spcPct val="20000"/>
              </a:spcBef>
              <a:buClr>
                <a:schemeClr val="accent1"/>
              </a:buClr>
              <a:buSzPct val="75000"/>
              <a:buFont typeface="Monotype Sorts" charset="2"/>
              <a:buNone/>
            </a:pPr>
            <a:r>
              <a:rPr lang="en-US" sz="2000" i="1" dirty="0">
                <a:latin typeface="Comic Sans MS" pitchFamily="66" charset="0"/>
              </a:rPr>
              <a:t>Bedridden</a:t>
            </a:r>
          </a:p>
        </p:txBody>
      </p:sp>
      <p:sp>
        <p:nvSpPr>
          <p:cNvPr id="161798" name="Text Box 6"/>
          <p:cNvSpPr txBox="1">
            <a:spLocks noChangeArrowheads="1"/>
          </p:cNvSpPr>
          <p:nvPr/>
        </p:nvSpPr>
        <p:spPr bwMode="auto">
          <a:xfrm>
            <a:off x="914400" y="3212976"/>
            <a:ext cx="6172200" cy="954107"/>
          </a:xfrm>
          <a:prstGeom prst="rect">
            <a:avLst/>
          </a:prstGeom>
          <a:noFill/>
          <a:ln w="12700">
            <a:noFill/>
            <a:miter lim="800000"/>
            <a:headEnd/>
            <a:tailEnd/>
          </a:ln>
          <a:effectLst/>
        </p:spPr>
        <p:txBody>
          <a:bodyPr wrap="square">
            <a:spAutoFit/>
          </a:bodyPr>
          <a:lstStyle/>
          <a:p>
            <a:pPr lvl="1">
              <a:spcBef>
                <a:spcPct val="20000"/>
              </a:spcBef>
              <a:buClr>
                <a:schemeClr val="tx2"/>
              </a:buClr>
              <a:buSzPct val="100000"/>
            </a:pPr>
            <a:r>
              <a:rPr lang="en-US" sz="2800" i="1" dirty="0" smtClean="0">
                <a:solidFill>
                  <a:schemeClr val="folHlink"/>
                </a:solidFill>
                <a:latin typeface="Comic Sans MS" pitchFamily="66" charset="0"/>
              </a:rPr>
              <a:t>Eastern Cooperative Oncology Group ECOG </a:t>
            </a:r>
            <a:r>
              <a:rPr lang="en-US" sz="2800" i="1" dirty="0">
                <a:solidFill>
                  <a:schemeClr val="folHlink"/>
                </a:solidFill>
                <a:latin typeface="Comic Sans MS" pitchFamily="66" charset="0"/>
              </a:rPr>
              <a:t>Performance Status</a:t>
            </a:r>
          </a:p>
        </p:txBody>
      </p:sp>
    </p:spTree>
    <p:extLst>
      <p:ext uri="{BB962C8B-B14F-4D97-AF65-F5344CB8AC3E}">
        <p14:creationId xmlns:p14="http://schemas.microsoft.com/office/powerpoint/2010/main" val="924260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r>
              <a:rPr lang="en-US">
                <a:latin typeface="Comic Sans MS" pitchFamily="66" charset="0"/>
              </a:rPr>
              <a:t>Pre-Treatment Assessment</a:t>
            </a:r>
          </a:p>
        </p:txBody>
      </p:sp>
      <p:sp>
        <p:nvSpPr>
          <p:cNvPr id="162819" name="Rectangle 3"/>
          <p:cNvSpPr>
            <a:spLocks noGrp="1" noRot="1" noChangeArrowheads="1"/>
          </p:cNvSpPr>
          <p:nvPr>
            <p:ph type="body" idx="1"/>
          </p:nvPr>
        </p:nvSpPr>
        <p:spPr/>
        <p:txBody>
          <a:bodyPr/>
          <a:lstStyle/>
          <a:p>
            <a:r>
              <a:rPr lang="en-US">
                <a:latin typeface="Comic Sans MS" pitchFamily="66" charset="0"/>
              </a:rPr>
              <a:t>Previous experience </a:t>
            </a:r>
          </a:p>
          <a:p>
            <a:r>
              <a:rPr lang="en-US">
                <a:latin typeface="Comic Sans MS" pitchFamily="66" charset="0"/>
              </a:rPr>
              <a:t>Psychosocial status</a:t>
            </a:r>
          </a:p>
          <a:p>
            <a:r>
              <a:rPr lang="en-US">
                <a:latin typeface="Comic Sans MS" pitchFamily="66" charset="0"/>
              </a:rPr>
              <a:t>Teaching requirements</a:t>
            </a:r>
          </a:p>
          <a:p>
            <a:r>
              <a:rPr lang="en-US">
                <a:latin typeface="Comic Sans MS" pitchFamily="66" charset="0"/>
              </a:rPr>
              <a:t>Symptom management</a:t>
            </a:r>
          </a:p>
        </p:txBody>
      </p:sp>
      <p:pic>
        <p:nvPicPr>
          <p:cNvPr id="162820" name="Picture 4" descr="alisa"/>
          <p:cNvPicPr>
            <a:picLocks noChangeAspect="1" noChangeArrowheads="1"/>
          </p:cNvPicPr>
          <p:nvPr/>
        </p:nvPicPr>
        <p:blipFill>
          <a:blip r:embed="rId2" cstate="print"/>
          <a:srcRect l="11461" t="6410" r="5882" b="5128"/>
          <a:stretch>
            <a:fillRect/>
          </a:stretch>
        </p:blipFill>
        <p:spPr bwMode="auto">
          <a:xfrm>
            <a:off x="6019800" y="2057400"/>
            <a:ext cx="2819400" cy="4343400"/>
          </a:xfrm>
          <a:prstGeom prst="rect">
            <a:avLst/>
          </a:prstGeom>
          <a:noFill/>
          <a:ln w="9525">
            <a:noFill/>
            <a:miter lim="800000"/>
            <a:headEnd/>
            <a:tailEnd/>
          </a:ln>
        </p:spPr>
      </p:pic>
      <p:pic>
        <p:nvPicPr>
          <p:cNvPr id="162821" name="Picture 5" descr="leslie pt teaching"/>
          <p:cNvPicPr>
            <a:picLocks noChangeAspect="1" noChangeArrowheads="1"/>
          </p:cNvPicPr>
          <p:nvPr/>
        </p:nvPicPr>
        <p:blipFill>
          <a:blip r:embed="rId3" cstate="print"/>
          <a:srcRect l="8888" t="6226" r="4443" b="9727"/>
          <a:stretch>
            <a:fillRect/>
          </a:stretch>
        </p:blipFill>
        <p:spPr bwMode="auto">
          <a:xfrm>
            <a:off x="1905000" y="4191000"/>
            <a:ext cx="3352800" cy="2320925"/>
          </a:xfrm>
          <a:prstGeom prst="rect">
            <a:avLst/>
          </a:prstGeom>
          <a:noFill/>
          <a:ln w="9525">
            <a:noFill/>
            <a:miter lim="800000"/>
            <a:headEnd/>
            <a:tailEnd/>
          </a:ln>
          <a:effectLst/>
        </p:spPr>
      </p:pic>
    </p:spTree>
    <p:extLst>
      <p:ext uri="{BB962C8B-B14F-4D97-AF65-F5344CB8AC3E}">
        <p14:creationId xmlns:p14="http://schemas.microsoft.com/office/powerpoint/2010/main" val="1663616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r>
              <a:rPr lang="en-US">
                <a:latin typeface="Comic Sans MS" pitchFamily="66" charset="0"/>
              </a:rPr>
              <a:t>Prescriber Orders</a:t>
            </a:r>
          </a:p>
        </p:txBody>
      </p:sp>
      <p:sp>
        <p:nvSpPr>
          <p:cNvPr id="167939" name="Rectangle 3"/>
          <p:cNvSpPr>
            <a:spLocks noGrp="1" noRot="1" noChangeArrowheads="1"/>
          </p:cNvSpPr>
          <p:nvPr>
            <p:ph type="body" idx="1"/>
          </p:nvPr>
        </p:nvSpPr>
        <p:spPr/>
        <p:txBody>
          <a:bodyPr/>
          <a:lstStyle/>
          <a:p>
            <a:r>
              <a:rPr lang="en-US" dirty="0">
                <a:latin typeface="Comic Sans MS" pitchFamily="66" charset="0"/>
              </a:rPr>
              <a:t>Pre-medications</a:t>
            </a:r>
          </a:p>
          <a:p>
            <a:r>
              <a:rPr lang="en-US" dirty="0">
                <a:latin typeface="Comic Sans MS" pitchFamily="66" charset="0"/>
              </a:rPr>
              <a:t>Adjuvant medications</a:t>
            </a:r>
          </a:p>
          <a:p>
            <a:r>
              <a:rPr lang="en-US" dirty="0" err="1">
                <a:latin typeface="Comic Sans MS" pitchFamily="66" charset="0"/>
              </a:rPr>
              <a:t>Cytotoxic</a:t>
            </a:r>
            <a:r>
              <a:rPr lang="en-US" dirty="0">
                <a:latin typeface="Comic Sans MS" pitchFamily="66" charset="0"/>
              </a:rPr>
              <a:t> and/or </a:t>
            </a:r>
            <a:br>
              <a:rPr lang="en-US" dirty="0">
                <a:latin typeface="Comic Sans MS" pitchFamily="66" charset="0"/>
              </a:rPr>
            </a:br>
            <a:r>
              <a:rPr lang="en-US" dirty="0">
                <a:latin typeface="Comic Sans MS" pitchFamily="66" charset="0"/>
              </a:rPr>
              <a:t>biologic agents</a:t>
            </a:r>
          </a:p>
          <a:p>
            <a:r>
              <a:rPr lang="en-US" dirty="0">
                <a:latin typeface="Comic Sans MS" pitchFamily="66" charset="0"/>
              </a:rPr>
              <a:t>Hydration</a:t>
            </a:r>
          </a:p>
          <a:p>
            <a:r>
              <a:rPr lang="en-US" dirty="0" err="1">
                <a:latin typeface="Comic Sans MS" pitchFamily="66" charset="0"/>
              </a:rPr>
              <a:t>Antiemetics</a:t>
            </a:r>
            <a:endParaRPr lang="en-US" dirty="0">
              <a:latin typeface="Comic Sans MS" pitchFamily="66" charset="0"/>
            </a:endParaRPr>
          </a:p>
        </p:txBody>
      </p:sp>
      <p:pic>
        <p:nvPicPr>
          <p:cNvPr id="167940" name="Picture 4" descr="MD orders"/>
          <p:cNvPicPr>
            <a:picLocks noChangeAspect="1" noChangeArrowheads="1"/>
          </p:cNvPicPr>
          <p:nvPr/>
        </p:nvPicPr>
        <p:blipFill>
          <a:blip r:embed="rId2" cstate="print"/>
          <a:srcRect l="10527" t="6857" b="9872"/>
          <a:stretch>
            <a:fillRect/>
          </a:stretch>
        </p:blipFill>
        <p:spPr bwMode="auto">
          <a:xfrm>
            <a:off x="4800600" y="3276600"/>
            <a:ext cx="3962400" cy="2830513"/>
          </a:xfrm>
          <a:prstGeom prst="rect">
            <a:avLst/>
          </a:prstGeom>
          <a:noFill/>
          <a:ln w="9525">
            <a:noFill/>
            <a:miter lim="800000"/>
            <a:headEnd/>
            <a:tailEnd/>
          </a:ln>
          <a:effectLst/>
        </p:spPr>
      </p:pic>
    </p:spTree>
    <p:extLst>
      <p:ext uri="{BB962C8B-B14F-4D97-AF65-F5344CB8AC3E}">
        <p14:creationId xmlns:p14="http://schemas.microsoft.com/office/powerpoint/2010/main" val="389558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Grp="1" noRot="1" noChangeArrowheads="1"/>
          </p:cNvSpPr>
          <p:nvPr>
            <p:ph type="title"/>
          </p:nvPr>
        </p:nvSpPr>
        <p:spPr/>
        <p:txBody>
          <a:bodyPr>
            <a:normAutofit fontScale="90000"/>
          </a:bodyPr>
          <a:lstStyle/>
          <a:p>
            <a:pPr algn="ctr"/>
            <a:r>
              <a:rPr lang="en-US">
                <a:latin typeface="Comic Sans MS" pitchFamily="66" charset="0"/>
              </a:rPr>
              <a:t>Question Physician Orders When Appropriate</a:t>
            </a:r>
          </a:p>
        </p:txBody>
      </p:sp>
      <p:pic>
        <p:nvPicPr>
          <p:cNvPr id="109573" name="Picture 5" descr="jordan48"/>
          <p:cNvPicPr>
            <a:picLocks noGrp="1" noChangeAspect="1" noChangeArrowheads="1"/>
          </p:cNvPicPr>
          <p:nvPr>
            <p:ph idx="1"/>
          </p:nvPr>
        </p:nvPicPr>
        <p:blipFill>
          <a:blip r:embed="rId2" cstate="print"/>
          <a:srcRect t="10135"/>
          <a:stretch>
            <a:fillRect/>
          </a:stretch>
        </p:blipFill>
        <p:spPr>
          <a:xfrm>
            <a:off x="381000" y="1862138"/>
            <a:ext cx="8305800" cy="4978400"/>
          </a:xfrm>
          <a:noFill/>
          <a:ln/>
        </p:spPr>
      </p:pic>
    </p:spTree>
    <p:extLst>
      <p:ext uri="{BB962C8B-B14F-4D97-AF65-F5344CB8AC3E}">
        <p14:creationId xmlns:p14="http://schemas.microsoft.com/office/powerpoint/2010/main" val="236480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Rot="1" noChangeArrowheads="1"/>
          </p:cNvSpPr>
          <p:nvPr>
            <p:ph type="title"/>
          </p:nvPr>
        </p:nvSpPr>
        <p:spPr/>
        <p:txBody>
          <a:bodyPr/>
          <a:lstStyle/>
          <a:p>
            <a:r>
              <a:rPr lang="en-US">
                <a:latin typeface="Comic Sans MS" pitchFamily="66" charset="0"/>
              </a:rPr>
              <a:t>Drug Preparation - Pharmacy</a:t>
            </a:r>
          </a:p>
        </p:txBody>
      </p:sp>
      <p:pic>
        <p:nvPicPr>
          <p:cNvPr id="91141" name="Picture 5" descr="jordan41"/>
          <p:cNvPicPr>
            <a:picLocks noGrp="1" noChangeAspect="1" noChangeArrowheads="1"/>
          </p:cNvPicPr>
          <p:nvPr>
            <p:ph idx="1"/>
          </p:nvPr>
        </p:nvPicPr>
        <p:blipFill>
          <a:blip r:embed="rId2" cstate="print"/>
          <a:srcRect/>
          <a:stretch>
            <a:fillRect/>
          </a:stretch>
        </p:blipFill>
        <p:spPr>
          <a:xfrm>
            <a:off x="2209800" y="1371600"/>
            <a:ext cx="5029200" cy="5486400"/>
          </a:xfrm>
          <a:noFill/>
          <a:ln/>
        </p:spPr>
      </p:pic>
    </p:spTree>
    <p:extLst>
      <p:ext uri="{BB962C8B-B14F-4D97-AF65-F5344CB8AC3E}">
        <p14:creationId xmlns:p14="http://schemas.microsoft.com/office/powerpoint/2010/main" val="510662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r>
              <a:rPr lang="en-US">
                <a:latin typeface="Comic Sans MS" pitchFamily="66" charset="0"/>
              </a:rPr>
              <a:t>Clinical Area Preparation</a:t>
            </a:r>
          </a:p>
        </p:txBody>
      </p:sp>
      <p:sp>
        <p:nvSpPr>
          <p:cNvPr id="174083" name="Rectangle 3"/>
          <p:cNvSpPr>
            <a:spLocks noGrp="1" noRot="1" noChangeArrowheads="1"/>
          </p:cNvSpPr>
          <p:nvPr>
            <p:ph type="body" sz="half" idx="1"/>
          </p:nvPr>
        </p:nvSpPr>
        <p:spPr>
          <a:xfrm>
            <a:off x="838200" y="1905000"/>
            <a:ext cx="7772400" cy="4648200"/>
          </a:xfrm>
        </p:spPr>
        <p:txBody>
          <a:bodyPr>
            <a:normAutofit/>
          </a:bodyPr>
          <a:lstStyle/>
          <a:p>
            <a:r>
              <a:rPr lang="en-US" dirty="0" err="1">
                <a:latin typeface="Comic Sans MS" pitchFamily="66" charset="0"/>
              </a:rPr>
              <a:t>Cytotoxic</a:t>
            </a:r>
            <a:r>
              <a:rPr lang="en-US" dirty="0">
                <a:latin typeface="Comic Sans MS" pitchFamily="66" charset="0"/>
              </a:rPr>
              <a:t>/Biologic Agent</a:t>
            </a:r>
          </a:p>
          <a:p>
            <a:r>
              <a:rPr lang="en-US" dirty="0">
                <a:latin typeface="Comic Sans MS" pitchFamily="66" charset="0"/>
              </a:rPr>
              <a:t>IV equipment</a:t>
            </a:r>
          </a:p>
          <a:p>
            <a:r>
              <a:rPr lang="en-US" dirty="0">
                <a:latin typeface="Comic Sans MS" pitchFamily="66" charset="0"/>
              </a:rPr>
              <a:t>Appropriate fluids/</a:t>
            </a:r>
            <a:r>
              <a:rPr lang="en-US" dirty="0" err="1">
                <a:latin typeface="Comic Sans MS" pitchFamily="66" charset="0"/>
              </a:rPr>
              <a:t>antiemetics</a:t>
            </a:r>
            <a:endParaRPr lang="en-US" dirty="0">
              <a:latin typeface="Comic Sans MS" pitchFamily="66" charset="0"/>
            </a:endParaRPr>
          </a:p>
          <a:p>
            <a:r>
              <a:rPr lang="en-US" dirty="0">
                <a:latin typeface="Comic Sans MS" pitchFamily="66" charset="0"/>
              </a:rPr>
              <a:t>Safety gown</a:t>
            </a:r>
          </a:p>
          <a:p>
            <a:r>
              <a:rPr lang="en-US" dirty="0">
                <a:latin typeface="Comic Sans MS" pitchFamily="66" charset="0"/>
              </a:rPr>
              <a:t>Absorbent plastic backed pad </a:t>
            </a:r>
          </a:p>
          <a:p>
            <a:r>
              <a:rPr lang="en-US" dirty="0">
                <a:latin typeface="Comic Sans MS" pitchFamily="66" charset="0"/>
              </a:rPr>
              <a:t>Hazardous waste container</a:t>
            </a:r>
          </a:p>
          <a:p>
            <a:r>
              <a:rPr lang="en-US" dirty="0">
                <a:latin typeface="Comic Sans MS" pitchFamily="66" charset="0"/>
              </a:rPr>
              <a:t>Emergency </a:t>
            </a:r>
            <a:r>
              <a:rPr lang="en-US" dirty="0" smtClean="0">
                <a:latin typeface="Comic Sans MS" pitchFamily="66" charset="0"/>
              </a:rPr>
              <a:t>equipment/medications</a:t>
            </a:r>
            <a:endParaRPr lang="en-US" dirty="0">
              <a:latin typeface="Comic Sans MS" pitchFamily="66" charset="0"/>
            </a:endParaRPr>
          </a:p>
        </p:txBody>
      </p:sp>
      <p:pic>
        <p:nvPicPr>
          <p:cNvPr id="174084" name="Picture 4" descr="4bxpsjaw[1]"/>
          <p:cNvPicPr>
            <a:picLocks noGrp="1" noChangeAspect="1" noChangeArrowheads="1"/>
          </p:cNvPicPr>
          <p:nvPr>
            <p:ph sz="half" idx="2"/>
          </p:nvPr>
        </p:nvPicPr>
        <p:blipFill>
          <a:blip r:embed="rId2" cstate="print"/>
          <a:srcRect/>
          <a:stretch>
            <a:fillRect/>
          </a:stretch>
        </p:blipFill>
        <p:spPr>
          <a:xfrm>
            <a:off x="6046788" y="1371600"/>
            <a:ext cx="3097212" cy="2278063"/>
          </a:xfrm>
          <a:noFill/>
          <a:ln/>
        </p:spPr>
      </p:pic>
    </p:spTree>
    <p:extLst>
      <p:ext uri="{BB962C8B-B14F-4D97-AF65-F5344CB8AC3E}">
        <p14:creationId xmlns:p14="http://schemas.microsoft.com/office/powerpoint/2010/main" val="1562226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sz="quarter"/>
          </p:nvPr>
        </p:nvSpPr>
        <p:spPr/>
        <p:txBody>
          <a:bodyPr/>
          <a:lstStyle/>
          <a:p>
            <a:r>
              <a:rPr lang="en-US">
                <a:latin typeface="Comic Sans MS" pitchFamily="66" charset="0"/>
              </a:rPr>
              <a:t>Room Preparation: Equipment</a:t>
            </a:r>
          </a:p>
        </p:txBody>
      </p:sp>
      <p:pic>
        <p:nvPicPr>
          <p:cNvPr id="63492" name="Picture 4" descr="jordan21"/>
          <p:cNvPicPr>
            <a:picLocks noGrp="1" noChangeAspect="1" noChangeArrowheads="1"/>
          </p:cNvPicPr>
          <p:nvPr>
            <p:ph sz="quarter" idx="1"/>
          </p:nvPr>
        </p:nvPicPr>
        <p:blipFill>
          <a:blip r:embed="rId2" cstate="print"/>
          <a:srcRect/>
          <a:stretch>
            <a:fillRect/>
          </a:stretch>
        </p:blipFill>
        <p:spPr>
          <a:xfrm>
            <a:off x="14288" y="1371600"/>
            <a:ext cx="3867150" cy="5486400"/>
          </a:xfrm>
          <a:noFill/>
          <a:ln/>
        </p:spPr>
      </p:pic>
      <p:pic>
        <p:nvPicPr>
          <p:cNvPr id="63494" name="Picture 6" descr="jordan29"/>
          <p:cNvPicPr>
            <a:picLocks noGrp="1" noChangeAspect="1" noChangeArrowheads="1"/>
          </p:cNvPicPr>
          <p:nvPr>
            <p:ph sz="quarter" idx="2"/>
          </p:nvPr>
        </p:nvPicPr>
        <p:blipFill>
          <a:blip r:embed="rId3" cstate="print"/>
          <a:srcRect l="14815" r="14815"/>
          <a:stretch>
            <a:fillRect/>
          </a:stretch>
        </p:blipFill>
        <p:spPr>
          <a:xfrm>
            <a:off x="5502275" y="4446588"/>
            <a:ext cx="3641725" cy="2411412"/>
          </a:xfrm>
          <a:noFill/>
          <a:ln/>
        </p:spPr>
      </p:pic>
      <p:pic>
        <p:nvPicPr>
          <p:cNvPr id="63496" name="Picture 8" descr="jordan31"/>
          <p:cNvPicPr>
            <a:picLocks noGrp="1" noChangeAspect="1" noChangeArrowheads="1"/>
          </p:cNvPicPr>
          <p:nvPr>
            <p:ph sz="quarter" idx="3"/>
          </p:nvPr>
        </p:nvPicPr>
        <p:blipFill>
          <a:blip r:embed="rId4" cstate="print"/>
          <a:srcRect l="7500" b="10948"/>
          <a:stretch>
            <a:fillRect/>
          </a:stretch>
        </p:blipFill>
        <p:spPr>
          <a:xfrm>
            <a:off x="3200400" y="2895600"/>
            <a:ext cx="3124200" cy="2139950"/>
          </a:xfrm>
          <a:noFill/>
          <a:ln/>
        </p:spPr>
      </p:pic>
      <p:pic>
        <p:nvPicPr>
          <p:cNvPr id="63498" name="Picture 10" descr="P8240079"/>
          <p:cNvPicPr>
            <a:picLocks noGrp="1" noChangeAspect="1" noChangeArrowheads="1"/>
          </p:cNvPicPr>
          <p:nvPr>
            <p:ph sz="quarter" idx="4"/>
          </p:nvPr>
        </p:nvPicPr>
        <p:blipFill>
          <a:blip r:embed="rId5" cstate="print"/>
          <a:srcRect/>
          <a:stretch>
            <a:fillRect/>
          </a:stretch>
        </p:blipFill>
        <p:spPr>
          <a:xfrm>
            <a:off x="5716588" y="1600200"/>
            <a:ext cx="3427412" cy="2570163"/>
          </a:xfrm>
          <a:noFill/>
          <a:ln/>
        </p:spPr>
      </p:pic>
    </p:spTree>
    <p:extLst>
      <p:ext uri="{BB962C8B-B14F-4D97-AF65-F5344CB8AC3E}">
        <p14:creationId xmlns:p14="http://schemas.microsoft.com/office/powerpoint/2010/main" val="329777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en-US">
                <a:latin typeface="Comic Sans MS" pitchFamily="66" charset="0"/>
              </a:rPr>
              <a:t>What is a Body Surface Area?</a:t>
            </a:r>
          </a:p>
        </p:txBody>
      </p:sp>
      <p:sp>
        <p:nvSpPr>
          <p:cNvPr id="140291" name="Rectangle 3"/>
          <p:cNvSpPr>
            <a:spLocks noGrp="1" noRot="1" noChangeArrowheads="1"/>
          </p:cNvSpPr>
          <p:nvPr>
            <p:ph type="body" sz="half" idx="1"/>
          </p:nvPr>
        </p:nvSpPr>
        <p:spPr>
          <a:xfrm>
            <a:off x="838200" y="2057400"/>
            <a:ext cx="5334000" cy="4191000"/>
          </a:xfrm>
        </p:spPr>
        <p:txBody>
          <a:bodyPr/>
          <a:lstStyle/>
          <a:p>
            <a:pPr>
              <a:lnSpc>
                <a:spcPct val="90000"/>
              </a:lnSpc>
            </a:pPr>
            <a:r>
              <a:rPr lang="en-US" dirty="0">
                <a:latin typeface="Comic Sans MS" pitchFamily="66" charset="0"/>
              </a:rPr>
              <a:t>The calculation made using a patient’s height &amp; weight to ensure appropriate chemotherapy dosage</a:t>
            </a:r>
            <a:r>
              <a:rPr lang="en-US" dirty="0" smtClean="0">
                <a:latin typeface="Comic Sans MS" pitchFamily="66" charset="0"/>
              </a:rPr>
              <a:t>.</a:t>
            </a:r>
          </a:p>
          <a:p>
            <a:pPr>
              <a:lnSpc>
                <a:spcPct val="90000"/>
              </a:lnSpc>
            </a:pPr>
            <a:r>
              <a:rPr lang="en-US" dirty="0" smtClean="0">
                <a:latin typeface="Comic Sans MS" pitchFamily="66" charset="0"/>
              </a:rPr>
              <a:t>BSA = √ht (cm) x wt (kg)/ 3600</a:t>
            </a:r>
            <a:endParaRPr lang="en-US" dirty="0">
              <a:latin typeface="Comic Sans MS" pitchFamily="66" charset="0"/>
            </a:endParaRPr>
          </a:p>
        </p:txBody>
      </p:sp>
      <p:pic>
        <p:nvPicPr>
          <p:cNvPr id="140292" name="Picture 4" descr="j0302953"/>
          <p:cNvPicPr>
            <a:picLocks noGrp="1" noChangeAspect="1" noChangeArrowheads="1"/>
          </p:cNvPicPr>
          <p:nvPr>
            <p:ph sz="half" idx="2"/>
          </p:nvPr>
        </p:nvPicPr>
        <p:blipFill>
          <a:blip r:embed="rId2" cstate="print"/>
          <a:srcRect/>
          <a:stretch>
            <a:fillRect/>
          </a:stretch>
        </p:blipFill>
        <p:spPr>
          <a:xfrm>
            <a:off x="6172200" y="2133600"/>
            <a:ext cx="2609850" cy="3657600"/>
          </a:xfrm>
          <a:noFill/>
          <a:ln/>
        </p:spPr>
      </p:pic>
    </p:spTree>
    <p:extLst>
      <p:ext uri="{BB962C8B-B14F-4D97-AF65-F5344CB8AC3E}">
        <p14:creationId xmlns:p14="http://schemas.microsoft.com/office/powerpoint/2010/main" val="1420301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457200" y="228600"/>
            <a:ext cx="8385175" cy="1431925"/>
          </a:xfrm>
        </p:spPr>
        <p:txBody>
          <a:bodyPr/>
          <a:lstStyle/>
          <a:p>
            <a:r>
              <a:rPr lang="en-US">
                <a:latin typeface="Comic Sans MS" pitchFamily="66" charset="0"/>
              </a:rPr>
              <a:t>Two Nurse Check</a:t>
            </a:r>
          </a:p>
        </p:txBody>
      </p:sp>
      <p:sp>
        <p:nvSpPr>
          <p:cNvPr id="286723" name="Rectangle 3"/>
          <p:cNvSpPr>
            <a:spLocks noGrp="1" noRot="1" noChangeArrowheads="1"/>
          </p:cNvSpPr>
          <p:nvPr>
            <p:ph type="body" sz="half" idx="1"/>
          </p:nvPr>
        </p:nvSpPr>
        <p:spPr>
          <a:xfrm>
            <a:off x="838200" y="1905000"/>
            <a:ext cx="8001000" cy="4191000"/>
          </a:xfrm>
        </p:spPr>
        <p:txBody>
          <a:bodyPr/>
          <a:lstStyle/>
          <a:p>
            <a:r>
              <a:rPr lang="en-US" sz="3600">
                <a:latin typeface="Comic Sans MS" pitchFamily="66" charset="0"/>
              </a:rPr>
              <a:t>With change of caregiver</a:t>
            </a:r>
          </a:p>
          <a:p>
            <a:r>
              <a:rPr lang="en-US" sz="3600">
                <a:latin typeface="Comic Sans MS" pitchFamily="66" charset="0"/>
              </a:rPr>
              <a:t>With change of cytotoxic agent bag</a:t>
            </a:r>
          </a:p>
          <a:p>
            <a:r>
              <a:rPr lang="en-US" sz="3600">
                <a:latin typeface="Comic Sans MS" pitchFamily="66" charset="0"/>
              </a:rPr>
              <a:t>With a change in pump settings</a:t>
            </a:r>
          </a:p>
        </p:txBody>
      </p:sp>
      <p:pic>
        <p:nvPicPr>
          <p:cNvPr id="286726" name="Picture 6" descr="wtpzkrb1[1]"/>
          <p:cNvPicPr>
            <a:picLocks noGrp="1" noChangeAspect="1" noChangeArrowheads="1"/>
          </p:cNvPicPr>
          <p:nvPr>
            <p:ph sz="quarter" idx="3"/>
          </p:nvPr>
        </p:nvPicPr>
        <p:blipFill>
          <a:blip r:embed="rId2" cstate="print"/>
          <a:srcRect/>
          <a:stretch>
            <a:fillRect/>
          </a:stretch>
        </p:blipFill>
        <p:spPr>
          <a:xfrm>
            <a:off x="5995988" y="4451350"/>
            <a:ext cx="2919412" cy="2090738"/>
          </a:xfrm>
          <a:noFill/>
          <a:ln/>
        </p:spPr>
      </p:pic>
    </p:spTree>
    <p:extLst>
      <p:ext uri="{BB962C8B-B14F-4D97-AF65-F5344CB8AC3E}">
        <p14:creationId xmlns:p14="http://schemas.microsoft.com/office/powerpoint/2010/main" val="391586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Gray</a:t>
            </a:r>
            <a:endParaRPr lang="en-US" dirty="0"/>
          </a:p>
        </p:txBody>
      </p:sp>
      <p:sp>
        <p:nvSpPr>
          <p:cNvPr id="56323" name="Rectangle 3"/>
          <p:cNvSpPr>
            <a:spLocks noGrp="1" noChangeArrowheads="1"/>
          </p:cNvSpPr>
          <p:nvPr>
            <p:ph type="body" idx="1"/>
          </p:nvPr>
        </p:nvSpPr>
        <p:spPr/>
        <p:txBody>
          <a:bodyPr/>
          <a:lstStyle/>
          <a:p>
            <a:pPr algn="ctr" rtl="0">
              <a:buFont typeface="Wingdings" pitchFamily="2" charset="2"/>
              <a:buNone/>
            </a:pPr>
            <a:r>
              <a:rPr lang="en-US" dirty="0"/>
              <a:t>One Gray (GY)= 100 </a:t>
            </a:r>
            <a:r>
              <a:rPr lang="en-US" dirty="0" err="1"/>
              <a:t>rads</a:t>
            </a:r>
            <a:r>
              <a:rPr lang="en-US" dirty="0"/>
              <a:t> </a:t>
            </a:r>
          </a:p>
          <a:p>
            <a:pPr algn="ctr" rtl="0">
              <a:buFont typeface="Wingdings" pitchFamily="2" charset="2"/>
              <a:buNone/>
            </a:pPr>
            <a:endParaRPr lang="en-US" dirty="0"/>
          </a:p>
          <a:p>
            <a:r>
              <a:rPr lang="en-US" dirty="0"/>
              <a:t>Treatment are usually given on a daily basis, 5 days per week for an average of 25 to 30 </a:t>
            </a:r>
            <a:r>
              <a:rPr lang="en-US" dirty="0" smtClean="0"/>
              <a:t>treatment.</a:t>
            </a:r>
            <a:endParaRPr lang="en-US" dirty="0"/>
          </a:p>
          <a:p>
            <a:endParaRPr lang="en-US" dirty="0"/>
          </a:p>
        </p:txBody>
      </p:sp>
    </p:spTree>
    <p:extLst>
      <p:ext uri="{BB962C8B-B14F-4D97-AF65-F5344CB8AC3E}">
        <p14:creationId xmlns:p14="http://schemas.microsoft.com/office/powerpoint/2010/main" val="1701338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r>
              <a:rPr lang="en-US">
                <a:latin typeface="Comic Sans MS" pitchFamily="66" charset="0"/>
              </a:rPr>
              <a:t>Medication Labeling</a:t>
            </a:r>
          </a:p>
        </p:txBody>
      </p:sp>
      <p:pic>
        <p:nvPicPr>
          <p:cNvPr id="173059" name="Picture 3" descr="DSC00606"/>
          <p:cNvPicPr>
            <a:picLocks noGrp="1" noChangeAspect="1" noChangeArrowheads="1"/>
          </p:cNvPicPr>
          <p:nvPr>
            <p:ph sz="half" idx="1"/>
          </p:nvPr>
        </p:nvPicPr>
        <p:blipFill>
          <a:blip r:embed="rId2" cstate="print"/>
          <a:srcRect l="5769" r="22231"/>
          <a:stretch>
            <a:fillRect/>
          </a:stretch>
        </p:blipFill>
        <p:spPr>
          <a:xfrm>
            <a:off x="914400" y="3505200"/>
            <a:ext cx="2438400" cy="2971800"/>
          </a:xfrm>
          <a:noFill/>
          <a:ln/>
        </p:spPr>
      </p:pic>
      <p:pic>
        <p:nvPicPr>
          <p:cNvPr id="173060" name="Picture 4" descr="DSC00605"/>
          <p:cNvPicPr>
            <a:picLocks noGrp="1" noChangeAspect="1" noChangeArrowheads="1"/>
          </p:cNvPicPr>
          <p:nvPr>
            <p:ph sz="quarter" idx="2"/>
          </p:nvPr>
        </p:nvPicPr>
        <p:blipFill>
          <a:blip r:embed="rId3" cstate="print"/>
          <a:srcRect/>
          <a:stretch>
            <a:fillRect/>
          </a:stretch>
        </p:blipFill>
        <p:spPr>
          <a:xfrm>
            <a:off x="3271838" y="2525713"/>
            <a:ext cx="2473325" cy="3259137"/>
          </a:xfrm>
          <a:noFill/>
          <a:ln/>
        </p:spPr>
      </p:pic>
      <p:pic>
        <p:nvPicPr>
          <p:cNvPr id="173061" name="Picture 5" descr="DSC00607"/>
          <p:cNvPicPr>
            <a:picLocks noGrp="1" noChangeAspect="1" noChangeArrowheads="1"/>
          </p:cNvPicPr>
          <p:nvPr>
            <p:ph sz="quarter" idx="3"/>
          </p:nvPr>
        </p:nvPicPr>
        <p:blipFill>
          <a:blip r:embed="rId4" cstate="print"/>
          <a:srcRect l="8653" r="10577"/>
          <a:stretch>
            <a:fillRect/>
          </a:stretch>
        </p:blipFill>
        <p:spPr>
          <a:xfrm>
            <a:off x="6096000" y="1752600"/>
            <a:ext cx="2667000" cy="3097213"/>
          </a:xfrm>
          <a:noFill/>
          <a:ln/>
        </p:spPr>
      </p:pic>
    </p:spTree>
    <p:extLst>
      <p:ext uri="{BB962C8B-B14F-4D97-AF65-F5344CB8AC3E}">
        <p14:creationId xmlns:p14="http://schemas.microsoft.com/office/powerpoint/2010/main" val="3345816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r>
              <a:rPr lang="en-US">
                <a:latin typeface="Comic Sans MS" pitchFamily="66" charset="0"/>
              </a:rPr>
              <a:t>Syringe Labeling</a:t>
            </a:r>
          </a:p>
        </p:txBody>
      </p:sp>
      <p:pic>
        <p:nvPicPr>
          <p:cNvPr id="176132" name="Picture 4" descr="syringe check"/>
          <p:cNvPicPr>
            <a:picLocks noChangeAspect="1" noChangeArrowheads="1"/>
          </p:cNvPicPr>
          <p:nvPr/>
        </p:nvPicPr>
        <p:blipFill>
          <a:blip r:embed="rId2" cstate="print"/>
          <a:srcRect l="11374" t="6329" r="17130" b="10127"/>
          <a:stretch>
            <a:fillRect/>
          </a:stretch>
        </p:blipFill>
        <p:spPr bwMode="auto">
          <a:xfrm>
            <a:off x="2997200" y="1524000"/>
            <a:ext cx="3556000" cy="5217368"/>
          </a:xfrm>
          <a:prstGeom prst="rect">
            <a:avLst/>
          </a:prstGeom>
          <a:noFill/>
          <a:ln w="12700">
            <a:noFill/>
            <a:miter lim="800000"/>
            <a:headEnd/>
            <a:tailEnd/>
          </a:ln>
          <a:effectLst/>
        </p:spPr>
      </p:pic>
    </p:spTree>
    <p:extLst>
      <p:ext uri="{BB962C8B-B14F-4D97-AF65-F5344CB8AC3E}">
        <p14:creationId xmlns:p14="http://schemas.microsoft.com/office/powerpoint/2010/main" val="254433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8" name="Rectangle 6"/>
          <p:cNvSpPr>
            <a:spLocks noGrp="1" noRot="1" noChangeArrowheads="1"/>
          </p:cNvSpPr>
          <p:nvPr>
            <p:ph type="title"/>
          </p:nvPr>
        </p:nvSpPr>
        <p:spPr>
          <a:xfrm>
            <a:off x="301625" y="228600"/>
            <a:ext cx="8842375" cy="1431925"/>
          </a:xfrm>
        </p:spPr>
        <p:txBody>
          <a:bodyPr/>
          <a:lstStyle/>
          <a:p>
            <a:r>
              <a:rPr lang="en-US" sz="4000">
                <a:latin typeface="Comic Sans MS" pitchFamily="66" charset="0"/>
              </a:rPr>
              <a:t>Check Calculations with 2</a:t>
            </a:r>
            <a:r>
              <a:rPr lang="en-US" sz="4000" baseline="30000">
                <a:latin typeface="Comic Sans MS" pitchFamily="66" charset="0"/>
              </a:rPr>
              <a:t>nd</a:t>
            </a:r>
            <a:r>
              <a:rPr lang="en-US" sz="4000">
                <a:latin typeface="Comic Sans MS" pitchFamily="66" charset="0"/>
              </a:rPr>
              <a:t> Nurse</a:t>
            </a:r>
          </a:p>
        </p:txBody>
      </p:sp>
      <p:pic>
        <p:nvPicPr>
          <p:cNvPr id="100357" name="Picture 5" descr="jordan45"/>
          <p:cNvPicPr>
            <a:picLocks noGrp="1" noChangeAspect="1" noChangeArrowheads="1"/>
          </p:cNvPicPr>
          <p:nvPr>
            <p:ph idx="1"/>
          </p:nvPr>
        </p:nvPicPr>
        <p:blipFill>
          <a:blip r:embed="rId2" cstate="print"/>
          <a:srcRect l="14999" t="10715" b="10715"/>
          <a:stretch>
            <a:fillRect/>
          </a:stretch>
        </p:blipFill>
        <p:spPr>
          <a:xfrm>
            <a:off x="1295400" y="1958975"/>
            <a:ext cx="7162800" cy="4635500"/>
          </a:xfrm>
          <a:noFill/>
          <a:ln/>
        </p:spPr>
      </p:pic>
    </p:spTree>
    <p:extLst>
      <p:ext uri="{BB962C8B-B14F-4D97-AF65-F5344CB8AC3E}">
        <p14:creationId xmlns:p14="http://schemas.microsoft.com/office/powerpoint/2010/main" val="4100357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r>
              <a:rPr lang="en-US">
                <a:latin typeface="Comic Sans MS" pitchFamily="66" charset="0"/>
              </a:rPr>
              <a:t>Infusion Pump Double Check</a:t>
            </a:r>
          </a:p>
        </p:txBody>
      </p:sp>
      <p:pic>
        <p:nvPicPr>
          <p:cNvPr id="177155" name="Picture 3" descr="DSC00625"/>
          <p:cNvPicPr>
            <a:picLocks noGrp="1" noChangeAspect="1" noChangeArrowheads="1"/>
          </p:cNvPicPr>
          <p:nvPr>
            <p:ph sz="half" idx="1"/>
          </p:nvPr>
        </p:nvPicPr>
        <p:blipFill>
          <a:blip r:embed="rId2" cstate="print"/>
          <a:srcRect/>
          <a:stretch>
            <a:fillRect/>
          </a:stretch>
        </p:blipFill>
        <p:spPr>
          <a:xfrm>
            <a:off x="1600200" y="1828800"/>
            <a:ext cx="3314700" cy="4419600"/>
          </a:xfrm>
          <a:noFill/>
          <a:ln/>
        </p:spPr>
      </p:pic>
      <p:pic>
        <p:nvPicPr>
          <p:cNvPr id="177156" name="Picture 4" descr="DSC00604"/>
          <p:cNvPicPr>
            <a:picLocks noGrp="1" noChangeAspect="1" noChangeArrowheads="1"/>
          </p:cNvPicPr>
          <p:nvPr>
            <p:ph sz="half" idx="2"/>
          </p:nvPr>
        </p:nvPicPr>
        <p:blipFill>
          <a:blip r:embed="rId3" cstate="print"/>
          <a:srcRect b="23685"/>
          <a:stretch>
            <a:fillRect/>
          </a:stretch>
        </p:blipFill>
        <p:spPr>
          <a:xfrm>
            <a:off x="5233988" y="2681288"/>
            <a:ext cx="2932112" cy="2949575"/>
          </a:xfrm>
          <a:noFill/>
          <a:ln/>
        </p:spPr>
      </p:pic>
    </p:spTree>
    <p:extLst>
      <p:ext uri="{BB962C8B-B14F-4D97-AF65-F5344CB8AC3E}">
        <p14:creationId xmlns:p14="http://schemas.microsoft.com/office/powerpoint/2010/main" val="3612321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r>
              <a:rPr lang="en-US">
                <a:latin typeface="Comic Sans MS" pitchFamily="66" charset="0"/>
              </a:rPr>
              <a:t>The Antiemetic Dilemma</a:t>
            </a:r>
          </a:p>
        </p:txBody>
      </p:sp>
      <p:sp>
        <p:nvSpPr>
          <p:cNvPr id="143363" name="Rectangle 3"/>
          <p:cNvSpPr>
            <a:spLocks noGrp="1" noRot="1" noChangeArrowheads="1"/>
          </p:cNvSpPr>
          <p:nvPr>
            <p:ph type="body" sz="half" idx="1"/>
          </p:nvPr>
        </p:nvSpPr>
        <p:spPr>
          <a:xfrm>
            <a:off x="838200" y="1905000"/>
            <a:ext cx="4724400" cy="4191000"/>
          </a:xfrm>
        </p:spPr>
        <p:txBody>
          <a:bodyPr/>
          <a:lstStyle/>
          <a:p>
            <a:pPr>
              <a:lnSpc>
                <a:spcPct val="200000"/>
              </a:lnSpc>
            </a:pPr>
            <a:r>
              <a:rPr lang="en-US" dirty="0">
                <a:latin typeface="Comic Sans MS" pitchFamily="66" charset="0"/>
              </a:rPr>
              <a:t>Before Chemotherapy</a:t>
            </a:r>
          </a:p>
          <a:p>
            <a:pPr>
              <a:lnSpc>
                <a:spcPct val="200000"/>
              </a:lnSpc>
            </a:pPr>
            <a:r>
              <a:rPr lang="en-US" dirty="0">
                <a:latin typeface="Comic Sans MS" pitchFamily="66" charset="0"/>
              </a:rPr>
              <a:t>After </a:t>
            </a:r>
            <a:r>
              <a:rPr lang="en-US" dirty="0" smtClean="0">
                <a:latin typeface="Comic Sans MS" pitchFamily="66" charset="0"/>
              </a:rPr>
              <a:t>Chemotherapy</a:t>
            </a:r>
            <a:endParaRPr lang="en-US" dirty="0">
              <a:latin typeface="Comic Sans MS" pitchFamily="66" charset="0"/>
            </a:endParaRPr>
          </a:p>
        </p:txBody>
      </p:sp>
      <p:pic>
        <p:nvPicPr>
          <p:cNvPr id="143364" name="Picture 4" descr="d2ws3l2o[1]"/>
          <p:cNvPicPr>
            <a:picLocks noGrp="1" noChangeAspect="1" noChangeArrowheads="1"/>
          </p:cNvPicPr>
          <p:nvPr>
            <p:ph sz="half" idx="2"/>
          </p:nvPr>
        </p:nvPicPr>
        <p:blipFill>
          <a:blip r:embed="rId3" cstate="print"/>
          <a:srcRect/>
          <a:stretch>
            <a:fillRect/>
          </a:stretch>
        </p:blipFill>
        <p:spPr>
          <a:xfrm>
            <a:off x="5745163" y="1752600"/>
            <a:ext cx="2932112" cy="4495800"/>
          </a:xfrm>
          <a:noFill/>
          <a:ln/>
        </p:spPr>
      </p:pic>
    </p:spTree>
    <p:extLst>
      <p:ext uri="{BB962C8B-B14F-4D97-AF65-F5344CB8AC3E}">
        <p14:creationId xmlns:p14="http://schemas.microsoft.com/office/powerpoint/2010/main" val="557022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Administration of Chemotherapeutic Agents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Chemotherapeutic agents may be administered in the hospital, clinic, or home setting by topical, oral, intravenous, intramuscular, subcutaneous, </a:t>
            </a:r>
            <a:r>
              <a:rPr lang="en-US" dirty="0" err="1" smtClean="0"/>
              <a:t>intracavitary</a:t>
            </a:r>
            <a:r>
              <a:rPr lang="en-US" dirty="0" smtClean="0"/>
              <a:t>, and intrathecal routes. </a:t>
            </a:r>
          </a:p>
          <a:p>
            <a:r>
              <a:rPr lang="en-US" dirty="0" smtClean="0"/>
              <a:t>The administration route usually depends on the type of agent, the required dose, and the type, location, and extent of tumor being treated. </a:t>
            </a:r>
          </a:p>
          <a:p>
            <a:r>
              <a:rPr lang="en-US" dirty="0" smtClean="0"/>
              <a:t>Patient education is essential to maximize safety if chemotherapy is administered in the patient’s home.</a:t>
            </a:r>
            <a:endParaRPr lang="en-US" dirty="0"/>
          </a:p>
        </p:txBody>
      </p:sp>
    </p:spTree>
    <p:extLst>
      <p:ext uri="{BB962C8B-B14F-4D97-AF65-F5344CB8AC3E}">
        <p14:creationId xmlns:p14="http://schemas.microsoft.com/office/powerpoint/2010/main" val="3047759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Dosage </a:t>
            </a:r>
            <a:endParaRPr lang="en-US" dirty="0"/>
          </a:p>
        </p:txBody>
      </p:sp>
      <p:sp>
        <p:nvSpPr>
          <p:cNvPr id="3" name="Content Placeholder 2"/>
          <p:cNvSpPr>
            <a:spLocks noGrp="1"/>
          </p:cNvSpPr>
          <p:nvPr>
            <p:ph idx="1"/>
          </p:nvPr>
        </p:nvSpPr>
        <p:spPr/>
        <p:txBody>
          <a:bodyPr/>
          <a:lstStyle/>
          <a:p>
            <a:r>
              <a:rPr lang="en-US" dirty="0" smtClean="0"/>
              <a:t>Dosage of </a:t>
            </a:r>
            <a:r>
              <a:rPr lang="en-US" dirty="0" err="1" smtClean="0"/>
              <a:t>antineoplastic</a:t>
            </a:r>
            <a:r>
              <a:rPr lang="en-US" dirty="0" smtClean="0"/>
              <a:t> agents is based primarily on the patient’s total body surface area, previous response to chemotherapy or radiation therapy, and major organ function.</a:t>
            </a:r>
            <a:endParaRPr lang="en-US" dirty="0"/>
          </a:p>
        </p:txBody>
      </p:sp>
    </p:spTree>
    <p:extLst>
      <p:ext uri="{BB962C8B-B14F-4D97-AF65-F5344CB8AC3E}">
        <p14:creationId xmlns:p14="http://schemas.microsoft.com/office/powerpoint/2010/main" val="1552740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Special care must be taken whenever intravenous vesicant agents are administered. </a:t>
            </a:r>
          </a:p>
          <a:p>
            <a:r>
              <a:rPr lang="en-US" dirty="0" smtClean="0"/>
              <a:t>Vesicants are those agents that, if deposited into the subcutaneous tissue (extravasation), cause tissue necrosis and damage to underlying tendons, nerves, and blood vessels. </a:t>
            </a:r>
          </a:p>
          <a:p>
            <a:r>
              <a:rPr lang="en-US" dirty="0" smtClean="0"/>
              <a:t>Although the complete mechanism of tissue destruction is unclear, it is known that the pH of many antineoplastic drugs is responsible for the severe inflammatory reaction as well as the ability of these drugs to bind to tissue DNA.</a:t>
            </a:r>
            <a:endParaRPr lang="en-US" dirty="0"/>
          </a:p>
        </p:txBody>
      </p:sp>
    </p:spTree>
    <p:extLst>
      <p:ext uri="{BB962C8B-B14F-4D97-AF65-F5344CB8AC3E}">
        <p14:creationId xmlns:p14="http://schemas.microsoft.com/office/powerpoint/2010/main" val="627731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lstStyle/>
          <a:p>
            <a:r>
              <a:rPr lang="en-US" dirty="0" smtClean="0"/>
              <a:t>Sloughing and ulceration of the tissue may be so severe that skin grafting may be necessary. </a:t>
            </a:r>
          </a:p>
          <a:p>
            <a:r>
              <a:rPr lang="en-US" dirty="0" smtClean="0"/>
              <a:t>The full extent of tissue damage may take several weeks to become apparent. </a:t>
            </a:r>
          </a:p>
          <a:p>
            <a:r>
              <a:rPr lang="en-US" dirty="0" smtClean="0"/>
              <a:t>Medications classified as vesicants include </a:t>
            </a:r>
            <a:r>
              <a:rPr lang="en-US" dirty="0" err="1" smtClean="0"/>
              <a:t>dactinomycin</a:t>
            </a:r>
            <a:r>
              <a:rPr lang="en-US" dirty="0" smtClean="0"/>
              <a:t>, </a:t>
            </a:r>
            <a:r>
              <a:rPr lang="en-US" dirty="0" err="1" smtClean="0"/>
              <a:t>daunorubicin</a:t>
            </a:r>
            <a:r>
              <a:rPr lang="en-US" dirty="0" smtClean="0"/>
              <a:t>, doxorubicin (Adriamycin), nitrogen mustard, </a:t>
            </a:r>
            <a:r>
              <a:rPr lang="en-US" dirty="0" err="1" smtClean="0"/>
              <a:t>mitomycin</a:t>
            </a:r>
            <a:r>
              <a:rPr lang="en-US" dirty="0" smtClean="0"/>
              <a:t>, vinblastine, vincristine, and </a:t>
            </a:r>
            <a:r>
              <a:rPr lang="en-US" dirty="0" err="1" smtClean="0"/>
              <a:t>vindesine</a:t>
            </a:r>
            <a:r>
              <a:rPr lang="en-US" dirty="0" smtClean="0"/>
              <a:t>.</a:t>
            </a:r>
            <a:endParaRPr lang="en-US" dirty="0"/>
          </a:p>
        </p:txBody>
      </p:sp>
    </p:spTree>
    <p:extLst>
      <p:ext uri="{BB962C8B-B14F-4D97-AF65-F5344CB8AC3E}">
        <p14:creationId xmlns:p14="http://schemas.microsoft.com/office/powerpoint/2010/main" val="328214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normAutofit/>
          </a:bodyPr>
          <a:lstStyle/>
          <a:p>
            <a:r>
              <a:rPr lang="en-US" dirty="0" smtClean="0"/>
              <a:t>Only specially trained physicians and nurses should administer vesicants. </a:t>
            </a:r>
          </a:p>
          <a:p>
            <a:r>
              <a:rPr lang="en-US" dirty="0" smtClean="0"/>
              <a:t>Careful selection of peripheral veins, skilled venipuncture, and careful administration of medications are essential. </a:t>
            </a:r>
            <a:endParaRPr lang="en-US" dirty="0"/>
          </a:p>
        </p:txBody>
      </p:sp>
    </p:spTree>
    <p:extLst>
      <p:ext uri="{BB962C8B-B14F-4D97-AF65-F5344CB8AC3E}">
        <p14:creationId xmlns:p14="http://schemas.microsoft.com/office/powerpoint/2010/main" val="219524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4000" dirty="0" smtClean="0"/>
              <a:t>Uses of radiation therapy for the treatment of cancer </a:t>
            </a:r>
            <a:endParaRPr lang="en-US" sz="4000" dirty="0"/>
          </a:p>
        </p:txBody>
      </p:sp>
      <p:sp>
        <p:nvSpPr>
          <p:cNvPr id="6147" name="Rectangle 3"/>
          <p:cNvSpPr>
            <a:spLocks noGrp="1" noChangeArrowheads="1"/>
          </p:cNvSpPr>
          <p:nvPr>
            <p:ph type="body" idx="1"/>
          </p:nvPr>
        </p:nvSpPr>
        <p:spPr>
          <a:xfrm>
            <a:off x="457200" y="2535238"/>
            <a:ext cx="8305800" cy="3560762"/>
          </a:xfrm>
        </p:spPr>
        <p:txBody>
          <a:bodyPr>
            <a:normAutofit lnSpcReduction="10000"/>
          </a:bodyPr>
          <a:lstStyle/>
          <a:p>
            <a:pPr marL="609600" indent="-609600"/>
            <a:r>
              <a:rPr lang="en-US" dirty="0"/>
              <a:t>Primary therapy (e.g., carcinomas of the </a:t>
            </a:r>
            <a:r>
              <a:rPr lang="en-US" dirty="0" smtClean="0"/>
              <a:t>cervix).</a:t>
            </a:r>
            <a:endParaRPr lang="en-US" dirty="0"/>
          </a:p>
          <a:p>
            <a:pPr marL="609600" indent="-609600"/>
            <a:r>
              <a:rPr lang="en-US" dirty="0"/>
              <a:t>Combined modality therapy </a:t>
            </a:r>
            <a:r>
              <a:rPr lang="en-US" dirty="0" smtClean="0"/>
              <a:t>(e.g., </a:t>
            </a:r>
            <a:r>
              <a:rPr lang="en-US" dirty="0"/>
              <a:t>Local recurrence following surgery for breast </a:t>
            </a:r>
            <a:r>
              <a:rPr lang="en-US" dirty="0" smtClean="0"/>
              <a:t>cancer).</a:t>
            </a:r>
            <a:endParaRPr lang="en-US" dirty="0"/>
          </a:p>
          <a:p>
            <a:pPr marL="609600" indent="-609600" algn="l" rtl="0"/>
            <a:r>
              <a:rPr lang="en-US" dirty="0"/>
              <a:t>Palliative therapy </a:t>
            </a:r>
          </a:p>
          <a:p>
            <a:pPr marL="609600" indent="-609600" algn="l" rtl="0">
              <a:buFont typeface="Wingdings" pitchFamily="2" charset="2"/>
              <a:buNone/>
            </a:pPr>
            <a:r>
              <a:rPr lang="en-US" dirty="0"/>
              <a:t> </a:t>
            </a:r>
          </a:p>
        </p:txBody>
      </p:sp>
    </p:spTree>
    <p:extLst>
      <p:ext uri="{BB962C8B-B14F-4D97-AF65-F5344CB8AC3E}">
        <p14:creationId xmlns:p14="http://schemas.microsoft.com/office/powerpoint/2010/main" val="181568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Indications of </a:t>
            </a:r>
            <a:r>
              <a:rPr lang="en-US" dirty="0" err="1" smtClean="0"/>
              <a:t>extravasation</a:t>
            </a:r>
            <a:r>
              <a:rPr lang="en-US" dirty="0" smtClean="0"/>
              <a:t> during administration of vesicant agents include the following:</a:t>
            </a:r>
          </a:p>
          <a:p>
            <a:r>
              <a:rPr lang="en-US" dirty="0" smtClean="0"/>
              <a:t>Absence of blood return from the intravenous catheter.</a:t>
            </a:r>
          </a:p>
          <a:p>
            <a:r>
              <a:rPr lang="en-US" dirty="0" smtClean="0"/>
              <a:t>Resistance to flow of intravenous fluid.</a:t>
            </a:r>
          </a:p>
          <a:p>
            <a:r>
              <a:rPr lang="en-US" dirty="0" smtClean="0"/>
              <a:t>Swelling, pain, or redness at the site.</a:t>
            </a:r>
            <a:endParaRPr lang="en-US" dirty="0"/>
          </a:p>
        </p:txBody>
      </p:sp>
    </p:spTree>
    <p:extLst>
      <p:ext uri="{BB962C8B-B14F-4D97-AF65-F5344CB8AC3E}">
        <p14:creationId xmlns:p14="http://schemas.microsoft.com/office/powerpoint/2010/main" val="601279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extravasation is suspected, the medication administration is stopped immediately, and ice is applied to the site. </a:t>
            </a:r>
          </a:p>
          <a:p>
            <a:r>
              <a:rPr lang="en-US" dirty="0" smtClean="0"/>
              <a:t>The physician may aspirate any infiltrated medication from the tissues and inject a neutralizing solution into the area to reduce tissue damage. </a:t>
            </a:r>
          </a:p>
          <a:p>
            <a:r>
              <a:rPr lang="en-US" dirty="0" smtClean="0"/>
              <a:t>Selection of the neutralizing solution depends on the </a:t>
            </a:r>
            <a:r>
              <a:rPr lang="en-US" dirty="0" err="1" smtClean="0"/>
              <a:t>extravasated</a:t>
            </a:r>
            <a:r>
              <a:rPr lang="en-US" dirty="0" smtClean="0"/>
              <a:t> agent. Examples of neutralizing solutions include sodium </a:t>
            </a:r>
            <a:r>
              <a:rPr lang="en-US" dirty="0" err="1" smtClean="0"/>
              <a:t>thiosulfate</a:t>
            </a:r>
            <a:r>
              <a:rPr lang="en-US" dirty="0" smtClean="0"/>
              <a:t>, </a:t>
            </a:r>
            <a:r>
              <a:rPr lang="en-US" dirty="0" err="1" smtClean="0"/>
              <a:t>hyaluronidase</a:t>
            </a:r>
            <a:r>
              <a:rPr lang="en-US" dirty="0" smtClean="0"/>
              <a:t>, and sodium bicarbonate.</a:t>
            </a:r>
            <a:endParaRPr lang="en-US" dirty="0"/>
          </a:p>
        </p:txBody>
      </p:sp>
    </p:spTree>
    <p:extLst>
      <p:ext uri="{BB962C8B-B14F-4D97-AF65-F5344CB8AC3E}">
        <p14:creationId xmlns:p14="http://schemas.microsoft.com/office/powerpoint/2010/main" val="2175200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Problems: Extravasation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Recommendations and guidelines for managing vesicant </a:t>
            </a:r>
            <a:r>
              <a:rPr lang="en-US" dirty="0" err="1" smtClean="0"/>
              <a:t>extravasation</a:t>
            </a:r>
            <a:r>
              <a:rPr lang="en-US" dirty="0" smtClean="0"/>
              <a:t> have been issued by individual medication manufacturers, pharmacies, and the Oncology Nursing Society, and they differ from one medication to the next.</a:t>
            </a:r>
          </a:p>
          <a:p>
            <a:r>
              <a:rPr lang="en-US" dirty="0" smtClean="0"/>
              <a:t>When frequent, prolonged administration of antineoplastic vesicants is anticipated, right atrial </a:t>
            </a:r>
            <a:r>
              <a:rPr lang="en-US" dirty="0" err="1" smtClean="0"/>
              <a:t>Silastic</a:t>
            </a:r>
            <a:r>
              <a:rPr lang="en-US" dirty="0" smtClean="0"/>
              <a:t> catheters or venous access devices may be inserted to promote safety during medication administration and reduce problems with access to the circulatory system.</a:t>
            </a:r>
            <a:endParaRPr lang="en-US" dirty="0"/>
          </a:p>
        </p:txBody>
      </p:sp>
    </p:spTree>
    <p:extLst>
      <p:ext uri="{BB962C8B-B14F-4D97-AF65-F5344CB8AC3E}">
        <p14:creationId xmlns:p14="http://schemas.microsoft.com/office/powerpoint/2010/main" val="993837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 schematic diagram of an implanted vascular access device used</a:t>
            </a:r>
            <a:br>
              <a:rPr lang="en-US" sz="2000" dirty="0" smtClean="0"/>
            </a:br>
            <a:r>
              <a:rPr lang="en-US" sz="2000" dirty="0" smtClean="0"/>
              <a:t>for administering medication, fluids, blood products, and nutrition. The self-sealing septum permits repeated puncture</a:t>
            </a:r>
            <a:br>
              <a:rPr lang="en-US" sz="2000" dirty="0" smtClean="0"/>
            </a:br>
            <a:r>
              <a:rPr lang="en-US" sz="2000" dirty="0" smtClean="0"/>
              <a:t>by Huber needles without damage or leakage.</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1066800" y="1828800"/>
            <a:ext cx="7086599" cy="4205287"/>
          </a:xfrm>
          <a:prstGeom prst="rect">
            <a:avLst/>
          </a:prstGeom>
          <a:noFill/>
          <a:ln w="9525">
            <a:noFill/>
            <a:miter lim="800000"/>
            <a:headEnd/>
            <a:tailEnd/>
          </a:ln>
        </p:spPr>
      </p:pic>
    </p:spTree>
    <p:extLst>
      <p:ext uri="{BB962C8B-B14F-4D97-AF65-F5344CB8AC3E}">
        <p14:creationId xmlns:p14="http://schemas.microsoft.com/office/powerpoint/2010/main" val="2335071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1400" dirty="0" smtClean="0"/>
              <a:t>Right </a:t>
            </a:r>
            <a:r>
              <a:rPr lang="en-US" sz="1400" dirty="0" err="1" smtClean="0"/>
              <a:t>atrial</a:t>
            </a:r>
            <a:r>
              <a:rPr lang="en-US" sz="1400" dirty="0" smtClean="0"/>
              <a:t> catheter. The right </a:t>
            </a:r>
            <a:r>
              <a:rPr lang="en-US" sz="1400" dirty="0" err="1" smtClean="0"/>
              <a:t>atrial</a:t>
            </a:r>
            <a:r>
              <a:rPr lang="en-US" sz="1400" dirty="0" smtClean="0"/>
              <a:t> catheter is inserted</a:t>
            </a:r>
            <a:br>
              <a:rPr lang="en-US" sz="1400" dirty="0" smtClean="0"/>
            </a:br>
            <a:r>
              <a:rPr lang="en-US" sz="1400" dirty="0" smtClean="0"/>
              <a:t>into the </a:t>
            </a:r>
            <a:r>
              <a:rPr lang="en-US" sz="1400" dirty="0" err="1" smtClean="0"/>
              <a:t>subclavian</a:t>
            </a:r>
            <a:r>
              <a:rPr lang="en-US" sz="1400" dirty="0" smtClean="0"/>
              <a:t> vein and advanced until its tip lies in the superior vena</a:t>
            </a:r>
            <a:br>
              <a:rPr lang="en-US" sz="1400" dirty="0" smtClean="0"/>
            </a:br>
            <a:r>
              <a:rPr lang="en-US" sz="1400" dirty="0" smtClean="0"/>
              <a:t>cava just above the right atrium. The proximal end is then tunneled from</a:t>
            </a:r>
            <a:br>
              <a:rPr lang="en-US" sz="1400" dirty="0" smtClean="0"/>
            </a:br>
            <a:r>
              <a:rPr lang="en-US" sz="1400" dirty="0" smtClean="0"/>
              <a:t>the entry site through the subcutaneous tissue of the chest wall and brought</a:t>
            </a:r>
            <a:br>
              <a:rPr lang="en-US" sz="1400" dirty="0" smtClean="0"/>
            </a:br>
            <a:r>
              <a:rPr lang="en-US" sz="1400" dirty="0" smtClean="0"/>
              <a:t>out through an exit site on the chest. The Dacron cuff anchors the catheter</a:t>
            </a:r>
            <a:br>
              <a:rPr lang="en-US" sz="1400" dirty="0" smtClean="0"/>
            </a:br>
            <a:r>
              <a:rPr lang="en-US" sz="1400" dirty="0" smtClean="0"/>
              <a:t>in place and serves as a barrier to infection.</a:t>
            </a:r>
            <a:endParaRPr lang="en-US" sz="1400" dirty="0"/>
          </a:p>
        </p:txBody>
      </p:sp>
      <p:pic>
        <p:nvPicPr>
          <p:cNvPr id="5122" name="Picture 2"/>
          <p:cNvPicPr>
            <a:picLocks noChangeAspect="1" noChangeArrowheads="1"/>
          </p:cNvPicPr>
          <p:nvPr/>
        </p:nvPicPr>
        <p:blipFill>
          <a:blip r:embed="rId2" cstate="print"/>
          <a:srcRect/>
          <a:stretch>
            <a:fillRect/>
          </a:stretch>
        </p:blipFill>
        <p:spPr bwMode="auto">
          <a:xfrm>
            <a:off x="2481263" y="1905000"/>
            <a:ext cx="4181475" cy="4648200"/>
          </a:xfrm>
          <a:prstGeom prst="rect">
            <a:avLst/>
          </a:prstGeom>
          <a:noFill/>
          <a:ln w="9525">
            <a:noFill/>
            <a:miter lim="800000"/>
            <a:headEnd/>
            <a:tailEnd/>
          </a:ln>
        </p:spPr>
      </p:pic>
    </p:spTree>
    <p:extLst>
      <p:ext uri="{BB962C8B-B14F-4D97-AF65-F5344CB8AC3E}">
        <p14:creationId xmlns:p14="http://schemas.microsoft.com/office/powerpoint/2010/main" val="152893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Toxicity </a:t>
            </a:r>
            <a:endParaRPr lang="en-US" dirty="0"/>
          </a:p>
        </p:txBody>
      </p:sp>
      <p:sp>
        <p:nvSpPr>
          <p:cNvPr id="3" name="Content Placeholder 2"/>
          <p:cNvSpPr>
            <a:spLocks noGrp="1"/>
          </p:cNvSpPr>
          <p:nvPr>
            <p:ph idx="1"/>
          </p:nvPr>
        </p:nvSpPr>
        <p:spPr/>
        <p:txBody>
          <a:bodyPr/>
          <a:lstStyle/>
          <a:p>
            <a:r>
              <a:rPr lang="en-US" dirty="0" smtClean="0"/>
              <a:t>Toxicity associated with chemotherapy can be acute or chronic. </a:t>
            </a:r>
          </a:p>
          <a:p>
            <a:r>
              <a:rPr lang="en-US" dirty="0" smtClean="0"/>
              <a:t>Cells with rapid growth rates (</a:t>
            </a:r>
            <a:r>
              <a:rPr lang="en-US" dirty="0" err="1" smtClean="0"/>
              <a:t>eg</a:t>
            </a:r>
            <a:r>
              <a:rPr lang="en-US" dirty="0" smtClean="0"/>
              <a:t>, epithelium, bone marrow, hair follicles, sperm) are very susceptible to damage, and various body systems may be affected as well.</a:t>
            </a:r>
            <a:endParaRPr lang="en-US" dirty="0"/>
          </a:p>
        </p:txBody>
      </p:sp>
    </p:spTree>
    <p:extLst>
      <p:ext uri="{BB962C8B-B14F-4D97-AF65-F5344CB8AC3E}">
        <p14:creationId xmlns:p14="http://schemas.microsoft.com/office/powerpoint/2010/main" val="204852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Nursing Management in Chemotherapy</a:t>
            </a:r>
            <a:endParaRPr lang="en-US" dirty="0"/>
          </a:p>
        </p:txBody>
      </p:sp>
      <p:sp>
        <p:nvSpPr>
          <p:cNvPr id="3" name="Content Placeholder 2"/>
          <p:cNvSpPr>
            <a:spLocks noGrp="1"/>
          </p:cNvSpPr>
          <p:nvPr>
            <p:ph idx="1"/>
          </p:nvPr>
        </p:nvSpPr>
        <p:spPr/>
        <p:txBody>
          <a:bodyPr>
            <a:normAutofit/>
          </a:bodyPr>
          <a:lstStyle/>
          <a:p>
            <a:r>
              <a:rPr lang="en-US" dirty="0" smtClean="0"/>
              <a:t>The nurse has an important role in assessing and managing many of the problems experienced by the patient undergoing chemotherapy. </a:t>
            </a:r>
          </a:p>
          <a:p>
            <a:r>
              <a:rPr lang="en-US" dirty="0" smtClean="0"/>
              <a:t>Because of the systemic effects on normal as well as malignant cells, these problems are often widespread, affecting many body systems.</a:t>
            </a:r>
            <a:endParaRPr lang="en-US" dirty="0"/>
          </a:p>
        </p:txBody>
      </p:sp>
    </p:spTree>
    <p:extLst>
      <p:ext uri="{BB962C8B-B14F-4D97-AF65-F5344CB8AC3E}">
        <p14:creationId xmlns:p14="http://schemas.microsoft.com/office/powerpoint/2010/main" val="3328187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fluid and electrolyte status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Anorexia, nausea, vomiting, altered taste, and diarrhea put the patient at risk for nutritional and fluid and electrolyte disturbances. </a:t>
            </a:r>
          </a:p>
          <a:p>
            <a:r>
              <a:rPr lang="en-US" dirty="0" smtClean="0"/>
              <a:t>Changes in the mucosa of the gastrointestinal tract may lead to irritation of the oral cavity and intestinal tract, further threatening the patient’s nutritional status. Therefore, it is important for the nurse to assess the patient’s nutritional and fluid and electrolyte status frequently and to use creative ways to encourage an adequate fluid and dietary intake.</a:t>
            </a:r>
            <a:endParaRPr lang="en-US" dirty="0"/>
          </a:p>
        </p:txBody>
      </p:sp>
    </p:spTree>
    <p:extLst>
      <p:ext uri="{BB962C8B-B14F-4D97-AF65-F5344CB8AC3E}">
        <p14:creationId xmlns:p14="http://schemas.microsoft.com/office/powerpoint/2010/main" val="2170024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risks for infection and bleeding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Suppression of the bone marrow and immune system is an expected consequence of chemotherapy and frequently serves as a guide in determining appropriate chemotherapy dosage. However, this effect also increases the risk for anemia, infection, and bleeding disorders. </a:t>
            </a:r>
          </a:p>
          <a:p>
            <a:r>
              <a:rPr lang="en-US" dirty="0" smtClean="0"/>
              <a:t>Therefore, nursing assessment and care focus on identifying and modifying factors that further increase the patient’s risk. </a:t>
            </a:r>
          </a:p>
          <a:p>
            <a:r>
              <a:rPr lang="en-US" dirty="0" smtClean="0"/>
              <a:t>Aseptic technique and gentle handling are indicated to prevent infection and trauma.</a:t>
            </a:r>
            <a:endParaRPr lang="en-US" dirty="0"/>
          </a:p>
        </p:txBody>
      </p:sp>
    </p:spTree>
    <p:extLst>
      <p:ext uri="{BB962C8B-B14F-4D97-AF65-F5344CB8AC3E}">
        <p14:creationId xmlns:p14="http://schemas.microsoft.com/office/powerpoint/2010/main" val="863864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Modifying risks for infection and bleeding</a:t>
            </a:r>
          </a:p>
        </p:txBody>
      </p:sp>
      <p:sp>
        <p:nvSpPr>
          <p:cNvPr id="3" name="Content Placeholder 2"/>
          <p:cNvSpPr>
            <a:spLocks noGrp="1"/>
          </p:cNvSpPr>
          <p:nvPr>
            <p:ph idx="1"/>
          </p:nvPr>
        </p:nvSpPr>
        <p:spPr/>
        <p:txBody>
          <a:bodyPr>
            <a:normAutofit/>
          </a:bodyPr>
          <a:lstStyle/>
          <a:p>
            <a:r>
              <a:rPr lang="en-US" dirty="0" smtClean="0"/>
              <a:t>Laboratory test results, particularly blood cell counts, are monitored closely. </a:t>
            </a:r>
          </a:p>
          <a:p>
            <a:r>
              <a:rPr lang="en-US" dirty="0" smtClean="0"/>
              <a:t>Untoward changes in blood test results and signs of infection and bleeding must be reported promptly. </a:t>
            </a:r>
          </a:p>
          <a:p>
            <a:r>
              <a:rPr lang="en-US" dirty="0" smtClean="0"/>
              <a:t>The patient and family members are instructed about measures to prevent these problems at home.</a:t>
            </a:r>
            <a:endParaRPr lang="en-US" dirty="0"/>
          </a:p>
        </p:txBody>
      </p:sp>
    </p:spTree>
    <p:extLst>
      <p:ext uri="{BB962C8B-B14F-4D97-AF65-F5344CB8AC3E}">
        <p14:creationId xmlns:p14="http://schemas.microsoft.com/office/powerpoint/2010/main" val="111060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dirty="0"/>
              <a:t>Administration of Radiation </a:t>
            </a:r>
            <a:r>
              <a:rPr lang="en-US" sz="4000" dirty="0" smtClean="0"/>
              <a:t>Therapy </a:t>
            </a:r>
            <a:endParaRPr lang="en-US" sz="4000" dirty="0"/>
          </a:p>
        </p:txBody>
      </p:sp>
      <p:sp>
        <p:nvSpPr>
          <p:cNvPr id="37891" name="Rectangle 3"/>
          <p:cNvSpPr>
            <a:spLocks noGrp="1" noChangeArrowheads="1"/>
          </p:cNvSpPr>
          <p:nvPr>
            <p:ph type="body" sz="half" idx="1"/>
          </p:nvPr>
        </p:nvSpPr>
        <p:spPr>
          <a:xfrm>
            <a:off x="457200" y="1981200"/>
            <a:ext cx="6096000" cy="4114800"/>
          </a:xfrm>
        </p:spPr>
        <p:txBody>
          <a:bodyPr/>
          <a:lstStyle/>
          <a:p>
            <a:pPr algn="l" rtl="0"/>
            <a:r>
              <a:rPr lang="en-US" sz="2800" dirty="0"/>
              <a:t>External Beam </a:t>
            </a:r>
            <a:r>
              <a:rPr lang="en-US" sz="2800" dirty="0" smtClean="0"/>
              <a:t>Radiation (teletherapy).</a:t>
            </a:r>
            <a:endParaRPr lang="en-US" sz="2800" dirty="0"/>
          </a:p>
          <a:p>
            <a:pPr algn="l" rtl="0"/>
            <a:r>
              <a:rPr lang="en-US" sz="2800" dirty="0"/>
              <a:t>Intraoperative </a:t>
            </a:r>
            <a:r>
              <a:rPr lang="en-US" sz="2800" dirty="0" smtClean="0"/>
              <a:t>Therapy.</a:t>
            </a:r>
            <a:endParaRPr lang="en-US" sz="2800" dirty="0"/>
          </a:p>
          <a:p>
            <a:pPr algn="l" rtl="0"/>
            <a:r>
              <a:rPr lang="en-US" sz="2800" dirty="0"/>
              <a:t>Internal Radiation (</a:t>
            </a:r>
            <a:r>
              <a:rPr lang="en-US" sz="2800" dirty="0" smtClean="0"/>
              <a:t>brachytherapy)</a:t>
            </a:r>
            <a:r>
              <a:rPr lang="en-US" sz="2800" dirty="0"/>
              <a:t>.</a:t>
            </a:r>
            <a:endParaRPr lang="ar-JO" sz="2800" dirty="0"/>
          </a:p>
          <a:p>
            <a:pPr algn="l" rtl="0">
              <a:buFont typeface="Wingdings" pitchFamily="2" charset="2"/>
              <a:buNone/>
            </a:pPr>
            <a:endParaRPr lang="en-US" sz="2800" dirty="0"/>
          </a:p>
        </p:txBody>
      </p:sp>
      <p:pic>
        <p:nvPicPr>
          <p:cNvPr id="37893" name="Picture 5" descr="woman-treatment-position3">
            <a:hlinkClick r:id="rId2"/>
          </p:cNvPr>
          <p:cNvPicPr>
            <a:picLocks noGrp="1" noChangeAspect="1" noChangeArrowheads="1"/>
          </p:cNvPicPr>
          <p:nvPr>
            <p:ph sz="half" idx="2"/>
          </p:nvPr>
        </p:nvPicPr>
        <p:blipFill>
          <a:blip r:embed="rId3" cstate="print"/>
          <a:srcRect/>
          <a:stretch>
            <a:fillRect/>
          </a:stretch>
        </p:blipFill>
        <p:spPr>
          <a:xfrm>
            <a:off x="5867400" y="4176713"/>
            <a:ext cx="3276600" cy="2681287"/>
          </a:xfrm>
          <a:ln/>
        </p:spPr>
      </p:pic>
    </p:spTree>
    <p:extLst>
      <p:ext uri="{BB962C8B-B14F-4D97-AF65-F5344CB8AC3E}">
        <p14:creationId xmlns:p14="http://schemas.microsoft.com/office/powerpoint/2010/main" val="3883740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chemotherapy</a:t>
            </a:r>
            <a:endParaRPr lang="en-US" dirty="0"/>
          </a:p>
        </p:txBody>
      </p:sp>
      <p:sp>
        <p:nvSpPr>
          <p:cNvPr id="3" name="Content Placeholder 2"/>
          <p:cNvSpPr>
            <a:spLocks noGrp="1"/>
          </p:cNvSpPr>
          <p:nvPr>
            <p:ph idx="1"/>
          </p:nvPr>
        </p:nvSpPr>
        <p:spPr/>
        <p:txBody>
          <a:bodyPr>
            <a:normAutofit fontScale="92500"/>
          </a:bodyPr>
          <a:lstStyle/>
          <a:p>
            <a:r>
              <a:rPr lang="en-US" dirty="0" smtClean="0"/>
              <a:t>The local effects of the chemotherapeutic agent are also of concern. The patient is observed closely during its administration because of the risk and consequences of extravasation. </a:t>
            </a:r>
          </a:p>
          <a:p>
            <a:r>
              <a:rPr lang="en-US" dirty="0" smtClean="0"/>
              <a:t>Local difficulties or problems with administration of chemotherapeutic agents are brought to the attention of the physician promptly so that corrective measures can be taken immediately to minimize local tissue damage.</a:t>
            </a:r>
            <a:endParaRPr lang="en-US" dirty="0"/>
          </a:p>
        </p:txBody>
      </p:sp>
    </p:spTree>
    <p:extLst>
      <p:ext uri="{BB962C8B-B14F-4D97-AF65-F5344CB8AC3E}">
        <p14:creationId xmlns:p14="http://schemas.microsoft.com/office/powerpoint/2010/main" val="1575675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safeguards</a:t>
            </a:r>
            <a:endParaRPr lang="en-US" dirty="0"/>
          </a:p>
        </p:txBody>
      </p:sp>
      <p:sp>
        <p:nvSpPr>
          <p:cNvPr id="3" name="Content Placeholder 2"/>
          <p:cNvSpPr>
            <a:spLocks noGrp="1"/>
          </p:cNvSpPr>
          <p:nvPr>
            <p:ph idx="1"/>
          </p:nvPr>
        </p:nvSpPr>
        <p:spPr/>
        <p:txBody>
          <a:bodyPr>
            <a:normAutofit fontScale="92500"/>
          </a:bodyPr>
          <a:lstStyle/>
          <a:p>
            <a:r>
              <a:rPr lang="en-US" dirty="0" smtClean="0"/>
              <a:t>Nurses involved in handling chemotherapeutic agents may be exposed to low doses of the drugs by direct contact, inhalation, and ingestion. </a:t>
            </a:r>
          </a:p>
          <a:p>
            <a:r>
              <a:rPr lang="en-US" dirty="0" smtClean="0"/>
              <a:t>Urinalyses of personnel repeatedly exposed to cytotoxic agents demonstrate mutagenic activity. Although not all mutagens are carcinogenic, they can produce permanent inheritable changes in the genetic material of cells.</a:t>
            </a:r>
            <a:endParaRPr lang="en-US" dirty="0"/>
          </a:p>
        </p:txBody>
      </p:sp>
    </p:spTree>
    <p:extLst>
      <p:ext uri="{BB962C8B-B14F-4D97-AF65-F5344CB8AC3E}">
        <p14:creationId xmlns:p14="http://schemas.microsoft.com/office/powerpoint/2010/main" val="2336757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safeguards</a:t>
            </a:r>
          </a:p>
        </p:txBody>
      </p:sp>
      <p:sp>
        <p:nvSpPr>
          <p:cNvPr id="3" name="Content Placeholder 2"/>
          <p:cNvSpPr>
            <a:spLocks noGrp="1"/>
          </p:cNvSpPr>
          <p:nvPr>
            <p:ph idx="1"/>
          </p:nvPr>
        </p:nvSpPr>
        <p:spPr/>
        <p:txBody>
          <a:bodyPr>
            <a:normAutofit fontScale="92500"/>
          </a:bodyPr>
          <a:lstStyle/>
          <a:p>
            <a:r>
              <a:rPr lang="en-US" dirty="0" smtClean="0"/>
              <a:t>Although long-term studies of nurses handling chemotherapeutic agents have not been conducted, it is known that chemotherapeutic agents are associated with secondary formation of cancers and chromosome abnormalities. </a:t>
            </a:r>
          </a:p>
          <a:p>
            <a:r>
              <a:rPr lang="en-US" dirty="0" smtClean="0"/>
              <a:t>Additionally, nausea, vomiting, dizziness, alopecia, and nasal mucosal ulcerations have been reported in health care personnel who have handled chemotherapeutic agents.</a:t>
            </a:r>
            <a:endParaRPr lang="en-US" dirty="0"/>
          </a:p>
        </p:txBody>
      </p:sp>
    </p:spTree>
    <p:extLst>
      <p:ext uri="{BB962C8B-B14F-4D97-AF65-F5344CB8AC3E}">
        <p14:creationId xmlns:p14="http://schemas.microsoft.com/office/powerpoint/2010/main" val="2989646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safeguards</a:t>
            </a:r>
          </a:p>
        </p:txBody>
      </p:sp>
      <p:sp>
        <p:nvSpPr>
          <p:cNvPr id="3" name="Content Placeholder 2"/>
          <p:cNvSpPr>
            <a:spLocks noGrp="1"/>
          </p:cNvSpPr>
          <p:nvPr>
            <p:ph idx="1"/>
          </p:nvPr>
        </p:nvSpPr>
        <p:spPr/>
        <p:txBody>
          <a:bodyPr>
            <a:normAutofit/>
          </a:bodyPr>
          <a:lstStyle/>
          <a:p>
            <a:r>
              <a:rPr lang="en-US" dirty="0" smtClean="0"/>
              <a:t>Because of known and potential hazards associated with handling chemotherapeutic agents, the Occupational Safety and Health Administration, Oncology Nursing Society, hospitals, and other health care agencies have developed specific precautions for those involved in the preparation and administration of chemotherapy.</a:t>
            </a:r>
            <a:endParaRPr lang="en-US" dirty="0"/>
          </a:p>
        </p:txBody>
      </p:sp>
    </p:spTree>
    <p:extLst>
      <p:ext uri="{BB962C8B-B14F-4D97-AF65-F5344CB8AC3E}">
        <p14:creationId xmlns:p14="http://schemas.microsoft.com/office/powerpoint/2010/main" val="581988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in Administering Chemotherapy</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a:buFont typeface="Wingdings" pitchFamily="2" charset="2"/>
              <a:buChar char="q"/>
            </a:pPr>
            <a:r>
              <a:rPr lang="en-US" dirty="0" smtClean="0"/>
              <a:t>Safety recommendations from the Occupational Safety and Health Administration (OSHA), Oncology Nursing Society (ONS), hospitals, and other health care agencies for the preparation and handling of </a:t>
            </a:r>
            <a:r>
              <a:rPr lang="en-US" dirty="0" err="1" smtClean="0"/>
              <a:t>antineoplastic</a:t>
            </a:r>
            <a:r>
              <a:rPr lang="en-US" dirty="0" smtClean="0"/>
              <a:t> agents follow:</a:t>
            </a:r>
          </a:p>
          <a:p>
            <a:r>
              <a:rPr lang="en-US" dirty="0" smtClean="0"/>
              <a:t>Use a biologic safety cabinet for the preparation of all chemotherapy agents.</a:t>
            </a:r>
          </a:p>
          <a:p>
            <a:r>
              <a:rPr lang="en-US" dirty="0" smtClean="0"/>
              <a:t>Wear surgical gloves when handling </a:t>
            </a:r>
            <a:r>
              <a:rPr lang="en-US" dirty="0" err="1" smtClean="0"/>
              <a:t>antineoplastic</a:t>
            </a:r>
            <a:r>
              <a:rPr lang="en-US" dirty="0" smtClean="0"/>
              <a:t> agents and the excretions of patients who received chemotherapy.</a:t>
            </a:r>
          </a:p>
          <a:p>
            <a:r>
              <a:rPr lang="en-US" dirty="0" smtClean="0"/>
              <a:t>Wear disposable, long-sleeved gowns when preparing and administering chemotherapy agents.</a:t>
            </a:r>
          </a:p>
          <a:p>
            <a:r>
              <a:rPr lang="en-US" dirty="0" smtClean="0"/>
              <a:t>Use </a:t>
            </a:r>
            <a:r>
              <a:rPr lang="en-US" dirty="0" err="1" smtClean="0"/>
              <a:t>Luer-Lok</a:t>
            </a:r>
            <a:r>
              <a:rPr lang="en-US" dirty="0" smtClean="0"/>
              <a:t> fittings on all intravenous tubing used to deliver chemotherapy.</a:t>
            </a:r>
          </a:p>
          <a:p>
            <a:r>
              <a:rPr lang="en-US" dirty="0" smtClean="0"/>
              <a:t>Dispose of all equipment used in chemotherapy preparation and administration in appropriate, leak-proof, puncture-proof containers.</a:t>
            </a:r>
          </a:p>
          <a:p>
            <a:r>
              <a:rPr lang="en-US" dirty="0" smtClean="0"/>
              <a:t>Dispose of all chemotherapy wastes as hazardous materials.</a:t>
            </a:r>
          </a:p>
          <a:p>
            <a:r>
              <a:rPr lang="en-US" dirty="0" smtClean="0"/>
              <a:t>When followed, these precautions greatly minimize the risk of exposure to chemotherapy agents.</a:t>
            </a:r>
            <a:endParaRPr lang="en-US" dirty="0"/>
          </a:p>
        </p:txBody>
      </p:sp>
    </p:spTree>
    <p:extLst>
      <p:ext uri="{BB962C8B-B14F-4D97-AF65-F5344CB8AC3E}">
        <p14:creationId xmlns:p14="http://schemas.microsoft.com/office/powerpoint/2010/main" val="209379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a:noFill/>
          <a:ln/>
        </p:spPr>
        <p:txBody>
          <a:bodyPr/>
          <a:lstStyle/>
          <a:p>
            <a:r>
              <a:rPr lang="en-US" altLang="ar-SA" sz="4800" dirty="0"/>
              <a:t>Safe-Handling Chemotherapy</a:t>
            </a:r>
            <a:endParaRPr lang="en-US" altLang="ar-SA" sz="4000" dirty="0"/>
          </a:p>
        </p:txBody>
      </p:sp>
      <p:sp>
        <p:nvSpPr>
          <p:cNvPr id="22533" name="Rectangle 5"/>
          <p:cNvSpPr>
            <a:spLocks noGrp="1" noChangeArrowheads="1"/>
          </p:cNvSpPr>
          <p:nvPr>
            <p:ph type="body" idx="1"/>
          </p:nvPr>
        </p:nvSpPr>
        <p:spPr>
          <a:noFill/>
          <a:ln/>
        </p:spPr>
        <p:txBody>
          <a:bodyPr/>
          <a:lstStyle/>
          <a:p>
            <a:r>
              <a:rPr lang="en-US" altLang="ar-SA" sz="2800" dirty="0" smtClean="0"/>
              <a:t>Preparation.</a:t>
            </a:r>
            <a:endParaRPr lang="en-US" altLang="ar-SA" sz="2800" dirty="0"/>
          </a:p>
          <a:p>
            <a:r>
              <a:rPr lang="en-US" altLang="ar-SA" sz="2800" dirty="0" smtClean="0"/>
              <a:t>Administration.</a:t>
            </a:r>
            <a:endParaRPr lang="en-US" altLang="ar-SA" sz="2800" dirty="0"/>
          </a:p>
          <a:p>
            <a:r>
              <a:rPr lang="en-US" altLang="ar-SA" sz="2800" dirty="0"/>
              <a:t>Discharging of Waste and Body </a:t>
            </a:r>
            <a:r>
              <a:rPr lang="en-US" altLang="ar-SA" sz="2800" dirty="0" smtClean="0"/>
              <a:t>Fluids.</a:t>
            </a:r>
            <a:endParaRPr lang="en-US" altLang="ar-SA" sz="2800" dirty="0"/>
          </a:p>
          <a:p>
            <a:r>
              <a:rPr lang="en-US" altLang="ar-SA" sz="2800" dirty="0" smtClean="0"/>
              <a:t>Extravasation.</a:t>
            </a:r>
            <a:endParaRPr lang="en-US" altLang="ar-SA" sz="2800" dirty="0"/>
          </a:p>
          <a:p>
            <a:r>
              <a:rPr lang="en-US" altLang="ar-SA" sz="2800" dirty="0" smtClean="0"/>
              <a:t>Spills.</a:t>
            </a:r>
            <a:endParaRPr lang="en-US" altLang="ar-SA" sz="2800" dirty="0"/>
          </a:p>
        </p:txBody>
      </p:sp>
    </p:spTree>
    <p:extLst>
      <p:ext uri="{BB962C8B-B14F-4D97-AF65-F5344CB8AC3E}">
        <p14:creationId xmlns:p14="http://schemas.microsoft.com/office/powerpoint/2010/main" val="252605286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0" name="Rectangle 4"/>
          <p:cNvSpPr>
            <a:spLocks noGrp="1" noChangeArrowheads="1"/>
          </p:cNvSpPr>
          <p:nvPr>
            <p:ph type="title"/>
          </p:nvPr>
        </p:nvSpPr>
        <p:spPr>
          <a:noFill/>
          <a:ln/>
        </p:spPr>
        <p:txBody>
          <a:bodyPr/>
          <a:lstStyle/>
          <a:p>
            <a:r>
              <a:rPr lang="en-US" altLang="ar-SA" sz="4000" dirty="0"/>
              <a:t>What is the exposure risk to me?</a:t>
            </a:r>
          </a:p>
        </p:txBody>
      </p:sp>
      <p:sp>
        <p:nvSpPr>
          <p:cNvPr id="14341" name="Rectangle 5"/>
          <p:cNvSpPr>
            <a:spLocks noGrp="1" noChangeArrowheads="1"/>
          </p:cNvSpPr>
          <p:nvPr>
            <p:ph type="body" idx="1"/>
          </p:nvPr>
        </p:nvSpPr>
        <p:spPr>
          <a:xfrm>
            <a:off x="406400" y="1981200"/>
            <a:ext cx="8204200" cy="4572000"/>
          </a:xfrm>
          <a:noFill/>
          <a:ln/>
        </p:spPr>
        <p:txBody>
          <a:bodyPr/>
          <a:lstStyle/>
          <a:p>
            <a:pPr>
              <a:lnSpc>
                <a:spcPct val="90000"/>
              </a:lnSpc>
            </a:pPr>
            <a:r>
              <a:rPr lang="en-US" altLang="ar-SA"/>
              <a:t>Light-headedness / dizziness</a:t>
            </a:r>
          </a:p>
          <a:p>
            <a:pPr>
              <a:lnSpc>
                <a:spcPct val="90000"/>
              </a:lnSpc>
            </a:pPr>
            <a:r>
              <a:rPr lang="en-US" altLang="ar-SA"/>
              <a:t>Nausea &amp; vomiting</a:t>
            </a:r>
          </a:p>
          <a:p>
            <a:pPr>
              <a:lnSpc>
                <a:spcPct val="90000"/>
              </a:lnSpc>
            </a:pPr>
            <a:r>
              <a:rPr lang="en-US" altLang="ar-SA"/>
              <a:t>Headaches/hair loss</a:t>
            </a:r>
          </a:p>
          <a:p>
            <a:pPr>
              <a:lnSpc>
                <a:spcPct val="90000"/>
              </a:lnSpc>
            </a:pPr>
            <a:r>
              <a:rPr lang="en-US" altLang="ar-SA"/>
              <a:t>Mucous membrane reactions</a:t>
            </a:r>
          </a:p>
          <a:p>
            <a:pPr>
              <a:lnSpc>
                <a:spcPct val="90000"/>
              </a:lnSpc>
            </a:pPr>
            <a:r>
              <a:rPr lang="en-US" altLang="ar-SA"/>
              <a:t>General malaise</a:t>
            </a:r>
          </a:p>
          <a:p>
            <a:pPr>
              <a:lnSpc>
                <a:spcPct val="90000"/>
              </a:lnSpc>
            </a:pPr>
            <a:r>
              <a:rPr lang="en-US" altLang="ar-SA"/>
              <a:t>Local tissue necrosis</a:t>
            </a:r>
          </a:p>
          <a:p>
            <a:pPr>
              <a:lnSpc>
                <a:spcPct val="90000"/>
              </a:lnSpc>
            </a:pPr>
            <a:r>
              <a:rPr lang="en-US" altLang="ar-SA"/>
              <a:t>Cellulitis</a:t>
            </a:r>
          </a:p>
          <a:p>
            <a:pPr>
              <a:lnSpc>
                <a:spcPct val="90000"/>
              </a:lnSpc>
            </a:pPr>
            <a:r>
              <a:rPr lang="en-US" altLang="ar-SA"/>
              <a:t>Fetal damage/death</a:t>
            </a:r>
          </a:p>
        </p:txBody>
      </p:sp>
      <p:pic>
        <p:nvPicPr>
          <p:cNvPr id="14342" name="Picture 6"/>
          <p:cNvPicPr>
            <a:picLocks noChangeArrowheads="1"/>
          </p:cNvPicPr>
          <p:nvPr/>
        </p:nvPicPr>
        <p:blipFill>
          <a:blip r:embed="rId3" cstate="print"/>
          <a:srcRect/>
          <a:stretch>
            <a:fillRect/>
          </a:stretch>
        </p:blipFill>
        <p:spPr bwMode="auto">
          <a:xfrm>
            <a:off x="6062133" y="2965450"/>
            <a:ext cx="2065867" cy="2220913"/>
          </a:xfrm>
          <a:prstGeom prst="rect">
            <a:avLst/>
          </a:prstGeom>
          <a:noFill/>
          <a:ln w="12700">
            <a:noFill/>
            <a:miter lim="800000"/>
            <a:headEnd/>
            <a:tailEnd/>
          </a:ln>
          <a:effectLst/>
        </p:spPr>
      </p:pic>
    </p:spTree>
    <p:extLst>
      <p:ext uri="{BB962C8B-B14F-4D97-AF65-F5344CB8AC3E}">
        <p14:creationId xmlns:p14="http://schemas.microsoft.com/office/powerpoint/2010/main" val="4123520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0963"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0964" name="Rectangle 1028"/>
          <p:cNvSpPr>
            <a:spLocks noGrp="1" noChangeArrowheads="1"/>
          </p:cNvSpPr>
          <p:nvPr>
            <p:ph type="title"/>
          </p:nvPr>
        </p:nvSpPr>
        <p:spPr>
          <a:noFill/>
          <a:ln/>
        </p:spPr>
        <p:txBody>
          <a:bodyPr/>
          <a:lstStyle/>
          <a:p>
            <a:r>
              <a:rPr lang="en-US" altLang="ar-SA" sz="4000" dirty="0"/>
              <a:t>Handling Acute Exposure</a:t>
            </a:r>
          </a:p>
        </p:txBody>
      </p:sp>
      <p:sp>
        <p:nvSpPr>
          <p:cNvPr id="40965" name="Rectangle 1029"/>
          <p:cNvSpPr>
            <a:spLocks noGrp="1" noChangeArrowheads="1"/>
          </p:cNvSpPr>
          <p:nvPr>
            <p:ph type="body" idx="1"/>
          </p:nvPr>
        </p:nvSpPr>
        <p:spPr>
          <a:noFill/>
          <a:ln/>
        </p:spPr>
        <p:txBody>
          <a:bodyPr/>
          <a:lstStyle/>
          <a:p>
            <a:pPr>
              <a:buFont typeface="Monotype Sorts" pitchFamily="2" charset="2"/>
              <a:buChar char=" "/>
            </a:pPr>
            <a:r>
              <a:rPr lang="en-US" altLang="ar-SA" sz="3600"/>
              <a:t>Despite all of your efforts to protect yourself, chemotherapy splashes on your face.  What do you do?</a:t>
            </a:r>
          </a:p>
        </p:txBody>
      </p:sp>
      <p:pic>
        <p:nvPicPr>
          <p:cNvPr id="40966" name="Picture 1030"/>
          <p:cNvPicPr>
            <a:picLocks noChangeArrowheads="1"/>
          </p:cNvPicPr>
          <p:nvPr/>
        </p:nvPicPr>
        <p:blipFill>
          <a:blip r:embed="rId3" cstate="print"/>
          <a:srcRect/>
          <a:stretch>
            <a:fillRect/>
          </a:stretch>
        </p:blipFill>
        <p:spPr bwMode="auto">
          <a:xfrm>
            <a:off x="0" y="4419601"/>
            <a:ext cx="9067800" cy="2371725"/>
          </a:xfrm>
          <a:prstGeom prst="rect">
            <a:avLst/>
          </a:prstGeom>
          <a:noFill/>
          <a:ln w="12700">
            <a:noFill/>
            <a:miter lim="800000"/>
            <a:headEnd/>
            <a:tailEnd/>
          </a:ln>
          <a:effectLst/>
        </p:spPr>
      </p:pic>
    </p:spTree>
    <p:extLst>
      <p:ext uri="{BB962C8B-B14F-4D97-AF65-F5344CB8AC3E}">
        <p14:creationId xmlns:p14="http://schemas.microsoft.com/office/powerpoint/2010/main" val="400600104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ar-SA" sz="4000" dirty="0"/>
              <a:t>Handling Acute Exposure</a:t>
            </a:r>
            <a:endParaRPr lang="en-US" sz="4000" dirty="0"/>
          </a:p>
        </p:txBody>
      </p:sp>
      <p:pic>
        <p:nvPicPr>
          <p:cNvPr id="70660" name="Picture 4"/>
          <p:cNvPicPr>
            <a:picLocks noGrp="1" noChangeArrowheads="1"/>
          </p:cNvPicPr>
          <p:nvPr>
            <p:ph type="body" idx="1"/>
          </p:nvPr>
        </p:nvPicPr>
        <p:blipFill>
          <a:blip r:embed="rId2" cstate="print"/>
          <a:srcRect/>
          <a:stretch>
            <a:fillRect/>
          </a:stretch>
        </p:blipFill>
        <p:spPr>
          <a:xfrm>
            <a:off x="914400" y="4876800"/>
            <a:ext cx="7696200" cy="1524000"/>
          </a:xfrm>
          <a:noFill/>
          <a:ln/>
        </p:spPr>
      </p:pic>
      <p:sp>
        <p:nvSpPr>
          <p:cNvPr id="70661" name="Rectangle 5"/>
          <p:cNvSpPr>
            <a:spLocks noChangeArrowheads="1"/>
          </p:cNvSpPr>
          <p:nvPr/>
        </p:nvSpPr>
        <p:spPr bwMode="auto">
          <a:xfrm>
            <a:off x="948267" y="1905001"/>
            <a:ext cx="7586133" cy="2893100"/>
          </a:xfrm>
          <a:prstGeom prst="rect">
            <a:avLst/>
          </a:prstGeom>
          <a:noFill/>
          <a:ln w="12700">
            <a:noFill/>
            <a:miter lim="800000"/>
            <a:headEnd/>
            <a:tailEnd/>
          </a:ln>
          <a:effectLst/>
        </p:spPr>
        <p:txBody>
          <a:bodyPr>
            <a:spAutoFit/>
          </a:bodyPr>
          <a:lstStyle/>
          <a:p>
            <a:pPr>
              <a:spcBef>
                <a:spcPct val="50000"/>
              </a:spcBef>
              <a:buClr>
                <a:schemeClr val="tx2"/>
              </a:buClr>
              <a:buSzPct val="75000"/>
              <a:buFont typeface="Monotype Sorts" pitchFamily="2" charset="2"/>
              <a:buChar char="v"/>
            </a:pPr>
            <a:r>
              <a:rPr lang="en-US" altLang="ar-SA" sz="2800" dirty="0">
                <a:latin typeface="Book Antiqua" charset="0"/>
              </a:rPr>
              <a:t>Flush affected area with copious amounts of water</a:t>
            </a:r>
          </a:p>
          <a:p>
            <a:pPr>
              <a:spcBef>
                <a:spcPct val="50000"/>
              </a:spcBef>
              <a:buClr>
                <a:schemeClr val="tx2"/>
              </a:buClr>
              <a:buSzPct val="75000"/>
              <a:buFont typeface="Monotype Sorts" pitchFamily="2" charset="2"/>
              <a:buChar char="v"/>
            </a:pPr>
            <a:r>
              <a:rPr lang="en-US" altLang="ar-SA" sz="2800" dirty="0">
                <a:latin typeface="Book Antiqua" charset="0"/>
              </a:rPr>
              <a:t>Notify head nurse or charge nurse</a:t>
            </a:r>
          </a:p>
          <a:p>
            <a:pPr>
              <a:spcBef>
                <a:spcPct val="50000"/>
              </a:spcBef>
              <a:buClr>
                <a:schemeClr val="tx2"/>
              </a:buClr>
              <a:buSzPct val="75000"/>
              <a:buFont typeface="Monotype Sorts" pitchFamily="2" charset="2"/>
              <a:buChar char="v"/>
            </a:pPr>
            <a:r>
              <a:rPr lang="en-US" altLang="ar-SA" sz="2800" dirty="0">
                <a:latin typeface="Book Antiqua" charset="0"/>
              </a:rPr>
              <a:t>Go to the emergency room for evaluation</a:t>
            </a:r>
          </a:p>
          <a:p>
            <a:pPr>
              <a:spcBef>
                <a:spcPct val="50000"/>
              </a:spcBef>
              <a:buClr>
                <a:schemeClr val="tx2"/>
              </a:buClr>
              <a:buSzPct val="75000"/>
              <a:buFont typeface="Monotype Sorts" pitchFamily="2" charset="2"/>
              <a:buChar char="v"/>
            </a:pPr>
            <a:r>
              <a:rPr lang="en-US" altLang="ar-SA" sz="2800" dirty="0">
                <a:latin typeface="Book Antiqua" charset="0"/>
              </a:rPr>
              <a:t>Complete incident report</a:t>
            </a:r>
            <a:endParaRPr lang="en-US" sz="2800" dirty="0">
              <a:latin typeface="Book Antiqua" charset="0"/>
            </a:endParaRPr>
          </a:p>
        </p:txBody>
      </p:sp>
    </p:spTree>
    <p:extLst>
      <p:ext uri="{BB962C8B-B14F-4D97-AF65-F5344CB8AC3E}">
        <p14:creationId xmlns:p14="http://schemas.microsoft.com/office/powerpoint/2010/main" val="1608673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4820" name="Rectangle 4"/>
          <p:cNvSpPr>
            <a:spLocks noGrp="1" noChangeArrowheads="1"/>
          </p:cNvSpPr>
          <p:nvPr>
            <p:ph type="ctrTitle"/>
          </p:nvPr>
        </p:nvSpPr>
        <p:spPr>
          <a:xfrm>
            <a:off x="677334" y="2286000"/>
            <a:ext cx="7789333" cy="1143000"/>
          </a:xfrm>
          <a:noFill/>
          <a:ln/>
        </p:spPr>
        <p:txBody>
          <a:bodyPr/>
          <a:lstStyle/>
          <a:p>
            <a:r>
              <a:rPr lang="en-US" altLang="ar-SA" sz="4000" dirty="0"/>
              <a:t>      </a:t>
            </a:r>
            <a:r>
              <a:rPr lang="en-US" altLang="ar-SA" sz="4800" dirty="0"/>
              <a:t>Chemotherapy Spills</a:t>
            </a:r>
            <a:endParaRPr lang="en-US" altLang="ar-SA" sz="4000" dirty="0"/>
          </a:p>
        </p:txBody>
      </p:sp>
      <p:sp>
        <p:nvSpPr>
          <p:cNvPr id="34821" name="Rectangle 5"/>
          <p:cNvSpPr>
            <a:spLocks noGrp="1" noChangeArrowheads="1"/>
          </p:cNvSpPr>
          <p:nvPr>
            <p:ph type="subTitle" idx="1"/>
          </p:nvPr>
        </p:nvSpPr>
        <p:spPr>
          <a:xfrm>
            <a:off x="1354667" y="3886200"/>
            <a:ext cx="6434667" cy="1752600"/>
          </a:xfrm>
          <a:noFill/>
          <a:ln/>
        </p:spPr>
        <p:txBody>
          <a:bodyPr/>
          <a:lstStyle/>
          <a:p>
            <a:r>
              <a:rPr lang="en-US" altLang="en-US" sz="3600" b="1"/>
              <a:t> </a:t>
            </a:r>
            <a:endParaRPr lang="en-US" altLang="en-US"/>
          </a:p>
        </p:txBody>
      </p:sp>
      <p:sp>
        <p:nvSpPr>
          <p:cNvPr id="34822" name="Rectangle 6"/>
          <p:cNvSpPr>
            <a:spLocks noGrp="1" noChangeArrowheads="1"/>
          </p:cNvSpPr>
          <p:nvPr>
            <p:ph type="body" sz="half" idx="4294967295"/>
          </p:nvPr>
        </p:nvSpPr>
        <p:spPr>
          <a:xfrm>
            <a:off x="5372101" y="1981200"/>
            <a:ext cx="3771900" cy="4076700"/>
          </a:xfrm>
          <a:noFill/>
          <a:ln/>
        </p:spPr>
        <p:txBody>
          <a:bodyPr/>
          <a:lstStyle/>
          <a:p>
            <a:pPr>
              <a:buFont typeface="Monotype Sorts" pitchFamily="2" charset="2"/>
              <a:buNone/>
            </a:pPr>
            <a:r>
              <a:rPr lang="en-US" altLang="en-US" sz="2800"/>
              <a:t> </a:t>
            </a:r>
          </a:p>
        </p:txBody>
      </p:sp>
    </p:spTree>
    <p:extLst>
      <p:ext uri="{BB962C8B-B14F-4D97-AF65-F5344CB8AC3E}">
        <p14:creationId xmlns:p14="http://schemas.microsoft.com/office/powerpoint/2010/main" val="6589541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a:t>
            </a:r>
            <a:r>
              <a:rPr lang="en-US" dirty="0" smtClean="0"/>
              <a:t>Care / Skin</a:t>
            </a:r>
            <a:endParaRPr lang="en-US" dirty="0"/>
          </a:p>
        </p:txBody>
      </p:sp>
      <p:sp>
        <p:nvSpPr>
          <p:cNvPr id="3" name="Content Placeholder 2"/>
          <p:cNvSpPr>
            <a:spLocks noGrp="1"/>
          </p:cNvSpPr>
          <p:nvPr>
            <p:ph idx="1"/>
          </p:nvPr>
        </p:nvSpPr>
        <p:spPr/>
        <p:txBody>
          <a:bodyPr>
            <a:normAutofit fontScale="92500" lnSpcReduction="10000"/>
          </a:bodyPr>
          <a:lstStyle/>
          <a:p>
            <a:pPr marL="717550" indent="-609600">
              <a:lnSpc>
                <a:spcPct val="90000"/>
              </a:lnSpc>
              <a:buFontTx/>
              <a:buAutoNum type="arabicPeriod"/>
            </a:pPr>
            <a:r>
              <a:rPr lang="en-US" dirty="0"/>
              <a:t>Assess skin within treatment area erythema, pain, and dry or moist desquamation (peeling of skin</a:t>
            </a:r>
            <a:r>
              <a:rPr lang="en-US" dirty="0" smtClean="0"/>
              <a:t>).</a:t>
            </a:r>
            <a:endParaRPr lang="en-US" dirty="0"/>
          </a:p>
          <a:p>
            <a:pPr marL="717550" indent="-609600">
              <a:lnSpc>
                <a:spcPct val="90000"/>
              </a:lnSpc>
              <a:buFontTx/>
              <a:buAutoNum type="arabicPeriod"/>
            </a:pPr>
            <a:r>
              <a:rPr lang="en-US" dirty="0"/>
              <a:t>Marking on skin for treatment purposes must removed unless otherwise </a:t>
            </a:r>
            <a:r>
              <a:rPr lang="en-US" dirty="0" smtClean="0"/>
              <a:t>instructed.</a:t>
            </a:r>
          </a:p>
          <a:p>
            <a:pPr marL="717550" indent="-609600">
              <a:lnSpc>
                <a:spcPct val="90000"/>
              </a:lnSpc>
              <a:buFontTx/>
              <a:buAutoNum type="arabicPeriod"/>
            </a:pPr>
            <a:r>
              <a:rPr lang="en-US" dirty="0" smtClean="0"/>
              <a:t>Within </a:t>
            </a:r>
            <a:r>
              <a:rPr lang="en-US" dirty="0"/>
              <a:t>the treatment area, avoid use of soaps, deodorants, powder, perfumes, and </a:t>
            </a:r>
            <a:r>
              <a:rPr lang="en-US" dirty="0" smtClean="0"/>
              <a:t>cosmetics.</a:t>
            </a:r>
          </a:p>
          <a:p>
            <a:pPr marL="717550" indent="-609600">
              <a:lnSpc>
                <a:spcPct val="90000"/>
              </a:lnSpc>
              <a:buFontTx/>
              <a:buAutoNum type="arabicPeriod"/>
            </a:pPr>
            <a:r>
              <a:rPr lang="en-US" dirty="0" smtClean="0"/>
              <a:t>Avoid </a:t>
            </a:r>
            <a:r>
              <a:rPr lang="en-US" dirty="0"/>
              <a:t>wearing tight-fitting clothing over treatment area.</a:t>
            </a:r>
            <a:r>
              <a:rPr lang="en-US" sz="2400" dirty="0"/>
              <a:t> </a:t>
            </a:r>
            <a:endParaRPr lang="en-US" sz="2400" dirty="0" smtClean="0"/>
          </a:p>
          <a:p>
            <a:pPr marL="717550" indent="-609600">
              <a:lnSpc>
                <a:spcPct val="90000"/>
              </a:lnSpc>
              <a:buFontTx/>
              <a:buAutoNum type="arabicPeriod"/>
            </a:pPr>
            <a:r>
              <a:rPr lang="en-US" dirty="0" smtClean="0"/>
              <a:t>Wear </a:t>
            </a:r>
            <a:r>
              <a:rPr lang="en-US" dirty="0"/>
              <a:t>cotton clothing close to the skin</a:t>
            </a:r>
            <a:r>
              <a:rPr lang="en-US" dirty="0" smtClean="0"/>
              <a:t>.</a:t>
            </a:r>
            <a:endParaRPr lang="en-US" dirty="0"/>
          </a:p>
        </p:txBody>
      </p:sp>
    </p:spTree>
    <p:extLst>
      <p:ext uri="{BB962C8B-B14F-4D97-AF65-F5344CB8AC3E}">
        <p14:creationId xmlns:p14="http://schemas.microsoft.com/office/powerpoint/2010/main" val="3838253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3012" name="Rectangle 4"/>
          <p:cNvSpPr>
            <a:spLocks noGrp="1" noChangeArrowheads="1"/>
          </p:cNvSpPr>
          <p:nvPr>
            <p:ph type="title"/>
          </p:nvPr>
        </p:nvSpPr>
        <p:spPr>
          <a:noFill/>
          <a:ln/>
        </p:spPr>
        <p:txBody>
          <a:bodyPr/>
          <a:lstStyle/>
          <a:p>
            <a:r>
              <a:rPr lang="en-US" altLang="ar-SA" sz="4000" dirty="0"/>
              <a:t>Chemotherapy Spills</a:t>
            </a:r>
          </a:p>
        </p:txBody>
      </p:sp>
      <p:sp>
        <p:nvSpPr>
          <p:cNvPr id="43013" name="Rectangle 5"/>
          <p:cNvSpPr>
            <a:spLocks noGrp="1" noChangeArrowheads="1"/>
          </p:cNvSpPr>
          <p:nvPr>
            <p:ph type="body" idx="1"/>
          </p:nvPr>
        </p:nvSpPr>
        <p:spPr>
          <a:xfrm>
            <a:off x="914400" y="1676400"/>
            <a:ext cx="7687733" cy="4381500"/>
          </a:xfrm>
          <a:noFill/>
          <a:ln/>
        </p:spPr>
        <p:txBody>
          <a:bodyPr>
            <a:normAutofit lnSpcReduction="10000"/>
          </a:bodyPr>
          <a:lstStyle/>
          <a:p>
            <a:r>
              <a:rPr lang="en-US" altLang="ar-SA" sz="2800"/>
              <a:t>Secure the area and alert other staff</a:t>
            </a:r>
          </a:p>
          <a:p>
            <a:r>
              <a:rPr lang="en-US" altLang="ar-SA" sz="2800"/>
              <a:t>Obtain chemotherapy spill kit</a:t>
            </a:r>
          </a:p>
          <a:p>
            <a:r>
              <a:rPr lang="en-US" altLang="ar-SA" sz="2800"/>
              <a:t>Put on protective coverings</a:t>
            </a:r>
          </a:p>
          <a:p>
            <a:r>
              <a:rPr lang="en-US" altLang="ar-SA" sz="2800"/>
              <a:t>Observe amount of chemotherapy spilled</a:t>
            </a:r>
          </a:p>
          <a:p>
            <a:r>
              <a:rPr lang="en-US" altLang="ar-SA" sz="2800"/>
              <a:t>Absorb spill with absorbent towels</a:t>
            </a:r>
          </a:p>
          <a:p>
            <a:r>
              <a:rPr lang="en-US" altLang="ar-SA" sz="2800"/>
              <a:t>Dispose of towels in doubled bags</a:t>
            </a:r>
          </a:p>
          <a:p>
            <a:r>
              <a:rPr lang="en-US" altLang="ar-SA" sz="2800"/>
              <a:t>Cover area with blue plastic pad</a:t>
            </a:r>
          </a:p>
          <a:p>
            <a:r>
              <a:rPr lang="en-US" altLang="ar-SA" sz="2800"/>
              <a:t>Dispose of protective clothing </a:t>
            </a:r>
          </a:p>
          <a:p>
            <a:r>
              <a:rPr lang="en-US" altLang="ar-SA" sz="2800"/>
              <a:t>Notify housekeeping of spill </a:t>
            </a:r>
          </a:p>
        </p:txBody>
      </p:sp>
    </p:spTree>
    <p:extLst>
      <p:ext uri="{BB962C8B-B14F-4D97-AF65-F5344CB8AC3E}">
        <p14:creationId xmlns:p14="http://schemas.microsoft.com/office/powerpoint/2010/main" val="160296085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Kit </a:t>
            </a:r>
            <a:endParaRPr lang="en-US" dirty="0"/>
          </a:p>
        </p:txBody>
      </p:sp>
      <p:pic>
        <p:nvPicPr>
          <p:cNvPr id="36866" name="Picture 2" descr="C:\Users\motaz\Desktop\Oil_Spill_Kit_.jpg"/>
          <p:cNvPicPr>
            <a:picLocks noChangeAspect="1" noChangeArrowheads="1"/>
          </p:cNvPicPr>
          <p:nvPr/>
        </p:nvPicPr>
        <p:blipFill>
          <a:blip r:embed="rId2" cstate="print"/>
          <a:srcRect/>
          <a:stretch>
            <a:fillRect/>
          </a:stretch>
        </p:blipFill>
        <p:spPr bwMode="auto">
          <a:xfrm>
            <a:off x="827584" y="1758950"/>
            <a:ext cx="7344816" cy="4622378"/>
          </a:xfrm>
          <a:prstGeom prst="rect">
            <a:avLst/>
          </a:prstGeom>
          <a:noFill/>
        </p:spPr>
      </p:pic>
    </p:spTree>
    <p:extLst>
      <p:ext uri="{BB962C8B-B14F-4D97-AF65-F5344CB8AC3E}">
        <p14:creationId xmlns:p14="http://schemas.microsoft.com/office/powerpoint/2010/main" val="334754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a:t>
            </a:r>
            <a:endParaRPr lang="en-US" dirty="0"/>
          </a:p>
        </p:txBody>
      </p:sp>
      <p:sp>
        <p:nvSpPr>
          <p:cNvPr id="3" name="Content Placeholder 2"/>
          <p:cNvSpPr>
            <a:spLocks noGrp="1"/>
          </p:cNvSpPr>
          <p:nvPr>
            <p:ph idx="1"/>
          </p:nvPr>
        </p:nvSpPr>
        <p:spPr/>
        <p:txBody>
          <a:bodyPr/>
          <a:lstStyle/>
          <a:p>
            <a:pPr marL="609600" indent="-609600">
              <a:buFontTx/>
              <a:buAutoNum type="arabicPeriod"/>
            </a:pPr>
            <a:r>
              <a:rPr lang="en-US" dirty="0"/>
              <a:t>Assess level of fatigue.</a:t>
            </a:r>
          </a:p>
          <a:p>
            <a:pPr marL="609600" indent="-609600">
              <a:buFontTx/>
              <a:buAutoNum type="arabicPeriod"/>
            </a:pPr>
            <a:r>
              <a:rPr lang="en-US" dirty="0"/>
              <a:t>Determine activities that increase fatigue.</a:t>
            </a:r>
          </a:p>
          <a:p>
            <a:pPr marL="609600" indent="-609600">
              <a:buFontTx/>
              <a:buAutoNum type="arabicPeriod"/>
            </a:pPr>
            <a:r>
              <a:rPr lang="en-US" dirty="0"/>
              <a:t>Identify activities that reserve energy, plan rest periods throughout the day.</a:t>
            </a:r>
          </a:p>
          <a:p>
            <a:pPr marL="609600" indent="-609600">
              <a:buFontTx/>
              <a:buAutoNum type="arabicPeriod"/>
            </a:pPr>
            <a:r>
              <a:rPr lang="en-US" dirty="0"/>
              <a:t>Assist patient and family in obtaining resources for transportation, routine works, and meal preparation.</a:t>
            </a:r>
          </a:p>
          <a:p>
            <a:pPr marL="609600" indent="-609600">
              <a:buFontTx/>
              <a:buAutoNum type="arabicPeriod"/>
            </a:pPr>
            <a:r>
              <a:rPr lang="en-US" dirty="0"/>
              <a:t>Assure optimal nutritional status</a:t>
            </a:r>
            <a:r>
              <a:rPr lang="en-US" dirty="0" smtClean="0"/>
              <a:t>.</a:t>
            </a:r>
            <a:endParaRPr lang="en-US" dirty="0"/>
          </a:p>
        </p:txBody>
      </p:sp>
    </p:spTree>
    <p:extLst>
      <p:ext uri="{BB962C8B-B14F-4D97-AF65-F5344CB8AC3E}">
        <p14:creationId xmlns:p14="http://schemas.microsoft.com/office/powerpoint/2010/main" val="1244756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3269</Words>
  <Application>Microsoft Office PowerPoint</Application>
  <PresentationFormat>On-screen Show (4:3)</PresentationFormat>
  <Paragraphs>391</Paragraphs>
  <Slides>81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Microsoft ClipArt Gallery</vt:lpstr>
      <vt:lpstr>Cancer</vt:lpstr>
      <vt:lpstr>Radiotherapy</vt:lpstr>
      <vt:lpstr>Biologic effects of Radiation</vt:lpstr>
      <vt:lpstr>Biologic effects of Radiation</vt:lpstr>
      <vt:lpstr>Gray</vt:lpstr>
      <vt:lpstr>Uses of radiation therapy for the treatment of cancer </vt:lpstr>
      <vt:lpstr>Administration of Radiation Therapy </vt:lpstr>
      <vt:lpstr>Nursing Care / Skin</vt:lpstr>
      <vt:lpstr>Fatigue</vt:lpstr>
      <vt:lpstr>Anorexia </vt:lpstr>
      <vt:lpstr>Oral Stomatitis</vt:lpstr>
      <vt:lpstr>Taste changes </vt:lpstr>
      <vt:lpstr>Xerostomia (Dry Mouth Syndrome) </vt:lpstr>
      <vt:lpstr>Pharyngitis and Esophagitis  </vt:lpstr>
      <vt:lpstr>Cough </vt:lpstr>
      <vt:lpstr>Nausea and vomiting </vt:lpstr>
      <vt:lpstr>Diarrhea </vt:lpstr>
      <vt:lpstr>Cystitis </vt:lpstr>
      <vt:lpstr>Surgery</vt:lpstr>
      <vt:lpstr>Factors Influencing Treatment Decisions</vt:lpstr>
      <vt:lpstr>Types of Therapies </vt:lpstr>
      <vt:lpstr>Definitive Surgery </vt:lpstr>
      <vt:lpstr>Surgery for Residual</vt:lpstr>
      <vt:lpstr>Surgery for Metastatic Disease </vt:lpstr>
      <vt:lpstr>Surgery for Oncology Emergencies </vt:lpstr>
      <vt:lpstr>Surgeries for Rehabilitation or Reconstruction </vt:lpstr>
      <vt:lpstr>Indications for use </vt:lpstr>
      <vt:lpstr>Nursing care considerations </vt:lpstr>
      <vt:lpstr>Nursing Care</vt:lpstr>
      <vt:lpstr>Chemotherapy </vt:lpstr>
      <vt:lpstr>Chemotherapy </vt:lpstr>
      <vt:lpstr>Characteristics of Chemotherapy</vt:lpstr>
      <vt:lpstr>Measuring Tumor Response</vt:lpstr>
      <vt:lpstr>Administration Schedule</vt:lpstr>
      <vt:lpstr>Dose Category</vt:lpstr>
      <vt:lpstr>Drug Resistance</vt:lpstr>
      <vt:lpstr>Dose Determination</vt:lpstr>
      <vt:lpstr>Response</vt:lpstr>
      <vt:lpstr>Assessments</vt:lpstr>
      <vt:lpstr>Pre-Administration</vt:lpstr>
      <vt:lpstr>Pre-Treatment Assessment</vt:lpstr>
      <vt:lpstr>Pre-Treatment Assessment</vt:lpstr>
      <vt:lpstr>Prescriber Orders</vt:lpstr>
      <vt:lpstr>Question Physician Orders When Appropriate</vt:lpstr>
      <vt:lpstr>Drug Preparation - Pharmacy</vt:lpstr>
      <vt:lpstr>Clinical Area Preparation</vt:lpstr>
      <vt:lpstr>Room Preparation: Equipment</vt:lpstr>
      <vt:lpstr>What is a Body Surface Area?</vt:lpstr>
      <vt:lpstr>Two Nurse Check</vt:lpstr>
      <vt:lpstr>Medication Labeling</vt:lpstr>
      <vt:lpstr>Syringe Labeling</vt:lpstr>
      <vt:lpstr>Check Calculations with 2nd Nurse</vt:lpstr>
      <vt:lpstr>Infusion Pump Double Check</vt:lpstr>
      <vt:lpstr>The Antiemetic Dilemma</vt:lpstr>
      <vt:lpstr>Administration of Chemotherapeutic Agents</vt:lpstr>
      <vt:lpstr>Dosage </vt:lpstr>
      <vt:lpstr>Special Problems: Extravasation</vt:lpstr>
      <vt:lpstr>Special Problems: Extravasation</vt:lpstr>
      <vt:lpstr>Special Problems: Extravasation</vt:lpstr>
      <vt:lpstr>Special Problems: Extravasation</vt:lpstr>
      <vt:lpstr>Special Problems: Extravasation</vt:lpstr>
      <vt:lpstr>Special Problems: Extravasation</vt:lpstr>
      <vt:lpstr>A schematic diagram of an implanted vascular access device used for administering medication, fluids, blood products, and nutrition. The self-sealing septum permits repeated puncture by Huber needles without damage or leakage.</vt:lpstr>
      <vt:lpstr>Right atrial catheter. The right atrial catheter is inserted into the subclavian vein and advanced until its tip lies in the superior vena cava just above the right atrium. The proximal end is then tunneled from the entry site through the subcutaneous tissue of the chest wall and brought out through an exit site on the chest. The Dacron cuff anchors the catheter in place and serves as a barrier to infection.</vt:lpstr>
      <vt:lpstr>Toxicity </vt:lpstr>
      <vt:lpstr>Nursing Management in Chemotherapy</vt:lpstr>
      <vt:lpstr>Assessing fluid and electrolyte status</vt:lpstr>
      <vt:lpstr>Modifying risks for infection and bleeding</vt:lpstr>
      <vt:lpstr>Modifying risks for infection and bleeding</vt:lpstr>
      <vt:lpstr>Administering chemotherapy</vt:lpstr>
      <vt:lpstr>Implementing safeguards</vt:lpstr>
      <vt:lpstr>Implementing safeguards</vt:lpstr>
      <vt:lpstr>Implementing safeguards</vt:lpstr>
      <vt:lpstr>Safety in Administering Chemotherapy</vt:lpstr>
      <vt:lpstr>Safe-Handling Chemotherapy</vt:lpstr>
      <vt:lpstr>What is the exposure risk to me?</vt:lpstr>
      <vt:lpstr>Handling Acute Exposure</vt:lpstr>
      <vt:lpstr>Handling Acute Exposure</vt:lpstr>
      <vt:lpstr>      Chemotherapy Spills</vt:lpstr>
      <vt:lpstr>Chemotherapy Spills</vt:lpstr>
      <vt:lpstr>Spill Kit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dc:title>
  <dc:creator>hp</dc:creator>
  <cp:lastModifiedBy>Windows User</cp:lastModifiedBy>
  <cp:revision>23</cp:revision>
  <dcterms:created xsi:type="dcterms:W3CDTF">2006-08-16T00:00:00Z</dcterms:created>
  <dcterms:modified xsi:type="dcterms:W3CDTF">2022-07-26T19:19:26Z</dcterms:modified>
</cp:coreProperties>
</file>