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8" r:id="rId3"/>
    <p:sldId id="273" r:id="rId4"/>
    <p:sldId id="274" r:id="rId5"/>
    <p:sldId id="259" r:id="rId6"/>
    <p:sldId id="275" r:id="rId7"/>
    <p:sldId id="260" r:id="rId8"/>
    <p:sldId id="263" r:id="rId9"/>
    <p:sldId id="262" r:id="rId10"/>
    <p:sldId id="261" r:id="rId11"/>
    <p:sldId id="264" r:id="rId12"/>
    <p:sldId id="265" r:id="rId13"/>
    <p:sldId id="271" r:id="rId14"/>
    <p:sldId id="276" r:id="rId15"/>
    <p:sldId id="272" r:id="rId16"/>
    <p:sldId id="278" r:id="rId17"/>
    <p:sldId id="266" r:id="rId18"/>
    <p:sldId id="279" r:id="rId19"/>
    <p:sldId id="267" r:id="rId20"/>
    <p:sldId id="268" r:id="rId21"/>
    <p:sldId id="281" r:id="rId22"/>
    <p:sldId id="269" r:id="rId23"/>
    <p:sldId id="270"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2441E70E-2789-49C4-851B-1792D8B543DC}" type="datetimeFigureOut">
              <a:rPr lang="en-US" smtClean="0"/>
              <a:t>8/10/2022</a:t>
            </a:fld>
            <a:endParaRPr lang="en-US" dirty="0"/>
          </a:p>
        </p:txBody>
      </p:sp>
      <p:sp>
        <p:nvSpPr>
          <p:cNvPr id="8" name="Slide Number Placeholder 7"/>
          <p:cNvSpPr>
            <a:spLocks noGrp="1"/>
          </p:cNvSpPr>
          <p:nvPr>
            <p:ph type="sldNum" sz="quarter" idx="11"/>
          </p:nvPr>
        </p:nvSpPr>
        <p:spPr/>
        <p:txBody>
          <a:bodyPr/>
          <a:lstStyle/>
          <a:p>
            <a:fld id="{DFCB4CE8-A264-471B-8693-6466E82D2E87}"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41E70E-2789-49C4-851B-1792D8B543DC}" type="datetimeFigureOut">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CB4CE8-A264-471B-8693-6466E82D2E87}"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41E70E-2789-49C4-851B-1792D8B543DC}" type="datetimeFigureOut">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CB4CE8-A264-471B-8693-6466E82D2E87}"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41E70E-2789-49C4-851B-1792D8B543DC}" type="datetimeFigureOut">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CB4CE8-A264-471B-8693-6466E82D2E87}"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41E70E-2789-49C4-851B-1792D8B543DC}" type="datetimeFigureOut">
              <a:rPr lang="en-US" smtClean="0"/>
              <a:t>8/10/2022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CB4CE8-A264-471B-8693-6466E82D2E87}" type="slidenum">
              <a:rPr lang="en-US" smtClean="0"/>
              <a:t>‹#›</a:t>
            </a:fld>
            <a:endParaRPr lang="en-US"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441E70E-2789-49C4-851B-1792D8B543DC}" type="datetimeFigureOut">
              <a:rPr lang="en-US" smtClean="0"/>
              <a:t>8/10/2022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CB4CE8-A264-471B-8693-6466E82D2E87}" type="slidenum">
              <a:rPr lang="en-US" smtClean="0"/>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2441E70E-2789-49C4-851B-1792D8B543DC}" type="datetimeFigureOut">
              <a:rPr lang="en-US" smtClean="0"/>
              <a:t>8/10/2022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CB4CE8-A264-471B-8693-6466E82D2E87}" type="slidenum">
              <a:rPr lang="en-US" smtClean="0"/>
              <a:t>‹#›</a:t>
            </a:fld>
            <a:endParaRPr lang="en-US" dirty="0"/>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441E70E-2789-49C4-851B-1792D8B543DC}" type="datetimeFigureOut">
              <a:rPr lang="en-US" smtClean="0"/>
              <a:t>8/10/2022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CB4CE8-A264-471B-8693-6466E82D2E87}"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41E70E-2789-49C4-851B-1792D8B543DC}" type="datetimeFigureOut">
              <a:rPr lang="en-US" smtClean="0"/>
              <a:t>8/10/2022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CB4CE8-A264-471B-8693-6466E82D2E87}"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41E70E-2789-49C4-851B-1792D8B543DC}" type="datetimeFigureOut">
              <a:rPr lang="en-US" smtClean="0"/>
              <a:t>8/10/2022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CB4CE8-A264-471B-8693-6466E82D2E87}"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41E70E-2789-49C4-851B-1792D8B543DC}" type="datetimeFigureOut">
              <a:rPr lang="en-US" smtClean="0"/>
              <a:t>8/10/2022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CB4CE8-A264-471B-8693-6466E82D2E87}"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2441E70E-2789-49C4-851B-1792D8B543DC}" type="datetimeFigureOut">
              <a:rPr lang="en-US" smtClean="0"/>
              <a:t>8/10/2022</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DFCB4CE8-A264-471B-8693-6466E82D2E87}" type="slidenum">
              <a:rPr lang="en-US" smtClean="0"/>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cancer.gov/types/prostate/understanding-prostate-changes#not-cancer"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l.messenger.com/l.php?u=https://www.mayoclinic.org/diseases-conditions/prostate-cancer/symptoms-causes/syc-20353087&amp;h=AT1wd3MH6mn7O2w8FX3Gj2371gCDJqeuZbGJ00S7njRqiSs6eW1Hj_SprD1bnxhvriXuidA1A2Yc1B-d8WVnwmxsFLFbiBRnEAp_BmvqQqROG0EHEwAOc6XL1HzR7McviMw01w" TargetMode="External"/><Relationship Id="rId3" Type="http://schemas.openxmlformats.org/officeDocument/2006/relationships/hyperlink" Target="https://scholar.google.com/scholar?q=Introduction+to+Prostate+Cancer+|+SEER+Training&amp;hl=ar&amp;as_sdt=0&amp;as_vis=1&amp;oi=scholart" TargetMode="External"/><Relationship Id="rId7" Type="http://schemas.openxmlformats.org/officeDocument/2006/relationships/hyperlink" Target="https://l.messenger.com/l.php?u=https://www.pcf.org/patient-resources/family-cancer-risk/prostate-cancer-prevention/&amp;h=AT1wd3MH6mn7O2w8FX3Gj2371gCDJqeuZbGJ00S7njRqiSs6eW1Hj_SprD1bnxhvriXuidA1A2Yc1B-d8WVnwmxsFLFbiBRnEAp_BmvqQqROG0EHEwAOc6XL1HzR7McviMw01w" TargetMode="External"/><Relationship Id="rId2" Type="http://schemas.openxmlformats.org/officeDocument/2006/relationships/hyperlink" Target="https://scholar.google.com/scholar?q=Etiology+of+Prostate+Cancer+-+an+overview+|+ScienceDirect+Topics&amp;hl=ar&amp;as_sdt=0&amp;as_vis=1&amp;oi=scholart" TargetMode="External"/><Relationship Id="rId1" Type="http://schemas.openxmlformats.org/officeDocument/2006/relationships/slideLayout" Target="../slideLayouts/slideLayout2.xml"/><Relationship Id="rId6" Type="http://schemas.openxmlformats.org/officeDocument/2006/relationships/hyperlink" Target="https://l.messenger.com/l.php?u=https://www.prostateconditions.org/about-prostate-conditions/early-detection-prevention&amp;h=AT1wd3MH6mn7O2w8FX3Gj2371gCDJqeuZbGJ00S7njRqiSs6eW1Hj_SprD1bnxhvriXuidA1A2Yc1B-d8WVnwmxsFLFbiBRnEAp_BmvqQqROG0EHEwAOc6XL1HzR7McviMw01w" TargetMode="External"/><Relationship Id="rId5" Type="http://schemas.openxmlformats.org/officeDocument/2006/relationships/hyperlink" Target="https://scholar.google.com/scholar?q=Prostate+cancer+epidemiology+-+The+Lancet&amp;hl=ar&amp;as_sdt=0&amp;as_vis=1&amp;oi=scholart" TargetMode="External"/><Relationship Id="rId4" Type="http://schemas.openxmlformats.org/officeDocument/2006/relationships/hyperlink" Target="https://www.cancer.org/cancer/prostate-cancer/about/what-is-prostate-cancer.htm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nurseslabs.com/6-prostatectomy-nursing-care-plans/" TargetMode="External"/><Relationship Id="rId2" Type="http://schemas.openxmlformats.org/officeDocument/2006/relationships/hyperlink" Target="https://l.messenger.com/l.php?u=https://www.cancer.org/content/dam/CRC/PDF/Public/8795.00.pdf&amp;h=AT1wd3MH6mn7O2w8FX3Gj2371gCDJqeuZbGJ00S7njRqiSs6eW1Hj_SprD1bnxhvriXuidA1A2Yc1B-d8WVnwmxsFLFbiBRnEAp_BmvqQqROG0EHEwAOc6XL1HzR7McviMw01w" TargetMode="External"/><Relationship Id="rId1" Type="http://schemas.openxmlformats.org/officeDocument/2006/relationships/slideLayout" Target="../slideLayouts/slideLayout2.xml"/><Relationship Id="rId4" Type="http://schemas.openxmlformats.org/officeDocument/2006/relationships/hyperlink" Target="https://www.ncbi.nlm.nih.gov/"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api.seer.cancer.gov/rest/glossary/latest/id/546cedfae4b0d965832a8c22" TargetMode="External"/><Relationship Id="rId2" Type="http://schemas.openxmlformats.org/officeDocument/2006/relationships/hyperlink" Target="https://api.seer.cancer.gov/rest/glossary/latest/id/55042013e4b0c48f31d6bef3" TargetMode="External"/><Relationship Id="rId1" Type="http://schemas.openxmlformats.org/officeDocument/2006/relationships/slideLayout" Target="../slideLayouts/slideLayout2.xml"/><Relationship Id="rId4" Type="http://schemas.openxmlformats.org/officeDocument/2006/relationships/hyperlink" Target="https://api.seer.cancer.gov/rest/glossary/latest/id/54fb9160e4b0c48f31d3279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sciencedirect.com/topics/medicine-and-dentistry/genetic-predispositio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676400"/>
            <a:ext cx="8534400" cy="4953000"/>
          </a:xfrm>
        </p:spPr>
        <p:txBody>
          <a:bodyPr>
            <a:normAutofit fontScale="85000" lnSpcReduction="20000"/>
          </a:bodyPr>
          <a:lstStyle/>
          <a:p>
            <a:endParaRPr lang="ar-JO" sz="3800" b="1" dirty="0">
              <a:solidFill>
                <a:schemeClr val="tx1"/>
              </a:solidFill>
              <a:latin typeface="Calibri" panose="020F0502020204030204" pitchFamily="34" charset="0"/>
              <a:cs typeface="Calibri" panose="020F0502020204030204" pitchFamily="34" charset="0"/>
            </a:endParaRPr>
          </a:p>
          <a:p>
            <a:r>
              <a:rPr lang="en-US" sz="3500" b="1" dirty="0">
                <a:solidFill>
                  <a:schemeClr val="tx1"/>
                </a:solidFill>
                <a:latin typeface="Calibri" panose="020F0502020204030204" pitchFamily="34" charset="0"/>
                <a:cs typeface="Calibri" panose="020F0502020204030204" pitchFamily="34" charset="0"/>
              </a:rPr>
              <a:t>Chronic diseases (NURS438)</a:t>
            </a:r>
          </a:p>
          <a:p>
            <a:r>
              <a:rPr lang="en-US" sz="3500" b="1" dirty="0">
                <a:solidFill>
                  <a:schemeClr val="tx1"/>
                </a:solidFill>
                <a:latin typeface="Calibri" panose="020F0502020204030204" pitchFamily="34" charset="0"/>
                <a:cs typeface="Calibri" panose="020F0502020204030204" pitchFamily="34" charset="0"/>
              </a:rPr>
              <a:t>Presentation</a:t>
            </a:r>
            <a:endParaRPr lang="ar-JO" sz="3500" b="1" dirty="0">
              <a:solidFill>
                <a:schemeClr val="tx1"/>
              </a:solidFill>
              <a:latin typeface="Calibri" panose="020F0502020204030204" pitchFamily="34" charset="0"/>
              <a:cs typeface="Calibri" panose="020F0502020204030204" pitchFamily="34" charset="0"/>
            </a:endParaRPr>
          </a:p>
          <a:p>
            <a:r>
              <a:rPr lang="en-US" sz="5600" b="1" dirty="0">
                <a:solidFill>
                  <a:schemeClr val="accent5"/>
                </a:solidFill>
                <a:latin typeface="Calibri" panose="020F0502020204030204" pitchFamily="34" charset="0"/>
                <a:cs typeface="Calibri" panose="020F0502020204030204" pitchFamily="34" charset="0"/>
              </a:rPr>
              <a:t>Prostate Cancer</a:t>
            </a:r>
          </a:p>
          <a:p>
            <a:r>
              <a:rPr lang="en-US" sz="3500" b="1" dirty="0">
                <a:solidFill>
                  <a:schemeClr val="tx1"/>
                </a:solidFill>
                <a:latin typeface="Calibri" panose="020F0502020204030204" pitchFamily="34" charset="0"/>
                <a:cs typeface="Calibri" panose="020F0502020204030204" pitchFamily="34" charset="0"/>
              </a:rPr>
              <a:t>Students name:-</a:t>
            </a:r>
          </a:p>
          <a:p>
            <a:r>
              <a:rPr lang="en-US" sz="3500" b="1" dirty="0">
                <a:solidFill>
                  <a:schemeClr val="tx1"/>
                </a:solidFill>
                <a:latin typeface="Calibri" panose="020F0502020204030204" pitchFamily="34" charset="0"/>
                <a:cs typeface="Calibri" panose="020F0502020204030204" pitchFamily="34" charset="0"/>
              </a:rPr>
              <a:t>Omar Al-Abed 1201396</a:t>
            </a:r>
          </a:p>
          <a:p>
            <a:r>
              <a:rPr lang="en-US" sz="3500" b="1" dirty="0">
                <a:solidFill>
                  <a:schemeClr val="tx1"/>
                </a:solidFill>
                <a:latin typeface="Calibri" panose="020F0502020204030204" pitchFamily="34" charset="0"/>
                <a:cs typeface="Calibri" panose="020F0502020204030204" pitchFamily="34" charset="0"/>
              </a:rPr>
              <a:t>Yafa Abu Layya 1201212</a:t>
            </a:r>
          </a:p>
          <a:p>
            <a:r>
              <a:rPr lang="en-US" sz="3500" b="1" dirty="0">
                <a:solidFill>
                  <a:schemeClr val="tx1"/>
                </a:solidFill>
                <a:latin typeface="Calibri" panose="020F0502020204030204" pitchFamily="34" charset="0"/>
                <a:cs typeface="Calibri" panose="020F0502020204030204" pitchFamily="34" charset="0"/>
              </a:rPr>
              <a:t>Dana A Rimawi 1200519</a:t>
            </a:r>
          </a:p>
          <a:p>
            <a:r>
              <a:rPr lang="en-US" sz="3500" b="1" dirty="0">
                <a:solidFill>
                  <a:schemeClr val="tx1"/>
                </a:solidFill>
                <a:latin typeface="Calibri" panose="020F0502020204030204" pitchFamily="34" charset="0"/>
                <a:cs typeface="Calibri" panose="020F0502020204030204" pitchFamily="34" charset="0"/>
              </a:rPr>
              <a:t>Sabreen Maali 1200805</a:t>
            </a:r>
          </a:p>
          <a:p>
            <a:r>
              <a:rPr lang="en-US" sz="3500" b="1" dirty="0">
                <a:solidFill>
                  <a:schemeClr val="tx1"/>
                </a:solidFill>
                <a:latin typeface="Calibri" panose="020F0502020204030204" pitchFamily="34" charset="0"/>
                <a:cs typeface="Calibri" panose="020F0502020204030204" pitchFamily="34" charset="0"/>
              </a:rPr>
              <a:t>Instructor: Mutaz Dredei</a:t>
            </a:r>
          </a:p>
        </p:txBody>
      </p:sp>
      <p:pic>
        <p:nvPicPr>
          <p:cNvPr id="5" name="Picture 4">
            <a:extLst>
              <a:ext uri="{FF2B5EF4-FFF2-40B4-BE49-F238E27FC236}">
                <a16:creationId xmlns:a16="http://schemas.microsoft.com/office/drawing/2014/main" xmlns="" id="{A0B18285-E4B1-DA6A-43EC-9DDA3E3B51F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8500" y="0"/>
            <a:ext cx="2667000" cy="2010508"/>
          </a:xfrm>
          <a:prstGeom prst="rect">
            <a:avLst/>
          </a:prstGeom>
        </p:spPr>
      </p:pic>
    </p:spTree>
    <p:extLst>
      <p:ext uri="{BB962C8B-B14F-4D97-AF65-F5344CB8AC3E}">
        <p14:creationId xmlns:p14="http://schemas.microsoft.com/office/powerpoint/2010/main" val="2069715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9858"/>
            <a:ext cx="8229600" cy="1066800"/>
          </a:xfrm>
        </p:spPr>
        <p:txBody>
          <a:bodyPr/>
          <a:lstStyle/>
          <a:p>
            <a:pPr lvl="0"/>
            <a:r>
              <a:rPr lang="en-US" sz="6600" b="1" dirty="0">
                <a:latin typeface="Calibri" panose="020F0502020204030204" pitchFamily="34" charset="0"/>
                <a:cs typeface="Calibri" panose="020F0502020204030204" pitchFamily="34" charset="0"/>
              </a:rPr>
              <a:t>Prevention</a:t>
            </a:r>
          </a:p>
        </p:txBody>
      </p:sp>
      <p:sp>
        <p:nvSpPr>
          <p:cNvPr id="3" name="Content Placeholder 2"/>
          <p:cNvSpPr>
            <a:spLocks noGrp="1"/>
          </p:cNvSpPr>
          <p:nvPr>
            <p:ph idx="1"/>
          </p:nvPr>
        </p:nvSpPr>
        <p:spPr>
          <a:xfrm>
            <a:off x="457200" y="914400"/>
            <a:ext cx="8229600" cy="5798235"/>
          </a:xfrm>
        </p:spPr>
        <p:txBody>
          <a:bodyPr>
            <a:noAutofit/>
          </a:bodyPr>
          <a:lstStyle/>
          <a:p>
            <a:r>
              <a:rPr lang="en-US" sz="2080" dirty="0">
                <a:solidFill>
                  <a:schemeClr val="tx1"/>
                </a:solidFill>
                <a:latin typeface="Calibri" panose="020F0502020204030204" pitchFamily="34" charset="0"/>
                <a:cs typeface="Calibri" panose="020F0502020204030204" pitchFamily="34" charset="0"/>
              </a:rPr>
              <a:t>Some studies have found that men who are overweight or obese have a higher risk of developing prostate cancer.</a:t>
            </a:r>
          </a:p>
          <a:p>
            <a:r>
              <a:rPr lang="en-US" b="1" dirty="0">
                <a:solidFill>
                  <a:schemeClr val="tx1"/>
                </a:solidFill>
                <a:latin typeface="Calibri" panose="020F0502020204030204" pitchFamily="34" charset="0"/>
                <a:cs typeface="Calibri" panose="020F0502020204030204" pitchFamily="34" charset="0"/>
              </a:rPr>
              <a:t>Diet:</a:t>
            </a:r>
          </a:p>
          <a:p>
            <a:pPr marL="0" indent="0">
              <a:buNone/>
            </a:pPr>
            <a:r>
              <a:rPr lang="en-US" sz="2080" dirty="0">
                <a:solidFill>
                  <a:schemeClr val="tx1"/>
                </a:solidFill>
                <a:latin typeface="Calibri" panose="020F0502020204030204" pitchFamily="34" charset="0"/>
                <a:cs typeface="Calibri" panose="020F0502020204030204" pitchFamily="34" charset="0"/>
              </a:rPr>
              <a:t>-Eat fewer calories or exercise more so that you maintain a healthy weight.</a:t>
            </a:r>
          </a:p>
          <a:p>
            <a:pPr marL="0" indent="0">
              <a:buNone/>
            </a:pPr>
            <a:r>
              <a:rPr lang="en-US" sz="2080" dirty="0">
                <a:solidFill>
                  <a:schemeClr val="tx1"/>
                </a:solidFill>
                <a:latin typeface="Calibri" panose="020F0502020204030204" pitchFamily="34" charset="0"/>
                <a:cs typeface="Calibri" panose="020F0502020204030204" pitchFamily="34" charset="0"/>
              </a:rPr>
              <a:t>-Try to keep the amount of fat.</a:t>
            </a:r>
          </a:p>
          <a:p>
            <a:pPr marL="0" indent="0">
              <a:buNone/>
            </a:pPr>
            <a:r>
              <a:rPr lang="en-US" sz="2080" dirty="0">
                <a:solidFill>
                  <a:schemeClr val="tx1"/>
                </a:solidFill>
                <a:latin typeface="Calibri" panose="020F0502020204030204" pitchFamily="34" charset="0"/>
                <a:cs typeface="Calibri" panose="020F0502020204030204" pitchFamily="34" charset="0"/>
              </a:rPr>
              <a:t>-Watch your calcium intake. </a:t>
            </a:r>
          </a:p>
          <a:p>
            <a:pPr marL="0" indent="0">
              <a:buNone/>
            </a:pPr>
            <a:r>
              <a:rPr lang="en-US" sz="2080" dirty="0">
                <a:solidFill>
                  <a:schemeClr val="tx1"/>
                </a:solidFill>
                <a:latin typeface="Calibri" panose="020F0502020204030204" pitchFamily="34" charset="0"/>
                <a:cs typeface="Calibri" panose="020F0502020204030204" pitchFamily="34" charset="0"/>
              </a:rPr>
              <a:t>-Eat more fish because they have "good fat" particularly omega-3 fatty acids.</a:t>
            </a:r>
          </a:p>
          <a:p>
            <a:pPr marL="0" indent="0">
              <a:buNone/>
            </a:pPr>
            <a:r>
              <a:rPr lang="en-US" sz="2080" dirty="0">
                <a:solidFill>
                  <a:schemeClr val="tx1"/>
                </a:solidFill>
                <a:latin typeface="Calibri" panose="020F0502020204030204" pitchFamily="34" charset="0"/>
                <a:cs typeface="Calibri" panose="020F0502020204030204" pitchFamily="34" charset="0"/>
              </a:rPr>
              <a:t>-Try to incorporate lycopene rich foods or foods like cooked tomatoes that are cooked in olive oil, and cruciferous vegetables (like broccoli and cauliflower) into many of your weekly meals. </a:t>
            </a:r>
          </a:p>
          <a:p>
            <a:pPr marL="0" indent="0">
              <a:buNone/>
            </a:pPr>
            <a:r>
              <a:rPr lang="en-US" sz="2080" dirty="0">
                <a:solidFill>
                  <a:schemeClr val="tx1"/>
                </a:solidFill>
                <a:latin typeface="Calibri" panose="020F0502020204030204" pitchFamily="34" charset="0"/>
                <a:cs typeface="Calibri" panose="020F0502020204030204" pitchFamily="34" charset="0"/>
              </a:rPr>
              <a:t>-Avoid smoking, drink alcohol in moderation or none at all.</a:t>
            </a:r>
          </a:p>
          <a:p>
            <a:pPr marL="0" indent="0">
              <a:buNone/>
            </a:pPr>
            <a:r>
              <a:rPr lang="en-US" sz="2080" dirty="0">
                <a:solidFill>
                  <a:schemeClr val="tx1"/>
                </a:solidFill>
                <a:latin typeface="Calibri" panose="020F0502020204030204" pitchFamily="34" charset="0"/>
                <a:cs typeface="Calibri" panose="020F0502020204030204" pitchFamily="34" charset="0"/>
              </a:rPr>
              <a:t>-Avoid over-supplementation with mega vitamins. Too many vitamins, especially folate, may "fuel the cancer".</a:t>
            </a:r>
          </a:p>
          <a:p>
            <a:pPr marL="0" indent="0">
              <a:buNone/>
            </a:pPr>
            <a:r>
              <a:rPr lang="en-US" sz="2080" dirty="0">
                <a:solidFill>
                  <a:schemeClr val="tx1"/>
                </a:solidFill>
                <a:latin typeface="Calibri" panose="020F0502020204030204" pitchFamily="34" charset="0"/>
                <a:cs typeface="Calibri" panose="020F0502020204030204" pitchFamily="34" charset="0"/>
              </a:rPr>
              <a:t>-Relax and enjoy your life.  Reducing stress in the workplace and home will improve your survivorship.</a:t>
            </a:r>
          </a:p>
        </p:txBody>
      </p:sp>
    </p:spTree>
    <p:extLst>
      <p:ext uri="{BB962C8B-B14F-4D97-AF65-F5344CB8AC3E}">
        <p14:creationId xmlns:p14="http://schemas.microsoft.com/office/powerpoint/2010/main" val="3622500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lstStyle/>
          <a:p>
            <a:pPr lvl="0"/>
            <a:r>
              <a:rPr lang="en-US" b="1" dirty="0">
                <a:latin typeface="Calibri" panose="020F0502020204030204" pitchFamily="34" charset="0"/>
                <a:cs typeface="Calibri" panose="020F0502020204030204" pitchFamily="34" charset="0"/>
              </a:rPr>
              <a:t>Clinical manifestations</a:t>
            </a:r>
          </a:p>
        </p:txBody>
      </p:sp>
      <p:sp>
        <p:nvSpPr>
          <p:cNvPr id="3" name="Content Placeholder 2"/>
          <p:cNvSpPr>
            <a:spLocks noGrp="1"/>
          </p:cNvSpPr>
          <p:nvPr>
            <p:ph idx="1"/>
          </p:nvPr>
        </p:nvSpPr>
        <p:spPr>
          <a:xfrm>
            <a:off x="381000" y="1295400"/>
            <a:ext cx="8229600" cy="5257800"/>
          </a:xfrm>
        </p:spPr>
        <p:txBody>
          <a:bodyPr>
            <a:normAutofit/>
          </a:bodyPr>
          <a:lstStyle/>
          <a:p>
            <a:pPr marL="0" indent="0">
              <a:buNone/>
            </a:pPr>
            <a:r>
              <a:rPr lang="en-US" sz="2500" dirty="0">
                <a:solidFill>
                  <a:schemeClr val="tx1"/>
                </a:solidFill>
                <a:latin typeface="Calibri" panose="020F0502020204030204" pitchFamily="34" charset="0"/>
                <a:cs typeface="Calibri" panose="020F0502020204030204" pitchFamily="34" charset="0"/>
              </a:rPr>
              <a:t>Different people have different symptoms for prostate cancer. Some men do not have symptoms at all.</a:t>
            </a:r>
          </a:p>
          <a:p>
            <a:r>
              <a:rPr lang="en-US" sz="2500" dirty="0">
                <a:solidFill>
                  <a:schemeClr val="tx1"/>
                </a:solidFill>
                <a:latin typeface="Calibri" panose="020F0502020204030204" pitchFamily="34" charset="0"/>
                <a:cs typeface="Calibri" panose="020F0502020204030204" pitchFamily="34" charset="0"/>
              </a:rPr>
              <a:t>Most common:</a:t>
            </a:r>
          </a:p>
          <a:p>
            <a:pPr>
              <a:buFont typeface="Wingdings" panose="05000000000000000000" pitchFamily="2" charset="2"/>
              <a:buChar char="Ø"/>
            </a:pPr>
            <a:r>
              <a:rPr lang="en-US" sz="2500" dirty="0">
                <a:solidFill>
                  <a:schemeClr val="tx1"/>
                </a:solidFill>
                <a:latin typeface="Calibri" panose="020F0502020204030204" pitchFamily="34" charset="0"/>
                <a:cs typeface="Calibri" panose="020F0502020204030204" pitchFamily="34" charset="0"/>
              </a:rPr>
              <a:t>Difficulty starting urination.</a:t>
            </a:r>
          </a:p>
          <a:p>
            <a:pPr>
              <a:buFont typeface="Wingdings" panose="05000000000000000000" pitchFamily="2" charset="2"/>
              <a:buChar char="Ø"/>
            </a:pPr>
            <a:r>
              <a:rPr lang="en-US" sz="2500" dirty="0">
                <a:solidFill>
                  <a:schemeClr val="tx1"/>
                </a:solidFill>
                <a:latin typeface="Calibri" panose="020F0502020204030204" pitchFamily="34" charset="0"/>
                <a:cs typeface="Calibri" panose="020F0502020204030204" pitchFamily="34" charset="0"/>
              </a:rPr>
              <a:t>Weak or interrupted flow of urine.</a:t>
            </a:r>
          </a:p>
          <a:p>
            <a:pPr>
              <a:buFont typeface="Wingdings" panose="05000000000000000000" pitchFamily="2" charset="2"/>
              <a:buChar char="Ø"/>
            </a:pPr>
            <a:r>
              <a:rPr lang="en-US" sz="2500" dirty="0">
                <a:solidFill>
                  <a:schemeClr val="tx1"/>
                </a:solidFill>
                <a:latin typeface="Calibri" panose="020F0502020204030204" pitchFamily="34" charset="0"/>
                <a:cs typeface="Calibri" panose="020F0502020204030204" pitchFamily="34" charset="0"/>
              </a:rPr>
              <a:t>Urinating often, especially at night.</a:t>
            </a:r>
          </a:p>
          <a:p>
            <a:pPr>
              <a:buFont typeface="Wingdings" panose="05000000000000000000" pitchFamily="2" charset="2"/>
              <a:buChar char="Ø"/>
            </a:pPr>
            <a:r>
              <a:rPr lang="en-US" sz="2500" dirty="0">
                <a:solidFill>
                  <a:schemeClr val="tx1"/>
                </a:solidFill>
                <a:latin typeface="Calibri" panose="020F0502020204030204" pitchFamily="34" charset="0"/>
                <a:cs typeface="Calibri" panose="020F0502020204030204" pitchFamily="34" charset="0"/>
              </a:rPr>
              <a:t>Trouble emptying the bladder completely.</a:t>
            </a:r>
          </a:p>
          <a:p>
            <a:pPr>
              <a:buFont typeface="Wingdings" panose="05000000000000000000" pitchFamily="2" charset="2"/>
              <a:buChar char="Ø"/>
            </a:pPr>
            <a:r>
              <a:rPr lang="en-US" sz="2500" dirty="0">
                <a:solidFill>
                  <a:schemeClr val="tx1"/>
                </a:solidFill>
                <a:latin typeface="Calibri" panose="020F0502020204030204" pitchFamily="34" charset="0"/>
                <a:cs typeface="Calibri" panose="020F0502020204030204" pitchFamily="34" charset="0"/>
              </a:rPr>
              <a:t>Pain or burning during urination.</a:t>
            </a:r>
          </a:p>
          <a:p>
            <a:pPr>
              <a:buFont typeface="Wingdings" panose="05000000000000000000" pitchFamily="2" charset="2"/>
              <a:buChar char="Ø"/>
            </a:pPr>
            <a:r>
              <a:rPr lang="en-US" sz="2500" dirty="0">
                <a:solidFill>
                  <a:schemeClr val="tx1"/>
                </a:solidFill>
                <a:latin typeface="Calibri" panose="020F0502020204030204" pitchFamily="34" charset="0"/>
                <a:cs typeface="Calibri" panose="020F0502020204030204" pitchFamily="34" charset="0"/>
              </a:rPr>
              <a:t>Blood in the urine or semen.</a:t>
            </a:r>
          </a:p>
          <a:p>
            <a:pPr>
              <a:buFont typeface="Wingdings" panose="05000000000000000000" pitchFamily="2" charset="2"/>
              <a:buChar char="Ø"/>
            </a:pPr>
            <a:r>
              <a:rPr lang="en-US" sz="2500" dirty="0">
                <a:solidFill>
                  <a:schemeClr val="tx1"/>
                </a:solidFill>
                <a:latin typeface="Calibri" panose="020F0502020204030204" pitchFamily="34" charset="0"/>
                <a:cs typeface="Calibri" panose="020F0502020204030204" pitchFamily="34" charset="0"/>
              </a:rPr>
              <a:t>Pain in the back, hips, or pelvis that doesn’t go away.</a:t>
            </a:r>
          </a:p>
          <a:p>
            <a:pPr>
              <a:buFont typeface="Wingdings" panose="05000000000000000000" pitchFamily="2" charset="2"/>
              <a:buChar char="Ø"/>
            </a:pPr>
            <a:r>
              <a:rPr lang="en-US" sz="2500" dirty="0">
                <a:solidFill>
                  <a:schemeClr val="tx1"/>
                </a:solidFill>
                <a:latin typeface="Calibri" panose="020F0502020204030204" pitchFamily="34" charset="0"/>
                <a:cs typeface="Calibri" panose="020F0502020204030204" pitchFamily="34" charset="0"/>
              </a:rPr>
              <a:t>Painful ejaculation.</a:t>
            </a:r>
          </a:p>
        </p:txBody>
      </p:sp>
    </p:spTree>
    <p:extLst>
      <p:ext uri="{BB962C8B-B14F-4D97-AF65-F5344CB8AC3E}">
        <p14:creationId xmlns:p14="http://schemas.microsoft.com/office/powerpoint/2010/main" val="2300135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pPr lvl="0"/>
            <a:r>
              <a:rPr lang="en-US" sz="6000" b="1" dirty="0">
                <a:latin typeface="Calibri" panose="020F0502020204030204" pitchFamily="34" charset="0"/>
                <a:cs typeface="Calibri" panose="020F0502020204030204" pitchFamily="34" charset="0"/>
              </a:rPr>
              <a:t/>
            </a:r>
            <a:br>
              <a:rPr lang="en-US" sz="6000"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Assessment</a:t>
            </a:r>
          </a:p>
        </p:txBody>
      </p:sp>
      <p:sp>
        <p:nvSpPr>
          <p:cNvPr id="3" name="Content Placeholder 2"/>
          <p:cNvSpPr>
            <a:spLocks noGrp="1"/>
          </p:cNvSpPr>
          <p:nvPr>
            <p:ph idx="1"/>
          </p:nvPr>
        </p:nvSpPr>
        <p:spPr>
          <a:xfrm>
            <a:off x="457200" y="1410286"/>
            <a:ext cx="8229600" cy="5257800"/>
          </a:xfrm>
        </p:spPr>
        <p:txBody>
          <a:bodyPr>
            <a:noAutofit/>
          </a:bodyPr>
          <a:lstStyle/>
          <a:p>
            <a:r>
              <a:rPr lang="en-US" sz="2500" dirty="0" smtClean="0">
                <a:solidFill>
                  <a:schemeClr val="tx1"/>
                </a:solidFill>
                <a:latin typeface="Calibri" panose="020F0502020204030204" pitchFamily="34" charset="0"/>
                <a:cs typeface="Calibri" panose="020F0502020204030204" pitchFamily="34" charset="0"/>
              </a:rPr>
              <a:t>Ask </a:t>
            </a:r>
            <a:r>
              <a:rPr lang="en-US" sz="2500" dirty="0">
                <a:solidFill>
                  <a:schemeClr val="tx1"/>
                </a:solidFill>
                <a:latin typeface="Calibri" panose="020F0502020204030204" pitchFamily="34" charset="0"/>
                <a:cs typeface="Calibri" panose="020F0502020204030204" pitchFamily="34" charset="0"/>
              </a:rPr>
              <a:t>for a urine sample to check for infection. take a blood sample to test your level of prostate-specific antigen (PSA) – called PSA testing. examine your prostate by inserting a gloved finger into your bottom – called digital rectal examination</a:t>
            </a:r>
            <a:r>
              <a:rPr lang="en-US" sz="2500" dirty="0" smtClean="0">
                <a:solidFill>
                  <a:schemeClr val="tx1"/>
                </a:solidFill>
                <a:latin typeface="Calibri" panose="020F0502020204030204" pitchFamily="34" charset="0"/>
                <a:cs typeface="Calibri" panose="020F0502020204030204" pitchFamily="34" charset="0"/>
              </a:rPr>
              <a:t>.</a:t>
            </a:r>
          </a:p>
          <a:p>
            <a:endParaRPr lang="en-US" sz="2500" dirty="0">
              <a:solidFill>
                <a:schemeClr val="tx1"/>
              </a:solidFill>
              <a:latin typeface="Calibri" panose="020F0502020204030204" pitchFamily="34" charset="0"/>
              <a:cs typeface="Calibri" panose="020F0502020204030204" pitchFamily="34" charset="0"/>
            </a:endParaRPr>
          </a:p>
          <a:p>
            <a:r>
              <a:rPr lang="en-US" sz="2500" dirty="0">
                <a:solidFill>
                  <a:schemeClr val="tx1"/>
                </a:solidFill>
                <a:latin typeface="Calibri" panose="020F0502020204030204" pitchFamily="34" charset="0"/>
                <a:cs typeface="Calibri" panose="020F0502020204030204" pitchFamily="34" charset="0"/>
              </a:rPr>
              <a:t>The most accurate test for detecting prostate cancer is a prostate biopsy. This biopsy involves taking a tissue sample from the prostate and examining it under a microscope, which can help your doctor determine whether there is an uncontrolled growth of cells in the prostate gland.</a:t>
            </a:r>
          </a:p>
        </p:txBody>
      </p:sp>
    </p:spTree>
    <p:extLst>
      <p:ext uri="{BB962C8B-B14F-4D97-AF65-F5344CB8AC3E}">
        <p14:creationId xmlns:p14="http://schemas.microsoft.com/office/powerpoint/2010/main" val="2709072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lstStyle/>
          <a:p>
            <a:pPr lvl="0"/>
            <a:r>
              <a:rPr lang="en-US" sz="6000" b="1" dirty="0">
                <a:latin typeface="Calibri" panose="020F0502020204030204" pitchFamily="34" charset="0"/>
                <a:cs typeface="Calibri" panose="020F0502020204030204" pitchFamily="34" charset="0"/>
              </a:rPr>
              <a:t/>
            </a:r>
            <a:br>
              <a:rPr lang="en-US" sz="6000"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Classification and staging</a:t>
            </a:r>
          </a:p>
        </p:txBody>
      </p:sp>
      <p:sp>
        <p:nvSpPr>
          <p:cNvPr id="3" name="Content Placeholder 2"/>
          <p:cNvSpPr>
            <a:spLocks noGrp="1"/>
          </p:cNvSpPr>
          <p:nvPr>
            <p:ph idx="1"/>
          </p:nvPr>
        </p:nvSpPr>
        <p:spPr>
          <a:xfrm>
            <a:off x="457200" y="1600200"/>
            <a:ext cx="8229600" cy="5029200"/>
          </a:xfrm>
        </p:spPr>
        <p:txBody>
          <a:bodyPr>
            <a:normAutofit/>
          </a:bodyPr>
          <a:lstStyle/>
          <a:p>
            <a:r>
              <a:rPr lang="en-US" dirty="0">
                <a:solidFill>
                  <a:schemeClr val="tx1"/>
                </a:solidFill>
                <a:latin typeface="Calibri" panose="020F0502020204030204" pitchFamily="34" charset="0"/>
                <a:cs typeface="Calibri" panose="020F0502020204030204" pitchFamily="34" charset="0"/>
              </a:rPr>
              <a:t>T1: The tumor can't be felt during a DRE or seen with an imaging test. It may be found by chance during a biopsy or during surgery for another health issue related to the prostate or bladder.</a:t>
            </a:r>
          </a:p>
          <a:p>
            <a:r>
              <a:rPr lang="en-US" dirty="0">
                <a:solidFill>
                  <a:schemeClr val="tx1"/>
                </a:solidFill>
                <a:latin typeface="Calibri" panose="020F0502020204030204" pitchFamily="34" charset="0"/>
                <a:cs typeface="Calibri" panose="020F0502020204030204" pitchFamily="34" charset="0"/>
              </a:rPr>
              <a:t>T2: The tumor can be felt by your doctor during a DRE and can be seen on an imaging test. Cancer is only in the prostate.</a:t>
            </a:r>
          </a:p>
          <a:p>
            <a:r>
              <a:rPr lang="en-US" dirty="0">
                <a:solidFill>
                  <a:schemeClr val="tx1"/>
                </a:solidFill>
                <a:latin typeface="Calibri" panose="020F0502020204030204" pitchFamily="34" charset="0"/>
                <a:cs typeface="Calibri" panose="020F0502020204030204" pitchFamily="34" charset="0"/>
              </a:rPr>
              <a:t>T3: The tumor has broken through the outside layer of the prostate gland.</a:t>
            </a:r>
          </a:p>
          <a:p>
            <a:r>
              <a:rPr lang="en-US" dirty="0">
                <a:solidFill>
                  <a:schemeClr val="tx1"/>
                </a:solidFill>
                <a:latin typeface="Calibri" panose="020F0502020204030204" pitchFamily="34" charset="0"/>
                <a:cs typeface="Calibri" panose="020F0502020204030204" pitchFamily="34" charset="0"/>
              </a:rPr>
              <a:t>T4: The tumor has grown outside the prostate and into nearby structures such as the bladder, rectum, pelvic muscles and pelvic wall.</a:t>
            </a:r>
          </a:p>
          <a:p>
            <a:endParaRPr lang="en-US" dirty="0">
              <a:solidFill>
                <a:schemeClr val="tx1"/>
              </a:solidFill>
              <a:latin typeface="Calibri" panose="020F0502020204030204" pitchFamily="34" charset="0"/>
              <a:cs typeface="Calibri" panose="020F0502020204030204" pitchFamily="34" charset="0"/>
            </a:endParaRPr>
          </a:p>
          <a:p>
            <a:endParaRPr lang="en-U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062472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B50095-9A2F-E0EB-A081-F2654B29CD72}"/>
              </a:ext>
            </a:extLst>
          </p:cNvPr>
          <p:cNvSpPr>
            <a:spLocks noGrp="1"/>
          </p:cNvSpPr>
          <p:nvPr>
            <p:ph type="title"/>
          </p:nvPr>
        </p:nvSpPr>
        <p:spPr/>
        <p:txBody>
          <a:bodyPr/>
          <a:lstStyle/>
          <a:p>
            <a:endParaRPr lang="x-none"/>
          </a:p>
        </p:txBody>
      </p:sp>
      <p:pic>
        <p:nvPicPr>
          <p:cNvPr id="5" name="Content Placeholder 4">
            <a:extLst>
              <a:ext uri="{FF2B5EF4-FFF2-40B4-BE49-F238E27FC236}">
                <a16:creationId xmlns:a16="http://schemas.microsoft.com/office/drawing/2014/main" xmlns="" id="{FDF54283-D286-7287-B4EC-9105ADBCB68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800" y="419100"/>
            <a:ext cx="7772400" cy="6019800"/>
          </a:xfrm>
        </p:spPr>
      </p:pic>
    </p:spTree>
    <p:extLst>
      <p:ext uri="{BB962C8B-B14F-4D97-AF65-F5344CB8AC3E}">
        <p14:creationId xmlns:p14="http://schemas.microsoft.com/office/powerpoint/2010/main" val="3166587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lstStyle/>
          <a:p>
            <a:pPr lvl="0"/>
            <a:r>
              <a:rPr lang="en-US" sz="6600" b="1" dirty="0">
                <a:latin typeface="Calibri" panose="020F0502020204030204" pitchFamily="34" charset="0"/>
                <a:cs typeface="Calibri" panose="020F0502020204030204" pitchFamily="34" charset="0"/>
              </a:rPr>
              <a:t/>
            </a:r>
            <a:br>
              <a:rPr lang="en-US" sz="6600" b="1" dirty="0">
                <a:latin typeface="Calibri" panose="020F0502020204030204" pitchFamily="34" charset="0"/>
                <a:cs typeface="Calibri" panose="020F0502020204030204" pitchFamily="34" charset="0"/>
              </a:rPr>
            </a:br>
            <a:r>
              <a:rPr lang="en-US" sz="6000" b="1" dirty="0">
                <a:latin typeface="Calibri" panose="020F0502020204030204" pitchFamily="34" charset="0"/>
                <a:cs typeface="Calibri" panose="020F0502020204030204" pitchFamily="34" charset="0"/>
              </a:rPr>
              <a:t>Therapeutic approaches</a:t>
            </a:r>
          </a:p>
        </p:txBody>
      </p:sp>
      <p:sp>
        <p:nvSpPr>
          <p:cNvPr id="3" name="Content Placeholder 2"/>
          <p:cNvSpPr>
            <a:spLocks noGrp="1"/>
          </p:cNvSpPr>
          <p:nvPr>
            <p:ph idx="1"/>
          </p:nvPr>
        </p:nvSpPr>
        <p:spPr>
          <a:xfrm>
            <a:off x="0" y="1295400"/>
            <a:ext cx="9144000" cy="5410200"/>
          </a:xfrm>
        </p:spPr>
        <p:txBody>
          <a:bodyPr>
            <a:noAutofit/>
          </a:bodyPr>
          <a:lstStyle/>
          <a:p>
            <a:r>
              <a:rPr lang="en-US" sz="2050" b="1" dirty="0">
                <a:solidFill>
                  <a:schemeClr val="tx1"/>
                </a:solidFill>
                <a:latin typeface="Calibri" panose="020F0502020204030204" pitchFamily="34" charset="0"/>
                <a:cs typeface="Calibri" panose="020F0502020204030204" pitchFamily="34" charset="0"/>
              </a:rPr>
              <a:t>Cancer treatment options include:</a:t>
            </a:r>
          </a:p>
          <a:p>
            <a:r>
              <a:rPr lang="en-US" sz="2050" b="1" dirty="0">
                <a:solidFill>
                  <a:schemeClr val="tx1"/>
                </a:solidFill>
                <a:latin typeface="Calibri" panose="020F0502020204030204" pitchFamily="34" charset="0"/>
                <a:cs typeface="Calibri" panose="020F0502020204030204" pitchFamily="34" charset="0"/>
              </a:rPr>
              <a:t>Surgery: </a:t>
            </a:r>
            <a:r>
              <a:rPr lang="en-US" sz="2050" dirty="0">
                <a:solidFill>
                  <a:schemeClr val="tx1"/>
                </a:solidFill>
                <a:latin typeface="Calibri" panose="020F0502020204030204" pitchFamily="34" charset="0"/>
                <a:cs typeface="Calibri" panose="020F0502020204030204" pitchFamily="34" charset="0"/>
              </a:rPr>
              <a:t>The goal is to remove the cancer or as much of the cancer as possible.</a:t>
            </a:r>
          </a:p>
          <a:p>
            <a:r>
              <a:rPr lang="en-US" sz="2050" b="1" dirty="0">
                <a:solidFill>
                  <a:schemeClr val="tx1"/>
                </a:solidFill>
                <a:latin typeface="Calibri" panose="020F0502020204030204" pitchFamily="34" charset="0"/>
                <a:cs typeface="Calibri" panose="020F0502020204030204" pitchFamily="34" charset="0"/>
              </a:rPr>
              <a:t>Chemotherapy:</a:t>
            </a:r>
            <a:r>
              <a:rPr lang="en-US" sz="2050" dirty="0">
                <a:solidFill>
                  <a:schemeClr val="tx1"/>
                </a:solidFill>
                <a:latin typeface="Calibri" panose="020F0502020204030204" pitchFamily="34" charset="0"/>
                <a:cs typeface="Calibri" panose="020F0502020204030204" pitchFamily="34" charset="0"/>
              </a:rPr>
              <a:t> uses drugs to kill cancer cells.</a:t>
            </a:r>
          </a:p>
          <a:p>
            <a:r>
              <a:rPr lang="en-US" sz="2050" b="1" dirty="0">
                <a:solidFill>
                  <a:schemeClr val="tx1"/>
                </a:solidFill>
                <a:latin typeface="Calibri" panose="020F0502020204030204" pitchFamily="34" charset="0"/>
                <a:cs typeface="Calibri" panose="020F0502020204030204" pitchFamily="34" charset="0"/>
              </a:rPr>
              <a:t>Radiation therapy: </a:t>
            </a:r>
            <a:r>
              <a:rPr lang="en-US" sz="2050" dirty="0">
                <a:solidFill>
                  <a:schemeClr val="tx1"/>
                </a:solidFill>
                <a:latin typeface="Calibri" panose="020F0502020204030204" pitchFamily="34" charset="0"/>
                <a:cs typeface="Calibri" panose="020F0502020204030204" pitchFamily="34" charset="0"/>
              </a:rPr>
              <a:t>uses high-powered energy beams, such as X-rays or protons, to kill cancer cells. Radiation treatment can come from a machine outside your body (external beam radiation), or it can be placed inside your body (brachytherapy).</a:t>
            </a:r>
          </a:p>
          <a:p>
            <a:r>
              <a:rPr lang="en-US" sz="2050" b="1" dirty="0">
                <a:solidFill>
                  <a:schemeClr val="tx1"/>
                </a:solidFill>
                <a:latin typeface="Calibri" panose="020F0502020204030204" pitchFamily="34" charset="0"/>
                <a:cs typeface="Calibri" panose="020F0502020204030204" pitchFamily="34" charset="0"/>
              </a:rPr>
              <a:t>Bone marrow transplant: </a:t>
            </a:r>
            <a:r>
              <a:rPr lang="en-US" sz="2050" dirty="0">
                <a:solidFill>
                  <a:schemeClr val="tx1"/>
                </a:solidFill>
                <a:latin typeface="Calibri" panose="020F0502020204030204" pitchFamily="34" charset="0"/>
                <a:cs typeface="Calibri" panose="020F0502020204030204" pitchFamily="34" charset="0"/>
              </a:rPr>
              <a:t>Your bone marrow is the material inside your bones that makes blood cells from blood stem cells. It’s also knowns as a stem cell transplant, can use your own bone marrow stem cells or those from a donor. And it allows your doctor to use higher doses of chemotherapy to treat your cancer. It may also be used to replace diseased bone marrow.</a:t>
            </a:r>
          </a:p>
          <a:p>
            <a:r>
              <a:rPr lang="en-US" sz="2050" b="1" dirty="0">
                <a:solidFill>
                  <a:schemeClr val="tx1"/>
                </a:solidFill>
                <a:latin typeface="Calibri" panose="020F0502020204030204" pitchFamily="34" charset="0"/>
                <a:cs typeface="Calibri" panose="020F0502020204030204" pitchFamily="34" charset="0"/>
              </a:rPr>
              <a:t>Immunotherapy: </a:t>
            </a:r>
            <a:r>
              <a:rPr lang="en-US" sz="2050" dirty="0">
                <a:solidFill>
                  <a:schemeClr val="tx1"/>
                </a:solidFill>
                <a:latin typeface="Calibri" panose="020F0502020204030204" pitchFamily="34" charset="0"/>
                <a:cs typeface="Calibri" panose="020F0502020204030204" pitchFamily="34" charset="0"/>
              </a:rPr>
              <a:t>also known as biological therapy, uses your body's immune system to fight cancer. Cancer can survive unchecked in your body because your immune system doesn't recognize it as an intruder. Immunotherapy can help your immune system "see" the cancer and attack it.</a:t>
            </a:r>
          </a:p>
        </p:txBody>
      </p:sp>
    </p:spTree>
    <p:extLst>
      <p:ext uri="{BB962C8B-B14F-4D97-AF65-F5344CB8AC3E}">
        <p14:creationId xmlns:p14="http://schemas.microsoft.com/office/powerpoint/2010/main" val="2702192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22E226F-E6A0-AD2A-067F-8B5698140857}"/>
              </a:ext>
            </a:extLst>
          </p:cNvPr>
          <p:cNvSpPr>
            <a:spLocks noGrp="1"/>
          </p:cNvSpPr>
          <p:nvPr>
            <p:ph idx="1"/>
          </p:nvPr>
        </p:nvSpPr>
        <p:spPr>
          <a:xfrm>
            <a:off x="457200" y="304800"/>
            <a:ext cx="8229600" cy="6553200"/>
          </a:xfrm>
        </p:spPr>
        <p:txBody>
          <a:bodyPr>
            <a:noAutofit/>
          </a:bodyPr>
          <a:lstStyle/>
          <a:p>
            <a:r>
              <a:rPr lang="en-US" sz="2100" b="1" dirty="0">
                <a:solidFill>
                  <a:schemeClr val="tx1"/>
                </a:solidFill>
                <a:latin typeface="Calibri" panose="020F0502020204030204" pitchFamily="34" charset="0"/>
                <a:cs typeface="Calibri" panose="020F0502020204030204" pitchFamily="34" charset="0"/>
              </a:rPr>
              <a:t>Hormone therapy: </a:t>
            </a:r>
            <a:r>
              <a:rPr lang="en-US" sz="2100" dirty="0">
                <a:solidFill>
                  <a:schemeClr val="tx1"/>
                </a:solidFill>
                <a:latin typeface="Calibri" panose="020F0502020204030204" pitchFamily="34" charset="0"/>
                <a:cs typeface="Calibri" panose="020F0502020204030204" pitchFamily="34" charset="0"/>
              </a:rPr>
              <a:t>Some types of cancer are fueled by your body's hormones. Examples include breast cancer and prostate cancer. Removing those hormones from the body or blocking their effects may cause the cancer cells to stop growing.</a:t>
            </a:r>
          </a:p>
          <a:p>
            <a:r>
              <a:rPr lang="en-US" sz="2100" b="1" dirty="0">
                <a:solidFill>
                  <a:schemeClr val="tx1"/>
                </a:solidFill>
                <a:latin typeface="Calibri" panose="020F0502020204030204" pitchFamily="34" charset="0"/>
                <a:cs typeface="Calibri" panose="020F0502020204030204" pitchFamily="34" charset="0"/>
              </a:rPr>
              <a:t>Targeted drug therapy: </a:t>
            </a:r>
            <a:r>
              <a:rPr lang="en-US" sz="2100" dirty="0">
                <a:solidFill>
                  <a:schemeClr val="tx1"/>
                </a:solidFill>
                <a:latin typeface="Calibri" panose="020F0502020204030204" pitchFamily="34" charset="0"/>
                <a:cs typeface="Calibri" panose="020F0502020204030204" pitchFamily="34" charset="0"/>
              </a:rPr>
              <a:t>focuses on specific abnormalities within cancer cells that allow them to survive.</a:t>
            </a:r>
          </a:p>
          <a:p>
            <a:r>
              <a:rPr lang="en-US" sz="2100" b="1" dirty="0">
                <a:solidFill>
                  <a:schemeClr val="tx1"/>
                </a:solidFill>
                <a:latin typeface="Calibri" panose="020F0502020204030204" pitchFamily="34" charset="0"/>
                <a:cs typeface="Calibri" panose="020F0502020204030204" pitchFamily="34" charset="0"/>
              </a:rPr>
              <a:t>Cryoablation: </a:t>
            </a:r>
            <a:r>
              <a:rPr lang="en-US" sz="2100" dirty="0">
                <a:solidFill>
                  <a:schemeClr val="tx1"/>
                </a:solidFill>
                <a:latin typeface="Calibri" panose="020F0502020204030204" pitchFamily="34" charset="0"/>
                <a:cs typeface="Calibri" panose="020F0502020204030204" pitchFamily="34" charset="0"/>
              </a:rPr>
              <a:t>This treatment kills cancer cells with cold. During it, a thin, wand-like needle (cryoprobe) is inserted through your skin and directly into the cancerous tumor. A gas is pumped into the cryoprobe in order to freeze the tissue. Then the tissue is allowed to thaw. The freezing and thawing process is repeated several times during the same treatment session in order to kill the cancer cells.</a:t>
            </a:r>
          </a:p>
          <a:p>
            <a:r>
              <a:rPr lang="en-US" sz="2100" b="1" dirty="0">
                <a:solidFill>
                  <a:schemeClr val="tx1"/>
                </a:solidFill>
                <a:latin typeface="Calibri" panose="020F0502020204030204" pitchFamily="34" charset="0"/>
                <a:cs typeface="Calibri" panose="020F0502020204030204" pitchFamily="34" charset="0"/>
              </a:rPr>
              <a:t>Radiofrequency ablation: </a:t>
            </a:r>
            <a:r>
              <a:rPr lang="en-US" sz="2100" dirty="0">
                <a:solidFill>
                  <a:schemeClr val="tx1"/>
                </a:solidFill>
                <a:latin typeface="Calibri" panose="020F0502020204030204" pitchFamily="34" charset="0"/>
                <a:cs typeface="Calibri" panose="020F0502020204030204" pitchFamily="34" charset="0"/>
              </a:rPr>
              <a:t>uses electrical energy to heat cancer cells, causing them to die. During it, a doctor guides a thin needle through the skin or through an incision and into the cancer tissue. High-frequency energy passes through the needle and causes the surrounding tissue to heat up, killing the nearby cells.</a:t>
            </a:r>
          </a:p>
          <a:p>
            <a:r>
              <a:rPr lang="en-US" sz="2100" b="1" dirty="0">
                <a:solidFill>
                  <a:schemeClr val="tx1"/>
                </a:solidFill>
                <a:latin typeface="Calibri" panose="020F0502020204030204" pitchFamily="34" charset="0"/>
                <a:cs typeface="Calibri" panose="020F0502020204030204" pitchFamily="34" charset="0"/>
              </a:rPr>
              <a:t>Clinical trials: </a:t>
            </a:r>
            <a:r>
              <a:rPr lang="en-US" sz="2100" dirty="0">
                <a:solidFill>
                  <a:schemeClr val="tx1"/>
                </a:solidFill>
                <a:latin typeface="Calibri" panose="020F0502020204030204" pitchFamily="34" charset="0"/>
                <a:cs typeface="Calibri" panose="020F0502020204030204" pitchFamily="34" charset="0"/>
              </a:rPr>
              <a:t>are studies to investigate new ways of treating cancer. Thousands of cancer clinical trials are underway.</a:t>
            </a:r>
          </a:p>
        </p:txBody>
      </p:sp>
    </p:spTree>
    <p:extLst>
      <p:ext uri="{BB962C8B-B14F-4D97-AF65-F5344CB8AC3E}">
        <p14:creationId xmlns:p14="http://schemas.microsoft.com/office/powerpoint/2010/main" val="42353912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lstStyle/>
          <a:p>
            <a:r>
              <a:rPr lang="en-US" sz="5000" b="1" dirty="0"/>
              <a:t>Nursing</a:t>
            </a:r>
            <a:r>
              <a:rPr lang="en-US" b="1" dirty="0"/>
              <a:t> care</a:t>
            </a:r>
          </a:p>
        </p:txBody>
      </p:sp>
      <p:sp>
        <p:nvSpPr>
          <p:cNvPr id="3" name="Content Placeholder 2"/>
          <p:cNvSpPr>
            <a:spLocks noGrp="1"/>
          </p:cNvSpPr>
          <p:nvPr>
            <p:ph idx="1"/>
          </p:nvPr>
        </p:nvSpPr>
        <p:spPr>
          <a:xfrm>
            <a:off x="228600" y="1066800"/>
            <a:ext cx="8686800" cy="5334000"/>
          </a:xfrm>
        </p:spPr>
        <p:txBody>
          <a:bodyPr>
            <a:normAutofit fontScale="85000" lnSpcReduction="20000"/>
          </a:bodyPr>
          <a:lstStyle/>
          <a:p>
            <a:pPr marL="0" indent="0">
              <a:buNone/>
            </a:pPr>
            <a:r>
              <a:rPr lang="en-US" b="1" u="sng" dirty="0">
                <a:solidFill>
                  <a:srgbClr val="FF0000"/>
                </a:solidFill>
                <a:latin typeface="Calibri" pitchFamily="34" charset="0"/>
                <a:cs typeface="Calibri" pitchFamily="34" charset="0"/>
              </a:rPr>
              <a:t>Nursing DX: </a:t>
            </a:r>
            <a:endParaRPr lang="ar-JO" b="1" u="sng" dirty="0">
              <a:solidFill>
                <a:srgbClr val="FF0000"/>
              </a:solidFill>
              <a:latin typeface="Calibri" pitchFamily="34" charset="0"/>
              <a:cs typeface="Calibri" pitchFamily="34" charset="0"/>
            </a:endParaRPr>
          </a:p>
          <a:p>
            <a:r>
              <a:rPr lang="en-US" b="1" dirty="0">
                <a:solidFill>
                  <a:srgbClr val="222222"/>
                </a:solidFill>
                <a:latin typeface="Calibri" pitchFamily="34" charset="0"/>
                <a:cs typeface="Calibri" pitchFamily="34" charset="0"/>
              </a:rPr>
              <a:t>1- </a:t>
            </a:r>
            <a:r>
              <a:rPr lang="en-US" dirty="0">
                <a:solidFill>
                  <a:srgbClr val="222222"/>
                </a:solidFill>
                <a:latin typeface="Calibri" pitchFamily="34" charset="0"/>
                <a:cs typeface="Calibri" pitchFamily="34" charset="0"/>
              </a:rPr>
              <a:t>Acute Pain </a:t>
            </a:r>
            <a:r>
              <a:rPr lang="en-US" b="1" dirty="0">
                <a:solidFill>
                  <a:srgbClr val="FF0000"/>
                </a:solidFill>
                <a:latin typeface="Calibri" pitchFamily="34" charset="0"/>
                <a:cs typeface="Calibri" pitchFamily="34" charset="0"/>
              </a:rPr>
              <a:t>related to</a:t>
            </a:r>
            <a:r>
              <a:rPr lang="en-US" dirty="0">
                <a:solidFill>
                  <a:srgbClr val="FF0000"/>
                </a:solidFill>
                <a:latin typeface="Calibri" pitchFamily="34" charset="0"/>
                <a:cs typeface="Calibri" pitchFamily="34" charset="0"/>
              </a:rPr>
              <a:t> </a:t>
            </a:r>
            <a:r>
              <a:rPr lang="en-US" dirty="0">
                <a:solidFill>
                  <a:schemeClr val="tx1"/>
                </a:solidFill>
                <a:latin typeface="Calibri" pitchFamily="34" charset="0"/>
                <a:cs typeface="Calibri" pitchFamily="34" charset="0"/>
              </a:rPr>
              <a:t>Disease process (compression/destruction of nerve tissue, infiltration Of nerves or their vascular supply, obstruction of a nerve pathway, inflammation) , Side effects of various cancer therapy agents , </a:t>
            </a:r>
            <a:r>
              <a:rPr lang="en-US" b="1" dirty="0">
                <a:solidFill>
                  <a:srgbClr val="FF0000"/>
                </a:solidFill>
                <a:latin typeface="Calibri" pitchFamily="34" charset="0"/>
                <a:cs typeface="Calibri" pitchFamily="34" charset="0"/>
              </a:rPr>
              <a:t>evidenced by </a:t>
            </a:r>
            <a:r>
              <a:rPr lang="en-US" b="1" dirty="0">
                <a:solidFill>
                  <a:schemeClr val="tx1"/>
                </a:solidFill>
                <a:latin typeface="Calibri" pitchFamily="34" charset="0"/>
                <a:cs typeface="Calibri" pitchFamily="34" charset="0"/>
              </a:rPr>
              <a:t>, </a:t>
            </a:r>
            <a:r>
              <a:rPr lang="en-US" dirty="0">
                <a:solidFill>
                  <a:schemeClr val="tx1"/>
                </a:solidFill>
                <a:latin typeface="Calibri" pitchFamily="34" charset="0"/>
                <a:cs typeface="Calibri" pitchFamily="34" charset="0"/>
              </a:rPr>
              <a:t>Reports of pain , Self-focusing/narrowed focus Alteration in muscle tone; facial mask of pain , Distraction/guarding behaviors , Autonomic responses, restlessness (acute pain).</a:t>
            </a:r>
          </a:p>
          <a:p>
            <a:pPr marL="0" indent="0">
              <a:buNone/>
            </a:pPr>
            <a:r>
              <a:rPr lang="en-US" b="1" dirty="0">
                <a:solidFill>
                  <a:srgbClr val="FF0000"/>
                </a:solidFill>
                <a:latin typeface="Calibri" pitchFamily="34" charset="0"/>
                <a:cs typeface="Calibri" pitchFamily="34" charset="0"/>
              </a:rPr>
              <a:t>Nursing Interventions: </a:t>
            </a:r>
          </a:p>
          <a:p>
            <a:r>
              <a:rPr lang="en-US" dirty="0">
                <a:solidFill>
                  <a:schemeClr val="tx1"/>
                </a:solidFill>
                <a:latin typeface="Calibri" pitchFamily="34" charset="0"/>
                <a:cs typeface="Calibri" pitchFamily="34" charset="0"/>
              </a:rPr>
              <a:t>Determine pain history (location of pain, frequency, duration, and intensity using numeric rating scale (0–10 scale), or verbal rating scale (“no pain” to “excruciating pain”) and relief measures used. Believe patient’s report. </a:t>
            </a:r>
            <a:r>
              <a:rPr lang="en-US" b="1" dirty="0">
                <a:solidFill>
                  <a:srgbClr val="FF0000"/>
                </a:solidFill>
                <a:latin typeface="Calibri" pitchFamily="34" charset="0"/>
                <a:cs typeface="Calibri" pitchFamily="34" charset="0"/>
              </a:rPr>
              <a:t>Rationale: </a:t>
            </a:r>
            <a:r>
              <a:rPr lang="en-US" dirty="0">
                <a:solidFill>
                  <a:schemeClr val="tx1"/>
                </a:solidFill>
                <a:latin typeface="Calibri" pitchFamily="34" charset="0"/>
                <a:cs typeface="Calibri" pitchFamily="34" charset="0"/>
              </a:rPr>
              <a:t>Information provides baseline data to evaluate effectiveness of interventions. Pain of more than 6 mo duration constitutes chronic pain, which may affect therapeutic choices. Recurrent episodes of acute pain can occur within chronic pain, requiring increased level of intervention. Note: The pain experience is an individualized one composed of both physical and emotional responses.</a:t>
            </a:r>
            <a:endParaRPr lang="ar-JO" dirty="0">
              <a:solidFill>
                <a:schemeClr val="tx1"/>
              </a:solidFill>
              <a:latin typeface="Calibri" pitchFamily="34" charset="0"/>
              <a:cs typeface="Calibri" pitchFamily="34" charset="0"/>
            </a:endParaRPr>
          </a:p>
          <a:p>
            <a:r>
              <a:rPr lang="en-US" dirty="0">
                <a:solidFill>
                  <a:schemeClr val="tx1"/>
                </a:solidFill>
                <a:latin typeface="Calibri" pitchFamily="34" charset="0"/>
                <a:cs typeface="Calibri" pitchFamily="34" charset="0"/>
              </a:rPr>
              <a:t>Giving pain relievers when necessary with a prescription and under the supervision of a doctor</a:t>
            </a:r>
            <a:r>
              <a:rPr lang="en-US" b="1" dirty="0">
                <a:solidFill>
                  <a:srgbClr val="FF0000"/>
                </a:solidFill>
                <a:latin typeface="Calibri" pitchFamily="34" charset="0"/>
                <a:cs typeface="Calibri" pitchFamily="34" charset="0"/>
              </a:rPr>
              <a:t>,</a:t>
            </a:r>
            <a:r>
              <a:rPr lang="ar-JO" b="1" dirty="0">
                <a:solidFill>
                  <a:srgbClr val="FF0000"/>
                </a:solidFill>
                <a:latin typeface="Calibri" pitchFamily="34" charset="0"/>
                <a:cs typeface="Calibri" pitchFamily="34" charset="0"/>
              </a:rPr>
              <a:t> </a:t>
            </a:r>
            <a:r>
              <a:rPr lang="en-US" b="1" dirty="0">
                <a:solidFill>
                  <a:srgbClr val="FF0000"/>
                </a:solidFill>
                <a:latin typeface="Calibri" pitchFamily="34" charset="0"/>
                <a:cs typeface="Calibri" pitchFamily="34" charset="0"/>
              </a:rPr>
              <a:t>Rationale </a:t>
            </a:r>
            <a:r>
              <a:rPr lang="en-US" dirty="0">
                <a:solidFill>
                  <a:schemeClr val="tx1"/>
                </a:solidFill>
                <a:latin typeface="Calibri" pitchFamily="34" charset="0"/>
                <a:cs typeface="Calibri" pitchFamily="34" charset="0"/>
              </a:rPr>
              <a:t>due to the sensitivity of the case we are dealing with</a:t>
            </a:r>
            <a:r>
              <a:rPr lang="ar-JO" dirty="0">
                <a:solidFill>
                  <a:schemeClr val="tx1"/>
                </a:solidFill>
                <a:latin typeface="Calibri" pitchFamily="34" charset="0"/>
                <a:cs typeface="Calibri" pitchFamily="34" charset="0"/>
              </a:rPr>
              <a:t>.</a:t>
            </a:r>
            <a:endParaRPr lang="en-US" dirty="0">
              <a:solidFill>
                <a:schemeClr val="tx1"/>
              </a:solidFill>
              <a:latin typeface="Calibri" panose="020F0502020204030204" pitchFamily="34" charset="0"/>
              <a:cs typeface="Calibri" panose="020F0502020204030204" pitchFamily="34" charset="0"/>
            </a:endParaRPr>
          </a:p>
          <a:p>
            <a:pPr marL="0" indent="0">
              <a:buNone/>
            </a:pPr>
            <a:endParaRPr lang="en-U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71970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5897563"/>
          </a:xfrm>
        </p:spPr>
        <p:txBody>
          <a:bodyPr>
            <a:normAutofit lnSpcReduction="10000"/>
          </a:bodyPr>
          <a:lstStyle/>
          <a:p>
            <a:pPr marL="0" lvl="0" indent="0">
              <a:buNone/>
            </a:pPr>
            <a:r>
              <a:rPr lang="en-US" sz="2000" dirty="0">
                <a:solidFill>
                  <a:prstClr val="black"/>
                </a:solidFill>
                <a:latin typeface="Calibri" pitchFamily="34" charset="0"/>
                <a:cs typeface="Calibri" pitchFamily="34" charset="0"/>
              </a:rPr>
              <a:t>2-  </a:t>
            </a:r>
            <a:r>
              <a:rPr lang="en-US" sz="2000" b="1" dirty="0">
                <a:solidFill>
                  <a:prstClr val="black"/>
                </a:solidFill>
                <a:latin typeface="Calibri" pitchFamily="34" charset="0"/>
                <a:cs typeface="Calibri" pitchFamily="34" charset="0"/>
              </a:rPr>
              <a:t>Risk for Ineffective Sexuality Pattern </a:t>
            </a:r>
            <a:r>
              <a:rPr lang="en-US" sz="2000" b="1" dirty="0">
                <a:solidFill>
                  <a:srgbClr val="FF0000"/>
                </a:solidFill>
                <a:latin typeface="Calibri" pitchFamily="34" charset="0"/>
                <a:cs typeface="Calibri" pitchFamily="34" charset="0"/>
              </a:rPr>
              <a:t>related to</a:t>
            </a:r>
            <a:r>
              <a:rPr lang="en-US" sz="2000" b="1" dirty="0">
                <a:solidFill>
                  <a:prstClr val="black"/>
                </a:solidFill>
                <a:latin typeface="Calibri" pitchFamily="34" charset="0"/>
                <a:cs typeface="Calibri" pitchFamily="34" charset="0"/>
              </a:rPr>
              <a:t>  </a:t>
            </a:r>
            <a:r>
              <a:rPr lang="en-US" sz="2000" dirty="0">
                <a:solidFill>
                  <a:prstClr val="black"/>
                </a:solidFill>
                <a:latin typeface="Calibri" pitchFamily="34" charset="0"/>
                <a:cs typeface="Calibri" pitchFamily="34" charset="0"/>
              </a:rPr>
              <a:t>Knowledge, skill deficit about alternative responses to health-related transitions, altered body function , structure, illness, and medical treatment , Overwhelming fatigue , Fear and anxiety , Lack of privacy </a:t>
            </a:r>
            <a:r>
              <a:rPr lang="en-US" sz="2000" b="1" dirty="0">
                <a:solidFill>
                  <a:prstClr val="black"/>
                </a:solidFill>
                <a:latin typeface="Calibri" pitchFamily="34" charset="0"/>
                <a:cs typeface="Calibri" pitchFamily="34" charset="0"/>
              </a:rPr>
              <a:t>. </a:t>
            </a:r>
            <a:r>
              <a:rPr lang="en-US" sz="2000" b="1" dirty="0">
                <a:solidFill>
                  <a:srgbClr val="FF0000"/>
                </a:solidFill>
                <a:latin typeface="Calibri" pitchFamily="34" charset="0"/>
                <a:cs typeface="Calibri" pitchFamily="34" charset="0"/>
              </a:rPr>
              <a:t>evidenced by</a:t>
            </a:r>
            <a:r>
              <a:rPr lang="en-US" sz="2000" b="1" dirty="0">
                <a:solidFill>
                  <a:prstClr val="black"/>
                </a:solidFill>
                <a:latin typeface="Calibri" pitchFamily="34" charset="0"/>
                <a:cs typeface="Calibri" pitchFamily="34" charset="0"/>
              </a:rPr>
              <a:t> </a:t>
            </a:r>
            <a:r>
              <a:rPr lang="en-US" sz="2000" dirty="0">
                <a:solidFill>
                  <a:prstClr val="black"/>
                </a:solidFill>
                <a:latin typeface="Calibri" pitchFamily="34" charset="0"/>
                <a:cs typeface="Calibri" pitchFamily="34" charset="0"/>
              </a:rPr>
              <a:t>deal with problems , Maintain sexual activity at a desired level as possible</a:t>
            </a:r>
            <a:r>
              <a:rPr lang="en-US" sz="2000" b="1" dirty="0">
                <a:solidFill>
                  <a:prstClr val="black"/>
                </a:solidFill>
                <a:latin typeface="Calibri" pitchFamily="34" charset="0"/>
                <a:cs typeface="Calibri" pitchFamily="34" charset="0"/>
              </a:rPr>
              <a:t>.</a:t>
            </a:r>
          </a:p>
          <a:p>
            <a:pPr marL="0" lvl="0" indent="0">
              <a:buNone/>
            </a:pPr>
            <a:r>
              <a:rPr lang="en-US" sz="2000" b="1" dirty="0">
                <a:solidFill>
                  <a:srgbClr val="FF0000"/>
                </a:solidFill>
                <a:latin typeface="Calibri" pitchFamily="34" charset="0"/>
                <a:cs typeface="Calibri" pitchFamily="34" charset="0"/>
              </a:rPr>
              <a:t>Nursing Interventions:</a:t>
            </a:r>
          </a:p>
          <a:p>
            <a:pPr lvl="0"/>
            <a:r>
              <a:rPr lang="en-US" sz="2000" dirty="0">
                <a:solidFill>
                  <a:prstClr val="black"/>
                </a:solidFill>
                <a:latin typeface="Calibri" pitchFamily="34" charset="0"/>
                <a:cs typeface="Calibri" pitchFamily="34" charset="0"/>
              </a:rPr>
              <a:t>Advise patient of side effects of prescribed cancer treatment that are known to affect sexuality. </a:t>
            </a:r>
            <a:r>
              <a:rPr lang="en-US" sz="2000" b="1" dirty="0">
                <a:solidFill>
                  <a:srgbClr val="FF0000"/>
                </a:solidFill>
                <a:latin typeface="Calibri" pitchFamily="34" charset="0"/>
                <a:cs typeface="Calibri" pitchFamily="34" charset="0"/>
              </a:rPr>
              <a:t>Rationale: </a:t>
            </a:r>
            <a:r>
              <a:rPr lang="en-US" sz="2000" dirty="0">
                <a:solidFill>
                  <a:prstClr val="black"/>
                </a:solidFill>
                <a:latin typeface="Calibri" pitchFamily="34" charset="0"/>
                <a:cs typeface="Calibri" pitchFamily="34" charset="0"/>
              </a:rPr>
              <a:t>Anticipatory guidance can help patient and begin the process of adaptation to new state.</a:t>
            </a:r>
          </a:p>
          <a:p>
            <a:pPr marL="0" lvl="0" indent="0">
              <a:buNone/>
            </a:pPr>
            <a:r>
              <a:rPr lang="en-US" sz="2000" dirty="0">
                <a:solidFill>
                  <a:prstClr val="black"/>
                </a:solidFill>
                <a:latin typeface="Calibri" pitchFamily="34" charset="0"/>
                <a:cs typeface="Calibri" pitchFamily="34" charset="0"/>
              </a:rPr>
              <a:t>3- </a:t>
            </a:r>
            <a:r>
              <a:rPr lang="en-US" sz="2000" b="1" dirty="0">
                <a:solidFill>
                  <a:prstClr val="black"/>
                </a:solidFill>
                <a:latin typeface="Calibri" pitchFamily="34" charset="0"/>
                <a:cs typeface="Calibri" pitchFamily="34" charset="0"/>
              </a:rPr>
              <a:t>Risk for Infection</a:t>
            </a:r>
            <a:r>
              <a:rPr lang="en-US" sz="2000" dirty="0">
                <a:solidFill>
                  <a:prstClr val="black"/>
                </a:solidFill>
                <a:latin typeface="Calibri" pitchFamily="34" charset="0"/>
                <a:cs typeface="Calibri" pitchFamily="34" charset="0"/>
              </a:rPr>
              <a:t> </a:t>
            </a:r>
            <a:r>
              <a:rPr lang="en-US" sz="2000" b="1" dirty="0">
                <a:solidFill>
                  <a:srgbClr val="FF0000"/>
                </a:solidFill>
                <a:latin typeface="Calibri" pitchFamily="34" charset="0"/>
                <a:cs typeface="Calibri" pitchFamily="34" charset="0"/>
              </a:rPr>
              <a:t>related to  </a:t>
            </a:r>
            <a:r>
              <a:rPr lang="en-US" sz="2000" dirty="0">
                <a:solidFill>
                  <a:prstClr val="black"/>
                </a:solidFill>
                <a:latin typeface="Calibri" pitchFamily="34" charset="0"/>
                <a:cs typeface="Calibri" pitchFamily="34" charset="0"/>
              </a:rPr>
              <a:t>Inadequate secondary defenses and immunosuppression, e.g., bone marrow suppression (dose-limiting side effect of both chemotherapy and radiation). Malnutrition, chronic disease process, Invasive procedures.</a:t>
            </a:r>
          </a:p>
          <a:p>
            <a:pPr marL="0" lvl="0" indent="0">
              <a:buNone/>
            </a:pPr>
            <a:r>
              <a:rPr lang="en-US" sz="2000" b="1" dirty="0">
                <a:solidFill>
                  <a:srgbClr val="FF0000"/>
                </a:solidFill>
                <a:latin typeface="Calibri" pitchFamily="34" charset="0"/>
                <a:cs typeface="Calibri" pitchFamily="34" charset="0"/>
              </a:rPr>
              <a:t>Nursing Interventions:</a:t>
            </a:r>
            <a:endParaRPr lang="en-US" sz="2000" dirty="0">
              <a:solidFill>
                <a:prstClr val="black"/>
              </a:solidFill>
              <a:latin typeface="Calibri" pitchFamily="34" charset="0"/>
              <a:cs typeface="Calibri" pitchFamily="34" charset="0"/>
            </a:endParaRPr>
          </a:p>
          <a:p>
            <a:pPr marL="0" lvl="0" indent="0">
              <a:buNone/>
            </a:pPr>
            <a:r>
              <a:rPr lang="en-US" sz="2000" dirty="0">
                <a:solidFill>
                  <a:prstClr val="black"/>
                </a:solidFill>
                <a:latin typeface="Calibri" pitchFamily="34" charset="0"/>
                <a:cs typeface="Calibri" pitchFamily="34" charset="0"/>
              </a:rPr>
              <a:t>- Emphasize personal hygiene. </a:t>
            </a:r>
            <a:r>
              <a:rPr lang="en-US" sz="2000" b="1" dirty="0">
                <a:solidFill>
                  <a:srgbClr val="FF0000"/>
                </a:solidFill>
                <a:latin typeface="Calibri" pitchFamily="34" charset="0"/>
                <a:cs typeface="Calibri" pitchFamily="34" charset="0"/>
              </a:rPr>
              <a:t>Rationale </a:t>
            </a:r>
            <a:r>
              <a:rPr lang="en-US" sz="2000" dirty="0">
                <a:solidFill>
                  <a:prstClr val="black"/>
                </a:solidFill>
                <a:latin typeface="Calibri" pitchFamily="34" charset="0"/>
                <a:cs typeface="Calibri" pitchFamily="34" charset="0"/>
              </a:rPr>
              <a:t> Limits potential sources of infection and secondary overgrowth.</a:t>
            </a:r>
          </a:p>
          <a:p>
            <a:pPr marL="0" lvl="0" indent="0">
              <a:buNone/>
            </a:pPr>
            <a:r>
              <a:rPr lang="en-US" sz="2000" dirty="0">
                <a:solidFill>
                  <a:prstClr val="black"/>
                </a:solidFill>
                <a:latin typeface="Calibri" pitchFamily="34" charset="0"/>
                <a:cs typeface="Calibri" pitchFamily="34" charset="0"/>
              </a:rPr>
              <a:t>4-Fatigue</a:t>
            </a:r>
          </a:p>
          <a:p>
            <a:pPr marL="0" lvl="0" indent="0">
              <a:buNone/>
            </a:pPr>
            <a:r>
              <a:rPr lang="en-US" sz="2000" dirty="0">
                <a:solidFill>
                  <a:prstClr val="black"/>
                </a:solidFill>
                <a:latin typeface="Calibri" pitchFamily="34" charset="0"/>
                <a:cs typeface="Calibri" pitchFamily="34" charset="0"/>
              </a:rPr>
              <a:t>5- Fear/Anxiety</a:t>
            </a:r>
          </a:p>
          <a:p>
            <a:pPr marL="0" lvl="0" indent="0">
              <a:buNone/>
            </a:pPr>
            <a:r>
              <a:rPr lang="en-US" sz="2000" dirty="0">
                <a:solidFill>
                  <a:prstClr val="black"/>
                </a:solidFill>
                <a:latin typeface="Calibri" pitchFamily="34" charset="0"/>
                <a:cs typeface="Calibri" pitchFamily="34" charset="0"/>
              </a:rPr>
              <a:t>6- Risk for Fluid Volume Deficit</a:t>
            </a:r>
          </a:p>
          <a:p>
            <a:pPr marL="0" indent="0">
              <a:buNone/>
            </a:pPr>
            <a:endParaRPr lang="en-US" dirty="0"/>
          </a:p>
        </p:txBody>
      </p:sp>
    </p:spTree>
    <p:extLst>
      <p:ext uri="{BB962C8B-B14F-4D97-AF65-F5344CB8AC3E}">
        <p14:creationId xmlns:p14="http://schemas.microsoft.com/office/powerpoint/2010/main" val="2298107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915400" cy="1447800"/>
          </a:xfrm>
        </p:spPr>
        <p:txBody>
          <a:bodyPr/>
          <a:lstStyle/>
          <a:p>
            <a:pPr lvl="0"/>
            <a:r>
              <a:rPr lang="en-US" sz="4800" b="1" dirty="0">
                <a:latin typeface="Calibri" panose="020F0502020204030204" pitchFamily="34" charset="0"/>
                <a:cs typeface="Calibri" panose="020F0502020204030204" pitchFamily="34" charset="0"/>
              </a:rPr>
              <a:t/>
            </a:r>
            <a:br>
              <a:rPr lang="en-US" sz="4800" b="1" dirty="0">
                <a:latin typeface="Calibri" panose="020F0502020204030204" pitchFamily="34" charset="0"/>
                <a:cs typeface="Calibri" panose="020F0502020204030204" pitchFamily="34" charset="0"/>
              </a:rPr>
            </a:br>
            <a:r>
              <a:rPr lang="en-US" sz="4800" b="1" dirty="0">
                <a:latin typeface="Calibri" panose="020F0502020204030204" pitchFamily="34" charset="0"/>
                <a:cs typeface="Calibri" panose="020F0502020204030204" pitchFamily="34" charset="0"/>
              </a:rPr>
              <a:t/>
            </a:r>
            <a:br>
              <a:rPr lang="en-US" sz="4800" b="1" dirty="0">
                <a:latin typeface="Calibri" panose="020F0502020204030204" pitchFamily="34" charset="0"/>
                <a:cs typeface="Calibri" panose="020F0502020204030204" pitchFamily="34" charset="0"/>
              </a:rPr>
            </a:br>
            <a:r>
              <a:rPr lang="en-US" sz="4800" b="1" dirty="0">
                <a:latin typeface="Calibri" panose="020F0502020204030204" pitchFamily="34" charset="0"/>
                <a:cs typeface="Calibri" panose="020F0502020204030204" pitchFamily="34" charset="0"/>
              </a:rPr>
              <a:t/>
            </a:r>
            <a:br>
              <a:rPr lang="en-US" sz="4800" b="1" dirty="0">
                <a:latin typeface="Calibri" panose="020F0502020204030204" pitchFamily="34" charset="0"/>
                <a:cs typeface="Calibri" panose="020F0502020204030204" pitchFamily="34" charset="0"/>
              </a:rPr>
            </a:br>
            <a:r>
              <a:rPr lang="en-US" sz="4800" b="1" dirty="0">
                <a:latin typeface="Calibri" panose="020F0502020204030204" pitchFamily="34" charset="0"/>
                <a:cs typeface="Calibri" panose="020F0502020204030204" pitchFamily="34" charset="0"/>
              </a:rPr>
              <a:t/>
            </a:r>
            <a:br>
              <a:rPr lang="en-US" sz="4800" b="1" dirty="0">
                <a:latin typeface="Calibri" panose="020F0502020204030204" pitchFamily="34" charset="0"/>
                <a:cs typeface="Calibri" panose="020F0502020204030204" pitchFamily="34" charset="0"/>
              </a:rPr>
            </a:br>
            <a:r>
              <a:rPr lang="en-US" sz="4800" b="1" dirty="0">
                <a:latin typeface="Calibri" panose="020F0502020204030204" pitchFamily="34" charset="0"/>
                <a:cs typeface="Calibri" panose="020F0502020204030204" pitchFamily="34" charset="0"/>
              </a:rPr>
              <a:t/>
            </a:r>
            <a:br>
              <a:rPr lang="en-US" sz="4800" b="1" dirty="0">
                <a:latin typeface="Calibri" panose="020F0502020204030204" pitchFamily="34" charset="0"/>
                <a:cs typeface="Calibri" panose="020F0502020204030204" pitchFamily="34" charset="0"/>
              </a:rPr>
            </a:br>
            <a:r>
              <a:rPr lang="en-US" sz="4800" b="1" dirty="0">
                <a:latin typeface="Calibri" panose="020F0502020204030204" pitchFamily="34" charset="0"/>
                <a:cs typeface="Calibri" panose="020F0502020204030204" pitchFamily="34" charset="0"/>
              </a:rPr>
              <a:t/>
            </a:r>
            <a:br>
              <a:rPr lang="en-US" sz="4800" b="1" dirty="0">
                <a:latin typeface="Calibri" panose="020F0502020204030204" pitchFamily="34" charset="0"/>
                <a:cs typeface="Calibri" panose="020F0502020204030204" pitchFamily="34" charset="0"/>
              </a:rPr>
            </a:br>
            <a:r>
              <a:rPr lang="en-US" sz="4800" b="1" dirty="0">
                <a:latin typeface="Calibri" panose="020F0502020204030204" pitchFamily="34" charset="0"/>
                <a:cs typeface="Calibri" panose="020F0502020204030204" pitchFamily="34" charset="0"/>
              </a:rPr>
              <a:t/>
            </a:r>
            <a:br>
              <a:rPr lang="en-US" sz="4800" b="1" dirty="0">
                <a:latin typeface="Calibri" panose="020F0502020204030204" pitchFamily="34" charset="0"/>
                <a:cs typeface="Calibri" panose="020F0502020204030204" pitchFamily="34" charset="0"/>
              </a:rPr>
            </a:br>
            <a:r>
              <a:rPr lang="en-US" sz="4800" b="1" dirty="0">
                <a:latin typeface="Calibri" panose="020F0502020204030204" pitchFamily="34" charset="0"/>
                <a:cs typeface="Calibri" panose="020F0502020204030204" pitchFamily="34" charset="0"/>
              </a:rPr>
              <a:t/>
            </a:r>
            <a:br>
              <a:rPr lang="en-US" sz="4800" b="1" dirty="0">
                <a:latin typeface="Calibri" panose="020F0502020204030204" pitchFamily="34" charset="0"/>
                <a:cs typeface="Calibri" panose="020F0502020204030204" pitchFamily="34" charset="0"/>
              </a:rPr>
            </a:br>
            <a:r>
              <a:rPr lang="ar-JO" sz="4800" b="1" dirty="0">
                <a:latin typeface="Calibri" panose="020F0502020204030204" pitchFamily="34" charset="0"/>
                <a:cs typeface="Calibri" panose="020F0502020204030204" pitchFamily="34" charset="0"/>
              </a:rPr>
              <a:t/>
            </a:r>
            <a:br>
              <a:rPr lang="ar-JO" sz="4800" b="1" dirty="0">
                <a:latin typeface="Calibri" panose="020F0502020204030204" pitchFamily="34" charset="0"/>
                <a:cs typeface="Calibri" panose="020F0502020204030204" pitchFamily="34" charset="0"/>
              </a:rPr>
            </a:br>
            <a:r>
              <a:rPr lang="ar-JO" sz="4800" b="1" dirty="0">
                <a:latin typeface="Calibri" panose="020F0502020204030204" pitchFamily="34" charset="0"/>
                <a:cs typeface="Calibri" panose="020F0502020204030204" pitchFamily="34" charset="0"/>
              </a:rPr>
              <a:t/>
            </a:r>
            <a:br>
              <a:rPr lang="ar-JO" sz="4800" b="1" dirty="0">
                <a:latin typeface="Calibri" panose="020F0502020204030204" pitchFamily="34" charset="0"/>
                <a:cs typeface="Calibri" panose="020F0502020204030204" pitchFamily="34" charset="0"/>
              </a:rPr>
            </a:br>
            <a:r>
              <a:rPr lang="ar-JO" sz="4800" b="1" dirty="0">
                <a:latin typeface="Calibri" panose="020F0502020204030204" pitchFamily="34" charset="0"/>
                <a:cs typeface="Calibri" panose="020F0502020204030204" pitchFamily="34" charset="0"/>
              </a:rPr>
              <a:t/>
            </a:r>
            <a:br>
              <a:rPr lang="ar-JO" sz="4800" b="1" dirty="0">
                <a:latin typeface="Calibri" panose="020F0502020204030204" pitchFamily="34" charset="0"/>
                <a:cs typeface="Calibri" panose="020F0502020204030204" pitchFamily="34" charset="0"/>
              </a:rPr>
            </a:br>
            <a:r>
              <a:rPr lang="ar-JO" sz="4800" b="1" dirty="0">
                <a:latin typeface="Calibri" panose="020F0502020204030204" pitchFamily="34" charset="0"/>
                <a:cs typeface="Calibri" panose="020F0502020204030204" pitchFamily="34" charset="0"/>
              </a:rPr>
              <a:t/>
            </a:r>
            <a:br>
              <a:rPr lang="ar-JO" sz="4800" b="1" dirty="0">
                <a:latin typeface="Calibri" panose="020F0502020204030204" pitchFamily="34" charset="0"/>
                <a:cs typeface="Calibri" panose="020F0502020204030204" pitchFamily="34" charset="0"/>
              </a:rPr>
            </a:br>
            <a:r>
              <a:rPr lang="ar-JO" sz="4800" b="1" dirty="0">
                <a:latin typeface="Calibri" panose="020F0502020204030204" pitchFamily="34" charset="0"/>
                <a:cs typeface="Calibri" panose="020F0502020204030204" pitchFamily="34" charset="0"/>
              </a:rPr>
              <a:t/>
            </a:r>
            <a:br>
              <a:rPr lang="ar-JO" sz="4800" b="1" dirty="0">
                <a:latin typeface="Calibri" panose="020F0502020204030204" pitchFamily="34" charset="0"/>
                <a:cs typeface="Calibri" panose="020F0502020204030204" pitchFamily="34" charset="0"/>
              </a:rPr>
            </a:br>
            <a:r>
              <a:rPr lang="ar-JO" sz="4800" b="1" dirty="0">
                <a:latin typeface="Calibri" panose="020F0502020204030204" pitchFamily="34" charset="0"/>
                <a:cs typeface="Calibri" panose="020F0502020204030204" pitchFamily="34" charset="0"/>
              </a:rPr>
              <a:t/>
            </a:r>
            <a:br>
              <a:rPr lang="ar-JO" sz="4800" b="1" dirty="0">
                <a:latin typeface="Calibri" panose="020F0502020204030204" pitchFamily="34" charset="0"/>
                <a:cs typeface="Calibri" panose="020F0502020204030204" pitchFamily="34" charset="0"/>
              </a:rPr>
            </a:br>
            <a:r>
              <a:rPr lang="ar-JO" sz="4800" b="1" dirty="0">
                <a:latin typeface="Calibri" panose="020F0502020204030204" pitchFamily="34" charset="0"/>
                <a:cs typeface="Calibri" panose="020F0502020204030204" pitchFamily="34" charset="0"/>
              </a:rPr>
              <a:t/>
            </a:r>
            <a:br>
              <a:rPr lang="ar-JO" sz="4800" b="1" dirty="0">
                <a:latin typeface="Calibri" panose="020F0502020204030204" pitchFamily="34" charset="0"/>
                <a:cs typeface="Calibri" panose="020F0502020204030204" pitchFamily="34" charset="0"/>
              </a:rPr>
            </a:br>
            <a:r>
              <a:rPr lang="ar-JO" sz="4800" b="1" dirty="0">
                <a:latin typeface="Calibri" panose="020F0502020204030204" pitchFamily="34" charset="0"/>
                <a:cs typeface="Calibri" panose="020F0502020204030204" pitchFamily="34" charset="0"/>
              </a:rPr>
              <a:t/>
            </a:r>
            <a:br>
              <a:rPr lang="ar-JO" sz="4800" b="1" dirty="0">
                <a:latin typeface="Calibri" panose="020F0502020204030204" pitchFamily="34" charset="0"/>
                <a:cs typeface="Calibri" panose="020F0502020204030204" pitchFamily="34" charset="0"/>
              </a:rPr>
            </a:br>
            <a:r>
              <a:rPr lang="ar-JO" sz="4800" b="1" dirty="0">
                <a:latin typeface="Calibri" panose="020F0502020204030204" pitchFamily="34" charset="0"/>
                <a:cs typeface="Calibri" panose="020F0502020204030204" pitchFamily="34" charset="0"/>
              </a:rPr>
              <a:t/>
            </a:r>
            <a:br>
              <a:rPr lang="ar-JO" sz="4800" b="1" dirty="0">
                <a:latin typeface="Calibri" panose="020F0502020204030204" pitchFamily="34" charset="0"/>
                <a:cs typeface="Calibri" panose="020F0502020204030204" pitchFamily="34" charset="0"/>
              </a:rPr>
            </a:br>
            <a:r>
              <a:rPr lang="ar-JO" sz="4800" b="1" dirty="0">
                <a:latin typeface="Calibri" panose="020F0502020204030204" pitchFamily="34" charset="0"/>
                <a:cs typeface="Calibri" panose="020F0502020204030204" pitchFamily="34" charset="0"/>
              </a:rPr>
              <a:t/>
            </a:r>
            <a:br>
              <a:rPr lang="ar-JO" sz="4800" b="1" dirty="0">
                <a:latin typeface="Calibri" panose="020F0502020204030204" pitchFamily="34" charset="0"/>
                <a:cs typeface="Calibri" panose="020F0502020204030204" pitchFamily="34" charset="0"/>
              </a:rPr>
            </a:br>
            <a:r>
              <a:rPr lang="ar-JO" sz="4800" b="1" dirty="0">
                <a:latin typeface="Calibri" panose="020F0502020204030204" pitchFamily="34" charset="0"/>
                <a:cs typeface="Calibri" panose="020F0502020204030204" pitchFamily="34" charset="0"/>
              </a:rPr>
              <a:t/>
            </a:r>
            <a:br>
              <a:rPr lang="ar-JO" sz="4800" b="1" dirty="0">
                <a:latin typeface="Calibri" panose="020F0502020204030204" pitchFamily="34" charset="0"/>
                <a:cs typeface="Calibri" panose="020F0502020204030204" pitchFamily="34" charset="0"/>
              </a:rPr>
            </a:br>
            <a:r>
              <a:rPr lang="en-US" sz="4800" b="1" dirty="0">
                <a:latin typeface="Calibri" panose="020F0502020204030204" pitchFamily="34" charset="0"/>
                <a:cs typeface="Calibri" panose="020F0502020204030204" pitchFamily="34" charset="0"/>
              </a:rPr>
              <a:t>Symptom management and supportive therapy</a:t>
            </a:r>
          </a:p>
        </p:txBody>
      </p:sp>
      <p:sp>
        <p:nvSpPr>
          <p:cNvPr id="3" name="Content Placeholder 2"/>
          <p:cNvSpPr>
            <a:spLocks noGrp="1"/>
          </p:cNvSpPr>
          <p:nvPr>
            <p:ph idx="1"/>
          </p:nvPr>
        </p:nvSpPr>
        <p:spPr>
          <a:xfrm>
            <a:off x="152400" y="1676400"/>
            <a:ext cx="8839200" cy="4800600"/>
          </a:xfrm>
        </p:spPr>
        <p:txBody>
          <a:bodyPr>
            <a:normAutofit lnSpcReduction="10000"/>
          </a:bodyPr>
          <a:lstStyle/>
          <a:p>
            <a:pPr marL="0" indent="0">
              <a:buNone/>
            </a:pPr>
            <a:r>
              <a:rPr lang="en-US" b="1" dirty="0" smtClean="0">
                <a:solidFill>
                  <a:schemeClr val="tx1"/>
                </a:solidFill>
                <a:latin typeface="Calibri" panose="020F0502020204030204" pitchFamily="34" charset="0"/>
                <a:cs typeface="Calibri" panose="020F0502020204030204" pitchFamily="34" charset="0"/>
              </a:rPr>
              <a:t>supportive therapy</a:t>
            </a:r>
            <a:r>
              <a:rPr lang="ar-JO" b="1" dirty="0" smtClean="0">
                <a:solidFill>
                  <a:schemeClr val="tx1"/>
                </a:solidFill>
                <a:latin typeface="Calibri" panose="020F0502020204030204" pitchFamily="34" charset="0"/>
                <a:cs typeface="Calibri" panose="020F0502020204030204" pitchFamily="34" charset="0"/>
              </a:rPr>
              <a:t> :</a:t>
            </a:r>
            <a:endParaRPr lang="ar-JO" b="1" dirty="0">
              <a:solidFill>
                <a:schemeClr val="tx1"/>
              </a:solidFill>
              <a:latin typeface="Calibri" panose="020F0502020204030204" pitchFamily="34" charset="0"/>
              <a:cs typeface="Calibri" panose="020F0502020204030204" pitchFamily="34" charset="0"/>
            </a:endParaRPr>
          </a:p>
          <a:p>
            <a:pPr marL="0" indent="0">
              <a:buNone/>
            </a:pPr>
            <a:r>
              <a:rPr lang="en-US" dirty="0" smtClean="0">
                <a:solidFill>
                  <a:schemeClr val="tx1"/>
                </a:solidFill>
                <a:latin typeface="Calibri" panose="020F0502020204030204" pitchFamily="34" charset="0"/>
                <a:cs typeface="Calibri" panose="020F0502020204030204" pitchFamily="34" charset="0"/>
              </a:rPr>
              <a:t>Locally </a:t>
            </a:r>
            <a:r>
              <a:rPr lang="en-US" dirty="0">
                <a:solidFill>
                  <a:schemeClr val="tx1"/>
                </a:solidFill>
                <a:latin typeface="Calibri" panose="020F0502020204030204" pitchFamily="34" charset="0"/>
                <a:cs typeface="Calibri" panose="020F0502020204030204" pitchFamily="34" charset="0"/>
              </a:rPr>
              <a:t>advanced prostate cancer may be treated with external-beam radiation therapy and concurrent hormonal therapy or with surgery alone. </a:t>
            </a:r>
            <a:endParaRPr lang="ar-JO" dirty="0" smtClean="0">
              <a:solidFill>
                <a:schemeClr val="tx1"/>
              </a:solidFill>
              <a:latin typeface="Calibri" panose="020F0502020204030204" pitchFamily="34" charset="0"/>
              <a:cs typeface="Calibri" panose="020F0502020204030204" pitchFamily="34" charset="0"/>
            </a:endParaRPr>
          </a:p>
          <a:p>
            <a:pPr marL="0" indent="0">
              <a:buNone/>
            </a:pPr>
            <a:r>
              <a:rPr lang="en-US" b="1" dirty="0">
                <a:solidFill>
                  <a:schemeClr val="tx1"/>
                </a:solidFill>
                <a:latin typeface="Calibri" panose="020F0502020204030204" pitchFamily="34" charset="0"/>
                <a:cs typeface="Calibri" panose="020F0502020204030204" pitchFamily="34" charset="0"/>
              </a:rPr>
              <a:t>Symptom </a:t>
            </a:r>
            <a:r>
              <a:rPr lang="en-US" b="1" dirty="0" smtClean="0">
                <a:solidFill>
                  <a:schemeClr val="tx1"/>
                </a:solidFill>
                <a:latin typeface="Calibri" panose="020F0502020204030204" pitchFamily="34" charset="0"/>
                <a:cs typeface="Calibri" panose="020F0502020204030204" pitchFamily="34" charset="0"/>
              </a:rPr>
              <a:t>management</a:t>
            </a:r>
            <a:r>
              <a:rPr lang="ar-JO" b="1" dirty="0" smtClean="0">
                <a:solidFill>
                  <a:schemeClr val="tx1"/>
                </a:solidFill>
                <a:latin typeface="Calibri" panose="020F0502020204030204" pitchFamily="34" charset="0"/>
                <a:cs typeface="Calibri" panose="020F0502020204030204" pitchFamily="34" charset="0"/>
              </a:rPr>
              <a:t>: </a:t>
            </a:r>
            <a:r>
              <a:rPr lang="en-US" b="1" dirty="0" smtClean="0">
                <a:solidFill>
                  <a:schemeClr val="tx1"/>
                </a:solidFill>
                <a:latin typeface="Calibri" panose="020F0502020204030204" pitchFamily="34" charset="0"/>
                <a:cs typeface="Calibri" panose="020F0502020204030204" pitchFamily="34" charset="0"/>
              </a:rPr>
              <a:t> </a:t>
            </a:r>
            <a:endParaRPr lang="ar-JO" b="1" dirty="0" smtClean="0">
              <a:solidFill>
                <a:schemeClr val="tx1"/>
              </a:solidFill>
              <a:latin typeface="Calibri" panose="020F0502020204030204" pitchFamily="34" charset="0"/>
              <a:cs typeface="Calibri" panose="020F0502020204030204" pitchFamily="34" charset="0"/>
            </a:endParaRPr>
          </a:p>
          <a:p>
            <a:pPr marL="0" indent="0">
              <a:buNone/>
            </a:pPr>
            <a:r>
              <a:rPr lang="en-US" sz="2200" dirty="0">
                <a:solidFill>
                  <a:schemeClr val="tx1"/>
                </a:solidFill>
                <a:latin typeface="Calibri" panose="020F0502020204030204" pitchFamily="34" charset="0"/>
                <a:cs typeface="Calibri" panose="020F0502020204030204" pitchFamily="34" charset="0"/>
              </a:rPr>
              <a:t>For the management and relief of signs and </a:t>
            </a:r>
            <a:r>
              <a:rPr lang="en-US" sz="2200" dirty="0" smtClean="0">
                <a:solidFill>
                  <a:schemeClr val="tx1"/>
                </a:solidFill>
                <a:latin typeface="Calibri" panose="020F0502020204030204" pitchFamily="34" charset="0"/>
                <a:cs typeface="Calibri" panose="020F0502020204030204" pitchFamily="34" charset="0"/>
              </a:rPr>
              <a:t>symptoms</a:t>
            </a:r>
            <a:r>
              <a:rPr lang="ar-JO" sz="2200" dirty="0" smtClean="0">
                <a:solidFill>
                  <a:schemeClr val="tx1"/>
                </a:solidFill>
                <a:latin typeface="Calibri" panose="020F0502020204030204" pitchFamily="34" charset="0"/>
                <a:cs typeface="Calibri" panose="020F0502020204030204" pitchFamily="34" charset="0"/>
              </a:rPr>
              <a:t> </a:t>
            </a:r>
            <a:r>
              <a:rPr lang="en-US" sz="2200" dirty="0" smtClean="0">
                <a:solidFill>
                  <a:schemeClr val="tx1"/>
                </a:solidFill>
                <a:latin typeface="Calibri" panose="020F0502020204030204" pitchFamily="34" charset="0"/>
                <a:cs typeface="Calibri" panose="020F0502020204030204" pitchFamily="34" charset="0"/>
              </a:rPr>
              <a:t>:</a:t>
            </a:r>
            <a:r>
              <a:rPr lang="ar-JO" sz="2200" dirty="0" smtClean="0">
                <a:solidFill>
                  <a:schemeClr val="tx1"/>
                </a:solidFill>
                <a:latin typeface="Calibri" panose="020F0502020204030204" pitchFamily="34" charset="0"/>
                <a:cs typeface="Calibri" panose="020F0502020204030204" pitchFamily="34" charset="0"/>
              </a:rPr>
              <a:t> </a:t>
            </a:r>
            <a:r>
              <a:rPr lang="en-US" sz="2200" dirty="0" smtClean="0">
                <a:solidFill>
                  <a:schemeClr val="tx1"/>
                </a:solidFill>
                <a:latin typeface="Calibri" panose="020F0502020204030204" pitchFamily="34" charset="0"/>
                <a:cs typeface="Calibri" panose="020F0502020204030204" pitchFamily="34" charset="0"/>
              </a:rPr>
              <a:t>In </a:t>
            </a:r>
            <a:r>
              <a:rPr lang="en-US" sz="2200" dirty="0">
                <a:solidFill>
                  <a:schemeClr val="tx1"/>
                </a:solidFill>
                <a:latin typeface="Calibri" panose="020F0502020204030204" pitchFamily="34" charset="0"/>
                <a:cs typeface="Calibri" panose="020F0502020204030204" pitchFamily="34" charset="0"/>
              </a:rPr>
              <a:t>the event of infections, measures must be taken to prevent any possible infections by giving antibiotics when </a:t>
            </a:r>
            <a:r>
              <a:rPr lang="en-US" sz="2200" dirty="0" smtClean="0">
                <a:solidFill>
                  <a:schemeClr val="tx1"/>
                </a:solidFill>
                <a:latin typeface="Calibri" panose="020F0502020204030204" pitchFamily="34" charset="0"/>
                <a:cs typeface="Calibri" panose="020F0502020204030204" pitchFamily="34" charset="0"/>
              </a:rPr>
              <a:t>necessary</a:t>
            </a:r>
            <a:r>
              <a:rPr lang="ar-JO" sz="2200" dirty="0" smtClean="0">
                <a:solidFill>
                  <a:schemeClr val="tx1"/>
                </a:solidFill>
                <a:latin typeface="Calibri" panose="020F0502020204030204" pitchFamily="34" charset="0"/>
                <a:cs typeface="Calibri" panose="020F0502020204030204" pitchFamily="34" charset="0"/>
              </a:rPr>
              <a:t> </a:t>
            </a:r>
            <a:r>
              <a:rPr lang="en-US" sz="2200" dirty="0" smtClean="0">
                <a:solidFill>
                  <a:schemeClr val="tx1"/>
                </a:solidFill>
                <a:latin typeface="Calibri" panose="020F0502020204030204" pitchFamily="34" charset="0"/>
                <a:cs typeface="Calibri" panose="020F0502020204030204" pitchFamily="34" charset="0"/>
              </a:rPr>
              <a:t>Complications </a:t>
            </a:r>
            <a:r>
              <a:rPr lang="en-US" sz="2200" dirty="0">
                <a:solidFill>
                  <a:schemeClr val="tx1"/>
                </a:solidFill>
                <a:latin typeface="Calibri" panose="020F0502020204030204" pitchFamily="34" charset="0"/>
                <a:cs typeface="Calibri" panose="020F0502020204030204" pitchFamily="34" charset="0"/>
              </a:rPr>
              <a:t>after receiving chemotherapy or radiation, such as vomiting and stinging, by giving anti-nausea drugs or some drinks that help relieve pain for the </a:t>
            </a:r>
            <a:r>
              <a:rPr lang="en-US" sz="2200" dirty="0" smtClean="0">
                <a:solidFill>
                  <a:schemeClr val="tx1"/>
                </a:solidFill>
                <a:latin typeface="Calibri" panose="020F0502020204030204" pitchFamily="34" charset="0"/>
                <a:cs typeface="Calibri" panose="020F0502020204030204" pitchFamily="34" charset="0"/>
              </a:rPr>
              <a:t>elderly</a:t>
            </a:r>
            <a:r>
              <a:rPr lang="ar-JO" sz="2200" dirty="0" smtClean="0">
                <a:solidFill>
                  <a:schemeClr val="tx1"/>
                </a:solidFill>
                <a:latin typeface="Calibri" panose="020F0502020204030204" pitchFamily="34" charset="0"/>
                <a:cs typeface="Calibri" panose="020F0502020204030204" pitchFamily="34" charset="0"/>
              </a:rPr>
              <a:t> </a:t>
            </a:r>
          </a:p>
          <a:p>
            <a:pPr marL="0" indent="0">
              <a:buNone/>
            </a:pPr>
            <a:r>
              <a:rPr lang="en-US" sz="2200" dirty="0" smtClean="0">
                <a:solidFill>
                  <a:schemeClr val="tx1"/>
                </a:solidFill>
                <a:latin typeface="Calibri" panose="020F0502020204030204" pitchFamily="34" charset="0"/>
                <a:cs typeface="Calibri" panose="020F0502020204030204" pitchFamily="34" charset="0"/>
              </a:rPr>
              <a:t>Providing </a:t>
            </a:r>
            <a:r>
              <a:rPr lang="en-US" sz="2200" dirty="0">
                <a:solidFill>
                  <a:schemeClr val="tx1"/>
                </a:solidFill>
                <a:latin typeface="Calibri" panose="020F0502020204030204" pitchFamily="34" charset="0"/>
                <a:cs typeface="Calibri" panose="020F0502020204030204" pitchFamily="34" charset="0"/>
              </a:rPr>
              <a:t>palliative care and psychological support to the </a:t>
            </a:r>
            <a:r>
              <a:rPr lang="en-US" sz="2200" dirty="0" smtClean="0">
                <a:solidFill>
                  <a:schemeClr val="tx1"/>
                </a:solidFill>
                <a:latin typeface="Calibri" panose="020F0502020204030204" pitchFamily="34" charset="0"/>
                <a:cs typeface="Calibri" panose="020F0502020204030204" pitchFamily="34" charset="0"/>
              </a:rPr>
              <a:t>patient</a:t>
            </a:r>
            <a:r>
              <a:rPr lang="ar-JO" sz="2200" dirty="0" smtClean="0">
                <a:solidFill>
                  <a:schemeClr val="tx1"/>
                </a:solidFill>
                <a:latin typeface="Calibri" panose="020F0502020204030204" pitchFamily="34" charset="0"/>
                <a:cs typeface="Calibri" panose="020F0502020204030204" pitchFamily="34" charset="0"/>
              </a:rPr>
              <a:t> </a:t>
            </a:r>
          </a:p>
          <a:p>
            <a:pPr marL="0" indent="0">
              <a:buNone/>
            </a:pPr>
            <a:r>
              <a:rPr lang="en-US" sz="2200" dirty="0" smtClean="0">
                <a:solidFill>
                  <a:schemeClr val="tx1"/>
                </a:solidFill>
                <a:latin typeface="Calibri" panose="020F0502020204030204" pitchFamily="34" charset="0"/>
                <a:cs typeface="Calibri" panose="020F0502020204030204" pitchFamily="34" charset="0"/>
              </a:rPr>
              <a:t>Teaching </a:t>
            </a:r>
            <a:r>
              <a:rPr lang="en-US" sz="2200" dirty="0">
                <a:solidFill>
                  <a:schemeClr val="tx1"/>
                </a:solidFill>
                <a:latin typeface="Calibri" panose="020F0502020204030204" pitchFamily="34" charset="0"/>
                <a:cs typeface="Calibri" panose="020F0502020204030204" pitchFamily="34" charset="0"/>
              </a:rPr>
              <a:t>the patient methods of prevention and everything related to treatment</a:t>
            </a:r>
          </a:p>
        </p:txBody>
      </p:sp>
    </p:spTree>
    <p:extLst>
      <p:ext uri="{BB962C8B-B14F-4D97-AF65-F5344CB8AC3E}">
        <p14:creationId xmlns:p14="http://schemas.microsoft.com/office/powerpoint/2010/main" val="1269615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15400" cy="1066800"/>
          </a:xfrm>
        </p:spPr>
        <p:txBody>
          <a:bodyPr/>
          <a:lstStyle/>
          <a:p>
            <a:r>
              <a:rPr lang="en-US"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Introduction and definition</a:t>
            </a:r>
          </a:p>
        </p:txBody>
      </p:sp>
      <p:sp>
        <p:nvSpPr>
          <p:cNvPr id="3" name="Content Placeholder 2"/>
          <p:cNvSpPr>
            <a:spLocks noGrp="1"/>
          </p:cNvSpPr>
          <p:nvPr>
            <p:ph idx="1"/>
          </p:nvPr>
        </p:nvSpPr>
        <p:spPr/>
        <p:txBody>
          <a:bodyPr>
            <a:normAutofit lnSpcReduction="10000"/>
          </a:bodyPr>
          <a:lstStyle/>
          <a:p>
            <a:pPr algn="l"/>
            <a:r>
              <a:rPr lang="en-US" b="0" i="0" dirty="0">
                <a:solidFill>
                  <a:srgbClr val="000000"/>
                </a:solidFill>
                <a:effectLst/>
                <a:latin typeface="Calibri" panose="020F0502020204030204" pitchFamily="34" charset="0"/>
                <a:cs typeface="Calibri" panose="020F0502020204030204" pitchFamily="34" charset="0"/>
              </a:rPr>
              <a:t>What Is the Prostate?</a:t>
            </a:r>
          </a:p>
          <a:p>
            <a:pPr algn="l"/>
            <a:r>
              <a:rPr lang="en-US" b="0" i="0" dirty="0">
                <a:solidFill>
                  <a:srgbClr val="000000"/>
                </a:solidFill>
                <a:effectLst/>
                <a:latin typeface="Calibri" panose="020F0502020204030204" pitchFamily="34" charset="0"/>
                <a:cs typeface="Calibri" panose="020F0502020204030204" pitchFamily="34" charset="0"/>
              </a:rPr>
              <a:t>The </a:t>
            </a:r>
            <a:r>
              <a:rPr lang="en-US" b="0" i="1" dirty="0">
                <a:solidFill>
                  <a:srgbClr val="000000"/>
                </a:solidFill>
                <a:effectLst/>
                <a:latin typeface="Calibri" panose="020F0502020204030204" pitchFamily="34" charset="0"/>
                <a:cs typeface="Calibri" panose="020F0502020204030204" pitchFamily="34" charset="0"/>
              </a:rPr>
              <a:t>prostate</a:t>
            </a:r>
            <a:r>
              <a:rPr lang="en-US" b="0" i="0" dirty="0">
                <a:solidFill>
                  <a:srgbClr val="000000"/>
                </a:solidFill>
                <a:effectLst/>
                <a:latin typeface="Calibri" panose="020F0502020204030204" pitchFamily="34" charset="0"/>
                <a:cs typeface="Calibri" panose="020F0502020204030204" pitchFamily="34" charset="0"/>
              </a:rPr>
              <a:t> is a part of the male reproductive system, which includes the penis, prostate, seminal vesicles, and testicles. The prostate is located just below the bladder and in front of the rectum. It is about the size of a walnut and surrounds the urethra (the tube that empties urine from the bladder). It produces fluid that makes up a part of semen.</a:t>
            </a:r>
          </a:p>
          <a:p>
            <a:pPr algn="l"/>
            <a:r>
              <a:rPr lang="en-US" b="0" i="0" dirty="0">
                <a:solidFill>
                  <a:srgbClr val="000000"/>
                </a:solidFill>
                <a:effectLst/>
                <a:latin typeface="Calibri" panose="020F0502020204030204" pitchFamily="34" charset="0"/>
                <a:cs typeface="Calibri" panose="020F0502020204030204" pitchFamily="34" charset="0"/>
              </a:rPr>
              <a:t>As a man ages, the prostate tends to increase in size. This can cause the urethra to narrow and decrease urine flow. This is called benign prostatic hyperplasia, and it is not the same as prostate cancer. Men may also have other </a:t>
            </a:r>
            <a:r>
              <a:rPr lang="en-US" b="0" i="0" dirty="0">
                <a:solidFill>
                  <a:schemeClr val="tx1"/>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xmlns="" val="tx"/>
                    </a:ext>
                  </a:extLst>
                </a:hlinkClick>
              </a:rPr>
              <a:t>prostate changes that are not cancer.</a:t>
            </a:r>
            <a:r>
              <a:rPr lang="en-US" dirty="0"/>
              <a:t/>
            </a:r>
            <a:br>
              <a:rPr lang="en-US" dirty="0"/>
            </a:br>
            <a:endParaRPr lang="en-US"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7876439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709"/>
            <a:ext cx="8229600" cy="1066800"/>
          </a:xfrm>
        </p:spPr>
        <p:txBody>
          <a:bodyPr/>
          <a:lstStyle/>
          <a:p>
            <a:r>
              <a:rPr lang="en-US" b="1" dirty="0">
                <a:latin typeface="Calibri" panose="020F0502020204030204" pitchFamily="34" charset="0"/>
                <a:cs typeface="Calibri" panose="020F0502020204030204" pitchFamily="34" charset="0"/>
              </a:rPr>
              <a:t>Extra </a:t>
            </a:r>
            <a:r>
              <a:rPr lang="en-US" b="1" dirty="0" smtClean="0">
                <a:latin typeface="Calibri" panose="020F0502020204030204" pitchFamily="34" charset="0"/>
                <a:cs typeface="Calibri" panose="020F0502020204030204" pitchFamily="34" charset="0"/>
              </a:rPr>
              <a:t>readings</a:t>
            </a:r>
            <a:r>
              <a:rPr lang="ar-JO" b="1" dirty="0" smtClean="0">
                <a:latin typeface="Calibri" panose="020F0502020204030204" pitchFamily="34" charset="0"/>
                <a:cs typeface="Calibri" panose="020F0502020204030204" pitchFamily="34" charset="0"/>
              </a:rPr>
              <a:t> </a:t>
            </a:r>
            <a:r>
              <a:rPr lang="en-US" b="1" dirty="0" smtClean="0">
                <a:latin typeface="Calibri" panose="020F0502020204030204" pitchFamily="34" charset="0"/>
                <a:cs typeface="Calibri" panose="020F0502020204030204" pitchFamily="34" charset="0"/>
              </a:rPr>
              <a:t>(case study)</a:t>
            </a:r>
            <a:endParaRPr lang="en-US" b="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228600" y="1066800"/>
            <a:ext cx="8763000" cy="5486400"/>
          </a:xfrm>
        </p:spPr>
        <p:txBody>
          <a:bodyPr>
            <a:normAutofit fontScale="85000" lnSpcReduction="20000"/>
          </a:bodyPr>
          <a:lstStyle/>
          <a:p>
            <a:pPr marL="0" indent="0">
              <a:buNone/>
            </a:pPr>
            <a:r>
              <a:rPr lang="en-US" dirty="0">
                <a:solidFill>
                  <a:schemeClr val="tx1"/>
                </a:solidFill>
                <a:latin typeface="Calibri" panose="020F0502020204030204" pitchFamily="34" charset="0"/>
                <a:cs typeface="Calibri" panose="020F0502020204030204" pitchFamily="34" charset="0"/>
              </a:rPr>
              <a:t>A 68-year-old retired chef initially complained of frequency of micturition, urinary urgency, and hesitancy associated with a weak stream. Over the past several weeks, he has reported a few episodes of hematuria and incontinence. In addition to his urologic symptoms, the patient complained of low-grade, constant back pain and bouts of constipation. A digital rectal examination revealed the patient has an enlarged prostate gland with several palpably discreet nodules. His past medical history was </a:t>
            </a:r>
            <a:r>
              <a:rPr lang="en-US" dirty="0" smtClean="0">
                <a:solidFill>
                  <a:schemeClr val="tx1"/>
                </a:solidFill>
                <a:latin typeface="Calibri" panose="020F0502020204030204" pitchFamily="34" charset="0"/>
                <a:cs typeface="Calibri" panose="020F0502020204030204" pitchFamily="34" charset="0"/>
              </a:rPr>
              <a:t>unremarkable</a:t>
            </a:r>
            <a:endParaRPr lang="en-US" dirty="0">
              <a:solidFill>
                <a:schemeClr val="tx1"/>
              </a:solidFill>
              <a:latin typeface="Calibri" panose="020F0502020204030204" pitchFamily="34" charset="0"/>
              <a:cs typeface="Calibri" panose="020F0502020204030204" pitchFamily="34" charset="0"/>
            </a:endParaRPr>
          </a:p>
          <a:p>
            <a:pPr marL="0" indent="0">
              <a:buNone/>
            </a:pPr>
            <a:r>
              <a:rPr lang="en-US" b="1" dirty="0">
                <a:solidFill>
                  <a:schemeClr val="tx1"/>
                </a:solidFill>
                <a:latin typeface="Calibri" panose="020F0502020204030204" pitchFamily="34" charset="0"/>
                <a:cs typeface="Calibri" panose="020F0502020204030204" pitchFamily="34" charset="0"/>
              </a:rPr>
              <a:t>Laboratory </a:t>
            </a:r>
            <a:r>
              <a:rPr lang="en-US" b="1" dirty="0" smtClean="0">
                <a:solidFill>
                  <a:schemeClr val="tx1"/>
                </a:solidFill>
                <a:latin typeface="Calibri" panose="020F0502020204030204" pitchFamily="34" charset="0"/>
                <a:cs typeface="Calibri" panose="020F0502020204030204" pitchFamily="34" charset="0"/>
              </a:rPr>
              <a:t>Studies: </a:t>
            </a:r>
            <a:endParaRPr lang="en-US" b="1" dirty="0">
              <a:solidFill>
                <a:schemeClr val="tx1"/>
              </a:solidFill>
              <a:latin typeface="Calibri" panose="020F0502020204030204" pitchFamily="34" charset="0"/>
              <a:cs typeface="Calibri" panose="020F0502020204030204" pitchFamily="34" charset="0"/>
            </a:endParaRPr>
          </a:p>
          <a:p>
            <a:pPr marL="0" indent="0">
              <a:buNone/>
            </a:pPr>
            <a:r>
              <a:rPr lang="en-US" dirty="0">
                <a:solidFill>
                  <a:schemeClr val="tx1"/>
                </a:solidFill>
                <a:latin typeface="Calibri" panose="020F0502020204030204" pitchFamily="34" charset="0"/>
                <a:cs typeface="Calibri" panose="020F0502020204030204" pitchFamily="34" charset="0"/>
              </a:rPr>
              <a:t>The patient had a prostate-specific antigen (PSA) level of 95 ng/mL (range: 0.0–4.0 ng/mL), while a similar determination 6 years earlier showed a PSA of 1.5 ng/mL. His hemoglobin was 15 g/dL (range: 13.2–17.1 g/dL), hematocrit 43% (range: 38.5–50%), white blood cell 7,500/mm3, normal differential, platelets 250,000/mm3, blood urea nitrogen 15 mg/dL (normal range: 7–30 mg/dL), and creatinine level 1.0 mg/dL (range: 0.5–1.4 mg/dL). Alkaline phosphatase and liver function tests were all within normal </a:t>
            </a:r>
            <a:r>
              <a:rPr lang="en-US" dirty="0" smtClean="0">
                <a:solidFill>
                  <a:schemeClr val="tx1"/>
                </a:solidFill>
                <a:latin typeface="Calibri" panose="020F0502020204030204" pitchFamily="34" charset="0"/>
                <a:cs typeface="Calibri" panose="020F0502020204030204" pitchFamily="34" charset="0"/>
              </a:rPr>
              <a:t>range</a:t>
            </a:r>
            <a:endParaRPr lang="en-US" dirty="0">
              <a:solidFill>
                <a:schemeClr val="tx1"/>
              </a:solidFill>
              <a:latin typeface="Calibri" panose="020F0502020204030204" pitchFamily="34" charset="0"/>
              <a:cs typeface="Calibri" panose="020F0502020204030204" pitchFamily="34" charset="0"/>
            </a:endParaRPr>
          </a:p>
          <a:p>
            <a:pPr marL="0" indent="0">
              <a:buNone/>
            </a:pPr>
            <a:r>
              <a:rPr lang="en-US" b="1" dirty="0" smtClean="0">
                <a:solidFill>
                  <a:schemeClr val="tx1"/>
                </a:solidFill>
                <a:latin typeface="Calibri" panose="020F0502020204030204" pitchFamily="34" charset="0"/>
                <a:cs typeface="Calibri" panose="020F0502020204030204" pitchFamily="34" charset="0"/>
              </a:rPr>
              <a:t>Staging:</a:t>
            </a:r>
            <a:endParaRPr lang="en-US" b="1" dirty="0">
              <a:solidFill>
                <a:schemeClr val="tx1"/>
              </a:solidFill>
              <a:latin typeface="Calibri" panose="020F0502020204030204" pitchFamily="34" charset="0"/>
              <a:cs typeface="Calibri" panose="020F0502020204030204" pitchFamily="34" charset="0"/>
            </a:endParaRPr>
          </a:p>
          <a:p>
            <a:pPr marL="0" indent="0">
              <a:buNone/>
            </a:pPr>
            <a:r>
              <a:rPr lang="en-US" dirty="0">
                <a:solidFill>
                  <a:schemeClr val="tx1"/>
                </a:solidFill>
                <a:latin typeface="Calibri" panose="020F0502020204030204" pitchFamily="34" charset="0"/>
                <a:cs typeface="Calibri" panose="020F0502020204030204" pitchFamily="34" charset="0"/>
              </a:rPr>
              <a:t>In the Tumor, Nodes, Metastases staging system, the tumor had extended bilaterally through the prostatic capsule (T3b), and metastasis was found in bone (M1b). The patient was staged as stage D2 with extensive local disease.</a:t>
            </a:r>
          </a:p>
          <a:p>
            <a:pPr marL="0" indent="0">
              <a:buNone/>
            </a:pPr>
            <a:endParaRPr lang="en-US" dirty="0">
              <a:solidFill>
                <a:schemeClr val="tx1"/>
              </a:solidFill>
              <a:latin typeface="Calibri" panose="020F0502020204030204" pitchFamily="34" charset="0"/>
              <a:cs typeface="Calibri" panose="020F0502020204030204" pitchFamily="34" charset="0"/>
            </a:endParaRPr>
          </a:p>
          <a:p>
            <a:pPr marL="0" indent="0">
              <a:buNone/>
            </a:pPr>
            <a:endParaRPr lang="en-U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3157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610600" cy="6400800"/>
          </a:xfrm>
        </p:spPr>
        <p:txBody>
          <a:bodyPr>
            <a:normAutofit fontScale="92500" lnSpcReduction="10000"/>
          </a:bodyPr>
          <a:lstStyle/>
          <a:p>
            <a:pPr marL="0" indent="0">
              <a:buNone/>
            </a:pPr>
            <a:r>
              <a:rPr lang="ar-JO" b="1" dirty="0" smtClean="0">
                <a:solidFill>
                  <a:schemeClr val="tx1"/>
                </a:solidFill>
                <a:latin typeface="Calibri" pitchFamily="34" charset="0"/>
                <a:cs typeface="Calibri" pitchFamily="34" charset="0"/>
              </a:rPr>
              <a:t>-</a:t>
            </a:r>
            <a:r>
              <a:rPr lang="en-US" b="1" dirty="0">
                <a:solidFill>
                  <a:schemeClr val="tx1"/>
                </a:solidFill>
                <a:latin typeface="Calibri" pitchFamily="34" charset="0"/>
                <a:cs typeface="Calibri" pitchFamily="34" charset="0"/>
              </a:rPr>
              <a:t>Biopsy Results</a:t>
            </a:r>
          </a:p>
          <a:p>
            <a:pPr marL="0" indent="0">
              <a:buNone/>
            </a:pPr>
            <a:r>
              <a:rPr lang="en-US" dirty="0">
                <a:solidFill>
                  <a:schemeClr val="tx1"/>
                </a:solidFill>
                <a:latin typeface="Calibri" pitchFamily="34" charset="0"/>
                <a:cs typeface="Calibri" pitchFamily="34" charset="0"/>
              </a:rPr>
              <a:t>Histologic evaluation of the biopsy specimens revealed adenocarcinoma in 7 of 12 multiple cores, representing 60% of the biopsied material </a:t>
            </a:r>
            <a:endParaRPr lang="ar-JO" dirty="0" smtClean="0">
              <a:solidFill>
                <a:schemeClr val="tx1"/>
              </a:solidFill>
              <a:latin typeface="Calibri" pitchFamily="34" charset="0"/>
              <a:cs typeface="Calibri" pitchFamily="34" charset="0"/>
            </a:endParaRPr>
          </a:p>
          <a:p>
            <a:pPr marL="0" indent="0">
              <a:buNone/>
            </a:pPr>
            <a:r>
              <a:rPr lang="ar-JO" b="1" dirty="0" smtClean="0">
                <a:solidFill>
                  <a:schemeClr val="tx1"/>
                </a:solidFill>
                <a:latin typeface="Calibri" pitchFamily="34" charset="0"/>
                <a:cs typeface="Calibri" pitchFamily="34" charset="0"/>
              </a:rPr>
              <a:t> -</a:t>
            </a:r>
            <a:r>
              <a:rPr lang="en-US" b="1" dirty="0" smtClean="0">
                <a:solidFill>
                  <a:schemeClr val="tx1"/>
                </a:solidFill>
                <a:latin typeface="Calibri" pitchFamily="34" charset="0"/>
                <a:cs typeface="Calibri" pitchFamily="34" charset="0"/>
              </a:rPr>
              <a:t>Diagnosis</a:t>
            </a:r>
            <a:endParaRPr lang="en-US" b="1" dirty="0">
              <a:solidFill>
                <a:schemeClr val="tx1"/>
              </a:solidFill>
              <a:latin typeface="Calibri" pitchFamily="34" charset="0"/>
              <a:cs typeface="Calibri" pitchFamily="34" charset="0"/>
            </a:endParaRPr>
          </a:p>
          <a:p>
            <a:pPr marL="0" indent="0">
              <a:buNone/>
            </a:pPr>
            <a:r>
              <a:rPr lang="en-US" dirty="0">
                <a:solidFill>
                  <a:schemeClr val="tx1"/>
                </a:solidFill>
                <a:latin typeface="Calibri" pitchFamily="34" charset="0"/>
                <a:cs typeface="Calibri" pitchFamily="34" charset="0"/>
              </a:rPr>
              <a:t>Based upon prostate biopsy evaluation and ultrasound images, radionuclide scintigraphy, and MRI studies, a diagnosis was made of advanced prostatic adenocarcinoma with metastases to the bone</a:t>
            </a:r>
            <a:r>
              <a:rPr lang="en-US" dirty="0" smtClean="0">
                <a:solidFill>
                  <a:schemeClr val="tx1"/>
                </a:solidFill>
                <a:latin typeface="Calibri" pitchFamily="34" charset="0"/>
                <a:cs typeface="Calibri" pitchFamily="34" charset="0"/>
              </a:rPr>
              <a:t>.</a:t>
            </a:r>
            <a:endParaRPr lang="en-US" dirty="0">
              <a:solidFill>
                <a:schemeClr val="tx1"/>
              </a:solidFill>
              <a:latin typeface="Calibri" pitchFamily="34" charset="0"/>
              <a:cs typeface="Calibri" pitchFamily="34" charset="0"/>
            </a:endParaRPr>
          </a:p>
          <a:p>
            <a:pPr marL="0" indent="0">
              <a:buNone/>
            </a:pPr>
            <a:r>
              <a:rPr lang="ar-JO" b="1" dirty="0" smtClean="0">
                <a:solidFill>
                  <a:schemeClr val="tx1"/>
                </a:solidFill>
                <a:latin typeface="Calibri" pitchFamily="34" charset="0"/>
                <a:cs typeface="Calibri" pitchFamily="34" charset="0"/>
              </a:rPr>
              <a:t>- </a:t>
            </a:r>
            <a:r>
              <a:rPr lang="en-US" b="1" dirty="0" smtClean="0">
                <a:solidFill>
                  <a:schemeClr val="tx1"/>
                </a:solidFill>
                <a:latin typeface="Calibri" pitchFamily="34" charset="0"/>
                <a:cs typeface="Calibri" pitchFamily="34" charset="0"/>
              </a:rPr>
              <a:t>Treatment </a:t>
            </a:r>
            <a:r>
              <a:rPr lang="en-US" b="1" dirty="0">
                <a:solidFill>
                  <a:schemeClr val="tx1"/>
                </a:solidFill>
                <a:latin typeface="Calibri" pitchFamily="34" charset="0"/>
                <a:cs typeface="Calibri" pitchFamily="34" charset="0"/>
              </a:rPr>
              <a:t>Options</a:t>
            </a:r>
          </a:p>
          <a:p>
            <a:pPr marL="0" indent="0">
              <a:buNone/>
            </a:pPr>
            <a:r>
              <a:rPr lang="en-US" dirty="0">
                <a:solidFill>
                  <a:schemeClr val="tx1"/>
                </a:solidFill>
                <a:latin typeface="Calibri" pitchFamily="34" charset="0"/>
                <a:cs typeface="Calibri" pitchFamily="34" charset="0"/>
              </a:rPr>
              <a:t>In view of the advanced stage of the disease and evidence of distant metastasis, the primary treatment modality for this patient was systemic therapy. </a:t>
            </a:r>
          </a:p>
          <a:p>
            <a:pPr marL="0" indent="0">
              <a:buNone/>
            </a:pPr>
            <a:r>
              <a:rPr lang="en-US" dirty="0">
                <a:solidFill>
                  <a:schemeClr val="tx1"/>
                </a:solidFill>
                <a:latin typeface="Calibri" pitchFamily="34" charset="0"/>
                <a:cs typeface="Calibri" pitchFamily="34" charset="0"/>
              </a:rPr>
              <a:t>Importantly, the constellation of signs and symptoms of this patient’s disease underscored the critical need to select a systemic treatment that produced a rapid decline of serum testosterone and consequently allowed prompt control of the disease. He was, therefore, treated with abarelix, 12 a gonadotropin-releasing hormone (GnRH) antagonist</a:t>
            </a:r>
            <a:r>
              <a:rPr lang="en-US" dirty="0" smtClean="0">
                <a:solidFill>
                  <a:schemeClr val="tx1"/>
                </a:solidFill>
                <a:latin typeface="Calibri" pitchFamily="34" charset="0"/>
                <a:cs typeface="Calibri" pitchFamily="34" charset="0"/>
              </a:rPr>
              <a:t>.</a:t>
            </a:r>
            <a:endParaRPr lang="en-US" dirty="0">
              <a:solidFill>
                <a:schemeClr val="tx1"/>
              </a:solidFill>
              <a:latin typeface="Calibri" pitchFamily="34" charset="0"/>
              <a:cs typeface="Calibri" pitchFamily="34" charset="0"/>
            </a:endParaRPr>
          </a:p>
          <a:p>
            <a:pPr marL="0" indent="0">
              <a:buNone/>
            </a:pPr>
            <a:r>
              <a:rPr lang="ar-JO" b="1" dirty="0" smtClean="0">
                <a:solidFill>
                  <a:schemeClr val="tx1"/>
                </a:solidFill>
                <a:latin typeface="Calibri" pitchFamily="34" charset="0"/>
                <a:cs typeface="Calibri" pitchFamily="34" charset="0"/>
              </a:rPr>
              <a:t>- </a:t>
            </a:r>
            <a:r>
              <a:rPr lang="en-US" b="1" dirty="0" smtClean="0">
                <a:solidFill>
                  <a:schemeClr val="tx1"/>
                </a:solidFill>
                <a:latin typeface="Calibri" pitchFamily="34" charset="0"/>
                <a:cs typeface="Calibri" pitchFamily="34" charset="0"/>
              </a:rPr>
              <a:t>External </a:t>
            </a:r>
            <a:r>
              <a:rPr lang="en-US" b="1" dirty="0">
                <a:solidFill>
                  <a:schemeClr val="tx1"/>
                </a:solidFill>
                <a:latin typeface="Calibri" pitchFamily="34" charset="0"/>
                <a:cs typeface="Calibri" pitchFamily="34" charset="0"/>
              </a:rPr>
              <a:t>Beam Radiation Therapy</a:t>
            </a:r>
          </a:p>
          <a:p>
            <a:pPr marL="0" indent="0">
              <a:buNone/>
            </a:pPr>
            <a:r>
              <a:rPr lang="ar-JO" b="1" dirty="0" smtClean="0">
                <a:solidFill>
                  <a:schemeClr val="tx1"/>
                </a:solidFill>
                <a:latin typeface="Calibri" pitchFamily="34" charset="0"/>
                <a:cs typeface="Calibri" pitchFamily="34" charset="0"/>
              </a:rPr>
              <a:t>- </a:t>
            </a:r>
            <a:r>
              <a:rPr lang="en-US" b="1" dirty="0" smtClean="0">
                <a:solidFill>
                  <a:schemeClr val="tx1"/>
                </a:solidFill>
                <a:latin typeface="Calibri" pitchFamily="34" charset="0"/>
                <a:cs typeface="Calibri" pitchFamily="34" charset="0"/>
              </a:rPr>
              <a:t>Treatment </a:t>
            </a:r>
            <a:r>
              <a:rPr lang="en-US" b="1" dirty="0">
                <a:solidFill>
                  <a:schemeClr val="tx1"/>
                </a:solidFill>
                <a:latin typeface="Calibri" pitchFamily="34" charset="0"/>
                <a:cs typeface="Calibri" pitchFamily="34" charset="0"/>
              </a:rPr>
              <a:t>of Bone Metastases</a:t>
            </a:r>
          </a:p>
          <a:p>
            <a:pPr marL="0" indent="0">
              <a:buNone/>
            </a:pPr>
            <a:endParaRPr lang="en-US" dirty="0"/>
          </a:p>
        </p:txBody>
      </p:sp>
    </p:spTree>
    <p:extLst>
      <p:ext uri="{BB962C8B-B14F-4D97-AF65-F5344CB8AC3E}">
        <p14:creationId xmlns:p14="http://schemas.microsoft.com/office/powerpoint/2010/main" val="20941708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066800"/>
          </a:xfrm>
        </p:spPr>
        <p:txBody>
          <a:bodyPr/>
          <a:lstStyle/>
          <a:p>
            <a:r>
              <a:rPr lang="en-US" sz="5000" dirty="0"/>
              <a:t>Conclusion</a:t>
            </a:r>
          </a:p>
        </p:txBody>
      </p:sp>
      <p:sp>
        <p:nvSpPr>
          <p:cNvPr id="3" name="Content Placeholder 2"/>
          <p:cNvSpPr>
            <a:spLocks noGrp="1"/>
          </p:cNvSpPr>
          <p:nvPr>
            <p:ph idx="1"/>
          </p:nvPr>
        </p:nvSpPr>
        <p:spPr>
          <a:xfrm>
            <a:off x="457200" y="1143000"/>
            <a:ext cx="8229600" cy="4983163"/>
          </a:xfrm>
        </p:spPr>
        <p:txBody>
          <a:bodyPr/>
          <a:lstStyle/>
          <a:p>
            <a:pPr marL="0" indent="0">
              <a:buNone/>
            </a:pPr>
            <a:r>
              <a:rPr lang="en-US" dirty="0">
                <a:solidFill>
                  <a:schemeClr val="tx1"/>
                </a:solidFill>
                <a:latin typeface="Calibri" panose="020F0502020204030204" pitchFamily="34" charset="0"/>
                <a:cs typeface="Calibri" panose="020F0502020204030204" pitchFamily="34" charset="0"/>
              </a:rPr>
              <a:t>Prostate cancer is a type of cancer that affects the reproductive system in men that comes from many dangerous factors that they must protect themselves from and take precautions, the degree of treatment depends on age and the nature of the cancerous mass and its location, treatment is not inevitable and not impossible either, it has many side effects, especially After starting treatments such as chemotherapy. Cancer may be inherited, or it may be due to environmental reasons or genetic </a:t>
            </a:r>
            <a:r>
              <a:rPr lang="en-US" dirty="0" smtClean="0">
                <a:solidFill>
                  <a:schemeClr val="tx1"/>
                </a:solidFill>
                <a:latin typeface="Calibri" panose="020F0502020204030204" pitchFamily="34" charset="0"/>
                <a:cs typeface="Calibri" panose="020F0502020204030204" pitchFamily="34" charset="0"/>
              </a:rPr>
              <a:t>disorders. </a:t>
            </a:r>
            <a:endParaRPr lang="ar-JO" dirty="0" smtClean="0">
              <a:solidFill>
                <a:schemeClr val="tx1"/>
              </a:solidFill>
              <a:latin typeface="Calibri" panose="020F0502020204030204" pitchFamily="34" charset="0"/>
              <a:cs typeface="Calibri" panose="020F0502020204030204" pitchFamily="34" charset="0"/>
            </a:endParaRPr>
          </a:p>
          <a:p>
            <a:pPr marL="0" indent="0">
              <a:buNone/>
            </a:pPr>
            <a:endParaRPr lang="ar-JO" dirty="0">
              <a:solidFill>
                <a:schemeClr val="tx1"/>
              </a:solidFill>
              <a:latin typeface="Calibri" panose="020F0502020204030204" pitchFamily="34" charset="0"/>
              <a:cs typeface="Calibri" panose="020F050202020403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4191000"/>
            <a:ext cx="54864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656963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lstStyle/>
          <a:p>
            <a:r>
              <a:rPr lang="en-US" b="1" dirty="0">
                <a:latin typeface="Calibri" panose="020F0502020204030204" pitchFamily="34" charset="0"/>
                <a:cs typeface="Calibri" panose="020F0502020204030204" pitchFamily="34" charset="0"/>
              </a:rPr>
              <a:t>Sources:</a:t>
            </a:r>
          </a:p>
        </p:txBody>
      </p:sp>
      <p:sp>
        <p:nvSpPr>
          <p:cNvPr id="3" name="Content Placeholder 2"/>
          <p:cNvSpPr>
            <a:spLocks noGrp="1"/>
          </p:cNvSpPr>
          <p:nvPr>
            <p:ph idx="1"/>
          </p:nvPr>
        </p:nvSpPr>
        <p:spPr>
          <a:xfrm>
            <a:off x="152400" y="1066800"/>
            <a:ext cx="8763000" cy="5638800"/>
          </a:xfrm>
        </p:spPr>
        <p:txBody>
          <a:bodyPr>
            <a:noAutofit/>
          </a:bodyPr>
          <a:lstStyle/>
          <a:p>
            <a:pPr lvl="0"/>
            <a:r>
              <a:rPr lang="en-US" sz="1600" dirty="0">
                <a:solidFill>
                  <a:prstClr val="black">
                    <a:lumMod val="50000"/>
                    <a:lumOff val="50000"/>
                  </a:prstClr>
                </a:solidFill>
                <a:latin typeface="Calibri" pitchFamily="34" charset="0"/>
                <a:cs typeface="Calibri" pitchFamily="34" charset="0"/>
                <a:hlinkClick r:id="rId2"/>
              </a:rPr>
              <a:t>https://scholar.google.com/scholar?q=Etiology+of+Prostate+Cancer+-+an+overview+%7C+ScienceDirect+Topics&amp;hl=ar&amp;as_sdt=0&amp;as_vis=1&amp;oi=scholart</a:t>
            </a:r>
            <a:endParaRPr lang="en-US" sz="1600" dirty="0">
              <a:solidFill>
                <a:prstClr val="black">
                  <a:lumMod val="50000"/>
                  <a:lumOff val="50000"/>
                </a:prstClr>
              </a:solidFill>
              <a:latin typeface="Calibri" pitchFamily="34" charset="0"/>
              <a:cs typeface="Calibri" pitchFamily="34" charset="0"/>
            </a:endParaRPr>
          </a:p>
          <a:p>
            <a:pPr lvl="0"/>
            <a:r>
              <a:rPr lang="en-US" sz="1600" dirty="0">
                <a:solidFill>
                  <a:prstClr val="black">
                    <a:lumMod val="50000"/>
                    <a:lumOff val="50000"/>
                  </a:prstClr>
                </a:solidFill>
                <a:latin typeface="Calibri" pitchFamily="34" charset="0"/>
                <a:cs typeface="Calibri" pitchFamily="34" charset="0"/>
                <a:hlinkClick r:id="rId3"/>
              </a:rPr>
              <a:t>https://scholar.google.com/scholar?q=Introduction+to+Prostate+Cancer+%7C+SEER+Training&amp;hl=ar&amp;as_sdt=0&amp;as_vis=1&amp;oi=scholart</a:t>
            </a:r>
            <a:endParaRPr lang="en-US" sz="1600" dirty="0">
              <a:solidFill>
                <a:prstClr val="black">
                  <a:lumMod val="50000"/>
                  <a:lumOff val="50000"/>
                </a:prstClr>
              </a:solidFill>
              <a:latin typeface="Calibri" pitchFamily="34" charset="0"/>
              <a:cs typeface="Calibri" pitchFamily="34" charset="0"/>
            </a:endParaRPr>
          </a:p>
          <a:p>
            <a:pPr lvl="0"/>
            <a:r>
              <a:rPr lang="en-US" sz="1600" dirty="0">
                <a:solidFill>
                  <a:prstClr val="black">
                    <a:lumMod val="50000"/>
                    <a:lumOff val="50000"/>
                  </a:prstClr>
                </a:solidFill>
                <a:latin typeface="Calibri" pitchFamily="34" charset="0"/>
                <a:cs typeface="Calibri" pitchFamily="34" charset="0"/>
                <a:hlinkClick r:id="rId4"/>
              </a:rPr>
              <a:t>https://www.cancer.org/cancer/prostate-cancer/about/what-is-prostate-cancer.html</a:t>
            </a:r>
            <a:endParaRPr lang="en-US" sz="1600" dirty="0">
              <a:solidFill>
                <a:prstClr val="black">
                  <a:lumMod val="50000"/>
                  <a:lumOff val="50000"/>
                </a:prstClr>
              </a:solidFill>
              <a:latin typeface="Calibri" pitchFamily="34" charset="0"/>
              <a:cs typeface="Calibri" pitchFamily="34" charset="0"/>
            </a:endParaRPr>
          </a:p>
          <a:p>
            <a:pPr lvl="0"/>
            <a:r>
              <a:rPr lang="en-US" sz="1600" dirty="0">
                <a:solidFill>
                  <a:prstClr val="black">
                    <a:lumMod val="50000"/>
                    <a:lumOff val="50000"/>
                  </a:prstClr>
                </a:solidFill>
                <a:latin typeface="Calibri" pitchFamily="34" charset="0"/>
                <a:cs typeface="Calibri" pitchFamily="34" charset="0"/>
                <a:hlinkClick r:id="rId5"/>
              </a:rPr>
              <a:t>https://scholar.google.com/scholar?q=Prostate+cancer+epidemiology+-+The+Lancet&amp;hl=ar&amp;as_sdt=0&amp;as_vis=1&amp;oi=scholart</a:t>
            </a:r>
            <a:endParaRPr lang="en-US" sz="1600" dirty="0">
              <a:solidFill>
                <a:prstClr val="black">
                  <a:lumMod val="50000"/>
                  <a:lumOff val="50000"/>
                </a:prstClr>
              </a:solidFill>
              <a:latin typeface="Calibri" pitchFamily="34" charset="0"/>
              <a:cs typeface="Calibri" pitchFamily="34" charset="0"/>
            </a:endParaRPr>
          </a:p>
          <a:p>
            <a:pPr lvl="0"/>
            <a:r>
              <a:rPr lang="en-US" sz="1600" dirty="0">
                <a:solidFill>
                  <a:prstClr val="black">
                    <a:lumMod val="50000"/>
                    <a:lumOff val="50000"/>
                  </a:prstClr>
                </a:solidFill>
                <a:latin typeface="Calibri" pitchFamily="34" charset="0"/>
                <a:cs typeface="Calibri" pitchFamily="34" charset="0"/>
                <a:hlinkClick r:id="rId6"/>
              </a:rPr>
              <a:t>https://l.messenger.com/l.php?u=https%3A%2F%2Fwww.prostateconditions.org%2Fabout-prostate-conditions%2Fearly-detection-prevention&amp;h=AT1wd3MH6mn7O2w8FX3Gj2371gCDJqeuZbGJ00S7njRqiSs6eW1Hj_SprD1bnxhvriXuidA1A2Yc1B-d8WVnwmxsFLFbiBRnEAp_BmvqQqROG0EHEwAOc6XL1HzR7McviMw01w</a:t>
            </a:r>
            <a:endParaRPr lang="en-US" sz="1600" dirty="0">
              <a:solidFill>
                <a:prstClr val="black">
                  <a:lumMod val="50000"/>
                  <a:lumOff val="50000"/>
                </a:prstClr>
              </a:solidFill>
              <a:latin typeface="Calibri" pitchFamily="34" charset="0"/>
              <a:cs typeface="Calibri" pitchFamily="34" charset="0"/>
            </a:endParaRPr>
          </a:p>
          <a:p>
            <a:pPr lvl="0"/>
            <a:r>
              <a:rPr lang="en-US" sz="1600" dirty="0">
                <a:solidFill>
                  <a:prstClr val="black">
                    <a:lumMod val="50000"/>
                    <a:lumOff val="50000"/>
                  </a:prstClr>
                </a:solidFill>
                <a:latin typeface="Calibri" pitchFamily="34" charset="0"/>
                <a:cs typeface="Calibri" pitchFamily="34" charset="0"/>
                <a:hlinkClick r:id="rId7"/>
              </a:rPr>
              <a:t>https://l.messenger.com/l.php?u=https%3A%2F%2Fwww.pcf.org%2Fpatient-resources%2Ffamily-cancer-risk%2Fprostate-cancer-prevention%2F&amp;h=AT1wd3MH6mn7O2w8FX3Gj2371gCDJqeuZbGJ00S7njRqiSs6eW1Hj_SprD1bnxhvriXuidA1A2Yc1B-d8WVnwmxsFLFbiBRnEAp_BmvqQqROG0EHEwAOc6XL1HzR7McviMw01w</a:t>
            </a:r>
            <a:endParaRPr lang="en-US" sz="1600" dirty="0">
              <a:solidFill>
                <a:prstClr val="black">
                  <a:lumMod val="50000"/>
                  <a:lumOff val="50000"/>
                </a:prstClr>
              </a:solidFill>
              <a:latin typeface="Calibri" pitchFamily="34" charset="0"/>
              <a:cs typeface="Calibri" pitchFamily="34" charset="0"/>
            </a:endParaRPr>
          </a:p>
          <a:p>
            <a:pPr lvl="0"/>
            <a:r>
              <a:rPr lang="en-US" sz="1600" dirty="0">
                <a:solidFill>
                  <a:prstClr val="black">
                    <a:lumMod val="50000"/>
                    <a:lumOff val="50000"/>
                  </a:prstClr>
                </a:solidFill>
                <a:latin typeface="Calibri" pitchFamily="34" charset="0"/>
                <a:cs typeface="Calibri" pitchFamily="34" charset="0"/>
                <a:hlinkClick r:id="rId8"/>
              </a:rPr>
              <a:t>https://l.messenger.com/l.php?u=https%3A%2F%2Fwww.mayoclinic.org%2Fdiseases-conditions%2Fprostate-cancer%2Fsymptoms-causes%2Fsyc-20353087&amp;h=AT1wd3MH6mn7O2w8FX3Gj2371gCDJqeuZbGJ00S7njRqiSs6eW1Hj_SprD1bnxhvriXuidA1A2Yc1B-d8WVnwmxsFLFbiBRnEAp_BmvqQqROG0EHEwAOc6XL1HzR7McviMw01w</a:t>
            </a:r>
            <a:endParaRPr lang="en-US" sz="1600" dirty="0">
              <a:solidFill>
                <a:prstClr val="black">
                  <a:lumMod val="50000"/>
                  <a:lumOff val="50000"/>
                </a:prstClr>
              </a:solidFill>
              <a:latin typeface="Calibri" pitchFamily="34" charset="0"/>
              <a:cs typeface="Calibri" pitchFamily="34" charset="0"/>
            </a:endParaRPr>
          </a:p>
          <a:p>
            <a:pPr lvl="0"/>
            <a:endParaRPr lang="en-US" sz="1600" dirty="0">
              <a:solidFill>
                <a:prstClr val="black">
                  <a:lumMod val="50000"/>
                  <a:lumOff val="50000"/>
                </a:prstClr>
              </a:solidFill>
              <a:latin typeface="Constantia" pitchFamily="18" charset="0"/>
            </a:endParaRPr>
          </a:p>
          <a:p>
            <a:pPr marL="0" indent="0">
              <a:buNone/>
            </a:pPr>
            <a:endParaRPr lang="en-U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037927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lvl="0"/>
            <a:r>
              <a:rPr lang="en-US" sz="1600" dirty="0">
                <a:solidFill>
                  <a:prstClr val="black">
                    <a:lumMod val="50000"/>
                    <a:lumOff val="50000"/>
                  </a:prstClr>
                </a:solidFill>
                <a:latin typeface="Calibri" pitchFamily="34" charset="0"/>
                <a:cs typeface="Calibri" pitchFamily="34" charset="0"/>
                <a:hlinkClick r:id="rId2"/>
              </a:rPr>
              <a:t>https://l.messenger.com/l.php?u=https%3A%2F%2Fwww.cancer.org%2Fcontent%2Fdam%2FCRC%2FPDF%2FPublic%2F8795.00.pdf&amp;h=AT1wd3MH6mn7O2w8FX3Gj2371gCDJqeuZbGJ00S7njRqiSs6eW1Hj_SprD1bnxhvriXuidA1A2Yc1B-d8WVnwmxsFLFbiBRnEAp_BmvqQqROG0EHEwAOc6XL1HzR7McviMw01w</a:t>
            </a:r>
            <a:endParaRPr lang="en-US" sz="1600" dirty="0">
              <a:solidFill>
                <a:prstClr val="black">
                  <a:lumMod val="50000"/>
                  <a:lumOff val="50000"/>
                </a:prstClr>
              </a:solidFill>
              <a:latin typeface="Calibri" pitchFamily="34" charset="0"/>
              <a:cs typeface="Calibri" pitchFamily="34" charset="0"/>
            </a:endParaRPr>
          </a:p>
          <a:p>
            <a:pPr lvl="0"/>
            <a:r>
              <a:rPr lang="en-US" sz="1600" dirty="0">
                <a:solidFill>
                  <a:prstClr val="black">
                    <a:lumMod val="50000"/>
                    <a:lumOff val="50000"/>
                  </a:prstClr>
                </a:solidFill>
                <a:latin typeface="Calibri" pitchFamily="34" charset="0"/>
                <a:cs typeface="Calibri" pitchFamily="34" charset="0"/>
                <a:hlinkClick r:id="rId3"/>
              </a:rPr>
              <a:t>https://nurseslabs.com/6-prostatectomy-nursing-care-plans</a:t>
            </a:r>
            <a:r>
              <a:rPr lang="en-US" sz="1600" dirty="0">
                <a:solidFill>
                  <a:prstClr val="black">
                    <a:lumMod val="50000"/>
                    <a:lumOff val="50000"/>
                  </a:prstClr>
                </a:solidFill>
                <a:latin typeface="Constantia" pitchFamily="18" charset="0"/>
                <a:hlinkClick r:id="rId3"/>
              </a:rPr>
              <a:t>/</a:t>
            </a:r>
            <a:endParaRPr lang="en-US" sz="1600" dirty="0">
              <a:solidFill>
                <a:prstClr val="black">
                  <a:lumMod val="50000"/>
                  <a:lumOff val="50000"/>
                </a:prstClr>
              </a:solidFill>
              <a:latin typeface="Constantia" pitchFamily="18" charset="0"/>
            </a:endParaRPr>
          </a:p>
          <a:p>
            <a:r>
              <a:rPr lang="en-US" sz="1600" dirty="0" smtClean="0">
                <a:latin typeface="Calibri" pitchFamily="34" charset="0"/>
                <a:cs typeface="Calibri" pitchFamily="34" charset="0"/>
                <a:hlinkClick r:id="rId4"/>
              </a:rPr>
              <a:t>https://www.ncbi.nlm.nih.gov/</a:t>
            </a:r>
            <a:endParaRPr lang="en-US" sz="1600" dirty="0">
              <a:latin typeface="Calibri" pitchFamily="34" charset="0"/>
              <a:cs typeface="Calibri" pitchFamily="34" charset="0"/>
            </a:endParaRPr>
          </a:p>
        </p:txBody>
      </p:sp>
    </p:spTree>
    <p:extLst>
      <p:ext uri="{BB962C8B-B14F-4D97-AF65-F5344CB8AC3E}">
        <p14:creationId xmlns:p14="http://schemas.microsoft.com/office/powerpoint/2010/main" val="2680786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xmlns="" id="{77CD9801-3A94-D945-8136-1DD900F99B1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33600" y="450758"/>
            <a:ext cx="4724400" cy="59564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6512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2C37A27-CD12-0DEB-7087-1054A67D2DEC}"/>
              </a:ext>
            </a:extLst>
          </p:cNvPr>
          <p:cNvSpPr>
            <a:spLocks noGrp="1"/>
          </p:cNvSpPr>
          <p:nvPr>
            <p:ph idx="1"/>
          </p:nvPr>
        </p:nvSpPr>
        <p:spPr>
          <a:xfrm>
            <a:off x="228600" y="228600"/>
            <a:ext cx="8610600" cy="6400800"/>
          </a:xfrm>
        </p:spPr>
        <p:txBody>
          <a:bodyPr/>
          <a:lstStyle/>
          <a:p>
            <a:r>
              <a:rPr lang="en-US" dirty="0">
                <a:solidFill>
                  <a:schemeClr val="tx1"/>
                </a:solidFill>
                <a:latin typeface="Calibri" panose="020F0502020204030204" pitchFamily="34" charset="0"/>
                <a:cs typeface="Calibri" panose="020F0502020204030204" pitchFamily="34" charset="0"/>
              </a:rPr>
              <a:t>A cancer of the prostate gland, a part of the male reproductive system. Prostate is a small walnut-shaped gland in males that produces the seminal fluid that nourishes and transports sperm. This causes blood in urine, blood in semen, painful ejaculation and erectile dysfunction.</a:t>
            </a:r>
            <a:r>
              <a:rPr lang="en-US" b="0" i="0" dirty="0">
                <a:solidFill>
                  <a:srgbClr val="1E1E23"/>
                </a:solidFill>
                <a:effectLst/>
                <a:latin typeface="Calibri" panose="020F0502020204030204" pitchFamily="34" charset="0"/>
                <a:cs typeface="Calibri" panose="020F0502020204030204" pitchFamily="34" charset="0"/>
              </a:rPr>
              <a:t> Prostate cancer begins when cells in the prostate gland start to grow out of control.</a:t>
            </a:r>
            <a:endParaRPr lang="en-US" dirty="0">
              <a:solidFill>
                <a:schemeClr val="tx1"/>
              </a:solidFill>
              <a:latin typeface="Calibri" panose="020F0502020204030204" pitchFamily="34" charset="0"/>
              <a:cs typeface="Calibri" panose="020F0502020204030204" pitchFamily="34" charset="0"/>
            </a:endParaRPr>
          </a:p>
          <a:p>
            <a:r>
              <a:rPr lang="en-US" b="0" i="0" dirty="0">
                <a:solidFill>
                  <a:schemeClr val="tx1"/>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xmlns="" val="tx"/>
                    </a:ext>
                  </a:extLst>
                </a:hlinkClick>
              </a:rPr>
              <a:t>Prostate</a:t>
            </a:r>
            <a:r>
              <a:rPr lang="en-US" b="0" i="0" dirty="0">
                <a:solidFill>
                  <a:schemeClr val="tx1"/>
                </a:solidFill>
                <a:effectLst/>
                <a:latin typeface="Calibri" panose="020F0502020204030204" pitchFamily="34" charset="0"/>
                <a:cs typeface="Calibri" panose="020F0502020204030204" pitchFamily="34" charset="0"/>
              </a:rPr>
              <a:t> </a:t>
            </a:r>
            <a:r>
              <a:rPr lang="en-US" b="0" i="0" dirty="0">
                <a:solidFill>
                  <a:schemeClr val="tx1"/>
                </a:solidFill>
                <a:effectLst/>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xmlns="" val="tx"/>
                    </a:ext>
                  </a:extLst>
                </a:hlinkClick>
              </a:rPr>
              <a:t>cancer</a:t>
            </a:r>
            <a:r>
              <a:rPr lang="en-US" b="0" i="0" dirty="0">
                <a:solidFill>
                  <a:schemeClr val="tx1"/>
                </a:solidFill>
                <a:effectLst/>
                <a:latin typeface="Calibri" panose="020F0502020204030204" pitchFamily="34" charset="0"/>
                <a:cs typeface="Calibri" panose="020F0502020204030204" pitchFamily="34" charset="0"/>
              </a:rPr>
              <a:t> is the second most frequently diagnosed cancer in American men, following only </a:t>
            </a:r>
            <a:r>
              <a:rPr lang="en-US" b="0" i="0" dirty="0">
                <a:solidFill>
                  <a:schemeClr val="tx1"/>
                </a:solidFill>
                <a:effectLst/>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xmlns="" val="tx"/>
                    </a:ext>
                  </a:extLst>
                </a:hlinkClick>
              </a:rPr>
              <a:t>skin cancer</a:t>
            </a:r>
            <a:r>
              <a:rPr lang="en-US" b="0" i="0" dirty="0">
                <a:solidFill>
                  <a:schemeClr val="tx1"/>
                </a:solidFill>
                <a:effectLst/>
                <a:latin typeface="Calibri" panose="020F0502020204030204" pitchFamily="34" charset="0"/>
                <a:cs typeface="Calibri" panose="020F0502020204030204" pitchFamily="34" charset="0"/>
              </a:rPr>
              <a:t>. It is estimated that one of every seven African-Americans and one in every eight Caucasians develops the disease. Although prostate cancer is most common in men over 65, it has been diagnosed in men as young as 40.</a:t>
            </a:r>
          </a:p>
          <a:p>
            <a:endParaRPr lang="en-US" dirty="0">
              <a:solidFill>
                <a:schemeClr val="tx1"/>
              </a:solidFill>
            </a:endParaRPr>
          </a:p>
        </p:txBody>
      </p:sp>
    </p:spTree>
    <p:extLst>
      <p:ext uri="{BB962C8B-B14F-4D97-AF65-F5344CB8AC3E}">
        <p14:creationId xmlns:p14="http://schemas.microsoft.com/office/powerpoint/2010/main" val="2984769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lstStyle/>
          <a:p>
            <a:r>
              <a:rPr lang="en-US" sz="6000" b="1" dirty="0">
                <a:latin typeface="Calibri" panose="020F0502020204030204" pitchFamily="34" charset="0"/>
                <a:cs typeface="Calibri" panose="020F0502020204030204" pitchFamily="34" charset="0"/>
              </a:rPr>
              <a:t>Epidemiology</a:t>
            </a:r>
          </a:p>
        </p:txBody>
      </p:sp>
      <p:sp>
        <p:nvSpPr>
          <p:cNvPr id="3" name="Content Placeholder 2"/>
          <p:cNvSpPr>
            <a:spLocks noGrp="1"/>
          </p:cNvSpPr>
          <p:nvPr>
            <p:ph idx="1"/>
          </p:nvPr>
        </p:nvSpPr>
        <p:spPr>
          <a:xfrm>
            <a:off x="457200" y="1371600"/>
            <a:ext cx="8229600" cy="5181600"/>
          </a:xfrm>
        </p:spPr>
        <p:txBody>
          <a:bodyPr>
            <a:noAutofit/>
          </a:bodyPr>
          <a:lstStyle/>
          <a:p>
            <a:r>
              <a:rPr lang="en-US" dirty="0">
                <a:solidFill>
                  <a:schemeClr val="tx1"/>
                </a:solidFill>
                <a:latin typeface="Calibri" panose="020F0502020204030204" pitchFamily="34" charset="0"/>
                <a:cs typeface="Calibri" panose="020F0502020204030204" pitchFamily="34" charset="0"/>
              </a:rPr>
              <a:t>Prostate cancer is the second most frequent cancer diagnosis made in men and the fifth leading cause of death worldwide. Prostate cancer may be asymptomatic at the early stage and often has an indolent course that may require only active surveillance. Based on GLOBOCAN 2018 estimates, 1,276,106 new cases of prostate cancer were reported worldwide in 2018, with higher prevalence in the developed countries. Differences in the incidence rates worldwide reflect differences in the use of diagnostic testing. Prostate cancer incidence and mortality rates are strongly related to the age with the highest incidence being seen in elderly men (&gt; 65 years of age). African-American men have the highest incidence rates and more aggressive type of prostate cancer compared to White men. </a:t>
            </a:r>
          </a:p>
        </p:txBody>
      </p:sp>
    </p:spTree>
    <p:extLst>
      <p:ext uri="{BB962C8B-B14F-4D97-AF65-F5344CB8AC3E}">
        <p14:creationId xmlns:p14="http://schemas.microsoft.com/office/powerpoint/2010/main" val="2510695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0F7A55C-A18A-F88C-FFE4-BC68FB1AC4AA}"/>
              </a:ext>
            </a:extLst>
          </p:cNvPr>
          <p:cNvSpPr>
            <a:spLocks noGrp="1"/>
          </p:cNvSpPr>
          <p:nvPr>
            <p:ph idx="1"/>
          </p:nvPr>
        </p:nvSpPr>
        <p:spPr>
          <a:xfrm>
            <a:off x="304800" y="990600"/>
            <a:ext cx="8229600" cy="4525963"/>
          </a:xfrm>
        </p:spPr>
        <p:txBody>
          <a:bodyPr/>
          <a:lstStyle/>
          <a:p>
            <a:r>
              <a:rPr lang="en-US" sz="2800" b="0" i="0" dirty="0">
                <a:solidFill>
                  <a:srgbClr val="111111"/>
                </a:solidFill>
                <a:effectLst/>
                <a:latin typeface="Calibri" panose="020F0502020204030204" pitchFamily="34" charset="0"/>
                <a:cs typeface="Calibri" panose="020F0502020204030204" pitchFamily="34" charset="0"/>
              </a:rPr>
              <a:t>Epidemiology</a:t>
            </a:r>
            <a:r>
              <a:rPr lang="en-US" sz="2800" b="1" i="0" dirty="0">
                <a:solidFill>
                  <a:srgbClr val="111111"/>
                </a:solidFill>
                <a:effectLst/>
                <a:latin typeface="Calibri" panose="020F0502020204030204" pitchFamily="34" charset="0"/>
                <a:cs typeface="Calibri" panose="020F0502020204030204" pitchFamily="34" charset="0"/>
              </a:rPr>
              <a:t> Prostate cancer is diagnosed in very few people aged younger than 50 years (&lt;0·1% of all patients)</a:t>
            </a:r>
            <a:r>
              <a:rPr lang="en-US" sz="2800" b="0" i="0" dirty="0">
                <a:solidFill>
                  <a:srgbClr val="111111"/>
                </a:solidFill>
                <a:effectLst/>
                <a:latin typeface="Calibri" panose="020F0502020204030204" pitchFamily="34" charset="0"/>
                <a:cs typeface="Calibri" panose="020F0502020204030204" pitchFamily="34" charset="0"/>
              </a:rPr>
              <a:t>. The mean age of patients with this disorder is 72–74 years, and about 85% of patients are diagnosed after age 65 </a:t>
            </a:r>
            <a:r>
              <a:rPr lang="en-US" sz="2800" b="0" i="0">
                <a:solidFill>
                  <a:srgbClr val="111111"/>
                </a:solidFill>
                <a:effectLst/>
                <a:latin typeface="Calibri" panose="020F0502020204030204" pitchFamily="34" charset="0"/>
                <a:cs typeface="Calibri" panose="020F0502020204030204" pitchFamily="34" charset="0"/>
              </a:rPr>
              <a:t>years </a:t>
            </a:r>
            <a:r>
              <a:rPr lang="en-US" sz="2800" b="0" i="0" smtClean="0">
                <a:solidFill>
                  <a:srgbClr val="111111"/>
                </a:solidFill>
                <a:effectLst/>
                <a:latin typeface="Calibri" panose="020F0502020204030204" pitchFamily="34" charset="0"/>
                <a:cs typeface="Calibri" panose="020F0502020204030204" pitchFamily="34" charset="0"/>
              </a:rPr>
              <a:t>. At </a:t>
            </a:r>
            <a:r>
              <a:rPr lang="en-US" sz="2800" b="0" i="0" dirty="0">
                <a:solidFill>
                  <a:srgbClr val="111111"/>
                </a:solidFill>
                <a:effectLst/>
                <a:latin typeface="Calibri" panose="020F0502020204030204" pitchFamily="34" charset="0"/>
                <a:cs typeface="Calibri" panose="020F0502020204030204" pitchFamily="34" charset="0"/>
              </a:rPr>
              <a:t>age 85 years the cumulative risk of prostate cancer ranges from 0·5% to 20% worldwide.</a:t>
            </a:r>
          </a:p>
          <a:p>
            <a:endParaRPr lang="en-US" dirty="0"/>
          </a:p>
        </p:txBody>
      </p:sp>
    </p:spTree>
    <p:extLst>
      <p:ext uri="{BB962C8B-B14F-4D97-AF65-F5344CB8AC3E}">
        <p14:creationId xmlns:p14="http://schemas.microsoft.com/office/powerpoint/2010/main" val="2814235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143000"/>
          </a:xfrm>
        </p:spPr>
        <p:txBody>
          <a:bodyPr/>
          <a:lstStyle/>
          <a:p>
            <a:pPr lvl="0"/>
            <a:r>
              <a:rPr lang="en-US" b="1" dirty="0">
                <a:latin typeface="Calibri" panose="020F0502020204030204" pitchFamily="34" charset="0"/>
                <a:cs typeface="Calibri" panose="020F0502020204030204" pitchFamily="34" charset="0"/>
              </a:rPr>
              <a:t/>
            </a:r>
            <a:br>
              <a:rPr lang="en-US" b="1" dirty="0">
                <a:latin typeface="Calibri" panose="020F0502020204030204" pitchFamily="34" charset="0"/>
                <a:cs typeface="Calibri" panose="020F0502020204030204" pitchFamily="34" charset="0"/>
              </a:rPr>
            </a:br>
            <a:r>
              <a:rPr lang="en-US" b="1" dirty="0">
                <a:latin typeface="Calibri" panose="020F0502020204030204" pitchFamily="34" charset="0"/>
                <a:cs typeface="Calibri" panose="020F0502020204030204" pitchFamily="34" charset="0"/>
              </a:rPr>
              <a:t>Etiology</a:t>
            </a:r>
          </a:p>
        </p:txBody>
      </p:sp>
      <p:sp>
        <p:nvSpPr>
          <p:cNvPr id="3" name="Content Placeholder 2"/>
          <p:cNvSpPr>
            <a:spLocks noGrp="1"/>
          </p:cNvSpPr>
          <p:nvPr>
            <p:ph idx="1"/>
          </p:nvPr>
        </p:nvSpPr>
        <p:spPr/>
        <p:txBody>
          <a:bodyPr>
            <a:normAutofit lnSpcReduction="10000"/>
          </a:bodyPr>
          <a:lstStyle/>
          <a:p>
            <a:r>
              <a:rPr lang="en-US" b="0" i="0" dirty="0">
                <a:solidFill>
                  <a:srgbClr val="2E2E2E"/>
                </a:solidFill>
                <a:effectLst/>
                <a:latin typeface="Calibri" panose="020F0502020204030204" pitchFamily="34" charset="0"/>
                <a:cs typeface="Calibri" panose="020F0502020204030204" pitchFamily="34" charset="0"/>
              </a:rPr>
              <a:t>Several factors are thought to contribute to its development:</a:t>
            </a:r>
          </a:p>
          <a:p>
            <a:pPr marL="457200" indent="-457200">
              <a:buFont typeface="+mj-lt"/>
              <a:buAutoNum type="arabicPeriod"/>
            </a:pPr>
            <a:r>
              <a:rPr lang="en-US" dirty="0">
                <a:solidFill>
                  <a:schemeClr val="tx1"/>
                </a:solidFill>
                <a:latin typeface="Calibri" panose="020F0502020204030204" pitchFamily="34" charset="0"/>
                <a:cs typeface="Calibri" panose="020F0502020204030204" pitchFamily="34" charset="0"/>
                <a:hlinkClick r:id="rId2" tooltip="Learn more about genetic predisposition from ScienceDirect's AI-generated Topic Pages">
                  <a:extLst>
                    <a:ext uri="{A12FA001-AC4F-418D-AE19-62706E023703}">
                      <ahyp:hlinkClr xmlns:ahyp="http://schemas.microsoft.com/office/drawing/2018/hyperlinkcolor" xmlns="" val="tx"/>
                    </a:ext>
                  </a:extLst>
                </a:hlinkClick>
              </a:rPr>
              <a:t>G</a:t>
            </a:r>
            <a:r>
              <a:rPr lang="en-US" b="0" i="0" dirty="0">
                <a:solidFill>
                  <a:schemeClr val="tx1"/>
                </a:solidFill>
                <a:effectLst/>
                <a:latin typeface="Calibri" panose="020F0502020204030204" pitchFamily="34" charset="0"/>
                <a:cs typeface="Calibri" panose="020F0502020204030204" pitchFamily="34" charset="0"/>
                <a:hlinkClick r:id="rId2" tooltip="Learn more about genetic predisposition from ScienceDirect's AI-generated Topic Pages">
                  <a:extLst>
                    <a:ext uri="{A12FA001-AC4F-418D-AE19-62706E023703}">
                      <ahyp:hlinkClr xmlns:ahyp="http://schemas.microsoft.com/office/drawing/2018/hyperlinkcolor" xmlns="" val="tx"/>
                    </a:ext>
                  </a:extLst>
                </a:hlinkClick>
              </a:rPr>
              <a:t>enetic predisposition</a:t>
            </a:r>
            <a:r>
              <a:rPr lang="en-US" b="0" i="0" dirty="0">
                <a:solidFill>
                  <a:schemeClr val="tx1"/>
                </a:solidFill>
                <a:effectLst/>
                <a:latin typeface="Calibri" panose="020F0502020204030204" pitchFamily="34" charset="0"/>
                <a:cs typeface="Calibri" panose="020F0502020204030204" pitchFamily="34" charset="0"/>
              </a:rPr>
              <a:t>:</a:t>
            </a:r>
            <a:r>
              <a:rPr lang="en-US" b="0" i="0" dirty="0">
                <a:solidFill>
                  <a:srgbClr val="111111"/>
                </a:solidFill>
                <a:effectLst/>
                <a:latin typeface="Calibri" panose="020F0502020204030204" pitchFamily="34" charset="0"/>
                <a:cs typeface="Calibri" panose="020F0502020204030204" pitchFamily="34" charset="0"/>
              </a:rPr>
              <a:t> </a:t>
            </a:r>
            <a:r>
              <a:rPr lang="en-US" sz="2400" b="0" i="0" dirty="0">
                <a:solidFill>
                  <a:srgbClr val="111111"/>
                </a:solidFill>
                <a:effectLst/>
                <a:latin typeface="Calibri" panose="020F0502020204030204" pitchFamily="34" charset="0"/>
                <a:cs typeface="Calibri" panose="020F0502020204030204" pitchFamily="34" charset="0"/>
              </a:rPr>
              <a:t>A genetic predisposition refers to a</a:t>
            </a:r>
            <a:r>
              <a:rPr lang="en-US" sz="2400" b="1" i="0" dirty="0">
                <a:solidFill>
                  <a:srgbClr val="111111"/>
                </a:solidFill>
                <a:effectLst/>
                <a:latin typeface="Calibri" panose="020F0502020204030204" pitchFamily="34" charset="0"/>
                <a:cs typeface="Calibri" panose="020F0502020204030204" pitchFamily="34" charset="0"/>
              </a:rPr>
              <a:t> genetic variation which increases the likelihood of disease</a:t>
            </a:r>
            <a:r>
              <a:rPr lang="en-US" sz="2400" b="0" i="0" dirty="0">
                <a:solidFill>
                  <a:srgbClr val="111111"/>
                </a:solidFill>
                <a:effectLst/>
                <a:latin typeface="Calibri" panose="020F0502020204030204" pitchFamily="34" charset="0"/>
                <a:cs typeface="Calibri" panose="020F0502020204030204" pitchFamily="34" charset="0"/>
              </a:rPr>
              <a:t>. These are passed on from parents to children, but not all children will necessarily receive the gene types which predispose to disease.</a:t>
            </a:r>
            <a:endParaRPr lang="en-US" sz="2400" b="0" i="0" dirty="0">
              <a:solidFill>
                <a:schemeClr val="tx1"/>
              </a:solidFill>
              <a:effectLst/>
              <a:latin typeface="Calibri" panose="020F0502020204030204" pitchFamily="34" charset="0"/>
              <a:cs typeface="Calibri" panose="020F0502020204030204" pitchFamily="34" charset="0"/>
            </a:endParaRPr>
          </a:p>
          <a:p>
            <a:pPr marL="457200" indent="-457200">
              <a:buFont typeface="+mj-lt"/>
              <a:buAutoNum type="arabicPeriod"/>
            </a:pPr>
            <a:r>
              <a:rPr lang="en-US" b="0" i="0" dirty="0">
                <a:solidFill>
                  <a:schemeClr val="tx1"/>
                </a:solidFill>
                <a:effectLst/>
                <a:latin typeface="Calibri" panose="020F0502020204030204" pitchFamily="34" charset="0"/>
                <a:cs typeface="Calibri" panose="020F0502020204030204" pitchFamily="34" charset="0"/>
              </a:rPr>
              <a:t>Diet:</a:t>
            </a:r>
            <a:r>
              <a:rPr lang="en-US" b="0" i="0" dirty="0">
                <a:solidFill>
                  <a:srgbClr val="2E2E2E"/>
                </a:solidFill>
                <a:effectLst/>
                <a:latin typeface="Calibri" panose="020F0502020204030204" pitchFamily="34" charset="0"/>
                <a:cs typeface="Calibri" panose="020F0502020204030204" pitchFamily="34" charset="0"/>
              </a:rPr>
              <a:t> high in red meat.</a:t>
            </a:r>
            <a:endParaRPr lang="en-US" b="0" i="0" dirty="0">
              <a:solidFill>
                <a:schemeClr val="tx1"/>
              </a:solidFill>
              <a:effectLst/>
              <a:latin typeface="Calibri" panose="020F0502020204030204" pitchFamily="34" charset="0"/>
              <a:cs typeface="Calibri" panose="020F0502020204030204" pitchFamily="34" charset="0"/>
            </a:endParaRPr>
          </a:p>
          <a:p>
            <a:pPr marL="457200" indent="-457200">
              <a:buFont typeface="+mj-lt"/>
              <a:buAutoNum type="arabicPeriod"/>
            </a:pPr>
            <a:r>
              <a:rPr lang="en-US" dirty="0">
                <a:solidFill>
                  <a:schemeClr val="tx1"/>
                </a:solidFill>
                <a:latin typeface="Calibri" panose="020F0502020204030204" pitchFamily="34" charset="0"/>
                <a:cs typeface="Calibri" panose="020F0502020204030204" pitchFamily="34" charset="0"/>
              </a:rPr>
              <a:t>I</a:t>
            </a:r>
            <a:r>
              <a:rPr lang="en-US" b="0" i="0" dirty="0">
                <a:solidFill>
                  <a:schemeClr val="tx1"/>
                </a:solidFill>
                <a:effectLst/>
                <a:latin typeface="Calibri" panose="020F0502020204030204" pitchFamily="34" charset="0"/>
                <a:cs typeface="Calibri" panose="020F0502020204030204" pitchFamily="34" charset="0"/>
              </a:rPr>
              <a:t>nfections.</a:t>
            </a:r>
          </a:p>
          <a:p>
            <a:pPr marL="457200" indent="-457200">
              <a:buFont typeface="+mj-lt"/>
              <a:buAutoNum type="arabicPeriod"/>
            </a:pPr>
            <a:r>
              <a:rPr lang="en-US" dirty="0">
                <a:solidFill>
                  <a:schemeClr val="tx1"/>
                </a:solidFill>
                <a:latin typeface="Calibri" panose="020F0502020204030204" pitchFamily="34" charset="0"/>
                <a:cs typeface="Calibri" panose="020F0502020204030204" pitchFamily="34" charset="0"/>
              </a:rPr>
              <a:t>H</a:t>
            </a:r>
            <a:r>
              <a:rPr lang="en-US" b="0" i="0" dirty="0">
                <a:solidFill>
                  <a:schemeClr val="tx1"/>
                </a:solidFill>
                <a:effectLst/>
                <a:latin typeface="Calibri" panose="020F0502020204030204" pitchFamily="34" charset="0"/>
                <a:cs typeface="Calibri" panose="020F0502020204030204" pitchFamily="34" charset="0"/>
              </a:rPr>
              <a:t>ormonal imbalance.</a:t>
            </a:r>
          </a:p>
          <a:p>
            <a:pPr marL="457200" indent="-457200">
              <a:buFont typeface="+mj-lt"/>
              <a:buAutoNum type="arabicPeriod"/>
            </a:pPr>
            <a:r>
              <a:rPr lang="en-US" dirty="0">
                <a:solidFill>
                  <a:schemeClr val="tx1"/>
                </a:solidFill>
                <a:latin typeface="Calibri" panose="020F0502020204030204" pitchFamily="34" charset="0"/>
                <a:cs typeface="Calibri" panose="020F0502020204030204" pitchFamily="34" charset="0"/>
              </a:rPr>
              <a:t>E</a:t>
            </a:r>
            <a:r>
              <a:rPr lang="en-US" b="0" i="0" dirty="0">
                <a:solidFill>
                  <a:schemeClr val="tx1"/>
                </a:solidFill>
                <a:effectLst/>
                <a:latin typeface="Calibri" panose="020F0502020204030204" pitchFamily="34" charset="0"/>
                <a:cs typeface="Calibri" panose="020F0502020204030204" pitchFamily="34" charset="0"/>
              </a:rPr>
              <a:t>xposure to toxins.</a:t>
            </a:r>
          </a:p>
          <a:p>
            <a:pPr marL="457200" indent="-457200">
              <a:buFont typeface="+mj-lt"/>
              <a:buAutoNum type="arabicPeriod"/>
            </a:pPr>
            <a:r>
              <a:rPr lang="en-US" dirty="0">
                <a:solidFill>
                  <a:srgbClr val="2E2E2E"/>
                </a:solidFill>
                <a:latin typeface="Calibri" panose="020F0502020204030204" pitchFamily="34" charset="0"/>
                <a:cs typeface="Calibri" panose="020F0502020204030204" pitchFamily="34" charset="0"/>
              </a:rPr>
              <a:t>S</a:t>
            </a:r>
            <a:r>
              <a:rPr lang="en-US" b="0" i="0" dirty="0">
                <a:solidFill>
                  <a:srgbClr val="2E2E2E"/>
                </a:solidFill>
                <a:effectLst/>
                <a:latin typeface="Calibri" panose="020F0502020204030204" pitchFamily="34" charset="0"/>
                <a:cs typeface="Calibri" panose="020F0502020204030204" pitchFamily="34" charset="0"/>
              </a:rPr>
              <a:t>moking.</a:t>
            </a:r>
            <a:endParaRPr lang="en-US" dirty="0">
              <a:solidFill>
                <a:schemeClr val="tx1"/>
              </a:solidFill>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73808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58200" cy="1066800"/>
          </a:xfrm>
        </p:spPr>
        <p:txBody>
          <a:bodyPr/>
          <a:lstStyle/>
          <a:p>
            <a:pPr lvl="0"/>
            <a:r>
              <a:rPr lang="en-US" sz="6000" b="1" dirty="0">
                <a:latin typeface="Calibri" panose="020F0502020204030204" pitchFamily="34" charset="0"/>
                <a:cs typeface="Calibri" panose="020F0502020204030204" pitchFamily="34" charset="0"/>
              </a:rPr>
              <a:t>Pathophysiology</a:t>
            </a:r>
          </a:p>
        </p:txBody>
      </p:sp>
      <p:sp>
        <p:nvSpPr>
          <p:cNvPr id="3" name="Content Placeholder 2"/>
          <p:cNvSpPr>
            <a:spLocks noGrp="1"/>
          </p:cNvSpPr>
          <p:nvPr>
            <p:ph idx="1"/>
          </p:nvPr>
        </p:nvSpPr>
        <p:spPr>
          <a:xfrm>
            <a:off x="152400" y="1371600"/>
            <a:ext cx="8763000" cy="5257800"/>
          </a:xfrm>
        </p:spPr>
        <p:txBody>
          <a:bodyPr/>
          <a:lstStyle/>
          <a:p>
            <a:r>
              <a:rPr lang="en-US" dirty="0">
                <a:solidFill>
                  <a:schemeClr val="tx1"/>
                </a:solidFill>
                <a:latin typeface="Calibri" panose="020F0502020204030204" pitchFamily="34" charset="0"/>
                <a:cs typeface="Calibri" panose="020F0502020204030204" pitchFamily="34" charset="0"/>
              </a:rPr>
              <a:t>Mutation and abnormal cell division </a:t>
            </a:r>
          </a:p>
          <a:p>
            <a:r>
              <a:rPr lang="en-US" dirty="0">
                <a:solidFill>
                  <a:schemeClr val="tx1"/>
                </a:solidFill>
                <a:latin typeface="Calibri" panose="020F0502020204030204" pitchFamily="34" charset="0"/>
                <a:cs typeface="Calibri" panose="020F0502020204030204" pitchFamily="34" charset="0"/>
              </a:rPr>
              <a:t>Enlargement encroaching on the urethra and bladder neck, leads to obstruction </a:t>
            </a:r>
          </a:p>
          <a:p>
            <a:r>
              <a:rPr lang="en-US" dirty="0">
                <a:solidFill>
                  <a:schemeClr val="tx1"/>
                </a:solidFill>
                <a:latin typeface="Calibri" panose="020F0502020204030204" pitchFamily="34" charset="0"/>
                <a:cs typeface="Calibri" panose="020F0502020204030204" pitchFamily="34" charset="0"/>
              </a:rPr>
              <a:t>Proliferation to surrounding tissues (rectum, seminal vesicles)</a:t>
            </a:r>
          </a:p>
          <a:p>
            <a:r>
              <a:rPr lang="en-US" dirty="0" err="1">
                <a:solidFill>
                  <a:schemeClr val="tx1"/>
                </a:solidFill>
                <a:latin typeface="Calibri" panose="020F0502020204030204" pitchFamily="34" charset="0"/>
                <a:cs typeface="Calibri" panose="020F0502020204030204" pitchFamily="34" charset="0"/>
              </a:rPr>
              <a:t>Metastastic</a:t>
            </a:r>
            <a:r>
              <a:rPr lang="en-US" dirty="0">
                <a:solidFill>
                  <a:schemeClr val="tx1"/>
                </a:solidFill>
                <a:latin typeface="Calibri" panose="020F0502020204030204" pitchFamily="34" charset="0"/>
                <a:cs typeface="Calibri" panose="020F0502020204030204" pitchFamily="34" charset="0"/>
              </a:rPr>
              <a:t> spread to lymph nodes and bone (hip spine)</a:t>
            </a:r>
          </a:p>
        </p:txBody>
      </p:sp>
    </p:spTree>
    <p:extLst>
      <p:ext uri="{BB962C8B-B14F-4D97-AF65-F5344CB8AC3E}">
        <p14:creationId xmlns:p14="http://schemas.microsoft.com/office/powerpoint/2010/main" val="1835049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914400"/>
          </a:xfrm>
        </p:spPr>
        <p:txBody>
          <a:bodyPr/>
          <a:lstStyle/>
          <a:p>
            <a:r>
              <a:rPr lang="en-US" b="1" dirty="0">
                <a:latin typeface="Calibri" panose="020F0502020204030204" pitchFamily="34" charset="0"/>
                <a:cs typeface="Calibri" panose="020F0502020204030204" pitchFamily="34" charset="0"/>
              </a:rPr>
              <a:t>Screening and early detection</a:t>
            </a:r>
          </a:p>
        </p:txBody>
      </p:sp>
      <p:sp>
        <p:nvSpPr>
          <p:cNvPr id="3" name="Content Placeholder 2"/>
          <p:cNvSpPr>
            <a:spLocks noGrp="1"/>
          </p:cNvSpPr>
          <p:nvPr>
            <p:ph idx="1"/>
          </p:nvPr>
        </p:nvSpPr>
        <p:spPr>
          <a:xfrm>
            <a:off x="457200" y="914400"/>
            <a:ext cx="8229600" cy="5943600"/>
          </a:xfrm>
        </p:spPr>
        <p:txBody>
          <a:bodyPr>
            <a:noAutofit/>
          </a:bodyPr>
          <a:lstStyle/>
          <a:p>
            <a:r>
              <a:rPr lang="en-US" sz="1900" dirty="0">
                <a:solidFill>
                  <a:schemeClr val="tx1"/>
                </a:solidFill>
                <a:latin typeface="Calibri" panose="020F0502020204030204" pitchFamily="34" charset="0"/>
                <a:cs typeface="Calibri" panose="020F0502020204030204" pitchFamily="34" charset="0"/>
              </a:rPr>
              <a:t>Screening is testing to find cancer in people before they have symptoms.</a:t>
            </a:r>
          </a:p>
          <a:p>
            <a:r>
              <a:rPr lang="en-US" sz="1900" dirty="0">
                <a:solidFill>
                  <a:schemeClr val="tx1"/>
                </a:solidFill>
                <a:latin typeface="Calibri" panose="020F0502020204030204" pitchFamily="34" charset="0"/>
                <a:cs typeface="Calibri" panose="020F0502020204030204" pitchFamily="34" charset="0"/>
              </a:rPr>
              <a:t>Prostate cancer can often be found early by testing for</a:t>
            </a:r>
            <a:r>
              <a:rPr lang="en-US" sz="2000" b="1" dirty="0">
                <a:solidFill>
                  <a:schemeClr val="tx1"/>
                </a:solidFill>
                <a:latin typeface="Calibri" panose="020F0502020204030204" pitchFamily="34" charset="0"/>
                <a:cs typeface="Calibri" panose="020F0502020204030204" pitchFamily="34" charset="0"/>
              </a:rPr>
              <a:t> </a:t>
            </a:r>
            <a:r>
              <a:rPr lang="en-US" b="1" dirty="0">
                <a:solidFill>
                  <a:schemeClr val="tx1"/>
                </a:solidFill>
                <a:latin typeface="Calibri" panose="020F0502020204030204" pitchFamily="34" charset="0"/>
                <a:cs typeface="Calibri" panose="020F0502020204030204" pitchFamily="34" charset="0"/>
              </a:rPr>
              <a:t>prostate-specific antigen (PSA)</a:t>
            </a:r>
            <a:r>
              <a:rPr lang="en-US" dirty="0">
                <a:solidFill>
                  <a:schemeClr val="tx1"/>
                </a:solidFill>
                <a:latin typeface="Calibri" panose="020F0502020204030204" pitchFamily="34" charset="0"/>
                <a:cs typeface="Calibri" panose="020F0502020204030204" pitchFamily="34" charset="0"/>
              </a:rPr>
              <a:t> </a:t>
            </a:r>
            <a:r>
              <a:rPr lang="en-US" sz="1900" dirty="0">
                <a:solidFill>
                  <a:schemeClr val="tx1"/>
                </a:solidFill>
                <a:latin typeface="Calibri" panose="020F0502020204030204" pitchFamily="34" charset="0"/>
                <a:cs typeface="Calibri" panose="020F0502020204030204" pitchFamily="34" charset="0"/>
              </a:rPr>
              <a:t>levels in a man’s blood.</a:t>
            </a:r>
          </a:p>
          <a:p>
            <a:r>
              <a:rPr lang="en-US" sz="2000" dirty="0">
                <a:solidFill>
                  <a:schemeClr val="tx1"/>
                </a:solidFill>
                <a:latin typeface="Calibri" panose="020F0502020204030204" pitchFamily="34" charset="0"/>
                <a:cs typeface="Calibri" panose="020F0502020204030204" pitchFamily="34" charset="0"/>
              </a:rPr>
              <a:t>PSA: has been thought of as a "screening" test for prostate cancer.  Ideally, an optimal screening test detects a disease (in this case prostate cancer) when abnormal or elevated and rules out disease when the test is normal.</a:t>
            </a:r>
          </a:p>
          <a:p>
            <a:r>
              <a:rPr lang="en-US" sz="1900" dirty="0">
                <a:solidFill>
                  <a:schemeClr val="tx1"/>
                </a:solidFill>
                <a:latin typeface="Calibri" panose="020F0502020204030204" pitchFamily="34" charset="0"/>
                <a:cs typeface="Calibri" panose="020F0502020204030204" pitchFamily="34" charset="0"/>
              </a:rPr>
              <a:t>Another way to find prostate cancer is the </a:t>
            </a:r>
            <a:r>
              <a:rPr lang="en-US" b="1" dirty="0">
                <a:solidFill>
                  <a:schemeClr val="tx1"/>
                </a:solidFill>
                <a:latin typeface="Calibri" panose="020F0502020204030204" pitchFamily="34" charset="0"/>
                <a:cs typeface="Calibri" panose="020F0502020204030204" pitchFamily="34" charset="0"/>
              </a:rPr>
              <a:t>digital rectal exam (DRE).</a:t>
            </a:r>
            <a:endParaRPr lang="en-US" sz="1900" b="1" dirty="0">
              <a:solidFill>
                <a:schemeClr val="tx1"/>
              </a:solidFill>
              <a:latin typeface="Calibri" panose="020F0502020204030204" pitchFamily="34" charset="0"/>
              <a:cs typeface="Calibri" panose="020F0502020204030204" pitchFamily="34" charset="0"/>
            </a:endParaRPr>
          </a:p>
          <a:p>
            <a:r>
              <a:rPr lang="en-US" sz="2000" dirty="0">
                <a:solidFill>
                  <a:schemeClr val="tx1"/>
                </a:solidFill>
                <a:latin typeface="Calibri" panose="020F0502020204030204" pitchFamily="34" charset="0"/>
                <a:cs typeface="Calibri" panose="020F0502020204030204" pitchFamily="34" charset="0"/>
              </a:rPr>
              <a:t>DRE: is a quick and safe screening technique in which a physician feels the prostate by inserting a gloved, lubricated finger into the rectum. This simple procedure allows your physician to determine whether the prostate is enlarged, has lumps, areas of hardness or other types of abnormal texture.  The entire prostate cannot be felt during a DRE but a significant portion can be examined including the area where most prostate cancers are found.  While this examination may produce momentary discomfort, it causes no significant pain.</a:t>
            </a:r>
          </a:p>
          <a:p>
            <a:r>
              <a:rPr lang="en-US" sz="2000" dirty="0">
                <a:solidFill>
                  <a:schemeClr val="tx1"/>
                </a:solidFill>
                <a:latin typeface="Calibri" panose="020F0502020204030204" pitchFamily="34" charset="0"/>
                <a:cs typeface="Calibri" panose="020F0502020204030204" pitchFamily="34" charset="0"/>
              </a:rPr>
              <a:t>If the results of either of these tests is abnormal, further testing (such as a prostate biopsy) is often done to see if a man has cancer.</a:t>
            </a:r>
          </a:p>
          <a:p>
            <a:pPr marL="0" indent="0">
              <a:buNone/>
            </a:pPr>
            <a:endParaRPr lang="en-US" sz="19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153412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1743</TotalTime>
  <Words>2360</Words>
  <Application>Microsoft Office PowerPoint</Application>
  <PresentationFormat>On-screen Show (4:3)</PresentationFormat>
  <Paragraphs>132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Executive</vt:lpstr>
      <vt:lpstr>PowerPoint Presentation</vt:lpstr>
      <vt:lpstr>Introduction and definition</vt:lpstr>
      <vt:lpstr>PowerPoint Presentation</vt:lpstr>
      <vt:lpstr>PowerPoint Presentation</vt:lpstr>
      <vt:lpstr>Epidemiology</vt:lpstr>
      <vt:lpstr>PowerPoint Presentation</vt:lpstr>
      <vt:lpstr> Etiology</vt:lpstr>
      <vt:lpstr>Pathophysiology</vt:lpstr>
      <vt:lpstr>Screening and early detection</vt:lpstr>
      <vt:lpstr>Prevention</vt:lpstr>
      <vt:lpstr>Clinical manifestations</vt:lpstr>
      <vt:lpstr> Assessment</vt:lpstr>
      <vt:lpstr> Classification and staging</vt:lpstr>
      <vt:lpstr>PowerPoint Presentation</vt:lpstr>
      <vt:lpstr> Therapeutic approaches</vt:lpstr>
      <vt:lpstr>PowerPoint Presentation</vt:lpstr>
      <vt:lpstr>Nursing care</vt:lpstr>
      <vt:lpstr>PowerPoint Presentation</vt:lpstr>
      <vt:lpstr>                   Symptom management and supportive therapy</vt:lpstr>
      <vt:lpstr>Extra readings (case study)</vt:lpstr>
      <vt:lpstr>PowerPoint Presentation</vt:lpstr>
      <vt:lpstr>Conclusion</vt:lpstr>
      <vt:lpstr>Sources: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sabreen maali</dc:creator>
  <cp:lastModifiedBy>sabreen maali</cp:lastModifiedBy>
  <cp:revision>41</cp:revision>
  <dcterms:created xsi:type="dcterms:W3CDTF">2022-08-07T14:32:33Z</dcterms:created>
  <dcterms:modified xsi:type="dcterms:W3CDTF">2022-08-10T20:23:22Z</dcterms:modified>
</cp:coreProperties>
</file>