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6"/>
  </p:notesMasterIdLst>
  <p:sldIdLst>
    <p:sldId id="309" r:id="rId2"/>
    <p:sldId id="257" r:id="rId3"/>
    <p:sldId id="258" r:id="rId4"/>
    <p:sldId id="259" r:id="rId5"/>
    <p:sldId id="267" r:id="rId6"/>
    <p:sldId id="260" r:id="rId7"/>
    <p:sldId id="264" r:id="rId8"/>
    <p:sldId id="271" r:id="rId9"/>
    <p:sldId id="262" r:id="rId10"/>
    <p:sldId id="263" r:id="rId11"/>
    <p:sldId id="269" r:id="rId12"/>
    <p:sldId id="270" r:id="rId13"/>
    <p:sldId id="292" r:id="rId14"/>
    <p:sldId id="291" r:id="rId15"/>
    <p:sldId id="284" r:id="rId16"/>
    <p:sldId id="285" r:id="rId17"/>
    <p:sldId id="307" r:id="rId18"/>
    <p:sldId id="286" r:id="rId19"/>
    <p:sldId id="283" r:id="rId20"/>
    <p:sldId id="272" r:id="rId21"/>
    <p:sldId id="273" r:id="rId22"/>
    <p:sldId id="274" r:id="rId23"/>
    <p:sldId id="290" r:id="rId24"/>
    <p:sldId id="275" r:id="rId25"/>
    <p:sldId id="306" r:id="rId26"/>
    <p:sldId id="276" r:id="rId27"/>
    <p:sldId id="278" r:id="rId28"/>
    <p:sldId id="280" r:id="rId29"/>
    <p:sldId id="281" r:id="rId30"/>
    <p:sldId id="282" r:id="rId31"/>
    <p:sldId id="308" r:id="rId32"/>
    <p:sldId id="287" r:id="rId33"/>
    <p:sldId id="277" r:id="rId34"/>
    <p:sldId id="288" r:id="rId35"/>
    <p:sldId id="289" r:id="rId36"/>
    <p:sldId id="293" r:id="rId37"/>
    <p:sldId id="294" r:id="rId38"/>
    <p:sldId id="301" r:id="rId39"/>
    <p:sldId id="295" r:id="rId40"/>
    <p:sldId id="305" r:id="rId41"/>
    <p:sldId id="298" r:id="rId42"/>
    <p:sldId id="303" r:id="rId43"/>
    <p:sldId id="299" r:id="rId44"/>
    <p:sldId id="266" r:id="rId45"/>
  </p:sldIdLst>
  <p:sldSz cx="9144000" cy="6858000" type="screen4x3"/>
  <p:notesSz cx="6858000" cy="9144000"/>
  <p:custShowLst>
    <p:custShow name="Custom Show 1" id="0">
      <p:sldLst>
        <p:sld r:id="rId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62" autoAdjust="0"/>
    <p:restoredTop sz="94660"/>
  </p:normalViewPr>
  <p:slideViewPr>
    <p:cSldViewPr>
      <p:cViewPr>
        <p:scale>
          <a:sx n="70" d="100"/>
          <a:sy n="70" d="100"/>
        </p:scale>
        <p:origin x="-1572"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2CABE-FA5D-4E9B-87F5-0E2B3AF69075}" type="datetimeFigureOut">
              <a:rPr lang="en-US" smtClean="0"/>
              <a:pPr/>
              <a:t>8/3/2022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CD6DA-AE51-4BAA-BAD6-052C7D05CA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CD6DA-AE51-4BAA-BAD6-052C7D05CAFC}"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38EAD2-E5E4-4CAD-8476-1FB332DC5537}" type="datetimeFigureOut">
              <a:rPr lang="en-US" smtClean="0"/>
              <a:pPr/>
              <a:t>8/3/2022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2A62752-C07E-4138-A45C-C353C6747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38EAD2-E5E4-4CAD-8476-1FB332DC5537}"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62752-C07E-4138-A45C-C353C6747414}"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3"/>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3"/>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38EAD2-E5E4-4CAD-8476-1FB332DC5537}"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62752-C07E-4138-A45C-C353C6747414}" type="slidenum">
              <a:rPr lang="en-US"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38EAD2-E5E4-4CAD-8476-1FB332DC5537}"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62752-C07E-4138-A45C-C353C6747414}" type="slidenum">
              <a:rPr lang="en-US"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38EAD2-E5E4-4CAD-8476-1FB332DC5537}" type="datetimeFigureOut">
              <a:rPr lang="en-US" smtClean="0"/>
              <a:pPr/>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62752-C07E-4138-A45C-C353C6747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38EAD2-E5E4-4CAD-8476-1FB332DC5537}"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62752-C07E-4138-A45C-C353C6747414}" type="slidenum">
              <a:rPr lang="en-US"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38EAD2-E5E4-4CAD-8476-1FB332DC5537}" type="datetimeFigureOut">
              <a:rPr lang="en-US" smtClean="0"/>
              <a:pPr/>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A62752-C07E-4138-A45C-C353C6747414}" type="slidenum">
              <a:rPr lang="en-US" smtClean="0"/>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38EAD2-E5E4-4CAD-8476-1FB332DC5537}" type="datetimeFigureOut">
              <a:rPr lang="en-US" smtClean="0"/>
              <a:pPr/>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A62752-C07E-4138-A45C-C353C6747414}" type="slidenum">
              <a:rPr lang="en-US" smtClean="0"/>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8EAD2-E5E4-4CAD-8476-1FB332DC5537}" type="datetimeFigureOut">
              <a:rPr lang="en-US" smtClean="0"/>
              <a:pPr/>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62752-C07E-4138-A45C-C353C6747414}" type="slidenum">
              <a:rPr lang="en-US"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38EAD2-E5E4-4CAD-8476-1FB332DC5537}"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62752-C07E-4138-A45C-C353C6747414}" type="slidenum">
              <a:rPr lang="en-US" smtClean="0"/>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38EAD2-E5E4-4CAD-8476-1FB332DC5537}" type="datetimeFigureOut">
              <a:rPr lang="en-US" smtClean="0"/>
              <a:pPr/>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2"/>
            <a:ext cx="609600" cy="365125"/>
          </a:xfrm>
        </p:spPr>
        <p:txBody>
          <a:bodyPr/>
          <a:lstStyle/>
          <a:p>
            <a:fld id="{92A62752-C07E-4138-A45C-C353C6747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2"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2"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38EAD2-E5E4-4CAD-8476-1FB332DC5537}" type="datetimeFigureOut">
              <a:rPr lang="en-US" smtClean="0"/>
              <a:pPr/>
              <a:t>8/3/2022</a:t>
            </a:fld>
            <a:endParaRPr lang="en-US"/>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A62752-C07E-4138-A45C-C353C6747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abta.org/testimonials/keep-calm-its-just-a-brain-tumor/" TargetMode="External"/><Relationship Id="rId3" Type="http://schemas.openxmlformats.org/officeDocument/2006/relationships/hyperlink" Target="https://www.cancer.org.au/cancer-information/types-of-cancer/brain-cancer/?fbclid=IwAR06_vg1nUdwqT5bJIshoVFnosuH6-LcOWUK-FmCwj5y-EDxmoCbaSP0ZBE" TargetMode="External"/><Relationship Id="rId7" Type="http://schemas.openxmlformats.org/officeDocument/2006/relationships/hyperlink" Target="https://www.abta.org/testimonials/just-an-sinus-infection/" TargetMode="External"/><Relationship Id="rId2" Type="http://schemas.openxmlformats.org/officeDocument/2006/relationships/hyperlink" Target="https://www.ncbi.nlm.nih.gov/pmc/articles/PMC2861559/" TargetMode="External"/><Relationship Id="rId1" Type="http://schemas.openxmlformats.org/officeDocument/2006/relationships/slideLayout" Target="../slideLayouts/slideLayout2.xml"/><Relationship Id="rId6" Type="http://schemas.openxmlformats.org/officeDocument/2006/relationships/hyperlink" Target="https://www.cancer.net/cancer-types/brain-tumor/types-treatment" TargetMode="External"/><Relationship Id="rId5" Type="http://schemas.openxmlformats.org/officeDocument/2006/relationships/hyperlink" Target="https://moffitt.org/cancers/brain-cancer/diagnosis/screening/" TargetMode="External"/><Relationship Id="rId4" Type="http://schemas.openxmlformats.org/officeDocument/2006/relationships/hyperlink" Target="https://emedicine.medscape.com/article/779664-overvie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2819400" cy="1295400"/>
          </a:xfrm>
          <a:blipFill>
            <a:blip r:embed="rId2"/>
            <a:stretch>
              <a:fillRect/>
            </a:stretch>
          </a:blipFill>
        </p:spPr>
        <p:txBody>
          <a:bodyPr>
            <a:normAutofit/>
          </a:bodyPr>
          <a:lstStyle/>
          <a:p>
            <a:r>
              <a:rPr lang="en-US" sz="1000" dirty="0" smtClean="0"/>
              <a:t>. </a:t>
            </a:r>
            <a:endParaRPr lang="en-US" sz="1000" dirty="0"/>
          </a:p>
        </p:txBody>
      </p:sp>
      <p:sp>
        <p:nvSpPr>
          <p:cNvPr id="3" name="Content Placeholder 2"/>
          <p:cNvSpPr>
            <a:spLocks noGrp="1"/>
          </p:cNvSpPr>
          <p:nvPr>
            <p:ph idx="1"/>
          </p:nvPr>
        </p:nvSpPr>
        <p:spPr>
          <a:xfrm>
            <a:off x="381000" y="1828800"/>
            <a:ext cx="8229600" cy="438912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ctr">
              <a:buNone/>
            </a:pPr>
            <a:endParaRPr lang="en-US" sz="11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buNone/>
            </a:pPr>
            <a:r>
              <a:rPr lang="en-US" sz="2200" b="1" dirty="0" smtClean="0"/>
              <a:t>Faculty of Nursing , Pharmacy, &amp; allied Health Sciences</a:t>
            </a:r>
            <a:endParaRPr lang="en-US" sz="2200" dirty="0" smtClean="0"/>
          </a:p>
          <a:p>
            <a:pPr algn="ctr">
              <a:buNone/>
            </a:pPr>
            <a:r>
              <a:rPr lang="en-US" sz="1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p>
          <a:p>
            <a:pPr algn="ctr">
              <a:buNone/>
            </a:pPr>
            <a:r>
              <a:rPr lang="en-US" sz="8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Brain Cancer</a:t>
            </a:r>
          </a:p>
          <a:p>
            <a:pPr algn="ctr">
              <a:buNone/>
            </a:pPr>
            <a:endParaRPr lang="en-US" sz="2800" b="1" dirty="0"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endParaRPr>
          </a:p>
          <a:p>
            <a:pPr algn="ctr">
              <a:buNone/>
            </a:pPr>
            <a:r>
              <a:rPr lang="en-US" sz="2800" b="1" dirty="0" err="1"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Aya</a:t>
            </a:r>
            <a:r>
              <a:rPr lang="en-US" sz="2800" b="1" dirty="0"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 </a:t>
            </a:r>
            <a:r>
              <a:rPr lang="en-US" sz="2800" b="1" dirty="0" err="1"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Manassrah</a:t>
            </a:r>
            <a:r>
              <a:rPr lang="en-US" sz="2800" b="1" dirty="0"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 </a:t>
            </a:r>
          </a:p>
          <a:p>
            <a:pPr algn="ctr">
              <a:buNone/>
            </a:pPr>
            <a:r>
              <a:rPr lang="en-US" sz="2800" b="1" dirty="0" err="1"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Mahmoud</a:t>
            </a:r>
            <a:r>
              <a:rPr lang="en-US" sz="2800" b="1" dirty="0"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 </a:t>
            </a:r>
            <a:r>
              <a:rPr lang="en-US" sz="2800" b="1" dirty="0" err="1"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Fataftah</a:t>
            </a:r>
            <a:endParaRPr lang="en-US" sz="2800" b="1" dirty="0"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endParaRPr>
          </a:p>
          <a:p>
            <a:pPr algn="ctr">
              <a:buNone/>
            </a:pPr>
            <a:r>
              <a:rPr lang="en-US" sz="2800" b="1" dirty="0" err="1"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Adham</a:t>
            </a:r>
            <a:r>
              <a:rPr lang="en-US" sz="2800" b="1" dirty="0"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 </a:t>
            </a:r>
            <a:r>
              <a:rPr lang="en-US" sz="2800" b="1" dirty="0" err="1"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rPr>
              <a:t>Nawaja</a:t>
            </a:r>
            <a:endParaRPr lang="en-US" sz="2800" b="1" dirty="0" smtClean="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endParaRPr>
          </a:p>
          <a:p>
            <a:pPr algn="ctr">
              <a:buNone/>
            </a:pPr>
            <a:endParaRPr lang="en-US" sz="8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a:buNone/>
            </a:pPr>
            <a:endParaRPr lang="en-US" sz="2400" dirty="0" smtClean="0">
              <a:solidFill>
                <a:schemeClr val="accent2">
                  <a:lumMod val="75000"/>
                </a:schemeClr>
              </a:solidFill>
            </a:endParaRPr>
          </a:p>
          <a:p>
            <a:pPr>
              <a:buFont typeface="Wingdings" pitchFamily="2" charset="2"/>
              <a:buChar char="ü"/>
            </a:pPr>
            <a:r>
              <a:rPr lang="en-US" sz="2400" b="1" dirty="0" smtClean="0">
                <a:solidFill>
                  <a:srgbClr val="00B0F0"/>
                </a:solidFill>
              </a:rPr>
              <a:t>The Etiology of brain tumors</a:t>
            </a:r>
            <a:r>
              <a:rPr lang="en-US" sz="2400" b="1" dirty="0" smtClean="0">
                <a:solidFill>
                  <a:schemeClr val="accent2">
                    <a:lumMod val="75000"/>
                  </a:schemeClr>
                </a:solidFill>
              </a:rPr>
              <a:t> </a:t>
            </a:r>
            <a:r>
              <a:rPr lang="en-US" sz="2400" dirty="0" smtClean="0"/>
              <a:t>is largely unknown. Several CNS tumors are associated with rare genetic conditions. Like: </a:t>
            </a:r>
            <a:r>
              <a:rPr lang="en-US" sz="2400" dirty="0" err="1" smtClean="0"/>
              <a:t>autosomal</a:t>
            </a:r>
            <a:r>
              <a:rPr lang="en-US" sz="2400" dirty="0" smtClean="0"/>
              <a:t> dominant disorder neurofibromatosis. Although a large number of studies have examined the relationship between environmental and occupational factors, only high-dose radiation is a proven risk factor &amp; increases the incidence of brain tumors.</a:t>
            </a:r>
          </a:p>
          <a:p>
            <a:pPr>
              <a:buNone/>
            </a:pPr>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buNone/>
            </a:pPr>
            <a:r>
              <a:rPr lang="en-US" b="1" dirty="0" smtClean="0">
                <a:solidFill>
                  <a:srgbClr val="00B0F0"/>
                </a:solidFill>
              </a:rPr>
              <a:t>Risk factors: </a:t>
            </a:r>
          </a:p>
          <a:p>
            <a:pPr>
              <a:buFont typeface="Wingdings" pitchFamily="2" charset="2"/>
              <a:buChar char="ü"/>
            </a:pPr>
            <a:r>
              <a:rPr lang="en-US" dirty="0" smtClean="0"/>
              <a:t>family increased age.</a:t>
            </a:r>
          </a:p>
          <a:p>
            <a:pPr>
              <a:buFont typeface="Wingdings" pitchFamily="2" charset="2"/>
              <a:buChar char="ü"/>
            </a:pPr>
            <a:r>
              <a:rPr lang="en-US" dirty="0" smtClean="0"/>
              <a:t>history of brain cancer.</a:t>
            </a:r>
          </a:p>
          <a:p>
            <a:pPr>
              <a:buFont typeface="Wingdings" pitchFamily="2" charset="2"/>
              <a:buChar char="ü"/>
            </a:pPr>
            <a:r>
              <a:rPr lang="en-US" dirty="0" smtClean="0"/>
              <a:t>long-term smoking.</a:t>
            </a:r>
          </a:p>
          <a:p>
            <a:pPr>
              <a:buFont typeface="Wingdings" pitchFamily="2" charset="2"/>
              <a:buChar char="ü"/>
            </a:pPr>
            <a:r>
              <a:rPr lang="en-US" dirty="0" smtClean="0"/>
              <a:t>exposure to pesticides, herbicides, and fertilizer.</a:t>
            </a:r>
          </a:p>
          <a:p>
            <a:pPr>
              <a:buFont typeface="Wingdings" pitchFamily="2" charset="2"/>
              <a:buChar char="ü"/>
            </a:pPr>
            <a:r>
              <a:rPr lang="en-US" dirty="0" smtClean="0"/>
              <a:t>working with elements that can cause cancer, like lead, plastic, rubber, petroleum, and some textiles.</a:t>
            </a:r>
          </a:p>
          <a:p>
            <a:pPr>
              <a:buNone/>
            </a:pP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057400"/>
          </a:xfrm>
        </p:spPr>
        <p:txBody>
          <a:bodyPr>
            <a:noAutofit/>
          </a:bodyPr>
          <a:lstStyle/>
          <a:p>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Cancers that commonly </a:t>
            </a:r>
            <a:r>
              <a:rPr lang="en-US" sz="3200" b="1" dirty="0" smtClean="0">
                <a:solidFill>
                  <a:schemeClr val="bg2">
                    <a:lumMod val="50000"/>
                  </a:schemeClr>
                </a:solidFill>
              </a:rPr>
              <a:t>spread, or metastasize</a:t>
            </a:r>
            <a:r>
              <a:rPr lang="en-US" sz="3200" dirty="0" smtClean="0">
                <a:solidFill>
                  <a:schemeClr val="tx1"/>
                </a:solidFill>
              </a:rPr>
              <a:t>, to the brain include:</a:t>
            </a:r>
            <a:br>
              <a:rPr lang="en-US" sz="3200" dirty="0" smtClean="0">
                <a:solidFill>
                  <a:schemeClr val="tx1"/>
                </a:solidFill>
              </a:rPr>
            </a:br>
            <a:r>
              <a:rPr lang="en-US" sz="3200" dirty="0" smtClean="0">
                <a:solidFill>
                  <a:schemeClr val="tx1"/>
                </a:solidFill>
              </a:rPr>
              <a:t> </a:t>
            </a:r>
            <a:endParaRPr lang="en-US" sz="3200" dirty="0">
              <a:solidFill>
                <a:schemeClr val="tx1"/>
              </a:solidFill>
              <a:latin typeface="+mn-lt"/>
            </a:endParaRPr>
          </a:p>
        </p:txBody>
      </p:sp>
      <p:sp>
        <p:nvSpPr>
          <p:cNvPr id="3" name="Content Placeholder 2"/>
          <p:cNvSpPr>
            <a:spLocks noGrp="1"/>
          </p:cNvSpPr>
          <p:nvPr>
            <p:ph idx="1"/>
          </p:nvPr>
        </p:nvSpPr>
        <p:spPr>
          <a:xfrm>
            <a:off x="457200" y="2209800"/>
            <a:ext cx="8229600" cy="4114800"/>
          </a:xfrm>
        </p:spPr>
        <p:txBody>
          <a:bodyPr/>
          <a:lstStyle/>
          <a:p>
            <a:pPr>
              <a:buFont typeface="Wingdings" pitchFamily="2" charset="2"/>
              <a:buChar char="ü"/>
            </a:pPr>
            <a:r>
              <a:rPr lang="en-US" dirty="0" smtClean="0"/>
              <a:t>lung cancer.</a:t>
            </a:r>
          </a:p>
          <a:p>
            <a:pPr>
              <a:buFont typeface="Wingdings" pitchFamily="2" charset="2"/>
              <a:buChar char="ü"/>
            </a:pPr>
            <a:r>
              <a:rPr lang="en-US" dirty="0" smtClean="0"/>
              <a:t>breast cancer.</a:t>
            </a:r>
          </a:p>
          <a:p>
            <a:pPr>
              <a:buFont typeface="Wingdings" pitchFamily="2" charset="2"/>
              <a:buChar char="ü"/>
            </a:pPr>
            <a:r>
              <a:rPr lang="en-US" dirty="0" smtClean="0"/>
              <a:t>kidney cancer.</a:t>
            </a:r>
          </a:p>
          <a:p>
            <a:pPr>
              <a:buFont typeface="Wingdings" pitchFamily="2" charset="2"/>
              <a:buChar char="ü"/>
            </a:pPr>
            <a:r>
              <a:rPr lang="en-US" dirty="0" smtClean="0"/>
              <a:t>bladder cancer.</a:t>
            </a:r>
          </a:p>
          <a:p>
            <a:pPr>
              <a:buFont typeface="Wingdings" pitchFamily="2" charset="2"/>
              <a:buChar char="ü"/>
            </a:pPr>
            <a:r>
              <a:rPr lang="en-US" dirty="0" smtClean="0"/>
              <a:t>melanoma, which is a type of skin cancer.</a:t>
            </a:r>
          </a:p>
          <a:p>
            <a:pPr>
              <a:buNone/>
            </a:pPr>
            <a:r>
              <a:rPr lang="en-US" dirty="0" smtClean="0"/>
              <a:t> </a:t>
            </a:r>
            <a:endParaRPr lang="en-US" dirty="0"/>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a:buNone/>
            </a:pPr>
            <a:endParaRPr lang="en-US" sz="4800" dirty="0" smtClean="0"/>
          </a:p>
          <a:p>
            <a:pPr>
              <a:buNone/>
            </a:pPr>
            <a:endParaRPr lang="en-US" sz="4800" dirty="0" smtClean="0"/>
          </a:p>
          <a:p>
            <a:pPr>
              <a:buNone/>
            </a:pPr>
            <a:r>
              <a:rPr lang="en-US" sz="4800" dirty="0" smtClean="0"/>
              <a:t>   Screening &amp; early detection</a:t>
            </a:r>
            <a:endParaRPr lang="en-US" sz="4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US" dirty="0" smtClean="0"/>
              <a:t>At this time, there are no brain cancer screening methods that can be used to accurately detect a brain tumor before a person starts to experience symptoms. Oncologists can keep a watchful eye on an existing cancer if they believe it is likely to spread to the brain, but it is extremely difficult to screen for primary brain cancers, which tend to develop without producing any noticeable warning signs(Asymptomatic at the beginning). </a:t>
            </a:r>
          </a:p>
          <a:p>
            <a:pPr>
              <a:buNone/>
            </a:pPr>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a:buNone/>
            </a:pPr>
            <a:endParaRPr lang="en-US" dirty="0" smtClean="0"/>
          </a:p>
          <a:p>
            <a:pPr>
              <a:buNone/>
            </a:pPr>
            <a:endParaRPr lang="en-US" dirty="0" smtClean="0"/>
          </a:p>
          <a:p>
            <a:pPr>
              <a:buNone/>
            </a:pPr>
            <a:r>
              <a:rPr lang="en-US" sz="8000" dirty="0" smtClean="0"/>
              <a:t> </a:t>
            </a:r>
            <a:r>
              <a:rPr lang="en-US" sz="8000" dirty="0" err="1" smtClean="0"/>
              <a:t>Pathophysiology</a:t>
            </a:r>
            <a:r>
              <a:rPr lang="en-US" sz="8000" dirty="0" smtClean="0"/>
              <a:t> </a:t>
            </a:r>
            <a:endParaRPr lang="en-US" sz="8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normAutofit/>
          </a:bodyPr>
          <a:lstStyle/>
          <a:p>
            <a:pPr>
              <a:buFont typeface="Wingdings" pitchFamily="2" charset="2"/>
              <a:buChar char="Ø"/>
            </a:pPr>
            <a:r>
              <a:rPr lang="en-US" sz="2400" dirty="0" smtClean="0"/>
              <a:t>Tumors of the </a:t>
            </a:r>
            <a:r>
              <a:rPr lang="en-US" sz="2400" b="1" u="sng" dirty="0" smtClean="0">
                <a:solidFill>
                  <a:schemeClr val="bg2">
                    <a:lumMod val="50000"/>
                  </a:schemeClr>
                </a:solidFill>
              </a:rPr>
              <a:t>brain produce neurologic manifestations. </a:t>
            </a:r>
            <a:r>
              <a:rPr lang="en-US" sz="2400" dirty="0" smtClean="0"/>
              <a:t>Small, critically located tumors may damage specific neural pathways traversing the brain. Tumors can </a:t>
            </a:r>
            <a:r>
              <a:rPr lang="en-US" sz="2400" b="1" u="sng" dirty="0" smtClean="0">
                <a:solidFill>
                  <a:schemeClr val="bg2">
                    <a:lumMod val="50000"/>
                  </a:schemeClr>
                </a:solidFill>
              </a:rPr>
              <a:t>invade, infiltrate, or supplant normal </a:t>
            </a:r>
            <a:r>
              <a:rPr lang="en-US" sz="2400" b="1" u="sng" dirty="0" err="1" smtClean="0">
                <a:solidFill>
                  <a:schemeClr val="bg2">
                    <a:lumMod val="50000"/>
                  </a:schemeClr>
                </a:solidFill>
              </a:rPr>
              <a:t>parenchymal</a:t>
            </a:r>
            <a:r>
              <a:rPr lang="en-US" sz="2400" b="1" u="sng" dirty="0" smtClean="0">
                <a:solidFill>
                  <a:schemeClr val="bg2">
                    <a:lumMod val="50000"/>
                  </a:schemeClr>
                </a:solidFill>
              </a:rPr>
              <a:t> tissue</a:t>
            </a:r>
            <a:r>
              <a:rPr lang="en-US" sz="2400" dirty="0" smtClean="0"/>
              <a:t>, disrupting normal function. Because the brain dwells in the limited volume of the cranial vault, growth of intracranial </a:t>
            </a:r>
            <a:r>
              <a:rPr lang="en-US" sz="2400" b="1" u="sng" dirty="0" smtClean="0">
                <a:solidFill>
                  <a:schemeClr val="bg2">
                    <a:lumMod val="50000"/>
                  </a:schemeClr>
                </a:solidFill>
              </a:rPr>
              <a:t>tumors with accompanying edema may cause increased intracranial pressure(ICP). </a:t>
            </a:r>
            <a:r>
              <a:rPr lang="en-US" sz="2400" dirty="0" smtClean="0"/>
              <a:t>Tumors adjacent to the third and fourth ventricles may impede the flow of cerebrospinal fluid, leading to obstructive hydrocephalus. In addition, </a:t>
            </a:r>
            <a:r>
              <a:rPr lang="en-US" sz="2400" b="1" u="sng" dirty="0" smtClean="0">
                <a:solidFill>
                  <a:schemeClr val="bg2">
                    <a:lumMod val="50000"/>
                  </a:schemeClr>
                </a:solidFill>
              </a:rPr>
              <a:t>tumors generate new blood vessels (</a:t>
            </a:r>
            <a:r>
              <a:rPr lang="en-US" sz="2400" b="1" u="sng" dirty="0" err="1" smtClean="0">
                <a:solidFill>
                  <a:schemeClr val="bg2">
                    <a:lumMod val="50000"/>
                  </a:schemeClr>
                </a:solidFill>
              </a:rPr>
              <a:t>ie</a:t>
            </a:r>
            <a:r>
              <a:rPr lang="en-US" sz="2400" b="1" u="sng" dirty="0" smtClean="0">
                <a:solidFill>
                  <a:schemeClr val="bg2">
                    <a:lumMod val="50000"/>
                  </a:schemeClr>
                </a:solidFill>
              </a:rPr>
              <a:t>, angiogenesis)</a:t>
            </a:r>
            <a:r>
              <a:rPr lang="en-US" sz="2400" dirty="0" smtClean="0"/>
              <a:t>, disrupting the normal blood-brain barrier and promoting edema. </a:t>
            </a:r>
            <a:endParaRPr lang="en-US" sz="24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ain-stem.png"/>
          <p:cNvPicPr>
            <a:picLocks noGrp="1" noChangeAspect="1"/>
          </p:cNvPicPr>
          <p:nvPr>
            <p:ph idx="1"/>
          </p:nvPr>
        </p:nvPicPr>
        <p:blipFill>
          <a:blip r:embed="rId2"/>
          <a:stretch>
            <a:fillRect/>
          </a:stretch>
        </p:blipFill>
        <p:spPr>
          <a:xfrm>
            <a:off x="381000" y="1143000"/>
            <a:ext cx="7543800" cy="5562599"/>
          </a:xfr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3017520"/>
          </a:xfrm>
        </p:spPr>
        <p:txBody>
          <a:bodyPr>
            <a:normAutofit/>
          </a:bodyPr>
          <a:lstStyle/>
          <a:p>
            <a:pPr>
              <a:buNone/>
            </a:pPr>
            <a:endParaRPr lang="en-US" sz="6000" dirty="0" smtClean="0"/>
          </a:p>
          <a:p>
            <a:pPr>
              <a:buNone/>
            </a:pPr>
            <a:r>
              <a:rPr lang="en-US" sz="6000" dirty="0" smtClean="0"/>
              <a:t>Clinical Manifestations</a:t>
            </a:r>
          </a:p>
          <a:p>
            <a:pPr algn="ctr">
              <a:buNone/>
            </a:pPr>
            <a:r>
              <a:rPr lang="en-US" sz="3200" dirty="0" smtClean="0"/>
              <a:t>(Signs &amp; Symptoms)</a:t>
            </a:r>
            <a:endParaRPr lang="en-US" sz="3200"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r>
              <a:rPr lang="en-US" sz="2400" b="1" dirty="0" smtClean="0">
                <a:solidFill>
                  <a:schemeClr val="tx1"/>
                </a:solidFill>
              </a:rPr>
              <a:t>The signs &amp; symptoms of brain cancer depend on </a:t>
            </a:r>
            <a:r>
              <a:rPr lang="en-US" sz="2400" b="1" u="sng" dirty="0" smtClean="0">
                <a:solidFill>
                  <a:schemeClr val="bg2">
                    <a:lumMod val="50000"/>
                  </a:schemeClr>
                </a:solidFill>
              </a:rPr>
              <a:t>the size and location </a:t>
            </a:r>
            <a:r>
              <a:rPr lang="en-US" sz="2400" b="1" dirty="0" smtClean="0">
                <a:solidFill>
                  <a:schemeClr val="tx1"/>
                </a:solidFill>
              </a:rPr>
              <a:t>of the brain tumor.</a:t>
            </a:r>
            <a:endParaRPr lang="en-US" sz="2400" b="1" dirty="0">
              <a:solidFill>
                <a:schemeClr val="tx1"/>
              </a:solidFill>
            </a:endParaRP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514350" indent="-514350">
              <a:buNone/>
            </a:pPr>
            <a:endParaRPr lang="en-US" b="1" dirty="0" smtClean="0"/>
          </a:p>
          <a:p>
            <a:pPr marL="514350" indent="-514350">
              <a:buFont typeface="Wingdings" pitchFamily="2" charset="2"/>
              <a:buChar char="Ø"/>
            </a:pPr>
            <a:r>
              <a:rPr lang="en-US" b="1" dirty="0" smtClean="0"/>
              <a:t> Headaches</a:t>
            </a:r>
          </a:p>
          <a:p>
            <a:pPr marL="514350" indent="-514350">
              <a:buFont typeface="+mj-lt"/>
              <a:buAutoNum type="arabicPeriod"/>
            </a:pPr>
            <a:r>
              <a:rPr lang="en-US" b="1" dirty="0" smtClean="0"/>
              <a:t> </a:t>
            </a:r>
            <a:r>
              <a:rPr lang="en-US" b="1" dirty="0" smtClean="0">
                <a:solidFill>
                  <a:schemeClr val="bg2">
                    <a:lumMod val="50000"/>
                  </a:schemeClr>
                </a:solidFill>
              </a:rPr>
              <a:t>Continues for at least a week.</a:t>
            </a:r>
          </a:p>
          <a:p>
            <a:pPr marL="514350" indent="-514350">
              <a:buFont typeface="+mj-lt"/>
              <a:buAutoNum type="arabicPeriod"/>
            </a:pPr>
            <a:r>
              <a:rPr lang="en-US" b="1" dirty="0" smtClean="0">
                <a:solidFill>
                  <a:schemeClr val="bg2">
                    <a:lumMod val="50000"/>
                  </a:schemeClr>
                </a:solidFill>
              </a:rPr>
              <a:t>Is worse in the morning.</a:t>
            </a:r>
          </a:p>
          <a:p>
            <a:pPr marL="514350" indent="-514350">
              <a:buFont typeface="+mj-lt"/>
              <a:buAutoNum type="arabicPeriod"/>
            </a:pPr>
            <a:r>
              <a:rPr lang="en-US" b="1" dirty="0" smtClean="0">
                <a:solidFill>
                  <a:schemeClr val="bg2">
                    <a:lumMod val="50000"/>
                  </a:schemeClr>
                </a:solidFill>
              </a:rPr>
              <a:t>Is worse when laying down.</a:t>
            </a:r>
          </a:p>
          <a:p>
            <a:pPr marL="514350" indent="-514350">
              <a:buFont typeface="+mj-lt"/>
              <a:buAutoNum type="arabicPeriod"/>
            </a:pPr>
            <a:r>
              <a:rPr lang="en-US" b="1" dirty="0" smtClean="0">
                <a:solidFill>
                  <a:schemeClr val="bg2">
                    <a:lumMod val="50000"/>
                  </a:schemeClr>
                </a:solidFill>
              </a:rPr>
              <a:t>Becomes worse after suddenly changing positions. </a:t>
            </a:r>
            <a:r>
              <a:rPr lang="en-US" b="1" dirty="0" smtClean="0"/>
              <a:t> </a:t>
            </a:r>
          </a:p>
          <a:p>
            <a:pPr marL="514350" indent="-514350">
              <a:buFont typeface="Wingdings" pitchFamily="2" charset="2"/>
              <a:buChar char="Ø"/>
            </a:pPr>
            <a:r>
              <a:rPr lang="en-US" b="1" dirty="0" smtClean="0"/>
              <a:t>Nausea .</a:t>
            </a:r>
          </a:p>
          <a:p>
            <a:pPr marL="514350" indent="-514350">
              <a:buFont typeface="Wingdings" pitchFamily="2" charset="2"/>
              <a:buChar char="Ø"/>
            </a:pPr>
            <a:r>
              <a:rPr lang="en-US" b="1" dirty="0" smtClean="0"/>
              <a:t>Vomiting.</a:t>
            </a:r>
          </a:p>
          <a:p>
            <a:pPr marL="514350" indent="-514350">
              <a:buFont typeface="Wingdings" pitchFamily="2" charset="2"/>
              <a:buChar char="Ø"/>
            </a:pPr>
            <a:r>
              <a:rPr lang="en-US" b="1" dirty="0" smtClean="0"/>
              <a:t>a lack of coordination.</a:t>
            </a:r>
          </a:p>
          <a:p>
            <a:pPr marL="514350" indent="-514350">
              <a:buFont typeface="Wingdings" pitchFamily="2" charset="2"/>
              <a:buChar char="Ø"/>
            </a:pPr>
            <a:r>
              <a:rPr lang="en-US" b="1" dirty="0" smtClean="0"/>
              <a:t>a lack of balance.</a:t>
            </a:r>
          </a:p>
          <a:p>
            <a:pPr marL="514350" indent="-514350">
              <a:buFont typeface="Wingdings" pitchFamily="2" charset="2"/>
              <a:buChar char="Ø"/>
            </a:pPr>
            <a:r>
              <a:rPr lang="en-US" b="1" dirty="0" smtClean="0"/>
              <a:t>difficulty walking.</a:t>
            </a:r>
          </a:p>
          <a:p>
            <a:pPr marL="514350" indent="-514350">
              <a:buFont typeface="Wingdings" pitchFamily="2" charset="2"/>
              <a:buChar char="Ø"/>
            </a:pPr>
            <a:r>
              <a:rPr lang="en-US" b="1" dirty="0" smtClean="0"/>
              <a:t>memory lapses.</a:t>
            </a:r>
          </a:p>
          <a:p>
            <a:pPr marL="514350" indent="-514350">
              <a:buFont typeface="Wingdings" pitchFamily="2" charset="2"/>
              <a:buChar char="Ø"/>
            </a:pPr>
            <a:r>
              <a:rPr lang="en-US" b="1" dirty="0" smtClean="0"/>
              <a:t>difficulty thinking.</a:t>
            </a:r>
          </a:p>
          <a:p>
            <a:pPr marL="514350" indent="-514350">
              <a:buFont typeface="Wingdings" pitchFamily="2" charset="2"/>
              <a:buChar char="Ø"/>
            </a:pPr>
            <a:r>
              <a:rPr lang="en-US" b="1" dirty="0" smtClean="0"/>
              <a:t>Language disturbances (aphasia)</a:t>
            </a:r>
          </a:p>
          <a:p>
            <a:pPr marL="514350" indent="-514350">
              <a:buFont typeface="Wingdings" pitchFamily="2" charset="2"/>
              <a:buChar char="Ø"/>
            </a:pPr>
            <a:r>
              <a:rPr lang="en-US" b="1" dirty="0" smtClean="0"/>
              <a:t>Visual disturbances (</a:t>
            </a:r>
            <a:r>
              <a:rPr lang="en-US" b="1" dirty="0" err="1" smtClean="0"/>
              <a:t>papilledema</a:t>
            </a:r>
            <a:r>
              <a:rPr lang="en-US" b="1" dirty="0" smtClean="0"/>
              <a:t>)</a:t>
            </a:r>
          </a:p>
          <a:p>
            <a:pPr marL="514350" indent="-514350">
              <a:buFont typeface="Wingdings" pitchFamily="2" charset="2"/>
              <a:buChar char="Ø"/>
            </a:pPr>
            <a:r>
              <a:rPr lang="en-US" b="1" dirty="0" smtClean="0"/>
              <a:t>abnormal eye movements.</a:t>
            </a:r>
          </a:p>
          <a:p>
            <a:pPr marL="514350" indent="-514350">
              <a:buFont typeface="Wingdings" pitchFamily="2" charset="2"/>
              <a:buChar char="Ø"/>
            </a:pPr>
            <a:r>
              <a:rPr lang="en-US" b="1" dirty="0" smtClean="0"/>
              <a:t>muscle jerking &amp; muscle twitching (</a:t>
            </a:r>
            <a:r>
              <a:rPr lang="en-US" b="1" dirty="0" err="1" smtClean="0"/>
              <a:t>cachexia</a:t>
            </a:r>
            <a:r>
              <a:rPr lang="en-US" b="1" dirty="0" smtClean="0"/>
              <a:t>)</a:t>
            </a:r>
          </a:p>
          <a:p>
            <a:pPr marL="514350" indent="-514350">
              <a:buFont typeface="Wingdings" pitchFamily="2" charset="2"/>
              <a:buChar char="Ø"/>
            </a:pPr>
            <a:r>
              <a:rPr lang="en-US" b="1" dirty="0" smtClean="0"/>
              <a:t>unexplained passing out, or syncope.</a:t>
            </a:r>
          </a:p>
          <a:p>
            <a:pPr marL="514350" indent="-514350">
              <a:buFont typeface="Wingdings" pitchFamily="2" charset="2"/>
              <a:buChar char="Ø"/>
            </a:pPr>
            <a:r>
              <a:rPr lang="en-US" b="1" dirty="0" smtClean="0"/>
              <a:t>Drowsiness.</a:t>
            </a:r>
          </a:p>
          <a:p>
            <a:pPr marL="514350" indent="-514350">
              <a:buFont typeface="Wingdings" pitchFamily="2" charset="2"/>
              <a:buChar char="Ø"/>
            </a:pPr>
            <a:r>
              <a:rPr lang="en-US" b="1" dirty="0" smtClean="0"/>
              <a:t>numbness or tingling in the arms or legs.</a:t>
            </a:r>
          </a:p>
          <a:p>
            <a:pPr marL="514350" indent="-514350">
              <a:buFont typeface="Wingdings" pitchFamily="2" charset="2"/>
              <a:buChar char="Ø"/>
            </a:pPr>
            <a:r>
              <a:rPr lang="en-US" b="1" dirty="0" smtClean="0"/>
              <a:t>Seizures.</a:t>
            </a:r>
          </a:p>
          <a:p>
            <a:pPr marL="514350" indent="-514350">
              <a:buFont typeface="Wingdings" pitchFamily="2" charset="2"/>
              <a:buChar char="Ø"/>
            </a:pPr>
            <a:r>
              <a:rPr lang="en-US" b="1" dirty="0" smtClean="0"/>
              <a:t> </a:t>
            </a:r>
            <a:r>
              <a:rPr lang="en-US" b="1" dirty="0" err="1" smtClean="0"/>
              <a:t>hemiplegia</a:t>
            </a:r>
            <a:r>
              <a:rPr lang="en-US" b="1" dirty="0" smtClean="0"/>
              <a:t>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additive="base">
                                        <p:cTn id="11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additive="base">
                                        <p:cTn id="12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
                                            <p:txEl>
                                              <p:pRg st="20" end="20"/>
                                            </p:txEl>
                                          </p:spTgt>
                                        </p:tgtEl>
                                        <p:attrNameLst>
                                          <p:attrName>style.visibility</p:attrName>
                                        </p:attrNameLst>
                                      </p:cBhvr>
                                      <p:to>
                                        <p:strVal val="visible"/>
                                      </p:to>
                                    </p:set>
                                    <p:anim calcmode="lin" valueType="num">
                                      <p:cBhvr additive="base">
                                        <p:cTn id="12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
                                            <p:txEl>
                                              <p:pRg st="21" end="21"/>
                                            </p:txEl>
                                          </p:spTgt>
                                        </p:tgtEl>
                                        <p:attrNameLst>
                                          <p:attrName>style.visibility</p:attrName>
                                        </p:attrNameLst>
                                      </p:cBhvr>
                                      <p:to>
                                        <p:strVal val="visible"/>
                                      </p:to>
                                    </p:set>
                                    <p:anim calcmode="lin" valueType="num">
                                      <p:cBhvr additive="base">
                                        <p:cTn id="133"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15112"/>
          </a:xfrm>
        </p:spPr>
        <p:txBody>
          <a:bodyPr>
            <a:normAutofit/>
          </a:bodyPr>
          <a:lstStyle/>
          <a:p>
            <a:r>
              <a:rPr lang="en-US" sz="3000" b="1" dirty="0" smtClean="0">
                <a:solidFill>
                  <a:schemeClr val="tx1"/>
                </a:solidFill>
              </a:rPr>
              <a:t>Objectives expected to be explained: </a:t>
            </a:r>
            <a:endParaRPr lang="en-US" sz="3000" b="1" dirty="0">
              <a:solidFill>
                <a:schemeClr val="tx1"/>
              </a:solidFill>
            </a:endParaRPr>
          </a:p>
        </p:txBody>
      </p:sp>
      <p:sp>
        <p:nvSpPr>
          <p:cNvPr id="3" name="Content Placeholder 2"/>
          <p:cNvSpPr>
            <a:spLocks noGrp="1"/>
          </p:cNvSpPr>
          <p:nvPr>
            <p:ph idx="1"/>
          </p:nvPr>
        </p:nvSpPr>
        <p:spPr>
          <a:xfrm>
            <a:off x="457200" y="1524000"/>
            <a:ext cx="8229600" cy="4800600"/>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514350" lvl="0" indent="-514350">
              <a:buFont typeface="+mj-lt"/>
              <a:buAutoNum type="arabicPeriod"/>
            </a:pPr>
            <a:r>
              <a:rPr lang="en-US" dirty="0" smtClean="0"/>
              <a:t>Introduction and definition of the disease.</a:t>
            </a:r>
          </a:p>
          <a:p>
            <a:pPr marL="514350" lvl="0" indent="-514350">
              <a:buFont typeface="+mj-lt"/>
              <a:buAutoNum type="arabicPeriod"/>
            </a:pPr>
            <a:r>
              <a:rPr lang="en-US" dirty="0" smtClean="0"/>
              <a:t>Epidemiology.</a:t>
            </a:r>
          </a:p>
          <a:p>
            <a:pPr marL="514350" lvl="0" indent="-514350">
              <a:buFont typeface="+mj-lt"/>
              <a:buAutoNum type="arabicPeriod"/>
            </a:pPr>
            <a:r>
              <a:rPr lang="en-US" dirty="0" smtClean="0"/>
              <a:t>Etiology&amp; prevention(risk factors that should be avoided). </a:t>
            </a:r>
          </a:p>
          <a:p>
            <a:pPr marL="514350" indent="-514350">
              <a:buFont typeface="+mj-lt"/>
              <a:buAutoNum type="arabicPeriod"/>
            </a:pPr>
            <a:r>
              <a:rPr lang="en-US" dirty="0" smtClean="0"/>
              <a:t>Assessment &amp; Diagnostic Findings. </a:t>
            </a:r>
          </a:p>
          <a:p>
            <a:pPr marL="514350" lvl="0" indent="-514350">
              <a:buFont typeface="+mj-lt"/>
              <a:buAutoNum type="arabicPeriod"/>
            </a:pPr>
            <a:r>
              <a:rPr lang="en-US" dirty="0" smtClean="0"/>
              <a:t>Types of Brain tumors. </a:t>
            </a:r>
          </a:p>
          <a:p>
            <a:pPr marL="514350" lvl="0" indent="-514350">
              <a:buFont typeface="+mj-lt"/>
              <a:buAutoNum type="arabicPeriod"/>
            </a:pPr>
            <a:r>
              <a:rPr lang="en-US" dirty="0" err="1" smtClean="0"/>
              <a:t>Pathophysiology</a:t>
            </a:r>
            <a:r>
              <a:rPr lang="en-US" dirty="0" smtClean="0"/>
              <a:t> &amp; clinical manifestations. </a:t>
            </a:r>
          </a:p>
          <a:p>
            <a:pPr marL="514350" lvl="0" indent="-514350">
              <a:buFont typeface="+mj-lt"/>
              <a:buAutoNum type="arabicPeriod"/>
            </a:pPr>
            <a:r>
              <a:rPr lang="en-US" dirty="0" smtClean="0"/>
              <a:t>Classification and staging.</a:t>
            </a:r>
          </a:p>
          <a:p>
            <a:pPr marL="514350" lvl="0" indent="-514350">
              <a:buFont typeface="+mj-lt"/>
              <a:buAutoNum type="arabicPeriod"/>
            </a:pPr>
            <a:r>
              <a:rPr lang="en-US" dirty="0" smtClean="0"/>
              <a:t>Therapeutic approaches.</a:t>
            </a:r>
          </a:p>
          <a:p>
            <a:pPr marL="514350" lvl="0" indent="-514350">
              <a:buFont typeface="+mj-lt"/>
              <a:buAutoNum type="arabicPeriod"/>
            </a:pPr>
            <a:r>
              <a:rPr lang="en-US" dirty="0" smtClean="0"/>
              <a:t>Nursing care(management).</a:t>
            </a:r>
          </a:p>
          <a:p>
            <a:pPr marL="514350" lvl="0" indent="-514350">
              <a:buFont typeface="+mj-lt"/>
              <a:buAutoNum type="arabicPeriod"/>
            </a:pPr>
            <a:r>
              <a:rPr lang="en-US" dirty="0" smtClean="0"/>
              <a:t>Symptom management and supportive therapy.</a:t>
            </a:r>
          </a:p>
          <a:p>
            <a:pPr marL="514350" lvl="0" indent="-514350">
              <a:buFont typeface="+mj-lt"/>
              <a:buAutoNum type="arabicPeriod"/>
            </a:pPr>
            <a:r>
              <a:rPr lang="en-US" dirty="0" smtClean="0"/>
              <a:t>Extra readings (e.g., articles, case studies…).</a:t>
            </a:r>
          </a:p>
          <a:p>
            <a:pPr marL="514350" lvl="0" indent="-514350">
              <a:buFont typeface="+mj-lt"/>
              <a:buAutoNum type="arabicPeriod"/>
            </a:pPr>
            <a:r>
              <a:rPr lang="en-US" dirty="0" smtClean="0"/>
              <a:t>Conclusion.</a:t>
            </a:r>
          </a:p>
          <a:p>
            <a:pPr>
              <a:buNone/>
            </a:pPr>
            <a:endParaRPr lang="en-US" dirty="0"/>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additive="base">
                                        <p:cTn id="7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sz="4800" dirty="0" smtClean="0"/>
          </a:p>
          <a:p>
            <a:pPr algn="ctr">
              <a:buNone/>
            </a:pPr>
            <a:r>
              <a:rPr lang="en-US" sz="4800" dirty="0" smtClean="0"/>
              <a:t>Assessment &amp; Diagnostic findings </a:t>
            </a:r>
            <a:endParaRPr lang="en-US" sz="4800" dirty="0"/>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85000" lnSpcReduction="20000"/>
          </a:bodyPr>
          <a:lstStyle/>
          <a:p>
            <a:pPr>
              <a:buNone/>
            </a:pPr>
            <a:r>
              <a:rPr lang="en-US" dirty="0" smtClean="0"/>
              <a:t>The history of the illness and the manner and time frame in which the symptoms evolved are key components in the diagnosis of brain tumors.</a:t>
            </a:r>
          </a:p>
          <a:p>
            <a:pPr>
              <a:buFont typeface="Wingdings" pitchFamily="2" charset="2"/>
              <a:buChar char="ü"/>
            </a:pPr>
            <a:r>
              <a:rPr lang="en-US" dirty="0" smtClean="0"/>
              <a:t> </a:t>
            </a:r>
            <a:r>
              <a:rPr lang="en-US" b="1" dirty="0" smtClean="0">
                <a:solidFill>
                  <a:srgbClr val="00B0F0"/>
                </a:solidFill>
              </a:rPr>
              <a:t>A neurologic examination: </a:t>
            </a:r>
            <a:r>
              <a:rPr lang="en-US" dirty="0" smtClean="0"/>
              <a:t>indicates the areas of the CNS that are involved (e.g. assessment of cranial nerves,  and using of  </a:t>
            </a:r>
            <a:r>
              <a:rPr lang="en-US" dirty="0" err="1" smtClean="0"/>
              <a:t>opthalmoscope</a:t>
            </a:r>
            <a:r>
              <a:rPr lang="en-US" dirty="0" smtClean="0"/>
              <a:t> to view the optic nerve, which may bulge if the pressure in the skull is raised, for example by a tumor).</a:t>
            </a:r>
          </a:p>
          <a:p>
            <a:pPr>
              <a:buFont typeface="Wingdings" pitchFamily="2" charset="2"/>
              <a:buChar char="ü"/>
            </a:pPr>
            <a:r>
              <a:rPr lang="en-US" b="1" dirty="0" smtClean="0">
                <a:solidFill>
                  <a:srgbClr val="00B0F0"/>
                </a:solidFill>
              </a:rPr>
              <a:t>Computed tomography (CT):</a:t>
            </a:r>
            <a:r>
              <a:rPr lang="en-US" dirty="0" smtClean="0"/>
              <a:t> enhanced by a contrast agent, can give specific information concerning the number, size, and density of the lesions and the extent of secondary cerebral edema. CT scans can provide information about the ventricular system.</a:t>
            </a:r>
          </a:p>
          <a:p>
            <a:pPr>
              <a:buFont typeface="Wingdings" pitchFamily="2" charset="2"/>
              <a:buChar char="ü"/>
            </a:pPr>
            <a:r>
              <a:rPr lang="en-US" dirty="0" smtClean="0"/>
              <a:t> </a:t>
            </a:r>
            <a:r>
              <a:rPr lang="en-US" b="1" dirty="0" smtClean="0">
                <a:solidFill>
                  <a:srgbClr val="00B0F0"/>
                </a:solidFill>
              </a:rPr>
              <a:t>A magnetic resonance imaging (MRI): </a:t>
            </a:r>
            <a:r>
              <a:rPr lang="en-US" dirty="0" smtClean="0"/>
              <a:t>is the most helpful diagnostic tool for detecting brain tumors, particularly smaller lesions, and tumors in the brain stem and pituitary regions, where bone is thick. In a few instances, the appearance of a brain tumor on an MRI scan is so characteristic that a biopsy is unnecessary, especially when the tumor is located in a part of the brain that is difficult to biopsy.</a:t>
            </a:r>
          </a:p>
          <a:p>
            <a:pPr>
              <a:buNone/>
            </a:pPr>
            <a:endParaRPr lang="en-US"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05800" cy="5486400"/>
          </a:xfrm>
        </p:spPr>
        <p:txBody>
          <a:bodyPr>
            <a:normAutofit fontScale="92500" lnSpcReduction="10000"/>
          </a:bodyPr>
          <a:lstStyle/>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r>
              <a:rPr lang="en-US" b="1" dirty="0" smtClean="0">
                <a:solidFill>
                  <a:srgbClr val="00B0F0"/>
                </a:solidFill>
              </a:rPr>
              <a:t>Positron emission tomography</a:t>
            </a:r>
            <a:r>
              <a:rPr lang="en-US" b="1" dirty="0" smtClean="0"/>
              <a:t> </a:t>
            </a:r>
            <a:r>
              <a:rPr lang="en-US" b="1" dirty="0" smtClean="0">
                <a:solidFill>
                  <a:srgbClr val="00B0F0"/>
                </a:solidFill>
              </a:rPr>
              <a:t>(PET): </a:t>
            </a:r>
            <a:r>
              <a:rPr lang="en-US" dirty="0" smtClean="0"/>
              <a:t>is used to supplement MRI scanning in centers where it is available. On PET scans, low-grade tumors are associated with </a:t>
            </a:r>
            <a:r>
              <a:rPr lang="en-US" dirty="0" err="1" smtClean="0"/>
              <a:t>hypometabolism</a:t>
            </a:r>
            <a:r>
              <a:rPr lang="en-US" dirty="0" smtClean="0"/>
              <a:t> and high-grade tumors show </a:t>
            </a:r>
            <a:r>
              <a:rPr lang="en-US" dirty="0" err="1" smtClean="0"/>
              <a:t>hypermetabolism</a:t>
            </a:r>
            <a:r>
              <a:rPr lang="en-US" dirty="0" smtClean="0"/>
              <a:t>. This information can be useful in making treatment decisions. (metabolic assessment)</a:t>
            </a:r>
          </a:p>
          <a:p>
            <a:pPr>
              <a:buFont typeface="Wingdings" pitchFamily="2" charset="2"/>
              <a:buChar char="ü"/>
            </a:pPr>
            <a:endParaRPr lang="en-US" dirty="0" smtClean="0"/>
          </a:p>
          <a:p>
            <a:pPr>
              <a:buFont typeface="Wingdings" pitchFamily="2" charset="2"/>
              <a:buChar char="ü"/>
            </a:pPr>
            <a:r>
              <a:rPr lang="en-US" dirty="0" smtClean="0"/>
              <a:t> </a:t>
            </a:r>
            <a:r>
              <a:rPr lang="en-US" b="1" dirty="0" smtClean="0">
                <a:solidFill>
                  <a:schemeClr val="bg2">
                    <a:lumMod val="50000"/>
                  </a:schemeClr>
                </a:solidFill>
              </a:rPr>
              <a:t>A brain biopsy: </a:t>
            </a:r>
            <a:r>
              <a:rPr lang="en-US" dirty="0" smtClean="0"/>
              <a:t>which is a surgical procedure in which a small amount of the tumor is removed for diagnostic testing and to determine if your tumor is malignant.</a:t>
            </a:r>
          </a:p>
          <a:p>
            <a:pPr>
              <a:buNone/>
            </a:pPr>
            <a:r>
              <a:rPr lang="en-US" dirty="0" smtClean="0"/>
              <a:t> </a:t>
            </a:r>
          </a:p>
          <a:p>
            <a:pPr>
              <a:buNone/>
            </a:pPr>
            <a:r>
              <a:rPr lang="en-US" dirty="0" smtClean="0"/>
              <a:t> </a:t>
            </a:r>
          </a:p>
          <a:p>
            <a:pPr>
              <a:buNone/>
            </a:pPr>
            <a:endParaRPr lang="en-US" dirty="0"/>
          </a:p>
        </p:txBody>
      </p:sp>
      <p:sp>
        <p:nvSpPr>
          <p:cNvPr id="4" name="Smiley Face 3"/>
          <p:cNvSpPr/>
          <p:nvPr/>
        </p:nvSpPr>
        <p:spPr>
          <a:xfrm>
            <a:off x="7696200" y="5562600"/>
            <a:ext cx="609600" cy="533400"/>
          </a:xfrm>
          <a:prstGeom prst="smileyFac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91200"/>
          </a:xfrm>
        </p:spPr>
        <p:txBody>
          <a:bodyPr>
            <a:normAutofit/>
          </a:bodyPr>
          <a:lstStyle/>
          <a:p>
            <a:pPr>
              <a:buFont typeface="Wingdings" pitchFamily="2" charset="2"/>
              <a:buChar char="ü"/>
            </a:pPr>
            <a:r>
              <a:rPr lang="en-US" b="1" dirty="0" smtClean="0">
                <a:solidFill>
                  <a:srgbClr val="00B0F0"/>
                </a:solidFill>
              </a:rPr>
              <a:t>A lumbar puncture:</a:t>
            </a:r>
            <a:r>
              <a:rPr lang="en-US" dirty="0" smtClean="0"/>
              <a:t> which is a procedure that collects a small sample of the fluid that surrounds your brain and spinal cord, to check for cancer cells. </a:t>
            </a:r>
          </a:p>
          <a:p>
            <a:pPr>
              <a:buFont typeface="Wingdings" pitchFamily="2" charset="2"/>
              <a:buChar char="ü"/>
            </a:pPr>
            <a:endParaRPr lang="en-US" dirty="0" smtClean="0"/>
          </a:p>
          <a:p>
            <a:pPr>
              <a:buFont typeface="Wingdings" pitchFamily="2" charset="2"/>
              <a:buChar char="ü"/>
            </a:pPr>
            <a:r>
              <a:rPr lang="en-US" b="1" dirty="0" smtClean="0">
                <a:solidFill>
                  <a:srgbClr val="00B0F0"/>
                </a:solidFill>
              </a:rPr>
              <a:t>Cerebral angiography:</a:t>
            </a:r>
            <a:r>
              <a:rPr lang="en-US" b="1" dirty="0" smtClean="0"/>
              <a:t> </a:t>
            </a:r>
            <a:r>
              <a:rPr lang="en-US" dirty="0" smtClean="0"/>
              <a:t>provides visualization of cerebral blood vessels and can localize most cerebral tumors.</a:t>
            </a:r>
          </a:p>
          <a:p>
            <a:pPr>
              <a:buNone/>
            </a:pPr>
            <a:endParaRPr lang="en-US" dirty="0" smtClean="0"/>
          </a:p>
          <a:p>
            <a:pPr>
              <a:buFont typeface="Wingdings" pitchFamily="2" charset="2"/>
              <a:buChar char="ü"/>
            </a:pPr>
            <a:r>
              <a:rPr lang="en-US" b="1" dirty="0" smtClean="0">
                <a:solidFill>
                  <a:srgbClr val="00B0F0"/>
                </a:solidFill>
              </a:rPr>
              <a:t>An electroencephalogram (EEG):</a:t>
            </a:r>
            <a:r>
              <a:rPr lang="en-US" b="1" dirty="0" smtClean="0"/>
              <a:t> </a:t>
            </a:r>
            <a:r>
              <a:rPr lang="en-US" dirty="0" smtClean="0"/>
              <a:t>can detect an abnormal brain wave in regions occupied by tumor; it is used to evaluate temporal lobe seizures and to assist in ruling out other disorders. </a:t>
            </a:r>
          </a:p>
          <a:p>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57600"/>
          </a:xfrm>
        </p:spPr>
        <p:txBody>
          <a:bodyPr>
            <a:normAutofit/>
          </a:bodyPr>
          <a:lstStyle/>
          <a:p>
            <a:pPr>
              <a:buNone/>
            </a:pPr>
            <a:r>
              <a:rPr lang="en-US" sz="6000" dirty="0" smtClean="0"/>
              <a:t>  Types Of Brain tumors</a:t>
            </a:r>
          </a:p>
          <a:p>
            <a:pPr>
              <a:buNone/>
            </a:pPr>
            <a:r>
              <a:rPr lang="en-US" sz="6000" dirty="0" smtClean="0"/>
              <a:t> </a:t>
            </a:r>
            <a:endParaRPr lang="en-US" sz="60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lklkl.PNG"/>
          <p:cNvPicPr>
            <a:picLocks noGrp="1" noChangeAspect="1"/>
          </p:cNvPicPr>
          <p:nvPr>
            <p:ph idx="1"/>
          </p:nvPr>
        </p:nvPicPr>
        <p:blipFill>
          <a:blip r:embed="rId2"/>
          <a:stretch>
            <a:fillRect/>
          </a:stretch>
        </p:blipFill>
        <p:spPr>
          <a:xfrm>
            <a:off x="0" y="1"/>
            <a:ext cx="9144000" cy="6858000"/>
          </a:xfrm>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buFont typeface="Wingdings" pitchFamily="2" charset="2"/>
              <a:buChar char="ü"/>
            </a:pPr>
            <a:r>
              <a:rPr lang="en-US" b="1" u="sng" dirty="0" err="1" smtClean="0"/>
              <a:t>Gliomas</a:t>
            </a:r>
            <a:endParaRPr lang="en-US" b="1" u="sng" dirty="0" smtClean="0"/>
          </a:p>
          <a:p>
            <a:pPr>
              <a:buNone/>
            </a:pPr>
            <a:r>
              <a:rPr lang="en-US" dirty="0" err="1" smtClean="0"/>
              <a:t>Glial</a:t>
            </a:r>
            <a:r>
              <a:rPr lang="en-US" dirty="0" smtClean="0"/>
              <a:t> tumors, the most common type of </a:t>
            </a:r>
            <a:r>
              <a:rPr lang="en-US" dirty="0" err="1" smtClean="0"/>
              <a:t>intracerebral</a:t>
            </a:r>
            <a:r>
              <a:rPr lang="en-US" dirty="0" smtClean="0"/>
              <a:t> brain neoplasm. </a:t>
            </a:r>
            <a:r>
              <a:rPr lang="en-US" dirty="0" err="1" smtClean="0"/>
              <a:t>Astrocytomas</a:t>
            </a:r>
            <a:r>
              <a:rPr lang="en-US" dirty="0" smtClean="0"/>
              <a:t> are the most common type of </a:t>
            </a:r>
            <a:r>
              <a:rPr lang="en-US" dirty="0" err="1" smtClean="0"/>
              <a:t>glioma</a:t>
            </a:r>
            <a:r>
              <a:rPr lang="en-US" dirty="0" smtClean="0"/>
              <a:t> and are graded from I to IV, indicating the degree of malignancy. </a:t>
            </a:r>
            <a:r>
              <a:rPr lang="en-US" b="1" u="sng" dirty="0" smtClean="0">
                <a:solidFill>
                  <a:schemeClr val="bg2">
                    <a:lumMod val="50000"/>
                  </a:schemeClr>
                </a:solidFill>
              </a:rPr>
              <a:t>The grade is based on cellular density, cell mitosis, and appearance. </a:t>
            </a:r>
            <a:r>
              <a:rPr lang="en-US" dirty="0" smtClean="0"/>
              <a:t>Usually, these tumors spread by infiltrating into the surrounding neural connective tissue and therefore cannot be totally removed without causing considerable damage to vital structures.</a:t>
            </a:r>
          </a:p>
          <a:p>
            <a:pPr>
              <a:buNone/>
            </a:pPr>
            <a:r>
              <a:rPr lang="en-US" dirty="0" smtClean="0"/>
              <a:t/>
            </a:r>
            <a:br>
              <a:rPr lang="en-US" dirty="0" smtClean="0"/>
            </a:br>
            <a:endParaRPr lang="en-US"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a:buFont typeface="Wingdings" pitchFamily="2" charset="2"/>
              <a:buChar char="ü"/>
            </a:pPr>
            <a:r>
              <a:rPr lang="en-US" b="1" u="sng" dirty="0" err="1" smtClean="0"/>
              <a:t>Meningiomas</a:t>
            </a:r>
            <a:endParaRPr lang="en-US" b="1" u="sng" dirty="0" smtClean="0"/>
          </a:p>
          <a:p>
            <a:pPr>
              <a:buNone/>
            </a:pPr>
            <a:r>
              <a:rPr lang="en-US" dirty="0" err="1" smtClean="0"/>
              <a:t>Meningiomas</a:t>
            </a:r>
            <a:r>
              <a:rPr lang="en-US" dirty="0" smtClean="0"/>
              <a:t>, which represent 15% of all primary brain tumors, are common benign encapsulated tumors of </a:t>
            </a:r>
            <a:r>
              <a:rPr lang="en-US" dirty="0" err="1" smtClean="0"/>
              <a:t>arachnoid</a:t>
            </a:r>
            <a:r>
              <a:rPr lang="en-US" dirty="0" smtClean="0"/>
              <a:t> cells on the </a:t>
            </a:r>
            <a:r>
              <a:rPr lang="en-US" dirty="0" err="1" smtClean="0"/>
              <a:t>meninges.They</a:t>
            </a:r>
            <a:r>
              <a:rPr lang="en-US" dirty="0" smtClean="0"/>
              <a:t> are slow growing and occur most often in middle-aged</a:t>
            </a:r>
          </a:p>
          <a:p>
            <a:pPr>
              <a:buNone/>
            </a:pPr>
            <a:r>
              <a:rPr lang="en-US" dirty="0" smtClean="0"/>
              <a:t>   (40-60yrs)  adults (more often in women). Manifestations depend on the area involved and are the result of compression rather than invasion of brain tissue. </a:t>
            </a:r>
          </a:p>
          <a:p>
            <a:endParaRPr lang="en-US"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304800" y="1143000"/>
            <a:ext cx="8305800" cy="5715000"/>
          </a:xfrm>
        </p:spPr>
        <p:txBody>
          <a:bodyPr>
            <a:normAutofit fontScale="85000" lnSpcReduction="10000"/>
          </a:bodyPr>
          <a:lstStyle/>
          <a:p>
            <a:pPr>
              <a:buFont typeface="Wingdings" pitchFamily="2" charset="2"/>
              <a:buChar char="ü"/>
            </a:pPr>
            <a:r>
              <a:rPr lang="en-US" b="1" u="sng" dirty="0" smtClean="0"/>
              <a:t>Pituitary Adenomas</a:t>
            </a:r>
          </a:p>
          <a:p>
            <a:pPr>
              <a:buNone/>
            </a:pPr>
            <a:r>
              <a:rPr lang="en-US" dirty="0" smtClean="0"/>
              <a:t>Pituitary tumors represent about 10% to 15% of all brain tumors and cause symptoms as a result of pressure on adjacent structures or hormonal changes such as </a:t>
            </a:r>
            <a:r>
              <a:rPr lang="en-US" dirty="0" err="1" smtClean="0"/>
              <a:t>hyperfunction</a:t>
            </a:r>
            <a:r>
              <a:rPr lang="en-US" dirty="0" smtClean="0"/>
              <a:t> or </a:t>
            </a:r>
            <a:r>
              <a:rPr lang="en-US" dirty="0" err="1" smtClean="0"/>
              <a:t>hypofunction</a:t>
            </a:r>
            <a:r>
              <a:rPr lang="en-US" dirty="0" smtClean="0"/>
              <a:t> of the pituitary. </a:t>
            </a:r>
          </a:p>
          <a:p>
            <a:pPr>
              <a:buFont typeface="Wingdings" pitchFamily="2" charset="2"/>
              <a:buChar char="Ø"/>
            </a:pPr>
            <a:r>
              <a:rPr lang="en-US" b="1" dirty="0" smtClean="0">
                <a:solidFill>
                  <a:schemeClr val="bg2">
                    <a:lumMod val="50000"/>
                  </a:schemeClr>
                </a:solidFill>
              </a:rPr>
              <a:t>Hormonal Effects of Pituitary Adenomas: </a:t>
            </a:r>
            <a:r>
              <a:rPr lang="en-US" dirty="0" smtClean="0"/>
              <a:t>pituitary tumors can produce one or more hormones normally produced by the anterior pituitary. There are </a:t>
            </a:r>
            <a:r>
              <a:rPr lang="en-US" dirty="0" err="1" smtClean="0"/>
              <a:t>prolactin</a:t>
            </a:r>
            <a:r>
              <a:rPr lang="en-US" dirty="0" smtClean="0"/>
              <a:t>-secreting pituitary adenomas (</a:t>
            </a:r>
            <a:r>
              <a:rPr lang="en-US" dirty="0" err="1" smtClean="0"/>
              <a:t>prolactinomas</a:t>
            </a:r>
            <a:r>
              <a:rPr lang="en-US" dirty="0" smtClean="0"/>
              <a:t>), growth hormone–secreting pituitary adenomas that produce </a:t>
            </a:r>
            <a:r>
              <a:rPr lang="en-US" dirty="0" err="1" smtClean="0"/>
              <a:t>acromegaly</a:t>
            </a:r>
            <a:r>
              <a:rPr lang="en-US" dirty="0" smtClean="0"/>
              <a:t> in adults, and </a:t>
            </a:r>
            <a:r>
              <a:rPr lang="en-US" dirty="0" err="1" smtClean="0"/>
              <a:t>adrenocorticotropic</a:t>
            </a:r>
            <a:r>
              <a:rPr lang="en-US" dirty="0" smtClean="0"/>
              <a:t> hormone (ACTH)–producing pituitary adenomas that result in Cushing’s disease. Adenomas that secrete thyroid-stimulating hormone or follicle-stimulating hormone and luteinizing hormone occur infrequently, whereas adenomas that produce both growth hormone and </a:t>
            </a:r>
            <a:r>
              <a:rPr lang="en-US" dirty="0" err="1" smtClean="0"/>
              <a:t>prolactin</a:t>
            </a:r>
            <a:r>
              <a:rPr lang="en-US" dirty="0" smtClean="0"/>
              <a:t> are relatively common. The female patient whose pituitary gland is secreting excessive quantities of </a:t>
            </a:r>
            <a:r>
              <a:rPr lang="en-US" dirty="0" err="1" smtClean="0"/>
              <a:t>prolactin</a:t>
            </a:r>
            <a:r>
              <a:rPr lang="en-US" dirty="0" smtClean="0"/>
              <a:t> presents with amenorrhea or </a:t>
            </a:r>
            <a:r>
              <a:rPr lang="en-US" dirty="0" err="1" smtClean="0"/>
              <a:t>galactorrhea</a:t>
            </a:r>
            <a:r>
              <a:rPr lang="en-US" dirty="0" smtClean="0"/>
              <a:t> (excessive or spontaneous flow of milk). </a:t>
            </a:r>
          </a:p>
          <a:p>
            <a:pPr>
              <a:buNone/>
            </a:pPr>
            <a:endParaRPr lang="en-US" dirty="0" smtClean="0"/>
          </a:p>
          <a:p>
            <a:pPr>
              <a:buNone/>
            </a:pPr>
            <a:endParaRPr lang="en-US" dirty="0" smtClean="0"/>
          </a:p>
          <a:p>
            <a:pPr>
              <a:buNone/>
            </a:pPr>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86400"/>
          </a:xfrm>
        </p:spPr>
        <p:txBody>
          <a:bodyPr>
            <a:normAutofit fontScale="85000" lnSpcReduction="20000"/>
          </a:bodyPr>
          <a:lstStyle/>
          <a:p>
            <a:pPr>
              <a:buFont typeface="Wingdings" pitchFamily="2" charset="2"/>
              <a:buChar char="Ø"/>
            </a:pPr>
            <a:r>
              <a:rPr lang="en-US" b="1" dirty="0" smtClean="0">
                <a:solidFill>
                  <a:schemeClr val="bg2">
                    <a:lumMod val="50000"/>
                  </a:schemeClr>
                </a:solidFill>
              </a:rPr>
              <a:t>Pressure Effects of Pituitary Adenomas: </a:t>
            </a:r>
            <a:r>
              <a:rPr lang="en-US" dirty="0" smtClean="0"/>
              <a:t>Pressure from a pituitary adenoma may be exerted on the optic nerves, optic chiasm, or optic tracts or on the hypothalamus or the third </a:t>
            </a:r>
            <a:r>
              <a:rPr lang="en-US" dirty="0" err="1" smtClean="0"/>
              <a:t>ventricle.These</a:t>
            </a:r>
            <a:r>
              <a:rPr lang="en-US" dirty="0" smtClean="0"/>
              <a:t> pressure effects produce headache, visual dysfunction, hypothalamic disorders (disorders of sleep, appetite, temperature, and emotions), increased ICP.</a:t>
            </a:r>
          </a:p>
          <a:p>
            <a:pPr>
              <a:buNone/>
            </a:pPr>
            <a:endParaRPr lang="en-US" dirty="0" smtClean="0"/>
          </a:p>
          <a:p>
            <a:pPr>
              <a:buFont typeface="Wingdings" pitchFamily="2" charset="2"/>
              <a:buChar char="Ø"/>
            </a:pPr>
            <a:r>
              <a:rPr lang="en-US" dirty="0" smtClean="0"/>
              <a:t>Male patients with </a:t>
            </a:r>
            <a:r>
              <a:rPr lang="en-US" dirty="0" err="1" smtClean="0"/>
              <a:t>prolactinomas</a:t>
            </a:r>
            <a:r>
              <a:rPr lang="en-US" dirty="0" smtClean="0"/>
              <a:t> may present with impotence and </a:t>
            </a:r>
            <a:r>
              <a:rPr lang="en-US" dirty="0" err="1" smtClean="0"/>
              <a:t>hypogonadism</a:t>
            </a:r>
            <a:r>
              <a:rPr lang="en-US" dirty="0" smtClean="0"/>
              <a:t>. </a:t>
            </a:r>
            <a:r>
              <a:rPr lang="en-US" dirty="0" err="1" smtClean="0"/>
              <a:t>Acromegaly</a:t>
            </a:r>
            <a:r>
              <a:rPr lang="en-US" dirty="0" smtClean="0"/>
              <a:t>, caused by excess growth hormone, produces enlargement of the hands and feet. The clinical features of Cushing’s disease, a condition associated with prolonged overproduction of </a:t>
            </a:r>
            <a:r>
              <a:rPr lang="en-US" dirty="0" err="1" smtClean="0"/>
              <a:t>cortisol</a:t>
            </a:r>
            <a:r>
              <a:rPr lang="en-US" dirty="0" smtClean="0"/>
              <a:t>, occur with excessive production of ACTH. Manifestations include a form of obesity, osteoporosis, elevated blood glucose levels, and emotional disorders. Endocrine disorders resulting from these tumors.</a:t>
            </a:r>
          </a:p>
          <a:p>
            <a:pPr>
              <a:buNone/>
            </a:pPr>
            <a:r>
              <a:rPr lang="en-US" dirty="0" smtClean="0"/>
              <a:t> </a:t>
            </a:r>
          </a:p>
          <a:p>
            <a:pPr>
              <a:buNone/>
            </a:pPr>
            <a:r>
              <a:rPr lang="en-US" dirty="0" smtClean="0"/>
              <a:t> </a:t>
            </a:r>
            <a:endParaRPr lang="en-US" dirty="0"/>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72000"/>
          </a:xfrm>
        </p:spPr>
        <p:txBody>
          <a:bodyPr>
            <a:normAutofit/>
          </a:bodyPr>
          <a:lstStyle/>
          <a:p>
            <a:pPr>
              <a:buNone/>
            </a:pPr>
            <a:endParaRPr lang="en-US" sz="5400" dirty="0" smtClean="0"/>
          </a:p>
          <a:p>
            <a:pPr>
              <a:buNone/>
            </a:pPr>
            <a:endParaRPr lang="en-US" sz="5400" dirty="0" smtClean="0"/>
          </a:p>
          <a:p>
            <a:pPr>
              <a:buNone/>
            </a:pPr>
            <a:r>
              <a:rPr lang="en-US" sz="5400" dirty="0" smtClean="0"/>
              <a:t>Definition Of Brain Cancer </a:t>
            </a:r>
          </a:p>
          <a:p>
            <a:pPr algn="ctr">
              <a:buNone/>
            </a:pPr>
            <a:r>
              <a:rPr lang="en-US" sz="2800" dirty="0" smtClean="0"/>
              <a:t>(what does it mean?) </a:t>
            </a:r>
            <a:endParaRPr lang="en-US" sz="2800" dirty="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a:buFont typeface="Wingdings" pitchFamily="2" charset="2"/>
              <a:buChar char="ü"/>
            </a:pPr>
            <a:r>
              <a:rPr lang="en-US" b="1" u="sng" dirty="0" err="1" smtClean="0"/>
              <a:t>Angiomas</a:t>
            </a:r>
            <a:endParaRPr lang="en-US" b="1" u="sng" dirty="0" smtClean="0"/>
          </a:p>
          <a:p>
            <a:pPr>
              <a:buNone/>
            </a:pPr>
            <a:endParaRPr lang="en-US" dirty="0" smtClean="0"/>
          </a:p>
          <a:p>
            <a:pPr>
              <a:buNone/>
            </a:pPr>
            <a:r>
              <a:rPr lang="en-US" dirty="0" smtClean="0"/>
              <a:t>Brain </a:t>
            </a:r>
            <a:r>
              <a:rPr lang="en-US" dirty="0" err="1" smtClean="0"/>
              <a:t>angiomas</a:t>
            </a:r>
            <a:r>
              <a:rPr lang="en-US" dirty="0" smtClean="0"/>
              <a:t> (masses composed largely of abnormal blood vessels) are found either in or on the surface of the brain. They occur in the cerebellum in 83% of cases. Some persist throughout life without causing symptoms; others cause symptoms of a brain tumor. The walls of the blood vessels in </a:t>
            </a:r>
            <a:r>
              <a:rPr lang="en-US" dirty="0" err="1" smtClean="0"/>
              <a:t>angiomas</a:t>
            </a:r>
            <a:r>
              <a:rPr lang="en-US" dirty="0" smtClean="0"/>
              <a:t> are thin, these patients are at risk for hemorrhagic stroke.</a:t>
            </a:r>
          </a:p>
          <a:p>
            <a:pPr>
              <a:buNone/>
            </a:pPr>
            <a:r>
              <a:rPr lang="en-US" dirty="0" smtClean="0"/>
              <a:t> </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26a1e592e807c0052e7de116d760325.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5257800"/>
          </a:xfrm>
        </p:spPr>
        <p:txBody>
          <a:bodyPr>
            <a:normAutofit/>
          </a:bodyPr>
          <a:lstStyle/>
          <a:p>
            <a:pPr>
              <a:buNone/>
            </a:pPr>
            <a:endParaRPr lang="en-US" sz="5400" dirty="0" smtClean="0"/>
          </a:p>
          <a:p>
            <a:pPr>
              <a:buNone/>
            </a:pPr>
            <a:endParaRPr lang="en-US" sz="5400" dirty="0" smtClean="0"/>
          </a:p>
          <a:p>
            <a:pPr>
              <a:buNone/>
            </a:pPr>
            <a:r>
              <a:rPr lang="en-US" sz="5400" dirty="0" smtClean="0"/>
              <a:t>  Classification &amp; Staging </a:t>
            </a:r>
            <a:endParaRPr lang="en-US" sz="5400"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96830766_1248819142596136_8264122540784268628_n.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a:buFont typeface="Wingdings" pitchFamily="2" charset="2"/>
              <a:buChar char="ü"/>
            </a:pPr>
            <a:r>
              <a:rPr lang="en-US" dirty="0" smtClean="0"/>
              <a:t>Based on the results of MRI, CT scans and other tests, the doctor will tell the Pt. the stage of the cancer. Staging describes the size of the cancer and if and how far it has spread beyond the brain.</a:t>
            </a:r>
          </a:p>
          <a:p>
            <a:pPr>
              <a:buNone/>
            </a:pPr>
            <a:endParaRPr lang="en-US" dirty="0" smtClean="0"/>
          </a:p>
          <a:p>
            <a:pPr>
              <a:buFont typeface="Wingdings" pitchFamily="2" charset="2"/>
              <a:buChar char="ü"/>
            </a:pPr>
            <a:r>
              <a:rPr lang="en-US" dirty="0" smtClean="0"/>
              <a:t>Brain tumors are usually graded on a scale of 1 to 4, based on how quickly they are growing and their ability to invade nearby tissue: grades 1 and 2 are the slowest growing and are called low-grade tumors; grade 3 and 4 is the fastest growing.</a:t>
            </a:r>
          </a:p>
          <a:p>
            <a:pPr>
              <a:buNone/>
            </a:pPr>
            <a:r>
              <a:rPr lang="en-US" dirty="0" smtClean="0"/>
              <a:t> </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389120"/>
          </a:xfrm>
        </p:spPr>
        <p:txBody>
          <a:bodyPr>
            <a:normAutofit/>
          </a:bodyPr>
          <a:lstStyle/>
          <a:p>
            <a:pPr>
              <a:buNone/>
            </a:pPr>
            <a:r>
              <a:rPr lang="en-US" sz="5800" dirty="0" smtClean="0"/>
              <a:t>Medical management &amp; Therapeutic Approaches</a:t>
            </a:r>
          </a:p>
          <a:p>
            <a:pPr algn="ctr">
              <a:buNone/>
            </a:pPr>
            <a:r>
              <a:rPr lang="en-US" dirty="0" smtClean="0"/>
              <a:t>(How is brain cancer treated?)</a:t>
            </a:r>
          </a:p>
          <a:p>
            <a:pPr>
              <a:buNone/>
            </a:pPr>
            <a:r>
              <a:rPr lang="en-US" sz="6000" dirty="0" smtClean="0"/>
              <a:t/>
            </a:r>
            <a:br>
              <a:rPr lang="en-US" sz="6000" dirty="0" smtClean="0"/>
            </a:br>
            <a:endParaRPr lang="en-US" sz="60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10200"/>
          </a:xfrm>
        </p:spPr>
        <p:txBody>
          <a:bodyPr>
            <a:normAutofit/>
          </a:bodyPr>
          <a:lstStyle/>
          <a:p>
            <a:pPr>
              <a:buFont typeface="Wingdings" pitchFamily="2" charset="2"/>
              <a:buChar char="ü"/>
            </a:pPr>
            <a:r>
              <a:rPr lang="en-US" sz="2400" b="1" u="sng" dirty="0" smtClean="0">
                <a:solidFill>
                  <a:srgbClr val="00B0F0"/>
                </a:solidFill>
              </a:rPr>
              <a:t>Surgery:</a:t>
            </a:r>
            <a:r>
              <a:rPr lang="en-US" sz="2400" dirty="0" smtClean="0"/>
              <a:t> Brain surgery is </a:t>
            </a:r>
            <a:r>
              <a:rPr lang="en-US" sz="2400" dirty="0" err="1" smtClean="0"/>
              <a:t>is</a:t>
            </a:r>
            <a:r>
              <a:rPr lang="en-US" sz="2400" dirty="0" smtClean="0"/>
              <a:t> the most common treatment for brain tumors. Depending on location of the tumor, it might be able to be removed fully, partially, or not all.</a:t>
            </a:r>
          </a:p>
          <a:p>
            <a:pPr>
              <a:buFont typeface="Wingdings" pitchFamily="2" charset="2"/>
              <a:buChar char="ü"/>
            </a:pPr>
            <a:r>
              <a:rPr lang="en-US" sz="2400" b="1" u="sng" dirty="0" smtClean="0">
                <a:solidFill>
                  <a:srgbClr val="00B0F0"/>
                </a:solidFill>
              </a:rPr>
              <a:t>Chemotherapy: </a:t>
            </a:r>
            <a:r>
              <a:rPr lang="en-US" sz="2400" dirty="0" smtClean="0"/>
              <a:t>These drugs can destroy cancer cells in the brain and shrink the tumor. Pt.  might </a:t>
            </a:r>
            <a:r>
              <a:rPr lang="en-US" sz="2400" dirty="0" err="1" smtClean="0"/>
              <a:t>recieve</a:t>
            </a:r>
            <a:r>
              <a:rPr lang="en-US" sz="2400" dirty="0" smtClean="0"/>
              <a:t> chemotherapy orally or intravenously.</a:t>
            </a:r>
          </a:p>
          <a:p>
            <a:pPr>
              <a:buFont typeface="Wingdings" pitchFamily="2" charset="2"/>
              <a:buChar char="ü"/>
            </a:pPr>
            <a:r>
              <a:rPr lang="en-US" sz="2400" b="1" u="sng" dirty="0" smtClean="0">
                <a:solidFill>
                  <a:srgbClr val="00B0F0"/>
                </a:solidFill>
              </a:rPr>
              <a:t>Radiation therapy: </a:t>
            </a:r>
            <a:r>
              <a:rPr lang="en-US" sz="2400" dirty="0" smtClean="0"/>
              <a:t>This technique uses high-energy waves, like X-rays, to destroy tumor tissue and cancer cells that can’t be surgically removed.</a:t>
            </a:r>
          </a:p>
          <a:p>
            <a:pPr>
              <a:buFont typeface="Wingdings" pitchFamily="2" charset="2"/>
              <a:buChar char="ü"/>
            </a:pPr>
            <a:r>
              <a:rPr lang="en-US" sz="2400" b="1" u="sng" dirty="0" smtClean="0">
                <a:solidFill>
                  <a:srgbClr val="00B0F0"/>
                </a:solidFill>
              </a:rPr>
              <a:t>Combination therapy:</a:t>
            </a:r>
            <a:r>
              <a:rPr lang="en-US" sz="2400" u="sng" dirty="0" smtClean="0">
                <a:solidFill>
                  <a:srgbClr val="00B0F0"/>
                </a:solidFill>
              </a:rPr>
              <a:t> </a:t>
            </a:r>
            <a:r>
              <a:rPr lang="en-US" sz="2400" dirty="0" smtClean="0"/>
              <a:t>Receiving chemotherapy and radiation therapy at the same time.</a:t>
            </a:r>
          </a:p>
          <a:p>
            <a:pPr>
              <a:buNone/>
            </a:pPr>
            <a:endParaRPr lang="en-US"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458200" cy="5638800"/>
          </a:xfrm>
        </p:spPr>
        <p:txBody>
          <a:bodyPr>
            <a:normAutofit fontScale="62500" lnSpcReduction="20000"/>
          </a:bodyPr>
          <a:lstStyle/>
          <a:p>
            <a:pPr>
              <a:buFont typeface="Wingdings" pitchFamily="2" charset="2"/>
              <a:buChar char="ü"/>
            </a:pPr>
            <a:r>
              <a:rPr lang="en-US" sz="3100" b="1" u="sng" dirty="0" smtClean="0">
                <a:solidFill>
                  <a:srgbClr val="00B0F0"/>
                </a:solidFill>
              </a:rPr>
              <a:t>Other medications:</a:t>
            </a:r>
            <a:r>
              <a:rPr lang="en-US" sz="3100" dirty="0" smtClean="0"/>
              <a:t> the doctor may prescribe medications to treat symptoms and side effects caused by the brain tumor and brain cancer treatments, like:</a:t>
            </a:r>
          </a:p>
          <a:p>
            <a:pPr marL="514350" indent="-514350" fontAlgn="base">
              <a:buFont typeface="+mj-lt"/>
              <a:buAutoNum type="arabicPeriod"/>
            </a:pPr>
            <a:r>
              <a:rPr lang="en-US" sz="3100" b="1" u="sng" dirty="0" smtClean="0"/>
              <a:t>Corticosteroids:</a:t>
            </a:r>
            <a:r>
              <a:rPr lang="en-US" sz="3100" dirty="0" smtClean="0"/>
              <a:t> These drugs are used to lower swelling in the brain, which can lessen headache pain from the swelling without the need for prescription pain medications. These drugs may also help improve neurological symptoms by decreasing the pressure from the tumor and swelling in the healthy brain tissue.</a:t>
            </a:r>
          </a:p>
          <a:p>
            <a:pPr marL="514350" indent="-514350" fontAlgn="base">
              <a:buFont typeface="+mj-lt"/>
              <a:buAutoNum type="arabicPeriod"/>
            </a:pPr>
            <a:r>
              <a:rPr lang="en-US" sz="3100" b="1" u="sng" dirty="0" smtClean="0"/>
              <a:t>Anti-seizure medications:</a:t>
            </a:r>
            <a:r>
              <a:rPr lang="en-US" sz="3100" dirty="0" smtClean="0"/>
              <a:t> These help control seizures.</a:t>
            </a:r>
          </a:p>
          <a:p>
            <a:pPr marL="514350" indent="-514350" fontAlgn="base">
              <a:buFont typeface="+mj-lt"/>
              <a:buAutoNum type="arabicPeriod"/>
            </a:pPr>
            <a:r>
              <a:rPr lang="en-US" sz="3100" dirty="0" smtClean="0"/>
              <a:t> </a:t>
            </a:r>
            <a:r>
              <a:rPr lang="en-US" sz="3100" b="1" u="sng" dirty="0" smtClean="0"/>
              <a:t>osmotic diuretics</a:t>
            </a:r>
            <a:r>
              <a:rPr lang="en-US" sz="3100" dirty="0" smtClean="0"/>
              <a:t> (</a:t>
            </a:r>
            <a:r>
              <a:rPr lang="en-US" sz="3100" dirty="0" err="1" smtClean="0"/>
              <a:t>eg</a:t>
            </a:r>
            <a:r>
              <a:rPr lang="en-US" sz="3100" dirty="0" smtClean="0"/>
              <a:t>, </a:t>
            </a:r>
            <a:r>
              <a:rPr lang="en-US" sz="3100" dirty="0" err="1" smtClean="0"/>
              <a:t>mannitol</a:t>
            </a:r>
            <a:r>
              <a:rPr lang="en-US" sz="3100" dirty="0" smtClean="0"/>
              <a:t> ) to decrease the fluid content of the brain, which leads to a decrease in ICP. </a:t>
            </a:r>
          </a:p>
          <a:p>
            <a:pPr>
              <a:buNone/>
            </a:pPr>
            <a:endParaRPr lang="en-US" sz="3100" dirty="0" smtClean="0"/>
          </a:p>
          <a:p>
            <a:pPr>
              <a:buFont typeface="Wingdings" pitchFamily="2" charset="2"/>
              <a:buChar char="ü"/>
            </a:pPr>
            <a:endParaRPr lang="en-US" sz="3100" dirty="0" smtClean="0"/>
          </a:p>
          <a:p>
            <a:pPr>
              <a:buFont typeface="Wingdings" pitchFamily="2" charset="2"/>
              <a:buChar char="ü"/>
            </a:pPr>
            <a:r>
              <a:rPr lang="en-US" sz="3100" b="1" u="sng" dirty="0" smtClean="0">
                <a:solidFill>
                  <a:srgbClr val="00B0F0"/>
                </a:solidFill>
              </a:rPr>
              <a:t>Rehabilitation:</a:t>
            </a:r>
            <a:r>
              <a:rPr lang="en-US" sz="3100" b="1" dirty="0" smtClean="0"/>
              <a:t> </a:t>
            </a:r>
            <a:r>
              <a:rPr lang="en-US" sz="3100" dirty="0" smtClean="0"/>
              <a:t>Pt. might need to attend rehabilitation sessions if his cancer or treatment has affected Pt. ability to talk, walk, or perform other daily functions. Rehabilitation includes physical therapy, occupational therapy, and other therapies that can help the Pt. relearn activities.</a:t>
            </a:r>
          </a:p>
          <a:p>
            <a:pPr>
              <a:buFont typeface="Wingdings" pitchFamily="2" charset="2"/>
              <a:buChar char="ü"/>
            </a:pPr>
            <a:r>
              <a:rPr lang="en-US" sz="3100" b="1" u="sng" dirty="0" smtClean="0">
                <a:solidFill>
                  <a:srgbClr val="00B0F0"/>
                </a:solidFill>
              </a:rPr>
              <a:t>Alternative therapies: </a:t>
            </a:r>
            <a:r>
              <a:rPr lang="en-US" sz="3100" dirty="0" smtClean="0"/>
              <a:t>There isn’t much scientific research that supports using alternative therapies to treat brain cancer. But some healthcare professionals do recommend steps like a </a:t>
            </a:r>
            <a:r>
              <a:rPr lang="en-US" sz="3100" dirty="0" err="1" smtClean="0"/>
              <a:t>blanced</a:t>
            </a:r>
            <a:r>
              <a:rPr lang="en-US" sz="3100" dirty="0" smtClean="0"/>
              <a:t> diet and vitamin and mineral supplementation to replace nutrients lost from the cancer treatment. </a:t>
            </a:r>
          </a:p>
          <a:p>
            <a:pPr>
              <a:buNone/>
            </a:pPr>
            <a:endParaRPr lang="en-US"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kj.PNG"/>
          <p:cNvPicPr>
            <a:picLocks noGrp="1" noChangeAspect="1"/>
          </p:cNvPicPr>
          <p:nvPr>
            <p:ph idx="1"/>
          </p:nvPr>
        </p:nvPicPr>
        <p:blipFill>
          <a:blip r:embed="rId2"/>
          <a:stretch>
            <a:fillRect/>
          </a:stretch>
        </p:blipFill>
        <p:spPr>
          <a:xfrm>
            <a:off x="0" y="0"/>
            <a:ext cx="9144000" cy="6857999"/>
          </a:xfr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389120"/>
          </a:xfrm>
        </p:spPr>
        <p:txBody>
          <a:bodyPr>
            <a:normAutofit/>
          </a:bodyPr>
          <a:lstStyle/>
          <a:p>
            <a:pPr>
              <a:buNone/>
            </a:pPr>
            <a:r>
              <a:rPr lang="en-US" sz="6600" dirty="0" smtClean="0"/>
              <a:t>       Nursing Care</a:t>
            </a:r>
          </a:p>
          <a:p>
            <a:pPr algn="ctr">
              <a:buNone/>
            </a:pPr>
            <a:r>
              <a:rPr lang="en-US" sz="2400" dirty="0" smtClean="0"/>
              <a:t>(Nurse role!) </a:t>
            </a:r>
            <a:endParaRPr lang="en-US" sz="2400"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Font typeface="Wingdings" pitchFamily="2" charset="2"/>
              <a:buChar char="ü"/>
            </a:pPr>
            <a:r>
              <a:rPr lang="en-US" dirty="0" smtClean="0"/>
              <a:t>Brain cancer is the result of cancerous cell growth in the  brain. The cancer cells form tumors that can be slow-growing or fast-growing depending on the type of tumor.</a:t>
            </a:r>
          </a:p>
          <a:p>
            <a:pPr>
              <a:buNone/>
            </a:pPr>
            <a:endParaRPr lang="en-US" dirty="0" smtClean="0"/>
          </a:p>
          <a:p>
            <a:pPr>
              <a:buFont typeface="Wingdings" pitchFamily="2" charset="2"/>
              <a:buChar char="ü"/>
            </a:pPr>
            <a:r>
              <a:rPr lang="en-US" dirty="0" smtClean="0"/>
              <a:t>Brain cancers include primary brain tumors, which start in the brain and almost never spread to other parts of the body, and secondary tumors (or metastases), which are caused by cancers that began in another part of the body.</a:t>
            </a:r>
          </a:p>
          <a:p>
            <a:pPr>
              <a:buNone/>
            </a:pPr>
            <a:r>
              <a:rPr lang="en-US" dirty="0" smtClean="0"/>
              <a:t/>
            </a:r>
            <a:br>
              <a:rPr lang="en-US" dirty="0" smtClean="0"/>
            </a:br>
            <a:r>
              <a:rPr lang="en-US" dirty="0" smtClean="0"/>
              <a:t> </a:t>
            </a:r>
            <a:endParaRPr lang="en-US" dirty="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53565"/>
          <a:ext cx="9144000" cy="7097776"/>
        </p:xfrm>
        <a:graphic>
          <a:graphicData uri="http://schemas.openxmlformats.org/drawingml/2006/table">
            <a:tbl>
              <a:tblPr firstRow="1" bandRow="1">
                <a:tableStyleId>{69CF1AB2-1976-4502-BF36-3FF5EA218861}</a:tableStyleId>
              </a:tblPr>
              <a:tblGrid>
                <a:gridCol w="3048000"/>
                <a:gridCol w="3048000"/>
                <a:gridCol w="3048000"/>
              </a:tblGrid>
              <a:tr h="470440">
                <a:tc>
                  <a:txBody>
                    <a:bodyPr/>
                    <a:lstStyle/>
                    <a:p>
                      <a:pPr marL="0" marR="0" algn="l" rtl="0">
                        <a:lnSpc>
                          <a:spcPct val="130000"/>
                        </a:lnSpc>
                        <a:spcBef>
                          <a:spcPts val="0"/>
                        </a:spcBef>
                        <a:spcAft>
                          <a:spcPts val="800"/>
                        </a:spcAft>
                      </a:pPr>
                      <a:r>
                        <a:rPr lang="en-US" sz="2800" b="1" dirty="0" err="1" smtClean="0"/>
                        <a:t>Nsg</a:t>
                      </a:r>
                      <a:r>
                        <a:rPr lang="en-US" sz="2800" b="1" dirty="0" smtClean="0"/>
                        <a:t> </a:t>
                      </a:r>
                      <a:r>
                        <a:rPr lang="en-US" sz="2800" b="1" dirty="0" err="1" smtClean="0"/>
                        <a:t>Dx</a:t>
                      </a:r>
                      <a:r>
                        <a:rPr lang="en-US" sz="2800" b="1" dirty="0" smtClean="0"/>
                        <a:t>.</a:t>
                      </a:r>
                      <a:endParaRPr lang="en-US" sz="2800" b="1" dirty="0">
                        <a:solidFill>
                          <a:schemeClr val="tx1"/>
                        </a:solidFill>
                        <a:latin typeface="Calibri"/>
                        <a:ea typeface="Calibri"/>
                        <a:cs typeface="Arial"/>
                      </a:endParaRPr>
                    </a:p>
                  </a:txBody>
                  <a:tcPr marL="68580" marR="68580" marT="0" marB="0"/>
                </a:tc>
                <a:tc>
                  <a:txBody>
                    <a:bodyPr/>
                    <a:lstStyle/>
                    <a:p>
                      <a:r>
                        <a:rPr lang="en-US" sz="2800" b="1" dirty="0" smtClean="0"/>
                        <a:t>Planning/</a:t>
                      </a:r>
                      <a:r>
                        <a:rPr lang="en-US" sz="2800" b="1" baseline="0" dirty="0" smtClean="0"/>
                        <a:t> Goals</a:t>
                      </a:r>
                      <a:endParaRPr lang="en-US" sz="2800" b="1" dirty="0"/>
                    </a:p>
                  </a:txBody>
                  <a:tcPr/>
                </a:tc>
                <a:tc>
                  <a:txBody>
                    <a:bodyPr/>
                    <a:lstStyle/>
                    <a:p>
                      <a:r>
                        <a:rPr lang="en-US" sz="2800" b="1" dirty="0" smtClean="0"/>
                        <a:t>Interventions</a:t>
                      </a:r>
                      <a:endParaRPr lang="en-US" sz="2800" b="1" dirty="0"/>
                    </a:p>
                  </a:txBody>
                  <a:tcPr/>
                </a:tc>
              </a:tr>
              <a:tr h="1249037">
                <a:tc>
                  <a:txBody>
                    <a:bodyPr/>
                    <a:lstStyle/>
                    <a:p>
                      <a:pPr marL="0" marR="0" algn="l" rtl="0">
                        <a:lnSpc>
                          <a:spcPct val="130000"/>
                        </a:lnSpc>
                        <a:spcBef>
                          <a:spcPts val="0"/>
                        </a:spcBef>
                        <a:spcAft>
                          <a:spcPts val="800"/>
                        </a:spcAft>
                      </a:pPr>
                      <a:r>
                        <a:rPr lang="en-US" sz="1600" b="1" dirty="0">
                          <a:solidFill>
                            <a:schemeClr val="tx1"/>
                          </a:solidFill>
                        </a:rPr>
                        <a:t>Self-care deficit ( feeding, bathing &amp; toileting) related to loss or impairment of motor &amp; sensory function &amp; decreased cognitive abilities. </a:t>
                      </a:r>
                      <a:endParaRPr lang="en-US" sz="1600" b="1" dirty="0">
                        <a:solidFill>
                          <a:schemeClr val="tx1"/>
                        </a:solidFill>
                        <a:latin typeface="Calibri"/>
                        <a:ea typeface="Calibri"/>
                        <a:cs typeface="Arial"/>
                      </a:endParaRPr>
                    </a:p>
                  </a:txBody>
                  <a:tcPr marL="68580" marR="68580" marT="0" marB="0"/>
                </a:tc>
                <a:tc>
                  <a:txBody>
                    <a:bodyPr/>
                    <a:lstStyle/>
                    <a:p>
                      <a:pPr marL="0" marR="0" algn="l" rtl="0">
                        <a:lnSpc>
                          <a:spcPct val="130000"/>
                        </a:lnSpc>
                        <a:spcBef>
                          <a:spcPts val="0"/>
                        </a:spcBef>
                        <a:spcAft>
                          <a:spcPts val="800"/>
                        </a:spcAft>
                      </a:pPr>
                      <a:r>
                        <a:rPr lang="en-US" sz="1600" b="1" dirty="0">
                          <a:solidFill>
                            <a:schemeClr val="tx1"/>
                          </a:solidFill>
                          <a:latin typeface="Cambria"/>
                          <a:ea typeface="Calibri"/>
                          <a:cs typeface="Arial"/>
                        </a:rPr>
                        <a:t>Compensating for self-care deficit.</a:t>
                      </a:r>
                      <a:endParaRPr lang="en-US" sz="1600" b="1" dirty="0">
                        <a:solidFill>
                          <a:schemeClr val="tx1"/>
                        </a:solidFill>
                        <a:latin typeface="Calibri"/>
                        <a:ea typeface="Calibri"/>
                        <a:cs typeface="Arial"/>
                      </a:endParaRPr>
                    </a:p>
                  </a:txBody>
                  <a:tcPr marL="68580" marR="68580" marT="0" marB="0"/>
                </a:tc>
                <a:tc>
                  <a:txBody>
                    <a:bodyPr/>
                    <a:lstStyle/>
                    <a:p>
                      <a:pPr marL="0" marR="0" algn="l" rtl="0">
                        <a:lnSpc>
                          <a:spcPct val="130000"/>
                        </a:lnSpc>
                        <a:spcBef>
                          <a:spcPts val="0"/>
                        </a:spcBef>
                        <a:spcAft>
                          <a:spcPts val="800"/>
                        </a:spcAft>
                      </a:pPr>
                      <a:r>
                        <a:rPr lang="en-US" sz="1600" b="1" dirty="0" smtClean="0">
                          <a:solidFill>
                            <a:schemeClr val="tx1"/>
                          </a:solidFill>
                          <a:latin typeface="Cambria"/>
                          <a:ea typeface="Calibri"/>
                          <a:cs typeface="Arial"/>
                        </a:rPr>
                        <a:t>Encourage the Pt family to keep her as independent as possible for as long as possible. Increase assistance with self-care activities is required.</a:t>
                      </a:r>
                      <a:endParaRPr lang="en-US" sz="1600" b="1" dirty="0">
                        <a:solidFill>
                          <a:schemeClr val="tx1"/>
                        </a:solidFill>
                        <a:latin typeface="Calibri"/>
                        <a:ea typeface="Calibri"/>
                        <a:cs typeface="Arial"/>
                      </a:endParaRPr>
                    </a:p>
                  </a:txBody>
                  <a:tcPr marL="68580" marR="68580" marT="0" marB="0"/>
                </a:tc>
              </a:tr>
              <a:tr h="1615272">
                <a:tc>
                  <a:txBody>
                    <a:bodyPr/>
                    <a:lstStyle/>
                    <a:p>
                      <a:pPr marL="0" marR="0" algn="l" rtl="0">
                        <a:lnSpc>
                          <a:spcPct val="130000"/>
                        </a:lnSpc>
                        <a:spcBef>
                          <a:spcPts val="0"/>
                        </a:spcBef>
                        <a:spcAft>
                          <a:spcPts val="800"/>
                        </a:spcAft>
                      </a:pPr>
                      <a:r>
                        <a:rPr lang="en-US" sz="1600" b="1" dirty="0">
                          <a:solidFill>
                            <a:schemeClr val="tx1"/>
                          </a:solidFill>
                        </a:rPr>
                        <a:t>Imbalanced nutrition less than body requirements,  due to treatment &amp; tumor effects, decreased nutritional intake &amp; </a:t>
                      </a:r>
                      <a:r>
                        <a:rPr lang="en-US" sz="1600" b="1" dirty="0" err="1">
                          <a:solidFill>
                            <a:schemeClr val="tx1"/>
                          </a:solidFill>
                        </a:rPr>
                        <a:t>malabsorption</a:t>
                      </a:r>
                      <a:r>
                        <a:rPr lang="en-US" sz="1600" b="1" dirty="0">
                          <a:solidFill>
                            <a:schemeClr val="tx1"/>
                          </a:solidFill>
                        </a:rPr>
                        <a:t>. </a:t>
                      </a:r>
                      <a:endParaRPr lang="en-US" sz="1600" b="1" dirty="0">
                        <a:solidFill>
                          <a:schemeClr val="tx1"/>
                        </a:solidFill>
                        <a:latin typeface="Calibri"/>
                        <a:ea typeface="Calibri"/>
                        <a:cs typeface="Arial"/>
                      </a:endParaRPr>
                    </a:p>
                  </a:txBody>
                  <a:tcPr marL="68580" marR="68580" marT="0" marB="0"/>
                </a:tc>
                <a:tc>
                  <a:txBody>
                    <a:bodyPr/>
                    <a:lstStyle/>
                    <a:p>
                      <a:pPr marL="0" marR="0" algn="l" rtl="0">
                        <a:lnSpc>
                          <a:spcPct val="130000"/>
                        </a:lnSpc>
                        <a:spcBef>
                          <a:spcPts val="0"/>
                        </a:spcBef>
                        <a:spcAft>
                          <a:spcPts val="800"/>
                        </a:spcAft>
                      </a:pPr>
                      <a:r>
                        <a:rPr lang="en-US" sz="1600" b="1" dirty="0" smtClean="0">
                          <a:solidFill>
                            <a:schemeClr val="tx1"/>
                          </a:solidFill>
                          <a:latin typeface="Cambria"/>
                          <a:ea typeface="Calibri"/>
                          <a:cs typeface="Arial"/>
                        </a:rPr>
                        <a:t>Improve </a:t>
                      </a:r>
                      <a:r>
                        <a:rPr lang="en-US" sz="1600" b="1" dirty="0">
                          <a:solidFill>
                            <a:schemeClr val="tx1"/>
                          </a:solidFill>
                          <a:latin typeface="Cambria"/>
                          <a:ea typeface="Calibri"/>
                          <a:cs typeface="Arial"/>
                        </a:rPr>
                        <a:t>nutrition.</a:t>
                      </a:r>
                      <a:endParaRPr lang="en-US" sz="1600" b="1" dirty="0">
                        <a:solidFill>
                          <a:schemeClr val="tx1"/>
                        </a:solidFill>
                        <a:latin typeface="Calibri"/>
                        <a:ea typeface="Calibri"/>
                        <a:cs typeface="Arial"/>
                      </a:endParaRPr>
                    </a:p>
                  </a:txBody>
                  <a:tcPr marL="68580" marR="68580" marT="0" marB="0"/>
                </a:tc>
                <a:tc>
                  <a:txBody>
                    <a:bodyPr/>
                    <a:lstStyle/>
                    <a:p>
                      <a:pPr marL="0" marR="0" algn="l" rtl="0">
                        <a:lnSpc>
                          <a:spcPct val="130000"/>
                        </a:lnSpc>
                        <a:spcBef>
                          <a:spcPts val="0"/>
                        </a:spcBef>
                        <a:spcAft>
                          <a:spcPts val="800"/>
                        </a:spcAft>
                      </a:pPr>
                      <a:r>
                        <a:rPr lang="en-US" sz="1600" b="1">
                          <a:solidFill>
                            <a:schemeClr val="tx1"/>
                          </a:solidFill>
                          <a:latin typeface="Cambria"/>
                          <a:ea typeface="Calibri"/>
                          <a:cs typeface="Arial"/>
                        </a:rPr>
                        <a:t>Teaches the family how to position the patient foe comfort during meals.</a:t>
                      </a:r>
                      <a:endParaRPr lang="en-US" sz="1600" b="1">
                        <a:solidFill>
                          <a:schemeClr val="tx1"/>
                        </a:solidFill>
                        <a:latin typeface="Calibri"/>
                        <a:ea typeface="Calibri"/>
                        <a:cs typeface="Arial"/>
                      </a:endParaRPr>
                    </a:p>
                    <a:p>
                      <a:pPr marL="0" marR="0" algn="l" rtl="0">
                        <a:lnSpc>
                          <a:spcPct val="130000"/>
                        </a:lnSpc>
                        <a:spcBef>
                          <a:spcPts val="0"/>
                        </a:spcBef>
                        <a:spcAft>
                          <a:spcPts val="800"/>
                        </a:spcAft>
                      </a:pPr>
                      <a:r>
                        <a:rPr lang="en-US" sz="1600" b="1">
                          <a:solidFill>
                            <a:schemeClr val="tx1"/>
                          </a:solidFill>
                          <a:latin typeface="Cambria"/>
                          <a:ea typeface="Calibri"/>
                          <a:cs typeface="Arial"/>
                        </a:rPr>
                        <a:t>Meals time should be planned when the patient is rested and less distress from pain or other effect of treatment.</a:t>
                      </a:r>
                      <a:endParaRPr lang="en-US" sz="1600" b="1">
                        <a:solidFill>
                          <a:schemeClr val="tx1"/>
                        </a:solidFill>
                        <a:latin typeface="Calibri"/>
                        <a:ea typeface="Calibri"/>
                        <a:cs typeface="Arial"/>
                      </a:endParaRPr>
                    </a:p>
                  </a:txBody>
                  <a:tcPr marL="68580" marR="68580" marT="0" marB="0"/>
                </a:tc>
              </a:tr>
              <a:tr h="302877">
                <a:tc>
                  <a:txBody>
                    <a:bodyPr/>
                    <a:lstStyle/>
                    <a:p>
                      <a:pPr marL="0" marR="0" algn="l" rtl="0">
                        <a:lnSpc>
                          <a:spcPct val="130000"/>
                        </a:lnSpc>
                        <a:spcBef>
                          <a:spcPts val="0"/>
                        </a:spcBef>
                        <a:spcAft>
                          <a:spcPts val="800"/>
                        </a:spcAft>
                      </a:pPr>
                      <a:r>
                        <a:rPr lang="en-US" sz="1600" b="1" dirty="0">
                          <a:solidFill>
                            <a:schemeClr val="tx1"/>
                          </a:solidFill>
                        </a:rPr>
                        <a:t>Anxiety related to fear of dying, un certainty,.</a:t>
                      </a:r>
                      <a:endParaRPr lang="en-US" sz="1600" b="1" dirty="0">
                        <a:solidFill>
                          <a:schemeClr val="tx1"/>
                        </a:solidFill>
                        <a:latin typeface="Calibri"/>
                        <a:ea typeface="Calibri"/>
                        <a:cs typeface="Arial"/>
                      </a:endParaRPr>
                    </a:p>
                  </a:txBody>
                  <a:tcPr marL="68580" marR="68580" marT="0" marB="0"/>
                </a:tc>
                <a:tc>
                  <a:txBody>
                    <a:bodyPr/>
                    <a:lstStyle/>
                    <a:p>
                      <a:pPr marL="0" marR="0" algn="l" rtl="0">
                        <a:lnSpc>
                          <a:spcPct val="130000"/>
                        </a:lnSpc>
                        <a:spcBef>
                          <a:spcPts val="0"/>
                        </a:spcBef>
                        <a:spcAft>
                          <a:spcPts val="800"/>
                        </a:spcAft>
                      </a:pPr>
                      <a:r>
                        <a:rPr lang="en-US" sz="1600" b="1" dirty="0" smtClean="0">
                          <a:solidFill>
                            <a:schemeClr val="tx1"/>
                          </a:solidFill>
                          <a:latin typeface="Cambria"/>
                          <a:ea typeface="Calibri"/>
                          <a:cs typeface="Arial"/>
                        </a:rPr>
                        <a:t>Relieve </a:t>
                      </a:r>
                      <a:r>
                        <a:rPr lang="en-US" sz="1600" b="1" dirty="0">
                          <a:solidFill>
                            <a:schemeClr val="tx1"/>
                          </a:solidFill>
                          <a:latin typeface="Cambria"/>
                          <a:ea typeface="Calibri"/>
                          <a:cs typeface="Arial"/>
                        </a:rPr>
                        <a:t>anxiety </a:t>
                      </a:r>
                      <a:endParaRPr lang="en-US" sz="1600" b="1" dirty="0">
                        <a:solidFill>
                          <a:schemeClr val="tx1"/>
                        </a:solidFill>
                        <a:latin typeface="Calibri"/>
                        <a:ea typeface="Calibri"/>
                        <a:cs typeface="Arial"/>
                      </a:endParaRPr>
                    </a:p>
                  </a:txBody>
                  <a:tcPr marL="68580" marR="68580" marT="0" marB="0"/>
                </a:tc>
                <a:tc>
                  <a:txBody>
                    <a:bodyPr/>
                    <a:lstStyle/>
                    <a:p>
                      <a:pPr marL="0" marR="0" algn="l" rtl="0">
                        <a:lnSpc>
                          <a:spcPct val="130000"/>
                        </a:lnSpc>
                        <a:spcBef>
                          <a:spcPts val="0"/>
                        </a:spcBef>
                        <a:spcAft>
                          <a:spcPts val="800"/>
                        </a:spcAft>
                      </a:pPr>
                      <a:r>
                        <a:rPr lang="en-US" sz="1600" b="1" dirty="0" smtClean="0">
                          <a:solidFill>
                            <a:schemeClr val="tx1"/>
                          </a:solidFill>
                          <a:latin typeface="Cambria"/>
                          <a:ea typeface="Calibri"/>
                          <a:cs typeface="Arial"/>
                        </a:rPr>
                        <a:t>Pt. </a:t>
                      </a:r>
                      <a:r>
                        <a:rPr lang="en-US" sz="1600" b="1" dirty="0">
                          <a:solidFill>
                            <a:schemeClr val="tx1"/>
                          </a:solidFill>
                          <a:latin typeface="Cambria"/>
                          <a:ea typeface="Calibri"/>
                          <a:cs typeface="Arial"/>
                        </a:rPr>
                        <a:t>needs the opportunity to physical </a:t>
                      </a:r>
                      <a:endParaRPr lang="en-US" sz="1600" b="1" dirty="0">
                        <a:solidFill>
                          <a:schemeClr val="tx1"/>
                        </a:solidFill>
                        <a:latin typeface="Calibri"/>
                        <a:ea typeface="Calibri"/>
                        <a:cs typeface="Arial"/>
                      </a:endParaRPr>
                    </a:p>
                  </a:txBody>
                  <a:tcPr marL="68580" marR="68580" marT="0" marB="0"/>
                </a:tc>
              </a:tr>
              <a:tr h="981095">
                <a:tc>
                  <a:txBody>
                    <a:bodyPr/>
                    <a:lstStyle/>
                    <a:p>
                      <a:pPr marL="0" marR="0" indent="0" algn="l" defTabSz="914400" rtl="0" eaLnBrk="1" fontAlgn="auto" latinLnBrk="0" hangingPunct="1">
                        <a:lnSpc>
                          <a:spcPct val="130000"/>
                        </a:lnSpc>
                        <a:spcBef>
                          <a:spcPts val="0"/>
                        </a:spcBef>
                        <a:spcAft>
                          <a:spcPts val="800"/>
                        </a:spcAft>
                        <a:buClrTx/>
                        <a:buSzTx/>
                        <a:buFontTx/>
                        <a:buNone/>
                        <a:tabLst/>
                        <a:defRPr/>
                      </a:pPr>
                      <a:r>
                        <a:rPr lang="en-US" sz="1600" b="1" dirty="0" smtClean="0">
                          <a:solidFill>
                            <a:schemeClr val="tx1"/>
                          </a:solidFill>
                        </a:rPr>
                        <a:t>Impaired Skin Integrity related to general weakness. </a:t>
                      </a:r>
                      <a:endParaRPr lang="en-US" sz="1600" b="1" dirty="0" smtClean="0">
                        <a:solidFill>
                          <a:schemeClr val="tx1"/>
                        </a:solidFill>
                        <a:latin typeface="Calibri"/>
                        <a:ea typeface="Calibri"/>
                        <a:cs typeface="Arial"/>
                      </a:endParaRPr>
                    </a:p>
                    <a:p>
                      <a:pPr marL="0" marR="0" algn="l" rtl="0">
                        <a:lnSpc>
                          <a:spcPct val="130000"/>
                        </a:lnSpc>
                        <a:spcBef>
                          <a:spcPts val="0"/>
                        </a:spcBef>
                        <a:spcAft>
                          <a:spcPts val="800"/>
                        </a:spcAft>
                      </a:pPr>
                      <a:r>
                        <a:rPr lang="en-US" sz="1600" b="1" dirty="0" smtClean="0">
                          <a:solidFill>
                            <a:schemeClr val="tx1"/>
                          </a:solidFill>
                          <a:latin typeface="Cambria"/>
                          <a:ea typeface="Calibri"/>
                          <a:cs typeface="Arial"/>
                        </a:rPr>
                        <a:t> </a:t>
                      </a:r>
                      <a:endParaRPr lang="en-US" sz="1600" b="1" dirty="0">
                        <a:solidFill>
                          <a:schemeClr val="tx1"/>
                        </a:solidFill>
                        <a:latin typeface="Cambria"/>
                        <a:ea typeface="Calibri"/>
                        <a:cs typeface="Arial"/>
                      </a:endParaRPr>
                    </a:p>
                  </a:txBody>
                  <a:tcPr marL="68580" marR="68580" marT="0" marB="0"/>
                </a:tc>
                <a:tc>
                  <a:txBody>
                    <a:bodyPr/>
                    <a:lstStyle/>
                    <a:p>
                      <a:pPr marL="0" marR="0" algn="l" rtl="0">
                        <a:lnSpc>
                          <a:spcPct val="130000"/>
                        </a:lnSpc>
                        <a:spcBef>
                          <a:spcPts val="0"/>
                        </a:spcBef>
                        <a:spcAft>
                          <a:spcPts val="800"/>
                        </a:spcAft>
                      </a:pPr>
                      <a:r>
                        <a:rPr lang="en-US" sz="1600" b="1" dirty="0">
                          <a:solidFill>
                            <a:schemeClr val="tx1"/>
                          </a:solidFill>
                          <a:latin typeface="Cambria"/>
                          <a:ea typeface="Calibri"/>
                          <a:cs typeface="Tahoma"/>
                        </a:rPr>
                        <a:t/>
                      </a:r>
                      <a:br>
                        <a:rPr lang="en-US" sz="1600" b="1" dirty="0">
                          <a:solidFill>
                            <a:schemeClr val="tx1"/>
                          </a:solidFill>
                          <a:latin typeface="Cambria"/>
                          <a:ea typeface="Calibri"/>
                          <a:cs typeface="Tahoma"/>
                        </a:rPr>
                      </a:br>
                      <a:r>
                        <a:rPr lang="en-US" sz="1600" b="1" dirty="0" smtClean="0">
                          <a:solidFill>
                            <a:schemeClr val="tx1"/>
                          </a:solidFill>
                          <a:latin typeface="Cambria"/>
                          <a:ea typeface="Calibri"/>
                          <a:cs typeface="Tahoma"/>
                        </a:rPr>
                        <a:t>achieve intact skin</a:t>
                      </a:r>
                      <a:br>
                        <a:rPr lang="en-US" sz="1600" b="1" dirty="0" smtClean="0">
                          <a:solidFill>
                            <a:schemeClr val="tx1"/>
                          </a:solidFill>
                          <a:latin typeface="Cambria"/>
                          <a:ea typeface="Calibri"/>
                          <a:cs typeface="Tahoma"/>
                        </a:rPr>
                      </a:br>
                      <a:endParaRPr lang="en-US" sz="1600" b="1" dirty="0">
                        <a:solidFill>
                          <a:schemeClr val="tx1"/>
                        </a:solidFill>
                        <a:latin typeface="Calibri"/>
                        <a:ea typeface="Calibri"/>
                        <a:cs typeface="Arial"/>
                      </a:endParaRPr>
                    </a:p>
                  </a:txBody>
                  <a:tcPr marL="68580" marR="68580" marT="0" marB="0"/>
                </a:tc>
                <a:tc>
                  <a:txBody>
                    <a:bodyPr/>
                    <a:lstStyle/>
                    <a:p>
                      <a:pPr marL="0" marR="0" indent="0" algn="l" defTabSz="914400" rtl="1" eaLnBrk="1" fontAlgn="auto" latinLnBrk="0" hangingPunct="1">
                        <a:lnSpc>
                          <a:spcPct val="130000"/>
                        </a:lnSpc>
                        <a:spcBef>
                          <a:spcPts val="0"/>
                        </a:spcBef>
                        <a:spcAft>
                          <a:spcPts val="800"/>
                        </a:spcAft>
                        <a:buClrTx/>
                        <a:buSzTx/>
                        <a:buFontTx/>
                        <a:buNone/>
                        <a:tabLst/>
                        <a:defRPr/>
                      </a:pPr>
                      <a:r>
                        <a:rPr lang="en-US" sz="1600" b="1" dirty="0" smtClean="0">
                          <a:solidFill>
                            <a:schemeClr val="tx1"/>
                          </a:solidFill>
                          <a:latin typeface="Cambria"/>
                          <a:ea typeface="Calibri"/>
                          <a:cs typeface="Tahoma"/>
                        </a:rPr>
                        <a:t>body positioning, encourage balanced nutrition with adequate protein, do   complete bathing daily.</a:t>
                      </a:r>
                      <a:endParaRPr lang="en-US" sz="1600" b="1" dirty="0" smtClean="0">
                        <a:solidFill>
                          <a:schemeClr val="tx1"/>
                        </a:solidFill>
                        <a:latin typeface="Calibri"/>
                        <a:ea typeface="Calibri"/>
                        <a:cs typeface="Arial"/>
                      </a:endParaRPr>
                    </a:p>
                    <a:p>
                      <a:pPr marL="0" marR="0" algn="l" rtl="1">
                        <a:lnSpc>
                          <a:spcPct val="130000"/>
                        </a:lnSpc>
                        <a:spcBef>
                          <a:spcPts val="0"/>
                        </a:spcBef>
                        <a:spcAft>
                          <a:spcPts val="800"/>
                        </a:spcAft>
                      </a:pPr>
                      <a:r>
                        <a:rPr lang="en-US" sz="1600" b="1" dirty="0" smtClean="0">
                          <a:solidFill>
                            <a:schemeClr val="tx1"/>
                          </a:solidFill>
                          <a:latin typeface="Cambria"/>
                          <a:ea typeface="Calibri"/>
                          <a:cs typeface="Arial"/>
                        </a:rPr>
                        <a:t> </a:t>
                      </a:r>
                      <a:endParaRPr lang="ar-SA" sz="1600" b="1" dirty="0">
                        <a:solidFill>
                          <a:schemeClr val="tx1"/>
                        </a:solidFill>
                        <a:latin typeface="Cambria"/>
                        <a:ea typeface="Calibri"/>
                        <a:cs typeface="Arial"/>
                      </a:endParaRPr>
                    </a:p>
                  </a:txBody>
                  <a:tcPr marL="68580" marR="68580" marT="0" marB="0"/>
                </a:tc>
              </a:tr>
            </a:tbl>
          </a:graphicData>
        </a:graphic>
      </p:graphicFrame>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886200"/>
          </a:xfrm>
        </p:spPr>
        <p:txBody>
          <a:bodyPr>
            <a:normAutofit/>
          </a:bodyPr>
          <a:lstStyle/>
          <a:p>
            <a:pPr>
              <a:buNone/>
            </a:pPr>
            <a:r>
              <a:rPr lang="en-US" sz="9600" dirty="0" smtClean="0"/>
              <a:t>   A </a:t>
            </a:r>
            <a:r>
              <a:rPr lang="en-US" sz="4400" dirty="0" smtClean="0"/>
              <a:t>Case With Brain Tumor </a:t>
            </a:r>
            <a:endParaRPr lang="en-US" sz="4400"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0"/>
            <a:ext cx="2895600" cy="1828800"/>
          </a:xfrm>
          <a:blipFill>
            <a:blip r:embed="rId2"/>
            <a:stretch>
              <a:fillRect/>
            </a:stretch>
          </a:blipFill>
        </p:spPr>
        <p:txBody>
          <a:bodyPr/>
          <a:lstStyle/>
          <a:p>
            <a:r>
              <a:rPr lang="en-US" dirty="0" smtClean="0"/>
              <a:t>. </a:t>
            </a:r>
            <a:endParaRPr lang="en-US" dirty="0"/>
          </a:p>
        </p:txBody>
      </p:sp>
      <p:sp>
        <p:nvSpPr>
          <p:cNvPr id="3" name="Content Placeholder 2"/>
          <p:cNvSpPr>
            <a:spLocks noGrp="1"/>
          </p:cNvSpPr>
          <p:nvPr>
            <p:ph idx="1"/>
          </p:nvPr>
        </p:nvSpPr>
        <p:spPr>
          <a:xfrm>
            <a:off x="457200" y="1935480"/>
            <a:ext cx="8229600" cy="4922520"/>
          </a:xfrm>
        </p:spPr>
        <p:txBody>
          <a:bodyPr>
            <a:normAutofit fontScale="47500" lnSpcReduction="20000"/>
          </a:bodyPr>
          <a:lstStyle/>
          <a:p>
            <a:pPr>
              <a:buNone/>
            </a:pPr>
            <a:r>
              <a:rPr lang="en-US" sz="6500" b="1" u="sng" dirty="0" smtClean="0"/>
              <a:t>Case Study</a:t>
            </a:r>
          </a:p>
          <a:p>
            <a:pPr>
              <a:buNone/>
            </a:pPr>
            <a:endParaRPr lang="en-US" sz="2900" b="1" u="sng" dirty="0" smtClean="0"/>
          </a:p>
          <a:p>
            <a:pPr fontAlgn="base">
              <a:buNone/>
            </a:pPr>
            <a:r>
              <a:rPr lang="en-US" sz="2900" b="1" dirty="0" smtClean="0"/>
              <a:t> At age 62, I was living a cabin-in-the-woods quiet life, filled with books, hikes, dog walks, a loving partner, good friends, and no reason to believe any of it would ever change. Until it did.</a:t>
            </a:r>
          </a:p>
          <a:p>
            <a:pPr fontAlgn="base">
              <a:buNone/>
            </a:pPr>
            <a:endParaRPr lang="en-US" sz="2900" b="1" dirty="0" smtClean="0"/>
          </a:p>
          <a:p>
            <a:pPr fontAlgn="base">
              <a:buNone/>
            </a:pPr>
            <a:r>
              <a:rPr lang="en-US" sz="2900" b="1" dirty="0" smtClean="0"/>
              <a:t>I lost control of my body and mind and received the crushing blow of a brain tumor diagnosis. Once my body was restored by a team of brilliant neurosurgeons and the miracle of modern medicine, it was up to me to figure out how to live peacefully on a watch-and-wait plan with my inoperable, but stable, brain tumor.</a:t>
            </a:r>
          </a:p>
          <a:p>
            <a:pPr fontAlgn="base">
              <a:buNone/>
            </a:pPr>
            <a:endParaRPr lang="en-US" sz="2900" b="1" dirty="0" smtClean="0"/>
          </a:p>
          <a:p>
            <a:pPr fontAlgn="base">
              <a:buNone/>
            </a:pPr>
            <a:r>
              <a:rPr lang="en-US" sz="2900" b="1" dirty="0" smtClean="0"/>
              <a:t>Forever changed by my diagnosis, I started to view life through the lens of the Japanese philosophy of </a:t>
            </a:r>
            <a:r>
              <a:rPr lang="en-US" sz="2900" b="1" dirty="0" err="1" smtClean="0"/>
              <a:t>wabi-sabi</a:t>
            </a:r>
            <a:r>
              <a:rPr lang="en-US" sz="2900" b="1" dirty="0" smtClean="0"/>
              <a:t>, embracing my perfectly imperfect brain. With time and a lot of practice, my watch-and-wait treatment protocol morphed into a new lifestyle where I found the unexpected gift of a calmer and more creative mind. I even wrote a book about it, Keep Calm, It’s Just a Brain Tumor. </a:t>
            </a:r>
          </a:p>
          <a:p>
            <a:pPr fontAlgn="base">
              <a:buNone/>
            </a:pPr>
            <a:endParaRPr lang="en-US" sz="2900" b="1" dirty="0" smtClean="0"/>
          </a:p>
          <a:p>
            <a:pPr fontAlgn="base">
              <a:buNone/>
            </a:pPr>
            <a:r>
              <a:rPr lang="en-US" sz="2900" b="1" dirty="0" smtClean="0"/>
              <a:t>Whether you are living with a chronic illness, fearful about disease progression or get anxious about an aging mind and body, cultivating a grateful </a:t>
            </a:r>
            <a:r>
              <a:rPr lang="en-US" sz="2900" b="1" dirty="0" err="1" smtClean="0"/>
              <a:t>wabi-sabi</a:t>
            </a:r>
            <a:r>
              <a:rPr lang="en-US" sz="2900" b="1" dirty="0" smtClean="0"/>
              <a:t> mindset can help you navigate life’s inevitable uncertainties, appreciate the beauty of imperfection and find more value in the ordinary moments of everyday. </a:t>
            </a:r>
          </a:p>
          <a:p>
            <a:pPr>
              <a:buNone/>
            </a:pPr>
            <a:r>
              <a:rPr lang="en-US" dirty="0" smtClean="0"/>
              <a:t> </a:t>
            </a:r>
            <a:endParaRPr lang="en-US" dirty="0"/>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“I think I’ve changed for the better. I’ll never say I’m grateful for having brain cancer, but it’s changed me and made my life significant in a way I never expected.”</a:t>
            </a:r>
          </a:p>
          <a:p>
            <a:pPr>
              <a:buNone/>
            </a:pPr>
            <a:r>
              <a:rPr lang="en-US" sz="1300" dirty="0" smtClean="0"/>
              <a:t> — </a:t>
            </a:r>
            <a:r>
              <a:rPr lang="en-US" sz="1900" dirty="0" smtClean="0"/>
              <a:t>Dan Zappa, GBM survivor </a:t>
            </a:r>
          </a:p>
          <a:p>
            <a:pPr>
              <a:buNone/>
            </a:pPr>
            <a:endParaRPr lang="en-US" dirty="0" smtClean="0"/>
          </a:p>
          <a:p>
            <a:pPr>
              <a:buNone/>
            </a:pPr>
            <a:endParaRPr lang="en-US" dirty="0" smtClean="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tx1"/>
                </a:solidFill>
              </a:rPr>
              <a:t>References</a:t>
            </a:r>
            <a:endParaRPr lang="en-US" sz="4800" dirty="0">
              <a:solidFill>
                <a:schemeClr val="tx1"/>
              </a:solidFill>
            </a:endParaRP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1900" dirty="0" smtClean="0">
                <a:hlinkClick r:id="rId2"/>
              </a:rPr>
              <a:t>https://www.ncbi.nlm.nih.gov/pmc/articles/PMC2861559/</a:t>
            </a:r>
            <a:endParaRPr lang="en-US" sz="1900" dirty="0" smtClean="0"/>
          </a:p>
          <a:p>
            <a:pPr marL="457200" indent="-457200">
              <a:buFont typeface="+mj-lt"/>
              <a:buAutoNum type="arabicPeriod"/>
            </a:pPr>
            <a:r>
              <a:rPr lang="en-US" sz="1900" dirty="0" smtClean="0"/>
              <a:t> </a:t>
            </a:r>
            <a:r>
              <a:rPr lang="en-US" sz="1900" dirty="0" smtClean="0">
                <a:hlinkClick r:id="rId3"/>
              </a:rPr>
              <a:t>https://www.cancer.org.au/cancer-information/types-of-cancer/brain-cancer/?fbclid=IwAR06_vg1nUdwqT5bJIshoVFnosuH6-LcOWUK-FmCwj5y-EDxmoCbaSP0ZBE</a:t>
            </a:r>
            <a:r>
              <a:rPr lang="en-US" sz="1900" dirty="0" smtClean="0"/>
              <a:t> </a:t>
            </a:r>
          </a:p>
          <a:p>
            <a:pPr marL="457200" indent="-457200">
              <a:buFont typeface="+mj-lt"/>
              <a:buAutoNum type="arabicPeriod"/>
            </a:pPr>
            <a:r>
              <a:rPr lang="en-US" sz="1900" dirty="0" smtClean="0"/>
              <a:t> </a:t>
            </a:r>
            <a:r>
              <a:rPr lang="en-US" sz="1900" dirty="0" smtClean="0">
                <a:hlinkClick r:id="rId4"/>
              </a:rPr>
              <a:t>https://emedicine.medscape.com/article/779664-overview#a6</a:t>
            </a:r>
            <a:r>
              <a:rPr lang="en-US" sz="1900" dirty="0" smtClean="0"/>
              <a:t> </a:t>
            </a:r>
          </a:p>
          <a:p>
            <a:pPr marL="457200" indent="-457200">
              <a:buFont typeface="+mj-lt"/>
              <a:buAutoNum type="arabicPeriod"/>
            </a:pPr>
            <a:r>
              <a:rPr lang="en-US" sz="1900" dirty="0" smtClean="0"/>
              <a:t> </a:t>
            </a:r>
            <a:r>
              <a:rPr lang="en-US" sz="1900" dirty="0" smtClean="0">
                <a:hlinkClick r:id="rId5"/>
              </a:rPr>
              <a:t>https://moffitt.org/cancers/brain-cancer/diagnosis/screening/#:~:text=Imaging%20tests%20%E2%80%93%20Magnetic%20resonance%20imaging,hard%2Dto%2Dreach%20areas</a:t>
            </a:r>
            <a:endParaRPr lang="en-US" sz="1900" dirty="0" smtClean="0"/>
          </a:p>
          <a:p>
            <a:pPr marL="457200" indent="-457200">
              <a:buFont typeface="+mj-lt"/>
              <a:buAutoNum type="arabicPeriod"/>
            </a:pPr>
            <a:r>
              <a:rPr lang="en-US" sz="1900" dirty="0" smtClean="0"/>
              <a:t> </a:t>
            </a:r>
            <a:r>
              <a:rPr lang="en-US" sz="1900" dirty="0" smtClean="0">
                <a:hlinkClick r:id="rId6"/>
              </a:rPr>
              <a:t>https://www.cancer.net/cancer-types/brain-tumor/types-treatment</a:t>
            </a:r>
            <a:endParaRPr lang="en-US" sz="1900" dirty="0" smtClean="0"/>
          </a:p>
          <a:p>
            <a:pPr marL="457200" indent="-457200">
              <a:buFont typeface="+mj-lt"/>
              <a:buAutoNum type="arabicPeriod"/>
            </a:pPr>
            <a:r>
              <a:rPr lang="en-US" sz="1900" dirty="0" smtClean="0"/>
              <a:t> </a:t>
            </a:r>
            <a:r>
              <a:rPr lang="en-US" sz="1900" dirty="0" smtClean="0">
                <a:hlinkClick r:id="rId7"/>
              </a:rPr>
              <a:t>https://www.abta.org/testimonials/just-an-sinus-infection/</a:t>
            </a:r>
            <a:r>
              <a:rPr lang="en-US" sz="1900" dirty="0" smtClean="0"/>
              <a:t> </a:t>
            </a:r>
          </a:p>
          <a:p>
            <a:pPr marL="457200" indent="-457200">
              <a:buFont typeface="+mj-lt"/>
              <a:buAutoNum type="arabicPeriod"/>
            </a:pPr>
            <a:r>
              <a:rPr lang="en-US" sz="1900" dirty="0" smtClean="0"/>
              <a:t> </a:t>
            </a:r>
            <a:r>
              <a:rPr lang="en-US" sz="1900" dirty="0" smtClean="0">
                <a:hlinkClick r:id="rId8"/>
              </a:rPr>
              <a:t>https://www.abta.org/testimonials/keep-calm-its-just-a-brain-tumor/</a:t>
            </a:r>
            <a:r>
              <a:rPr lang="en-US" sz="1900" dirty="0" smtClean="0"/>
              <a:t> </a:t>
            </a:r>
          </a:p>
          <a:p>
            <a:pPr marL="457200" indent="-457200">
              <a:buFont typeface="+mj-lt"/>
              <a:buAutoNum type="arabicPeriod"/>
            </a:pPr>
            <a:r>
              <a:rPr lang="en-US" sz="1900" dirty="0" smtClean="0"/>
              <a:t> Text Book Of Medical Surgical Nursing, Brunner &amp; </a:t>
            </a:r>
            <a:r>
              <a:rPr lang="en-US" sz="1900" dirty="0" err="1" smtClean="0"/>
              <a:t>Suddarth’s</a:t>
            </a:r>
            <a:r>
              <a:rPr lang="en-US" sz="1900" dirty="0" smtClean="0"/>
              <a:t> 13</a:t>
            </a:r>
            <a:r>
              <a:rPr lang="en-US" sz="1900" baseline="30000" dirty="0" smtClean="0"/>
              <a:t>th</a:t>
            </a:r>
            <a:r>
              <a:rPr lang="en-US" sz="1900" dirty="0" smtClean="0"/>
              <a:t> Edition. </a:t>
            </a:r>
          </a:p>
          <a:p>
            <a:pPr marL="457200" indent="-457200">
              <a:buFont typeface="+mj-lt"/>
              <a:buAutoNum type="arabicPeriod"/>
            </a:pPr>
            <a:r>
              <a:rPr lang="en-US" sz="1900" dirty="0" smtClean="0"/>
              <a:t>Essentials Of </a:t>
            </a:r>
            <a:r>
              <a:rPr lang="en-US" sz="1900" dirty="0" err="1" smtClean="0"/>
              <a:t>Pathophysiology</a:t>
            </a:r>
            <a:r>
              <a:rPr lang="en-US" sz="1900" dirty="0" smtClean="0"/>
              <a:t>, Carol Mattson </a:t>
            </a:r>
            <a:r>
              <a:rPr lang="en-US" sz="1900" dirty="0" err="1" smtClean="0"/>
              <a:t>Porth</a:t>
            </a:r>
            <a:r>
              <a:rPr lang="en-US" sz="1900" dirty="0" smtClean="0"/>
              <a:t> 4</a:t>
            </a:r>
            <a:r>
              <a:rPr lang="en-US" sz="1900" baseline="30000" dirty="0" smtClean="0"/>
              <a:t>th</a:t>
            </a:r>
            <a:r>
              <a:rPr lang="en-US" sz="1900" dirty="0" smtClean="0"/>
              <a:t>    Edition. </a:t>
            </a: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92500"/>
          </a:bodyPr>
          <a:lstStyle/>
          <a:p>
            <a:pPr>
              <a:buNone/>
            </a:pPr>
            <a:r>
              <a:rPr lang="en-US" dirty="0" smtClean="0"/>
              <a:t>Brain Cancer could be: </a:t>
            </a:r>
          </a:p>
          <a:p>
            <a:pPr>
              <a:buFont typeface="Wingdings" pitchFamily="2" charset="2"/>
              <a:buChar char="ü"/>
            </a:pPr>
            <a:r>
              <a:rPr lang="en-US" b="1" dirty="0" smtClean="0">
                <a:solidFill>
                  <a:schemeClr val="bg2">
                    <a:lumMod val="50000"/>
                  </a:schemeClr>
                </a:solidFill>
              </a:rPr>
              <a:t>Benign brain tumors(non-cancerous):</a:t>
            </a:r>
            <a:r>
              <a:rPr lang="en-US" dirty="0" smtClean="0">
                <a:solidFill>
                  <a:schemeClr val="bg2">
                    <a:lumMod val="50000"/>
                  </a:schemeClr>
                </a:solidFill>
              </a:rPr>
              <a:t> </a:t>
            </a:r>
            <a:r>
              <a:rPr lang="en-US" dirty="0" smtClean="0"/>
              <a:t>these are low grade (grade 1 or 2), which means they grow slowly and are less likely to return after treatment. Common types are </a:t>
            </a:r>
            <a:r>
              <a:rPr lang="en-US" dirty="0" err="1" smtClean="0"/>
              <a:t>meningiomas</a:t>
            </a:r>
            <a:r>
              <a:rPr lang="en-US" dirty="0" smtClean="0"/>
              <a:t>, </a:t>
            </a:r>
            <a:r>
              <a:rPr lang="en-US" dirty="0" err="1" smtClean="0"/>
              <a:t>neuromas</a:t>
            </a:r>
            <a:r>
              <a:rPr lang="en-US" dirty="0" smtClean="0"/>
              <a:t>, pituitary tumors and </a:t>
            </a:r>
            <a:r>
              <a:rPr lang="en-US" dirty="0" err="1" smtClean="0"/>
              <a:t>craniopharyngiomas</a:t>
            </a:r>
            <a:r>
              <a:rPr lang="en-US" dirty="0" smtClean="0"/>
              <a:t>.</a:t>
            </a:r>
          </a:p>
          <a:p>
            <a:pPr>
              <a:buNone/>
            </a:pPr>
            <a:endParaRPr lang="en-US" dirty="0" smtClean="0"/>
          </a:p>
          <a:p>
            <a:pPr>
              <a:buFont typeface="Wingdings" pitchFamily="2" charset="2"/>
              <a:buChar char="ü"/>
            </a:pPr>
            <a:r>
              <a:rPr lang="en-US" b="1" dirty="0" smtClean="0">
                <a:solidFill>
                  <a:schemeClr val="bg2">
                    <a:lumMod val="50000"/>
                  </a:schemeClr>
                </a:solidFill>
              </a:rPr>
              <a:t>Malignant brain tumors(cancerous):</a:t>
            </a:r>
            <a:r>
              <a:rPr lang="en-US" b="1" dirty="0" smtClean="0"/>
              <a:t> </a:t>
            </a:r>
            <a:r>
              <a:rPr lang="en-US" dirty="0" smtClean="0"/>
              <a:t>these are high grade (grade 3 or 4) and either start in the brain (primary </a:t>
            </a:r>
            <a:r>
              <a:rPr lang="en-US" dirty="0" err="1" smtClean="0"/>
              <a:t>tumours</a:t>
            </a:r>
            <a:r>
              <a:rPr lang="en-US" dirty="0" smtClean="0"/>
              <a:t>) or spread into the brain from elsewhere (secondary </a:t>
            </a:r>
            <a:r>
              <a:rPr lang="en-US" dirty="0" err="1" smtClean="0"/>
              <a:t>tumours</a:t>
            </a:r>
            <a:r>
              <a:rPr lang="en-US" dirty="0" smtClean="0"/>
              <a:t>); they're more likely to grow back after treatment. Common types include </a:t>
            </a:r>
            <a:r>
              <a:rPr lang="en-US" dirty="0" err="1" smtClean="0"/>
              <a:t>astrocytomas</a:t>
            </a:r>
            <a:r>
              <a:rPr lang="en-US" dirty="0" smtClean="0"/>
              <a:t>, </a:t>
            </a:r>
            <a:r>
              <a:rPr lang="en-US" dirty="0" err="1" smtClean="0"/>
              <a:t>oligodendrogliomas</a:t>
            </a:r>
            <a:r>
              <a:rPr lang="en-US" dirty="0" smtClean="0"/>
              <a:t>, </a:t>
            </a:r>
            <a:r>
              <a:rPr lang="en-US" dirty="0" err="1" smtClean="0"/>
              <a:t>glioblastomas</a:t>
            </a:r>
            <a:r>
              <a:rPr lang="en-US" dirty="0" smtClean="0"/>
              <a:t> and mixed </a:t>
            </a:r>
            <a:r>
              <a:rPr lang="en-US" dirty="0" err="1" smtClean="0"/>
              <a:t>gliomas</a:t>
            </a:r>
            <a:r>
              <a:rPr lang="en-US" dirty="0" smtClean="0"/>
              <a:t>.</a:t>
            </a:r>
          </a:p>
          <a:p>
            <a:pPr>
              <a:buNone/>
            </a:pPr>
            <a:endParaRPr lang="en-US"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9600" dirty="0" smtClean="0"/>
              <a:t>Epidemiology</a:t>
            </a:r>
          </a:p>
          <a:p>
            <a:pPr algn="ctr">
              <a:buNone/>
            </a:pPr>
            <a:r>
              <a:rPr lang="en-US" dirty="0" smtClean="0"/>
              <a:t>  (Incidence &amp; Mortality Rates) </a:t>
            </a:r>
            <a:endParaRPr lang="en-US"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fontScale="92500" lnSpcReduction="10000"/>
          </a:bodyPr>
          <a:lstStyle/>
          <a:p>
            <a:pPr fontAlgn="base">
              <a:buFont typeface="Wingdings" pitchFamily="2" charset="2"/>
              <a:buChar char="ü"/>
            </a:pPr>
            <a:r>
              <a:rPr lang="en-US" dirty="0" smtClean="0"/>
              <a:t>Brain and other nervous system cancer is the 10th leading cause of death for men and </a:t>
            </a:r>
            <a:r>
              <a:rPr lang="en-US" dirty="0" err="1" smtClean="0"/>
              <a:t>women.The</a:t>
            </a:r>
            <a:r>
              <a:rPr lang="en-US" dirty="0" smtClean="0"/>
              <a:t> International Agency for Research on Cancer of the World Health Organization estimates that in 2020, brain and nervous system cancers occurred in 168,346 men and 139,756 women worldwide. </a:t>
            </a:r>
          </a:p>
          <a:p>
            <a:pPr fontAlgn="base">
              <a:buFont typeface="Wingdings" pitchFamily="2" charset="2"/>
              <a:buChar char="ü"/>
            </a:pPr>
            <a:endParaRPr lang="en-US" dirty="0" smtClean="0"/>
          </a:p>
          <a:p>
            <a:pPr>
              <a:buFont typeface="Wingdings" pitchFamily="2" charset="2"/>
              <a:buChar char="ü"/>
            </a:pPr>
            <a:r>
              <a:rPr lang="en-US" dirty="0" smtClean="0"/>
              <a:t> </a:t>
            </a:r>
            <a:r>
              <a:rPr lang="en-US" sz="2800" dirty="0" smtClean="0"/>
              <a:t>Worldwide age-standardized </a:t>
            </a:r>
            <a:r>
              <a:rPr lang="en-US" sz="2800" dirty="0" smtClean="0">
                <a:solidFill>
                  <a:schemeClr val="accent2">
                    <a:lumMod val="75000"/>
                  </a:schemeClr>
                </a:solidFill>
              </a:rPr>
              <a:t>mortality</a:t>
            </a:r>
            <a:r>
              <a:rPr lang="en-US" sz="2800" dirty="0" smtClean="0"/>
              <a:t> for primary malignant brain tumors is ~2.8 for males and 2.0 for females per 100,000. </a:t>
            </a:r>
          </a:p>
          <a:p>
            <a:pPr>
              <a:buNone/>
            </a:pPr>
            <a:r>
              <a:rPr lang="en-US" sz="2800" dirty="0" smtClean="0"/>
              <a:t> </a:t>
            </a:r>
            <a:endParaRPr lang="en-US" dirty="0" smtClean="0"/>
          </a:p>
          <a:p>
            <a:pPr>
              <a:buNone/>
            </a:pPr>
            <a:r>
              <a:rPr lang="en-US" dirty="0" smtClean="0"/>
              <a:t> </a:t>
            </a:r>
            <a:endParaRPr lang="en-US"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43600"/>
          </a:xfrm>
          <a:blipFill>
            <a:blip r:embed="rId2"/>
            <a:stretch>
              <a:fillRect/>
            </a:stretch>
          </a:blipFill>
        </p:spPr>
        <p:txBody>
          <a:bodyPr/>
          <a:lstStyle/>
          <a:p>
            <a:r>
              <a:rPr lang="en-US" sz="800" dirty="0" smtClean="0"/>
              <a:t>. </a:t>
            </a:r>
            <a:endParaRPr lang="en-US" sz="800" dirty="0"/>
          </a:p>
        </p:txBody>
      </p:sp>
      <p:sp>
        <p:nvSpPr>
          <p:cNvPr id="3" name="Content Placeholder 2"/>
          <p:cNvSpPr>
            <a:spLocks noGrp="1"/>
          </p:cNvSpPr>
          <p:nvPr>
            <p:ph idx="1"/>
          </p:nvPr>
        </p:nvSpPr>
        <p:spPr>
          <a:xfrm>
            <a:off x="457200" y="6096000"/>
            <a:ext cx="8229600" cy="762000"/>
          </a:xfrm>
        </p:spPr>
        <p:txBody>
          <a:bodyPr>
            <a:normAutofit/>
          </a:bodyPr>
          <a:lstStyle/>
          <a:p>
            <a:pPr>
              <a:buNone/>
            </a:pPr>
            <a:r>
              <a:rPr lang="en-US" sz="1600" dirty="0" smtClean="0"/>
              <a:t>Figure 1 :Distribution of Brain and Other Central Nervous System (CNS) Tumors by Behavior and Major Histology Type, 2013 to 2017 of the united states. </a:t>
            </a:r>
            <a:endParaRPr lang="en-US" sz="1600" dirty="0"/>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9600" dirty="0" smtClean="0"/>
              <a:t>    </a:t>
            </a:r>
            <a:r>
              <a:rPr lang="en-US" sz="4800" dirty="0" smtClean="0"/>
              <a:t>Etiology &amp; Risk Factors  </a:t>
            </a:r>
          </a:p>
          <a:p>
            <a:pPr algn="ctr">
              <a:buNone/>
            </a:pPr>
            <a:r>
              <a:rPr lang="en-US" sz="2800" dirty="0" smtClean="0"/>
              <a:t> (How can you prevent this disease?)</a:t>
            </a:r>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8193346</TotalTime>
  <Words>2162</Words>
  <Application>Microsoft Office PowerPoint</Application>
  <PresentationFormat>On-screen Show (4:3)</PresentationFormat>
  <Paragraphs>201</Paragraphs>
  <Slides>44</Slides>
  <Notes>1</Notes>
  <HiddenSlides>0</HiddenSlides>
  <MMClips>0</MMClips>
  <ScaleCrop>false</ScaleCrop>
  <HeadingPairs>
    <vt:vector size="6" baseType="variant">
      <vt:variant>
        <vt:lpstr>Theme</vt:lpstr>
      </vt:variant>
      <vt:variant>
        <vt:i4>1</vt:i4>
      </vt:variant>
      <vt:variant>
        <vt:lpstr>Slide Titles</vt:lpstr>
      </vt:variant>
      <vt:variant>
        <vt:i4>44</vt:i4>
      </vt:variant>
      <vt:variant>
        <vt:lpstr>Custom Shows</vt:lpstr>
      </vt:variant>
      <vt:variant>
        <vt:i4>1</vt:i4>
      </vt:variant>
    </vt:vector>
  </HeadingPairs>
  <TitlesOfParts>
    <vt:vector size="46" baseType="lpstr">
      <vt:lpstr>Flow</vt:lpstr>
      <vt:lpstr>. </vt:lpstr>
      <vt:lpstr>Objectives expected to be explained: </vt:lpstr>
      <vt:lpstr>Slide 3</vt:lpstr>
      <vt:lpstr>Slide 4</vt:lpstr>
      <vt:lpstr>Slide 5</vt:lpstr>
      <vt:lpstr>Slide 6</vt:lpstr>
      <vt:lpstr>Slide 7</vt:lpstr>
      <vt:lpstr>. </vt:lpstr>
      <vt:lpstr>Slide 9</vt:lpstr>
      <vt:lpstr>Slide 10</vt:lpstr>
      <vt:lpstr>Slide 11</vt:lpstr>
      <vt:lpstr>       Cancers that commonly spread, or metastasize, to the brain include:  </vt:lpstr>
      <vt:lpstr>Slide 13</vt:lpstr>
      <vt:lpstr>Slide 14</vt:lpstr>
      <vt:lpstr>Slide 15</vt:lpstr>
      <vt:lpstr>Slide 16</vt:lpstr>
      <vt:lpstr>Slide 17</vt:lpstr>
      <vt:lpstr>Slide 18</vt:lpstr>
      <vt:lpstr>The signs &amp; symptoms of brain cancer depend on the size and location of the brain tumor.</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 </vt:lpstr>
      <vt:lpstr>Slide 43</vt:lpstr>
      <vt:lpstr>References</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CANCER </dc:title>
  <dc:creator>Aya Manassrah</dc:creator>
  <cp:lastModifiedBy>Aya Manassrah</cp:lastModifiedBy>
  <cp:revision>206</cp:revision>
  <dcterms:created xsi:type="dcterms:W3CDTF">2022-07-28T15:25:26Z</dcterms:created>
  <dcterms:modified xsi:type="dcterms:W3CDTF">2022-08-03T21:15:20Z</dcterms:modified>
</cp:coreProperties>
</file>