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69" r:id="rId5"/>
    <p:sldId id="259" r:id="rId6"/>
    <p:sldId id="260" r:id="rId7"/>
    <p:sldId id="261" r:id="rId8"/>
    <p:sldId id="262" r:id="rId9"/>
    <p:sldId id="263" r:id="rId10"/>
    <p:sldId id="283" r:id="rId11"/>
    <p:sldId id="284" r:id="rId12"/>
    <p:sldId id="266" r:id="rId13"/>
    <p:sldId id="298" r:id="rId14"/>
    <p:sldId id="274" r:id="rId15"/>
    <p:sldId id="287" r:id="rId16"/>
    <p:sldId id="288" r:id="rId17"/>
    <p:sldId id="275" r:id="rId18"/>
    <p:sldId id="276" r:id="rId19"/>
    <p:sldId id="281" r:id="rId20"/>
    <p:sldId id="282" r:id="rId21"/>
    <p:sldId id="289" r:id="rId22"/>
    <p:sldId id="290" r:id="rId23"/>
    <p:sldId id="285" r:id="rId24"/>
    <p:sldId id="291" r:id="rId25"/>
    <p:sldId id="292" r:id="rId26"/>
    <p:sldId id="293" r:id="rId27"/>
    <p:sldId id="294" r:id="rId28"/>
    <p:sldId id="295" r:id="rId29"/>
    <p:sldId id="296" r:id="rId30"/>
    <p:sldId id="264" r:id="rId31"/>
    <p:sldId id="265" r:id="rId32"/>
    <p:sldId id="297" r:id="rId33"/>
    <p:sldId id="26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oshbag ." initials="D." lastIdx="1" clrIdx="0">
    <p:extLst>
      <p:ext uri="{19B8F6BF-5375-455C-9EA6-DF929625EA0E}">
        <p15:presenceInfo xmlns:p15="http://schemas.microsoft.com/office/powerpoint/2012/main" userId="847b0ab846da02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smtClean="0"/>
              <a:t>11/26/2020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565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04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075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404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EE328-6AFF-436B-881F-213D56084544}"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033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322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smtClean="0"/>
              <a:t>11/26/2020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329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smtClean="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502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smtClean="0"/>
              <a:t>11/26/2020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4549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139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C5EFB91-0324-450E-B17F-36DC0ECCE413}" type="datetimeFigureOut">
              <a:rPr lang="en-US" smtClean="0"/>
              <a:t>11/26/2020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690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2E37674-C1BA-4107-9B06-6D4CAC3A3DF5}" type="datetimeFigureOut">
              <a:rPr lang="en-US" smtClean="0"/>
              <a:t>11/26/2020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91939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118E-380F-450A-B597-E3AB94E9D6DF}"/>
              </a:ext>
            </a:extLst>
          </p:cNvPr>
          <p:cNvSpPr>
            <a:spLocks noGrp="1"/>
          </p:cNvSpPr>
          <p:nvPr>
            <p:ph type="ctrTitle"/>
          </p:nvPr>
        </p:nvSpPr>
        <p:spPr/>
        <p:txBody>
          <a:bodyPr/>
          <a:lstStyle/>
          <a:p>
            <a:r>
              <a:rPr lang="en-US" dirty="0"/>
              <a:t>Integument </a:t>
            </a:r>
            <a:endParaRPr lang="en-GB" dirty="0"/>
          </a:p>
        </p:txBody>
      </p:sp>
      <p:sp>
        <p:nvSpPr>
          <p:cNvPr id="3" name="Subtitle 2">
            <a:extLst>
              <a:ext uri="{FF2B5EF4-FFF2-40B4-BE49-F238E27FC236}">
                <a16:creationId xmlns:a16="http://schemas.microsoft.com/office/drawing/2014/main" id="{D7981B3B-B9D1-43C7-B394-C8CC2E683099}"/>
              </a:ext>
            </a:extLst>
          </p:cNvPr>
          <p:cNvSpPr>
            <a:spLocks noGrp="1"/>
          </p:cNvSpPr>
          <p:nvPr>
            <p:ph type="subTitle" idx="1"/>
          </p:nvPr>
        </p:nvSpPr>
        <p:spPr>
          <a:xfrm>
            <a:off x="862983" y="3923592"/>
            <a:ext cx="9492135" cy="1958671"/>
          </a:xfrm>
        </p:spPr>
        <p:txBody>
          <a:bodyPr>
            <a:normAutofit fontScale="85000" lnSpcReduction="10000"/>
          </a:bodyPr>
          <a:lstStyle/>
          <a:p>
            <a:r>
              <a:rPr lang="en-US" dirty="0"/>
              <a:t>Adnan Abu </a:t>
            </a:r>
            <a:r>
              <a:rPr lang="en-US" dirty="0" err="1"/>
              <a:t>Arqoub</a:t>
            </a:r>
            <a:r>
              <a:rPr lang="en-US" dirty="0"/>
              <a:t> 1182551</a:t>
            </a:r>
          </a:p>
          <a:p>
            <a:r>
              <a:rPr lang="en-US" dirty="0" err="1"/>
              <a:t>Wajeeha</a:t>
            </a:r>
            <a:r>
              <a:rPr lang="en-US" dirty="0"/>
              <a:t> Huss</a:t>
            </a:r>
            <a:r>
              <a:rPr lang="en-GB" dirty="0"/>
              <a:t>EIN 1181707</a:t>
            </a:r>
            <a:endParaRPr lang="en-US" dirty="0"/>
          </a:p>
          <a:p>
            <a:r>
              <a:rPr lang="en-US" dirty="0" err="1"/>
              <a:t>Jehan</a:t>
            </a:r>
            <a:r>
              <a:rPr lang="en-US" dirty="0"/>
              <a:t> </a:t>
            </a:r>
            <a:r>
              <a:rPr lang="en-US" dirty="0" err="1"/>
              <a:t>Barghouthi</a:t>
            </a:r>
            <a:r>
              <a:rPr lang="en-US" dirty="0"/>
              <a:t> 1182887</a:t>
            </a:r>
          </a:p>
          <a:p>
            <a:r>
              <a:rPr lang="en-US" dirty="0"/>
              <a:t>Dania Qassas  1182662</a:t>
            </a:r>
          </a:p>
          <a:p>
            <a:r>
              <a:rPr lang="en-US" dirty="0"/>
              <a:t>Lana </a:t>
            </a:r>
            <a:r>
              <a:rPr lang="en-US" dirty="0" err="1"/>
              <a:t>alkhateeb</a:t>
            </a:r>
            <a:r>
              <a:rPr lang="en-US" dirty="0"/>
              <a:t> 1182665</a:t>
            </a:r>
            <a:endParaRPr lang="en-GB" dirty="0"/>
          </a:p>
        </p:txBody>
      </p:sp>
      <p:sp>
        <p:nvSpPr>
          <p:cNvPr id="4" name="TextBox 3">
            <a:extLst>
              <a:ext uri="{FF2B5EF4-FFF2-40B4-BE49-F238E27FC236}">
                <a16:creationId xmlns:a16="http://schemas.microsoft.com/office/drawing/2014/main" id="{4F468C8D-28B1-43BC-9EE2-5F8D448741C3}"/>
              </a:ext>
            </a:extLst>
          </p:cNvPr>
          <p:cNvSpPr txBox="1"/>
          <p:nvPr/>
        </p:nvSpPr>
        <p:spPr>
          <a:xfrm>
            <a:off x="10306104" y="2480806"/>
            <a:ext cx="1497496" cy="646331"/>
          </a:xfrm>
          <a:prstGeom prst="rect">
            <a:avLst/>
          </a:prstGeom>
          <a:noFill/>
        </p:spPr>
        <p:txBody>
          <a:bodyPr wrap="square" rtlCol="0">
            <a:spAutoFit/>
          </a:bodyPr>
          <a:lstStyle/>
          <a:p>
            <a:r>
              <a:rPr lang="en-US" sz="3600" dirty="0"/>
              <a:t>23</a:t>
            </a:r>
            <a:endParaRPr lang="en-GB" sz="3600" dirty="0"/>
          </a:p>
        </p:txBody>
      </p:sp>
    </p:spTree>
    <p:extLst>
      <p:ext uri="{BB962C8B-B14F-4D97-AF65-F5344CB8AC3E}">
        <p14:creationId xmlns:p14="http://schemas.microsoft.com/office/powerpoint/2010/main" val="155325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DE4E-82F7-49F0-B327-16A64E7900D6}"/>
              </a:ext>
            </a:extLst>
          </p:cNvPr>
          <p:cNvSpPr>
            <a:spLocks noGrp="1"/>
          </p:cNvSpPr>
          <p:nvPr>
            <p:ph type="title"/>
          </p:nvPr>
        </p:nvSpPr>
        <p:spPr/>
        <p:txBody>
          <a:bodyPr/>
          <a:lstStyle/>
          <a:p>
            <a:r>
              <a:rPr lang="en-US" dirty="0"/>
              <a:t>Age Related Changes That Affects  The Skin</a:t>
            </a:r>
            <a:endParaRPr lang="en-GB" dirty="0"/>
          </a:p>
        </p:txBody>
      </p:sp>
      <p:sp>
        <p:nvSpPr>
          <p:cNvPr id="3" name="Content Placeholder 2">
            <a:extLst>
              <a:ext uri="{FF2B5EF4-FFF2-40B4-BE49-F238E27FC236}">
                <a16:creationId xmlns:a16="http://schemas.microsoft.com/office/drawing/2014/main" id="{F97D8EFA-FB31-407C-AB54-ECEF6B1A1D81}"/>
              </a:ext>
            </a:extLst>
          </p:cNvPr>
          <p:cNvSpPr>
            <a:spLocks noGrp="1"/>
          </p:cNvSpPr>
          <p:nvPr>
            <p:ph idx="1"/>
          </p:nvPr>
        </p:nvSpPr>
        <p:spPr>
          <a:xfrm>
            <a:off x="119269" y="1853754"/>
            <a:ext cx="11052314" cy="4199727"/>
          </a:xfrm>
        </p:spPr>
        <p:txBody>
          <a:bodyPr>
            <a:normAutofit fontScale="92500" lnSpcReduction="10000"/>
          </a:bodyPr>
          <a:lstStyle/>
          <a:p>
            <a:r>
              <a:rPr lang="en-US" b="1" dirty="0"/>
              <a:t>Hair</a:t>
            </a:r>
            <a:endParaRPr lang="en-US" dirty="0"/>
          </a:p>
          <a:p>
            <a:pPr lvl="1"/>
            <a:r>
              <a:rPr lang="en-US" dirty="0"/>
              <a:t>Hair distribution differs from part to part on the body , from males and females </a:t>
            </a:r>
            <a:endParaRPr lang="ar-JO" dirty="0"/>
          </a:p>
          <a:p>
            <a:pPr lvl="1"/>
            <a:endParaRPr lang="en-US" dirty="0"/>
          </a:p>
          <a:p>
            <a:pPr lvl="1"/>
            <a:r>
              <a:rPr lang="en-US" dirty="0"/>
              <a:t>Hair color and distribution change to some degree in all older adults, with the most noticeable changes             being baldness and gray hair. By the age of 50 years, approximately 50% of people have graying hair and approximately 60% of white men have a noticeable degree of baldness. </a:t>
            </a:r>
            <a:endParaRPr lang="ar-JO" dirty="0"/>
          </a:p>
          <a:p>
            <a:pPr lvl="1"/>
            <a:endParaRPr lang="en-US" dirty="0"/>
          </a:p>
          <a:p>
            <a:pPr lvl="1"/>
            <a:r>
              <a:rPr lang="en-US" dirty="0"/>
              <a:t>Graying of the hair results from a decline in melanin production and the gradual replacement of pigmented hairs by nonpigmented ones.</a:t>
            </a:r>
            <a:endParaRPr lang="ar-JO" dirty="0"/>
          </a:p>
          <a:p>
            <a:pPr lvl="1"/>
            <a:endParaRPr lang="en-US" dirty="0"/>
          </a:p>
          <a:p>
            <a:pPr lvl="1"/>
            <a:r>
              <a:rPr lang="en-US" dirty="0"/>
              <a:t> </a:t>
            </a:r>
            <a:r>
              <a:rPr lang="en-US" dirty="0" err="1"/>
              <a:t>Agerelated</a:t>
            </a:r>
            <a:r>
              <a:rPr lang="en-US" dirty="0"/>
              <a:t> changes also affect hair distribution, with patches of coarse terminal hair developing over the upper lip and lower face in older women and in the ears, nares, and eyebrows of older men</a:t>
            </a:r>
            <a:endParaRPr lang="en-GB" dirty="0"/>
          </a:p>
          <a:p>
            <a:endParaRPr lang="en-GB" dirty="0"/>
          </a:p>
        </p:txBody>
      </p:sp>
      <p:pic>
        <p:nvPicPr>
          <p:cNvPr id="5" name="Picture 4">
            <a:extLst>
              <a:ext uri="{FF2B5EF4-FFF2-40B4-BE49-F238E27FC236}">
                <a16:creationId xmlns:a16="http://schemas.microsoft.com/office/drawing/2014/main" id="{9DA80E85-2A56-4E76-A827-760EF6894DB9}"/>
              </a:ext>
            </a:extLst>
          </p:cNvPr>
          <p:cNvPicPr>
            <a:picLocks noChangeAspect="1"/>
          </p:cNvPicPr>
          <p:nvPr/>
        </p:nvPicPr>
        <p:blipFill>
          <a:blip r:embed="rId2"/>
          <a:stretch>
            <a:fillRect/>
          </a:stretch>
        </p:blipFill>
        <p:spPr>
          <a:xfrm>
            <a:off x="10131249" y="1329136"/>
            <a:ext cx="1963940" cy="2941982"/>
          </a:xfrm>
          <a:prstGeom prst="rect">
            <a:avLst/>
          </a:prstGeom>
          <a:ln>
            <a:noFill/>
          </a:ln>
          <a:effectLst>
            <a:softEdge rad="112500"/>
          </a:effectLst>
        </p:spPr>
      </p:pic>
    </p:spTree>
    <p:extLst>
      <p:ext uri="{BB962C8B-B14F-4D97-AF65-F5344CB8AC3E}">
        <p14:creationId xmlns:p14="http://schemas.microsoft.com/office/powerpoint/2010/main" val="81257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05F6-F52A-43EF-98D8-D36E0F7B432B}"/>
              </a:ext>
            </a:extLst>
          </p:cNvPr>
          <p:cNvSpPr>
            <a:spLocks noGrp="1"/>
          </p:cNvSpPr>
          <p:nvPr>
            <p:ph type="title"/>
          </p:nvPr>
        </p:nvSpPr>
        <p:spPr/>
        <p:txBody>
          <a:bodyPr/>
          <a:lstStyle/>
          <a:p>
            <a:r>
              <a:rPr lang="en-GB" dirty="0"/>
              <a:t>Question </a:t>
            </a:r>
          </a:p>
        </p:txBody>
      </p:sp>
      <p:sp>
        <p:nvSpPr>
          <p:cNvPr id="3" name="Content Placeholder 2">
            <a:extLst>
              <a:ext uri="{FF2B5EF4-FFF2-40B4-BE49-F238E27FC236}">
                <a16:creationId xmlns:a16="http://schemas.microsoft.com/office/drawing/2014/main" id="{735329AD-7A3E-4F47-97DC-3E680C4A79B0}"/>
              </a:ext>
            </a:extLst>
          </p:cNvPr>
          <p:cNvSpPr>
            <a:spLocks noGrp="1"/>
          </p:cNvSpPr>
          <p:nvPr>
            <p:ph idx="1"/>
          </p:nvPr>
        </p:nvSpPr>
        <p:spPr/>
        <p:txBody>
          <a:bodyPr>
            <a:normAutofit fontScale="92500" lnSpcReduction="20000"/>
          </a:bodyPr>
          <a:lstStyle/>
          <a:p>
            <a:pPr marL="0" indent="0">
              <a:buNone/>
            </a:pPr>
            <a:endParaRPr lang="en-GB" dirty="0"/>
          </a:p>
          <a:p>
            <a:r>
              <a:rPr lang="en-GB" dirty="0"/>
              <a:t>The Reason for Greying hair in older adult is :</a:t>
            </a:r>
          </a:p>
          <a:p>
            <a:pPr marL="0" indent="0">
              <a:buNone/>
            </a:pPr>
            <a:endParaRPr lang="en-GB" dirty="0"/>
          </a:p>
          <a:p>
            <a:pPr marL="0" indent="0">
              <a:buNone/>
            </a:pPr>
            <a:r>
              <a:rPr lang="en-GB" dirty="0"/>
              <a:t> 	A : Increase in the production of melanin</a:t>
            </a:r>
          </a:p>
          <a:p>
            <a:pPr marL="0" indent="0">
              <a:buNone/>
            </a:pPr>
            <a:endParaRPr lang="en-GB" dirty="0"/>
          </a:p>
          <a:p>
            <a:pPr marL="0" indent="0">
              <a:buNone/>
            </a:pPr>
            <a:r>
              <a:rPr lang="en-GB" dirty="0"/>
              <a:t>	B : Decreased exposure to sun in old age</a:t>
            </a:r>
          </a:p>
          <a:p>
            <a:pPr marL="0" indent="0">
              <a:buNone/>
            </a:pPr>
            <a:endParaRPr lang="en-GB" dirty="0"/>
          </a:p>
          <a:p>
            <a:pPr marL="0" indent="0">
              <a:buNone/>
            </a:pPr>
            <a:r>
              <a:rPr lang="en-GB" dirty="0"/>
              <a:t>	C : Decrease in the production of melanin</a:t>
            </a:r>
          </a:p>
        </p:txBody>
      </p:sp>
      <p:pic>
        <p:nvPicPr>
          <p:cNvPr id="5" name="Picture 4">
            <a:extLst>
              <a:ext uri="{FF2B5EF4-FFF2-40B4-BE49-F238E27FC236}">
                <a16:creationId xmlns:a16="http://schemas.microsoft.com/office/drawing/2014/main" id="{8444C550-E623-46DF-9AB3-8CF7059F8E4A}"/>
              </a:ext>
            </a:extLst>
          </p:cNvPr>
          <p:cNvPicPr>
            <a:picLocks noChangeAspect="1"/>
          </p:cNvPicPr>
          <p:nvPr/>
        </p:nvPicPr>
        <p:blipFill>
          <a:blip r:embed="rId2"/>
          <a:stretch>
            <a:fillRect/>
          </a:stretch>
        </p:blipFill>
        <p:spPr>
          <a:xfrm>
            <a:off x="7213152" y="2968487"/>
            <a:ext cx="4978848" cy="2601476"/>
          </a:xfrm>
          <a:prstGeom prst="rect">
            <a:avLst/>
          </a:prstGeom>
          <a:ln>
            <a:noFill/>
          </a:ln>
          <a:effectLst>
            <a:softEdge rad="112500"/>
          </a:effectLst>
        </p:spPr>
      </p:pic>
    </p:spTree>
    <p:extLst>
      <p:ext uri="{BB962C8B-B14F-4D97-AF65-F5344CB8AC3E}">
        <p14:creationId xmlns:p14="http://schemas.microsoft.com/office/powerpoint/2010/main" val="123166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F887-F006-42DA-9D24-1AD248ABA44C}"/>
              </a:ext>
            </a:extLst>
          </p:cNvPr>
          <p:cNvSpPr>
            <a:spLocks noGrp="1"/>
          </p:cNvSpPr>
          <p:nvPr>
            <p:ph type="title"/>
          </p:nvPr>
        </p:nvSpPr>
        <p:spPr/>
        <p:txBody>
          <a:bodyPr/>
          <a:lstStyle/>
          <a:p>
            <a:r>
              <a:rPr lang="en-US" dirty="0"/>
              <a:t>Risk Factors That Affects The Skin Wellness</a:t>
            </a:r>
            <a:endParaRPr lang="en-GB" dirty="0"/>
          </a:p>
        </p:txBody>
      </p:sp>
      <p:sp>
        <p:nvSpPr>
          <p:cNvPr id="3" name="Content Placeholder 2">
            <a:extLst>
              <a:ext uri="{FF2B5EF4-FFF2-40B4-BE49-F238E27FC236}">
                <a16:creationId xmlns:a16="http://schemas.microsoft.com/office/drawing/2014/main" id="{980FBE56-BC43-4E71-BE77-49E122D4E3FA}"/>
              </a:ext>
            </a:extLst>
          </p:cNvPr>
          <p:cNvSpPr>
            <a:spLocks noGrp="1"/>
          </p:cNvSpPr>
          <p:nvPr>
            <p:ph idx="1"/>
          </p:nvPr>
        </p:nvSpPr>
        <p:spPr>
          <a:xfrm>
            <a:off x="106017" y="1853755"/>
            <a:ext cx="11754679" cy="4335010"/>
          </a:xfrm>
        </p:spPr>
        <p:txBody>
          <a:bodyPr>
            <a:normAutofit/>
          </a:bodyPr>
          <a:lstStyle/>
          <a:p>
            <a:r>
              <a:rPr lang="en-US" b="1" dirty="0"/>
              <a:t>Genetic influences</a:t>
            </a:r>
          </a:p>
          <a:p>
            <a:r>
              <a:rPr lang="en-US" b="1" dirty="0"/>
              <a:t>Life style and Environmental influences</a:t>
            </a:r>
          </a:p>
          <a:p>
            <a:pPr lvl="1"/>
            <a:r>
              <a:rPr lang="en-US" dirty="0"/>
              <a:t>Smoking, sun exposure, emotional stress, and substance or</a:t>
            </a:r>
          </a:p>
          <a:p>
            <a:pPr marL="0" indent="0">
              <a:buNone/>
            </a:pPr>
            <a:r>
              <a:rPr lang="en-US" dirty="0"/>
              <a:t> alcohol abuse.</a:t>
            </a:r>
          </a:p>
          <a:p>
            <a:pPr lvl="1"/>
            <a:r>
              <a:rPr lang="en-US" dirty="0"/>
              <a:t>Photoaging: term used to describe skin changes that occur </a:t>
            </a:r>
          </a:p>
          <a:p>
            <a:pPr marL="0" indent="0">
              <a:buNone/>
            </a:pPr>
            <a:r>
              <a:rPr lang="en-US" dirty="0"/>
              <a:t>because of exposure to ultraviolet radiation.</a:t>
            </a:r>
          </a:p>
          <a:p>
            <a:r>
              <a:rPr lang="en-US" b="1" dirty="0"/>
              <a:t>Medication Effects</a:t>
            </a:r>
          </a:p>
          <a:p>
            <a:pPr lvl="1"/>
            <a:r>
              <a:rPr lang="en-US" dirty="0"/>
              <a:t>Common adverse medication effects involving the skin include pruritus, </a:t>
            </a:r>
          </a:p>
          <a:p>
            <a:pPr marL="0" indent="0">
              <a:buNone/>
            </a:pPr>
            <a:r>
              <a:rPr lang="ar-JO" dirty="0"/>
              <a:t>	</a:t>
            </a:r>
            <a:r>
              <a:rPr lang="en-US" dirty="0"/>
              <a:t>dermatoses, photosensitivity, alopecia and pigmentation changes.</a:t>
            </a:r>
          </a:p>
          <a:p>
            <a:pPr marL="0" indent="0">
              <a:buNone/>
            </a:pPr>
            <a:endParaRPr lang="en-GB" dirty="0"/>
          </a:p>
          <a:p>
            <a:pPr marL="0" indent="0">
              <a:buNone/>
            </a:pPr>
            <a:endParaRPr lang="en-GB" dirty="0"/>
          </a:p>
          <a:p>
            <a:endParaRPr lang="en-US" dirty="0"/>
          </a:p>
        </p:txBody>
      </p:sp>
      <p:pic>
        <p:nvPicPr>
          <p:cNvPr id="5" name="Picture 4">
            <a:extLst>
              <a:ext uri="{FF2B5EF4-FFF2-40B4-BE49-F238E27FC236}">
                <a16:creationId xmlns:a16="http://schemas.microsoft.com/office/drawing/2014/main" id="{1F8694AE-AAE1-4127-8963-0EF43583A801}"/>
              </a:ext>
            </a:extLst>
          </p:cNvPr>
          <p:cNvPicPr>
            <a:picLocks noChangeAspect="1"/>
          </p:cNvPicPr>
          <p:nvPr/>
        </p:nvPicPr>
        <p:blipFill>
          <a:blip r:embed="rId2"/>
          <a:stretch>
            <a:fillRect/>
          </a:stretch>
        </p:blipFill>
        <p:spPr>
          <a:xfrm>
            <a:off x="9406120" y="1289305"/>
            <a:ext cx="2785880" cy="3720018"/>
          </a:xfrm>
          <a:prstGeom prst="rect">
            <a:avLst/>
          </a:prstGeom>
          <a:ln>
            <a:noFill/>
          </a:ln>
          <a:effectLst>
            <a:softEdge rad="112500"/>
          </a:effectLst>
        </p:spPr>
      </p:pic>
    </p:spTree>
    <p:extLst>
      <p:ext uri="{BB962C8B-B14F-4D97-AF65-F5344CB8AC3E}">
        <p14:creationId xmlns:p14="http://schemas.microsoft.com/office/powerpoint/2010/main" val="354958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06BD-9D02-4A7D-A49F-199A2C42E8B1}"/>
              </a:ext>
            </a:extLst>
          </p:cNvPr>
          <p:cNvSpPr>
            <a:spLocks noGrp="1"/>
          </p:cNvSpPr>
          <p:nvPr>
            <p:ph type="title"/>
          </p:nvPr>
        </p:nvSpPr>
        <p:spPr/>
        <p:txBody>
          <a:bodyPr/>
          <a:lstStyle/>
          <a:p>
            <a:r>
              <a:rPr lang="en-GB" dirty="0"/>
              <a:t>Question</a:t>
            </a:r>
          </a:p>
        </p:txBody>
      </p:sp>
      <p:sp>
        <p:nvSpPr>
          <p:cNvPr id="3" name="Content Placeholder 2">
            <a:extLst>
              <a:ext uri="{FF2B5EF4-FFF2-40B4-BE49-F238E27FC236}">
                <a16:creationId xmlns:a16="http://schemas.microsoft.com/office/drawing/2014/main" id="{0F450479-C36A-4591-8BD0-25210DEA04E7}"/>
              </a:ext>
            </a:extLst>
          </p:cNvPr>
          <p:cNvSpPr>
            <a:spLocks noGrp="1"/>
          </p:cNvSpPr>
          <p:nvPr>
            <p:ph idx="1"/>
          </p:nvPr>
        </p:nvSpPr>
        <p:spPr/>
        <p:txBody>
          <a:bodyPr/>
          <a:lstStyle/>
          <a:p>
            <a:r>
              <a:rPr lang="en-GB" dirty="0"/>
              <a:t>Which of the following medications causes dry mouth ? </a:t>
            </a:r>
          </a:p>
          <a:p>
            <a:pPr marL="457200" lvl="1" indent="0">
              <a:buNone/>
            </a:pPr>
            <a:r>
              <a:rPr lang="en-GB" dirty="0"/>
              <a:t>A ) Erythromycin </a:t>
            </a:r>
          </a:p>
          <a:p>
            <a:pPr marL="457200" lvl="1" indent="0">
              <a:buNone/>
            </a:pPr>
            <a:endParaRPr lang="en-GB" dirty="0"/>
          </a:p>
          <a:p>
            <a:pPr marL="457200" lvl="1" indent="0">
              <a:buNone/>
            </a:pPr>
            <a:r>
              <a:rPr lang="en-GB" dirty="0"/>
              <a:t>B ) Ampicillin </a:t>
            </a:r>
          </a:p>
          <a:p>
            <a:pPr marL="457200" lvl="1" indent="0">
              <a:buNone/>
            </a:pPr>
            <a:endParaRPr lang="en-GB" dirty="0"/>
          </a:p>
          <a:p>
            <a:pPr marL="457200" lvl="1" indent="0">
              <a:buNone/>
            </a:pPr>
            <a:r>
              <a:rPr lang="en-GB" dirty="0"/>
              <a:t>C ) Atropine </a:t>
            </a:r>
          </a:p>
          <a:p>
            <a:pPr marL="457200" lvl="1" indent="0">
              <a:buNone/>
            </a:pPr>
            <a:endParaRPr lang="en-GB" dirty="0"/>
          </a:p>
          <a:p>
            <a:pPr marL="457200" lvl="1" indent="0">
              <a:buNone/>
            </a:pPr>
            <a:r>
              <a:rPr lang="en-GB" dirty="0"/>
              <a:t>D) Furosemide </a:t>
            </a:r>
          </a:p>
        </p:txBody>
      </p:sp>
    </p:spTree>
    <p:extLst>
      <p:ext uri="{BB962C8B-B14F-4D97-AF65-F5344CB8AC3E}">
        <p14:creationId xmlns:p14="http://schemas.microsoft.com/office/powerpoint/2010/main" val="3669515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7909-BE0F-48BC-8162-E59948EA3C25}"/>
              </a:ext>
            </a:extLst>
          </p:cNvPr>
          <p:cNvSpPr>
            <a:spLocks noGrp="1"/>
          </p:cNvSpPr>
          <p:nvPr>
            <p:ph type="title"/>
          </p:nvPr>
        </p:nvSpPr>
        <p:spPr/>
        <p:txBody>
          <a:bodyPr>
            <a:normAutofit/>
          </a:bodyPr>
          <a:lstStyle/>
          <a:p>
            <a:r>
              <a:rPr lang="en-US" dirty="0"/>
              <a:t>Functional Consequences  Affecting Skin Wellness</a:t>
            </a:r>
            <a:endParaRPr lang="en-GB" dirty="0"/>
          </a:p>
        </p:txBody>
      </p:sp>
      <p:sp>
        <p:nvSpPr>
          <p:cNvPr id="3" name="Content Placeholder 2">
            <a:extLst>
              <a:ext uri="{FF2B5EF4-FFF2-40B4-BE49-F238E27FC236}">
                <a16:creationId xmlns:a16="http://schemas.microsoft.com/office/drawing/2014/main" id="{FA4A8D83-1B57-42E5-84BE-ACAA09ABE378}"/>
              </a:ext>
            </a:extLst>
          </p:cNvPr>
          <p:cNvSpPr>
            <a:spLocks noGrp="1"/>
          </p:cNvSpPr>
          <p:nvPr>
            <p:ph idx="1"/>
          </p:nvPr>
        </p:nvSpPr>
        <p:spPr/>
        <p:txBody>
          <a:bodyPr/>
          <a:lstStyle/>
          <a:p>
            <a:r>
              <a:rPr lang="en-GB" dirty="0"/>
              <a:t>Susceptibility to Injury</a:t>
            </a:r>
          </a:p>
          <a:p>
            <a:r>
              <a:rPr lang="en-GB" dirty="0"/>
              <a:t> </a:t>
            </a:r>
            <a:r>
              <a:rPr lang="fr-FR" dirty="0" err="1"/>
              <a:t>Response</a:t>
            </a:r>
            <a:r>
              <a:rPr lang="fr-FR" dirty="0"/>
              <a:t> to Ultraviolet Radiation</a:t>
            </a:r>
          </a:p>
          <a:p>
            <a:r>
              <a:rPr lang="en-GB" dirty="0"/>
              <a:t>Comfort and Sensation </a:t>
            </a:r>
          </a:p>
          <a:p>
            <a:r>
              <a:rPr lang="fr-FR" dirty="0"/>
              <a:t> </a:t>
            </a:r>
            <a:r>
              <a:rPr lang="en-GB" dirty="0"/>
              <a:t>Cosmetic Effects </a:t>
            </a:r>
          </a:p>
          <a:p>
            <a:endParaRPr lang="en-GB" dirty="0"/>
          </a:p>
          <a:p>
            <a:endParaRPr lang="en-GB" dirty="0"/>
          </a:p>
        </p:txBody>
      </p:sp>
      <p:pic>
        <p:nvPicPr>
          <p:cNvPr id="5" name="Picture 4">
            <a:extLst>
              <a:ext uri="{FF2B5EF4-FFF2-40B4-BE49-F238E27FC236}">
                <a16:creationId xmlns:a16="http://schemas.microsoft.com/office/drawing/2014/main" id="{D65BCD65-1626-4987-B1B9-E55C9DF3EDB7}"/>
              </a:ext>
            </a:extLst>
          </p:cNvPr>
          <p:cNvPicPr>
            <a:picLocks noChangeAspect="1"/>
          </p:cNvPicPr>
          <p:nvPr/>
        </p:nvPicPr>
        <p:blipFill>
          <a:blip r:embed="rId2"/>
          <a:stretch>
            <a:fillRect/>
          </a:stretch>
        </p:blipFill>
        <p:spPr>
          <a:xfrm>
            <a:off x="1463899" y="3862890"/>
            <a:ext cx="9276522" cy="2995110"/>
          </a:xfrm>
          <a:prstGeom prst="rect">
            <a:avLst/>
          </a:prstGeom>
        </p:spPr>
      </p:pic>
    </p:spTree>
    <p:extLst>
      <p:ext uri="{BB962C8B-B14F-4D97-AF65-F5344CB8AC3E}">
        <p14:creationId xmlns:p14="http://schemas.microsoft.com/office/powerpoint/2010/main" val="9503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3057-938F-4DDA-89AA-786081F1F849}"/>
              </a:ext>
            </a:extLst>
          </p:cNvPr>
          <p:cNvSpPr>
            <a:spLocks noGrp="1"/>
          </p:cNvSpPr>
          <p:nvPr>
            <p:ph type="title"/>
          </p:nvPr>
        </p:nvSpPr>
        <p:spPr/>
        <p:txBody>
          <a:bodyPr/>
          <a:lstStyle/>
          <a:p>
            <a:r>
              <a:rPr lang="en-GB" dirty="0"/>
              <a:t>Question </a:t>
            </a:r>
          </a:p>
        </p:txBody>
      </p:sp>
      <p:sp>
        <p:nvSpPr>
          <p:cNvPr id="3" name="Content Placeholder 2">
            <a:extLst>
              <a:ext uri="{FF2B5EF4-FFF2-40B4-BE49-F238E27FC236}">
                <a16:creationId xmlns:a16="http://schemas.microsoft.com/office/drawing/2014/main" id="{7BDBD03E-1AB5-4F01-8F46-00F73B06854A}"/>
              </a:ext>
            </a:extLst>
          </p:cNvPr>
          <p:cNvSpPr>
            <a:spLocks noGrp="1"/>
          </p:cNvSpPr>
          <p:nvPr>
            <p:ph idx="1"/>
          </p:nvPr>
        </p:nvSpPr>
        <p:spPr/>
        <p:txBody>
          <a:bodyPr>
            <a:normAutofit lnSpcReduction="10000"/>
          </a:bodyPr>
          <a:lstStyle/>
          <a:p>
            <a:r>
              <a:rPr lang="en-GB" dirty="0"/>
              <a:t>One of the functional consequences of age-related changes to the skin is an increased susceptibility to injury. Which of the following factors contributes to this susceptibility? </a:t>
            </a:r>
          </a:p>
          <a:p>
            <a:endParaRPr lang="en-GB" dirty="0"/>
          </a:p>
          <a:p>
            <a:pPr marL="0" indent="0">
              <a:buNone/>
            </a:pPr>
            <a:r>
              <a:rPr lang="en-GB" dirty="0"/>
              <a:t>	A)</a:t>
            </a:r>
            <a:r>
              <a:rPr lang="ar-JO" dirty="0"/>
              <a:t> </a:t>
            </a:r>
            <a:r>
              <a:rPr lang="en-GB" dirty="0"/>
              <a:t>Increased wound </a:t>
            </a:r>
            <a:r>
              <a:rPr lang="en-GB"/>
              <a:t>healing time </a:t>
            </a:r>
            <a:endParaRPr lang="en-GB" dirty="0"/>
          </a:p>
          <a:p>
            <a:endParaRPr lang="en-GB" dirty="0"/>
          </a:p>
          <a:p>
            <a:pPr marL="274320" lvl="1" indent="0">
              <a:buNone/>
            </a:pPr>
            <a:r>
              <a:rPr lang="en-GB" sz="1900" dirty="0"/>
              <a:t>	B) Changes in vitamin D synthesis </a:t>
            </a:r>
          </a:p>
          <a:p>
            <a:pPr marL="274320" lvl="1" indent="0">
              <a:buNone/>
            </a:pPr>
            <a:endParaRPr lang="en-GB" sz="1900" dirty="0"/>
          </a:p>
          <a:p>
            <a:pPr marL="274320" lvl="1" indent="0">
              <a:buNone/>
            </a:pPr>
            <a:r>
              <a:rPr lang="en-GB" sz="1900" dirty="0"/>
              <a:t>	D) Changes in skin pigmentation</a:t>
            </a:r>
          </a:p>
        </p:txBody>
      </p:sp>
    </p:spTree>
    <p:extLst>
      <p:ext uri="{BB962C8B-B14F-4D97-AF65-F5344CB8AC3E}">
        <p14:creationId xmlns:p14="http://schemas.microsoft.com/office/powerpoint/2010/main" val="12889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2587-3ACA-4386-88EF-2026B1EDEA0F}"/>
              </a:ext>
            </a:extLst>
          </p:cNvPr>
          <p:cNvSpPr>
            <a:spLocks noGrp="1"/>
          </p:cNvSpPr>
          <p:nvPr>
            <p:ph type="title"/>
          </p:nvPr>
        </p:nvSpPr>
        <p:spPr/>
        <p:txBody>
          <a:bodyPr/>
          <a:lstStyle/>
          <a:p>
            <a:r>
              <a:rPr lang="en-GB" dirty="0"/>
              <a:t>Question!</a:t>
            </a:r>
          </a:p>
        </p:txBody>
      </p:sp>
      <p:sp>
        <p:nvSpPr>
          <p:cNvPr id="3" name="Content Placeholder 2">
            <a:extLst>
              <a:ext uri="{FF2B5EF4-FFF2-40B4-BE49-F238E27FC236}">
                <a16:creationId xmlns:a16="http://schemas.microsoft.com/office/drawing/2014/main" id="{AA849707-640A-4D53-A61A-5F3380DBDC1C}"/>
              </a:ext>
            </a:extLst>
          </p:cNvPr>
          <p:cNvSpPr>
            <a:spLocks noGrp="1"/>
          </p:cNvSpPr>
          <p:nvPr>
            <p:ph idx="1"/>
          </p:nvPr>
        </p:nvSpPr>
        <p:spPr>
          <a:xfrm>
            <a:off x="974501" y="2002479"/>
            <a:ext cx="10448873" cy="4159781"/>
          </a:xfrm>
        </p:spPr>
        <p:txBody>
          <a:bodyPr>
            <a:normAutofit fontScale="85000" lnSpcReduction="10000"/>
          </a:bodyPr>
          <a:lstStyle/>
          <a:p>
            <a:r>
              <a:rPr lang="en-GB" dirty="0"/>
              <a:t>Which of the following functional consequences of skin changes will impact the nursing care of older adults? </a:t>
            </a:r>
          </a:p>
          <a:p>
            <a:pPr marL="0" indent="0">
              <a:buNone/>
            </a:pPr>
            <a:endParaRPr lang="en-GB" dirty="0"/>
          </a:p>
          <a:p>
            <a:pPr marL="0" indent="0">
              <a:buNone/>
            </a:pPr>
            <a:r>
              <a:rPr lang="en-GB" dirty="0"/>
              <a:t>	A) Older adults have an increased incidence of moles requiring intervention. </a:t>
            </a:r>
          </a:p>
          <a:p>
            <a:pPr marL="0" indent="0">
              <a:buNone/>
            </a:pPr>
            <a:endParaRPr lang="en-GB" dirty="0"/>
          </a:p>
          <a:p>
            <a:pPr marL="0" indent="0">
              <a:buNone/>
            </a:pPr>
            <a:r>
              <a:rPr lang="en-GB" dirty="0"/>
              <a:t>	B) There is a decreased incidence of skin cancer in older adults because of an increase in melanocytes. </a:t>
            </a:r>
          </a:p>
          <a:p>
            <a:pPr marL="0" indent="0">
              <a:buNone/>
            </a:pPr>
            <a:endParaRPr lang="en-GB" dirty="0"/>
          </a:p>
          <a:p>
            <a:pPr marL="0" indent="0">
              <a:buNone/>
            </a:pPr>
            <a:r>
              <a:rPr lang="en-GB" dirty="0"/>
              <a:t>	C) In older adults, tactile sensitivity increases and there is an intense response to cutaneous stimulation. </a:t>
            </a:r>
          </a:p>
          <a:p>
            <a:pPr marL="0" indent="0">
              <a:buNone/>
            </a:pPr>
            <a:endParaRPr lang="en-GB" dirty="0"/>
          </a:p>
          <a:p>
            <a:pPr marL="0" indent="0">
              <a:buNone/>
            </a:pPr>
            <a:r>
              <a:rPr lang="en-GB" dirty="0"/>
              <a:t>	D) Collagen changes interfere with tensile strength of older adults' skin, causing the skin to be less resilient</a:t>
            </a:r>
          </a:p>
        </p:txBody>
      </p:sp>
    </p:spTree>
    <p:extLst>
      <p:ext uri="{BB962C8B-B14F-4D97-AF65-F5344CB8AC3E}">
        <p14:creationId xmlns:p14="http://schemas.microsoft.com/office/powerpoint/2010/main" val="93949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ECB4-17F0-4F8E-B5F9-54FB9B283A3E}"/>
              </a:ext>
            </a:extLst>
          </p:cNvPr>
          <p:cNvSpPr>
            <a:spLocks noGrp="1"/>
          </p:cNvSpPr>
          <p:nvPr>
            <p:ph type="title"/>
          </p:nvPr>
        </p:nvSpPr>
        <p:spPr/>
        <p:txBody>
          <a:bodyPr>
            <a:normAutofit/>
          </a:bodyPr>
          <a:lstStyle/>
          <a:p>
            <a:r>
              <a:rPr lang="en-GB" dirty="0"/>
              <a:t>PATHOLOGIC CONDITIONS AFFECTING SKIN</a:t>
            </a:r>
          </a:p>
        </p:txBody>
      </p:sp>
      <p:sp>
        <p:nvSpPr>
          <p:cNvPr id="3" name="Content Placeholder 2">
            <a:extLst>
              <a:ext uri="{FF2B5EF4-FFF2-40B4-BE49-F238E27FC236}">
                <a16:creationId xmlns:a16="http://schemas.microsoft.com/office/drawing/2014/main" id="{AEB8ADEB-C6FC-421D-A148-DA1621CF44F1}"/>
              </a:ext>
            </a:extLst>
          </p:cNvPr>
          <p:cNvSpPr>
            <a:spLocks noGrp="1"/>
          </p:cNvSpPr>
          <p:nvPr>
            <p:ph idx="1"/>
          </p:nvPr>
        </p:nvSpPr>
        <p:spPr/>
        <p:txBody>
          <a:bodyPr>
            <a:normAutofit fontScale="92500" lnSpcReduction="20000"/>
          </a:bodyPr>
          <a:lstStyle/>
          <a:p>
            <a:r>
              <a:rPr lang="en-US" sz="2400" b="1" dirty="0"/>
              <a:t>Skin Cancer</a:t>
            </a:r>
          </a:p>
          <a:p>
            <a:r>
              <a:rPr lang="en-US" dirty="0"/>
              <a:t>Skin cancer, defined as an abnormal growth of skin cells, is the most common—as well as the most preventable—type of cancer . </a:t>
            </a:r>
          </a:p>
          <a:p>
            <a:r>
              <a:rPr lang="en-US" dirty="0"/>
              <a:t>Older adults are highly vulnerable to the two most common types of skin cancer, primarily because of the cumulative effects of sun exposure.</a:t>
            </a:r>
          </a:p>
          <a:p>
            <a:r>
              <a:rPr lang="en-US" dirty="0"/>
              <a:t>1 Basal cell carcinoma, which is the most common type, occurs most often on the head and neck </a:t>
            </a:r>
          </a:p>
          <a:p>
            <a:r>
              <a:rPr lang="en-US" dirty="0"/>
              <a:t>2 Squamous cell carcinoma, the second most common type, occurs most commonly on the head, neck, forearms, and dorsal hands .</a:t>
            </a:r>
          </a:p>
          <a:p>
            <a:pPr marL="0" indent="0">
              <a:buNone/>
            </a:pPr>
            <a:endParaRPr lang="en-GB" b="1" dirty="0"/>
          </a:p>
        </p:txBody>
      </p:sp>
      <p:pic>
        <p:nvPicPr>
          <p:cNvPr id="5" name="Picture 4">
            <a:extLst>
              <a:ext uri="{FF2B5EF4-FFF2-40B4-BE49-F238E27FC236}">
                <a16:creationId xmlns:a16="http://schemas.microsoft.com/office/drawing/2014/main" id="{0FBBF1C0-5020-4240-92FE-6B657A4CCC6A}"/>
              </a:ext>
            </a:extLst>
          </p:cNvPr>
          <p:cNvPicPr>
            <a:picLocks noChangeAspect="1"/>
          </p:cNvPicPr>
          <p:nvPr/>
        </p:nvPicPr>
        <p:blipFill>
          <a:blip r:embed="rId2"/>
          <a:stretch>
            <a:fillRect/>
          </a:stretch>
        </p:blipFill>
        <p:spPr>
          <a:xfrm>
            <a:off x="8502777" y="5114925"/>
            <a:ext cx="2619375" cy="1743075"/>
          </a:xfrm>
          <a:prstGeom prst="rect">
            <a:avLst/>
          </a:prstGeom>
          <a:ln>
            <a:noFill/>
          </a:ln>
          <a:effectLst>
            <a:softEdge rad="112500"/>
          </a:effectLst>
        </p:spPr>
      </p:pic>
    </p:spTree>
    <p:extLst>
      <p:ext uri="{BB962C8B-B14F-4D97-AF65-F5344CB8AC3E}">
        <p14:creationId xmlns:p14="http://schemas.microsoft.com/office/powerpoint/2010/main" val="299497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C91B-86EF-4D2C-9788-ED9F046ECD1C}"/>
              </a:ext>
            </a:extLst>
          </p:cNvPr>
          <p:cNvSpPr>
            <a:spLocks noGrp="1"/>
          </p:cNvSpPr>
          <p:nvPr>
            <p:ph type="title"/>
          </p:nvPr>
        </p:nvSpPr>
        <p:spPr/>
        <p:txBody>
          <a:bodyPr/>
          <a:lstStyle/>
          <a:p>
            <a:r>
              <a:rPr lang="en-GB" dirty="0"/>
              <a:t>PATHOLOGIC CONDITIONS AFFECTING SKIN</a:t>
            </a:r>
          </a:p>
        </p:txBody>
      </p:sp>
      <p:sp>
        <p:nvSpPr>
          <p:cNvPr id="3" name="Content Placeholder 2">
            <a:extLst>
              <a:ext uri="{FF2B5EF4-FFF2-40B4-BE49-F238E27FC236}">
                <a16:creationId xmlns:a16="http://schemas.microsoft.com/office/drawing/2014/main" id="{0DC37D3F-1975-4719-B4E9-BE3BC5191D0A}"/>
              </a:ext>
            </a:extLst>
          </p:cNvPr>
          <p:cNvSpPr>
            <a:spLocks noGrp="1"/>
          </p:cNvSpPr>
          <p:nvPr>
            <p:ph idx="1"/>
          </p:nvPr>
        </p:nvSpPr>
        <p:spPr>
          <a:xfrm>
            <a:off x="1069848" y="2093976"/>
            <a:ext cx="10701942" cy="4653054"/>
          </a:xfrm>
        </p:spPr>
        <p:txBody>
          <a:bodyPr/>
          <a:lstStyle/>
          <a:p>
            <a:r>
              <a:rPr lang="en-US" sz="2400" b="1" dirty="0"/>
              <a:t>Pressure Ulcer</a:t>
            </a:r>
          </a:p>
          <a:p>
            <a:r>
              <a:rPr lang="en-US" dirty="0"/>
              <a:t>Localized injury to the skin and/or underlying tissue, usually over a bony prominence, as</a:t>
            </a:r>
          </a:p>
          <a:p>
            <a:pPr marL="0" indent="0">
              <a:buNone/>
            </a:pPr>
            <a:r>
              <a:rPr lang="en-US" dirty="0"/>
              <a:t> a result of pressure or pressure in combination with shear and/or friction.</a:t>
            </a:r>
          </a:p>
          <a:p>
            <a:r>
              <a:rPr lang="en-US" dirty="0"/>
              <a:t>Risk factors: immobility, surgery, older age, friable skin, urinary and fecal incontinence, and smoking.</a:t>
            </a:r>
          </a:p>
          <a:p>
            <a:r>
              <a:rPr lang="en-US" dirty="0"/>
              <a:t>Complications: sepsis, cellulitis, osteomyelitis, increased length of stay.</a:t>
            </a:r>
          </a:p>
        </p:txBody>
      </p:sp>
      <p:pic>
        <p:nvPicPr>
          <p:cNvPr id="5" name="صورة 4">
            <a:extLst>
              <a:ext uri="{FF2B5EF4-FFF2-40B4-BE49-F238E27FC236}">
                <a16:creationId xmlns:a16="http://schemas.microsoft.com/office/drawing/2014/main" id="{47B6441E-10D2-4450-BB9E-9E1826CC8822}"/>
              </a:ext>
            </a:extLst>
          </p:cNvPr>
          <p:cNvPicPr>
            <a:picLocks noChangeAspect="1"/>
          </p:cNvPicPr>
          <p:nvPr/>
        </p:nvPicPr>
        <p:blipFill>
          <a:blip r:embed="rId2"/>
          <a:stretch>
            <a:fillRect/>
          </a:stretch>
        </p:blipFill>
        <p:spPr>
          <a:xfrm>
            <a:off x="7899454" y="4867184"/>
            <a:ext cx="3602766" cy="1935331"/>
          </a:xfrm>
          <a:prstGeom prst="rect">
            <a:avLst/>
          </a:prstGeom>
          <a:ln>
            <a:noFill/>
          </a:ln>
          <a:effectLst>
            <a:softEdge rad="112500"/>
          </a:effectLst>
        </p:spPr>
      </p:pic>
      <p:pic>
        <p:nvPicPr>
          <p:cNvPr id="6" name="صورة 5">
            <a:extLst>
              <a:ext uri="{FF2B5EF4-FFF2-40B4-BE49-F238E27FC236}">
                <a16:creationId xmlns:a16="http://schemas.microsoft.com/office/drawing/2014/main" id="{573BD844-B297-4D1E-A311-8371A19A68F1}"/>
              </a:ext>
            </a:extLst>
          </p:cNvPr>
          <p:cNvPicPr>
            <a:picLocks noChangeAspect="1"/>
          </p:cNvPicPr>
          <p:nvPr/>
        </p:nvPicPr>
        <p:blipFill>
          <a:blip r:embed="rId3"/>
          <a:stretch>
            <a:fillRect/>
          </a:stretch>
        </p:blipFill>
        <p:spPr>
          <a:xfrm>
            <a:off x="420210" y="4567560"/>
            <a:ext cx="5261322" cy="2290440"/>
          </a:xfrm>
          <a:prstGeom prst="rect">
            <a:avLst/>
          </a:prstGeom>
          <a:ln>
            <a:noFill/>
          </a:ln>
          <a:effectLst>
            <a:softEdge rad="112500"/>
          </a:effectLst>
        </p:spPr>
      </p:pic>
    </p:spTree>
    <p:extLst>
      <p:ext uri="{BB962C8B-B14F-4D97-AF65-F5344CB8AC3E}">
        <p14:creationId xmlns:p14="http://schemas.microsoft.com/office/powerpoint/2010/main" val="1691780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387EE8A-6199-4751-A816-218FCDD0DB68}"/>
              </a:ext>
            </a:extLst>
          </p:cNvPr>
          <p:cNvSpPr>
            <a:spLocks noGrp="1"/>
          </p:cNvSpPr>
          <p:nvPr>
            <p:ph type="title"/>
          </p:nvPr>
        </p:nvSpPr>
        <p:spPr/>
        <p:txBody>
          <a:bodyPr/>
          <a:lstStyle/>
          <a:p>
            <a:r>
              <a:rPr lang="en-GB" dirty="0"/>
              <a:t>PATHOLOGIC CONDITIONS AFFECTING SKIN</a:t>
            </a:r>
            <a:endParaRPr lang="en-US" dirty="0"/>
          </a:p>
        </p:txBody>
      </p:sp>
      <p:sp>
        <p:nvSpPr>
          <p:cNvPr id="3" name="عنصر نائب للمحتوى 2">
            <a:extLst>
              <a:ext uri="{FF2B5EF4-FFF2-40B4-BE49-F238E27FC236}">
                <a16:creationId xmlns:a16="http://schemas.microsoft.com/office/drawing/2014/main" id="{20A04504-B671-4E9D-A26C-CE667D16805B}"/>
              </a:ext>
            </a:extLst>
          </p:cNvPr>
          <p:cNvSpPr>
            <a:spLocks noGrp="1"/>
          </p:cNvSpPr>
          <p:nvPr>
            <p:ph idx="1"/>
          </p:nvPr>
        </p:nvSpPr>
        <p:spPr/>
        <p:txBody>
          <a:bodyPr>
            <a:normAutofit fontScale="77500" lnSpcReduction="20000"/>
          </a:bodyPr>
          <a:lstStyle/>
          <a:p>
            <a:r>
              <a:rPr lang="en-US" sz="2400" b="1" dirty="0"/>
              <a:t>interventions: </a:t>
            </a:r>
          </a:p>
          <a:p>
            <a:pPr marL="457200" indent="-457200">
              <a:buFont typeface="+mj-lt"/>
              <a:buAutoNum type="arabicPeriod"/>
            </a:pPr>
            <a:r>
              <a:rPr lang="en-US" dirty="0"/>
              <a:t>Pressure redistribution interventions. </a:t>
            </a:r>
          </a:p>
          <a:p>
            <a:pPr marL="457200" indent="-457200">
              <a:buFont typeface="+mj-lt"/>
              <a:buAutoNum type="arabicPeriod"/>
            </a:pPr>
            <a:r>
              <a:rPr lang="en-US" dirty="0"/>
              <a:t> Nutritional interventions.</a:t>
            </a:r>
          </a:p>
          <a:p>
            <a:pPr marL="457200" indent="-457200">
              <a:buFont typeface="+mj-lt"/>
              <a:buAutoNum type="arabicPeriod"/>
            </a:pPr>
            <a:r>
              <a:rPr lang="en-US" dirty="0"/>
              <a:t>Skincare.</a:t>
            </a:r>
          </a:p>
          <a:p>
            <a:pPr marL="457200" indent="-457200">
              <a:buFont typeface="+mj-lt"/>
              <a:buAutoNum type="arabicPeriod"/>
            </a:pPr>
            <a:r>
              <a:rPr lang="en-US" dirty="0"/>
              <a:t>Treatment measures.</a:t>
            </a:r>
          </a:p>
          <a:p>
            <a:pPr marL="457200" indent="-457200">
              <a:buFont typeface="+mj-lt"/>
              <a:buAutoNum type="arabicPeriod"/>
            </a:pPr>
            <a:r>
              <a:rPr lang="en-US" dirty="0"/>
              <a:t>Education of professionals, patients, caregivers.</a:t>
            </a:r>
            <a:endParaRPr lang="ar-JO" dirty="0"/>
          </a:p>
          <a:p>
            <a:pPr marL="457200" indent="-457200">
              <a:buFont typeface="+mj-lt"/>
              <a:buAutoNum type="arabicPeriod"/>
            </a:pPr>
            <a:endParaRPr lang="ar-JO" dirty="0"/>
          </a:p>
          <a:p>
            <a:pPr marL="0" indent="0">
              <a:buNone/>
            </a:pPr>
            <a:r>
              <a:rPr lang="en-GB" dirty="0"/>
              <a:t>Video :</a:t>
            </a:r>
          </a:p>
          <a:p>
            <a:pPr marL="0" indent="0">
              <a:buNone/>
            </a:pPr>
            <a:r>
              <a:rPr lang="en-GB" dirty="0"/>
              <a:t>https://www.youtube.com/watch?v=3Z7gU9G5UVg&amp;ab_channel=LeafTV</a:t>
            </a:r>
            <a:endParaRPr lang="en-US" dirty="0"/>
          </a:p>
        </p:txBody>
      </p:sp>
      <p:pic>
        <p:nvPicPr>
          <p:cNvPr id="5" name="صورة 4">
            <a:extLst>
              <a:ext uri="{FF2B5EF4-FFF2-40B4-BE49-F238E27FC236}">
                <a16:creationId xmlns:a16="http://schemas.microsoft.com/office/drawing/2014/main" id="{5A7C37FE-F4F4-4529-89C7-1395C1C1AB2B}"/>
              </a:ext>
            </a:extLst>
          </p:cNvPr>
          <p:cNvPicPr>
            <a:picLocks noChangeAspect="1"/>
          </p:cNvPicPr>
          <p:nvPr/>
        </p:nvPicPr>
        <p:blipFill>
          <a:blip r:embed="rId2"/>
          <a:stretch>
            <a:fillRect/>
          </a:stretch>
        </p:blipFill>
        <p:spPr>
          <a:xfrm>
            <a:off x="7459839" y="2427334"/>
            <a:ext cx="4498542" cy="3037001"/>
          </a:xfrm>
          <a:prstGeom prst="rect">
            <a:avLst/>
          </a:prstGeom>
          <a:ln>
            <a:noFill/>
          </a:ln>
          <a:effectLst>
            <a:softEdge rad="112500"/>
          </a:effectLst>
        </p:spPr>
      </p:pic>
    </p:spTree>
    <p:extLst>
      <p:ext uri="{BB962C8B-B14F-4D97-AF65-F5344CB8AC3E}">
        <p14:creationId xmlns:p14="http://schemas.microsoft.com/office/powerpoint/2010/main" val="264562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3039-C5B6-4315-BDDE-611188525BD9}"/>
              </a:ext>
            </a:extLst>
          </p:cNvPr>
          <p:cNvSpPr>
            <a:spLocks noGrp="1"/>
          </p:cNvSpPr>
          <p:nvPr>
            <p:ph type="title"/>
          </p:nvPr>
        </p:nvSpPr>
        <p:spPr/>
        <p:txBody>
          <a:bodyPr/>
          <a:lstStyle/>
          <a:p>
            <a:r>
              <a:rPr lang="en-US" dirty="0"/>
              <a:t>Learning </a:t>
            </a:r>
            <a:r>
              <a:rPr lang="en-US" dirty="0" err="1"/>
              <a:t>OutComes</a:t>
            </a:r>
            <a:endParaRPr lang="en-GB" dirty="0"/>
          </a:p>
        </p:txBody>
      </p:sp>
      <p:sp>
        <p:nvSpPr>
          <p:cNvPr id="3" name="Content Placeholder 2">
            <a:extLst>
              <a:ext uri="{FF2B5EF4-FFF2-40B4-BE49-F238E27FC236}">
                <a16:creationId xmlns:a16="http://schemas.microsoft.com/office/drawing/2014/main" id="{33E500CF-DA0F-4507-83AD-F79BD29CDC7D}"/>
              </a:ext>
            </a:extLst>
          </p:cNvPr>
          <p:cNvSpPr>
            <a:spLocks noGrp="1"/>
          </p:cNvSpPr>
          <p:nvPr>
            <p:ph idx="1"/>
          </p:nvPr>
        </p:nvSpPr>
        <p:spPr/>
        <p:txBody>
          <a:bodyPr>
            <a:normAutofit fontScale="92500" lnSpcReduction="20000"/>
          </a:bodyPr>
          <a:lstStyle/>
          <a:p>
            <a:r>
              <a:rPr lang="en-GB" dirty="0"/>
              <a:t>1. Delineate age-related changes that affect the skin, hair, nails, and glands.</a:t>
            </a:r>
          </a:p>
          <a:p>
            <a:r>
              <a:rPr lang="en-GB" dirty="0"/>
              <a:t> 2. Describe risk factors that can affect skin wellness for older adults.</a:t>
            </a:r>
          </a:p>
          <a:p>
            <a:r>
              <a:rPr lang="en-GB" dirty="0"/>
              <a:t> 3. Discuss the functional consequences of age-related changes and risk factors that affect the skin, hair, nails, and glands.</a:t>
            </a:r>
          </a:p>
          <a:p>
            <a:r>
              <a:rPr lang="en-GB" dirty="0"/>
              <a:t> 4. Assess skin in older adults, and recognize normal and pathologic skin changes. </a:t>
            </a:r>
          </a:p>
          <a:p>
            <a:r>
              <a:rPr lang="en-GB" dirty="0"/>
              <a:t>5. Describe the assessment, prevention, and management of pressure ulcers. </a:t>
            </a:r>
          </a:p>
          <a:p>
            <a:r>
              <a:rPr lang="en-GB" dirty="0"/>
              <a:t>6. Implement nursing interventions to address the following aspects of skincare: maintenance of healthy skin, prevention of xerosis, and referrals for the treatment of pathologic skin lesions.</a:t>
            </a:r>
          </a:p>
        </p:txBody>
      </p:sp>
    </p:spTree>
    <p:extLst>
      <p:ext uri="{BB962C8B-B14F-4D97-AF65-F5344CB8AC3E}">
        <p14:creationId xmlns:p14="http://schemas.microsoft.com/office/powerpoint/2010/main" val="178325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A97511-8767-4B16-9DB2-C8930C74B954}"/>
              </a:ext>
            </a:extLst>
          </p:cNvPr>
          <p:cNvSpPr>
            <a:spLocks noGrp="1"/>
          </p:cNvSpPr>
          <p:nvPr>
            <p:ph type="title"/>
          </p:nvPr>
        </p:nvSpPr>
        <p:spPr/>
        <p:txBody>
          <a:bodyPr/>
          <a:lstStyle/>
          <a:p>
            <a:r>
              <a:rPr lang="en-GB" dirty="0"/>
              <a:t>PATHOLOGIC CONDITIONS AFFECTING SKIN</a:t>
            </a:r>
            <a:endParaRPr lang="en-US" dirty="0"/>
          </a:p>
        </p:txBody>
      </p:sp>
      <p:sp>
        <p:nvSpPr>
          <p:cNvPr id="3" name="عنصر نائب للمحتوى 2">
            <a:extLst>
              <a:ext uri="{FF2B5EF4-FFF2-40B4-BE49-F238E27FC236}">
                <a16:creationId xmlns:a16="http://schemas.microsoft.com/office/drawing/2014/main" id="{C2AD9524-3ADB-44D1-9E93-0BB238ED3E7F}"/>
              </a:ext>
            </a:extLst>
          </p:cNvPr>
          <p:cNvSpPr>
            <a:spLocks noGrp="1"/>
          </p:cNvSpPr>
          <p:nvPr>
            <p:ph idx="1"/>
          </p:nvPr>
        </p:nvSpPr>
        <p:spPr>
          <a:xfrm>
            <a:off x="597506" y="1853754"/>
            <a:ext cx="11594494" cy="4425166"/>
          </a:xfrm>
        </p:spPr>
        <p:txBody>
          <a:bodyPr>
            <a:normAutofit/>
          </a:bodyPr>
          <a:lstStyle/>
          <a:p>
            <a:r>
              <a:rPr lang="en-US" b="1" dirty="0"/>
              <a:t>Stages of Pressure Ulcer Development:</a:t>
            </a:r>
          </a:p>
          <a:p>
            <a:pPr lvl="1"/>
            <a:r>
              <a:rPr lang="en-US" sz="1600" dirty="0"/>
              <a:t>Stage I: sores are not open wounds. </a:t>
            </a:r>
            <a:endParaRPr lang="ar-JO" sz="1600" dirty="0"/>
          </a:p>
          <a:p>
            <a:pPr lvl="1"/>
            <a:endParaRPr lang="en-US" sz="1600" dirty="0"/>
          </a:p>
          <a:p>
            <a:pPr lvl="1"/>
            <a:r>
              <a:rPr lang="en-US" sz="1600" dirty="0"/>
              <a:t>Stage II:  the skin usually breaks open, wears away, or forms an ulcer, which is usually tender and painful. </a:t>
            </a:r>
            <a:endParaRPr lang="ar-JO" sz="1600" dirty="0"/>
          </a:p>
          <a:p>
            <a:pPr lvl="1"/>
            <a:endParaRPr lang="en-US" sz="1600" dirty="0"/>
          </a:p>
          <a:p>
            <a:pPr lvl="1"/>
            <a:r>
              <a:rPr lang="en-US" sz="1600" dirty="0"/>
              <a:t>Stage III: the sore gets worse and extends into the tissue beneath the skin, forming a small crater. </a:t>
            </a:r>
            <a:endParaRPr lang="ar-JO" sz="1600" dirty="0"/>
          </a:p>
          <a:p>
            <a:pPr lvl="1"/>
            <a:endParaRPr lang="en-US" sz="1600" dirty="0"/>
          </a:p>
          <a:p>
            <a:pPr lvl="1"/>
            <a:r>
              <a:rPr lang="en-US" sz="1600" dirty="0"/>
              <a:t>Stage IV: the pressure injury is very deep, reaching into muscle and bone and causing extensive damage. </a:t>
            </a:r>
            <a:endParaRPr lang="ar-JO" sz="1600" dirty="0"/>
          </a:p>
          <a:p>
            <a:pPr lvl="1"/>
            <a:endParaRPr lang="en-US" sz="1600" dirty="0"/>
          </a:p>
          <a:p>
            <a:pPr lvl="1"/>
            <a:r>
              <a:rPr lang="en-US" sz="1600" dirty="0"/>
              <a:t>deep tissue injury (DTI): there isn't an open wound but the tissues beneath the surface have been damaged.</a:t>
            </a:r>
          </a:p>
          <a:p>
            <a:pPr lvl="1"/>
            <a:r>
              <a:rPr lang="en-US" sz="1600" dirty="0"/>
              <a:t>Unstageable: that the stage is not clear. </a:t>
            </a:r>
            <a:endParaRPr lang="ar-JO" sz="1600" dirty="0"/>
          </a:p>
          <a:p>
            <a:pPr lvl="1"/>
            <a:endParaRPr lang="en-US" sz="2000" dirty="0"/>
          </a:p>
        </p:txBody>
      </p:sp>
    </p:spTree>
    <p:extLst>
      <p:ext uri="{BB962C8B-B14F-4D97-AF65-F5344CB8AC3E}">
        <p14:creationId xmlns:p14="http://schemas.microsoft.com/office/powerpoint/2010/main" val="352158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2CD762-7FA3-1E46-8D80-F66CD6A493D3}"/>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4000" dirty="0"/>
              <a:t> Nursing Assessment of the skin </a:t>
            </a:r>
            <a:br>
              <a:rPr lang="en-US" sz="4000" dirty="0"/>
            </a:br>
            <a:endParaRPr lang="en-US" sz="4000" dirty="0"/>
          </a:p>
        </p:txBody>
      </p:sp>
      <p:sp>
        <p:nvSpPr>
          <p:cNvPr id="2" name="Content Placeholder 2">
            <a:extLst>
              <a:ext uri="{FF2B5EF4-FFF2-40B4-BE49-F238E27FC236}">
                <a16:creationId xmlns:a16="http://schemas.microsoft.com/office/drawing/2014/main" id="{31DAA409-E398-B542-BA87-D3FC1F8AA1F4}"/>
              </a:ext>
            </a:extLst>
          </p:cNvPr>
          <p:cNvSpPr>
            <a:spLocks noGrp="1"/>
          </p:cNvSpPr>
          <p:nvPr>
            <p:ph idx="1"/>
          </p:nvPr>
        </p:nvSpPr>
        <p:spPr>
          <a:xfrm>
            <a:off x="1066800" y="1853754"/>
            <a:ext cx="10058400" cy="4049712"/>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500" dirty="0"/>
              <a:t>This includes the close observation of the skin on the entire body.</a:t>
            </a:r>
          </a:p>
          <a:p>
            <a:r>
              <a:rPr lang="en-US" sz="2500" dirty="0"/>
              <a:t>We focus on the characteristics of the skin such as the color, moisture, temperature, texture and turgor.</a:t>
            </a:r>
          </a:p>
          <a:p>
            <a:r>
              <a:rPr lang="en-US" sz="2500" dirty="0"/>
              <a:t>The skin gives a clue for physiologic or psychosocial functions and may indicate serious health problems.</a:t>
            </a:r>
          </a:p>
          <a:p>
            <a:endParaRPr lang="en-US" sz="2500" dirty="0"/>
          </a:p>
          <a:p>
            <a:endParaRPr lang="en-US" sz="2500" dirty="0"/>
          </a:p>
        </p:txBody>
      </p:sp>
    </p:spTree>
    <p:extLst>
      <p:ext uri="{BB962C8B-B14F-4D97-AF65-F5344CB8AC3E}">
        <p14:creationId xmlns:p14="http://schemas.microsoft.com/office/powerpoint/2010/main" val="3965414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14C719-15C3-A743-81D2-4A971DFF10A7}"/>
              </a:ext>
            </a:extLst>
          </p:cNvPr>
          <p:cNvSpPr txBox="1">
            <a:spLocks noGrp="1"/>
          </p:cNvSpPr>
          <p:nvPr>
            <p:ph type="title"/>
          </p:nvPr>
        </p:nvSpPr>
        <p:spPr>
          <a:xfrm>
            <a:off x="634000" y="484632"/>
            <a:ext cx="7495874"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400"/>
              <a:t>Identifying opportunities for health promotion </a:t>
            </a:r>
            <a:br>
              <a:rPr lang="en-US" sz="3400"/>
            </a:br>
            <a:endParaRPr lang="en-US" sz="3400"/>
          </a:p>
        </p:txBody>
      </p:sp>
      <p:sp>
        <p:nvSpPr>
          <p:cNvPr id="3" name="Content Placeholder 2">
            <a:extLst>
              <a:ext uri="{FF2B5EF4-FFF2-40B4-BE49-F238E27FC236}">
                <a16:creationId xmlns:a16="http://schemas.microsoft.com/office/drawing/2014/main" id="{C34A1D94-0E5D-9A43-B8EF-1F38BE3F15D1}"/>
              </a:ext>
            </a:extLst>
          </p:cNvPr>
          <p:cNvSpPr>
            <a:spLocks noGrp="1"/>
          </p:cNvSpPr>
          <p:nvPr>
            <p:ph sz="half" idx="1"/>
          </p:nvPr>
        </p:nvSpPr>
        <p:spPr>
          <a:xfrm>
            <a:off x="634000" y="2121408"/>
            <a:ext cx="7495874" cy="4050792"/>
          </a:xfrm>
        </p:spPr>
        <p:txBody>
          <a:bodyPr vert="horz" lIns="91440" tIns="45720" rIns="91440" bIns="45720" rtlCol="0">
            <a:normAutofit/>
          </a:bodyPr>
          <a:lstStyle/>
          <a:p>
            <a:r>
              <a:rPr lang="en-US" sz="2400" dirty="0"/>
              <a:t>Identify the risk factors that may lead to any skin problem.</a:t>
            </a:r>
          </a:p>
          <a:p>
            <a:r>
              <a:rPr lang="en-US" sz="2400" dirty="0"/>
              <a:t>Older </a:t>
            </a:r>
            <a:r>
              <a:rPr lang="en-US" sz="2600" dirty="0"/>
              <a:t>adults</a:t>
            </a:r>
            <a:r>
              <a:rPr lang="en-US" sz="2400" dirty="0"/>
              <a:t> always have questions about their own skin changes. </a:t>
            </a:r>
          </a:p>
          <a:p>
            <a:r>
              <a:rPr lang="en-US" sz="2400" dirty="0"/>
              <a:t>Through this assessment, information is collected about the fluid and nutritional status.</a:t>
            </a:r>
          </a:p>
        </p:txBody>
      </p:sp>
      <p:pic>
        <p:nvPicPr>
          <p:cNvPr id="2" name="Picture 4">
            <a:extLst>
              <a:ext uri="{FF2B5EF4-FFF2-40B4-BE49-F238E27FC236}">
                <a16:creationId xmlns:a16="http://schemas.microsoft.com/office/drawing/2014/main" id="{8E43167E-3A05-9540-9B44-F00B429EDC7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7527017" y="4251960"/>
            <a:ext cx="4645025" cy="2606040"/>
          </a:xfrm>
          <a:prstGeom prst="rect">
            <a:avLst/>
          </a:prstGeom>
        </p:spPr>
      </p:pic>
      <p:pic>
        <p:nvPicPr>
          <p:cNvPr id="5" name="Picture 6">
            <a:extLst>
              <a:ext uri="{FF2B5EF4-FFF2-40B4-BE49-F238E27FC236}">
                <a16:creationId xmlns:a16="http://schemas.microsoft.com/office/drawing/2014/main" id="{BC77EB22-B5EB-504E-9C0C-16E954A528CB}"/>
              </a:ext>
            </a:extLst>
          </p:cNvPr>
          <p:cNvPicPr>
            <a:picLocks noChangeAspect="1"/>
          </p:cNvPicPr>
          <p:nvPr/>
        </p:nvPicPr>
        <p:blipFill rotWithShape="1">
          <a:blip r:embed="rId4">
            <a:extLst>
              <a:ext uri="{28A0092B-C50C-407E-A947-70E740481C1C}">
                <a14:useLocalDpi xmlns:a14="http://schemas.microsoft.com/office/drawing/2010/main" val="0"/>
              </a:ext>
            </a:extLst>
          </a:blip>
          <a:srcRect l="19969" r="3389" b="-3"/>
          <a:stretch/>
        </p:blipFill>
        <p:spPr>
          <a:xfrm>
            <a:off x="9044274" y="1541610"/>
            <a:ext cx="3439312" cy="2605194"/>
          </a:xfrm>
          <a:prstGeom prst="rect">
            <a:avLst/>
          </a:prstGeom>
        </p:spPr>
      </p:pic>
    </p:spTree>
    <p:extLst>
      <p:ext uri="{BB962C8B-B14F-4D97-AF65-F5344CB8AC3E}">
        <p14:creationId xmlns:p14="http://schemas.microsoft.com/office/powerpoint/2010/main" val="1491275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DBFC-8214-4C95-94E0-69029FB7BE12}"/>
              </a:ext>
            </a:extLst>
          </p:cNvPr>
          <p:cNvSpPr>
            <a:spLocks noGrp="1"/>
          </p:cNvSpPr>
          <p:nvPr>
            <p:ph type="title"/>
          </p:nvPr>
        </p:nvSpPr>
        <p:spPr/>
        <p:txBody>
          <a:bodyPr/>
          <a:lstStyle/>
          <a:p>
            <a:r>
              <a:rPr lang="en-GB" dirty="0"/>
              <a:t>Question!</a:t>
            </a:r>
          </a:p>
        </p:txBody>
      </p:sp>
      <p:sp>
        <p:nvSpPr>
          <p:cNvPr id="3" name="Content Placeholder 2">
            <a:extLst>
              <a:ext uri="{FF2B5EF4-FFF2-40B4-BE49-F238E27FC236}">
                <a16:creationId xmlns:a16="http://schemas.microsoft.com/office/drawing/2014/main" id="{8C272BA4-6347-4489-B64C-55C325AFBD06}"/>
              </a:ext>
            </a:extLst>
          </p:cNvPr>
          <p:cNvSpPr>
            <a:spLocks noGrp="1"/>
          </p:cNvSpPr>
          <p:nvPr>
            <p:ph idx="1"/>
          </p:nvPr>
        </p:nvSpPr>
        <p:spPr/>
        <p:txBody>
          <a:bodyPr>
            <a:normAutofit fontScale="85000" lnSpcReduction="20000"/>
          </a:bodyPr>
          <a:lstStyle/>
          <a:p>
            <a:r>
              <a:rPr lang="en-GB" dirty="0"/>
              <a:t>To assess the skin turgor, the most appropriate technique for the nurse to use is which of these?</a:t>
            </a:r>
          </a:p>
          <a:p>
            <a:pPr marL="0" indent="0">
              <a:buNone/>
            </a:pPr>
            <a:endParaRPr lang="en-GB" dirty="0"/>
          </a:p>
          <a:p>
            <a:pPr marL="0" indent="0">
              <a:buNone/>
            </a:pPr>
            <a:r>
              <a:rPr lang="en-GB" dirty="0"/>
              <a:t>	A. Palpation</a:t>
            </a:r>
          </a:p>
          <a:p>
            <a:pPr marL="0" indent="0">
              <a:buNone/>
            </a:pPr>
            <a:endParaRPr lang="en-GB" dirty="0"/>
          </a:p>
          <a:p>
            <a:pPr marL="0" indent="0">
              <a:buNone/>
            </a:pPr>
            <a:r>
              <a:rPr lang="en-GB" dirty="0"/>
              <a:t>	B. Inspection</a:t>
            </a:r>
          </a:p>
          <a:p>
            <a:pPr marL="0" indent="0">
              <a:buNone/>
            </a:pPr>
            <a:endParaRPr lang="en-GB" dirty="0"/>
          </a:p>
          <a:p>
            <a:pPr marL="0" indent="0">
              <a:buNone/>
            </a:pPr>
            <a:r>
              <a:rPr lang="en-GB" dirty="0"/>
              <a:t>	C. Percussion</a:t>
            </a:r>
          </a:p>
          <a:p>
            <a:pPr marL="0" indent="0">
              <a:buNone/>
            </a:pPr>
            <a:endParaRPr lang="en-GB" dirty="0"/>
          </a:p>
          <a:p>
            <a:pPr marL="0" indent="0">
              <a:buNone/>
            </a:pPr>
            <a:r>
              <a:rPr lang="en-GB" dirty="0"/>
              <a:t>	D. Auscultation</a:t>
            </a:r>
          </a:p>
        </p:txBody>
      </p:sp>
    </p:spTree>
    <p:extLst>
      <p:ext uri="{BB962C8B-B14F-4D97-AF65-F5344CB8AC3E}">
        <p14:creationId xmlns:p14="http://schemas.microsoft.com/office/powerpoint/2010/main" val="34347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BBC0-4DE8-1F4B-86BC-9DADAAE68A60}"/>
              </a:ext>
            </a:extLst>
          </p:cNvPr>
          <p:cNvSpPr>
            <a:spLocks noGrp="1"/>
          </p:cNvSpPr>
          <p:nvPr>
            <p:ph type="title"/>
          </p:nvPr>
        </p:nvSpPr>
        <p:spPr>
          <a:xfrm>
            <a:off x="1069848" y="685800"/>
            <a:ext cx="10058400" cy="816428"/>
          </a:xfrm>
        </p:spPr>
        <p:txBody>
          <a:bodyPr>
            <a:normAutofit fontScale="90000"/>
          </a:bodyPr>
          <a:lstStyle/>
          <a:p>
            <a:r>
              <a:rPr lang="en-US" dirty="0"/>
              <a:t>Observing skin, hair and Nails</a:t>
            </a:r>
            <a:br>
              <a:rPr lang="en-US" dirty="0"/>
            </a:br>
            <a:endParaRPr lang="en-US" dirty="0"/>
          </a:p>
        </p:txBody>
      </p:sp>
      <p:sp>
        <p:nvSpPr>
          <p:cNvPr id="3" name="Content Placeholder 2">
            <a:extLst>
              <a:ext uri="{FF2B5EF4-FFF2-40B4-BE49-F238E27FC236}">
                <a16:creationId xmlns:a16="http://schemas.microsoft.com/office/drawing/2014/main" id="{BAD4AB0F-0AFC-8348-BE57-F23F4956112B}"/>
              </a:ext>
            </a:extLst>
          </p:cNvPr>
          <p:cNvSpPr>
            <a:spLocks noGrp="1"/>
          </p:cNvSpPr>
          <p:nvPr>
            <p:ph sz="half" idx="1"/>
          </p:nvPr>
        </p:nvSpPr>
        <p:spPr>
          <a:xfrm>
            <a:off x="1341120" y="1769796"/>
            <a:ext cx="4754880" cy="4493986"/>
          </a:xfrm>
        </p:spPr>
        <p:txBody>
          <a:bodyPr>
            <a:normAutofit/>
          </a:bodyPr>
          <a:lstStyle/>
          <a:p>
            <a:r>
              <a:rPr lang="en-US" sz="2400" b="0" i="0" u="none" strike="noStrike" dirty="0">
                <a:solidFill>
                  <a:srgbClr val="000000"/>
                </a:solidFill>
                <a:effectLst/>
              </a:rPr>
              <a:t> Environment around the patient is important.  Adequate lighting, privacy, room temperature, personal space, safety are required.</a:t>
            </a:r>
            <a:endParaRPr lang="en-US" sz="2400" dirty="0">
              <a:effectLst/>
            </a:endParaRPr>
          </a:p>
          <a:p>
            <a:r>
              <a:rPr lang="en-US" sz="2400" dirty="0"/>
              <a:t>The first method to be used is inspection, in which we look at the skin for any abnormality such as skin lesions.</a:t>
            </a:r>
          </a:p>
        </p:txBody>
      </p:sp>
      <p:sp>
        <p:nvSpPr>
          <p:cNvPr id="4" name="Content Placeholder 3">
            <a:extLst>
              <a:ext uri="{FF2B5EF4-FFF2-40B4-BE49-F238E27FC236}">
                <a16:creationId xmlns:a16="http://schemas.microsoft.com/office/drawing/2014/main" id="{C1917B4B-B8E3-EE40-9571-3234AB2FCB78}"/>
              </a:ext>
            </a:extLst>
          </p:cNvPr>
          <p:cNvSpPr>
            <a:spLocks noGrp="1"/>
          </p:cNvSpPr>
          <p:nvPr>
            <p:ph sz="half" idx="2"/>
          </p:nvPr>
        </p:nvSpPr>
        <p:spPr>
          <a:xfrm>
            <a:off x="6373368" y="1726411"/>
            <a:ext cx="4754880" cy="4493986"/>
          </a:xfrm>
        </p:spPr>
        <p:txBody>
          <a:bodyPr>
            <a:normAutofit/>
          </a:bodyPr>
          <a:lstStyle/>
          <a:p>
            <a:r>
              <a:rPr lang="en-US" sz="2400" dirty="0"/>
              <a:t>There’s different types which include similar characteristics such as redness, inflammation and dark in color</a:t>
            </a:r>
          </a:p>
          <a:p>
            <a:r>
              <a:rPr lang="en-US" sz="2400" dirty="0"/>
              <a:t>Common skin lesions found in older adults are: </a:t>
            </a:r>
          </a:p>
          <a:p>
            <a:r>
              <a:rPr lang="en-US" sz="2400" dirty="0"/>
              <a:t>Actinic Keratosis, Melanomas, Cutaneous horns and Seborrheic dermatitis.</a:t>
            </a:r>
          </a:p>
          <a:p>
            <a:endParaRPr lang="en-US" sz="2400" dirty="0"/>
          </a:p>
          <a:p>
            <a:endParaRPr lang="en-US" sz="2400" dirty="0"/>
          </a:p>
        </p:txBody>
      </p:sp>
    </p:spTree>
    <p:extLst>
      <p:ext uri="{BB962C8B-B14F-4D97-AF65-F5344CB8AC3E}">
        <p14:creationId xmlns:p14="http://schemas.microsoft.com/office/powerpoint/2010/main" val="1298279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FB3D0BA-324A-A044-A04A-484DDFD78F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0" y="229602"/>
            <a:ext cx="4724427" cy="2851014"/>
          </a:xfrm>
        </p:spPr>
      </p:pic>
      <p:pic>
        <p:nvPicPr>
          <p:cNvPr id="6" name="Picture 6">
            <a:extLst>
              <a:ext uri="{FF2B5EF4-FFF2-40B4-BE49-F238E27FC236}">
                <a16:creationId xmlns:a16="http://schemas.microsoft.com/office/drawing/2014/main" id="{BBA9B085-852B-764B-A300-68621A9CFA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4142" y="3429000"/>
            <a:ext cx="4331512" cy="2851014"/>
          </a:xfrm>
        </p:spPr>
      </p:pic>
      <p:pic>
        <p:nvPicPr>
          <p:cNvPr id="7" name="Picture 7">
            <a:extLst>
              <a:ext uri="{FF2B5EF4-FFF2-40B4-BE49-F238E27FC236}">
                <a16:creationId xmlns:a16="http://schemas.microsoft.com/office/drawing/2014/main" id="{4FCC8F5F-7FAA-9B47-88D0-0FE7A909B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142" y="178844"/>
            <a:ext cx="4457096" cy="3146054"/>
          </a:xfrm>
          <a:prstGeom prst="rect">
            <a:avLst/>
          </a:prstGeom>
        </p:spPr>
      </p:pic>
      <p:pic>
        <p:nvPicPr>
          <p:cNvPr id="2" name="Picture 2">
            <a:extLst>
              <a:ext uri="{FF2B5EF4-FFF2-40B4-BE49-F238E27FC236}">
                <a16:creationId xmlns:a16="http://schemas.microsoft.com/office/drawing/2014/main" id="{3C41E13F-3DC1-1643-9E09-C0A97CF39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833" y="3429000"/>
            <a:ext cx="4152146" cy="2851014"/>
          </a:xfrm>
          <a:prstGeom prst="rect">
            <a:avLst/>
          </a:prstGeom>
        </p:spPr>
      </p:pic>
    </p:spTree>
    <p:extLst>
      <p:ext uri="{BB962C8B-B14F-4D97-AF65-F5344CB8AC3E}">
        <p14:creationId xmlns:p14="http://schemas.microsoft.com/office/powerpoint/2010/main" val="141753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81A4-FEF9-3A4F-9A0C-435C745CCF01}"/>
              </a:ext>
            </a:extLst>
          </p:cNvPr>
          <p:cNvSpPr>
            <a:spLocks noGrp="1"/>
          </p:cNvSpPr>
          <p:nvPr>
            <p:ph type="title"/>
          </p:nvPr>
        </p:nvSpPr>
        <p:spPr/>
        <p:txBody>
          <a:bodyPr>
            <a:normAutofit/>
          </a:bodyPr>
          <a:lstStyle/>
          <a:p>
            <a:r>
              <a:rPr lang="en-US"/>
              <a:t>Hair assessment </a:t>
            </a:r>
          </a:p>
        </p:txBody>
      </p:sp>
      <p:sp>
        <p:nvSpPr>
          <p:cNvPr id="3" name="Content Placeholder 2">
            <a:extLst>
              <a:ext uri="{FF2B5EF4-FFF2-40B4-BE49-F238E27FC236}">
                <a16:creationId xmlns:a16="http://schemas.microsoft.com/office/drawing/2014/main" id="{804FBDC3-0C1E-F444-A140-BC2AB08404C0}"/>
              </a:ext>
            </a:extLst>
          </p:cNvPr>
          <p:cNvSpPr>
            <a:spLocks noGrp="1"/>
          </p:cNvSpPr>
          <p:nvPr>
            <p:ph idx="1"/>
          </p:nvPr>
        </p:nvSpPr>
        <p:spPr>
          <a:xfrm>
            <a:off x="1069847" y="2121408"/>
            <a:ext cx="6482419" cy="4050792"/>
          </a:xfrm>
        </p:spPr>
        <p:txBody>
          <a:bodyPr>
            <a:normAutofit/>
          </a:bodyPr>
          <a:lstStyle/>
          <a:p>
            <a:r>
              <a:rPr lang="en-US" sz="2400" dirty="0"/>
              <a:t>We assess the distribution, texture of the hair and scalp.</a:t>
            </a:r>
          </a:p>
          <a:p>
            <a:r>
              <a:rPr lang="en-US" sz="2400" dirty="0"/>
              <a:t>It’s normal to find older adults with white grayish hair.</a:t>
            </a:r>
          </a:p>
          <a:p>
            <a:r>
              <a:rPr lang="en-US" sz="2400" dirty="0"/>
              <a:t>Lesions and infections may be present.</a:t>
            </a:r>
          </a:p>
          <a:p>
            <a:r>
              <a:rPr lang="en-US" sz="2400" dirty="0"/>
              <a:t>The hair represents the persons self esteem and whether they do personal grooming.</a:t>
            </a:r>
          </a:p>
        </p:txBody>
      </p:sp>
      <p:pic>
        <p:nvPicPr>
          <p:cNvPr id="5" name="Picture 5">
            <a:extLst>
              <a:ext uri="{FF2B5EF4-FFF2-40B4-BE49-F238E27FC236}">
                <a16:creationId xmlns:a16="http://schemas.microsoft.com/office/drawing/2014/main" id="{2EA6F7BF-1D68-EE4A-9AB7-295FD165E34E}"/>
              </a:ext>
            </a:extLst>
          </p:cNvPr>
          <p:cNvPicPr>
            <a:picLocks noChangeAspect="1"/>
          </p:cNvPicPr>
          <p:nvPr/>
        </p:nvPicPr>
        <p:blipFill rotWithShape="1">
          <a:blip r:embed="rId2">
            <a:extLst>
              <a:ext uri="{28A0092B-C50C-407E-A947-70E740481C1C}">
                <a14:useLocalDpi xmlns:a14="http://schemas.microsoft.com/office/drawing/2010/main" val="0"/>
              </a:ext>
            </a:extLst>
          </a:blip>
          <a:srcRect l="17494" r="9244" b="-1"/>
          <a:stretch/>
        </p:blipFill>
        <p:spPr>
          <a:xfrm>
            <a:off x="7748813" y="1543437"/>
            <a:ext cx="4164996" cy="3771125"/>
          </a:xfrm>
          <a:prstGeom prst="rect">
            <a:avLst/>
          </a:prstGeom>
        </p:spPr>
      </p:pic>
    </p:spTree>
    <p:extLst>
      <p:ext uri="{BB962C8B-B14F-4D97-AF65-F5344CB8AC3E}">
        <p14:creationId xmlns:p14="http://schemas.microsoft.com/office/powerpoint/2010/main" val="177238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42C7CD5-4A52-354B-A3CE-1F114042BB69}"/>
              </a:ext>
            </a:extLst>
          </p:cNvPr>
          <p:cNvPicPr>
            <a:picLocks noChangeAspect="1"/>
          </p:cNvPicPr>
          <p:nvPr/>
        </p:nvPicPr>
        <p:blipFill rotWithShape="1">
          <a:blip r:embed="rId2">
            <a:extLst>
              <a:ext uri="{28A0092B-C50C-407E-A947-70E740481C1C}">
                <a14:useLocalDpi xmlns:a14="http://schemas.microsoft.com/office/drawing/2010/main" val="0"/>
              </a:ext>
            </a:extLst>
          </a:blip>
          <a:srcRect r="10790" b="-4"/>
          <a:stretch/>
        </p:blipFill>
        <p:spPr>
          <a:xfrm>
            <a:off x="7044990" y="138860"/>
            <a:ext cx="4009862" cy="2777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BD9CCFCC-3A0A-7346-9613-CE0557332667}"/>
              </a:ext>
            </a:extLst>
          </p:cNvPr>
          <p:cNvSpPr>
            <a:spLocks noGrp="1"/>
          </p:cNvSpPr>
          <p:nvPr>
            <p:ph type="title"/>
          </p:nvPr>
        </p:nvSpPr>
        <p:spPr>
          <a:ln>
            <a:noFill/>
          </a:ln>
        </p:spPr>
        <p:txBody>
          <a:bodyPr>
            <a:normAutofit/>
          </a:bodyPr>
          <a:lstStyle/>
          <a:p>
            <a:r>
              <a:rPr lang="en-US" sz="4800"/>
              <a:t>Nail Assessment</a:t>
            </a:r>
          </a:p>
        </p:txBody>
      </p:sp>
      <p:sp>
        <p:nvSpPr>
          <p:cNvPr id="3" name="Content Placeholder 2">
            <a:extLst>
              <a:ext uri="{FF2B5EF4-FFF2-40B4-BE49-F238E27FC236}">
                <a16:creationId xmlns:a16="http://schemas.microsoft.com/office/drawing/2014/main" id="{5FB4C654-7F61-F640-96E5-3A4B5097DF50}"/>
              </a:ext>
            </a:extLst>
          </p:cNvPr>
          <p:cNvSpPr>
            <a:spLocks noGrp="1"/>
          </p:cNvSpPr>
          <p:nvPr>
            <p:ph sz="half" idx="1"/>
          </p:nvPr>
        </p:nvSpPr>
        <p:spPr/>
        <p:txBody>
          <a:bodyPr>
            <a:normAutofit fontScale="92500"/>
          </a:bodyPr>
          <a:lstStyle/>
          <a:p>
            <a:r>
              <a:rPr lang="en-US" sz="2400" dirty="0"/>
              <a:t>We must observe the nails color, cuticles, nail angle and its shape.</a:t>
            </a:r>
          </a:p>
          <a:p>
            <a:r>
              <a:rPr lang="en-US" sz="2400" dirty="0"/>
              <a:t>The capillary refill which monitors the blood circulation to tissues, must be checked. </a:t>
            </a:r>
          </a:p>
          <a:p>
            <a:r>
              <a:rPr lang="en-US" sz="2400" dirty="0"/>
              <a:t>Assessing the nails give an indication about physiologic functioning.</a:t>
            </a:r>
          </a:p>
        </p:txBody>
      </p:sp>
      <p:pic>
        <p:nvPicPr>
          <p:cNvPr id="5" name="Picture 5">
            <a:extLst>
              <a:ext uri="{FF2B5EF4-FFF2-40B4-BE49-F238E27FC236}">
                <a16:creationId xmlns:a16="http://schemas.microsoft.com/office/drawing/2014/main" id="{810AA504-AD60-E04E-9BC4-3862A19000E4}"/>
              </a:ext>
            </a:extLst>
          </p:cNvPr>
          <p:cNvPicPr>
            <a:picLocks noChangeAspect="1"/>
          </p:cNvPicPr>
          <p:nvPr/>
        </p:nvPicPr>
        <p:blipFill rotWithShape="1">
          <a:blip r:embed="rId3">
            <a:extLst>
              <a:ext uri="{28A0092B-C50C-407E-A947-70E740481C1C}">
                <a14:useLocalDpi xmlns:a14="http://schemas.microsoft.com/office/drawing/2010/main" val="0"/>
              </a:ext>
            </a:extLst>
          </a:blip>
          <a:srcRect t="22209" r="3" b="24667"/>
          <a:stretch/>
        </p:blipFill>
        <p:spPr>
          <a:xfrm>
            <a:off x="7044990" y="2915925"/>
            <a:ext cx="4009862" cy="3187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7229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109A-3FAB-504C-AE80-625FD63535A0}"/>
              </a:ext>
            </a:extLst>
          </p:cNvPr>
          <p:cNvSpPr>
            <a:spLocks noGrp="1"/>
          </p:cNvSpPr>
          <p:nvPr>
            <p:ph type="title"/>
          </p:nvPr>
        </p:nvSpPr>
        <p:spPr/>
        <p:txBody>
          <a:bodyPr/>
          <a:lstStyle/>
          <a:p>
            <a:r>
              <a:rPr lang="en-US"/>
              <a:t>Nursing Diagnosis</a:t>
            </a:r>
          </a:p>
        </p:txBody>
      </p:sp>
      <p:sp>
        <p:nvSpPr>
          <p:cNvPr id="3" name="Content Placeholder 2">
            <a:extLst>
              <a:ext uri="{FF2B5EF4-FFF2-40B4-BE49-F238E27FC236}">
                <a16:creationId xmlns:a16="http://schemas.microsoft.com/office/drawing/2014/main" id="{AEB92ED3-16AF-1D4E-AADF-A6DB8EF59849}"/>
              </a:ext>
            </a:extLst>
          </p:cNvPr>
          <p:cNvSpPr>
            <a:spLocks noGrp="1"/>
          </p:cNvSpPr>
          <p:nvPr>
            <p:ph idx="1"/>
          </p:nvPr>
        </p:nvSpPr>
        <p:spPr/>
        <p:txBody>
          <a:bodyPr>
            <a:normAutofit/>
          </a:bodyPr>
          <a:lstStyle/>
          <a:p>
            <a:pPr rtl="0" eaLnBrk="1" latinLnBrk="0" hangingPunct="1"/>
            <a:r>
              <a:rPr lang="en-US" sz="2400" kern="1200" dirty="0">
                <a:solidFill>
                  <a:srgbClr val="000000"/>
                </a:solidFill>
                <a:effectLst/>
                <a:latin typeface="Gill Sans MT" panose="020B0502020104020203" pitchFamily="34" charset="77"/>
                <a:ea typeface="+mn-ea"/>
                <a:cs typeface="+mn-cs"/>
              </a:rPr>
              <a:t>Pressure Ulcers:</a:t>
            </a:r>
            <a:endParaRPr lang="en-US" sz="2400" dirty="0">
              <a:effectLst/>
            </a:endParaRPr>
          </a:p>
          <a:p>
            <a:pPr marL="457200" indent="-457200" rtl="0" eaLnBrk="1" latinLnBrk="0" hangingPunct="1">
              <a:buFont typeface="+mj-lt"/>
              <a:buAutoNum type="arabicPeriod"/>
            </a:pPr>
            <a:r>
              <a:rPr lang="en-US" sz="2400" kern="1200" dirty="0">
                <a:solidFill>
                  <a:srgbClr val="000000"/>
                </a:solidFill>
                <a:effectLst/>
                <a:latin typeface="Gill Sans MT" panose="020B0502020104020203" pitchFamily="34" charset="77"/>
                <a:ea typeface="+mn-ea"/>
                <a:cs typeface="+mn-cs"/>
              </a:rPr>
              <a:t>Impaired Skin Integrity r/t poor circulation a.m.b skin layers destruction and pus drainage.</a:t>
            </a:r>
            <a:endParaRPr lang="en-US" sz="2400" dirty="0">
              <a:effectLst/>
            </a:endParaRPr>
          </a:p>
          <a:p>
            <a:pPr marL="457200" indent="-457200" rtl="0" eaLnBrk="1" latinLnBrk="0" hangingPunct="1">
              <a:buFont typeface="+mj-lt"/>
              <a:buAutoNum type="arabicPeriod"/>
            </a:pPr>
            <a:r>
              <a:rPr lang="en-US" sz="2400" kern="1200" dirty="0">
                <a:solidFill>
                  <a:srgbClr val="000000"/>
                </a:solidFill>
                <a:effectLst/>
                <a:latin typeface="Gill Sans MT" panose="020B0502020104020203" pitchFamily="34" charset="77"/>
                <a:ea typeface="+mn-ea"/>
                <a:cs typeface="+mn-cs"/>
              </a:rPr>
              <a:t>Risk for Infection r/t open pressure ulcer or poor nutritional status.</a:t>
            </a:r>
          </a:p>
          <a:p>
            <a:pPr rtl="0" eaLnBrk="1" latinLnBrk="0" hangingPunct="1"/>
            <a:r>
              <a:rPr lang="en-US" sz="2400" dirty="0">
                <a:solidFill>
                  <a:srgbClr val="000000"/>
                </a:solidFill>
                <a:latin typeface="Gill Sans MT" panose="020B0502020104020203" pitchFamily="34" charset="77"/>
              </a:rPr>
              <a:t> Skin Cancer: </a:t>
            </a:r>
          </a:p>
          <a:p>
            <a:pPr marL="457200" indent="-457200" rtl="0" eaLnBrk="1" latinLnBrk="0" hangingPunct="1">
              <a:buFont typeface="+mj-lt"/>
              <a:buAutoNum type="arabicPeriod"/>
            </a:pPr>
            <a:r>
              <a:rPr lang="en-US" sz="2400" dirty="0">
                <a:solidFill>
                  <a:srgbClr val="000000"/>
                </a:solidFill>
                <a:effectLst/>
                <a:latin typeface="Gill Sans MT" panose="020B0502020104020203" pitchFamily="34" charset="77"/>
              </a:rPr>
              <a:t>Ineffective Health Maintenance</a:t>
            </a:r>
            <a:endParaRPr lang="en-US" sz="2400" dirty="0"/>
          </a:p>
        </p:txBody>
      </p:sp>
    </p:spTree>
    <p:extLst>
      <p:ext uri="{BB962C8B-B14F-4D97-AF65-F5344CB8AC3E}">
        <p14:creationId xmlns:p14="http://schemas.microsoft.com/office/powerpoint/2010/main" val="3785535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C15A-9C44-2546-A960-AE04F63949B6}"/>
              </a:ext>
            </a:extLst>
          </p:cNvPr>
          <p:cNvSpPr>
            <a:spLocks noGrp="1"/>
          </p:cNvSpPr>
          <p:nvPr>
            <p:ph type="title"/>
          </p:nvPr>
        </p:nvSpPr>
        <p:spPr/>
        <p:txBody>
          <a:bodyPr/>
          <a:lstStyle/>
          <a:p>
            <a:r>
              <a:rPr lang="en-US" dirty="0"/>
              <a:t>Planning for wellness outcome</a:t>
            </a:r>
          </a:p>
        </p:txBody>
      </p:sp>
      <p:sp>
        <p:nvSpPr>
          <p:cNvPr id="3" name="Content Placeholder 2">
            <a:extLst>
              <a:ext uri="{FF2B5EF4-FFF2-40B4-BE49-F238E27FC236}">
                <a16:creationId xmlns:a16="http://schemas.microsoft.com/office/drawing/2014/main" id="{DAF584AA-C109-5647-94DC-F82337B8D169}"/>
              </a:ext>
            </a:extLst>
          </p:cNvPr>
          <p:cNvSpPr>
            <a:spLocks noGrp="1"/>
          </p:cNvSpPr>
          <p:nvPr>
            <p:ph idx="1"/>
          </p:nvPr>
        </p:nvSpPr>
        <p:spPr/>
        <p:txBody>
          <a:bodyPr>
            <a:normAutofit/>
          </a:bodyPr>
          <a:lstStyle/>
          <a:p>
            <a:r>
              <a:rPr lang="en-US" sz="2600" dirty="0"/>
              <a:t>Focus on prevention.</a:t>
            </a:r>
          </a:p>
          <a:p>
            <a:r>
              <a:rPr lang="en-US" sz="2600" dirty="0"/>
              <a:t>Improve nutritional status.</a:t>
            </a:r>
          </a:p>
          <a:p>
            <a:r>
              <a:rPr lang="en-US" sz="2600" dirty="0"/>
              <a:t>Promote health education.</a:t>
            </a:r>
          </a:p>
        </p:txBody>
      </p:sp>
    </p:spTree>
    <p:extLst>
      <p:ext uri="{BB962C8B-B14F-4D97-AF65-F5344CB8AC3E}">
        <p14:creationId xmlns:p14="http://schemas.microsoft.com/office/powerpoint/2010/main" val="348803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90D1-65C8-4871-B87D-0745867B38D6}"/>
              </a:ext>
            </a:extLst>
          </p:cNvPr>
          <p:cNvSpPr>
            <a:spLocks noGrp="1"/>
          </p:cNvSpPr>
          <p:nvPr>
            <p:ph type="title"/>
          </p:nvPr>
        </p:nvSpPr>
        <p:spPr/>
        <p:txBody>
          <a:bodyPr/>
          <a:lstStyle/>
          <a:p>
            <a:r>
              <a:rPr lang="en-US" dirty="0"/>
              <a:t>Introduction</a:t>
            </a:r>
            <a:endParaRPr lang="en-GB" dirty="0"/>
          </a:p>
        </p:txBody>
      </p:sp>
      <p:sp>
        <p:nvSpPr>
          <p:cNvPr id="3" name="Content Placeholder 2">
            <a:extLst>
              <a:ext uri="{FF2B5EF4-FFF2-40B4-BE49-F238E27FC236}">
                <a16:creationId xmlns:a16="http://schemas.microsoft.com/office/drawing/2014/main" id="{A9003C5A-8794-4B33-9E3A-A291CB572FDE}"/>
              </a:ext>
            </a:extLst>
          </p:cNvPr>
          <p:cNvSpPr>
            <a:spLocks noGrp="1"/>
          </p:cNvSpPr>
          <p:nvPr>
            <p:ph idx="1"/>
          </p:nvPr>
        </p:nvSpPr>
        <p:spPr/>
        <p:txBody>
          <a:bodyPr>
            <a:normAutofit lnSpcReduction="10000"/>
          </a:bodyPr>
          <a:lstStyle/>
          <a:p>
            <a:r>
              <a:rPr lang="en-GB" dirty="0"/>
              <a:t>Skin is the most visible organ of the human body</a:t>
            </a:r>
          </a:p>
          <a:p>
            <a:r>
              <a:rPr lang="en-GB" dirty="0"/>
              <a:t>Has several functions: </a:t>
            </a:r>
          </a:p>
          <a:p>
            <a:pPr lvl="1"/>
            <a:r>
              <a:rPr lang="en-GB" dirty="0"/>
              <a:t>Thermoregulation </a:t>
            </a:r>
          </a:p>
          <a:p>
            <a:pPr lvl="1"/>
            <a:r>
              <a:rPr lang="en-GB" dirty="0"/>
              <a:t> Excretion of metabolic wastes</a:t>
            </a:r>
          </a:p>
          <a:p>
            <a:pPr lvl="1"/>
            <a:r>
              <a:rPr lang="en-GB" dirty="0"/>
              <a:t> Protection of underlying structures</a:t>
            </a:r>
          </a:p>
          <a:p>
            <a:pPr lvl="1"/>
            <a:r>
              <a:rPr lang="en-GB" dirty="0"/>
              <a:t> Synthesis of vitamin D </a:t>
            </a:r>
          </a:p>
          <a:p>
            <a:pPr lvl="1"/>
            <a:r>
              <a:rPr lang="en-GB" dirty="0"/>
              <a:t> Maintenance of fluid and electrolyte balance </a:t>
            </a:r>
          </a:p>
          <a:p>
            <a:pPr lvl="1"/>
            <a:r>
              <a:rPr lang="en-GB" dirty="0"/>
              <a:t> Sensation of pain, touch, pressure, temperature, and </a:t>
            </a:r>
            <a:r>
              <a:rPr lang="en-GB" dirty="0" err="1"/>
              <a:t>vibratio</a:t>
            </a:r>
            <a:endParaRPr lang="en-GB" dirty="0"/>
          </a:p>
          <a:p>
            <a:pPr marL="274320" lvl="1" indent="0">
              <a:buNone/>
            </a:pPr>
            <a:r>
              <a:rPr lang="en-GB" dirty="0"/>
              <a:t>Skin also indicates about race, gender, work statue and age.</a:t>
            </a:r>
          </a:p>
        </p:txBody>
      </p:sp>
    </p:spTree>
    <p:extLst>
      <p:ext uri="{BB962C8B-B14F-4D97-AF65-F5344CB8AC3E}">
        <p14:creationId xmlns:p14="http://schemas.microsoft.com/office/powerpoint/2010/main" val="3048354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E227-B95E-A44C-A458-2CA44530A556}"/>
              </a:ext>
            </a:extLst>
          </p:cNvPr>
          <p:cNvSpPr>
            <a:spLocks noGrp="1"/>
          </p:cNvSpPr>
          <p:nvPr>
            <p:ph type="title"/>
          </p:nvPr>
        </p:nvSpPr>
        <p:spPr/>
        <p:txBody>
          <a:bodyPr/>
          <a:lstStyle/>
          <a:p>
            <a:r>
              <a:rPr lang="en-US" dirty="0"/>
              <a:t>Nursing interventions </a:t>
            </a:r>
          </a:p>
        </p:txBody>
      </p:sp>
      <p:sp>
        <p:nvSpPr>
          <p:cNvPr id="3" name="Content Placeholder 2">
            <a:extLst>
              <a:ext uri="{FF2B5EF4-FFF2-40B4-BE49-F238E27FC236}">
                <a16:creationId xmlns:a16="http://schemas.microsoft.com/office/drawing/2014/main" id="{60853883-6853-5A47-89E8-6CE19590E54B}"/>
              </a:ext>
            </a:extLst>
          </p:cNvPr>
          <p:cNvSpPr>
            <a:spLocks noGrp="1"/>
          </p:cNvSpPr>
          <p:nvPr>
            <p:ph idx="1"/>
          </p:nvPr>
        </p:nvSpPr>
        <p:spPr/>
        <p:txBody>
          <a:bodyPr>
            <a:normAutofit/>
          </a:bodyPr>
          <a:lstStyle/>
          <a:p>
            <a:r>
              <a:rPr lang="en-US" sz="2400" dirty="0"/>
              <a:t>Teaching self-care practices.</a:t>
            </a:r>
          </a:p>
          <a:p>
            <a:r>
              <a:rPr lang="en-US" sz="2400" dirty="0"/>
              <a:t>Provide nutritional therapy.</a:t>
            </a:r>
          </a:p>
          <a:p>
            <a:r>
              <a:rPr lang="en-US" sz="2400" dirty="0"/>
              <a:t>Position the patient Q 2hrs.</a:t>
            </a:r>
          </a:p>
          <a:p>
            <a:r>
              <a:rPr lang="en-US" sz="2400" dirty="0"/>
              <a:t>Enhance their self esteem. </a:t>
            </a:r>
          </a:p>
        </p:txBody>
      </p:sp>
    </p:spTree>
    <p:extLst>
      <p:ext uri="{BB962C8B-B14F-4D97-AF65-F5344CB8AC3E}">
        <p14:creationId xmlns:p14="http://schemas.microsoft.com/office/powerpoint/2010/main" val="3448654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CA2C33-3817-6C4A-B29A-8713FE63CBA8}"/>
              </a:ext>
            </a:extLst>
          </p:cNvPr>
          <p:cNvSpPr>
            <a:spLocks noGrp="1"/>
          </p:cNvSpPr>
          <p:nvPr>
            <p:ph type="body" idx="1"/>
          </p:nvPr>
        </p:nvSpPr>
        <p:spPr>
          <a:xfrm>
            <a:off x="1069848" y="642185"/>
            <a:ext cx="4754880" cy="640080"/>
          </a:xfrm>
        </p:spPr>
        <p:txBody>
          <a:bodyPr/>
          <a:lstStyle/>
          <a:p>
            <a:r>
              <a:rPr lang="en-US" dirty="0"/>
              <a:t>Promoting Healthy Skin</a:t>
            </a:r>
          </a:p>
        </p:txBody>
      </p:sp>
      <p:sp>
        <p:nvSpPr>
          <p:cNvPr id="3" name="Content Placeholder 2">
            <a:extLst>
              <a:ext uri="{FF2B5EF4-FFF2-40B4-BE49-F238E27FC236}">
                <a16:creationId xmlns:a16="http://schemas.microsoft.com/office/drawing/2014/main" id="{43D16495-3BDE-DF45-B29D-BB1ABE1D3DBF}"/>
              </a:ext>
            </a:extLst>
          </p:cNvPr>
          <p:cNvSpPr>
            <a:spLocks noGrp="1"/>
          </p:cNvSpPr>
          <p:nvPr>
            <p:ph sz="half" idx="2"/>
          </p:nvPr>
        </p:nvSpPr>
        <p:spPr>
          <a:xfrm>
            <a:off x="1069848" y="1847127"/>
            <a:ext cx="4754880" cy="4187913"/>
          </a:xfrm>
        </p:spPr>
        <p:txBody>
          <a:bodyPr>
            <a:normAutofit fontScale="92500"/>
          </a:bodyPr>
          <a:lstStyle/>
          <a:p>
            <a:r>
              <a:rPr lang="en-US" sz="2400" dirty="0"/>
              <a:t>It’s important to maintain the optimal nutrition and hydration.</a:t>
            </a:r>
          </a:p>
          <a:p>
            <a:r>
              <a:rPr lang="en-US" sz="2400" dirty="0"/>
              <a:t>Educate the old age to limit sun exposure.</a:t>
            </a:r>
          </a:p>
          <a:p>
            <a:r>
              <a:rPr lang="en-US" sz="2400" dirty="0"/>
              <a:t>Avoid skincare products that contain alcohol.</a:t>
            </a:r>
          </a:p>
          <a:p>
            <a:r>
              <a:rPr lang="en-US" sz="2400" dirty="0"/>
              <a:t>Apply lotion 2 to 3 times daily.</a:t>
            </a:r>
          </a:p>
          <a:p>
            <a:r>
              <a:rPr lang="en-US" sz="2400" dirty="0"/>
              <a:t>Encourage fluid intake and eat carrots, apricots, salmon and nuts.</a:t>
            </a:r>
          </a:p>
        </p:txBody>
      </p:sp>
      <p:sp>
        <p:nvSpPr>
          <p:cNvPr id="5" name="Text Placeholder 4">
            <a:extLst>
              <a:ext uri="{FF2B5EF4-FFF2-40B4-BE49-F238E27FC236}">
                <a16:creationId xmlns:a16="http://schemas.microsoft.com/office/drawing/2014/main" id="{56BECD01-12AD-ED4D-BFC0-F78D765C4575}"/>
              </a:ext>
            </a:extLst>
          </p:cNvPr>
          <p:cNvSpPr>
            <a:spLocks noGrp="1"/>
          </p:cNvSpPr>
          <p:nvPr>
            <p:ph type="body" sz="quarter" idx="3"/>
          </p:nvPr>
        </p:nvSpPr>
        <p:spPr>
          <a:xfrm>
            <a:off x="6364224" y="642185"/>
            <a:ext cx="4754880" cy="640080"/>
          </a:xfrm>
        </p:spPr>
        <p:txBody>
          <a:bodyPr/>
          <a:lstStyle/>
          <a:p>
            <a:r>
              <a:rPr lang="en-US" dirty="0"/>
              <a:t>Preventing Skin Wrinkles</a:t>
            </a:r>
          </a:p>
        </p:txBody>
      </p:sp>
      <p:sp>
        <p:nvSpPr>
          <p:cNvPr id="6" name="Content Placeholder 5">
            <a:extLst>
              <a:ext uri="{FF2B5EF4-FFF2-40B4-BE49-F238E27FC236}">
                <a16:creationId xmlns:a16="http://schemas.microsoft.com/office/drawing/2014/main" id="{602EDF6A-2F1F-A64A-871F-9406F7B9F882}"/>
              </a:ext>
            </a:extLst>
          </p:cNvPr>
          <p:cNvSpPr>
            <a:spLocks noGrp="1"/>
          </p:cNvSpPr>
          <p:nvPr>
            <p:ph sz="quarter" idx="4"/>
          </p:nvPr>
        </p:nvSpPr>
        <p:spPr>
          <a:xfrm>
            <a:off x="6364224" y="1847127"/>
            <a:ext cx="4754880" cy="4598730"/>
          </a:xfrm>
        </p:spPr>
        <p:txBody>
          <a:bodyPr>
            <a:normAutofit fontScale="92500"/>
          </a:bodyPr>
          <a:lstStyle/>
          <a:p>
            <a:r>
              <a:rPr lang="en-US" sz="2400" dirty="0"/>
              <a:t>Use sunscreen with SPF 15 or more and wear long shirts.</a:t>
            </a:r>
          </a:p>
          <a:p>
            <a:r>
              <a:rPr lang="en-US" sz="2400" dirty="0"/>
              <a:t>Use topical products that contain alpha-hydroxy acids.</a:t>
            </a:r>
          </a:p>
          <a:p>
            <a:r>
              <a:rPr lang="en-US" sz="2400" dirty="0"/>
              <a:t> Eat foods such as papaya, spinach, broccoli and pomegranates.</a:t>
            </a:r>
          </a:p>
        </p:txBody>
      </p:sp>
      <p:pic>
        <p:nvPicPr>
          <p:cNvPr id="2" name="Picture 6">
            <a:extLst>
              <a:ext uri="{FF2B5EF4-FFF2-40B4-BE49-F238E27FC236}">
                <a16:creationId xmlns:a16="http://schemas.microsoft.com/office/drawing/2014/main" id="{9B04BB5F-AFC4-E94D-8C96-0C6D4AE2F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275" y="4690262"/>
            <a:ext cx="2709672" cy="2167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4484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B68492-5229-4044-BB16-B6921EF8B73F}"/>
              </a:ext>
            </a:extLst>
          </p:cNvPr>
          <p:cNvSpPr>
            <a:spLocks noGrp="1"/>
          </p:cNvSpPr>
          <p:nvPr>
            <p:ph type="body" idx="1"/>
          </p:nvPr>
        </p:nvSpPr>
        <p:spPr>
          <a:xfrm>
            <a:off x="1069848" y="822960"/>
            <a:ext cx="4754880" cy="640080"/>
          </a:xfrm>
        </p:spPr>
        <p:txBody>
          <a:bodyPr>
            <a:normAutofit fontScale="92500" lnSpcReduction="10000"/>
          </a:bodyPr>
          <a:lstStyle/>
          <a:p>
            <a:r>
              <a:rPr lang="en-US" dirty="0"/>
              <a:t>Detecting and Treating Harmful Skin Lesions</a:t>
            </a:r>
          </a:p>
        </p:txBody>
      </p:sp>
      <p:sp>
        <p:nvSpPr>
          <p:cNvPr id="3" name="Content Placeholder 2">
            <a:extLst>
              <a:ext uri="{FF2B5EF4-FFF2-40B4-BE49-F238E27FC236}">
                <a16:creationId xmlns:a16="http://schemas.microsoft.com/office/drawing/2014/main" id="{B4690872-847F-5640-8705-4DC3B911A8F4}"/>
              </a:ext>
            </a:extLst>
          </p:cNvPr>
          <p:cNvSpPr>
            <a:spLocks noGrp="1"/>
          </p:cNvSpPr>
          <p:nvPr>
            <p:ph sz="half" idx="2"/>
          </p:nvPr>
        </p:nvSpPr>
        <p:spPr>
          <a:xfrm>
            <a:off x="1069848" y="1924974"/>
            <a:ext cx="4754880" cy="4436069"/>
          </a:xfrm>
        </p:spPr>
        <p:txBody>
          <a:bodyPr>
            <a:normAutofit fontScale="92500" lnSpcReduction="20000"/>
          </a:bodyPr>
          <a:lstStyle/>
          <a:p>
            <a:r>
              <a:rPr lang="en-US" dirty="0"/>
              <a:t>Detect skin lesions that look suspicious since they may be precancerous or cancerous.</a:t>
            </a:r>
          </a:p>
          <a:p>
            <a:r>
              <a:rPr lang="en-US" dirty="0"/>
              <a:t>Use ABCDE technique for melanomas</a:t>
            </a:r>
            <a:r>
              <a:rPr lang="ar-SA" dirty="0"/>
              <a:t>.</a:t>
            </a:r>
            <a:r>
              <a:rPr lang="en-US" dirty="0"/>
              <a:t> </a:t>
            </a:r>
          </a:p>
          <a:p>
            <a:pPr marL="0" indent="0">
              <a:buNone/>
            </a:pPr>
            <a:r>
              <a:rPr lang="en-US" dirty="0">
                <a:solidFill>
                  <a:schemeClr val="accent2"/>
                </a:solidFill>
              </a:rPr>
              <a:t>       Asymmetry</a:t>
            </a:r>
          </a:p>
          <a:p>
            <a:pPr marL="0" indent="0">
              <a:buNone/>
            </a:pPr>
            <a:r>
              <a:rPr lang="en-US" dirty="0">
                <a:solidFill>
                  <a:schemeClr val="accent2"/>
                </a:solidFill>
              </a:rPr>
              <a:t>       Border</a:t>
            </a:r>
          </a:p>
          <a:p>
            <a:pPr marL="0" indent="0">
              <a:buNone/>
            </a:pPr>
            <a:r>
              <a:rPr lang="en-US" dirty="0">
                <a:solidFill>
                  <a:schemeClr val="accent2"/>
                </a:solidFill>
              </a:rPr>
              <a:t>       Color</a:t>
            </a:r>
          </a:p>
          <a:p>
            <a:pPr marL="0" indent="0">
              <a:buNone/>
            </a:pPr>
            <a:r>
              <a:rPr lang="en-US" dirty="0">
                <a:solidFill>
                  <a:schemeClr val="accent2"/>
                </a:solidFill>
              </a:rPr>
              <a:t>       Diameter</a:t>
            </a:r>
          </a:p>
          <a:p>
            <a:pPr marL="0" indent="0">
              <a:buNone/>
            </a:pPr>
            <a:r>
              <a:rPr lang="en-US" dirty="0"/>
              <a:t>       </a:t>
            </a:r>
            <a:r>
              <a:rPr lang="en-US" dirty="0">
                <a:solidFill>
                  <a:schemeClr val="accent2"/>
                </a:solidFill>
              </a:rPr>
              <a:t>Elevation and Enlargement</a:t>
            </a:r>
            <a:endParaRPr lang="en-US" dirty="0"/>
          </a:p>
          <a:p>
            <a:pPr>
              <a:buFont typeface="Arial" panose="020B0604020202020204" pitchFamily="34" charset="0"/>
              <a:buChar char="•"/>
            </a:pPr>
            <a:r>
              <a:rPr lang="en-US" dirty="0"/>
              <a:t>Pressure ulcers have to be observed and need to be managed.</a:t>
            </a:r>
          </a:p>
          <a:p>
            <a:pPr>
              <a:buFont typeface="Arial" panose="020B0604020202020204" pitchFamily="34" charset="0"/>
              <a:buChar char="•"/>
            </a:pPr>
            <a:endParaRPr lang="en-US" dirty="0"/>
          </a:p>
        </p:txBody>
      </p:sp>
      <p:sp>
        <p:nvSpPr>
          <p:cNvPr id="8" name="Content Placeholder 7">
            <a:extLst>
              <a:ext uri="{FF2B5EF4-FFF2-40B4-BE49-F238E27FC236}">
                <a16:creationId xmlns:a16="http://schemas.microsoft.com/office/drawing/2014/main" id="{0E23D399-8C50-1D42-BFEE-EF98E2E92441}"/>
              </a:ext>
            </a:extLst>
          </p:cNvPr>
          <p:cNvSpPr>
            <a:spLocks noGrp="1"/>
          </p:cNvSpPr>
          <p:nvPr>
            <p:ph sz="quarter" idx="4"/>
          </p:nvPr>
        </p:nvSpPr>
        <p:spPr>
          <a:xfrm>
            <a:off x="6137438" y="1848239"/>
            <a:ext cx="4754880" cy="4589538"/>
          </a:xfrm>
        </p:spPr>
        <p:txBody>
          <a:bodyPr>
            <a:normAutofit fontScale="92500" lnSpcReduction="20000"/>
          </a:bodyPr>
          <a:lstStyle/>
          <a:p>
            <a:r>
              <a:rPr lang="en-US" dirty="0"/>
              <a:t>Encourage the old age to come for monthly checkups for their skin.</a:t>
            </a:r>
          </a:p>
        </p:txBody>
      </p:sp>
      <p:pic>
        <p:nvPicPr>
          <p:cNvPr id="5" name="Picture 5">
            <a:extLst>
              <a:ext uri="{FF2B5EF4-FFF2-40B4-BE49-F238E27FC236}">
                <a16:creationId xmlns:a16="http://schemas.microsoft.com/office/drawing/2014/main" id="{2D03ABFD-8490-724B-B616-17D3FFC49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728" y="2622104"/>
            <a:ext cx="6021527" cy="3412936"/>
          </a:xfrm>
          <a:prstGeom prst="rect">
            <a:avLst/>
          </a:prstGeom>
        </p:spPr>
      </p:pic>
    </p:spTree>
    <p:extLst>
      <p:ext uri="{BB962C8B-B14F-4D97-AF65-F5344CB8AC3E}">
        <p14:creationId xmlns:p14="http://schemas.microsoft.com/office/powerpoint/2010/main" val="2723525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400C-9C80-F344-A16D-2657331EB218}"/>
              </a:ext>
            </a:extLst>
          </p:cNvPr>
          <p:cNvSpPr>
            <a:spLocks noGrp="1"/>
          </p:cNvSpPr>
          <p:nvPr>
            <p:ph type="title"/>
          </p:nvPr>
        </p:nvSpPr>
        <p:spPr/>
        <p:txBody>
          <a:bodyPr/>
          <a:lstStyle/>
          <a:p>
            <a:r>
              <a:rPr lang="en-US" dirty="0"/>
              <a:t>Nursing evaluation </a:t>
            </a:r>
          </a:p>
        </p:txBody>
      </p:sp>
      <p:sp>
        <p:nvSpPr>
          <p:cNvPr id="3" name="Content Placeholder 2">
            <a:extLst>
              <a:ext uri="{FF2B5EF4-FFF2-40B4-BE49-F238E27FC236}">
                <a16:creationId xmlns:a16="http://schemas.microsoft.com/office/drawing/2014/main" id="{811F60E3-B4F0-FF49-B9E7-8E7B69A9E6AF}"/>
              </a:ext>
            </a:extLst>
          </p:cNvPr>
          <p:cNvSpPr>
            <a:spLocks noGrp="1"/>
          </p:cNvSpPr>
          <p:nvPr>
            <p:ph idx="1"/>
          </p:nvPr>
        </p:nvSpPr>
        <p:spPr/>
        <p:txBody>
          <a:bodyPr>
            <a:normAutofit/>
          </a:bodyPr>
          <a:lstStyle/>
          <a:p>
            <a:r>
              <a:rPr lang="en-US" sz="2600" dirty="0"/>
              <a:t>It’s important to evaluate if any skin changes (dryness, lesions, bruises) have disappeared.</a:t>
            </a:r>
          </a:p>
          <a:p>
            <a:r>
              <a:rPr lang="en-US" sz="2600" dirty="0"/>
              <a:t>Re-evaluation may be needed if there is no improvement after interventions prescribed.</a:t>
            </a:r>
          </a:p>
          <a:p>
            <a:endParaRPr lang="en-US" sz="2600" dirty="0"/>
          </a:p>
        </p:txBody>
      </p:sp>
    </p:spTree>
    <p:extLst>
      <p:ext uri="{BB962C8B-B14F-4D97-AF65-F5344CB8AC3E}">
        <p14:creationId xmlns:p14="http://schemas.microsoft.com/office/powerpoint/2010/main" val="95125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EA13-9E04-4B7E-B408-220E52C285DE}"/>
              </a:ext>
            </a:extLst>
          </p:cNvPr>
          <p:cNvSpPr>
            <a:spLocks noGrp="1"/>
          </p:cNvSpPr>
          <p:nvPr>
            <p:ph type="title"/>
          </p:nvPr>
        </p:nvSpPr>
        <p:spPr/>
        <p:txBody>
          <a:bodyPr/>
          <a:lstStyle/>
          <a:p>
            <a:r>
              <a:rPr lang="en-US" dirty="0"/>
              <a:t>Age Related Changes That Affects  The Skin</a:t>
            </a:r>
            <a:endParaRPr lang="en-GB" dirty="0"/>
          </a:p>
        </p:txBody>
      </p:sp>
      <p:sp>
        <p:nvSpPr>
          <p:cNvPr id="3" name="Content Placeholder 2">
            <a:extLst>
              <a:ext uri="{FF2B5EF4-FFF2-40B4-BE49-F238E27FC236}">
                <a16:creationId xmlns:a16="http://schemas.microsoft.com/office/drawing/2014/main" id="{58359683-DECD-438D-A6FC-550119CB00B9}"/>
              </a:ext>
            </a:extLst>
          </p:cNvPr>
          <p:cNvSpPr>
            <a:spLocks noGrp="1"/>
          </p:cNvSpPr>
          <p:nvPr>
            <p:ph idx="1"/>
          </p:nvPr>
        </p:nvSpPr>
        <p:spPr/>
        <p:txBody>
          <a:bodyPr>
            <a:normAutofit/>
          </a:bodyPr>
          <a:lstStyle/>
          <a:p>
            <a:r>
              <a:rPr lang="en-GB" dirty="0"/>
              <a:t>Skin is combined mainly of 3 layers </a:t>
            </a:r>
          </a:p>
          <a:p>
            <a:pPr lvl="1"/>
            <a:r>
              <a:rPr lang="en-GB" dirty="0"/>
              <a:t>Epidermis </a:t>
            </a:r>
          </a:p>
          <a:p>
            <a:pPr lvl="1"/>
            <a:r>
              <a:rPr lang="en-GB" dirty="0"/>
              <a:t>Dermis </a:t>
            </a:r>
          </a:p>
          <a:p>
            <a:pPr lvl="1"/>
            <a:r>
              <a:rPr lang="en-GB" dirty="0"/>
              <a:t>Subcutaneous tissue</a:t>
            </a:r>
          </a:p>
          <a:p>
            <a:pPr marL="274320" lvl="1" indent="0">
              <a:buNone/>
            </a:pPr>
            <a:r>
              <a:rPr lang="en-GB" dirty="0"/>
              <a:t>Also Hair ,Nails, Sweat glands </a:t>
            </a:r>
          </a:p>
          <a:p>
            <a:pPr marL="274320" lvl="1" indent="0">
              <a:buNone/>
            </a:pPr>
            <a:r>
              <a:rPr lang="en-GB" dirty="0"/>
              <a:t>also are part of the integument system</a:t>
            </a:r>
          </a:p>
        </p:txBody>
      </p:sp>
      <p:pic>
        <p:nvPicPr>
          <p:cNvPr id="7" name="Picture 6">
            <a:extLst>
              <a:ext uri="{FF2B5EF4-FFF2-40B4-BE49-F238E27FC236}">
                <a16:creationId xmlns:a16="http://schemas.microsoft.com/office/drawing/2014/main" id="{2CC8F71D-9285-4143-8C42-6C4AC04C1C8C}"/>
              </a:ext>
            </a:extLst>
          </p:cNvPr>
          <p:cNvPicPr>
            <a:picLocks noChangeAspect="1"/>
          </p:cNvPicPr>
          <p:nvPr/>
        </p:nvPicPr>
        <p:blipFill>
          <a:blip r:embed="rId2"/>
          <a:stretch>
            <a:fillRect/>
          </a:stretch>
        </p:blipFill>
        <p:spPr>
          <a:xfrm>
            <a:off x="5711687" y="1853754"/>
            <a:ext cx="6241774" cy="4920225"/>
          </a:xfrm>
          <a:prstGeom prst="rect">
            <a:avLst/>
          </a:prstGeom>
          <a:ln>
            <a:noFill/>
          </a:ln>
          <a:effectLst>
            <a:softEdge rad="112500"/>
          </a:effectLst>
        </p:spPr>
      </p:pic>
    </p:spTree>
    <p:extLst>
      <p:ext uri="{BB962C8B-B14F-4D97-AF65-F5344CB8AC3E}">
        <p14:creationId xmlns:p14="http://schemas.microsoft.com/office/powerpoint/2010/main" val="418504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381A-4911-4AF5-A8E0-85C070523882}"/>
              </a:ext>
            </a:extLst>
          </p:cNvPr>
          <p:cNvSpPr>
            <a:spLocks noGrp="1"/>
          </p:cNvSpPr>
          <p:nvPr>
            <p:ph type="title"/>
          </p:nvPr>
        </p:nvSpPr>
        <p:spPr/>
        <p:txBody>
          <a:bodyPr/>
          <a:lstStyle/>
          <a:p>
            <a:r>
              <a:rPr lang="en-US" dirty="0"/>
              <a:t>Age Related Changes That Affects  The Skin</a:t>
            </a:r>
            <a:endParaRPr lang="en-GB" dirty="0"/>
          </a:p>
        </p:txBody>
      </p:sp>
      <p:sp>
        <p:nvSpPr>
          <p:cNvPr id="3" name="Content Placeholder 2">
            <a:extLst>
              <a:ext uri="{FF2B5EF4-FFF2-40B4-BE49-F238E27FC236}">
                <a16:creationId xmlns:a16="http://schemas.microsoft.com/office/drawing/2014/main" id="{2D4D89B2-6D42-40AC-B995-55BD09350DF6}"/>
              </a:ext>
            </a:extLst>
          </p:cNvPr>
          <p:cNvSpPr>
            <a:spLocks noGrp="1"/>
          </p:cNvSpPr>
          <p:nvPr>
            <p:ph idx="1"/>
          </p:nvPr>
        </p:nvSpPr>
        <p:spPr/>
        <p:txBody>
          <a:bodyPr>
            <a:normAutofit/>
          </a:bodyPr>
          <a:lstStyle/>
          <a:p>
            <a:r>
              <a:rPr lang="en-US" b="1" dirty="0"/>
              <a:t>Epidermis</a:t>
            </a:r>
            <a:r>
              <a:rPr lang="en-US" dirty="0"/>
              <a:t> </a:t>
            </a:r>
          </a:p>
          <a:p>
            <a:pPr lvl="1"/>
            <a:r>
              <a:rPr lang="en-US" dirty="0"/>
              <a:t>impermeable outer layer </a:t>
            </a:r>
          </a:p>
          <a:p>
            <a:pPr lvl="1"/>
            <a:r>
              <a:rPr lang="en-US" dirty="0"/>
              <a:t>Protection </a:t>
            </a:r>
          </a:p>
          <a:p>
            <a:pPr lvl="1"/>
            <a:r>
              <a:rPr lang="en-US" dirty="0"/>
              <a:t>Always renewed (shed)</a:t>
            </a:r>
          </a:p>
          <a:p>
            <a:pPr lvl="1"/>
            <a:r>
              <a:rPr lang="en-GB" dirty="0"/>
              <a:t>Melanocytes </a:t>
            </a:r>
            <a:r>
              <a:rPr lang="en-US" dirty="0"/>
              <a:t> (cells that give color)</a:t>
            </a:r>
          </a:p>
          <a:p>
            <a:pPr lvl="1"/>
            <a:r>
              <a:rPr lang="en-GB" dirty="0"/>
              <a:t>Papillae </a:t>
            </a:r>
            <a:r>
              <a:rPr lang="en-US" dirty="0"/>
              <a:t> (what gives the skins its texture)                                                                          also connects to the dermis through                                                                                    the dermis – epidermis junction</a:t>
            </a:r>
          </a:p>
          <a:p>
            <a:pPr lvl="1"/>
            <a:endParaRPr lang="en-GB" dirty="0"/>
          </a:p>
        </p:txBody>
      </p:sp>
    </p:spTree>
    <p:extLst>
      <p:ext uri="{BB962C8B-B14F-4D97-AF65-F5344CB8AC3E}">
        <p14:creationId xmlns:p14="http://schemas.microsoft.com/office/powerpoint/2010/main" val="214036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D022-A6B5-4BAD-AD13-3DC667C64E67}"/>
              </a:ext>
            </a:extLst>
          </p:cNvPr>
          <p:cNvSpPr>
            <a:spLocks noGrp="1"/>
          </p:cNvSpPr>
          <p:nvPr>
            <p:ph type="title"/>
          </p:nvPr>
        </p:nvSpPr>
        <p:spPr/>
        <p:txBody>
          <a:bodyPr/>
          <a:lstStyle/>
          <a:p>
            <a:r>
              <a:rPr lang="en-US" dirty="0"/>
              <a:t>Age Related Changes That Affects  The Skin</a:t>
            </a:r>
            <a:endParaRPr lang="en-GB" dirty="0"/>
          </a:p>
        </p:txBody>
      </p:sp>
      <p:sp>
        <p:nvSpPr>
          <p:cNvPr id="3" name="Content Placeholder 2">
            <a:extLst>
              <a:ext uri="{FF2B5EF4-FFF2-40B4-BE49-F238E27FC236}">
                <a16:creationId xmlns:a16="http://schemas.microsoft.com/office/drawing/2014/main" id="{C9A56253-71D0-4AD7-87D7-829661FE2CC3}"/>
              </a:ext>
            </a:extLst>
          </p:cNvPr>
          <p:cNvSpPr>
            <a:spLocks noGrp="1"/>
          </p:cNvSpPr>
          <p:nvPr>
            <p:ph idx="1"/>
          </p:nvPr>
        </p:nvSpPr>
        <p:spPr/>
        <p:txBody>
          <a:bodyPr/>
          <a:lstStyle/>
          <a:p>
            <a:r>
              <a:rPr lang="en-US" b="1" dirty="0"/>
              <a:t>Dermis</a:t>
            </a:r>
          </a:p>
          <a:p>
            <a:pPr lvl="1"/>
            <a:r>
              <a:rPr lang="en-US" dirty="0"/>
              <a:t>Support </a:t>
            </a:r>
          </a:p>
          <a:p>
            <a:pPr lvl="1"/>
            <a:r>
              <a:rPr lang="en-US" dirty="0"/>
              <a:t>Nourishment </a:t>
            </a:r>
          </a:p>
          <a:p>
            <a:pPr lvl="1"/>
            <a:r>
              <a:rPr lang="en-US" dirty="0"/>
              <a:t>Sensory perception </a:t>
            </a:r>
          </a:p>
          <a:p>
            <a:pPr lvl="1"/>
            <a:r>
              <a:rPr lang="en-US" dirty="0"/>
              <a:t>Temperature regulation </a:t>
            </a:r>
          </a:p>
          <a:p>
            <a:pPr marL="274320" lvl="1" indent="0">
              <a:buNone/>
            </a:pPr>
            <a:r>
              <a:rPr lang="en-US" dirty="0"/>
              <a:t>Made of 80% collagen , 5% </a:t>
            </a:r>
            <a:r>
              <a:rPr lang="en-GB" dirty="0"/>
              <a:t>Elastin</a:t>
            </a:r>
            <a:endParaRPr lang="en-US" dirty="0"/>
          </a:p>
          <a:p>
            <a:pPr lvl="1"/>
            <a:endParaRPr lang="en-GB" dirty="0"/>
          </a:p>
        </p:txBody>
      </p:sp>
    </p:spTree>
    <p:extLst>
      <p:ext uri="{BB962C8B-B14F-4D97-AF65-F5344CB8AC3E}">
        <p14:creationId xmlns:p14="http://schemas.microsoft.com/office/powerpoint/2010/main" val="176369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7412-BC35-4019-B2FD-D949BC6AE479}"/>
              </a:ext>
            </a:extLst>
          </p:cNvPr>
          <p:cNvSpPr>
            <a:spLocks noGrp="1"/>
          </p:cNvSpPr>
          <p:nvPr>
            <p:ph type="title"/>
          </p:nvPr>
        </p:nvSpPr>
        <p:spPr/>
        <p:txBody>
          <a:bodyPr/>
          <a:lstStyle/>
          <a:p>
            <a:r>
              <a:rPr lang="en-US" dirty="0"/>
              <a:t>Age Related Changes That Affects  The Skin</a:t>
            </a:r>
            <a:endParaRPr lang="en-GB" dirty="0"/>
          </a:p>
        </p:txBody>
      </p:sp>
      <p:sp>
        <p:nvSpPr>
          <p:cNvPr id="3" name="Content Placeholder 2">
            <a:extLst>
              <a:ext uri="{FF2B5EF4-FFF2-40B4-BE49-F238E27FC236}">
                <a16:creationId xmlns:a16="http://schemas.microsoft.com/office/drawing/2014/main" id="{2A37B7EE-A627-47C7-B018-9175535CDF2A}"/>
              </a:ext>
            </a:extLst>
          </p:cNvPr>
          <p:cNvSpPr>
            <a:spLocks noGrp="1"/>
          </p:cNvSpPr>
          <p:nvPr>
            <p:ph idx="1"/>
          </p:nvPr>
        </p:nvSpPr>
        <p:spPr/>
        <p:txBody>
          <a:bodyPr/>
          <a:lstStyle/>
          <a:p>
            <a:r>
              <a:rPr lang="en-US" b="1" dirty="0"/>
              <a:t>Subcutaneous tissue and Cutaneous nerves</a:t>
            </a:r>
          </a:p>
          <a:p>
            <a:pPr lvl="1"/>
            <a:r>
              <a:rPr lang="en-US" dirty="0"/>
              <a:t>Protects the underlying tissues from trauma </a:t>
            </a:r>
          </a:p>
          <a:p>
            <a:pPr lvl="1"/>
            <a:r>
              <a:rPr lang="en-US" dirty="0"/>
              <a:t>Storage </a:t>
            </a:r>
          </a:p>
          <a:p>
            <a:pPr lvl="1"/>
            <a:r>
              <a:rPr lang="en-US" dirty="0"/>
              <a:t>Insulation </a:t>
            </a:r>
          </a:p>
          <a:p>
            <a:pPr lvl="1"/>
            <a:r>
              <a:rPr lang="en-US" dirty="0"/>
              <a:t>Regulation of heat loss </a:t>
            </a:r>
            <a:endParaRPr lang="en-GB" dirty="0"/>
          </a:p>
        </p:txBody>
      </p:sp>
      <p:pic>
        <p:nvPicPr>
          <p:cNvPr id="5" name="Picture 4">
            <a:extLst>
              <a:ext uri="{FF2B5EF4-FFF2-40B4-BE49-F238E27FC236}">
                <a16:creationId xmlns:a16="http://schemas.microsoft.com/office/drawing/2014/main" id="{22993D8D-CCBD-406A-97A2-79F5962840D4}"/>
              </a:ext>
            </a:extLst>
          </p:cNvPr>
          <p:cNvPicPr>
            <a:picLocks noChangeAspect="1"/>
          </p:cNvPicPr>
          <p:nvPr/>
        </p:nvPicPr>
        <p:blipFill>
          <a:blip r:embed="rId2"/>
          <a:stretch>
            <a:fillRect/>
          </a:stretch>
        </p:blipFill>
        <p:spPr>
          <a:xfrm>
            <a:off x="5302192" y="2807208"/>
            <a:ext cx="6889808" cy="4050792"/>
          </a:xfrm>
          <a:prstGeom prst="rect">
            <a:avLst/>
          </a:prstGeom>
          <a:ln>
            <a:noFill/>
          </a:ln>
          <a:effectLst>
            <a:softEdge rad="112500"/>
          </a:effectLst>
        </p:spPr>
      </p:pic>
    </p:spTree>
    <p:extLst>
      <p:ext uri="{BB962C8B-B14F-4D97-AF65-F5344CB8AC3E}">
        <p14:creationId xmlns:p14="http://schemas.microsoft.com/office/powerpoint/2010/main" val="94063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EC43-7406-401C-B31D-9C3CFB89A48B}"/>
              </a:ext>
            </a:extLst>
          </p:cNvPr>
          <p:cNvSpPr>
            <a:spLocks noGrp="1"/>
          </p:cNvSpPr>
          <p:nvPr>
            <p:ph type="title"/>
          </p:nvPr>
        </p:nvSpPr>
        <p:spPr/>
        <p:txBody>
          <a:bodyPr/>
          <a:lstStyle/>
          <a:p>
            <a:r>
              <a:rPr lang="en-US" dirty="0"/>
              <a:t>Age Related Changes That Affects  The Skin</a:t>
            </a:r>
            <a:endParaRPr lang="en-GB" dirty="0"/>
          </a:p>
        </p:txBody>
      </p:sp>
      <p:sp>
        <p:nvSpPr>
          <p:cNvPr id="3" name="Content Placeholder 2">
            <a:extLst>
              <a:ext uri="{FF2B5EF4-FFF2-40B4-BE49-F238E27FC236}">
                <a16:creationId xmlns:a16="http://schemas.microsoft.com/office/drawing/2014/main" id="{BE14A758-B135-46F4-A78E-45712898B939}"/>
              </a:ext>
            </a:extLst>
          </p:cNvPr>
          <p:cNvSpPr>
            <a:spLocks noGrp="1"/>
          </p:cNvSpPr>
          <p:nvPr>
            <p:ph idx="1"/>
          </p:nvPr>
        </p:nvSpPr>
        <p:spPr>
          <a:xfrm>
            <a:off x="596348" y="1853754"/>
            <a:ext cx="11436626" cy="4199727"/>
          </a:xfrm>
        </p:spPr>
        <p:txBody>
          <a:bodyPr>
            <a:normAutofit lnSpcReduction="10000"/>
          </a:bodyPr>
          <a:lstStyle/>
          <a:p>
            <a:r>
              <a:rPr lang="en-US" b="1" dirty="0"/>
              <a:t>Sweat Glands</a:t>
            </a:r>
          </a:p>
          <a:p>
            <a:pPr lvl="1"/>
            <a:r>
              <a:rPr lang="en-US" dirty="0"/>
              <a:t>Eccrine ( thermoregulation ) : which are important for thermoregulation, open directly onto the skin surface and are most abundant on the palms, soles, and forehead.</a:t>
            </a:r>
          </a:p>
          <a:p>
            <a:pPr lvl="1"/>
            <a:endParaRPr lang="en-US" dirty="0"/>
          </a:p>
          <a:p>
            <a:pPr lvl="1"/>
            <a:r>
              <a:rPr lang="en-US" dirty="0"/>
              <a:t>Apocrine ( Secretory glands )  : are larger than eccrine glands and open into hair follicles, primarily in the axillae and genital area.</a:t>
            </a:r>
          </a:p>
          <a:p>
            <a:pPr lvl="1"/>
            <a:endParaRPr lang="en-US" dirty="0"/>
          </a:p>
          <a:p>
            <a:r>
              <a:rPr lang="en-US" b="1" dirty="0"/>
              <a:t>Sebaceous Glands </a:t>
            </a:r>
          </a:p>
          <a:p>
            <a:pPr lvl="1"/>
            <a:r>
              <a:rPr lang="en-US" dirty="0"/>
              <a:t>are present in the dermal skin layer over every part of the body except the palms of the hands and the soles of the feet.</a:t>
            </a:r>
          </a:p>
          <a:p>
            <a:pPr lvl="1"/>
            <a:r>
              <a:rPr lang="en-US" dirty="0"/>
              <a:t>Secrets sebum (prevents water loss &amp; prevents bacterial and fungal growth ) </a:t>
            </a:r>
          </a:p>
          <a:p>
            <a:pPr lvl="1"/>
            <a:endParaRPr lang="en-US" dirty="0"/>
          </a:p>
          <a:p>
            <a:endParaRPr lang="en-US" dirty="0"/>
          </a:p>
        </p:txBody>
      </p:sp>
    </p:spTree>
    <p:extLst>
      <p:ext uri="{BB962C8B-B14F-4D97-AF65-F5344CB8AC3E}">
        <p14:creationId xmlns:p14="http://schemas.microsoft.com/office/powerpoint/2010/main" val="259385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92A-8F5C-468F-A460-77FA73081592}"/>
              </a:ext>
            </a:extLst>
          </p:cNvPr>
          <p:cNvSpPr>
            <a:spLocks noGrp="1"/>
          </p:cNvSpPr>
          <p:nvPr>
            <p:ph type="title"/>
          </p:nvPr>
        </p:nvSpPr>
        <p:spPr/>
        <p:txBody>
          <a:bodyPr/>
          <a:lstStyle/>
          <a:p>
            <a:r>
              <a:rPr lang="en-US" dirty="0"/>
              <a:t>Age Related Changes That Affects  The Skin</a:t>
            </a:r>
            <a:endParaRPr lang="en-GB" dirty="0"/>
          </a:p>
        </p:txBody>
      </p:sp>
      <p:sp>
        <p:nvSpPr>
          <p:cNvPr id="3" name="Content Placeholder 2">
            <a:extLst>
              <a:ext uri="{FF2B5EF4-FFF2-40B4-BE49-F238E27FC236}">
                <a16:creationId xmlns:a16="http://schemas.microsoft.com/office/drawing/2014/main" id="{17A15939-2C17-474E-B21B-1D316070F56E}"/>
              </a:ext>
            </a:extLst>
          </p:cNvPr>
          <p:cNvSpPr>
            <a:spLocks noGrp="1"/>
          </p:cNvSpPr>
          <p:nvPr>
            <p:ph idx="1"/>
          </p:nvPr>
        </p:nvSpPr>
        <p:spPr/>
        <p:txBody>
          <a:bodyPr/>
          <a:lstStyle/>
          <a:p>
            <a:r>
              <a:rPr lang="en-US" b="1" dirty="0"/>
              <a:t>Nails</a:t>
            </a:r>
            <a:endParaRPr lang="en-US" dirty="0"/>
          </a:p>
          <a:p>
            <a:pPr lvl="1"/>
            <a:r>
              <a:rPr lang="en-US" sz="2000" dirty="0"/>
              <a:t>Nails growth depends on the age, climate, state of health, the circulation of blood and the activity of the fingers and toes  , Nail growth begins to slow in early adulthood, with a gradual decrease of 30% to 50% over the individual’s lifespan. Other age-related changes affecting the nails include the development of longitudinal striations and a decrease in lunula size and nail plate thickness. </a:t>
            </a:r>
          </a:p>
          <a:p>
            <a:pPr lvl="1"/>
            <a:endParaRPr lang="en-GB" dirty="0"/>
          </a:p>
        </p:txBody>
      </p:sp>
      <p:pic>
        <p:nvPicPr>
          <p:cNvPr id="5" name="Picture 4">
            <a:extLst>
              <a:ext uri="{FF2B5EF4-FFF2-40B4-BE49-F238E27FC236}">
                <a16:creationId xmlns:a16="http://schemas.microsoft.com/office/drawing/2014/main" id="{14D60F2C-B7FA-41F9-8536-737076415945}"/>
              </a:ext>
            </a:extLst>
          </p:cNvPr>
          <p:cNvPicPr>
            <a:picLocks noChangeAspect="1"/>
          </p:cNvPicPr>
          <p:nvPr/>
        </p:nvPicPr>
        <p:blipFill>
          <a:blip r:embed="rId2"/>
          <a:stretch>
            <a:fillRect/>
          </a:stretch>
        </p:blipFill>
        <p:spPr>
          <a:xfrm>
            <a:off x="278295" y="4528103"/>
            <a:ext cx="4810538" cy="2104610"/>
          </a:xfrm>
          <a:prstGeom prst="rect">
            <a:avLst/>
          </a:prstGeom>
          <a:ln>
            <a:noFill/>
          </a:ln>
          <a:effectLst>
            <a:softEdge rad="112500"/>
          </a:effectLst>
        </p:spPr>
      </p:pic>
    </p:spTree>
    <p:extLst>
      <p:ext uri="{BB962C8B-B14F-4D97-AF65-F5344CB8AC3E}">
        <p14:creationId xmlns:p14="http://schemas.microsoft.com/office/powerpoint/2010/main" val="222149187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3075</TotalTime>
  <Words>1869</Words>
  <Application>Microsoft Office PowerPoint</Application>
  <PresentationFormat>Widescreen</PresentationFormat>
  <Paragraphs>229</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Gill Sans MT</vt:lpstr>
      <vt:lpstr>Gallery</vt:lpstr>
      <vt:lpstr>Integument </vt:lpstr>
      <vt:lpstr>Learning OutComes</vt:lpstr>
      <vt:lpstr>Introduction</vt:lpstr>
      <vt:lpstr>Age Related Changes That Affects  The Skin</vt:lpstr>
      <vt:lpstr>Age Related Changes That Affects  The Skin</vt:lpstr>
      <vt:lpstr>Age Related Changes That Affects  The Skin</vt:lpstr>
      <vt:lpstr>Age Related Changes That Affects  The Skin</vt:lpstr>
      <vt:lpstr>Age Related Changes That Affects  The Skin</vt:lpstr>
      <vt:lpstr>Age Related Changes That Affects  The Skin</vt:lpstr>
      <vt:lpstr>Age Related Changes That Affects  The Skin</vt:lpstr>
      <vt:lpstr>Question </vt:lpstr>
      <vt:lpstr>Risk Factors That Affects The Skin Wellness</vt:lpstr>
      <vt:lpstr>Question</vt:lpstr>
      <vt:lpstr>Functional Consequences  Affecting Skin Wellness</vt:lpstr>
      <vt:lpstr>Question </vt:lpstr>
      <vt:lpstr>Question!</vt:lpstr>
      <vt:lpstr>PATHOLOGIC CONDITIONS AFFECTING SKIN</vt:lpstr>
      <vt:lpstr>PATHOLOGIC CONDITIONS AFFECTING SKIN</vt:lpstr>
      <vt:lpstr>PATHOLOGIC CONDITIONS AFFECTING SKIN</vt:lpstr>
      <vt:lpstr>PATHOLOGIC CONDITIONS AFFECTING SKIN</vt:lpstr>
      <vt:lpstr> Nursing Assessment of the skin  </vt:lpstr>
      <vt:lpstr>Identifying opportunities for health promotion  </vt:lpstr>
      <vt:lpstr>Question!</vt:lpstr>
      <vt:lpstr>Observing skin, hair and Nails </vt:lpstr>
      <vt:lpstr>PowerPoint Presentation</vt:lpstr>
      <vt:lpstr>Hair assessment </vt:lpstr>
      <vt:lpstr>Nail Assessment</vt:lpstr>
      <vt:lpstr>Nursing Diagnosis</vt:lpstr>
      <vt:lpstr>Planning for wellness outcome</vt:lpstr>
      <vt:lpstr>Nursing interventions </vt:lpstr>
      <vt:lpstr>PowerPoint Presentation</vt:lpstr>
      <vt:lpstr>PowerPoint Presentation</vt:lpstr>
      <vt:lpstr>Nursing evaluation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Integrument</dc:title>
  <dc:creator>Dooshbag .</dc:creator>
  <cp:lastModifiedBy>Dooshbag .</cp:lastModifiedBy>
  <cp:revision>47</cp:revision>
  <dcterms:created xsi:type="dcterms:W3CDTF">2020-10-06T15:37:57Z</dcterms:created>
  <dcterms:modified xsi:type="dcterms:W3CDTF">2020-11-26T13:26:02Z</dcterms:modified>
</cp:coreProperties>
</file>