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4"/>
    <p:restoredTop sz="94633"/>
  </p:normalViewPr>
  <p:slideViewPr>
    <p:cSldViewPr snapToGrid="0" snapToObjects="1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B6209-1F09-314B-9645-3D78D60FE0B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F41F-DE4C-DB4C-8595-9887F6CAC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48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B6209-1F09-314B-9645-3D78D60FE0B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F41F-DE4C-DB4C-8595-9887F6CAC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2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B6209-1F09-314B-9645-3D78D60FE0B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F41F-DE4C-DB4C-8595-9887F6CAC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94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B6209-1F09-314B-9645-3D78D60FE0B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F41F-DE4C-DB4C-8595-9887F6CAC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13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B6209-1F09-314B-9645-3D78D60FE0B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F41F-DE4C-DB4C-8595-9887F6CAC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01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B6209-1F09-314B-9645-3D78D60FE0B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F41F-DE4C-DB4C-8595-9887F6CAC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B6209-1F09-314B-9645-3D78D60FE0B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F41F-DE4C-DB4C-8595-9887F6CAC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1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B6209-1F09-314B-9645-3D78D60FE0B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F41F-DE4C-DB4C-8595-9887F6CAC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0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B6209-1F09-314B-9645-3D78D60FE0B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F41F-DE4C-DB4C-8595-9887F6CAC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65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B6209-1F09-314B-9645-3D78D60FE0B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F41F-DE4C-DB4C-8595-9887F6CAC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1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B6209-1F09-314B-9645-3D78D60FE0B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F41F-DE4C-DB4C-8595-9887F6CAC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1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B6209-1F09-314B-9645-3D78D60FE0B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BF41F-DE4C-DB4C-8595-9887F6CAC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7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766" y="180338"/>
            <a:ext cx="7156174" cy="6508883"/>
          </a:xfrm>
        </p:spPr>
      </p:pic>
    </p:spTree>
    <p:extLst>
      <p:ext uri="{BB962C8B-B14F-4D97-AF65-F5344CB8AC3E}">
        <p14:creationId xmlns:p14="http://schemas.microsoft.com/office/powerpoint/2010/main" val="1073409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Age-Related Changes That Affect Skin Wellness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</a:t>
            </a:r>
            <a:r>
              <a:rPr lang="en-US" dirty="0"/>
              <a:t>Table 23-1)</a:t>
            </a:r>
            <a:br>
              <a:rPr lang="en-US" dirty="0"/>
            </a:br>
            <a:r>
              <a:rPr lang="en-US" dirty="0"/>
              <a:t>• Decreased rate of epidermal proliferation</a:t>
            </a:r>
            <a:br>
              <a:rPr lang="en-US" dirty="0"/>
            </a:br>
            <a:r>
              <a:rPr lang="en-US" dirty="0"/>
              <a:t>• Thinner dermis, flattened dermal–epidermal junction</a:t>
            </a:r>
            <a:br>
              <a:rPr lang="en-US" dirty="0"/>
            </a:br>
            <a:r>
              <a:rPr lang="en-US" dirty="0"/>
              <a:t>• Diminished moisture content</a:t>
            </a:r>
            <a:br>
              <a:rPr lang="en-US" dirty="0"/>
            </a:br>
            <a:r>
              <a:rPr lang="en-US" dirty="0"/>
              <a:t>• Decreased dermal blood supply</a:t>
            </a:r>
            <a:br>
              <a:rPr lang="en-US" dirty="0"/>
            </a:br>
            <a:r>
              <a:rPr lang="en-US" dirty="0"/>
              <a:t>• Fewer sweat and sebaceous glands</a:t>
            </a:r>
            <a:br>
              <a:rPr lang="en-US" dirty="0"/>
            </a:br>
            <a:r>
              <a:rPr lang="en-US" dirty="0"/>
              <a:t>• Decreased number of melanocytes and Langerhans cells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/>
              <a:t>Changes in patterns of hair distribution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26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Risks Factors That Affect Skin Wellness </a:t>
            </a:r>
            <a:endParaRPr lang="en-US" dirty="0" smtClean="0"/>
          </a:p>
          <a:p>
            <a:r>
              <a:rPr lang="en-US" dirty="0" smtClean="0"/>
              <a:t>Genetic factors (hair color and distribution, skin cancer) </a:t>
            </a:r>
          </a:p>
          <a:p>
            <a:r>
              <a:rPr lang="en-US" dirty="0" smtClean="0"/>
              <a:t>Exposure to ultraviolet radiation (sunlight or tanning light) </a:t>
            </a:r>
          </a:p>
          <a:p>
            <a:r>
              <a:rPr lang="en-US" dirty="0" smtClean="0"/>
              <a:t>Adverse medication effects </a:t>
            </a:r>
          </a:p>
          <a:p>
            <a:r>
              <a:rPr lang="en-US" dirty="0" smtClean="0"/>
              <a:t>Personal hygiene practices </a:t>
            </a:r>
          </a:p>
          <a:p>
            <a:r>
              <a:rPr lang="en-US" dirty="0" smtClean="0"/>
              <a:t>Factors that increase the risk for skin breakdown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786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Functional Consequences Affecting Skin Wellness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(Table 23-1) </a:t>
            </a:r>
          </a:p>
          <a:p>
            <a:r>
              <a:rPr lang="en-US" dirty="0" err="1" smtClean="0"/>
              <a:t>Xerosis</a:t>
            </a:r>
            <a:r>
              <a:rPr lang="en-US" dirty="0" smtClean="0"/>
              <a:t> (dry skin), discomfort </a:t>
            </a:r>
          </a:p>
          <a:p>
            <a:r>
              <a:rPr lang="en-US" dirty="0" smtClean="0"/>
              <a:t>Irregular pigmentation and other cosmetic changes </a:t>
            </a:r>
          </a:p>
          <a:p>
            <a:r>
              <a:rPr lang="en-US" dirty="0" smtClean="0"/>
              <a:t>Increased susceptibility to injury, mechanical stress, and </a:t>
            </a:r>
          </a:p>
          <a:p>
            <a:r>
              <a:rPr lang="en-US" dirty="0" smtClean="0"/>
              <a:t>effects of ultraviolet radiation </a:t>
            </a:r>
          </a:p>
          <a:p>
            <a:r>
              <a:rPr lang="en-US" dirty="0" smtClean="0"/>
              <a:t>Delayed wound healing, increased susceptibility to </a:t>
            </a:r>
          </a:p>
          <a:p>
            <a:r>
              <a:rPr lang="en-US" dirty="0" smtClean="0"/>
              <a:t>infection </a:t>
            </a:r>
          </a:p>
          <a:p>
            <a:r>
              <a:rPr lang="en-US" dirty="0" smtClean="0"/>
              <a:t>Decreased tactile sensitivity, increased susceptibility to </a:t>
            </a:r>
          </a:p>
          <a:p>
            <a:r>
              <a:rPr lang="en-US" dirty="0" smtClean="0"/>
              <a:t>burns </a:t>
            </a:r>
          </a:p>
          <a:p>
            <a:r>
              <a:rPr lang="en-US" dirty="0" smtClean="0"/>
              <a:t>Diminished sweating and shivering, increased susceptibility to hypothermia and heat-related conditions </a:t>
            </a:r>
          </a:p>
          <a:p>
            <a:r>
              <a:rPr lang="en-US" dirty="0" smtClean="0"/>
              <a:t>Increased risk for skin cancer </a:t>
            </a:r>
          </a:p>
          <a:p>
            <a:r>
              <a:rPr lang="en-US" dirty="0" smtClean="0"/>
              <a:t>Increased risk for skin breakdown and pressure ulcers </a:t>
            </a:r>
          </a:p>
        </p:txBody>
      </p:sp>
    </p:spTree>
    <p:extLst>
      <p:ext uri="{BB962C8B-B14F-4D97-AF65-F5344CB8AC3E}">
        <p14:creationId xmlns:p14="http://schemas.microsoft.com/office/powerpoint/2010/main" val="1796067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Pathologic Conditions Affecting Skin Wellness </a:t>
            </a:r>
            <a:endParaRPr lang="en-US" dirty="0" smtClean="0"/>
          </a:p>
          <a:p>
            <a:r>
              <a:rPr lang="en-US" dirty="0" smtClean="0"/>
              <a:t>(Figure 23-1, Table 23-2)</a:t>
            </a:r>
            <a:br>
              <a:rPr lang="en-US" dirty="0" smtClean="0"/>
            </a:br>
            <a:r>
              <a:rPr lang="en-US" dirty="0" smtClean="0"/>
              <a:t>• Skin cancer</a:t>
            </a:r>
            <a:br>
              <a:rPr lang="en-US" dirty="0" smtClean="0"/>
            </a:br>
            <a:r>
              <a:rPr lang="en-US" dirty="0" smtClean="0"/>
              <a:t>• Pressure ulcers (Evidence-Based Practice box)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00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55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9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138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Age-Related Changes That Affect Skin Wellness  </vt:lpstr>
      <vt:lpstr>PowerPoint Presentation</vt:lpstr>
      <vt:lpstr>Functional Consequences Affecting Skin Wellness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Hatem manasrah</dc:creator>
  <cp:lastModifiedBy>Hatem K Idais Manasrah</cp:lastModifiedBy>
  <cp:revision>2</cp:revision>
  <dcterms:created xsi:type="dcterms:W3CDTF">2019-05-22T20:42:12Z</dcterms:created>
  <dcterms:modified xsi:type="dcterms:W3CDTF">2019-05-23T06:56:07Z</dcterms:modified>
</cp:coreProperties>
</file>