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79D2-0225-4060-AD3D-19DAD4D0E352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58BC-6BA4-4E89-866F-EE35E1737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8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79D2-0225-4060-AD3D-19DAD4D0E352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58BC-6BA4-4E89-866F-EE35E1737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96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79D2-0225-4060-AD3D-19DAD4D0E352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58BC-6BA4-4E89-866F-EE35E1737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6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79D2-0225-4060-AD3D-19DAD4D0E352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58BC-6BA4-4E89-866F-EE35E1737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9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79D2-0225-4060-AD3D-19DAD4D0E352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58BC-6BA4-4E89-866F-EE35E1737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5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79D2-0225-4060-AD3D-19DAD4D0E352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58BC-6BA4-4E89-866F-EE35E1737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1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79D2-0225-4060-AD3D-19DAD4D0E352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58BC-6BA4-4E89-866F-EE35E1737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9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79D2-0225-4060-AD3D-19DAD4D0E352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58BC-6BA4-4E89-866F-EE35E1737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74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79D2-0225-4060-AD3D-19DAD4D0E352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58BC-6BA4-4E89-866F-EE35E1737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8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79D2-0225-4060-AD3D-19DAD4D0E352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58BC-6BA4-4E89-866F-EE35E1737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9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79D2-0225-4060-AD3D-19DAD4D0E352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58BC-6BA4-4E89-866F-EE35E1737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279D2-0225-4060-AD3D-19DAD4D0E352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58BC-6BA4-4E89-866F-EE35E1737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65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267" y="0"/>
            <a:ext cx="91418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175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Age-Related Changes That Affect Urinary Wellness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• Kidney: degenerative changes, decreased blood flow, decreased number of functioning nephrons </a:t>
            </a:r>
          </a:p>
          <a:p>
            <a:pPr marL="0" indent="0">
              <a:buNone/>
            </a:pPr>
            <a:r>
              <a:rPr lang="en-US" dirty="0" smtClean="0"/>
              <a:t>• Urinary tract muscles: hypertrophy of bladder muscle, replacement of smooth muscle with connective tissue, relaxation of pelvic floor muscles • Voluntary control mechanisms: central nervous system, urinary tract, age-related changes of other systems (e.g., increased postural sway)</a:t>
            </a:r>
          </a:p>
        </p:txBody>
      </p:sp>
    </p:spTree>
    <p:extLst>
      <p:ext uri="{BB962C8B-B14F-4D97-AF65-F5344CB8AC3E}">
        <p14:creationId xmlns:p14="http://schemas.microsoft.com/office/powerpoint/2010/main" val="2533272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 That Affect Urinary Wellness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• Misperceptions and attitudes (e.g., resignation, viewing urinary incontinence as “normal,” staff and caregiver attitudes that interfere with maintaining continence) </a:t>
            </a:r>
          </a:p>
          <a:p>
            <a:pPr marL="0" indent="0">
              <a:buNone/>
            </a:pPr>
            <a:r>
              <a:rPr lang="en-US" dirty="0" smtClean="0"/>
              <a:t>• Functional impairments that affect control over socially appropriate urinary elimination (e.g., dependency in ADLs)</a:t>
            </a:r>
          </a:p>
          <a:p>
            <a:pPr marL="0" indent="0">
              <a:buNone/>
            </a:pPr>
            <a:r>
              <a:rPr lang="en-US" dirty="0" smtClean="0"/>
              <a:t> • Pathologic changes of the genitourinary tract (e.g., pelvic floor dysfunction, benign prostatic hyperplasia) </a:t>
            </a:r>
          </a:p>
          <a:p>
            <a:pPr marL="0" indent="0">
              <a:buNone/>
            </a:pPr>
            <a:r>
              <a:rPr lang="en-US" dirty="0" smtClean="0"/>
              <a:t>• Other pathologic conditions (e.g., dementia, Parkinson’s, constipation) </a:t>
            </a:r>
          </a:p>
          <a:p>
            <a:pPr marL="0" indent="0">
              <a:buNone/>
            </a:pPr>
            <a:r>
              <a:rPr lang="en-US" dirty="0" smtClean="0"/>
              <a:t>• Medication effects (Table 19-1) </a:t>
            </a:r>
          </a:p>
          <a:p>
            <a:pPr marL="0" indent="0">
              <a:buNone/>
            </a:pPr>
            <a:r>
              <a:rPr lang="en-US" dirty="0" smtClean="0"/>
              <a:t>• Dietary and lifestyle factors (e.g., obesity, tobacco smoking, intake of caffeinated beverages) </a:t>
            </a:r>
          </a:p>
          <a:p>
            <a:pPr marL="0" indent="0">
              <a:buNone/>
            </a:pPr>
            <a:r>
              <a:rPr lang="en-US" dirty="0" smtClean="0"/>
              <a:t>• Environmental factors (Box 19-1)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299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Consequences Affecting Urinary Wellness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• Effects on homeostasis: diminished ability to maintain electrolyte balance, changes in diurnal pattern of urine production </a:t>
            </a:r>
          </a:p>
          <a:p>
            <a:pPr marL="0" indent="0">
              <a:buNone/>
            </a:pPr>
            <a:r>
              <a:rPr lang="en-US" dirty="0" smtClean="0"/>
              <a:t>• Delayed excretion of water-soluble medications and increased risk of drug interactions and adverse effects</a:t>
            </a:r>
          </a:p>
          <a:p>
            <a:pPr marL="0" indent="0">
              <a:buNone/>
            </a:pPr>
            <a:r>
              <a:rPr lang="en-US" dirty="0" smtClean="0"/>
              <a:t> • Diminished bladder capacity; urinary urgency and frequency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5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Pathologic Condition Affecting Urinary Function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• Urinary incontinence: stress urinary incontinence, urge urinary incontinence, mixed urinary incontinence, overactive bladder </a:t>
            </a:r>
          </a:p>
          <a:p>
            <a:pPr marL="0" indent="0">
              <a:buNone/>
            </a:pPr>
            <a:r>
              <a:rPr lang="en-US" dirty="0" smtClean="0"/>
              <a:t>• Diminished quality of life due to urinary incontinence </a:t>
            </a:r>
          </a:p>
          <a:p>
            <a:pPr marL="0" indent="0">
              <a:buNone/>
            </a:pPr>
            <a:r>
              <a:rPr lang="en-US" dirty="0" smtClean="0"/>
              <a:t>• Practical and psychosocial effects of urinary incontinence on the older adult and caregivers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86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Assessment of Urinary Function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• Talking with older adults about urinary function (finding appropriate terminology)</a:t>
            </a:r>
          </a:p>
          <a:p>
            <a:pPr marL="0" indent="0">
              <a:buNone/>
            </a:pPr>
            <a:r>
              <a:rPr lang="en-US" dirty="0" smtClean="0"/>
              <a:t> • Identifying usual voiding patterns and influencing factors </a:t>
            </a:r>
          </a:p>
          <a:p>
            <a:pPr marL="0" indent="0">
              <a:buNone/>
            </a:pPr>
            <a:r>
              <a:rPr lang="en-US" dirty="0" smtClean="0"/>
              <a:t>• Identifying risk factors for urinary incontinence </a:t>
            </a:r>
          </a:p>
          <a:p>
            <a:pPr marL="0" indent="0">
              <a:buNone/>
            </a:pPr>
            <a:r>
              <a:rPr lang="en-US" dirty="0" smtClean="0"/>
              <a:t>• Identifying risk factors that influence renal function and homeostasis </a:t>
            </a:r>
          </a:p>
          <a:p>
            <a:pPr marL="0" indent="0">
              <a:buNone/>
            </a:pPr>
            <a:r>
              <a:rPr lang="en-US" dirty="0" smtClean="0"/>
              <a:t>• Identifying symptoms of impaired urinary elimination </a:t>
            </a:r>
          </a:p>
          <a:p>
            <a:pPr marL="0" indent="0">
              <a:buNone/>
            </a:pPr>
            <a:r>
              <a:rPr lang="en-US" dirty="0" smtClean="0"/>
              <a:t>• Being alert to misunderstandings about urinary elimination </a:t>
            </a:r>
          </a:p>
          <a:p>
            <a:pPr marL="0" indent="0">
              <a:buNone/>
            </a:pPr>
            <a:r>
              <a:rPr lang="en-US" dirty="0" smtClean="0"/>
              <a:t>• Psychosocial consequences of incontinence (e.g., anxiety, depression, social isolation)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77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351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Age-Related Changes That Affect Urinary Wellness </vt:lpstr>
      <vt:lpstr>Risk Factors That Affect Urinary Wellness </vt:lpstr>
      <vt:lpstr>Functional Consequences Affecting Urinary Wellness  </vt:lpstr>
      <vt:lpstr>Pathologic Condition Affecting Urinary Function  </vt:lpstr>
      <vt:lpstr>Nursing Assessment of Urinary Function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Hatem K Idais Manasrah</dc:creator>
  <cp:lastModifiedBy>Hatem K Idais Manasrah</cp:lastModifiedBy>
  <cp:revision>2</cp:revision>
  <dcterms:created xsi:type="dcterms:W3CDTF">2019-05-22T10:30:10Z</dcterms:created>
  <dcterms:modified xsi:type="dcterms:W3CDTF">2019-05-22T10:39:31Z</dcterms:modified>
</cp:coreProperties>
</file>