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slideLayouts/slideLayout28.xml" ContentType="application/vnd.openxmlformats-officedocument.presentationml.slideLayout+xml"/>
  <Override PartName="/ppt/theme/theme12.xml" ContentType="application/vnd.openxmlformats-officedocument.theme+xml"/>
  <Override PartName="/ppt/slideLayouts/slideLayout29.xml" ContentType="application/vnd.openxmlformats-officedocument.presentationml.slideLayout+xml"/>
  <Override PartName="/ppt/theme/theme13.xml" ContentType="application/vnd.openxmlformats-officedocument.theme+xml"/>
  <Override PartName="/ppt/slideLayouts/slideLayout30.xml" ContentType="application/vnd.openxmlformats-officedocument.presentationml.slideLayout+xml"/>
  <Override PartName="/ppt/theme/theme14.xml" ContentType="application/vnd.openxmlformats-officedocument.theme+xml"/>
  <Override PartName="/ppt/slideLayouts/slideLayout31.xml" ContentType="application/vnd.openxmlformats-officedocument.presentationml.slideLayout+xml"/>
  <Override PartName="/ppt/theme/theme15.xml" ContentType="application/vnd.openxmlformats-officedocument.theme+xml"/>
  <Override PartName="/ppt/slideLayouts/slideLayout32.xml" ContentType="application/vnd.openxmlformats-officedocument.presentationml.slideLayout+xml"/>
  <Override PartName="/ppt/theme/theme16.xml" ContentType="application/vnd.openxmlformats-officedocument.theme+xml"/>
  <Override PartName="/ppt/slideLayouts/slideLayout33.xml" ContentType="application/vnd.openxmlformats-officedocument.presentationml.slideLayout+xml"/>
  <Override PartName="/ppt/theme/theme17.xml" ContentType="application/vnd.openxmlformats-officedocument.theme+xml"/>
  <Override PartName="/ppt/slideLayouts/slideLayout34.xml" ContentType="application/vnd.openxmlformats-officedocument.presentationml.slideLayout+xml"/>
  <Override PartName="/ppt/theme/theme18.xml" ContentType="application/vnd.openxmlformats-officedocument.theme+xml"/>
  <Override PartName="/ppt/slideLayouts/slideLayout35.xml" ContentType="application/vnd.openxmlformats-officedocument.presentationml.slideLayout+xml"/>
  <Override PartName="/ppt/theme/theme19.xml" ContentType="application/vnd.openxmlformats-officedocument.theme+xml"/>
  <Override PartName="/ppt/slideLayouts/slideLayout36.xml" ContentType="application/vnd.openxmlformats-officedocument.presentationml.slideLayout+xml"/>
  <Override PartName="/ppt/theme/theme20.xml" ContentType="application/vnd.openxmlformats-officedocument.theme+xml"/>
  <Override PartName="/ppt/slideLayouts/slideLayout37.xml" ContentType="application/vnd.openxmlformats-officedocument.presentationml.slideLayout+xml"/>
  <Override PartName="/ppt/theme/theme21.xml" ContentType="application/vnd.openxmlformats-officedocument.theme+xml"/>
  <Override PartName="/ppt/slideLayouts/slideLayout38.xml" ContentType="application/vnd.openxmlformats-officedocument.presentationml.slideLayout+xml"/>
  <Override PartName="/ppt/theme/theme22.xml" ContentType="application/vnd.openxmlformats-officedocument.theme+xml"/>
  <Override PartName="/ppt/slideLayouts/slideLayout39.xml" ContentType="application/vnd.openxmlformats-officedocument.presentationml.slideLayout+xml"/>
  <Override PartName="/ppt/theme/theme23.xml" ContentType="application/vnd.openxmlformats-officedocument.theme+xml"/>
  <Override PartName="/ppt/slideLayouts/slideLayout40.xml" ContentType="application/vnd.openxmlformats-officedocument.presentationml.slideLayout+xml"/>
  <Override PartName="/ppt/theme/theme24.xml" ContentType="application/vnd.openxmlformats-officedocument.theme+xml"/>
  <Override PartName="/ppt/slideLayouts/slideLayout41.xml" ContentType="application/vnd.openxmlformats-officedocument.presentationml.slideLayout+xml"/>
  <Override PartName="/ppt/theme/theme25.xml" ContentType="application/vnd.openxmlformats-officedocument.theme+xml"/>
  <Override PartName="/ppt/slideLayouts/slideLayout42.xml" ContentType="application/vnd.openxmlformats-officedocument.presentationml.slideLayout+xml"/>
  <Override PartName="/ppt/theme/theme26.xml" ContentType="application/vnd.openxmlformats-officedocument.theme+xml"/>
  <Override PartName="/ppt/slideLayouts/slideLayout43.xml" ContentType="application/vnd.openxmlformats-officedocument.presentationml.slideLayout+xml"/>
  <Override PartName="/ppt/theme/theme27.xml" ContentType="application/vnd.openxmlformats-officedocument.theme+xml"/>
  <Override PartName="/ppt/slideLayouts/slideLayout44.xml" ContentType="application/vnd.openxmlformats-officedocument.presentationml.slideLayout+xml"/>
  <Override PartName="/ppt/theme/theme28.xml" ContentType="application/vnd.openxmlformats-officedocument.theme+xml"/>
  <Override PartName="/ppt/slideLayouts/slideLayout45.xml" ContentType="application/vnd.openxmlformats-officedocument.presentationml.slideLayout+xml"/>
  <Override PartName="/ppt/theme/theme29.xml" ContentType="application/vnd.openxmlformats-officedocument.theme+xml"/>
  <Override PartName="/ppt/slideLayouts/slideLayout46.xml" ContentType="application/vnd.openxmlformats-officedocument.presentationml.slideLayout+xml"/>
  <Override PartName="/ppt/theme/theme30.xml" ContentType="application/vnd.openxmlformats-officedocument.theme+xml"/>
  <Override PartName="/ppt/slideLayouts/slideLayout47.xml" ContentType="application/vnd.openxmlformats-officedocument.presentationml.slideLayout+xml"/>
  <Override PartName="/ppt/theme/theme31.xml" ContentType="application/vnd.openxmlformats-officedocument.theme+xml"/>
  <Override PartName="/ppt/slideLayouts/slideLayout48.xml" ContentType="application/vnd.openxmlformats-officedocument.presentationml.slideLayout+xml"/>
  <Override PartName="/ppt/theme/theme32.xml" ContentType="application/vnd.openxmlformats-officedocument.theme+xml"/>
  <Override PartName="/ppt/slideLayouts/slideLayout49.xml" ContentType="application/vnd.openxmlformats-officedocument.presentationml.slideLayout+xml"/>
  <Override PartName="/ppt/theme/theme33.xml" ContentType="application/vnd.openxmlformats-officedocument.theme+xml"/>
  <Override PartName="/ppt/slideLayouts/slideLayout50.xml" ContentType="application/vnd.openxmlformats-officedocument.presentationml.slideLayout+xml"/>
  <Override PartName="/ppt/theme/theme34.xml" ContentType="application/vnd.openxmlformats-officedocument.theme+xml"/>
  <Override PartName="/ppt/slideLayouts/slideLayout51.xml" ContentType="application/vnd.openxmlformats-officedocument.presentationml.slideLayout+xml"/>
  <Override PartName="/ppt/theme/theme35.xml" ContentType="application/vnd.openxmlformats-officedocument.theme+xml"/>
  <Override PartName="/ppt/slideLayouts/slideLayout52.xml" ContentType="application/vnd.openxmlformats-officedocument.presentationml.slideLayout+xml"/>
  <Override PartName="/ppt/theme/theme36.xml" ContentType="application/vnd.openxmlformats-officedocument.theme+xml"/>
  <Override PartName="/ppt/slideLayouts/slideLayout53.xml" ContentType="application/vnd.openxmlformats-officedocument.presentationml.slideLayout+xml"/>
  <Override PartName="/ppt/theme/theme37.xml" ContentType="application/vnd.openxmlformats-officedocument.theme+xml"/>
  <Override PartName="/ppt/slideLayouts/slideLayout54.xml" ContentType="application/vnd.openxmlformats-officedocument.presentationml.slideLayout+xml"/>
  <Override PartName="/ppt/theme/theme38.xml" ContentType="application/vnd.openxmlformats-officedocument.theme+xml"/>
  <Override PartName="/ppt/slideLayouts/slideLayout55.xml" ContentType="application/vnd.openxmlformats-officedocument.presentationml.slideLayout+xml"/>
  <Override PartName="/ppt/theme/theme39.xml" ContentType="application/vnd.openxmlformats-officedocument.theme+xml"/>
  <Override PartName="/ppt/slideLayouts/slideLayout56.xml" ContentType="application/vnd.openxmlformats-officedocument.presentationml.slideLayout+xml"/>
  <Override PartName="/ppt/theme/theme40.xml" ContentType="application/vnd.openxmlformats-officedocument.theme+xml"/>
  <Override PartName="/ppt/slideLayouts/slideLayout57.xml" ContentType="application/vnd.openxmlformats-officedocument.presentationml.slideLayout+xml"/>
  <Override PartName="/ppt/theme/theme41.xml" ContentType="application/vnd.openxmlformats-officedocument.theme+xml"/>
  <Override PartName="/ppt/slideLayouts/slideLayout58.xml" ContentType="application/vnd.openxmlformats-officedocument.presentationml.slideLayout+xml"/>
  <Override PartName="/ppt/theme/theme42.xml" ContentType="application/vnd.openxmlformats-officedocument.theme+xml"/>
  <Override PartName="/ppt/slideLayouts/slideLayout59.xml" ContentType="application/vnd.openxmlformats-officedocument.presentationml.slideLayout+xml"/>
  <Override PartName="/ppt/theme/theme43.xml" ContentType="application/vnd.openxmlformats-officedocument.theme+xml"/>
  <Override PartName="/ppt/slideLayouts/slideLayout60.xml" ContentType="application/vnd.openxmlformats-officedocument.presentationml.slideLayout+xml"/>
  <Override PartName="/ppt/theme/theme44.xml" ContentType="application/vnd.openxmlformats-officedocument.theme+xml"/>
  <Override PartName="/ppt/slideLayouts/slideLayout61.xml" ContentType="application/vnd.openxmlformats-officedocument.presentationml.slideLayout+xml"/>
  <Override PartName="/ppt/theme/theme45.xml" ContentType="application/vnd.openxmlformats-officedocument.theme+xml"/>
  <Override PartName="/ppt/slideLayouts/slideLayout62.xml" ContentType="application/vnd.openxmlformats-officedocument.presentationml.slideLayout+xml"/>
  <Override PartName="/ppt/theme/theme46.xml" ContentType="application/vnd.openxmlformats-officedocument.theme+xml"/>
  <Override PartName="/ppt/slideLayouts/slideLayout63.xml" ContentType="application/vnd.openxmlformats-officedocument.presentationml.slideLayout+xml"/>
  <Override PartName="/ppt/theme/theme47.xml" ContentType="application/vnd.openxmlformats-officedocument.theme+xml"/>
  <Override PartName="/ppt/slideLayouts/slideLayout64.xml" ContentType="application/vnd.openxmlformats-officedocument.presentationml.slideLayout+xml"/>
  <Override PartName="/ppt/theme/theme48.xml" ContentType="application/vnd.openxmlformats-officedocument.theme+xml"/>
  <Override PartName="/ppt/slideLayouts/slideLayout65.xml" ContentType="application/vnd.openxmlformats-officedocument.presentationml.slideLayout+xml"/>
  <Override PartName="/ppt/theme/theme49.xml" ContentType="application/vnd.openxmlformats-officedocument.theme+xml"/>
  <Override PartName="/ppt/slideLayouts/slideLayout66.xml" ContentType="application/vnd.openxmlformats-officedocument.presentationml.slideLayout+xml"/>
  <Override PartName="/ppt/theme/theme50.xml" ContentType="application/vnd.openxmlformats-officedocument.theme+xml"/>
  <Override PartName="/ppt/slideLayouts/slideLayout67.xml" ContentType="application/vnd.openxmlformats-officedocument.presentationml.slideLayout+xml"/>
  <Override PartName="/ppt/theme/theme51.xml" ContentType="application/vnd.openxmlformats-officedocument.theme+xml"/>
  <Override PartName="/ppt/slideLayouts/slideLayout68.xml" ContentType="application/vnd.openxmlformats-officedocument.presentationml.slideLayout+xml"/>
  <Override PartName="/ppt/theme/theme5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3.xml" ContentType="application/vnd.openxmlformats-officedocument.theme+xml"/>
  <Override PartName="/ppt/slideLayouts/slideLayout71.xml" ContentType="application/vnd.openxmlformats-officedocument.presentationml.slideLayout+xml"/>
  <Override PartName="/ppt/theme/theme5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  <p:sldMasterId id="2147483759" r:id="rId2"/>
    <p:sldMasterId id="2147483761" r:id="rId3"/>
    <p:sldMasterId id="2147483763" r:id="rId4"/>
    <p:sldMasterId id="2147483765" r:id="rId5"/>
    <p:sldMasterId id="2147483767" r:id="rId6"/>
    <p:sldMasterId id="2147483769" r:id="rId7"/>
    <p:sldMasterId id="2147483771" r:id="rId8"/>
    <p:sldMasterId id="2147483773" r:id="rId9"/>
    <p:sldMasterId id="2147483775" r:id="rId10"/>
    <p:sldMasterId id="2147483777" r:id="rId11"/>
    <p:sldMasterId id="2147483779" r:id="rId12"/>
    <p:sldMasterId id="2147483781" r:id="rId13"/>
    <p:sldMasterId id="2147483783" r:id="rId14"/>
    <p:sldMasterId id="2147483785" r:id="rId15"/>
    <p:sldMasterId id="2147483787" r:id="rId16"/>
    <p:sldMasterId id="2147483789" r:id="rId17"/>
    <p:sldMasterId id="2147483791" r:id="rId18"/>
    <p:sldMasterId id="2147483793" r:id="rId19"/>
    <p:sldMasterId id="2147483795" r:id="rId20"/>
    <p:sldMasterId id="2147483797" r:id="rId21"/>
    <p:sldMasterId id="2147483799" r:id="rId22"/>
    <p:sldMasterId id="2147483801" r:id="rId23"/>
    <p:sldMasterId id="2147483803" r:id="rId24"/>
    <p:sldMasterId id="2147483805" r:id="rId25"/>
    <p:sldMasterId id="2147483807" r:id="rId26"/>
    <p:sldMasterId id="2147483809" r:id="rId27"/>
    <p:sldMasterId id="2147483811" r:id="rId28"/>
    <p:sldMasterId id="2147483813" r:id="rId29"/>
    <p:sldMasterId id="2147483815" r:id="rId30"/>
    <p:sldMasterId id="2147483817" r:id="rId31"/>
    <p:sldMasterId id="2147483819" r:id="rId32"/>
    <p:sldMasterId id="2147483821" r:id="rId33"/>
    <p:sldMasterId id="2147483823" r:id="rId34"/>
    <p:sldMasterId id="2147483825" r:id="rId35"/>
    <p:sldMasterId id="2147483827" r:id="rId36"/>
    <p:sldMasterId id="2147483829" r:id="rId37"/>
    <p:sldMasterId id="2147483831" r:id="rId38"/>
    <p:sldMasterId id="2147483833" r:id="rId39"/>
    <p:sldMasterId id="2147483835" r:id="rId40"/>
    <p:sldMasterId id="2147483837" r:id="rId41"/>
    <p:sldMasterId id="2147483839" r:id="rId42"/>
    <p:sldMasterId id="2147483841" r:id="rId43"/>
    <p:sldMasterId id="2147483843" r:id="rId44"/>
    <p:sldMasterId id="2147483845" r:id="rId45"/>
    <p:sldMasterId id="2147483847" r:id="rId46"/>
    <p:sldMasterId id="2147483849" r:id="rId47"/>
    <p:sldMasterId id="2147483851" r:id="rId48"/>
    <p:sldMasterId id="2147483853" r:id="rId49"/>
    <p:sldMasterId id="2147483855" r:id="rId50"/>
    <p:sldMasterId id="2147483857" r:id="rId51"/>
    <p:sldMasterId id="2147483859" r:id="rId52"/>
    <p:sldMasterId id="2147483861" r:id="rId53"/>
    <p:sldMasterId id="2147483864" r:id="rId54"/>
  </p:sldMasterIdLst>
  <p:sldIdLst>
    <p:sldId id="256" r:id="rId55"/>
    <p:sldId id="257" r:id="rId56"/>
    <p:sldId id="258" r:id="rId57"/>
    <p:sldId id="259" r:id="rId58"/>
    <p:sldId id="260" r:id="rId59"/>
    <p:sldId id="261" r:id="rId60"/>
    <p:sldId id="262" r:id="rId61"/>
    <p:sldId id="263" r:id="rId62"/>
    <p:sldId id="264" r:id="rId63"/>
    <p:sldId id="265" r:id="rId64"/>
    <p:sldId id="266" r:id="rId65"/>
    <p:sldId id="267" r:id="rId66"/>
    <p:sldId id="269" r:id="rId67"/>
    <p:sldId id="270" r:id="rId68"/>
    <p:sldId id="271" r:id="rId69"/>
    <p:sldId id="272" r:id="rId70"/>
    <p:sldId id="273" r:id="rId71"/>
    <p:sldId id="268" r:id="rId72"/>
    <p:sldId id="274" r:id="rId73"/>
    <p:sldId id="275" r:id="rId74"/>
    <p:sldId id="277" r:id="rId75"/>
    <p:sldId id="278" r:id="rId76"/>
    <p:sldId id="279" r:id="rId77"/>
    <p:sldId id="280" r:id="rId78"/>
    <p:sldId id="281" r:id="rId79"/>
    <p:sldId id="282" r:id="rId80"/>
    <p:sldId id="283" r:id="rId81"/>
    <p:sldId id="284" r:id="rId82"/>
    <p:sldId id="285" r:id="rId83"/>
    <p:sldId id="286" r:id="rId84"/>
    <p:sldId id="287" r:id="rId85"/>
    <p:sldId id="288" r:id="rId86"/>
    <p:sldId id="289" r:id="rId87"/>
    <p:sldId id="290" r:id="rId88"/>
    <p:sldId id="291" r:id="rId89"/>
    <p:sldId id="292" r:id="rId90"/>
    <p:sldId id="293" r:id="rId91"/>
    <p:sldId id="294" r:id="rId92"/>
    <p:sldId id="295" r:id="rId93"/>
    <p:sldId id="296" r:id="rId94"/>
    <p:sldId id="297" r:id="rId95"/>
    <p:sldId id="298" r:id="rId96"/>
    <p:sldId id="299" r:id="rId97"/>
    <p:sldId id="300" r:id="rId98"/>
    <p:sldId id="301" r:id="rId99"/>
    <p:sldId id="302" r:id="rId100"/>
    <p:sldId id="303" r:id="rId101"/>
    <p:sldId id="304" r:id="rId102"/>
    <p:sldId id="305" r:id="rId103"/>
    <p:sldId id="306" r:id="rId104"/>
    <p:sldId id="307" r:id="rId105"/>
    <p:sldId id="308" r:id="rId106"/>
    <p:sldId id="309" r:id="rId107"/>
    <p:sldId id="310" r:id="rId108"/>
    <p:sldId id="311" r:id="rId109"/>
    <p:sldId id="312" r:id="rId110"/>
    <p:sldId id="313" r:id="rId111"/>
    <p:sldId id="314" r:id="rId112"/>
    <p:sldId id="315" r:id="rId113"/>
    <p:sldId id="316" r:id="rId114"/>
    <p:sldId id="317" r:id="rId115"/>
    <p:sldId id="318" r:id="rId116"/>
    <p:sldId id="319" r:id="rId117"/>
    <p:sldId id="320" r:id="rId118"/>
    <p:sldId id="321" r:id="rId119"/>
    <p:sldId id="322" r:id="rId120"/>
    <p:sldId id="323" r:id="rId121"/>
    <p:sldId id="324" r:id="rId122"/>
    <p:sldId id="325" r:id="rId123"/>
    <p:sldId id="326" r:id="rId124"/>
    <p:sldId id="327" r:id="rId125"/>
    <p:sldId id="328" r:id="rId126"/>
    <p:sldId id="329" r:id="rId127"/>
    <p:sldId id="330" r:id="rId128"/>
    <p:sldId id="331" r:id="rId129"/>
    <p:sldId id="332" r:id="rId130"/>
    <p:sldId id="333" r:id="rId131"/>
    <p:sldId id="334" r:id="rId132"/>
    <p:sldId id="335" r:id="rId133"/>
    <p:sldId id="336" r:id="rId134"/>
    <p:sldId id="337" r:id="rId135"/>
    <p:sldId id="338" r:id="rId136"/>
    <p:sldId id="339" r:id="rId137"/>
    <p:sldId id="340" r:id="rId138"/>
    <p:sldId id="344" r:id="rId139"/>
    <p:sldId id="341" r:id="rId140"/>
    <p:sldId id="342" r:id="rId141"/>
    <p:sldId id="389" r:id="rId142"/>
    <p:sldId id="343" r:id="rId143"/>
    <p:sldId id="276" r:id="rId144"/>
    <p:sldId id="345" r:id="rId145"/>
    <p:sldId id="346" r:id="rId146"/>
    <p:sldId id="347" r:id="rId147"/>
    <p:sldId id="348" r:id="rId148"/>
    <p:sldId id="349" r:id="rId149"/>
    <p:sldId id="350" r:id="rId150"/>
    <p:sldId id="351" r:id="rId151"/>
    <p:sldId id="352" r:id="rId152"/>
    <p:sldId id="353" r:id="rId153"/>
    <p:sldId id="354" r:id="rId154"/>
    <p:sldId id="355" r:id="rId155"/>
    <p:sldId id="356" r:id="rId156"/>
    <p:sldId id="357" r:id="rId157"/>
    <p:sldId id="358" r:id="rId158"/>
    <p:sldId id="359" r:id="rId159"/>
    <p:sldId id="360" r:id="rId160"/>
    <p:sldId id="361" r:id="rId161"/>
    <p:sldId id="362" r:id="rId162"/>
    <p:sldId id="363" r:id="rId163"/>
    <p:sldId id="364" r:id="rId164"/>
    <p:sldId id="365" r:id="rId165"/>
    <p:sldId id="366" r:id="rId166"/>
    <p:sldId id="367" r:id="rId167"/>
    <p:sldId id="368" r:id="rId168"/>
    <p:sldId id="369" r:id="rId169"/>
    <p:sldId id="370" r:id="rId170"/>
    <p:sldId id="371" r:id="rId171"/>
    <p:sldId id="372" r:id="rId172"/>
    <p:sldId id="373" r:id="rId173"/>
    <p:sldId id="374" r:id="rId174"/>
    <p:sldId id="375" r:id="rId175"/>
    <p:sldId id="376" r:id="rId176"/>
    <p:sldId id="377" r:id="rId177"/>
    <p:sldId id="378" r:id="rId178"/>
    <p:sldId id="379" r:id="rId179"/>
    <p:sldId id="380" r:id="rId180"/>
    <p:sldId id="381" r:id="rId181"/>
    <p:sldId id="382" r:id="rId182"/>
    <p:sldId id="383" r:id="rId183"/>
    <p:sldId id="384" r:id="rId184"/>
    <p:sldId id="385" r:id="rId185"/>
    <p:sldId id="386" r:id="rId186"/>
    <p:sldId id="387" r:id="rId187"/>
    <p:sldId id="390" r:id="rId18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9856" autoAdjust="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63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" Target="slides/slide9.xml"/><Relationship Id="rId84" Type="http://schemas.openxmlformats.org/officeDocument/2006/relationships/slide" Target="slides/slide30.xml"/><Relationship Id="rId138" Type="http://schemas.openxmlformats.org/officeDocument/2006/relationships/slide" Target="slides/slide84.xml"/><Relationship Id="rId159" Type="http://schemas.openxmlformats.org/officeDocument/2006/relationships/slide" Target="slides/slide105.xml"/><Relationship Id="rId170" Type="http://schemas.openxmlformats.org/officeDocument/2006/relationships/slide" Target="slides/slide116.xml"/><Relationship Id="rId191" Type="http://schemas.openxmlformats.org/officeDocument/2006/relationships/theme" Target="theme/theme1.xml"/><Relationship Id="rId107" Type="http://schemas.openxmlformats.org/officeDocument/2006/relationships/slide" Target="slides/slide53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" Target="slides/slide20.xml"/><Relationship Id="rId128" Type="http://schemas.openxmlformats.org/officeDocument/2006/relationships/slide" Target="slides/slide74.xml"/><Relationship Id="rId149" Type="http://schemas.openxmlformats.org/officeDocument/2006/relationships/slide" Target="slides/slide95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41.xml"/><Relationship Id="rId160" Type="http://schemas.openxmlformats.org/officeDocument/2006/relationships/slide" Target="slides/slide106.xml"/><Relationship Id="rId181" Type="http://schemas.openxmlformats.org/officeDocument/2006/relationships/slide" Target="slides/slide127.xml"/><Relationship Id="rId22" Type="http://schemas.openxmlformats.org/officeDocument/2006/relationships/slideMaster" Target="slideMasters/slideMaster22.xml"/><Relationship Id="rId43" Type="http://schemas.openxmlformats.org/officeDocument/2006/relationships/slideMaster" Target="slideMasters/slideMaster43.xml"/><Relationship Id="rId64" Type="http://schemas.openxmlformats.org/officeDocument/2006/relationships/slide" Target="slides/slide10.xml"/><Relationship Id="rId118" Type="http://schemas.openxmlformats.org/officeDocument/2006/relationships/slide" Target="slides/slide64.xml"/><Relationship Id="rId139" Type="http://schemas.openxmlformats.org/officeDocument/2006/relationships/slide" Target="slides/slide85.xml"/><Relationship Id="rId85" Type="http://schemas.openxmlformats.org/officeDocument/2006/relationships/slide" Target="slides/slide31.xml"/><Relationship Id="rId150" Type="http://schemas.openxmlformats.org/officeDocument/2006/relationships/slide" Target="slides/slide96.xml"/><Relationship Id="rId171" Type="http://schemas.openxmlformats.org/officeDocument/2006/relationships/slide" Target="slides/slide117.xml"/><Relationship Id="rId192" Type="http://schemas.openxmlformats.org/officeDocument/2006/relationships/tableStyles" Target="tableStyles.xml"/><Relationship Id="rId12" Type="http://schemas.openxmlformats.org/officeDocument/2006/relationships/slideMaster" Target="slideMasters/slideMaster12.xml"/><Relationship Id="rId33" Type="http://schemas.openxmlformats.org/officeDocument/2006/relationships/slideMaster" Target="slideMasters/slideMaster33.xml"/><Relationship Id="rId108" Type="http://schemas.openxmlformats.org/officeDocument/2006/relationships/slide" Target="slides/slide54.xml"/><Relationship Id="rId129" Type="http://schemas.openxmlformats.org/officeDocument/2006/relationships/slide" Target="slides/slide75.xml"/><Relationship Id="rId54" Type="http://schemas.openxmlformats.org/officeDocument/2006/relationships/slideMaster" Target="slideMasters/slideMaster54.xml"/><Relationship Id="rId75" Type="http://schemas.openxmlformats.org/officeDocument/2006/relationships/slide" Target="slides/slide21.xml"/><Relationship Id="rId96" Type="http://schemas.openxmlformats.org/officeDocument/2006/relationships/slide" Target="slides/slide42.xml"/><Relationship Id="rId140" Type="http://schemas.openxmlformats.org/officeDocument/2006/relationships/slide" Target="slides/slide86.xml"/><Relationship Id="rId161" Type="http://schemas.openxmlformats.org/officeDocument/2006/relationships/slide" Target="slides/slide107.xml"/><Relationship Id="rId182" Type="http://schemas.openxmlformats.org/officeDocument/2006/relationships/slide" Target="slides/slide128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119" Type="http://schemas.openxmlformats.org/officeDocument/2006/relationships/slide" Target="slides/slide65.xml"/><Relationship Id="rId44" Type="http://schemas.openxmlformats.org/officeDocument/2006/relationships/slideMaster" Target="slideMasters/slideMaster44.xml"/><Relationship Id="rId65" Type="http://schemas.openxmlformats.org/officeDocument/2006/relationships/slide" Target="slides/slide11.xml"/><Relationship Id="rId86" Type="http://schemas.openxmlformats.org/officeDocument/2006/relationships/slide" Target="slides/slide32.xml"/><Relationship Id="rId130" Type="http://schemas.openxmlformats.org/officeDocument/2006/relationships/slide" Target="slides/slide76.xml"/><Relationship Id="rId151" Type="http://schemas.openxmlformats.org/officeDocument/2006/relationships/slide" Target="slides/slide97.xml"/><Relationship Id="rId172" Type="http://schemas.openxmlformats.org/officeDocument/2006/relationships/slide" Target="slides/slide11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5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1.xml"/><Relationship Id="rId76" Type="http://schemas.openxmlformats.org/officeDocument/2006/relationships/slide" Target="slides/slide22.xml"/><Relationship Id="rId97" Type="http://schemas.openxmlformats.org/officeDocument/2006/relationships/slide" Target="slides/slide43.xml"/><Relationship Id="rId104" Type="http://schemas.openxmlformats.org/officeDocument/2006/relationships/slide" Target="slides/slide50.xml"/><Relationship Id="rId120" Type="http://schemas.openxmlformats.org/officeDocument/2006/relationships/slide" Target="slides/slide66.xml"/><Relationship Id="rId125" Type="http://schemas.openxmlformats.org/officeDocument/2006/relationships/slide" Target="slides/slide71.xml"/><Relationship Id="rId141" Type="http://schemas.openxmlformats.org/officeDocument/2006/relationships/slide" Target="slides/slide87.xml"/><Relationship Id="rId146" Type="http://schemas.openxmlformats.org/officeDocument/2006/relationships/slide" Target="slides/slide92.xml"/><Relationship Id="rId167" Type="http://schemas.openxmlformats.org/officeDocument/2006/relationships/slide" Target="slides/slide113.xml"/><Relationship Id="rId188" Type="http://schemas.openxmlformats.org/officeDocument/2006/relationships/slide" Target="slides/slide13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7.xml"/><Relationship Id="rId92" Type="http://schemas.openxmlformats.org/officeDocument/2006/relationships/slide" Target="slides/slide38.xml"/><Relationship Id="rId162" Type="http://schemas.openxmlformats.org/officeDocument/2006/relationships/slide" Target="slides/slide108.xml"/><Relationship Id="rId183" Type="http://schemas.openxmlformats.org/officeDocument/2006/relationships/slide" Target="slides/slide12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2.xml"/><Relationship Id="rId87" Type="http://schemas.openxmlformats.org/officeDocument/2006/relationships/slide" Target="slides/slide33.xml"/><Relationship Id="rId110" Type="http://schemas.openxmlformats.org/officeDocument/2006/relationships/slide" Target="slides/slide56.xml"/><Relationship Id="rId115" Type="http://schemas.openxmlformats.org/officeDocument/2006/relationships/slide" Target="slides/slide61.xml"/><Relationship Id="rId131" Type="http://schemas.openxmlformats.org/officeDocument/2006/relationships/slide" Target="slides/slide77.xml"/><Relationship Id="rId136" Type="http://schemas.openxmlformats.org/officeDocument/2006/relationships/slide" Target="slides/slide82.xml"/><Relationship Id="rId157" Type="http://schemas.openxmlformats.org/officeDocument/2006/relationships/slide" Target="slides/slide103.xml"/><Relationship Id="rId178" Type="http://schemas.openxmlformats.org/officeDocument/2006/relationships/slide" Target="slides/slide124.xml"/><Relationship Id="rId61" Type="http://schemas.openxmlformats.org/officeDocument/2006/relationships/slide" Target="slides/slide7.xml"/><Relationship Id="rId82" Type="http://schemas.openxmlformats.org/officeDocument/2006/relationships/slide" Target="slides/slide28.xml"/><Relationship Id="rId152" Type="http://schemas.openxmlformats.org/officeDocument/2006/relationships/slide" Target="slides/slide98.xml"/><Relationship Id="rId173" Type="http://schemas.openxmlformats.org/officeDocument/2006/relationships/slide" Target="slides/slide11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2.xml"/><Relationship Id="rId77" Type="http://schemas.openxmlformats.org/officeDocument/2006/relationships/slide" Target="slides/slide23.xml"/><Relationship Id="rId100" Type="http://schemas.openxmlformats.org/officeDocument/2006/relationships/slide" Target="slides/slide46.xml"/><Relationship Id="rId105" Type="http://schemas.openxmlformats.org/officeDocument/2006/relationships/slide" Target="slides/slide51.xml"/><Relationship Id="rId126" Type="http://schemas.openxmlformats.org/officeDocument/2006/relationships/slide" Target="slides/slide72.xml"/><Relationship Id="rId147" Type="http://schemas.openxmlformats.org/officeDocument/2006/relationships/slide" Target="slides/slide93.xml"/><Relationship Id="rId168" Type="http://schemas.openxmlformats.org/officeDocument/2006/relationships/slide" Target="slides/slide11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8.xml"/><Relationship Id="rId93" Type="http://schemas.openxmlformats.org/officeDocument/2006/relationships/slide" Target="slides/slide39.xml"/><Relationship Id="rId98" Type="http://schemas.openxmlformats.org/officeDocument/2006/relationships/slide" Target="slides/slide44.xml"/><Relationship Id="rId121" Type="http://schemas.openxmlformats.org/officeDocument/2006/relationships/slide" Target="slides/slide67.xml"/><Relationship Id="rId142" Type="http://schemas.openxmlformats.org/officeDocument/2006/relationships/slide" Target="slides/slide88.xml"/><Relationship Id="rId163" Type="http://schemas.openxmlformats.org/officeDocument/2006/relationships/slide" Target="slides/slide109.xml"/><Relationship Id="rId184" Type="http://schemas.openxmlformats.org/officeDocument/2006/relationships/slide" Target="slides/slide130.xml"/><Relationship Id="rId18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13.xml"/><Relationship Id="rId116" Type="http://schemas.openxmlformats.org/officeDocument/2006/relationships/slide" Target="slides/slide62.xml"/><Relationship Id="rId137" Type="http://schemas.openxmlformats.org/officeDocument/2006/relationships/slide" Target="slides/slide83.xml"/><Relationship Id="rId158" Type="http://schemas.openxmlformats.org/officeDocument/2006/relationships/slide" Target="slides/slide10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8.xml"/><Relationship Id="rId83" Type="http://schemas.openxmlformats.org/officeDocument/2006/relationships/slide" Target="slides/slide29.xml"/><Relationship Id="rId88" Type="http://schemas.openxmlformats.org/officeDocument/2006/relationships/slide" Target="slides/slide34.xml"/><Relationship Id="rId111" Type="http://schemas.openxmlformats.org/officeDocument/2006/relationships/slide" Target="slides/slide57.xml"/><Relationship Id="rId132" Type="http://schemas.openxmlformats.org/officeDocument/2006/relationships/slide" Target="slides/slide78.xml"/><Relationship Id="rId153" Type="http://schemas.openxmlformats.org/officeDocument/2006/relationships/slide" Target="slides/slide99.xml"/><Relationship Id="rId174" Type="http://schemas.openxmlformats.org/officeDocument/2006/relationships/slide" Target="slides/slide120.xml"/><Relationship Id="rId179" Type="http://schemas.openxmlformats.org/officeDocument/2006/relationships/slide" Target="slides/slide125.xml"/><Relationship Id="rId190" Type="http://schemas.openxmlformats.org/officeDocument/2006/relationships/viewProps" Target="viewProp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3.xml"/><Relationship Id="rId106" Type="http://schemas.openxmlformats.org/officeDocument/2006/relationships/slide" Target="slides/slide52.xml"/><Relationship Id="rId127" Type="http://schemas.openxmlformats.org/officeDocument/2006/relationships/slide" Target="slides/slide7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" Target="slides/slide19.xml"/><Relationship Id="rId78" Type="http://schemas.openxmlformats.org/officeDocument/2006/relationships/slide" Target="slides/slide24.xml"/><Relationship Id="rId94" Type="http://schemas.openxmlformats.org/officeDocument/2006/relationships/slide" Target="slides/slide40.xml"/><Relationship Id="rId99" Type="http://schemas.openxmlformats.org/officeDocument/2006/relationships/slide" Target="slides/slide45.xml"/><Relationship Id="rId101" Type="http://schemas.openxmlformats.org/officeDocument/2006/relationships/slide" Target="slides/slide47.xml"/><Relationship Id="rId122" Type="http://schemas.openxmlformats.org/officeDocument/2006/relationships/slide" Target="slides/slide68.xml"/><Relationship Id="rId143" Type="http://schemas.openxmlformats.org/officeDocument/2006/relationships/slide" Target="slides/slide89.xml"/><Relationship Id="rId148" Type="http://schemas.openxmlformats.org/officeDocument/2006/relationships/slide" Target="slides/slide94.xml"/><Relationship Id="rId164" Type="http://schemas.openxmlformats.org/officeDocument/2006/relationships/slide" Target="slides/slide110.xml"/><Relationship Id="rId169" Type="http://schemas.openxmlformats.org/officeDocument/2006/relationships/slide" Target="slides/slide115.xml"/><Relationship Id="rId185" Type="http://schemas.openxmlformats.org/officeDocument/2006/relationships/slide" Target="slides/slide1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26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" Target="slides/slide14.xml"/><Relationship Id="rId89" Type="http://schemas.openxmlformats.org/officeDocument/2006/relationships/slide" Target="slides/slide35.xml"/><Relationship Id="rId112" Type="http://schemas.openxmlformats.org/officeDocument/2006/relationships/slide" Target="slides/slide58.xml"/><Relationship Id="rId133" Type="http://schemas.openxmlformats.org/officeDocument/2006/relationships/slide" Target="slides/slide79.xml"/><Relationship Id="rId154" Type="http://schemas.openxmlformats.org/officeDocument/2006/relationships/slide" Target="slides/slide100.xml"/><Relationship Id="rId175" Type="http://schemas.openxmlformats.org/officeDocument/2006/relationships/slide" Target="slides/slide121.xml"/><Relationship Id="rId16" Type="http://schemas.openxmlformats.org/officeDocument/2006/relationships/slideMaster" Target="slideMasters/slideMaster16.xml"/><Relationship Id="rId37" Type="http://schemas.openxmlformats.org/officeDocument/2006/relationships/slideMaster" Target="slideMasters/slideMaster37.xml"/><Relationship Id="rId58" Type="http://schemas.openxmlformats.org/officeDocument/2006/relationships/slide" Target="slides/slide4.xml"/><Relationship Id="rId79" Type="http://schemas.openxmlformats.org/officeDocument/2006/relationships/slide" Target="slides/slide25.xml"/><Relationship Id="rId102" Type="http://schemas.openxmlformats.org/officeDocument/2006/relationships/slide" Target="slides/slide48.xml"/><Relationship Id="rId123" Type="http://schemas.openxmlformats.org/officeDocument/2006/relationships/slide" Target="slides/slide69.xml"/><Relationship Id="rId144" Type="http://schemas.openxmlformats.org/officeDocument/2006/relationships/slide" Target="slides/slide90.xml"/><Relationship Id="rId90" Type="http://schemas.openxmlformats.org/officeDocument/2006/relationships/slide" Target="slides/slide36.xml"/><Relationship Id="rId165" Type="http://schemas.openxmlformats.org/officeDocument/2006/relationships/slide" Target="slides/slide111.xml"/><Relationship Id="rId186" Type="http://schemas.openxmlformats.org/officeDocument/2006/relationships/slide" Target="slides/slide132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" Target="slides/slide15.xml"/><Relationship Id="rId113" Type="http://schemas.openxmlformats.org/officeDocument/2006/relationships/slide" Target="slides/slide59.xml"/><Relationship Id="rId134" Type="http://schemas.openxmlformats.org/officeDocument/2006/relationships/slide" Target="slides/slide80.xml"/><Relationship Id="rId80" Type="http://schemas.openxmlformats.org/officeDocument/2006/relationships/slide" Target="slides/slide26.xml"/><Relationship Id="rId155" Type="http://schemas.openxmlformats.org/officeDocument/2006/relationships/slide" Target="slides/slide101.xml"/><Relationship Id="rId176" Type="http://schemas.openxmlformats.org/officeDocument/2006/relationships/slide" Target="slides/slide122.xml"/><Relationship Id="rId17" Type="http://schemas.openxmlformats.org/officeDocument/2006/relationships/slideMaster" Target="slideMasters/slideMaster17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5.xml"/><Relationship Id="rId103" Type="http://schemas.openxmlformats.org/officeDocument/2006/relationships/slide" Target="slides/slide49.xml"/><Relationship Id="rId124" Type="http://schemas.openxmlformats.org/officeDocument/2006/relationships/slide" Target="slides/slide70.xml"/><Relationship Id="rId70" Type="http://schemas.openxmlformats.org/officeDocument/2006/relationships/slide" Target="slides/slide16.xml"/><Relationship Id="rId91" Type="http://schemas.openxmlformats.org/officeDocument/2006/relationships/slide" Target="slides/slide37.xml"/><Relationship Id="rId145" Type="http://schemas.openxmlformats.org/officeDocument/2006/relationships/slide" Target="slides/slide91.xml"/><Relationship Id="rId166" Type="http://schemas.openxmlformats.org/officeDocument/2006/relationships/slide" Target="slides/slide112.xml"/><Relationship Id="rId187" Type="http://schemas.openxmlformats.org/officeDocument/2006/relationships/slide" Target="slides/slide133.xml"/><Relationship Id="rId1" Type="http://schemas.openxmlformats.org/officeDocument/2006/relationships/slideMaster" Target="slideMasters/slideMaster1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60.xml"/><Relationship Id="rId60" Type="http://schemas.openxmlformats.org/officeDocument/2006/relationships/slide" Target="slides/slide6.xml"/><Relationship Id="rId81" Type="http://schemas.openxmlformats.org/officeDocument/2006/relationships/slide" Target="slides/slide27.xml"/><Relationship Id="rId135" Type="http://schemas.openxmlformats.org/officeDocument/2006/relationships/slide" Target="slides/slide81.xml"/><Relationship Id="rId156" Type="http://schemas.openxmlformats.org/officeDocument/2006/relationships/slide" Target="slides/slide102.xml"/><Relationship Id="rId177" Type="http://schemas.openxmlformats.org/officeDocument/2006/relationships/slide" Target="slides/slide1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7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4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0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8749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19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47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86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38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10/6/2020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11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1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49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8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12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14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94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60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0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19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48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5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27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67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31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06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0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55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96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83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91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25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988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134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99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128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215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050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487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3258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848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695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71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43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894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570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698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6834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786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91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628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064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670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38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348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512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089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038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2186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2987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750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708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90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3244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C9ECA-833E-46FB-801D-7871C1EB873E}" type="datetimeFigureOut">
              <a:rPr kumimoji="0" lang="ar-P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ar-P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P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DB84E-1F5E-4F8E-9763-DDF53BAA7720}" type="slidenum">
              <a:rPr kumimoji="0" lang="ar-P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P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6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442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C9ECA-833E-46FB-801D-7871C1EB873E}" type="datetimeFigureOut">
              <a:rPr kumimoji="0" lang="ar-P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ar-P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P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DB84E-1F5E-4F8E-9763-DDF53BAA7720}" type="slidenum">
              <a:rPr kumimoji="0" lang="ar-P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P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877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7F716BDD-D1C4-4E60-82C0-42488D84398C}" type="datetimeFigureOut">
              <a:rPr lang="en-US" smtClean="0">
                <a:solidFill>
                  <a:srgbClr val="696464"/>
                </a:solidFill>
              </a:rPr>
              <a:pPr defTabSz="914400"/>
              <a:t>10/6/2020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B823690-A32F-457C-A48A-8FA9B6454A58}" type="slidenum">
              <a:rPr lang="en-US" smtClean="0"/>
              <a:pPr defTabSz="91440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541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0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2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1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2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3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4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6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7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8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9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0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1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2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3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44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6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7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8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9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0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1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2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53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54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6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57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58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59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0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1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62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63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64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66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67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68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theme" Target="../theme/theme5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572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88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17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499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646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936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18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211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35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57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587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282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497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970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7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93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48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7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6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8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942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7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94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03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0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10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80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98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75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17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75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54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8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0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22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61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0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07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453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3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71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F6643-0CEF-4FB3-9D1B-F1921930AA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D3CB-EE7E-4C77-8B59-45F8D4840DA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90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3C9ECA-833E-46FB-801D-7871C1EB873E}" type="datetimeFigureOut">
              <a:rPr lang="ar-PS" smtClean="0"/>
              <a:t>10/06/2020</a:t>
            </a:fld>
            <a:endParaRPr lang="ar-P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P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DB84E-1F5E-4F8E-9763-DDF53BAA7720}" type="slidenum">
              <a:rPr lang="ar-PS" smtClean="0"/>
              <a:t>‹#›</a:t>
            </a:fld>
            <a:endParaRPr lang="ar-PS"/>
          </a:p>
        </p:txBody>
      </p:sp>
    </p:spTree>
    <p:extLst>
      <p:ext uri="{BB962C8B-B14F-4D97-AF65-F5344CB8AC3E}">
        <p14:creationId xmlns:p14="http://schemas.microsoft.com/office/powerpoint/2010/main" val="1139896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716BDD-D1C4-4E60-82C0-42488D84398C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B823690-A32F-457C-A48A-8FA9B6454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0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59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62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12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10/6/2020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‹#›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488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antibiotics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4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Antibacterial spectrum: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05" y="1352281"/>
            <a:ext cx="10809792" cy="5267459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broad-spectrum agent</a:t>
            </a:r>
          </a:p>
          <a:p>
            <a:pPr marL="0" indent="0">
              <a:buNone/>
            </a:pPr>
            <a:r>
              <a:rPr lang="en-GB" dirty="0"/>
              <a:t>• extends spectrum of amoxicillin to cover more gram negatives (</a:t>
            </a:r>
            <a:r>
              <a:rPr lang="en-GB" i="1" dirty="0"/>
              <a:t>E.coli, H. </a:t>
            </a:r>
            <a:r>
              <a:rPr lang="en-GB" i="1" dirty="0" err="1"/>
              <a:t>influenzae</a:t>
            </a:r>
            <a:r>
              <a:rPr lang="en-GB" i="1" dirty="0"/>
              <a:t>, Salmonella, </a:t>
            </a:r>
            <a:r>
              <a:rPr lang="en-GB" i="1" dirty="0" err="1"/>
              <a:t>Shigella</a:t>
            </a:r>
            <a:r>
              <a:rPr lang="en-GB" i="1" dirty="0"/>
              <a:t>) + gut anaerobes (B. </a:t>
            </a:r>
            <a:r>
              <a:rPr lang="en-GB" i="1" dirty="0" err="1"/>
              <a:t>fragilis</a:t>
            </a:r>
            <a:r>
              <a:rPr lang="en-GB" i="1" dirty="0"/>
              <a:t>)</a:t>
            </a:r>
          </a:p>
          <a:p>
            <a:r>
              <a:rPr lang="en-GB" b="1" dirty="0"/>
              <a:t>Not useful against: </a:t>
            </a:r>
            <a:r>
              <a:rPr lang="en-GB" b="1" i="1" dirty="0"/>
              <a:t>Pseudomonas</a:t>
            </a:r>
          </a:p>
          <a:p>
            <a:r>
              <a:rPr lang="en-GB" dirty="0"/>
              <a:t> </a:t>
            </a:r>
            <a:r>
              <a:rPr lang="en-GB" b="1" dirty="0"/>
              <a:t>“Like pip/</a:t>
            </a:r>
            <a:r>
              <a:rPr lang="en-GB" b="1" dirty="0" err="1"/>
              <a:t>tazo</a:t>
            </a:r>
            <a:r>
              <a:rPr lang="en-GB" b="1" dirty="0"/>
              <a:t> (minus </a:t>
            </a:r>
            <a:r>
              <a:rPr lang="en-GB" b="1" i="1" dirty="0" err="1"/>
              <a:t>Pseudomonal</a:t>
            </a:r>
            <a:r>
              <a:rPr lang="en-GB" b="1" i="1" dirty="0"/>
              <a:t> coverage)”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950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364C2-FDF6-4D2F-A8CA-70DD008529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Linezolid </a:t>
            </a:r>
            <a:endParaRPr lang="ar-P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B30AAC-2ED8-4F8D-9AFD-A9F40815D7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PS"/>
          </a:p>
        </p:txBody>
      </p:sp>
    </p:spTree>
    <p:extLst>
      <p:ext uri="{BB962C8B-B14F-4D97-AF65-F5344CB8AC3E}">
        <p14:creationId xmlns:p14="http://schemas.microsoft.com/office/powerpoint/2010/main" val="100762992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2FF5-2DFA-4055-B3B0-E0F5DB3A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Moa 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4445-A431-4909-88E3-C56F31128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Moa: bind to 23S subunit of the 50S subunit inhibiting the formation of 70S complex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Coverage: narrow spectrum-gram positive only </a:t>
            </a:r>
          </a:p>
          <a:p>
            <a:pPr lvl="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Staphylococci (MSSA, MRSA, CNST)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Streptococci (penicillin-resistant)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Enterococci (E. faecalis, E. faecium, VRE)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Useful for aerobic resistance gram positive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33219780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2429-6A5F-4F9C-853F-9E14E571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Bacteriostatic/Bactericidal, concentration/Time depending and side effects</a:t>
            </a:r>
            <a:endParaRPr lang="ar-P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7A0B6-D098-42CF-8196-51F1F8EEB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Bacteriostatic however it is bactericidal against streptococci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dependent activity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Side effects: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 upset, nausea, diarrhea, Thrombocytopenia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longer than 10 days of use,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peripheral neuropathies and optic neuritis (causing blindness)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longer than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 days of use,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serotonin syndrome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given with large quantity of tyramine containing food, selective serotonin reuptake inhibitors, or monoamine oxidase inhibitors.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7168401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F587-EC5B-4D55-93F7-D527E15E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Dosage form, hepatic and renal adjustment , resistance, and pregnancy</a:t>
            </a:r>
            <a:endParaRPr lang="ar-P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97A24-F233-41C9-9AB6-F65AA0ACF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Dosage form : PO,IV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Renal and hepatic adjustment is not necessary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resistance : reduce binding at the target site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pregnancy: limited use during pregnancy since it cause physiologic change (category c)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207678936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6E5E-A88A-4A1F-8B69-6B6EA51B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451DE-E451-4CDF-9F50-B7F044831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hypersensitive patients, uncontrolled hypertension, pheochromocytoma, thyrotoxicosis, patient taking sympathomimetic,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vasopressive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dopaminergic agents that increase the risk of serotonin syndrome, patients with carcinoid syndrome, patients taking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SSRIs,TCAs,serotonin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5-HT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triptanes, meperidine or buspirone.</a:t>
            </a:r>
          </a:p>
          <a:p>
            <a:pPr algn="r" rtl="0"/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31681098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27BE18-02D5-47A4-BE6A-E849EE5AD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rifampin</a:t>
            </a:r>
            <a:endParaRPr lang="ar-P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68BB73-9746-4CE3-9BC7-BEA6385CC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PS"/>
          </a:p>
        </p:txBody>
      </p:sp>
    </p:spTree>
    <p:extLst>
      <p:ext uri="{BB962C8B-B14F-4D97-AF65-F5344CB8AC3E}">
        <p14:creationId xmlns:p14="http://schemas.microsoft.com/office/powerpoint/2010/main" val="7104172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2190-CDB9-486E-80E3-17EE5E24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Moa and coverage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4B18-5DCB-42EE-84E0-E186C695B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MOA: inhibit RNA transcription by binding to β subunit of mycobacterial DNA-dependent RNA polymerase.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Coverage: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Gram positive(staphylococci)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Gram negative (H. infeluenza, N. meningitidis)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Mycobacteria (M. tuberculosis, M. avium, M. leprae) </a:t>
            </a: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9408572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960A-6FE3-445F-B9D3-0F7B8EEE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Bacteriostatic/Bactericidal, concentration/Time depending and side effects</a:t>
            </a:r>
            <a:endParaRPr lang="ar-P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ED35-53E3-441C-B444-9A78BE594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Bactericidal 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concentration dependent killing 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Side effects: nausea, vomiting, rash</a:t>
            </a: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209284449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9D10-7F03-411A-A5C2-E6B2C120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Dosage form, hepatic and renal adjustment , resistance, and pregnancy</a:t>
            </a:r>
            <a:endParaRPr lang="ar-P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2CEBD-C1AE-48E1-A085-76EBE306F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Dosage form: PO, IV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Renal and hepatic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adjustment: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necessary 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Resistance: decreased affinity of the bacterial DNA-dependent RNA polymerase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Pregnancy category: cross placenta and is used for pregnancy (category c)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  <a:tabLst>
                <a:tab pos="1967230" algn="l"/>
              </a:tabLs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221427844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A425-D762-44B6-AD63-6D1C0845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DDAF3-8083-4ACF-AF56-F0E41BD6E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Hypersensitivity to rifampin, or any component of the formulation, concurrent use of atazanavir, darunavir, fosamprenavir, praziquantel, ritonavir/saquinavir, saquinavir, or tipranavir, Jaundice associated with reduced bilirubin excretion, premature and newborn infants; breastfeeding women, hepatic function impairment Jaundice associated with reduced bilirubin excretion, premature and newborn infants, breastfeeding women, hepatic function impairment.</a:t>
            </a:r>
          </a:p>
          <a:p>
            <a:pPr algn="l" rtl="0"/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114322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Antipseudomonal </a:t>
            </a:r>
            <a:r>
              <a:rPr lang="en-GB" dirty="0" err="1"/>
              <a:t>penicillins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Piperacillin (IM, IV) </a:t>
            </a:r>
          </a:p>
          <a:p>
            <a:pPr marL="0" indent="0">
              <a:buNone/>
            </a:pPr>
            <a:r>
              <a:rPr lang="en-GB" dirty="0"/>
              <a:t>      - require renal dose adjustment (</a:t>
            </a:r>
            <a:r>
              <a:rPr lang="en-GB" dirty="0" err="1"/>
              <a:t>CrCl</a:t>
            </a:r>
            <a:r>
              <a:rPr lang="en-GB" dirty="0"/>
              <a:t> &lt; 40ml/min) </a:t>
            </a:r>
          </a:p>
          <a:p>
            <a:pPr marL="0" indent="0">
              <a:buNone/>
            </a:pPr>
            <a:r>
              <a:rPr lang="en-GB" dirty="0"/>
              <a:t>      - effective against many gram negative bacilli except </a:t>
            </a:r>
            <a:r>
              <a:rPr lang="en-GB" dirty="0" err="1"/>
              <a:t>Klebsiella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Piperacillin / </a:t>
            </a:r>
            <a:r>
              <a:rPr lang="en-GB" dirty="0" err="1"/>
              <a:t>Tazobactam</a:t>
            </a:r>
            <a:r>
              <a:rPr lang="en-GB" dirty="0"/>
              <a:t> (IV) </a:t>
            </a:r>
          </a:p>
          <a:p>
            <a:pPr marL="0" indent="0">
              <a:buNone/>
            </a:pPr>
            <a:r>
              <a:rPr lang="en-GB" dirty="0"/>
              <a:t>     - Renal dose adjustment (</a:t>
            </a:r>
            <a:r>
              <a:rPr lang="en-GB" dirty="0" err="1"/>
              <a:t>CrCl</a:t>
            </a:r>
            <a:r>
              <a:rPr lang="en-GB" dirty="0"/>
              <a:t> &lt; 40 ml/min) </a:t>
            </a:r>
          </a:p>
          <a:p>
            <a:r>
              <a:rPr lang="en-GB" dirty="0" err="1"/>
              <a:t>Ticarcillin</a:t>
            </a:r>
            <a:r>
              <a:rPr lang="en-GB" dirty="0"/>
              <a:t> / </a:t>
            </a:r>
            <a:r>
              <a:rPr lang="en-GB" dirty="0" err="1"/>
              <a:t>Clavulanate</a:t>
            </a:r>
            <a:r>
              <a:rPr lang="en-GB" dirty="0"/>
              <a:t> (IV) </a:t>
            </a:r>
          </a:p>
          <a:p>
            <a:pPr marL="0" indent="0">
              <a:buNone/>
            </a:pPr>
            <a:r>
              <a:rPr lang="en-GB" dirty="0"/>
              <a:t>     - maintenance dose based on </a:t>
            </a:r>
            <a:r>
              <a:rPr lang="en-GB" dirty="0" err="1"/>
              <a:t>CrCl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  - Hepatic dose adjustment when concomitant with renal dysfunction (</a:t>
            </a:r>
            <a:r>
              <a:rPr lang="en-GB" dirty="0" err="1"/>
              <a:t>CrCl</a:t>
            </a:r>
            <a:r>
              <a:rPr lang="en-GB" dirty="0"/>
              <a:t> &lt;10 ml/min). </a:t>
            </a:r>
          </a:p>
        </p:txBody>
      </p:sp>
    </p:spTree>
    <p:extLst>
      <p:ext uri="{BB962C8B-B14F-4D97-AF65-F5344CB8AC3E}">
        <p14:creationId xmlns:p14="http://schemas.microsoft.com/office/powerpoint/2010/main" val="4192199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F10B7-791F-45B4-BC8B-8625167CA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fosfomycin</a:t>
            </a:r>
            <a:endParaRPr lang="ar-P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C73A18-3155-4CE6-9F75-9CA0902FD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PS"/>
          </a:p>
        </p:txBody>
      </p:sp>
    </p:spTree>
    <p:extLst>
      <p:ext uri="{BB962C8B-B14F-4D97-AF65-F5344CB8AC3E}">
        <p14:creationId xmlns:p14="http://schemas.microsoft.com/office/powerpoint/2010/main" val="312451661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5013-CAE9-4B29-97AF-5051FF54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Moa and coverage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A366-E583-4F37-92B1-DAC2019DA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Moa: It inhibits cell wall synthesis by inhibiting the enzyme UDP-N-acetylglucosamine enolpyruvyl transferase, which catalyzes the first step in peptidoglycan synthesis.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Coverage: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 for cystitis only caused by E. coli, E. Faecalis.</a:t>
            </a: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311258869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59A2-9FC1-43E5-9356-6DD9EAB2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Bacteriostatic/Bactericidal, concentration/Time depending and side effects</a:t>
            </a:r>
            <a:endParaRPr lang="ar-P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1A0CA-E508-4B35-95F0-952C14A2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Bactericidal 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concentration dependent killing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S.E: diarrhea, vaginitis, nausea, and headache.</a:t>
            </a: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176177824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B0E1-0B2D-4A45-8DB1-A4342D6E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Dosage form and renal hepatic adjustment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B2113-91A8-41F7-99D1-A1899D00C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Dosage form: PO,IV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Adult: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Renal adjustment: just for IV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Crcl&gt;40ml/min no dosage adjustment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Crcl&lt;40 decrease the dose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Hepatic adjustment: no dose adjustment needed.</a:t>
            </a: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29526383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EEE2-3F70-4724-965D-813F7C90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hepatic adjustment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7C56F-A66B-4935-9349-AEDFC3C64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196723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Pediatric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196723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Renal adjustment: children less than 12 y no adjustment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  <a:tabLst>
                <a:tab pos="196723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children&gt;12 :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  <a:tabLst>
                <a:tab pos="196723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Crcl&gt;40 no dose adjustment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  <a:tabLst>
                <a:tab pos="196723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Crcl&lt;40 decrease the dose </a:t>
            </a:r>
          </a:p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  <a:tabLst>
                <a:tab pos="196723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Hepatic adjustment: no dose adjustment needed.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196723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Geriatric : refer to adult </a:t>
            </a: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171613452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2C113-3EB3-40A5-9FAC-C375FC9A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Resistance, pregnancy and contraindications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676C1-00ED-41CB-B485-029F53BFD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Resistance: decreased affinity to the drug by the organism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Pregnancy: safe( category B)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  <a:tabLst>
                <a:tab pos="19672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Contraindication: hypersensitive patients to fosfomycin or other formulations</a:t>
            </a: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36969236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581401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Perpetua"/>
              </a:rPr>
              <a:t>Mechanism of action :</a:t>
            </a:r>
          </a:p>
          <a:p>
            <a:pPr defTabSz="914400"/>
            <a:r>
              <a:rPr lang="en-US" sz="2400" dirty="0" err="1">
                <a:solidFill>
                  <a:prstClr val="black"/>
                </a:solidFill>
                <a:latin typeface="Perpetua"/>
              </a:rPr>
              <a:t>Tetracyclines</a:t>
            </a:r>
            <a:r>
              <a:rPr lang="en-US" sz="2400" dirty="0">
                <a:solidFill>
                  <a:prstClr val="black"/>
                </a:solidFill>
                <a:latin typeface="Perpetua"/>
              </a:rPr>
              <a:t> enter susceptible organisms via passive diffusion and also by an energy-dependent transport protein mechanism unique to the bacterial inner </a:t>
            </a:r>
            <a:r>
              <a:rPr lang="en-US" sz="2400" dirty="0" err="1">
                <a:solidFill>
                  <a:prstClr val="black"/>
                </a:solidFill>
                <a:latin typeface="Perpetua"/>
              </a:rPr>
              <a:t>cytoplasmic</a:t>
            </a:r>
            <a:r>
              <a:rPr lang="en-US" sz="2400" dirty="0">
                <a:solidFill>
                  <a:prstClr val="black"/>
                </a:solidFill>
                <a:latin typeface="Perpetua"/>
              </a:rPr>
              <a:t> membrane. </a:t>
            </a:r>
            <a:r>
              <a:rPr lang="en-US" sz="2400" dirty="0" err="1">
                <a:solidFill>
                  <a:prstClr val="black"/>
                </a:solidFill>
                <a:latin typeface="Perpetua"/>
              </a:rPr>
              <a:t>Tetracyclines</a:t>
            </a:r>
            <a:r>
              <a:rPr lang="en-US" sz="2400" dirty="0">
                <a:solidFill>
                  <a:prstClr val="black"/>
                </a:solidFill>
                <a:latin typeface="Perpetua"/>
              </a:rPr>
              <a:t> concentrate </a:t>
            </a:r>
            <a:r>
              <a:rPr lang="en-US" sz="2400" dirty="0" err="1">
                <a:solidFill>
                  <a:prstClr val="black"/>
                </a:solidFill>
                <a:latin typeface="Perpetua"/>
              </a:rPr>
              <a:t>intracellularly</a:t>
            </a:r>
            <a:r>
              <a:rPr lang="en-US" sz="2400" dirty="0">
                <a:solidFill>
                  <a:prstClr val="black"/>
                </a:solidFill>
                <a:latin typeface="Perpetua"/>
              </a:rPr>
              <a:t> in susceptible organisms. The drugs bind reversibly to the </a:t>
            </a:r>
            <a:r>
              <a:rPr lang="en-US" sz="2400" b="1" dirty="0">
                <a:solidFill>
                  <a:prstClr val="black"/>
                </a:solidFill>
                <a:latin typeface="Perpetua"/>
              </a:rPr>
              <a:t>30S</a:t>
            </a:r>
            <a:r>
              <a:rPr lang="en-US" sz="2400" dirty="0">
                <a:solidFill>
                  <a:prstClr val="black"/>
                </a:solidFill>
                <a:latin typeface="Perpetua"/>
              </a:rPr>
              <a:t> subunit of the bacterial ribosome. This action prevents binding </a:t>
            </a:r>
            <a:r>
              <a:rPr lang="en-US" sz="2400" b="1" dirty="0">
                <a:solidFill>
                  <a:prstClr val="black"/>
                </a:solidFill>
                <a:latin typeface="Perpetua"/>
              </a:rPr>
              <a:t>of </a:t>
            </a:r>
            <a:r>
              <a:rPr lang="en-US" sz="2400" b="1" dirty="0" err="1">
                <a:solidFill>
                  <a:prstClr val="black"/>
                </a:solidFill>
                <a:latin typeface="Perpetua"/>
              </a:rPr>
              <a:t>tRNA</a:t>
            </a:r>
            <a:r>
              <a:rPr lang="en-US" sz="2400" b="1" dirty="0">
                <a:solidFill>
                  <a:prstClr val="black"/>
                </a:solidFill>
                <a:latin typeface="Perpetua"/>
              </a:rPr>
              <a:t> to the mRNA-ribosome </a:t>
            </a:r>
            <a:r>
              <a:rPr lang="en-US" sz="2400" dirty="0">
                <a:solidFill>
                  <a:prstClr val="black"/>
                </a:solidFill>
                <a:latin typeface="Perpetua"/>
              </a:rPr>
              <a:t>complex, thereby inhibiting bacterial protein synthesis.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1447801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b="1" dirty="0">
                <a:solidFill>
                  <a:prstClr val="black"/>
                </a:solidFill>
                <a:latin typeface="Perpetua"/>
              </a:rPr>
              <a:t>Members: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Perpetua"/>
              </a:rPr>
              <a:t>Tetracycline</a:t>
            </a:r>
          </a:p>
          <a:p>
            <a:pPr defTabSz="914400"/>
            <a:r>
              <a:rPr lang="en-US" sz="2400" dirty="0" err="1">
                <a:solidFill>
                  <a:prstClr val="black"/>
                </a:solidFill>
                <a:latin typeface="Perpetua"/>
              </a:rPr>
              <a:t>Demeclocycline</a:t>
            </a:r>
            <a:r>
              <a:rPr lang="en-US" sz="2400" dirty="0">
                <a:solidFill>
                  <a:prstClr val="black"/>
                </a:solidFill>
                <a:latin typeface="Perpetua"/>
              </a:rPr>
              <a:t> </a:t>
            </a:r>
          </a:p>
          <a:p>
            <a:pPr defTabSz="914400"/>
            <a:r>
              <a:rPr lang="en-US" sz="2400" dirty="0" err="1">
                <a:solidFill>
                  <a:prstClr val="black"/>
                </a:solidFill>
                <a:latin typeface="Perpetua"/>
              </a:rPr>
              <a:t>Doxycycline</a:t>
            </a:r>
            <a:endParaRPr lang="en-US" sz="2400" dirty="0">
              <a:solidFill>
                <a:prstClr val="black"/>
              </a:solidFill>
              <a:latin typeface="Perpetua"/>
            </a:endParaRPr>
          </a:p>
          <a:p>
            <a:pPr defTabSz="914400"/>
            <a:r>
              <a:rPr lang="en-US" sz="2400" dirty="0" err="1">
                <a:solidFill>
                  <a:prstClr val="black"/>
                </a:solidFill>
                <a:latin typeface="Perpetua"/>
              </a:rPr>
              <a:t>Minocycline</a:t>
            </a:r>
            <a:endParaRPr lang="en-US" sz="2400" dirty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457201"/>
            <a:ext cx="7772400" cy="1470025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4000" b="1" i="1">
                <a:solidFill>
                  <a:prstClr val="black"/>
                </a:solidFill>
                <a:latin typeface="Franklin Gothic Book"/>
              </a:rPr>
              <a:t>Tetracyclines:</a:t>
            </a:r>
            <a:r>
              <a:rPr lang="en-US" sz="4000">
                <a:solidFill>
                  <a:prstClr val="black"/>
                </a:solidFill>
                <a:latin typeface="Franklin Gothic Book"/>
              </a:rPr>
              <a:t/>
            </a:r>
            <a:br>
              <a:rPr lang="en-US" sz="4000">
                <a:solidFill>
                  <a:prstClr val="black"/>
                </a:solidFill>
                <a:latin typeface="Franklin Gothic Book"/>
              </a:rPr>
            </a:br>
            <a:endParaRPr lang="en-US" sz="4000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8709449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457201"/>
            <a:ext cx="8229600" cy="5821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/>
              <a:t>Time-dependent.</a:t>
            </a:r>
          </a:p>
          <a:p>
            <a:pPr>
              <a:buNone/>
            </a:pPr>
            <a:r>
              <a:rPr lang="en-US" sz="3000" b="1" dirty="0"/>
              <a:t>Antibacterial spectrum: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tetracyclines</a:t>
            </a:r>
            <a:r>
              <a:rPr lang="en-US" sz="2800" dirty="0"/>
              <a:t> are </a:t>
            </a:r>
            <a:r>
              <a:rPr lang="en-US" sz="2800" dirty="0" err="1"/>
              <a:t>bacteriostatic</a:t>
            </a:r>
            <a:r>
              <a:rPr lang="en-US" sz="2800" dirty="0"/>
              <a:t> antibiotics</a:t>
            </a:r>
          </a:p>
          <a:p>
            <a:r>
              <a:rPr lang="en-US" sz="2800" dirty="0"/>
              <a:t>broad-spectrum</a:t>
            </a:r>
          </a:p>
          <a:p>
            <a:r>
              <a:rPr lang="en-US" sz="2800" dirty="0"/>
              <a:t>  Aerobic Gram positives: Streptococci, Staphylococci (including MRSA!), </a:t>
            </a:r>
            <a:r>
              <a:rPr lang="en-US" sz="2800" dirty="0" err="1"/>
              <a:t>Listeria</a:t>
            </a:r>
            <a:r>
              <a:rPr lang="en-US" sz="2800" dirty="0"/>
              <a:t> </a:t>
            </a:r>
          </a:p>
          <a:p>
            <a:r>
              <a:rPr lang="en-US" sz="2800" dirty="0"/>
              <a:t> Aerobic Gram negatives: easy to kill (</a:t>
            </a:r>
            <a:r>
              <a:rPr lang="en-US" sz="2800" dirty="0" err="1"/>
              <a:t>E.coli</a:t>
            </a:r>
            <a:r>
              <a:rPr lang="en-US" sz="2800" dirty="0"/>
              <a:t>, </a:t>
            </a:r>
            <a:r>
              <a:rPr lang="en-US" sz="2800" dirty="0" err="1"/>
              <a:t>Klebsiella</a:t>
            </a:r>
            <a:r>
              <a:rPr lang="en-US" sz="2800" dirty="0"/>
              <a:t>), N. </a:t>
            </a:r>
            <a:r>
              <a:rPr lang="en-US" sz="2800" dirty="0" err="1"/>
              <a:t>menigtidis</a:t>
            </a:r>
            <a:r>
              <a:rPr lang="en-US" sz="2800" dirty="0"/>
              <a:t>, </a:t>
            </a:r>
            <a:r>
              <a:rPr lang="en-US" sz="2800" dirty="0" err="1"/>
              <a:t>Brucella</a:t>
            </a:r>
            <a:r>
              <a:rPr lang="en-US" sz="2800" dirty="0"/>
              <a:t> spp.</a:t>
            </a:r>
          </a:p>
          <a:p>
            <a:r>
              <a:rPr lang="en-US" sz="2800" dirty="0"/>
              <a:t>  </a:t>
            </a:r>
            <a:r>
              <a:rPr lang="en-US" sz="2800" dirty="0" err="1"/>
              <a:t>Atypicals</a:t>
            </a:r>
            <a:r>
              <a:rPr lang="en-US" sz="2800" dirty="0"/>
              <a:t> </a:t>
            </a:r>
          </a:p>
          <a:p>
            <a:r>
              <a:rPr lang="en-US" sz="2800" dirty="0"/>
              <a:t> Others: P. acnes, </a:t>
            </a:r>
            <a:r>
              <a:rPr lang="en-US" sz="2800" dirty="0" err="1"/>
              <a:t>Vibrio</a:t>
            </a:r>
            <a:r>
              <a:rPr lang="en-US" sz="2800" dirty="0"/>
              <a:t>, </a:t>
            </a:r>
            <a:r>
              <a:rPr lang="en-US" sz="2800" dirty="0" err="1"/>
              <a:t>Treponema</a:t>
            </a:r>
            <a:r>
              <a:rPr lang="en-US" sz="2800" dirty="0"/>
              <a:t> </a:t>
            </a:r>
            <a:r>
              <a:rPr lang="en-US" sz="2800" dirty="0" err="1"/>
              <a:t>pallidum</a:t>
            </a:r>
            <a:r>
              <a:rPr lang="en-US" sz="2800" dirty="0"/>
              <a:t>, H. </a:t>
            </a:r>
            <a:r>
              <a:rPr lang="en-US" sz="2800" dirty="0" err="1"/>
              <a:t>pyelori</a:t>
            </a:r>
            <a:r>
              <a:rPr lang="en-US" sz="2800" dirty="0"/>
              <a:t>, </a:t>
            </a:r>
            <a:r>
              <a:rPr lang="en-US" sz="2800" dirty="0" err="1"/>
              <a:t>Plaspmodium</a:t>
            </a:r>
            <a:r>
              <a:rPr lang="en-US" sz="2800" dirty="0"/>
              <a:t> spp. (malaria), </a:t>
            </a:r>
            <a:r>
              <a:rPr lang="en-US" sz="2800" dirty="0" err="1"/>
              <a:t>Bartonella</a:t>
            </a:r>
            <a:r>
              <a:rPr lang="en-US" sz="2800" dirty="0"/>
              <a:t> spp., </a:t>
            </a:r>
            <a:r>
              <a:rPr lang="en-US" sz="2800" dirty="0" err="1"/>
              <a:t>Rickettsiae</a:t>
            </a:r>
            <a:r>
              <a:rPr lang="en-US" sz="2800" dirty="0"/>
              <a:t> </a:t>
            </a:r>
          </a:p>
          <a:p>
            <a:r>
              <a:rPr lang="en-US" sz="2800" dirty="0"/>
              <a:t> Niches: MRSA, </a:t>
            </a:r>
            <a:r>
              <a:rPr lang="en-US" sz="2800" dirty="0" err="1"/>
              <a:t>atypicals</a:t>
            </a:r>
            <a:r>
              <a:rPr lang="en-US" sz="2800" dirty="0"/>
              <a:t>, </a:t>
            </a:r>
            <a:r>
              <a:rPr lang="en-US" sz="2800" dirty="0" err="1"/>
              <a:t>Rickettsiae</a:t>
            </a:r>
            <a:r>
              <a:rPr lang="en-US" sz="2800" dirty="0"/>
              <a:t>, </a:t>
            </a:r>
            <a:r>
              <a:rPr lang="en-US" sz="2800" dirty="0" err="1"/>
              <a:t>Bartonella</a:t>
            </a:r>
            <a:r>
              <a:rPr lang="en-US" sz="2800" dirty="0"/>
              <a:t> </a:t>
            </a:r>
          </a:p>
          <a:p>
            <a:r>
              <a:rPr lang="en-US" sz="2800" dirty="0"/>
              <a:t> If have a highly resistant organism, consider a Tetracycline!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2379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228600"/>
            <a:ext cx="8229600" cy="6400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dirty="0"/>
              <a:t>Dosage forms:</a:t>
            </a:r>
          </a:p>
          <a:p>
            <a:pPr>
              <a:buNone/>
            </a:pPr>
            <a:r>
              <a:rPr lang="en-US" dirty="0"/>
              <a:t>Tetracycline Po ,topical</a:t>
            </a:r>
          </a:p>
          <a:p>
            <a:pPr>
              <a:buNone/>
            </a:pPr>
            <a:r>
              <a:rPr lang="en-US" dirty="0" err="1"/>
              <a:t>Demeclocycline</a:t>
            </a:r>
            <a:r>
              <a:rPr lang="en-US" dirty="0"/>
              <a:t> :Po</a:t>
            </a:r>
          </a:p>
          <a:p>
            <a:pPr>
              <a:buNone/>
            </a:pPr>
            <a:r>
              <a:rPr lang="en-US" dirty="0" err="1"/>
              <a:t>Doxycycline</a:t>
            </a:r>
            <a:r>
              <a:rPr lang="en-US" dirty="0"/>
              <a:t>: Po , IV , IP</a:t>
            </a:r>
          </a:p>
          <a:p>
            <a:pPr>
              <a:buNone/>
            </a:pPr>
            <a:r>
              <a:rPr lang="en-US" dirty="0" err="1"/>
              <a:t>Minocycline</a:t>
            </a:r>
            <a:r>
              <a:rPr lang="en-US" dirty="0"/>
              <a:t>: IV ,Po ,topical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Side Effects:</a:t>
            </a:r>
          </a:p>
          <a:p>
            <a:pPr>
              <a:buNone/>
            </a:pPr>
            <a:r>
              <a:rPr lang="en-US" dirty="0"/>
              <a:t>1_Gastric discomfort.</a:t>
            </a:r>
          </a:p>
          <a:p>
            <a:pPr>
              <a:buNone/>
            </a:pPr>
            <a:r>
              <a:rPr lang="en-US" dirty="0"/>
              <a:t>2_Effects on calcified tissue.</a:t>
            </a:r>
          </a:p>
          <a:p>
            <a:pPr>
              <a:buNone/>
            </a:pPr>
            <a:r>
              <a:rPr lang="en-US" dirty="0"/>
              <a:t>3_Hepatotoxicity.</a:t>
            </a:r>
          </a:p>
          <a:p>
            <a:pPr>
              <a:buNone/>
            </a:pPr>
            <a:r>
              <a:rPr lang="en-US" dirty="0"/>
              <a:t>4_Phototoxicity.</a:t>
            </a:r>
          </a:p>
          <a:p>
            <a:pPr>
              <a:buNone/>
            </a:pPr>
            <a:r>
              <a:rPr lang="en-US" dirty="0"/>
              <a:t>5_Vestibulardysfunction.</a:t>
            </a:r>
          </a:p>
          <a:p>
            <a:pPr>
              <a:buNone/>
            </a:pPr>
            <a:r>
              <a:rPr lang="en-US" dirty="0"/>
              <a:t>6_Pseudotumor </a:t>
            </a:r>
            <a:r>
              <a:rPr lang="en-US" dirty="0" err="1"/>
              <a:t>cerebri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b="1" dirty="0" err="1"/>
              <a:t>Contraimdications</a:t>
            </a:r>
            <a:r>
              <a:rPr lang="en-US" sz="2800" b="1" dirty="0"/>
              <a:t>:</a:t>
            </a:r>
          </a:p>
          <a:p>
            <a:pPr>
              <a:buNone/>
            </a:pPr>
            <a:r>
              <a:rPr lang="en-US" sz="2800" dirty="0"/>
              <a:t>The </a:t>
            </a:r>
            <a:r>
              <a:rPr lang="en-US" sz="2800" dirty="0" err="1"/>
              <a:t>tetracyclines</a:t>
            </a:r>
            <a:r>
              <a:rPr lang="en-US" sz="2800" dirty="0"/>
              <a:t> should not be used in pregnant(category D) or breast-feeding women or in children less than 8 years of age or hypersensitivity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9661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905000" y="304801"/>
          <a:ext cx="8610600" cy="3048000"/>
        </p:xfrm>
        <a:graphic>
          <a:graphicData uri="http://schemas.openxmlformats.org/drawingml/2006/table">
            <a:tbl>
              <a:tblPr/>
              <a:tblGrid>
                <a:gridCol w="2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DRUG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Renal adjustment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Hepatic adjustment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Tetracycline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Calibri"/>
                          <a:cs typeface="Arial"/>
                        </a:rPr>
                        <a:t>CrCl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Arial"/>
                        </a:rPr>
                        <a:t> &lt;50 ml/min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Demeclocycline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Doxycycline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Minocycline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Arial"/>
                        </a:rPr>
                        <a:t>CrCl&lt;80 ml/min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5000" y="39624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  <a:latin typeface="Perpetua"/>
              </a:rPr>
              <a:t>Mechanisms of Resistance: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Perpetua"/>
              </a:rPr>
              <a:t>1_Efflux pump	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Perpetua"/>
              </a:rPr>
              <a:t>2_Enzymatic inactivation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Perpetua"/>
              </a:rPr>
              <a:t>3_Ribosome protection by proteins</a:t>
            </a:r>
          </a:p>
        </p:txBody>
      </p:sp>
    </p:spTree>
    <p:extLst>
      <p:ext uri="{BB962C8B-B14F-4D97-AF65-F5344CB8AC3E}">
        <p14:creationId xmlns:p14="http://schemas.microsoft.com/office/powerpoint/2010/main" val="3168779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Antibacterial spectrum: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011" y="1737338"/>
            <a:ext cx="8946541" cy="4489550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b="1" dirty="0"/>
              <a:t>Most broad-spectrum penicillin</a:t>
            </a:r>
          </a:p>
          <a:p>
            <a:r>
              <a:rPr lang="en-GB" b="1" dirty="0"/>
              <a:t>aerobic Gram positives (including MSSA, </a:t>
            </a:r>
            <a:r>
              <a:rPr lang="en-GB" b="1" i="1" dirty="0"/>
              <a:t>E. </a:t>
            </a:r>
            <a:r>
              <a:rPr lang="en-GB" b="1" i="1" dirty="0" err="1"/>
              <a:t>faecalis</a:t>
            </a:r>
            <a:r>
              <a:rPr lang="en-GB" b="1" i="1" dirty="0"/>
              <a:t>),</a:t>
            </a:r>
          </a:p>
          <a:p>
            <a:endParaRPr lang="en-GB" b="1" i="1" dirty="0"/>
          </a:p>
          <a:p>
            <a:r>
              <a:rPr lang="en-GB" b="1" i="1" dirty="0"/>
              <a:t>difficult aerobic Gram negatives (including Pseudomonas, Acinetobacter).</a:t>
            </a:r>
          </a:p>
          <a:p>
            <a:endParaRPr lang="en-GB" b="1" i="1" dirty="0"/>
          </a:p>
          <a:p>
            <a:r>
              <a:rPr lang="en-GB" dirty="0"/>
              <a:t> </a:t>
            </a:r>
            <a:r>
              <a:rPr lang="en-GB" b="1" i="1" dirty="0"/>
              <a:t>anaerobes (including B. </a:t>
            </a:r>
            <a:r>
              <a:rPr lang="en-GB" b="1" i="1" dirty="0" err="1"/>
              <a:t>fragilis</a:t>
            </a:r>
            <a:r>
              <a:rPr lang="en-GB" b="1" i="1" dirty="0"/>
              <a:t>)</a:t>
            </a:r>
          </a:p>
          <a:p>
            <a:pPr marL="0" indent="0">
              <a:buNone/>
            </a:pPr>
            <a:endParaRPr lang="en-GB" b="1" i="1" dirty="0"/>
          </a:p>
          <a:p>
            <a:r>
              <a:rPr lang="en-GB" dirty="0"/>
              <a:t>• </a:t>
            </a:r>
            <a:r>
              <a:rPr lang="en-GB" b="1" dirty="0"/>
              <a:t>NOT useful against</a:t>
            </a:r>
            <a:r>
              <a:rPr lang="en-GB" b="1" i="1" dirty="0"/>
              <a:t>: MRSA, E. </a:t>
            </a:r>
            <a:r>
              <a:rPr lang="en-GB" b="1" i="1" dirty="0" err="1"/>
              <a:t>faecium</a:t>
            </a:r>
            <a:r>
              <a:rPr lang="en-GB" b="1" i="1" dirty="0"/>
              <a:t>, ESBL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62932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/>
              <a:t>Glycylcyclines</a:t>
            </a:r>
            <a:r>
              <a:rPr lang="en-US" b="1" i="1" dirty="0"/>
              <a:t>(</a:t>
            </a:r>
            <a:r>
              <a:rPr lang="en-US" b="1" i="1" dirty="0" err="1"/>
              <a:t>Tigecycline</a:t>
            </a:r>
            <a:r>
              <a:rPr lang="en-US" b="1" i="1" dirty="0"/>
              <a:t>):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/>
              <a:t>Tigecycline</a:t>
            </a:r>
            <a:r>
              <a:rPr lang="en-US" sz="2800" dirty="0"/>
              <a:t> exhibits bactericidal action by reversibly binding to the 30S ribosomal subunit and inhibiting protein synthesis.</a:t>
            </a:r>
          </a:p>
          <a:p>
            <a:pPr>
              <a:buNone/>
            </a:pPr>
            <a:r>
              <a:rPr lang="en-US" sz="2800" dirty="0"/>
              <a:t>Time -dependent antibiotic.</a:t>
            </a:r>
          </a:p>
          <a:p>
            <a:pPr>
              <a:buNone/>
            </a:pPr>
            <a:r>
              <a:rPr lang="en-US" sz="2800" dirty="0"/>
              <a:t>IV only.</a:t>
            </a:r>
          </a:p>
          <a:p>
            <a:pPr>
              <a:buNone/>
            </a:pPr>
            <a:r>
              <a:rPr lang="en-US" sz="2800" dirty="0"/>
              <a:t>Renal adjustment: NO </a:t>
            </a:r>
            <a:r>
              <a:rPr lang="en-US" sz="2800" dirty="0" err="1"/>
              <a:t>requirment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Hepatic adjustment : requires in sever cases of hepatic impairment (child -</a:t>
            </a:r>
            <a:r>
              <a:rPr lang="en-US" sz="2800" dirty="0" err="1"/>
              <a:t>pugh</a:t>
            </a:r>
            <a:r>
              <a:rPr lang="en-US" sz="2800" dirty="0"/>
              <a:t> class 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8732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381001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Antibacterial spectrum:</a:t>
            </a:r>
          </a:p>
          <a:p>
            <a:pPr>
              <a:buNone/>
            </a:pPr>
            <a:r>
              <a:rPr lang="en-US" sz="2400" dirty="0"/>
              <a:t>VERY broad-spectrum: </a:t>
            </a:r>
          </a:p>
          <a:p>
            <a:pPr>
              <a:buNone/>
            </a:pPr>
            <a:r>
              <a:rPr lang="en-US" sz="2400" dirty="0"/>
              <a:t>• aerobic Gram positives: MSSA/MRSA, Streptococci, </a:t>
            </a:r>
            <a:r>
              <a:rPr lang="en-US" sz="2400" dirty="0" err="1"/>
              <a:t>Enterococci</a:t>
            </a:r>
            <a:r>
              <a:rPr lang="en-US" sz="2400" dirty="0"/>
              <a:t> (</a:t>
            </a:r>
            <a:r>
              <a:rPr lang="en-US" sz="2400" dirty="0" err="1"/>
              <a:t>faecalis</a:t>
            </a:r>
            <a:r>
              <a:rPr lang="en-US" sz="2400" dirty="0"/>
              <a:t>, </a:t>
            </a:r>
            <a:r>
              <a:rPr lang="en-US" sz="2400" dirty="0" err="1"/>
              <a:t>faecium</a:t>
            </a:r>
            <a:r>
              <a:rPr lang="en-US" sz="2400" dirty="0"/>
              <a:t>, VRE) </a:t>
            </a:r>
          </a:p>
          <a:p>
            <a:pPr>
              <a:buNone/>
            </a:pPr>
            <a:r>
              <a:rPr lang="en-US" sz="2400" dirty="0"/>
              <a:t>• aerobic Gram negatives: most gram negatives, ESBLS, CREs (NOT 3Ps: Pseudomonas, </a:t>
            </a:r>
            <a:r>
              <a:rPr lang="en-US" sz="2400" dirty="0" err="1"/>
              <a:t>Providencia</a:t>
            </a:r>
            <a:r>
              <a:rPr lang="en-US" sz="2400" dirty="0"/>
              <a:t>, Proteus &amp; </a:t>
            </a:r>
            <a:r>
              <a:rPr lang="en-US" sz="2400" dirty="0" err="1"/>
              <a:t>Morganella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dirty="0"/>
              <a:t> • anaerobes: (poor activity vs. B. </a:t>
            </a:r>
            <a:r>
              <a:rPr lang="en-US" sz="2400" dirty="0" err="1"/>
              <a:t>fragilis</a:t>
            </a:r>
            <a:r>
              <a:rPr lang="en-US" sz="2400" dirty="0"/>
              <a:t>) </a:t>
            </a:r>
          </a:p>
          <a:p>
            <a:pPr>
              <a:buNone/>
            </a:pPr>
            <a:r>
              <a:rPr lang="en-US" sz="2400" dirty="0"/>
              <a:t>• Useful for: most aerobic Gram positives &amp; negatives, including </a:t>
            </a:r>
            <a:r>
              <a:rPr lang="en-US" sz="2400" dirty="0" err="1"/>
              <a:t>resistants</a:t>
            </a:r>
            <a:r>
              <a:rPr lang="en-US" sz="2400" dirty="0"/>
              <a:t> (MRSA, VRE, ESBLs) </a:t>
            </a:r>
          </a:p>
          <a:p>
            <a:pPr>
              <a:buNone/>
            </a:pPr>
            <a:r>
              <a:rPr lang="en-US" sz="2400" dirty="0"/>
              <a:t>• Not useful for: Pseudomonas, Proteus, </a:t>
            </a:r>
            <a:r>
              <a:rPr lang="en-US" sz="2400" dirty="0" err="1"/>
              <a:t>Morganella</a:t>
            </a:r>
            <a:r>
              <a:rPr lang="en-US" sz="2400" dirty="0"/>
              <a:t>, </a:t>
            </a:r>
            <a:r>
              <a:rPr lang="en-US" sz="2400" dirty="0" err="1"/>
              <a:t>Providencia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5598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457201"/>
            <a:ext cx="8229600" cy="5668963"/>
          </a:xfrm>
        </p:spPr>
        <p:txBody>
          <a:bodyPr>
            <a:normAutofit/>
          </a:bodyPr>
          <a:lstStyle/>
          <a:p>
            <a:r>
              <a:rPr lang="en-US" b="1" dirty="0"/>
              <a:t>Mechanism of resistance: </a:t>
            </a:r>
            <a:r>
              <a:rPr lang="en-US" sz="3000" dirty="0"/>
              <a:t>attributed to </a:t>
            </a:r>
            <a:r>
              <a:rPr lang="en-US" sz="3000" dirty="0" err="1"/>
              <a:t>overexpression</a:t>
            </a:r>
            <a:r>
              <a:rPr lang="en-US" sz="3000" dirty="0"/>
              <a:t> of efflux pump.</a:t>
            </a:r>
            <a:endParaRPr lang="en-US" dirty="0"/>
          </a:p>
          <a:p>
            <a:r>
              <a:rPr lang="en-US" b="1" dirty="0"/>
              <a:t>Side Effects:</a:t>
            </a:r>
          </a:p>
          <a:p>
            <a:pPr>
              <a:buNone/>
            </a:pPr>
            <a:r>
              <a:rPr lang="en-US" sz="3000" dirty="0"/>
              <a:t>1_Significant nausea and vomiting.</a:t>
            </a:r>
          </a:p>
          <a:p>
            <a:pPr>
              <a:buNone/>
            </a:pPr>
            <a:r>
              <a:rPr lang="en-US" sz="3000" dirty="0"/>
              <a:t>2_Acute pancreatitis.</a:t>
            </a:r>
          </a:p>
          <a:p>
            <a:pPr>
              <a:buNone/>
            </a:pPr>
            <a:r>
              <a:rPr lang="en-US" sz="3000" dirty="0"/>
              <a:t>3_Elevation in liver enzymes and serum </a:t>
            </a:r>
            <a:r>
              <a:rPr lang="en-US" sz="3000" dirty="0" err="1"/>
              <a:t>creatinine</a:t>
            </a:r>
            <a:r>
              <a:rPr lang="en-US" sz="3000" dirty="0"/>
              <a:t>.</a:t>
            </a:r>
          </a:p>
          <a:p>
            <a:pPr>
              <a:buNone/>
            </a:pPr>
            <a:r>
              <a:rPr lang="en-US" dirty="0"/>
              <a:t>other sides effects are similar to those of the </a:t>
            </a:r>
            <a:r>
              <a:rPr lang="en-US" dirty="0" err="1"/>
              <a:t>tetracyclines</a:t>
            </a:r>
            <a:r>
              <a:rPr lang="en-US" dirty="0"/>
              <a:t>.</a:t>
            </a:r>
          </a:p>
          <a:p>
            <a:r>
              <a:rPr lang="en-US" b="1" dirty="0" err="1"/>
              <a:t>Contraimdications</a:t>
            </a:r>
            <a:r>
              <a:rPr lang="en-US" b="1" dirty="0"/>
              <a:t>:</a:t>
            </a:r>
          </a:p>
          <a:p>
            <a:pPr>
              <a:buNone/>
            </a:pPr>
            <a:r>
              <a:rPr lang="en-US" sz="3000" dirty="0"/>
              <a:t>The </a:t>
            </a:r>
            <a:r>
              <a:rPr lang="en-US" sz="3000" dirty="0" err="1"/>
              <a:t>tetracyclines</a:t>
            </a:r>
            <a:r>
              <a:rPr lang="en-US" sz="3000" dirty="0"/>
              <a:t> should not be used in pregnant or breast-feeding women or in children less than 8 years of age or hypersensitivity </a:t>
            </a:r>
          </a:p>
        </p:txBody>
      </p:sp>
    </p:spTree>
    <p:extLst>
      <p:ext uri="{BB962C8B-B14F-4D97-AF65-F5344CB8AC3E}">
        <p14:creationId xmlns:p14="http://schemas.microsoft.com/office/powerpoint/2010/main" val="155514337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/>
              <a:t>Fluoroquinolones</a:t>
            </a:r>
            <a:r>
              <a:rPr lang="en-US" b="1" i="1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Members:</a:t>
            </a:r>
          </a:p>
          <a:p>
            <a:r>
              <a:rPr lang="en-US" sz="2800" dirty="0" err="1"/>
              <a:t>Nalidixic</a:t>
            </a:r>
            <a:r>
              <a:rPr lang="en-US" sz="2800" dirty="0"/>
              <a:t> acid</a:t>
            </a:r>
          </a:p>
          <a:p>
            <a:r>
              <a:rPr lang="en-US" sz="2800" dirty="0" err="1"/>
              <a:t>Ciprofloxcacin</a:t>
            </a:r>
            <a:endParaRPr lang="en-US" sz="2800" dirty="0"/>
          </a:p>
          <a:p>
            <a:r>
              <a:rPr lang="en-US" sz="2800" dirty="0" err="1"/>
              <a:t>Norfloxacin</a:t>
            </a:r>
            <a:endParaRPr lang="en-US" sz="2800" dirty="0"/>
          </a:p>
          <a:p>
            <a:r>
              <a:rPr lang="en-US" sz="2800" dirty="0" err="1"/>
              <a:t>Ofloxacin</a:t>
            </a:r>
            <a:endParaRPr lang="en-US" sz="2800" dirty="0"/>
          </a:p>
          <a:p>
            <a:r>
              <a:rPr lang="en-US" sz="2800" dirty="0" err="1"/>
              <a:t>Levofloxacin</a:t>
            </a:r>
            <a:endParaRPr lang="en-US" sz="2800" dirty="0"/>
          </a:p>
          <a:p>
            <a:r>
              <a:rPr lang="en-US" sz="2800" dirty="0" err="1"/>
              <a:t>Moxifloxacin</a:t>
            </a:r>
            <a:endParaRPr lang="en-US" sz="2800" dirty="0"/>
          </a:p>
          <a:p>
            <a:r>
              <a:rPr lang="en-US" sz="2800" dirty="0" err="1"/>
              <a:t>Gemifloxacin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3984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381001"/>
            <a:ext cx="8229600" cy="5745163"/>
          </a:xfrm>
        </p:spPr>
        <p:txBody>
          <a:bodyPr>
            <a:normAutofit/>
          </a:bodyPr>
          <a:lstStyle/>
          <a:p>
            <a:r>
              <a:rPr lang="en-US" b="1" dirty="0" err="1"/>
              <a:t>Bacteriocidal</a:t>
            </a:r>
            <a:endParaRPr lang="en-US" b="1" dirty="0"/>
          </a:p>
          <a:p>
            <a:r>
              <a:rPr lang="en-US" b="1" dirty="0"/>
              <a:t>Concentration-dependent antibiotic.</a:t>
            </a:r>
          </a:p>
          <a:p>
            <a:r>
              <a:rPr lang="en-US" b="1" dirty="0"/>
              <a:t>Mechanism of action:</a:t>
            </a:r>
          </a:p>
          <a:p>
            <a:pPr>
              <a:buNone/>
            </a:pPr>
            <a:r>
              <a:rPr lang="en-US" sz="3000" dirty="0" err="1"/>
              <a:t>Fluoroquinolones</a:t>
            </a:r>
            <a:r>
              <a:rPr lang="en-US" sz="3000" dirty="0"/>
              <a:t> enter bacteria through </a:t>
            </a:r>
            <a:r>
              <a:rPr lang="en-US" sz="3000" dirty="0" err="1"/>
              <a:t>porin</a:t>
            </a:r>
            <a:r>
              <a:rPr lang="en-US" sz="3000" dirty="0"/>
              <a:t> channels and exhibit antimicrobial effects on DNA </a:t>
            </a:r>
            <a:r>
              <a:rPr lang="en-US" sz="3000" dirty="0" err="1"/>
              <a:t>gyrase</a:t>
            </a:r>
            <a:r>
              <a:rPr lang="en-US" sz="3000" dirty="0"/>
              <a:t> (bacterial </a:t>
            </a:r>
            <a:r>
              <a:rPr lang="en-US" sz="3000" dirty="0" err="1"/>
              <a:t>topoisomerase</a:t>
            </a:r>
            <a:r>
              <a:rPr lang="en-US" sz="3000" dirty="0"/>
              <a:t> II) and bacterial </a:t>
            </a:r>
            <a:r>
              <a:rPr lang="en-US" sz="3000" dirty="0" err="1"/>
              <a:t>topoisomerase</a:t>
            </a:r>
            <a:r>
              <a:rPr lang="en-US" sz="3000" dirty="0"/>
              <a:t> IV. Inhibition of DNA </a:t>
            </a:r>
            <a:r>
              <a:rPr lang="en-US" sz="3000" dirty="0" err="1"/>
              <a:t>gyrase</a:t>
            </a:r>
            <a:r>
              <a:rPr lang="en-US" sz="3000" dirty="0"/>
              <a:t> results in relax- </a:t>
            </a:r>
            <a:r>
              <a:rPr lang="en-US" sz="3000" dirty="0" err="1"/>
              <a:t>ation</a:t>
            </a:r>
            <a:r>
              <a:rPr lang="en-US" sz="3000" dirty="0"/>
              <a:t> of </a:t>
            </a:r>
            <a:r>
              <a:rPr lang="en-US" sz="3000" dirty="0" err="1"/>
              <a:t>supercoiled</a:t>
            </a:r>
            <a:r>
              <a:rPr lang="en-US" sz="3000" dirty="0"/>
              <a:t> DNA, promoting DNA strand breakage. Inhibition of </a:t>
            </a:r>
            <a:r>
              <a:rPr lang="en-US" sz="3000" dirty="0" err="1"/>
              <a:t>topoisomerase</a:t>
            </a:r>
            <a:r>
              <a:rPr lang="en-US" sz="3000" dirty="0"/>
              <a:t> IV impacts chromosomal stabilization during cell division, thus interfering with the separation of newly replicated DNA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8459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14300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Dosage forms</a:t>
            </a:r>
            <a:r>
              <a:rPr lang="en-US" dirty="0"/>
              <a:t>:</a:t>
            </a:r>
          </a:p>
          <a:p>
            <a:r>
              <a:rPr lang="en-US" sz="2800" dirty="0" err="1"/>
              <a:t>Nalidixic</a:t>
            </a:r>
            <a:r>
              <a:rPr lang="en-US" sz="2800" dirty="0"/>
              <a:t> acid: Po.</a:t>
            </a:r>
          </a:p>
          <a:p>
            <a:r>
              <a:rPr lang="en-US" sz="2800" dirty="0" err="1"/>
              <a:t>Ciprofloxcacin</a:t>
            </a:r>
            <a:r>
              <a:rPr lang="en-US" sz="2800" dirty="0"/>
              <a:t>: Po, IV, </a:t>
            </a:r>
            <a:r>
              <a:rPr lang="en-US" sz="2800" dirty="0" err="1"/>
              <a:t>Otic</a:t>
            </a:r>
            <a:r>
              <a:rPr lang="en-US" sz="2800" dirty="0"/>
              <a:t>, ophthalmic.</a:t>
            </a:r>
          </a:p>
          <a:p>
            <a:r>
              <a:rPr lang="en-US" sz="2800" dirty="0" err="1"/>
              <a:t>Norfloxacin</a:t>
            </a:r>
            <a:r>
              <a:rPr lang="en-US" sz="2800" dirty="0"/>
              <a:t>: Po</a:t>
            </a:r>
          </a:p>
          <a:p>
            <a:r>
              <a:rPr lang="en-US" sz="2800" dirty="0" err="1"/>
              <a:t>Ofloxacin</a:t>
            </a:r>
            <a:r>
              <a:rPr lang="en-US" sz="2800" dirty="0"/>
              <a:t>: Po, IV, </a:t>
            </a:r>
            <a:r>
              <a:rPr lang="en-US" sz="2800" dirty="0" err="1"/>
              <a:t>Otic</a:t>
            </a:r>
            <a:r>
              <a:rPr lang="en-US" sz="2800" dirty="0"/>
              <a:t>, ophthalmic.</a:t>
            </a:r>
          </a:p>
          <a:p>
            <a:r>
              <a:rPr lang="en-US" sz="2800" dirty="0" err="1"/>
              <a:t>Levofloxacin</a:t>
            </a:r>
            <a:r>
              <a:rPr lang="en-US" sz="2800" dirty="0"/>
              <a:t>: Po, IV, </a:t>
            </a:r>
            <a:r>
              <a:rPr lang="en-US" sz="2800" dirty="0" err="1"/>
              <a:t>ophthamic</a:t>
            </a:r>
            <a:r>
              <a:rPr lang="en-US" sz="2800" dirty="0"/>
              <a:t>, oral inhalation</a:t>
            </a:r>
          </a:p>
          <a:p>
            <a:r>
              <a:rPr lang="en-US" sz="2800" dirty="0" err="1"/>
              <a:t>Moxifloxacin</a:t>
            </a:r>
            <a:r>
              <a:rPr lang="en-US" sz="2800" dirty="0"/>
              <a:t>: ophthalmic, Po, IV</a:t>
            </a:r>
          </a:p>
          <a:p>
            <a:r>
              <a:rPr lang="en-US" sz="2800" dirty="0" err="1"/>
              <a:t>Gemifloxacin</a:t>
            </a:r>
            <a:r>
              <a:rPr lang="en-US" sz="2800" dirty="0"/>
              <a:t>: Po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8494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057400" y="457200"/>
          <a:ext cx="8153400" cy="4343398"/>
        </p:xfrm>
        <a:graphic>
          <a:graphicData uri="http://schemas.openxmlformats.org/drawingml/2006/table">
            <a:tbl>
              <a:tblPr/>
              <a:tblGrid>
                <a:gridCol w="1636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DRUGS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Arial"/>
                        </a:rPr>
                        <a:t>Renal adjustment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Hepatic adjustment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Nalidixic acid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CrCl≤20 ml/min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Ciprofloxcacin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Requires adjustment according to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Arial"/>
                        </a:rPr>
                        <a:t>CrCL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Norfloxacin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Arial"/>
                        </a:rPr>
                        <a:t>CrCl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 ≤30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Arial"/>
                        </a:rPr>
                        <a:t>mL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/minute/1.73 m2: 400 mg once daily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Ofloxacin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CrCl &lt;50 mL/minute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levofloxacin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CrCl &lt;50 mL/minute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Moxifloxacin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Gemifloxacin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CrCl ≤40 mL/minute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57400" y="5029200"/>
            <a:ext cx="8153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Perpetua"/>
              </a:rPr>
              <a:t>Mechanism of Resistance :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Perpetua"/>
              </a:rPr>
              <a:t>1_Decreased accumulation :a) </a:t>
            </a:r>
            <a:r>
              <a:rPr lang="en-US" sz="2400" dirty="0" err="1">
                <a:solidFill>
                  <a:prstClr val="black"/>
                </a:solidFill>
                <a:latin typeface="Perpetua"/>
              </a:rPr>
              <a:t>Porin</a:t>
            </a:r>
            <a:r>
              <a:rPr lang="en-US" sz="2400" dirty="0">
                <a:solidFill>
                  <a:prstClr val="black"/>
                </a:solidFill>
                <a:latin typeface="Perpetua"/>
              </a:rPr>
              <a:t> channels. b)Efflux pump.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Perpetua"/>
              </a:rPr>
              <a:t>2_Altered target.</a:t>
            </a:r>
            <a:endParaRPr lang="en-US" dirty="0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81962579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Ciprofloxacin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b="1" dirty="0"/>
              <a:t>Relatively narrow spectrum</a:t>
            </a:r>
            <a:endParaRPr lang="en-US" dirty="0"/>
          </a:p>
          <a:p>
            <a:pPr>
              <a:buNone/>
            </a:pPr>
            <a:r>
              <a:rPr lang="en-US" dirty="0"/>
              <a:t> • mostly aerobic gram negatives (including Pseudomonas)</a:t>
            </a:r>
          </a:p>
          <a:p>
            <a:pPr>
              <a:buNone/>
            </a:pPr>
            <a:r>
              <a:rPr lang="en-US" dirty="0"/>
              <a:t>• unreliable gram positive coverage </a:t>
            </a:r>
          </a:p>
          <a:p>
            <a:pPr>
              <a:buNone/>
            </a:pPr>
            <a:r>
              <a:rPr lang="en-US" dirty="0"/>
              <a:t>• No anaerobic coverage </a:t>
            </a:r>
          </a:p>
          <a:p>
            <a:pPr>
              <a:buNone/>
            </a:pPr>
            <a:r>
              <a:rPr lang="en-US" dirty="0"/>
              <a:t>• Useful for: aerobic gram negatives (Pseudomonas if susceptible) </a:t>
            </a:r>
          </a:p>
          <a:p>
            <a:pPr>
              <a:buNone/>
            </a:pPr>
            <a:r>
              <a:rPr lang="en-US" dirty="0"/>
              <a:t>• Not useful for: gram positive or anaerobic infections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3481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levofloxacin</a:t>
            </a:r>
            <a:r>
              <a:rPr lang="en-US" dirty="0"/>
              <a:t>, </a:t>
            </a:r>
            <a:r>
              <a:rPr lang="en-US" dirty="0" err="1"/>
              <a:t>moxifloxacin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• Respiratory </a:t>
            </a:r>
            <a:r>
              <a:rPr lang="en-US" dirty="0" err="1"/>
              <a:t>fluoroquinolones</a:t>
            </a:r>
            <a:r>
              <a:rPr lang="en-US" dirty="0"/>
              <a:t> (cover S. </a:t>
            </a:r>
            <a:r>
              <a:rPr lang="en-US" dirty="0" err="1"/>
              <a:t>pneumoniae</a:t>
            </a:r>
            <a:r>
              <a:rPr lang="en-US" dirty="0"/>
              <a:t>)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/>
              <a:t>Broad-spectrum </a:t>
            </a:r>
            <a:endParaRPr lang="en-US" dirty="0"/>
          </a:p>
          <a:p>
            <a:pPr>
              <a:buNone/>
            </a:pPr>
            <a:r>
              <a:rPr lang="en-US" dirty="0"/>
              <a:t>• aerobic gram positives (excellent S. </a:t>
            </a:r>
            <a:r>
              <a:rPr lang="en-US" dirty="0" err="1"/>
              <a:t>pneumoniae</a:t>
            </a:r>
            <a:r>
              <a:rPr lang="en-US" dirty="0"/>
              <a:t> coverage) </a:t>
            </a:r>
          </a:p>
          <a:p>
            <a:pPr>
              <a:buNone/>
            </a:pPr>
            <a:r>
              <a:rPr lang="en-US" dirty="0"/>
              <a:t>• aerobic gram negatives</a:t>
            </a:r>
          </a:p>
          <a:p>
            <a:pPr>
              <a:buNone/>
            </a:pPr>
            <a:r>
              <a:rPr lang="en-US" dirty="0"/>
              <a:t> • </a:t>
            </a:r>
            <a:r>
              <a:rPr lang="en-US" dirty="0" err="1"/>
              <a:t>atypicals</a:t>
            </a:r>
            <a:r>
              <a:rPr lang="en-US" dirty="0"/>
              <a:t> (Chlamydia, </a:t>
            </a:r>
            <a:r>
              <a:rPr lang="en-US" dirty="0" err="1"/>
              <a:t>Mycoplasma</a:t>
            </a:r>
            <a:r>
              <a:rPr lang="en-US" dirty="0"/>
              <a:t>, </a:t>
            </a:r>
            <a:r>
              <a:rPr lang="en-US" dirty="0" err="1"/>
              <a:t>Legionella</a:t>
            </a:r>
            <a:r>
              <a:rPr lang="en-US" dirty="0"/>
              <a:t>)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/>
              <a:t>Differences between agents: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• Gram negatives: L &gt; M </a:t>
            </a:r>
          </a:p>
          <a:p>
            <a:pPr>
              <a:buNone/>
            </a:pPr>
            <a:r>
              <a:rPr lang="en-US" dirty="0"/>
              <a:t>• Pseudomonas: </a:t>
            </a:r>
            <a:r>
              <a:rPr lang="en-US" dirty="0" err="1"/>
              <a:t>levofloxocin</a:t>
            </a:r>
            <a:r>
              <a:rPr lang="en-US" dirty="0"/>
              <a:t> (note increasing resistance ~30%), NOT </a:t>
            </a:r>
            <a:r>
              <a:rPr lang="en-US" dirty="0" err="1"/>
              <a:t>moxifloxacin</a:t>
            </a:r>
            <a:r>
              <a:rPr lang="en-US" dirty="0"/>
              <a:t>! </a:t>
            </a:r>
          </a:p>
          <a:p>
            <a:pPr>
              <a:buNone/>
            </a:pPr>
            <a:r>
              <a:rPr lang="en-US" dirty="0"/>
              <a:t>• gut anaerobes: </a:t>
            </a:r>
            <a:r>
              <a:rPr lang="en-US" dirty="0" err="1"/>
              <a:t>moxifloxacin</a:t>
            </a:r>
            <a:r>
              <a:rPr lang="en-US" dirty="0"/>
              <a:t> (note: increasing resistance ~30%) NOT </a:t>
            </a:r>
            <a:r>
              <a:rPr lang="en-US" dirty="0" err="1"/>
              <a:t>levofloxacin</a:t>
            </a:r>
            <a:endParaRPr lang="en-US" dirty="0"/>
          </a:p>
          <a:p>
            <a:pPr>
              <a:buNone/>
            </a:pPr>
            <a:r>
              <a:rPr lang="en-US" dirty="0"/>
              <a:t> • Useful for: aerobic gram positives/Gram negatives, </a:t>
            </a:r>
            <a:r>
              <a:rPr lang="en-US" dirty="0" err="1"/>
              <a:t>atypicals</a:t>
            </a:r>
            <a:r>
              <a:rPr lang="en-US" dirty="0"/>
              <a:t> (classic indication: CAP) </a:t>
            </a:r>
          </a:p>
          <a:p>
            <a:pPr>
              <a:buNone/>
            </a:pPr>
            <a:r>
              <a:rPr lang="en-US" dirty="0"/>
              <a:t>• Not useful for: MRSA, </a:t>
            </a:r>
            <a:r>
              <a:rPr lang="en-US" dirty="0" err="1"/>
              <a:t>enterococcus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4456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53340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500" b="1" dirty="0"/>
              <a:t>Adverse effects of </a:t>
            </a:r>
            <a:r>
              <a:rPr lang="en-US" sz="3500" b="1" dirty="0" err="1"/>
              <a:t>quinolons</a:t>
            </a:r>
            <a:r>
              <a:rPr lang="en-US" sz="3500" b="1" dirty="0"/>
              <a:t>: </a:t>
            </a:r>
          </a:p>
          <a:p>
            <a:pPr>
              <a:buNone/>
            </a:pPr>
            <a:r>
              <a:rPr lang="en-US" sz="3000" dirty="0"/>
              <a:t>1.GI symptoms </a:t>
            </a:r>
          </a:p>
          <a:p>
            <a:pPr>
              <a:buNone/>
            </a:pPr>
            <a:r>
              <a:rPr lang="en-US" sz="3000" dirty="0"/>
              <a:t>2. Cartilage abnormalities</a:t>
            </a:r>
          </a:p>
          <a:p>
            <a:pPr>
              <a:buNone/>
            </a:pPr>
            <a:r>
              <a:rPr lang="en-US" sz="3000" dirty="0"/>
              <a:t>3.Quinolones cause cartilage abnormalities in juvenile animals, so they should be avoided when possible in children younger than 18 years of age and not used at all in pregnant women.</a:t>
            </a:r>
          </a:p>
          <a:p>
            <a:pPr>
              <a:buNone/>
            </a:pPr>
            <a:r>
              <a:rPr lang="en-US" sz="3000" dirty="0"/>
              <a:t>4. Tendonitis / tendon rupture.</a:t>
            </a:r>
          </a:p>
          <a:p>
            <a:pPr>
              <a:buNone/>
            </a:pPr>
            <a:r>
              <a:rPr lang="en-US" sz="3000" dirty="0"/>
              <a:t>5.QTc prolongation.</a:t>
            </a:r>
          </a:p>
          <a:p>
            <a:pPr>
              <a:buNone/>
            </a:pPr>
            <a:r>
              <a:rPr lang="en-US" sz="3000" dirty="0"/>
              <a:t>6. Clostridium </a:t>
            </a:r>
            <a:r>
              <a:rPr lang="en-US" sz="3000" dirty="0" err="1"/>
              <a:t>difficile</a:t>
            </a:r>
            <a:r>
              <a:rPr lang="en-US" sz="3000" dirty="0"/>
              <a:t>– associated diarrhea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7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Hypersensitivity: contraindicated in patients with hypersensitivity to any penicillin. </a:t>
            </a:r>
          </a:p>
          <a:p>
            <a:r>
              <a:rPr lang="en-GB" dirty="0" err="1"/>
              <a:t>Diarrhea</a:t>
            </a:r>
            <a:r>
              <a:rPr lang="en-GB" dirty="0"/>
              <a:t>.</a:t>
            </a:r>
          </a:p>
          <a:p>
            <a:r>
              <a:rPr lang="en-GB" dirty="0"/>
              <a:t>Neurotoxicity: </a:t>
            </a:r>
            <a:r>
              <a:rPr lang="en-GB" dirty="0" err="1"/>
              <a:t>penicillins</a:t>
            </a:r>
            <a:r>
              <a:rPr lang="en-GB" dirty="0"/>
              <a:t> can provoke seizures if injected </a:t>
            </a:r>
            <a:r>
              <a:rPr lang="en-GB" dirty="0" err="1"/>
              <a:t>intrathecally</a:t>
            </a:r>
            <a:r>
              <a:rPr lang="en-GB" dirty="0"/>
              <a:t> or if very high blood levels are reached. </a:t>
            </a:r>
          </a:p>
          <a:p>
            <a:r>
              <a:rPr lang="en-GB" dirty="0"/>
              <a:t>Hematologic toxicities: decreased coagulation may be observed with doses of piperacillin, </a:t>
            </a:r>
            <a:r>
              <a:rPr lang="en-GB" dirty="0" err="1"/>
              <a:t>ticarcillin</a:t>
            </a:r>
            <a:r>
              <a:rPr lang="en-GB" dirty="0"/>
              <a:t>, and </a:t>
            </a:r>
            <a:r>
              <a:rPr lang="en-GB" dirty="0" err="1"/>
              <a:t>nafcillin</a:t>
            </a:r>
            <a:r>
              <a:rPr lang="en-GB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03494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Trimethoprim</a:t>
            </a:r>
            <a:r>
              <a:rPr lang="en-US" dirty="0"/>
              <a:t> _ </a:t>
            </a:r>
            <a:r>
              <a:rPr lang="en-US" dirty="0" err="1"/>
              <a:t>Sulfamethoxazole</a:t>
            </a:r>
            <a:r>
              <a:rPr lang="en-US" dirty="0"/>
              <a:t> (TMP/SMX)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752600"/>
            <a:ext cx="77724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/>
              <a:t>Mechanism of action:</a:t>
            </a:r>
          </a:p>
          <a:p>
            <a:pPr>
              <a:buNone/>
            </a:pPr>
            <a:r>
              <a:rPr lang="en-US" dirty="0" err="1"/>
              <a:t>Sulfamethoxazole</a:t>
            </a:r>
            <a:r>
              <a:rPr lang="en-US" dirty="0"/>
              <a:t> does this by mimicking </a:t>
            </a:r>
            <a:r>
              <a:rPr lang="en-US" dirty="0" err="1"/>
              <a:t>para</a:t>
            </a:r>
            <a:r>
              <a:rPr lang="en-US" dirty="0"/>
              <a:t>- </a:t>
            </a:r>
            <a:r>
              <a:rPr lang="en-US" dirty="0" err="1"/>
              <a:t>aminobenzoate</a:t>
            </a:r>
            <a:r>
              <a:rPr lang="en-US" dirty="0"/>
              <a:t> (PABA) and thereby competitively inhibiting the enzyme </a:t>
            </a:r>
            <a:r>
              <a:rPr lang="en-US" dirty="0" err="1"/>
              <a:t>dihydropteroate</a:t>
            </a:r>
            <a:r>
              <a:rPr lang="en-US" dirty="0"/>
              <a:t> </a:t>
            </a:r>
            <a:r>
              <a:rPr lang="en-US" dirty="0" err="1"/>
              <a:t>synthase</a:t>
            </a:r>
            <a:r>
              <a:rPr lang="en-US" dirty="0"/>
              <a:t> that normally incorporates PABA into the synthesis path- way of THF .</a:t>
            </a:r>
            <a:r>
              <a:rPr lang="en-US" dirty="0" err="1"/>
              <a:t>Trimethoprim</a:t>
            </a:r>
            <a:r>
              <a:rPr lang="en-US" dirty="0"/>
              <a:t>, on the other hand, is a structural analog of </a:t>
            </a:r>
            <a:r>
              <a:rPr lang="en-US" dirty="0" err="1"/>
              <a:t>dihydrofolate</a:t>
            </a:r>
            <a:r>
              <a:rPr lang="en-US" dirty="0"/>
              <a:t> and therefore inhibits </a:t>
            </a:r>
            <a:r>
              <a:rPr lang="en-US" dirty="0" err="1"/>
              <a:t>dihydrofolate</a:t>
            </a:r>
            <a:r>
              <a:rPr lang="en-US" dirty="0"/>
              <a:t> </a:t>
            </a:r>
            <a:r>
              <a:rPr lang="en-US" dirty="0" err="1"/>
              <a:t>reductase</a:t>
            </a:r>
            <a:r>
              <a:rPr lang="en-US" dirty="0"/>
              <a:t>, which is required for conversion of </a:t>
            </a:r>
            <a:r>
              <a:rPr lang="en-US" dirty="0" err="1"/>
              <a:t>dihydrofolate</a:t>
            </a:r>
            <a:r>
              <a:rPr lang="en-US" dirty="0"/>
              <a:t> to THF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2046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83820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Bactericidal with Time-dependent activity</a:t>
            </a:r>
          </a:p>
          <a:p>
            <a:r>
              <a:rPr lang="en-US" dirty="0"/>
              <a:t>DOSAGE FORM: PO an IV.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sz="3600" b="1" dirty="0"/>
              <a:t>Broad-spectrum </a:t>
            </a:r>
            <a:endParaRPr lang="en-US" b="1" dirty="0"/>
          </a:p>
          <a:p>
            <a:r>
              <a:rPr lang="en-US" dirty="0"/>
              <a:t> variable activity against MRSA/ MSSA) &amp; </a:t>
            </a:r>
            <a:r>
              <a:rPr lang="en-US" dirty="0" err="1"/>
              <a:t>Pneumococcus</a:t>
            </a:r>
            <a:r>
              <a:rPr lang="en-US" dirty="0"/>
              <a:t>! </a:t>
            </a:r>
          </a:p>
          <a:p>
            <a:r>
              <a:rPr lang="en-US" dirty="0"/>
              <a:t> most aerobic gram negatives, ESBLS, NOT Pseudomonas </a:t>
            </a:r>
          </a:p>
          <a:p>
            <a:r>
              <a:rPr lang="en-US" dirty="0"/>
              <a:t> others: </a:t>
            </a:r>
            <a:r>
              <a:rPr lang="en-US" dirty="0" err="1"/>
              <a:t>Pneumocystis</a:t>
            </a:r>
            <a:r>
              <a:rPr lang="en-US" dirty="0"/>
              <a:t>, </a:t>
            </a:r>
            <a:r>
              <a:rPr lang="en-US" dirty="0" err="1"/>
              <a:t>Burkholderia</a:t>
            </a:r>
            <a:r>
              <a:rPr lang="en-US" dirty="0"/>
              <a:t> </a:t>
            </a:r>
            <a:r>
              <a:rPr lang="en-US" dirty="0" err="1"/>
              <a:t>cepacia</a:t>
            </a:r>
            <a:r>
              <a:rPr lang="en-US" dirty="0"/>
              <a:t>, </a:t>
            </a:r>
            <a:r>
              <a:rPr lang="en-US" dirty="0" err="1"/>
              <a:t>Stenotrophomonas</a:t>
            </a:r>
            <a:r>
              <a:rPr lang="en-US" dirty="0"/>
              <a:t> </a:t>
            </a:r>
            <a:r>
              <a:rPr lang="en-US" dirty="0" err="1"/>
              <a:t>maltophilia</a:t>
            </a:r>
            <a:r>
              <a:rPr lang="en-US" dirty="0"/>
              <a:t>, </a:t>
            </a:r>
            <a:r>
              <a:rPr lang="en-US" dirty="0" err="1"/>
              <a:t>Nocardia</a:t>
            </a:r>
            <a:r>
              <a:rPr lang="en-US" dirty="0"/>
              <a:t> (GPB) </a:t>
            </a:r>
          </a:p>
          <a:p>
            <a:r>
              <a:rPr lang="en-US" dirty="0"/>
              <a:t> Niches: MRSA (check C&amp;S), ESBLs, </a:t>
            </a:r>
            <a:r>
              <a:rPr lang="en-US" dirty="0" err="1"/>
              <a:t>Pneumocystis</a:t>
            </a:r>
            <a:r>
              <a:rPr lang="en-US" dirty="0"/>
              <a:t>, </a:t>
            </a:r>
            <a:r>
              <a:rPr lang="en-US" dirty="0" err="1"/>
              <a:t>Burkholderia</a:t>
            </a:r>
            <a:r>
              <a:rPr lang="en-US" dirty="0"/>
              <a:t> </a:t>
            </a:r>
            <a:r>
              <a:rPr lang="en-US" dirty="0" err="1"/>
              <a:t>cepacia</a:t>
            </a:r>
            <a:r>
              <a:rPr lang="en-US" dirty="0"/>
              <a:t>, </a:t>
            </a:r>
            <a:r>
              <a:rPr lang="en-US" dirty="0" err="1"/>
              <a:t>Stenotrophomonas</a:t>
            </a:r>
            <a:r>
              <a:rPr lang="en-US" dirty="0"/>
              <a:t> </a:t>
            </a:r>
            <a:r>
              <a:rPr lang="en-US" dirty="0" err="1"/>
              <a:t>maltophilia</a:t>
            </a:r>
            <a:r>
              <a:rPr lang="en-US" dirty="0"/>
              <a:t>, </a:t>
            </a:r>
            <a:r>
              <a:rPr lang="en-US" dirty="0" err="1"/>
              <a:t>Nocardia</a:t>
            </a:r>
            <a:r>
              <a:rPr lang="en-US" dirty="0"/>
              <a:t> </a:t>
            </a:r>
          </a:p>
          <a:p>
            <a:r>
              <a:rPr lang="en-US" dirty="0"/>
              <a:t> If have a highly resistant organism, consider 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0721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609601"/>
            <a:ext cx="8229600" cy="4830763"/>
          </a:xfrm>
        </p:spPr>
        <p:txBody>
          <a:bodyPr>
            <a:noAutofit/>
          </a:bodyPr>
          <a:lstStyle/>
          <a:p>
            <a:r>
              <a:rPr lang="en-US" sz="2400" dirty="0"/>
              <a:t>Renal adjustment: when </a:t>
            </a:r>
            <a:r>
              <a:rPr lang="en-US" sz="2400" dirty="0" err="1"/>
              <a:t>CrCl</a:t>
            </a:r>
            <a:r>
              <a:rPr lang="en-US" sz="2400" dirty="0"/>
              <a:t> ≤30 </a:t>
            </a:r>
            <a:r>
              <a:rPr lang="en-US" sz="2400" dirty="0" err="1"/>
              <a:t>mL</a:t>
            </a:r>
            <a:r>
              <a:rPr lang="en-US" sz="2400" dirty="0"/>
              <a:t>/min.</a:t>
            </a:r>
          </a:p>
          <a:p>
            <a:r>
              <a:rPr lang="en-US" sz="2400" dirty="0"/>
              <a:t>Hepatic adjustment: NO </a:t>
            </a:r>
            <a:r>
              <a:rPr lang="en-US" sz="2400" dirty="0" err="1"/>
              <a:t>requirment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800" b="1" dirty="0"/>
              <a:t>SIDE EFFECTS:</a:t>
            </a:r>
          </a:p>
          <a:p>
            <a:r>
              <a:rPr lang="en-US" sz="2400" dirty="0"/>
              <a:t>GI effects </a:t>
            </a:r>
          </a:p>
          <a:p>
            <a:r>
              <a:rPr lang="en-US" sz="2400" dirty="0"/>
              <a:t>Allergy to sulfa-drugs rash/fever (Stevens-Johnson syndrome) </a:t>
            </a:r>
          </a:p>
          <a:p>
            <a:r>
              <a:rPr lang="en-US" sz="2400" dirty="0"/>
              <a:t>In persons with (G-6-PD) deficiency(</a:t>
            </a:r>
            <a:r>
              <a:rPr lang="en-US" sz="2400" dirty="0" err="1"/>
              <a:t>haemolytic</a:t>
            </a:r>
            <a:r>
              <a:rPr lang="en-US" sz="2400" dirty="0"/>
              <a:t> </a:t>
            </a:r>
            <a:r>
              <a:rPr lang="en-US" sz="2400" dirty="0" err="1"/>
              <a:t>anaemia</a:t>
            </a:r>
            <a:r>
              <a:rPr lang="en-US" sz="2400" dirty="0"/>
              <a:t>). </a:t>
            </a:r>
          </a:p>
          <a:p>
            <a:r>
              <a:rPr lang="en-US" sz="2400" dirty="0" err="1"/>
              <a:t>Hyperkalemia</a:t>
            </a:r>
            <a:r>
              <a:rPr lang="en-US" sz="2400" dirty="0"/>
              <a:t> when given with ACEI/ARBS or </a:t>
            </a:r>
            <a:r>
              <a:rPr lang="en-US" sz="2400" dirty="0" err="1"/>
              <a:t>spironolactone</a:t>
            </a:r>
            <a:r>
              <a:rPr lang="en-US" sz="2400" dirty="0"/>
              <a:t> Sudden death esp. elderly. </a:t>
            </a:r>
          </a:p>
          <a:p>
            <a:r>
              <a:rPr lang="en-US" sz="2400" dirty="0" err="1"/>
              <a:t>Megaloblastic</a:t>
            </a:r>
            <a:r>
              <a:rPr lang="en-US" sz="2400" dirty="0"/>
              <a:t> </a:t>
            </a:r>
            <a:r>
              <a:rPr lang="en-US" sz="2400" dirty="0" err="1"/>
              <a:t>anaemia</a:t>
            </a:r>
            <a:r>
              <a:rPr lang="en-US" sz="2400" dirty="0"/>
              <a:t> with person of low diet intake ( uncommon).</a:t>
            </a:r>
          </a:p>
          <a:p>
            <a:r>
              <a:rPr lang="en-US" sz="2400" dirty="0"/>
              <a:t>Low risk of causing Clostridium </a:t>
            </a:r>
            <a:r>
              <a:rPr lang="en-US" sz="2400" dirty="0" err="1"/>
              <a:t>difficile</a:t>
            </a:r>
            <a:r>
              <a:rPr lang="en-US" sz="2400" dirty="0"/>
              <a:t> infection 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leukopenia</a:t>
            </a:r>
            <a:r>
              <a:rPr lang="en-US" sz="2400" dirty="0"/>
              <a:t>/ thrombocytopenia (B.M suppression) and Stevens–Johnson syndrome .</a:t>
            </a:r>
          </a:p>
        </p:txBody>
      </p:sp>
    </p:spTree>
    <p:extLst>
      <p:ext uri="{BB962C8B-B14F-4D97-AF65-F5344CB8AC3E}">
        <p14:creationId xmlns:p14="http://schemas.microsoft.com/office/powerpoint/2010/main" val="359290654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609601"/>
            <a:ext cx="8229600" cy="5516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/>
              <a:t>Contraindication:</a:t>
            </a:r>
          </a:p>
          <a:p>
            <a:r>
              <a:rPr lang="en-US" dirty="0"/>
              <a:t>Pregnancy (first trimester) :</a:t>
            </a:r>
            <a:r>
              <a:rPr lang="en-US" dirty="0" err="1"/>
              <a:t>Sulfamethoxazole</a:t>
            </a:r>
            <a:r>
              <a:rPr lang="en-US" dirty="0"/>
              <a:t> and </a:t>
            </a:r>
            <a:r>
              <a:rPr lang="en-US" dirty="0" err="1"/>
              <a:t>trimethoprim</a:t>
            </a:r>
            <a:r>
              <a:rPr lang="en-US" dirty="0"/>
              <a:t> cross the placenta.</a:t>
            </a:r>
          </a:p>
          <a:p>
            <a:r>
              <a:rPr lang="en-US" dirty="0"/>
              <a:t>An increased risk of congenital malformations (neural tube defects, cardiovascular malformations, urinary tract defects, oral clefts, club foot) following maternal use of </a:t>
            </a:r>
            <a:r>
              <a:rPr lang="en-US" dirty="0" err="1"/>
              <a:t>sulfamethoxazole</a:t>
            </a:r>
            <a:r>
              <a:rPr lang="en-US" dirty="0"/>
              <a:t> and </a:t>
            </a:r>
            <a:r>
              <a:rPr lang="en-US" dirty="0" err="1"/>
              <a:t>trimethoprim</a:t>
            </a:r>
            <a:r>
              <a:rPr lang="en-US" dirty="0"/>
              <a:t> during pregnancy has been observed in some studies. Folic acid supplementation may decrease this risk.</a:t>
            </a:r>
          </a:p>
          <a:p>
            <a:r>
              <a:rPr lang="en-US" dirty="0"/>
              <a:t>Breastfeeding.</a:t>
            </a:r>
          </a:p>
          <a:p>
            <a:r>
              <a:rPr lang="en-US" dirty="0"/>
              <a:t>Hypersensitivity. </a:t>
            </a:r>
          </a:p>
          <a:p>
            <a:pPr>
              <a:buNone/>
            </a:pPr>
            <a:r>
              <a:rPr lang="en-US" sz="3600" b="1" dirty="0"/>
              <a:t>Mechanism of Resistance:</a:t>
            </a:r>
          </a:p>
          <a:p>
            <a:pPr>
              <a:buNone/>
            </a:pPr>
            <a:r>
              <a:rPr lang="en-US" dirty="0"/>
              <a:t>1) an altered </a:t>
            </a:r>
            <a:r>
              <a:rPr lang="en-US" dirty="0" err="1"/>
              <a:t>dihydropteroate</a:t>
            </a:r>
            <a:r>
              <a:rPr lang="en-US" dirty="0"/>
              <a:t> </a:t>
            </a:r>
            <a:r>
              <a:rPr lang="en-US" dirty="0" err="1"/>
              <a:t>synthetase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2) decreased cellular per- </a:t>
            </a:r>
            <a:r>
              <a:rPr lang="en-US" dirty="0" err="1"/>
              <a:t>meability</a:t>
            </a:r>
            <a:r>
              <a:rPr lang="en-US" dirty="0"/>
              <a:t> to sulfa drugs.</a:t>
            </a:r>
          </a:p>
          <a:p>
            <a:pPr>
              <a:buNone/>
            </a:pPr>
            <a:r>
              <a:rPr lang="en-US" dirty="0"/>
              <a:t>3) enhanced production of the natural substrate, PABA</a:t>
            </a:r>
          </a:p>
        </p:txBody>
      </p:sp>
    </p:spTree>
    <p:extLst>
      <p:ext uri="{BB962C8B-B14F-4D97-AF65-F5344CB8AC3E}">
        <p14:creationId xmlns:p14="http://schemas.microsoft.com/office/powerpoint/2010/main" val="302937955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 the first grp </a:t>
            </a:r>
            <a:r>
              <a:rPr lang="en-US" dirty="0" err="1"/>
              <a:t>penicillins</a:t>
            </a:r>
            <a:r>
              <a:rPr lang="en-US" dirty="0"/>
              <a:t>, </a:t>
            </a:r>
            <a:r>
              <a:rPr lang="en-US" dirty="0" err="1"/>
              <a:t>monobactams</a:t>
            </a:r>
            <a:r>
              <a:rPr lang="en-US" dirty="0"/>
              <a:t>, chloramphenicol</a:t>
            </a:r>
            <a:r>
              <a:rPr lang="en-US" dirty="0" smtClean="0"/>
              <a:t>. </a:t>
            </a:r>
            <a:r>
              <a:rPr lang="en-US" dirty="0" err="1" smtClean="0"/>
              <a:t>Niveen</a:t>
            </a:r>
            <a:r>
              <a:rPr lang="en-US" dirty="0" smtClean="0"/>
              <a:t> </a:t>
            </a:r>
            <a:r>
              <a:rPr lang="en-US" dirty="0" err="1" smtClean="0"/>
              <a:t>Shamasneh</a:t>
            </a:r>
            <a:endParaRPr lang="en-US" dirty="0"/>
          </a:p>
          <a:p>
            <a:r>
              <a:rPr lang="en-US" dirty="0"/>
              <a:t>2nd grp </a:t>
            </a:r>
            <a:r>
              <a:rPr lang="en-US" dirty="0" err="1"/>
              <a:t>cephalosporins</a:t>
            </a:r>
            <a:r>
              <a:rPr lang="en-US" dirty="0"/>
              <a:t>, vancomycin, </a:t>
            </a:r>
            <a:r>
              <a:rPr lang="en-US" dirty="0" err="1" smtClean="0"/>
              <a:t>teicoplanin</a:t>
            </a:r>
            <a:r>
              <a:rPr lang="en-US" dirty="0" smtClean="0"/>
              <a:t> Fatima Abed</a:t>
            </a:r>
            <a:endParaRPr lang="en-US" dirty="0"/>
          </a:p>
          <a:p>
            <a:r>
              <a:rPr lang="en-US" dirty="0"/>
              <a:t>3rd grp </a:t>
            </a:r>
            <a:r>
              <a:rPr lang="en-US" dirty="0" err="1"/>
              <a:t>carbapenems</a:t>
            </a:r>
            <a:r>
              <a:rPr lang="en-US" dirty="0"/>
              <a:t>, </a:t>
            </a:r>
            <a:r>
              <a:rPr lang="en-US" dirty="0" err="1"/>
              <a:t>televancin</a:t>
            </a:r>
            <a:r>
              <a:rPr lang="en-US" dirty="0"/>
              <a:t>. </a:t>
            </a:r>
            <a:r>
              <a:rPr lang="en-US" dirty="0" err="1"/>
              <a:t>polymixin</a:t>
            </a:r>
            <a:r>
              <a:rPr lang="en-US" dirty="0"/>
              <a:t> E and </a:t>
            </a:r>
            <a:r>
              <a:rPr lang="en-US" dirty="0" smtClean="0"/>
              <a:t>B Lina Musallam</a:t>
            </a:r>
            <a:endParaRPr lang="en-US" dirty="0"/>
          </a:p>
          <a:p>
            <a:r>
              <a:rPr lang="en-US" dirty="0"/>
              <a:t>4th grp aminoglycosides, </a:t>
            </a:r>
            <a:r>
              <a:rPr lang="en-US" dirty="0" err="1"/>
              <a:t>daptomycin</a:t>
            </a:r>
            <a:r>
              <a:rPr lang="en-US" dirty="0"/>
              <a:t>,(</a:t>
            </a:r>
            <a:r>
              <a:rPr lang="en-US" dirty="0" err="1"/>
              <a:t>quinupristin</a:t>
            </a:r>
            <a:r>
              <a:rPr lang="en-US" dirty="0"/>
              <a:t> and </a:t>
            </a:r>
            <a:r>
              <a:rPr lang="en-US" dirty="0" err="1"/>
              <a:t>dalfopristin</a:t>
            </a:r>
            <a:r>
              <a:rPr lang="en-US" dirty="0"/>
              <a:t>), nitrofurantoin</a:t>
            </a:r>
            <a:r>
              <a:rPr lang="en-US" dirty="0" smtClean="0"/>
              <a:t>. Nadine </a:t>
            </a:r>
            <a:r>
              <a:rPr lang="en-US" dirty="0" err="1" smtClean="0"/>
              <a:t>Amer</a:t>
            </a:r>
            <a:endParaRPr lang="en-US" dirty="0"/>
          </a:p>
          <a:p>
            <a:r>
              <a:rPr lang="en-US" dirty="0"/>
              <a:t>5th grp macrolides, linezolid, rifampin, </a:t>
            </a:r>
            <a:r>
              <a:rPr lang="en-US" dirty="0" err="1"/>
              <a:t>fosfomycin</a:t>
            </a:r>
            <a:r>
              <a:rPr lang="en-US" dirty="0" smtClean="0"/>
              <a:t>. Tariq Hamad</a:t>
            </a:r>
            <a:endParaRPr lang="en-US" dirty="0"/>
          </a:p>
          <a:p>
            <a:r>
              <a:rPr lang="en-US" dirty="0"/>
              <a:t>6th grp </a:t>
            </a:r>
            <a:r>
              <a:rPr lang="en-US" dirty="0" err="1"/>
              <a:t>tetracyclines</a:t>
            </a:r>
            <a:r>
              <a:rPr lang="en-US" dirty="0"/>
              <a:t> including </a:t>
            </a:r>
            <a:r>
              <a:rPr lang="en-US" dirty="0" err="1"/>
              <a:t>tigecycline</a:t>
            </a:r>
            <a:r>
              <a:rPr lang="en-US" dirty="0"/>
              <a:t>, </a:t>
            </a:r>
            <a:r>
              <a:rPr lang="en-US" dirty="0" err="1"/>
              <a:t>fluroquinolones</a:t>
            </a:r>
            <a:r>
              <a:rPr lang="en-US" dirty="0"/>
              <a:t>, 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SMX</a:t>
            </a:r>
            <a:r>
              <a:rPr lang="en-US" dirty="0" smtClean="0"/>
              <a:t>. </a:t>
            </a:r>
            <a:r>
              <a:rPr lang="en-US" dirty="0" err="1" smtClean="0"/>
              <a:t>Abdlrazzaq</a:t>
            </a:r>
            <a:r>
              <a:rPr lang="en-US" dirty="0" smtClean="0"/>
              <a:t> </a:t>
            </a:r>
            <a:r>
              <a:rPr lang="en-US" dirty="0" err="1" smtClean="0"/>
              <a:t>Shaloudi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0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Pregnancy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Penicillins</a:t>
            </a:r>
            <a:r>
              <a:rPr lang="en-GB" dirty="0"/>
              <a:t> are pregnancy category B. </a:t>
            </a:r>
          </a:p>
          <a:p>
            <a:endParaRPr lang="en-GB" dirty="0"/>
          </a:p>
          <a:p>
            <a:r>
              <a:rPr lang="en-GB" dirty="0" err="1"/>
              <a:t>Penicillins</a:t>
            </a:r>
            <a:r>
              <a:rPr lang="en-GB" dirty="0"/>
              <a:t> are compatible for use during pregnancy and widely used in pregnant women. </a:t>
            </a:r>
          </a:p>
        </p:txBody>
      </p:sp>
    </p:spTree>
    <p:extLst>
      <p:ext uri="{BB962C8B-B14F-4D97-AF65-F5344CB8AC3E}">
        <p14:creationId xmlns:p14="http://schemas.microsoft.com/office/powerpoint/2010/main" val="3589602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Monobactams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Aztreonam</a:t>
            </a:r>
            <a:r>
              <a:rPr lang="en-GB" dirty="0"/>
              <a:t> (IM, IV) </a:t>
            </a:r>
          </a:p>
          <a:p>
            <a:pPr marL="0" indent="0">
              <a:buNone/>
            </a:pPr>
            <a:r>
              <a:rPr lang="en-GB" dirty="0"/>
              <a:t>     - MOA </a:t>
            </a:r>
            <a:r>
              <a:rPr lang="en-GB" dirty="0">
                <a:sym typeface="Wingdings" panose="05000000000000000000" pitchFamily="2" charset="2"/>
              </a:rPr>
              <a:t> similar to </a:t>
            </a:r>
            <a:r>
              <a:rPr lang="en-GB" dirty="0" err="1">
                <a:sym typeface="Wingdings" panose="05000000000000000000" pitchFamily="2" charset="2"/>
              </a:rPr>
              <a:t>penicillins</a:t>
            </a:r>
            <a:r>
              <a:rPr lang="en-GB" dirty="0">
                <a:sym typeface="Wingdings" panose="05000000000000000000" pitchFamily="2" charset="2"/>
              </a:rPr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- Renal dose adjustment (</a:t>
            </a:r>
            <a:r>
              <a:rPr lang="en-GB" dirty="0" err="1"/>
              <a:t>CrCl</a:t>
            </a:r>
            <a:r>
              <a:rPr lang="en-GB" dirty="0"/>
              <a:t> &lt; 30 ml/min) </a:t>
            </a:r>
          </a:p>
          <a:p>
            <a:pPr marL="0" indent="0">
              <a:buNone/>
            </a:pPr>
            <a:r>
              <a:rPr lang="en-GB" dirty="0"/>
              <a:t>     - Contraindicated in patients with hypersensitivity to </a:t>
            </a:r>
            <a:r>
              <a:rPr lang="en-GB" dirty="0" err="1"/>
              <a:t>aztreonam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     - Pregnancy category B. </a:t>
            </a:r>
          </a:p>
          <a:p>
            <a:pPr marL="0" indent="0">
              <a:buNone/>
            </a:pPr>
            <a:r>
              <a:rPr lang="en-GB" dirty="0"/>
              <a:t>     - Bactericidal. </a:t>
            </a:r>
          </a:p>
          <a:p>
            <a:pPr marL="0" indent="0">
              <a:buNone/>
            </a:pPr>
            <a:r>
              <a:rPr lang="en-GB" dirty="0"/>
              <a:t>     - Concentration-dependent killing.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dirty="0" err="1"/>
              <a:t>Aztreonam</a:t>
            </a:r>
            <a:r>
              <a:rPr lang="en-GB" dirty="0"/>
              <a:t> oral inhalation used for cystic fibrosis.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80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Antibacterial spectrum: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Its antimicrobial activity directed primarily against gram-negative pathogens including </a:t>
            </a:r>
            <a:r>
              <a:rPr lang="en-GB" dirty="0" err="1"/>
              <a:t>Enterobacteriaceae</a:t>
            </a:r>
            <a:r>
              <a:rPr lang="en-GB" dirty="0"/>
              <a:t> and P. aeruginosa. </a:t>
            </a:r>
          </a:p>
          <a:p>
            <a:endParaRPr lang="en-GB" dirty="0"/>
          </a:p>
          <a:p>
            <a:r>
              <a:rPr lang="en-GB" dirty="0"/>
              <a:t>It lacks activity against gram positive organisms and anaerobes. </a:t>
            </a:r>
          </a:p>
          <a:p>
            <a:endParaRPr lang="en-GB" dirty="0"/>
          </a:p>
          <a:p>
            <a:r>
              <a:rPr lang="en-GB" dirty="0" err="1"/>
              <a:t>Aztreonam</a:t>
            </a:r>
            <a:r>
              <a:rPr lang="en-GB" dirty="0"/>
              <a:t> is resistant to the action of Beta-lactamases with the exception of the ESBLs. </a:t>
            </a:r>
          </a:p>
        </p:txBody>
      </p:sp>
    </p:spTree>
    <p:extLst>
      <p:ext uri="{BB962C8B-B14F-4D97-AF65-F5344CB8AC3E}">
        <p14:creationId xmlns:p14="http://schemas.microsoft.com/office/powerpoint/2010/main" val="349769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Neutropenia</a:t>
            </a:r>
          </a:p>
          <a:p>
            <a:r>
              <a:rPr lang="en-GB" dirty="0"/>
              <a:t>Increased serum transaminases </a:t>
            </a:r>
          </a:p>
          <a:p>
            <a:r>
              <a:rPr lang="en-GB" dirty="0"/>
              <a:t>Pain at the injection site</a:t>
            </a:r>
          </a:p>
          <a:p>
            <a:r>
              <a:rPr lang="en-GB" dirty="0"/>
              <a:t>Phlebitis</a:t>
            </a:r>
          </a:p>
          <a:p>
            <a:r>
              <a:rPr lang="en-GB" dirty="0"/>
              <a:t>Skin rash  </a:t>
            </a:r>
          </a:p>
        </p:txBody>
      </p:sp>
    </p:spTree>
    <p:extLst>
      <p:ext uri="{BB962C8B-B14F-4D97-AF65-F5344CB8AC3E}">
        <p14:creationId xmlns:p14="http://schemas.microsoft.com/office/powerpoint/2010/main" val="338799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Mechanisms of Resistance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Production of </a:t>
            </a:r>
            <a:r>
              <a:rPr lang="el-GR" altLang="en-US" dirty="0">
                <a:latin typeface="Lucida Grande"/>
              </a:rPr>
              <a:t>β</a:t>
            </a:r>
            <a:r>
              <a:rPr lang="el-GR" altLang="en-US" dirty="0"/>
              <a:t>-</a:t>
            </a:r>
            <a:r>
              <a:rPr lang="en-US" altLang="en-US" dirty="0"/>
              <a:t>Lactamase </a:t>
            </a:r>
            <a:r>
              <a:rPr lang="en-US" altLang="en-US" dirty="0" err="1"/>
              <a:t>emzymes</a:t>
            </a:r>
            <a:r>
              <a:rPr lang="en-US" altLang="en-US" dirty="0"/>
              <a:t> (most common) for Gram negative bacteria</a:t>
            </a:r>
          </a:p>
          <a:p>
            <a:pPr lvl="1"/>
            <a:r>
              <a:rPr lang="en-US" altLang="en-US" dirty="0"/>
              <a:t>Changes in the active site of PBPs to lower affinity (</a:t>
            </a:r>
            <a:r>
              <a:rPr lang="en-US" altLang="en-US" i="1" dirty="0"/>
              <a:t>Streptococcus pneumoniae</a:t>
            </a:r>
            <a:r>
              <a:rPr lang="en-US" altLang="en-US" dirty="0"/>
              <a:t>).</a:t>
            </a:r>
          </a:p>
          <a:p>
            <a:pPr lvl="1"/>
            <a:r>
              <a:rPr lang="en-US" altLang="en-US" dirty="0"/>
              <a:t>Decreases expression of outer membrane proteins (OMPs).</a:t>
            </a:r>
          </a:p>
          <a:p>
            <a:pPr lvl="1"/>
            <a:r>
              <a:rPr lang="en-US" altLang="en-US" dirty="0"/>
              <a:t>Efflux pumps.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68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Chloramphenicol (PO, IV, ophthalmic, </a:t>
            </a:r>
            <a:r>
              <a:rPr lang="en-GB" dirty="0" err="1"/>
              <a:t>Otic</a:t>
            </a:r>
            <a:r>
              <a:rPr lang="en-GB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89550"/>
          </a:xfrm>
        </p:spPr>
        <p:txBody>
          <a:bodyPr/>
          <a:lstStyle/>
          <a:p>
            <a:r>
              <a:rPr lang="en-GB" dirty="0"/>
              <a:t>Mechanism of action: </a:t>
            </a:r>
          </a:p>
          <a:p>
            <a:pPr marL="0" indent="0">
              <a:buNone/>
            </a:pPr>
            <a:r>
              <a:rPr lang="en-GB" dirty="0"/>
              <a:t> Binds reversibly to the bacterial 50S ribosomal subunit and inhibit protein synthesis at the peptidyl transferase reaction. </a:t>
            </a:r>
          </a:p>
          <a:p>
            <a:r>
              <a:rPr lang="en-GB" dirty="0"/>
              <a:t>The drug is primarily bacteriostatic but depending in the dose and the organism, it may be bactericidal. </a:t>
            </a:r>
          </a:p>
          <a:p>
            <a:r>
              <a:rPr lang="en-GB" dirty="0"/>
              <a:t>Time dependent killing. </a:t>
            </a:r>
          </a:p>
          <a:p>
            <a:r>
              <a:rPr lang="en-GB" dirty="0"/>
              <a:t>Pregnancy category C. </a:t>
            </a:r>
          </a:p>
          <a:p>
            <a:r>
              <a:rPr lang="en-GB" dirty="0"/>
              <a:t>Resistance is conferred by the presence of enzyme that inactivate chloramphenicol. Other mechanisms include decreased ability to penetrate the organism and ribosomal binding site alterations.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71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penicillins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602158"/>
            <a:ext cx="8946541" cy="5255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Mechanism of action (MOA):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Cell wall inhibitors </a:t>
            </a:r>
            <a:r>
              <a:rPr lang="en-GB" dirty="0">
                <a:sym typeface="Wingdings" panose="05000000000000000000" pitchFamily="2" charset="2"/>
              </a:rPr>
              <a:t> interfere with the last step of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 bacterial cell wall synthesis (</a:t>
            </a:r>
            <a:r>
              <a:rPr lang="en-GB" dirty="0" err="1">
                <a:sym typeface="Wingdings" panose="05000000000000000000" pitchFamily="2" charset="2"/>
              </a:rPr>
              <a:t>transpeptidation</a:t>
            </a:r>
            <a:r>
              <a:rPr lang="en-GB" dirty="0">
                <a:sym typeface="Wingdings" panose="05000000000000000000" pitchFamily="2" charset="2"/>
              </a:rPr>
              <a:t> or 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cross-linkage) by binding with the penicillin-binding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 proteins (PBPs) resulting in osmotically less stable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 membrane  cell lysis occur either through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 osmotic pressure or through the activation of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 autolysins. 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err="1">
                <a:sym typeface="Wingdings" panose="05000000000000000000" pitchFamily="2" charset="2"/>
              </a:rPr>
              <a:t>Penicillins</a:t>
            </a:r>
            <a:r>
              <a:rPr lang="en-GB" dirty="0">
                <a:sym typeface="Wingdings" panose="05000000000000000000" pitchFamily="2" charset="2"/>
              </a:rPr>
              <a:t> are bactericidal and work in 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time-dependent fashion.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387" y="2343955"/>
            <a:ext cx="5596613" cy="45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579550"/>
            <a:ext cx="8946541" cy="57010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Antibacterial spectrum: </a:t>
            </a:r>
          </a:p>
          <a:p>
            <a:pPr marL="0" indent="0">
              <a:buNone/>
            </a:pPr>
            <a:r>
              <a:rPr lang="en-GB" dirty="0"/>
              <a:t>Its active against many types of microorganisms including chlamydia, </a:t>
            </a:r>
            <a:r>
              <a:rPr lang="en-GB" dirty="0" err="1"/>
              <a:t>rickettsiae</a:t>
            </a:r>
            <a:r>
              <a:rPr lang="en-GB" dirty="0"/>
              <a:t>, spirochetes, and anaerobes. </a:t>
            </a:r>
          </a:p>
          <a:p>
            <a:endParaRPr lang="en-GB" dirty="0"/>
          </a:p>
          <a:p>
            <a:r>
              <a:rPr lang="en-GB" dirty="0"/>
              <a:t>Side effects: </a:t>
            </a:r>
          </a:p>
          <a:p>
            <a:pPr marL="0" indent="0">
              <a:buNone/>
            </a:pPr>
            <a:r>
              <a:rPr lang="en-GB" dirty="0"/>
              <a:t>1. </a:t>
            </a:r>
            <a:r>
              <a:rPr lang="en-GB" dirty="0" err="1"/>
              <a:t>Anemias</a:t>
            </a:r>
            <a:r>
              <a:rPr lang="en-GB" dirty="0"/>
              <a:t>: cause haemolytic </a:t>
            </a:r>
            <a:r>
              <a:rPr lang="en-GB" dirty="0" err="1"/>
              <a:t>anemia</a:t>
            </a:r>
            <a:r>
              <a:rPr lang="en-GB" dirty="0"/>
              <a:t> in patients G6PD deficiency and aplastic </a:t>
            </a:r>
            <a:r>
              <a:rPr lang="en-GB" dirty="0" err="1"/>
              <a:t>anemia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2. </a:t>
            </a:r>
            <a:r>
              <a:rPr lang="en-GB" dirty="0" err="1"/>
              <a:t>Gray</a:t>
            </a:r>
            <a:r>
              <a:rPr lang="en-GB" dirty="0"/>
              <a:t> baby syndrome.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Contraindications: Hypersensitivity to chloramphenicol, treatment of trivial of viral infections, and bacterial prophylaxis.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73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221837"/>
          </a:xfrm>
        </p:spPr>
        <p:txBody>
          <a:bodyPr>
            <a:normAutofit/>
          </a:bodyPr>
          <a:lstStyle/>
          <a:p>
            <a:r>
              <a:rPr lang="en-US" sz="7200" dirty="0" err="1"/>
              <a:t>Cephalosporins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34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27" y="1200647"/>
            <a:ext cx="11029615" cy="5072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Disrupt synthesis of the peptidoglycan layer of bacterial cell wall. </a:t>
            </a:r>
          </a:p>
          <a:p>
            <a:pPr marL="0" indent="0">
              <a:buNone/>
            </a:pPr>
            <a:r>
              <a:rPr lang="en-US" dirty="0"/>
              <a:t>Cell wall synthesis inhibitor.</a:t>
            </a:r>
          </a:p>
          <a:p>
            <a:pPr marL="0" indent="0">
              <a:buNone/>
            </a:pPr>
            <a:r>
              <a:rPr lang="en-US" dirty="0"/>
              <a:t>*There are 5 generations of </a:t>
            </a:r>
            <a:r>
              <a:rPr lang="en-US" dirty="0" err="1"/>
              <a:t>cephalosporines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*Antimicrobial properties: </a:t>
            </a:r>
          </a:p>
          <a:p>
            <a:pPr marL="0" indent="0">
              <a:buNone/>
            </a:pPr>
            <a:r>
              <a:rPr lang="en-US" dirty="0"/>
              <a:t>1-Bactericidal</a:t>
            </a:r>
          </a:p>
          <a:p>
            <a:pPr marL="0" indent="0">
              <a:buNone/>
            </a:pPr>
            <a:r>
              <a:rPr lang="en-US" dirty="0"/>
              <a:t>2-Time dependent killing.</a:t>
            </a:r>
          </a:p>
          <a:p>
            <a:pPr marL="0" indent="0">
              <a:buNone/>
            </a:pPr>
            <a:r>
              <a:rPr lang="en-US" dirty="0"/>
              <a:t>*Broad spectrum Antibiotic.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Coverage: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96" y="2038101"/>
            <a:ext cx="4513408" cy="4513408"/>
          </a:xfrm>
        </p:spPr>
      </p:pic>
    </p:spTree>
    <p:extLst>
      <p:ext uri="{BB962C8B-B14F-4D97-AF65-F5344CB8AC3E}">
        <p14:creationId xmlns:p14="http://schemas.microsoft.com/office/powerpoint/2010/main" val="2754024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364" y="2910177"/>
            <a:ext cx="10773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</a:rPr>
              <a:t>Natural resistance </a:t>
            </a:r>
            <a:r>
              <a:rPr lang="en-US" dirty="0">
                <a:solidFill>
                  <a:prstClr val="black"/>
                </a:solidFill>
              </a:rPr>
              <a:t>occurs in organisms that lack a peptidoglycan cell wall or impermeable to the drug.</a:t>
            </a:r>
          </a:p>
          <a:p>
            <a:r>
              <a:rPr lang="en-US" b="1" u="sng" dirty="0">
                <a:solidFill>
                  <a:prstClr val="black"/>
                </a:solidFill>
              </a:rPr>
              <a:t>Acquired resistance </a:t>
            </a:r>
            <a:r>
              <a:rPr lang="en-US" dirty="0">
                <a:solidFill>
                  <a:prstClr val="black"/>
                </a:solidFill>
              </a:rPr>
              <a:t>by : </a:t>
            </a:r>
          </a:p>
          <a:p>
            <a:r>
              <a:rPr lang="en-US" dirty="0">
                <a:solidFill>
                  <a:prstClr val="black"/>
                </a:solidFill>
              </a:rPr>
              <a:t>-beta-lactamases.</a:t>
            </a:r>
          </a:p>
          <a:p>
            <a:r>
              <a:rPr lang="en-US" dirty="0">
                <a:solidFill>
                  <a:prstClr val="black"/>
                </a:solidFill>
              </a:rPr>
              <a:t>-</a:t>
            </a:r>
            <a:r>
              <a:rPr lang="en-US" dirty="0" err="1">
                <a:solidFill>
                  <a:prstClr val="black"/>
                </a:solidFill>
              </a:rPr>
              <a:t>Alterd</a:t>
            </a:r>
            <a:r>
              <a:rPr lang="en-US" dirty="0">
                <a:solidFill>
                  <a:prstClr val="black"/>
                </a:solidFill>
              </a:rPr>
              <a:t> PBPs</a:t>
            </a:r>
          </a:p>
          <a:p>
            <a:r>
              <a:rPr lang="en-US" dirty="0">
                <a:solidFill>
                  <a:prstClr val="black"/>
                </a:solidFill>
              </a:rPr>
              <a:t>-Decreased permeability to the drug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83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03728"/>
            <a:ext cx="11029615" cy="3855071"/>
          </a:xfrm>
        </p:spPr>
        <p:txBody>
          <a:bodyPr>
            <a:normAutofit lnSpcReduction="10000"/>
          </a:bodyPr>
          <a:lstStyle/>
          <a:p>
            <a:pPr marL="684703" indent="-684703">
              <a:buNone/>
            </a:pPr>
            <a:r>
              <a:rPr lang="en-US" sz="2800" b="1" dirty="0">
                <a:solidFill>
                  <a:schemeClr val="tx1"/>
                </a:solidFill>
              </a:rPr>
              <a:t>1.Hypersensitivity</a:t>
            </a:r>
          </a:p>
          <a:p>
            <a:pPr marL="684703" indent="-684703">
              <a:buNone/>
            </a:pPr>
            <a:r>
              <a:rPr lang="en-US" sz="2800" b="1" dirty="0">
                <a:solidFill>
                  <a:schemeClr val="tx1"/>
                </a:solidFill>
              </a:rPr>
              <a:t>2.Diarrhea</a:t>
            </a:r>
          </a:p>
          <a:p>
            <a:pPr marL="684703" indent="-684703">
              <a:buNone/>
            </a:pPr>
            <a:r>
              <a:rPr lang="en-US" sz="2800" b="1" dirty="0">
                <a:solidFill>
                  <a:schemeClr val="tx1"/>
                </a:solidFill>
              </a:rPr>
              <a:t>3.Nephritis</a:t>
            </a:r>
          </a:p>
          <a:p>
            <a:pPr marL="684703" indent="-684703">
              <a:buNone/>
            </a:pPr>
            <a:r>
              <a:rPr lang="en-US" sz="2800" b="1" dirty="0">
                <a:solidFill>
                  <a:schemeClr val="tx1"/>
                </a:solidFill>
              </a:rPr>
              <a:t>4.Neurotoxicity</a:t>
            </a:r>
          </a:p>
          <a:p>
            <a:pPr marL="684703" indent="-684703">
              <a:buNone/>
            </a:pPr>
            <a:r>
              <a:rPr lang="en-US" sz="2800" b="1" dirty="0">
                <a:solidFill>
                  <a:schemeClr val="tx1"/>
                </a:solidFill>
              </a:rPr>
              <a:t>5.Hematologic toxicities</a:t>
            </a:r>
          </a:p>
          <a:p>
            <a:pPr marL="684703" indent="-684703">
              <a:buNone/>
            </a:pPr>
            <a:r>
              <a:rPr lang="en-US" sz="2800" b="1" dirty="0">
                <a:solidFill>
                  <a:schemeClr val="tx1"/>
                </a:solidFill>
              </a:rPr>
              <a:t>*Contraindications: </a:t>
            </a:r>
            <a:r>
              <a:rPr lang="en-US" sz="2800" u="sng" dirty="0">
                <a:solidFill>
                  <a:schemeClr val="tx1"/>
                </a:solidFill>
              </a:rPr>
              <a:t>Contraindicated in patients with a history of allergic reactions to penicillin, </a:t>
            </a:r>
            <a:r>
              <a:rPr lang="en-US" sz="2800" u="sng" dirty="0" err="1">
                <a:solidFill>
                  <a:schemeClr val="tx1"/>
                </a:solidFill>
              </a:rPr>
              <a:t>carbapenems</a:t>
            </a:r>
            <a:r>
              <a:rPr lang="en-US" sz="2800" u="sng" dirty="0">
                <a:solidFill>
                  <a:schemeClr val="tx1"/>
                </a:solidFill>
              </a:rPr>
              <a:t> or </a:t>
            </a:r>
            <a:r>
              <a:rPr lang="en-US" sz="2800" u="sng" dirty="0" err="1">
                <a:solidFill>
                  <a:schemeClr val="tx1"/>
                </a:solidFill>
              </a:rPr>
              <a:t>cephalosporins</a:t>
            </a:r>
            <a:r>
              <a:rPr lang="en-US" sz="2800" u="sng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88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8640" y="922350"/>
            <a:ext cx="10940995" cy="793605"/>
          </a:xfrm>
        </p:spPr>
        <p:txBody>
          <a:bodyPr>
            <a:normAutofit fontScale="90000"/>
          </a:bodyPr>
          <a:lstStyle/>
          <a:p>
            <a:pPr marL="1825874" indent="-507187"/>
            <a:r>
              <a:rPr lang="en-US" sz="4400" b="1" dirty="0"/>
              <a:t>First Generation: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Cefazolin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Cephalexin and 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Cefadroxil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aerobic Gram positive bacteria like MSSA, beta hemolytic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stretococcus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Some aerobic gram negative bacteria like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Proteus, </a:t>
            </a:r>
            <a:r>
              <a:rPr lang="en-US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E.coli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Klebsilla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21988"/>
              </p:ext>
            </p:extLst>
          </p:nvPr>
        </p:nvGraphicFramePr>
        <p:xfrm>
          <a:off x="151076" y="3363401"/>
          <a:ext cx="1176821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3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3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590">
                <a:tc>
                  <a:txBody>
                    <a:bodyPr/>
                    <a:lstStyle/>
                    <a:p>
                      <a:r>
                        <a:rPr lang="en-US" dirty="0"/>
                        <a:t>Antibiotic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Dosage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Renal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adjustment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Hepatic adjustment </a:t>
                      </a:r>
                    </a:p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Pregnancy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Cefazolin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IV ,</a:t>
                      </a:r>
                      <a:r>
                        <a:rPr lang="en-US" baseline="0" dirty="0"/>
                        <a:t> IM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CrC</a:t>
                      </a:r>
                      <a:r>
                        <a:rPr lang="en-US" dirty="0"/>
                        <a:t> l1-34ml/min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1/2 usual dose/12hours</a:t>
                      </a:r>
                    </a:p>
                    <a:p>
                      <a:r>
                        <a:rPr lang="en-US" dirty="0">
                          <a:sym typeface="Wingdings" panose="05000000000000000000" pitchFamily="2" charset="2"/>
                        </a:rPr>
                        <a:t>&lt;10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 ml/min  ½ usual dose/18 hours</a:t>
                      </a:r>
                      <a:endParaRPr lang="en-US" dirty="0">
                        <a:sym typeface="Wingdings" panose="05000000000000000000" pitchFamily="2" charset="2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----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  <a:r>
                        <a:rPr lang="en-US" baseline="0" dirty="0"/>
                        <a:t>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cephalexin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CrCl</a:t>
                      </a:r>
                      <a:r>
                        <a:rPr lang="en-US" dirty="0"/>
                        <a:t> &lt;30 ml/min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Category</a:t>
                      </a:r>
                      <a:r>
                        <a:rPr lang="en-US" baseline="0" dirty="0"/>
                        <a:t> B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591">
                <a:tc>
                  <a:txBody>
                    <a:bodyPr/>
                    <a:lstStyle/>
                    <a:p>
                      <a:r>
                        <a:rPr lang="en-US" dirty="0" err="1"/>
                        <a:t>Cefadroxil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CrCl</a:t>
                      </a:r>
                      <a:r>
                        <a:rPr lang="en-US" dirty="0"/>
                        <a:t> &lt;50</a:t>
                      </a:r>
                      <a:r>
                        <a:rPr lang="en-US" baseline="0" dirty="0"/>
                        <a:t> ml/min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Category</a:t>
                      </a:r>
                      <a:r>
                        <a:rPr lang="en-US" baseline="0" dirty="0"/>
                        <a:t> B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186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Generation: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-739470"/>
            <a:ext cx="11029615" cy="6598270"/>
          </a:xfrm>
        </p:spPr>
        <p:txBody>
          <a:bodyPr/>
          <a:lstStyle/>
          <a:p>
            <a:r>
              <a:rPr lang="en" dirty="0">
                <a:solidFill>
                  <a:schemeClr val="tx1"/>
                </a:solidFill>
              </a:rPr>
              <a:t>Cefuroxime, Cefaclor, Cefprozil, Cefoxitin.</a:t>
            </a:r>
          </a:p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" dirty="0">
                <a:solidFill>
                  <a:schemeClr val="tx1"/>
                </a:solidFill>
              </a:rPr>
              <a:t>over what 1</a:t>
            </a:r>
            <a:r>
              <a:rPr lang="en" baseline="30000" dirty="0">
                <a:solidFill>
                  <a:schemeClr val="tx1"/>
                </a:solidFill>
              </a:rPr>
              <a:t>st</a:t>
            </a:r>
            <a:r>
              <a:rPr lang="en" dirty="0">
                <a:solidFill>
                  <a:schemeClr val="tx1"/>
                </a:solidFill>
              </a:rPr>
              <a:t> generation cover+ gram negative organism(H.influenza and moraxella ) + oral anaerobes.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78745"/>
              </p:ext>
            </p:extLst>
          </p:nvPr>
        </p:nvGraphicFramePr>
        <p:xfrm>
          <a:off x="1523117" y="3573742"/>
          <a:ext cx="9195240" cy="236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Antibiotic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Dosage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Renal 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Hepatic 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pregnancy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Cefuroxime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IV,</a:t>
                      </a:r>
                      <a:r>
                        <a:rPr lang="en" sz="1200" baseline="0" dirty="0"/>
                        <a:t> </a:t>
                      </a:r>
                      <a:r>
                        <a:rPr lang="en" sz="1200" dirty="0"/>
                        <a:t>IM,</a:t>
                      </a:r>
                      <a:r>
                        <a:rPr lang="en" sz="1200" baseline="0" dirty="0"/>
                        <a:t> </a:t>
                      </a:r>
                      <a:r>
                        <a:rPr lang="en" sz="1200" dirty="0"/>
                        <a:t>PO</a:t>
                      </a:r>
                      <a:endParaRPr sz="1200" dirty="0"/>
                    </a:p>
                  </a:txBody>
                  <a:tcPr marL="91207" marR="91207" marT="121900" marB="12190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CrCl</a:t>
                      </a:r>
                      <a:r>
                        <a:rPr lang="en-US" dirty="0"/>
                        <a:t>&lt; 30ml/min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dirty="0">
                          <a:solidFill>
                            <a:schemeClr val="tx1"/>
                          </a:solidFill>
                        </a:rPr>
                        <a:t>Cefaclor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      </a:t>
                      </a:r>
                      <a:r>
                        <a:rPr lang="en" sz="1200" baseline="0" dirty="0"/>
                        <a:t> PO</a:t>
                      </a:r>
                      <a:r>
                        <a:rPr lang="en" sz="1200" dirty="0"/>
                        <a:t>                	</a:t>
                      </a:r>
                      <a:endParaRPr sz="1200" dirty="0"/>
                    </a:p>
                  </a:txBody>
                  <a:tcPr marL="91207" marR="91207" marT="121900" marB="12190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CrCl</a:t>
                      </a:r>
                      <a:r>
                        <a:rPr lang="en-US" dirty="0"/>
                        <a:t>&lt;</a:t>
                      </a:r>
                      <a:r>
                        <a:rPr lang="en-US" baseline="0" dirty="0"/>
                        <a:t> 10 ml/min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dirty="0">
                          <a:solidFill>
                            <a:schemeClr val="tx1"/>
                          </a:solidFill>
                        </a:rPr>
                        <a:t>Cefprozil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PO</a:t>
                      </a:r>
                      <a:endParaRPr sz="1200"/>
                    </a:p>
                  </a:txBody>
                  <a:tcPr marL="91207" marR="91207" marT="121900" marB="12190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CrCl</a:t>
                      </a:r>
                      <a:r>
                        <a:rPr lang="en-US" dirty="0"/>
                        <a:t>&lt;30</a:t>
                      </a:r>
                      <a:r>
                        <a:rPr lang="en-US" baseline="0" dirty="0"/>
                        <a:t> ml/min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cefoxitin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IV</a:t>
                      </a:r>
                      <a:r>
                        <a:rPr lang="en" sz="1200" baseline="0" dirty="0"/>
                        <a:t> , IM</a:t>
                      </a:r>
                      <a:endParaRPr sz="1200" dirty="0"/>
                    </a:p>
                  </a:txBody>
                  <a:tcPr marL="91207" marR="91207" marT="121900" marB="1219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GFR</a:t>
                      </a:r>
                      <a:r>
                        <a:rPr lang="en-US" baseline="0" dirty="0"/>
                        <a:t> &lt;50 ml/min/1.73 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2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generation: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822712"/>
            <a:ext cx="11029615" cy="4035287"/>
          </a:xfrm>
        </p:spPr>
        <p:txBody>
          <a:bodyPr>
            <a:normAutofit fontScale="92500" lnSpcReduction="10000"/>
          </a:bodyPr>
          <a:lstStyle/>
          <a:p>
            <a:r>
              <a:rPr lang="en" dirty="0">
                <a:solidFill>
                  <a:schemeClr val="tx1"/>
                </a:solidFill>
              </a:rPr>
              <a:t>Ceftriaxone, Cefotaxime, Ceftazidime, Cefixime, Cefdinir, cefepime.</a:t>
            </a:r>
          </a:p>
          <a:p>
            <a:pPr marL="0" indent="0">
              <a:lnSpc>
                <a:spcPct val="115000"/>
              </a:lnSpc>
              <a:buClr>
                <a:srgbClr val="000000"/>
              </a:buClr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u="sng" dirty="0">
                <a:solidFill>
                  <a:srgbClr val="000000"/>
                </a:solidFill>
              </a:rPr>
              <a:t>*ceftriaxone, </a:t>
            </a:r>
            <a:r>
              <a:rPr lang="en-US" b="1" u="sng" dirty="0" err="1">
                <a:solidFill>
                  <a:srgbClr val="000000"/>
                </a:solidFill>
              </a:rPr>
              <a:t>cefotaxime</a:t>
            </a:r>
            <a:r>
              <a:rPr lang="en-US" b="1" u="sng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:Broad-spectrum</a:t>
            </a:r>
          </a:p>
          <a:p>
            <a:pPr indent="-439562"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</a:rPr>
              <a:t>Gram positive coverage: MSSA (reasonable coverage), Streptococcus (excellent coverage)</a:t>
            </a:r>
          </a:p>
          <a:p>
            <a:pPr indent="-439562"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</a:rPr>
              <a:t> Gram negatives: </a:t>
            </a:r>
            <a:r>
              <a:rPr lang="en-US" dirty="0" err="1">
                <a:solidFill>
                  <a:srgbClr val="000000"/>
                </a:solidFill>
              </a:rPr>
              <a:t>N.menigitidis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N.gonnorhea</a:t>
            </a:r>
            <a:endParaRPr lang="en-US" dirty="0">
              <a:solidFill>
                <a:srgbClr val="000000"/>
              </a:solidFill>
            </a:endParaRPr>
          </a:p>
          <a:p>
            <a:pPr indent="-439562"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</a:rPr>
              <a:t> oral anaerobes</a:t>
            </a:r>
          </a:p>
          <a:p>
            <a:pPr indent="-439562"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</a:rPr>
              <a:t>Dosage form : IV / IM </a:t>
            </a:r>
          </a:p>
          <a:p>
            <a:pPr indent="-439562"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</a:rPr>
              <a:t>Pregnancy category B </a:t>
            </a:r>
          </a:p>
          <a:p>
            <a:pPr indent="-439562"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</a:rPr>
              <a:t>Ceftriaxone : No renal or hepatic dosage adjustment. </a:t>
            </a:r>
          </a:p>
          <a:p>
            <a:pPr indent="-439562"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en-US" dirty="0" err="1">
                <a:solidFill>
                  <a:srgbClr val="000000"/>
                </a:solidFill>
              </a:rPr>
              <a:t>Cefotaxime</a:t>
            </a:r>
            <a:r>
              <a:rPr lang="en-US" dirty="0">
                <a:solidFill>
                  <a:srgbClr val="000000"/>
                </a:solidFill>
              </a:rPr>
              <a:t> : No hepatic dosage adjustment. </a:t>
            </a:r>
          </a:p>
          <a:p>
            <a:pPr indent="-439562"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</a:rPr>
              <a:t>                   Renal adjustment: If </a:t>
            </a:r>
            <a:r>
              <a:rPr lang="en-US" dirty="0" err="1">
                <a:solidFill>
                  <a:srgbClr val="000000"/>
                </a:solidFill>
              </a:rPr>
              <a:t>CrCl</a:t>
            </a:r>
            <a:r>
              <a:rPr lang="en-US" dirty="0">
                <a:solidFill>
                  <a:srgbClr val="000000"/>
                </a:solidFill>
              </a:rPr>
              <a:t> &lt; 20 ml/min/1.73m2, Dose should be decreased 50%.</a:t>
            </a:r>
          </a:p>
          <a:p>
            <a:pPr indent="-439562">
              <a:lnSpc>
                <a:spcPct val="115000"/>
              </a:lnSpc>
              <a:buClr>
                <a:srgbClr val="000000"/>
              </a:buClr>
              <a:buSzPts val="1600"/>
            </a:pPr>
            <a:endParaRPr lang="en-US" dirty="0">
              <a:solidFill>
                <a:srgbClr val="000000"/>
              </a:solidFill>
            </a:endParaRPr>
          </a:p>
          <a:p>
            <a:pPr indent="-439562">
              <a:lnSpc>
                <a:spcPct val="115000"/>
              </a:lnSpc>
              <a:buClr>
                <a:srgbClr val="000000"/>
              </a:buClr>
              <a:buSzPts val="1600"/>
            </a:pPr>
            <a:endParaRPr lang="en-US" dirty="0">
              <a:solidFill>
                <a:srgbClr val="FF0000"/>
              </a:solidFill>
            </a:endParaRPr>
          </a:p>
          <a:p>
            <a:endParaRPr lang="en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6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6253"/>
            <a:ext cx="11029616" cy="8006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75290"/>
            <a:ext cx="11029615" cy="3783509"/>
          </a:xfrm>
        </p:spPr>
        <p:txBody>
          <a:bodyPr>
            <a:normAutofit/>
          </a:bodyPr>
          <a:lstStyle/>
          <a:p>
            <a:r>
              <a:rPr lang="en-US" dirty="0" err="1"/>
              <a:t>Ceftazidime</a:t>
            </a:r>
            <a:r>
              <a:rPr lang="en-US" dirty="0"/>
              <a:t>:</a:t>
            </a:r>
          </a:p>
          <a:p>
            <a:r>
              <a:rPr lang="en-US" dirty="0"/>
              <a:t>Less broad-spectrum vs. ceftriaxone/</a:t>
            </a:r>
            <a:r>
              <a:rPr lang="en-US" dirty="0" err="1"/>
              <a:t>cefotaxime</a:t>
            </a:r>
            <a:endParaRPr lang="en-US" dirty="0"/>
          </a:p>
          <a:p>
            <a:r>
              <a:rPr lang="en-US" dirty="0"/>
              <a:t>Gram positive coverage: poor ,Gram negatives: including Pseudomonas.</a:t>
            </a:r>
          </a:p>
          <a:p>
            <a:r>
              <a:rPr lang="en-US" dirty="0"/>
              <a:t>Dosage form : IV</a:t>
            </a:r>
          </a:p>
          <a:p>
            <a:r>
              <a:rPr lang="en-US" dirty="0"/>
              <a:t>Pregnancy category B</a:t>
            </a:r>
          </a:p>
          <a:p>
            <a:r>
              <a:rPr lang="en-US" dirty="0"/>
              <a:t>Renal dosage adjustment is necessary when </a:t>
            </a:r>
            <a:r>
              <a:rPr lang="en-US" dirty="0" err="1"/>
              <a:t>CrCl</a:t>
            </a:r>
            <a:r>
              <a:rPr lang="en-US" dirty="0"/>
              <a:t> &lt;50 ml/minute. </a:t>
            </a:r>
          </a:p>
          <a:p>
            <a:r>
              <a:rPr lang="en-US" dirty="0"/>
              <a:t>Hepatic adjustment :No dosage adjustment.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84538"/>
            <a:ext cx="9404723" cy="1400530"/>
          </a:xfrm>
        </p:spPr>
        <p:txBody>
          <a:bodyPr/>
          <a:lstStyle/>
          <a:p>
            <a:r>
              <a:rPr lang="en-GB" dirty="0"/>
              <a:t>Natural </a:t>
            </a:r>
            <a:r>
              <a:rPr lang="en-GB" dirty="0" err="1"/>
              <a:t>penicillins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279561"/>
            <a:ext cx="8946541" cy="5267459"/>
          </a:xfrm>
        </p:spPr>
        <p:txBody>
          <a:bodyPr>
            <a:normAutofit/>
          </a:bodyPr>
          <a:lstStyle/>
          <a:p>
            <a:r>
              <a:rPr lang="en-GB" dirty="0"/>
              <a:t>Penicillin G / </a:t>
            </a:r>
            <a:r>
              <a:rPr lang="en-GB" dirty="0" err="1"/>
              <a:t>Benzylpenicillin</a:t>
            </a:r>
            <a:r>
              <a:rPr lang="en-GB" dirty="0"/>
              <a:t> (IM, IV)</a:t>
            </a:r>
          </a:p>
          <a:p>
            <a:pPr marL="0" indent="0">
              <a:buNone/>
            </a:pPr>
            <a:r>
              <a:rPr lang="en-GB" dirty="0"/>
              <a:t>     - require renal dose adjustment (</a:t>
            </a:r>
            <a:r>
              <a:rPr lang="en-GB" dirty="0" err="1"/>
              <a:t>CrCl</a:t>
            </a:r>
            <a:r>
              <a:rPr lang="en-GB" dirty="0"/>
              <a:t> &lt; 10 ml/min/1.73m2).</a:t>
            </a:r>
          </a:p>
          <a:p>
            <a:pPr marL="0" indent="0">
              <a:buNone/>
            </a:pPr>
            <a:r>
              <a:rPr lang="en-GB" dirty="0"/>
              <a:t>     - hepatic dose adjustment when combined with renal impairment.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Penicillin V / </a:t>
            </a:r>
            <a:r>
              <a:rPr lang="en-GB" dirty="0" err="1"/>
              <a:t>Phenoxymethylpenicillin</a:t>
            </a:r>
            <a:r>
              <a:rPr lang="en-GB" dirty="0"/>
              <a:t> (PO)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712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8314"/>
            <a:ext cx="11029615" cy="395048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Cefixime</a:t>
            </a:r>
            <a:r>
              <a:rPr lang="en-US" b="1" dirty="0"/>
              <a:t>: </a:t>
            </a:r>
            <a:r>
              <a:rPr lang="en-US" dirty="0"/>
              <a:t>Less broad-spectrum vs. ceftriaxone/</a:t>
            </a:r>
            <a:r>
              <a:rPr lang="en-US" dirty="0" err="1"/>
              <a:t>cefotaxime</a:t>
            </a:r>
            <a:endParaRPr lang="en-US" dirty="0"/>
          </a:p>
          <a:p>
            <a:r>
              <a:rPr lang="en-US" dirty="0"/>
              <a:t>Gram positive coverage: poor.</a:t>
            </a:r>
          </a:p>
          <a:p>
            <a:r>
              <a:rPr lang="en-US" dirty="0"/>
              <a:t>Gram negatives: N. </a:t>
            </a:r>
            <a:r>
              <a:rPr lang="en-US" dirty="0" err="1"/>
              <a:t>gonnorhea</a:t>
            </a:r>
            <a:r>
              <a:rPr lang="en-US" dirty="0"/>
              <a:t>.</a:t>
            </a:r>
          </a:p>
          <a:p>
            <a:r>
              <a:rPr lang="en-US" dirty="0"/>
              <a:t>Dosage form: PO.</a:t>
            </a:r>
          </a:p>
          <a:p>
            <a:r>
              <a:rPr lang="en-US" dirty="0"/>
              <a:t>Pregnancy category B.</a:t>
            </a:r>
          </a:p>
          <a:p>
            <a:r>
              <a:rPr lang="en-US" dirty="0"/>
              <a:t>Hepatic adjustment : No dosage adjustment.</a:t>
            </a:r>
          </a:p>
          <a:p>
            <a:r>
              <a:rPr lang="en-US" dirty="0"/>
              <a:t>Renal adjustment: severe impairment(GFR&lt;10 to 20 ml/min/1.73m2 , reduce dose by 50%.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57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31622"/>
          </a:xfrm>
        </p:spPr>
        <p:txBody>
          <a:bodyPr/>
          <a:lstStyle/>
          <a:p>
            <a:pPr marL="0" indent="0">
              <a:spcBef>
                <a:spcPts val="1597"/>
              </a:spcBef>
              <a:buClr>
                <a:srgbClr val="000000"/>
              </a:buClr>
              <a:buNone/>
            </a:pPr>
            <a:r>
              <a:rPr lang="en-US" b="1" dirty="0" err="1">
                <a:solidFill>
                  <a:schemeClr val="tx1"/>
                </a:solidFill>
              </a:rPr>
              <a:t>Cefdinir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Less broad-spectrum </a:t>
            </a:r>
            <a:r>
              <a:rPr lang="en-US" dirty="0">
                <a:latin typeface="TrebuchetMS"/>
              </a:rPr>
              <a:t>vs. ceftriaxone/</a:t>
            </a:r>
            <a:r>
              <a:rPr lang="en-US" dirty="0" err="1">
                <a:latin typeface="TrebuchetMS"/>
              </a:rPr>
              <a:t>cefotaxime</a:t>
            </a:r>
            <a:endParaRPr lang="en-US" dirty="0">
              <a:solidFill>
                <a:srgbClr val="000000"/>
              </a:solidFill>
            </a:endParaRPr>
          </a:p>
          <a:p>
            <a:pPr indent="-439562"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</a:rPr>
              <a:t>Gram positive coverage: Good, &gt;20% of Pneumococcus resistant.</a:t>
            </a:r>
          </a:p>
          <a:p>
            <a:pPr indent="-439562"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</a:rPr>
              <a:t>Gram negatives: Moraxella, </a:t>
            </a:r>
            <a:r>
              <a:rPr lang="en-US" dirty="0" err="1">
                <a:solidFill>
                  <a:srgbClr val="000000"/>
                </a:solidFill>
              </a:rPr>
              <a:t>H.influenza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indent="-439562"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</a:rPr>
              <a:t>Dosage form: PO.</a:t>
            </a:r>
          </a:p>
          <a:p>
            <a:pPr indent="-439562"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</a:rPr>
              <a:t>Pregnancy Category B.</a:t>
            </a:r>
          </a:p>
          <a:p>
            <a:pPr indent="-439562"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</a:rPr>
              <a:t>Hepatic Adjustment : No dosage adjustment.</a:t>
            </a:r>
          </a:p>
          <a:p>
            <a:pPr indent="-439562"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</a:rPr>
              <a:t>Renal Adjustment : Dose adjustment is necessary when </a:t>
            </a:r>
            <a:r>
              <a:rPr lang="en-US" dirty="0" err="1">
                <a:solidFill>
                  <a:srgbClr val="000000"/>
                </a:solidFill>
              </a:rPr>
              <a:t>CrCl</a:t>
            </a:r>
            <a:r>
              <a:rPr lang="en-US" dirty="0">
                <a:solidFill>
                  <a:srgbClr val="000000"/>
                </a:solidFill>
              </a:rPr>
              <a:t> &lt; 30ml/min.</a:t>
            </a:r>
          </a:p>
          <a:p>
            <a:pPr indent="-439562">
              <a:buClr>
                <a:srgbClr val="000000"/>
              </a:buClr>
              <a:buSzPts val="1600"/>
            </a:pPr>
            <a:endParaRPr lang="en-US" dirty="0">
              <a:solidFill>
                <a:srgbClr val="000000"/>
              </a:solidFill>
            </a:endParaRPr>
          </a:p>
          <a:p>
            <a:pPr indent="-439562">
              <a:buClr>
                <a:srgbClr val="000000"/>
              </a:buClr>
              <a:buSzPts val="1600"/>
            </a:pPr>
            <a:endParaRPr lang="en-US" dirty="0">
              <a:solidFill>
                <a:srgbClr val="000000"/>
              </a:solidFill>
            </a:endParaRPr>
          </a:p>
          <a:p>
            <a:pPr indent="-439562">
              <a:buClr>
                <a:srgbClr val="000000"/>
              </a:buClr>
              <a:buSzPts val="1600"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29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Generation </a:t>
            </a:r>
            <a:r>
              <a:rPr lang="en-US" dirty="0" err="1"/>
              <a:t>Cephalosporins</a:t>
            </a:r>
            <a:r>
              <a:rPr lang="en-US" dirty="0"/>
              <a:t>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Cefepime</a:t>
            </a:r>
            <a:r>
              <a:rPr lang="en-US" dirty="0"/>
              <a:t>: </a:t>
            </a:r>
          </a:p>
          <a:p>
            <a:pPr indent="-473375">
              <a:buClr>
                <a:srgbClr val="000000"/>
              </a:buClr>
              <a:buSzPts val="2000"/>
            </a:pPr>
            <a:r>
              <a:rPr lang="en-US" dirty="0"/>
              <a:t>Broad spectrum ,</a:t>
            </a:r>
            <a:r>
              <a:rPr lang="en-US" dirty="0">
                <a:solidFill>
                  <a:srgbClr val="000000"/>
                </a:solidFill>
              </a:rPr>
              <a:t>Like ceftriaxone, BUT </a:t>
            </a:r>
          </a:p>
          <a:p>
            <a:pPr indent="-473375">
              <a:buClr>
                <a:srgbClr val="000000"/>
              </a:buClr>
              <a:buSzPts val="2000"/>
            </a:pPr>
            <a:r>
              <a:rPr lang="en-US" dirty="0">
                <a:solidFill>
                  <a:srgbClr val="000000"/>
                </a:solidFill>
              </a:rPr>
              <a:t>Gram positives: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better activity vs. MSSA</a:t>
            </a:r>
          </a:p>
          <a:p>
            <a:pPr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 Gram negatives: Pseudomonas</a:t>
            </a:r>
          </a:p>
          <a:p>
            <a:pPr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Dosage form : IV ,IM .</a:t>
            </a:r>
          </a:p>
          <a:p>
            <a:pPr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Pregnancy Category B </a:t>
            </a:r>
          </a:p>
          <a:p>
            <a:pPr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Hepatic Adjustment : No dosage adjustment.</a:t>
            </a:r>
          </a:p>
          <a:p>
            <a:pPr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Renal Adjustment : Adjustment is necessary when </a:t>
            </a:r>
            <a:r>
              <a:rPr lang="en-US" dirty="0" err="1">
                <a:solidFill>
                  <a:srgbClr val="000000"/>
                </a:solidFill>
              </a:rPr>
              <a:t>CrCl</a:t>
            </a:r>
            <a:r>
              <a:rPr lang="en-US" dirty="0">
                <a:solidFill>
                  <a:srgbClr val="000000"/>
                </a:solidFill>
              </a:rPr>
              <a:t> &lt; 60 ml/min .</a:t>
            </a:r>
          </a:p>
          <a:p>
            <a:pPr>
              <a:buClr>
                <a:srgbClr val="000000"/>
              </a:buClr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70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Advanced generation: 5</a:t>
            </a:r>
            <a:r>
              <a:rPr lang="en-US" b="1" baseline="30000" dirty="0"/>
              <a:t>th</a:t>
            </a:r>
            <a:r>
              <a:rPr lang="en-US" b="1" dirty="0"/>
              <a:t> Generation :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Ceftaroline</a:t>
            </a:r>
            <a:r>
              <a:rPr lang="en-US" dirty="0"/>
              <a:t> : </a:t>
            </a:r>
          </a:p>
          <a:p>
            <a:r>
              <a:rPr lang="en-US" dirty="0"/>
              <a:t>Coverage : Broad spectrum. </a:t>
            </a:r>
          </a:p>
          <a:p>
            <a:r>
              <a:rPr lang="en-US" dirty="0"/>
              <a:t>*Active against MRSA and CAP .</a:t>
            </a:r>
          </a:p>
          <a:p>
            <a:r>
              <a:rPr lang="en-US" dirty="0"/>
              <a:t>Extended gram positive bacteria coverage. </a:t>
            </a:r>
          </a:p>
          <a:p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Active against Streptococcus pneumoniae, Haemophilus influenzae,  Moraxella.</a:t>
            </a:r>
          </a:p>
          <a:p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Dosage form : IV. </a:t>
            </a:r>
          </a:p>
          <a:p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Pregnancy category B . </a:t>
            </a:r>
          </a:p>
          <a:p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Hepatic adjustment : No need .</a:t>
            </a:r>
          </a:p>
          <a:p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Renal adjustment : If CrCl &lt; 50 ml/min </a:t>
            </a: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 Dosage Adjustment necessary.</a:t>
            </a:r>
            <a:endParaRPr lang="en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12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119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err="1"/>
              <a:t>VANcomycin</a:t>
            </a:r>
            <a:r>
              <a:rPr lang="en-US" sz="7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5089" y="2576223"/>
            <a:ext cx="85635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*MOA : Cell Wall Inhibitor .</a:t>
            </a:r>
          </a:p>
          <a:p>
            <a:pPr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*Antimicrobial properties: Bactericidal, Time-dependent killing.</a:t>
            </a:r>
          </a:p>
          <a:p>
            <a:pPr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* Narrow spectrum</a:t>
            </a:r>
          </a:p>
          <a:p>
            <a:pPr marL="285750" indent="-28575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prstClr val="black"/>
                </a:solidFill>
              </a:rPr>
              <a:t>ONLY Gram positives</a:t>
            </a:r>
            <a:r>
              <a:rPr lang="en-US" dirty="0">
                <a:solidFill>
                  <a:prstClr val="black"/>
                </a:solidFill>
              </a:rPr>
              <a:t>: • Aerobes: Staphylococci (MRSA, MSSA, CNST), Enterococci (E. </a:t>
            </a:r>
            <a:r>
              <a:rPr lang="en-US" dirty="0" err="1">
                <a:solidFill>
                  <a:prstClr val="black"/>
                </a:solidFill>
              </a:rPr>
              <a:t>faecalis</a:t>
            </a:r>
            <a:r>
              <a:rPr lang="en-US" dirty="0">
                <a:solidFill>
                  <a:prstClr val="black"/>
                </a:solidFill>
              </a:rPr>
              <a:t> &amp; E. </a:t>
            </a:r>
            <a:r>
              <a:rPr lang="en-US" dirty="0" err="1">
                <a:solidFill>
                  <a:prstClr val="black"/>
                </a:solidFill>
              </a:rPr>
              <a:t>faecium</a:t>
            </a:r>
            <a:r>
              <a:rPr lang="en-US" dirty="0">
                <a:solidFill>
                  <a:prstClr val="black"/>
                </a:solidFill>
              </a:rPr>
              <a:t>) • Anaerobes: C. </a:t>
            </a:r>
            <a:r>
              <a:rPr lang="en-US" dirty="0" err="1">
                <a:solidFill>
                  <a:prstClr val="black"/>
                </a:solidFill>
              </a:rPr>
              <a:t>difficile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Propionibacterium</a:t>
            </a:r>
            <a:r>
              <a:rPr lang="en-US" dirty="0">
                <a:solidFill>
                  <a:prstClr val="black"/>
                </a:solidFill>
              </a:rPr>
              <a:t> spp.</a:t>
            </a:r>
          </a:p>
          <a:p>
            <a:pPr marL="285750" indent="-28575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Dosage form : Orally , IV . </a:t>
            </a:r>
          </a:p>
          <a:p>
            <a:pPr marL="285750" indent="-28575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Contraindication: hypersensitivity to </a:t>
            </a:r>
            <a:r>
              <a:rPr lang="en-US" dirty="0" err="1">
                <a:solidFill>
                  <a:prstClr val="black"/>
                </a:solidFill>
              </a:rPr>
              <a:t>vancomycin</a:t>
            </a:r>
            <a:r>
              <a:rPr lang="en-US" dirty="0">
                <a:solidFill>
                  <a:prstClr val="black"/>
                </a:solidFill>
              </a:rPr>
              <a:t> or any component of the formulation.</a:t>
            </a:r>
          </a:p>
          <a:p>
            <a:pPr marL="285750" indent="-28575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Side Effects: </a:t>
            </a:r>
          </a:p>
          <a:p>
            <a:pPr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     1-Thrombophlebitis.</a:t>
            </a:r>
          </a:p>
          <a:p>
            <a:pPr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     2-Nephrotoxicity.</a:t>
            </a:r>
          </a:p>
          <a:p>
            <a:pPr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     3-Neutropenia and ototoxicity (Dose-related). </a:t>
            </a:r>
          </a:p>
          <a:p>
            <a:pPr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     4-Red-man syndrome. </a:t>
            </a:r>
          </a:p>
          <a:p>
            <a:pPr marL="285750" indent="-285750"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41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man syndrome: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592125"/>
            <a:ext cx="11029615" cy="40472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Red man syndrome is associated with </a:t>
            </a:r>
            <a:r>
              <a:rPr lang="en-US" b="1" u="sng" dirty="0"/>
              <a:t>Rapid infusion rate </a:t>
            </a:r>
            <a:r>
              <a:rPr lang="en-US" b="1" u="sng" dirty="0">
                <a:sym typeface="Wingdings" panose="05000000000000000000" pitchFamily="2" charset="2"/>
              </a:rPr>
              <a:t> </a:t>
            </a:r>
            <a:r>
              <a:rPr lang="en-US" b="1" u="sng" dirty="0" err="1">
                <a:sym typeface="Wingdings" panose="05000000000000000000" pitchFamily="2" charset="2"/>
              </a:rPr>
              <a:t>Vancomycin</a:t>
            </a:r>
            <a:r>
              <a:rPr lang="en-US" b="1" u="sng" dirty="0">
                <a:sym typeface="Wingdings" panose="05000000000000000000" pitchFamily="2" charset="2"/>
              </a:rPr>
              <a:t> stimulate histamine release  </a:t>
            </a:r>
            <a:r>
              <a:rPr lang="en-US" b="1" u="sng">
                <a:sym typeface="Wingdings" panose="05000000000000000000" pitchFamily="2" charset="2"/>
              </a:rPr>
              <a:t>Rash to </a:t>
            </a:r>
            <a:r>
              <a:rPr lang="en-US" b="1" u="sng" dirty="0">
                <a:sym typeface="Wingdings" panose="05000000000000000000" pitchFamily="2" charset="2"/>
              </a:rPr>
              <a:t>the face and neck , weakness , angioedema and chest or back pain. </a:t>
            </a:r>
            <a:r>
              <a:rPr lang="en-US" b="1" u="sng" dirty="0"/>
              <a:t> </a:t>
            </a:r>
          </a:p>
          <a:p>
            <a:r>
              <a:rPr lang="en-US" b="1" u="sng" dirty="0"/>
              <a:t>Management of Red man syndrome : </a:t>
            </a:r>
          </a:p>
          <a:p>
            <a:r>
              <a:rPr lang="en-US" dirty="0"/>
              <a:t>-IV infusion should be stopped immediately.</a:t>
            </a:r>
          </a:p>
          <a:p>
            <a:r>
              <a:rPr lang="en-US" dirty="0"/>
              <a:t>-Administer </a:t>
            </a:r>
            <a:r>
              <a:rPr lang="en-US" dirty="0" err="1"/>
              <a:t>AntiHistamine</a:t>
            </a:r>
            <a:r>
              <a:rPr lang="en-US" dirty="0"/>
              <a:t> like Diphenhydramine.</a:t>
            </a:r>
          </a:p>
          <a:p>
            <a:pPr marL="0" indent="0">
              <a:buNone/>
            </a:pPr>
            <a:r>
              <a:rPr lang="en-US" dirty="0"/>
              <a:t>******** </a:t>
            </a:r>
          </a:p>
          <a:p>
            <a:pPr marL="0" indent="0">
              <a:buNone/>
            </a:pPr>
            <a:r>
              <a:rPr lang="en-US" dirty="0"/>
              <a:t>When To consider Nephrotoxicity  : </a:t>
            </a:r>
          </a:p>
          <a:p>
            <a:pPr marL="0" indent="0">
              <a:buNone/>
            </a:pPr>
            <a:r>
              <a:rPr lang="en-US" dirty="0"/>
              <a:t>preexisting renal impairment, concomitant nephrotoxic medications (</a:t>
            </a:r>
            <a:r>
              <a:rPr lang="en-US" dirty="0" err="1"/>
              <a:t>ie</a:t>
            </a:r>
            <a:r>
              <a:rPr lang="en-US" dirty="0"/>
              <a:t>, aminoglycosides, loop diuretics, amphotericin B, IV contrast dye, vasopressors, </a:t>
            </a:r>
            <a:r>
              <a:rPr lang="en-US" dirty="0" err="1"/>
              <a:t>piperacillin</a:t>
            </a:r>
            <a:r>
              <a:rPr lang="en-US" dirty="0"/>
              <a:t>/</a:t>
            </a:r>
            <a:r>
              <a:rPr lang="en-US" dirty="0" err="1"/>
              <a:t>tazobactam</a:t>
            </a:r>
            <a:r>
              <a:rPr lang="en-US" dirty="0"/>
              <a:t>, and </a:t>
            </a:r>
            <a:r>
              <a:rPr lang="en-US" dirty="0" err="1"/>
              <a:t>flucloxacillin</a:t>
            </a:r>
            <a:r>
              <a:rPr lang="en-US" dirty="0"/>
              <a:t>), advanced age, increased weight, dehydration, critically ill patients, patients with rapidly changing renal function, sustained high </a:t>
            </a:r>
            <a:r>
              <a:rPr lang="en-US" dirty="0" err="1"/>
              <a:t>vancomycin</a:t>
            </a:r>
            <a:r>
              <a:rPr lang="en-US" dirty="0"/>
              <a:t> serum trough concentrations above 15 to 20 mg/L or daily AUC &gt;650 to 1,300 </a:t>
            </a:r>
            <a:r>
              <a:rPr lang="en-US" dirty="0" err="1"/>
              <a:t>mg•hour</a:t>
            </a:r>
            <a:r>
              <a:rPr lang="en-US" dirty="0"/>
              <a:t>/L, and prolonged exposure (</a:t>
            </a:r>
            <a:r>
              <a:rPr lang="en-US" dirty="0" err="1"/>
              <a:t>eg</a:t>
            </a:r>
            <a:r>
              <a:rPr lang="en-US" dirty="0"/>
              <a:t>, ≥4 days)</a:t>
            </a:r>
          </a:p>
          <a:p>
            <a:pPr marL="0" indent="0">
              <a:buNone/>
            </a:pPr>
            <a:endParaRPr lang="en-US" dirty="0"/>
          </a:p>
          <a:p>
            <a:endParaRPr lang="en-US" b="1" u="sng" dirty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29051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Hepatic and Renal adjustment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Hepatic Impairment: No dosage adjustment provided.</a:t>
            </a:r>
          </a:p>
          <a:p>
            <a:r>
              <a:rPr lang="en-US" dirty="0"/>
              <a:t>Renal Impairment : </a:t>
            </a:r>
          </a:p>
          <a:p>
            <a:pPr marL="0" indent="0">
              <a:buNone/>
            </a:pPr>
            <a:r>
              <a:rPr lang="en-US" dirty="0"/>
              <a:t>*Orally: No dosage adjustment is necessary.</a:t>
            </a:r>
          </a:p>
          <a:p>
            <a:pPr marL="0" indent="0">
              <a:buNone/>
            </a:pPr>
            <a:r>
              <a:rPr lang="en-US" dirty="0"/>
              <a:t>*IV: </a:t>
            </a:r>
            <a:r>
              <a:rPr lang="en-US" dirty="0" err="1"/>
              <a:t>Renally</a:t>
            </a:r>
            <a:r>
              <a:rPr lang="en-US" dirty="0"/>
              <a:t> adjusted dose is based on GFR and weight(kg) </a:t>
            </a:r>
          </a:p>
          <a:p>
            <a:pPr marL="0" indent="0">
              <a:buNone/>
            </a:pPr>
            <a:r>
              <a:rPr lang="en-US" dirty="0"/>
              <a:t>GFR &lt; 50 ml/min/1.73 m^2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85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resistance: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Alteration of the peptidoglycan synthesis pathway , specifically the substitution of D-Alanine-D-Alanine (D-</a:t>
            </a:r>
            <a:r>
              <a:rPr lang="en-US" sz="2000" b="1" dirty="0" err="1"/>
              <a:t>Ala</a:t>
            </a:r>
            <a:r>
              <a:rPr lang="en-US" sz="2000" b="1" dirty="0"/>
              <a:t>-D-</a:t>
            </a:r>
            <a:r>
              <a:rPr lang="en-US" sz="2000" b="1" dirty="0" err="1"/>
              <a:t>Ala</a:t>
            </a:r>
            <a:r>
              <a:rPr lang="en-US" sz="2000" b="1" dirty="0"/>
              <a:t>), to either D-Alanine-D-Lactate (D-</a:t>
            </a:r>
            <a:r>
              <a:rPr lang="en-US" sz="2000" b="1" dirty="0" err="1"/>
              <a:t>Ala</a:t>
            </a:r>
            <a:r>
              <a:rPr lang="en-US" sz="2000" b="1" dirty="0"/>
              <a:t>-D-Lac) or D- Alanine-D-Serine, which reduce </a:t>
            </a:r>
            <a:r>
              <a:rPr lang="en-US" sz="2000" b="1" dirty="0" err="1"/>
              <a:t>vancomycin</a:t>
            </a:r>
            <a:r>
              <a:rPr lang="en-US" sz="2000" b="1" dirty="0"/>
              <a:t> binding.</a:t>
            </a:r>
          </a:p>
          <a:p>
            <a:r>
              <a:rPr lang="en-US" sz="2000" b="1" dirty="0"/>
              <a:t>Decreased permeability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48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-779228"/>
            <a:ext cx="11029615" cy="84919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Oral </a:t>
            </a:r>
            <a:r>
              <a:rPr lang="en-US" dirty="0" err="1"/>
              <a:t>Vancomycin</a:t>
            </a:r>
            <a:r>
              <a:rPr lang="en-US" dirty="0"/>
              <a:t>: Category B.</a:t>
            </a:r>
          </a:p>
          <a:p>
            <a:r>
              <a:rPr lang="en-US" dirty="0"/>
              <a:t>IV </a:t>
            </a:r>
            <a:r>
              <a:rPr lang="en-US" dirty="0" err="1"/>
              <a:t>Vancomycin</a:t>
            </a:r>
            <a:r>
              <a:rPr lang="en-US" dirty="0"/>
              <a:t> : Category C.</a:t>
            </a:r>
          </a:p>
          <a:p>
            <a:r>
              <a:rPr lang="en-US" dirty="0"/>
              <a:t>***************</a:t>
            </a:r>
          </a:p>
          <a:p>
            <a:r>
              <a:rPr lang="en-US" dirty="0"/>
              <a:t>Trough levels: </a:t>
            </a:r>
          </a:p>
          <a:p>
            <a:pPr marL="0" indent="0">
              <a:buNone/>
            </a:pPr>
            <a:r>
              <a:rPr lang="en-US" dirty="0" err="1"/>
              <a:t>Vancomycin</a:t>
            </a:r>
            <a:r>
              <a:rPr lang="en-US" dirty="0"/>
              <a:t> levels in adult patients recommended patients: Maintain trough serum </a:t>
            </a:r>
            <a:r>
              <a:rPr lang="en-US" dirty="0" err="1"/>
              <a:t>vancomycin</a:t>
            </a:r>
            <a:r>
              <a:rPr lang="en-US" dirty="0"/>
              <a:t> concentrations of at least </a:t>
            </a:r>
            <a:r>
              <a:rPr lang="en-US" b="1" dirty="0"/>
              <a:t>10 mg/L for all infections </a:t>
            </a:r>
            <a:r>
              <a:rPr lang="en-US" dirty="0"/>
              <a:t>to avoid the potential for resistance. Maintain trough serum </a:t>
            </a:r>
            <a:r>
              <a:rPr lang="en-US" dirty="0" err="1"/>
              <a:t>vancomycin</a:t>
            </a:r>
            <a:r>
              <a:rPr lang="en-US" dirty="0"/>
              <a:t> concentrations of </a:t>
            </a:r>
            <a:r>
              <a:rPr lang="en-US" b="1" dirty="0"/>
              <a:t>15-20mg/L for complicated infection.</a:t>
            </a:r>
          </a:p>
          <a:p>
            <a:pPr marL="0" indent="0">
              <a:buNone/>
            </a:pPr>
            <a:r>
              <a:rPr lang="en-US" b="1" dirty="0"/>
              <a:t>Trough before 3</a:t>
            </a:r>
            <a:r>
              <a:rPr lang="en-US" b="1" baseline="30000" dirty="0"/>
              <a:t>rd</a:t>
            </a:r>
            <a:r>
              <a:rPr lang="en-US" b="1" dirty="0"/>
              <a:t> , 4</a:t>
            </a:r>
            <a:r>
              <a:rPr lang="en-US" b="1" baseline="30000" dirty="0"/>
              <a:t>th</a:t>
            </a:r>
            <a:r>
              <a:rPr lang="en-US" b="1" dirty="0"/>
              <a:t> or 5</a:t>
            </a:r>
            <a:r>
              <a:rPr lang="en-US" b="1" baseline="30000" dirty="0"/>
              <a:t>th</a:t>
            </a:r>
            <a:r>
              <a:rPr lang="en-US" b="1" dirty="0"/>
              <a:t> dose.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54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Teicoplanin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679590"/>
            <a:ext cx="11029615" cy="3179209"/>
          </a:xfrm>
        </p:spPr>
        <p:txBody>
          <a:bodyPr>
            <a:normAutofit fontScale="85000" lnSpcReduction="20000"/>
          </a:bodyPr>
          <a:lstStyle/>
          <a:p>
            <a:pPr marL="0" indent="0" algn="justLow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*MOA :cell wall  inhibitor. </a:t>
            </a:r>
          </a:p>
          <a:p>
            <a:pPr marL="0" indent="0" algn="justLow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*Coverage:  Gram positive aerobes like  MRSA and Enterococcus,  and anaerobes like C.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difficile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Low"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Low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*Antimicrobial properties:</a:t>
            </a:r>
          </a:p>
          <a:p>
            <a:pPr algn="justLow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Bacteristatic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concentration-dependent Killing.</a:t>
            </a:r>
          </a:p>
          <a:p>
            <a:pPr marL="0" indent="0" algn="justLow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*Dosage Forms: IV / IM / PO </a:t>
            </a: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*Side Effects: Ototoxicity, fever, hypersensitivity, CNS effects ,hematologic effect, nephrotoxicity ,elevated LFTs.</a:t>
            </a: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*Contraindication: Hypersensitivity.</a:t>
            </a: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*Pregnancy : Avoid use during pregnancy unless clearly necessary.</a:t>
            </a: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Low"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652388"/>
            <a:ext cx="9404723" cy="1400530"/>
          </a:xfrm>
        </p:spPr>
        <p:txBody>
          <a:bodyPr/>
          <a:lstStyle/>
          <a:p>
            <a:r>
              <a:rPr lang="en-GB" dirty="0"/>
              <a:t>Antibacterial spectrum: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Narrow spectrum agent; </a:t>
            </a:r>
            <a:r>
              <a:rPr lang="en-GB" b="1" dirty="0"/>
              <a:t>mostly aerobic gram positive cocci.</a:t>
            </a:r>
            <a:r>
              <a:rPr lang="en-GB" dirty="0"/>
              <a:t> </a:t>
            </a:r>
            <a:r>
              <a:rPr lang="en-GB" b="1" dirty="0"/>
              <a:t>Useful against: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/>
              <a:t>      1. ß- </a:t>
            </a:r>
            <a:r>
              <a:rPr lang="en-GB" b="1" dirty="0" err="1"/>
              <a:t>hemolytic</a:t>
            </a:r>
            <a:r>
              <a:rPr lang="en-GB" b="1" dirty="0"/>
              <a:t> streptococci (Group A, B, C)</a:t>
            </a:r>
          </a:p>
          <a:p>
            <a:pPr marL="0" indent="0">
              <a:buNone/>
            </a:pPr>
            <a:r>
              <a:rPr lang="en-GB" dirty="0"/>
              <a:t>      2.  </a:t>
            </a:r>
            <a:r>
              <a:rPr lang="en-GB" b="1" i="1" dirty="0"/>
              <a:t>Treponema pallidum (</a:t>
            </a:r>
            <a:r>
              <a:rPr lang="en-GB" b="1" i="1" dirty="0" err="1"/>
              <a:t>Syphillis</a:t>
            </a:r>
            <a:r>
              <a:rPr lang="en-GB" b="1" i="1" dirty="0"/>
              <a:t>) – Gram negative spirochete</a:t>
            </a:r>
          </a:p>
          <a:p>
            <a:pPr marL="0" indent="0">
              <a:buNone/>
            </a:pPr>
            <a:r>
              <a:rPr lang="en-GB" i="1" dirty="0"/>
              <a:t>      3. N. </a:t>
            </a:r>
            <a:r>
              <a:rPr lang="en-GB" i="1" dirty="0" err="1"/>
              <a:t>menigitidis</a:t>
            </a:r>
            <a:r>
              <a:rPr lang="en-GB" i="1" dirty="0"/>
              <a:t> *note: resistance 1-3%</a:t>
            </a:r>
          </a:p>
          <a:p>
            <a:pPr marL="0" indent="0">
              <a:buNone/>
            </a:pPr>
            <a:r>
              <a:rPr lang="en-GB" dirty="0"/>
              <a:t>      4. oral anaerobes</a:t>
            </a:r>
          </a:p>
          <a:p>
            <a:pPr marL="0" indent="0">
              <a:buNone/>
            </a:pPr>
            <a:r>
              <a:rPr lang="en-GB" dirty="0"/>
              <a:t>      5. </a:t>
            </a:r>
            <a:r>
              <a:rPr lang="en-GB" dirty="0" err="1"/>
              <a:t>Enteroccocus</a:t>
            </a:r>
            <a:r>
              <a:rPr lang="en-GB" dirty="0"/>
              <a:t> (</a:t>
            </a:r>
            <a:r>
              <a:rPr lang="en-GB" i="1" dirty="0"/>
              <a:t>E. </a:t>
            </a:r>
            <a:r>
              <a:rPr lang="en-GB" i="1" dirty="0" err="1"/>
              <a:t>facaelis</a:t>
            </a:r>
            <a:r>
              <a:rPr lang="en-GB" i="1" dirty="0"/>
              <a:t>, NOT E. </a:t>
            </a:r>
            <a:r>
              <a:rPr lang="en-GB" i="1" dirty="0" err="1"/>
              <a:t>faecium</a:t>
            </a:r>
            <a:r>
              <a:rPr lang="en-GB" i="1" dirty="0"/>
              <a:t>)</a:t>
            </a:r>
          </a:p>
          <a:p>
            <a:r>
              <a:rPr lang="en-GB" b="1" dirty="0"/>
              <a:t>NOT useful against:</a:t>
            </a:r>
          </a:p>
          <a:p>
            <a:pPr marL="0" indent="0">
              <a:buNone/>
            </a:pPr>
            <a:r>
              <a:rPr lang="en-GB" dirty="0"/>
              <a:t>      1. most gram negative organisms</a:t>
            </a:r>
          </a:p>
          <a:p>
            <a:pPr marL="0" indent="0">
              <a:buNone/>
            </a:pPr>
            <a:r>
              <a:rPr lang="en-GB" dirty="0"/>
              <a:t>      2. Beta-lactamase producing organisms (</a:t>
            </a:r>
            <a:r>
              <a:rPr lang="en-GB" i="1" dirty="0"/>
              <a:t>S. aureus - ~90%)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755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and hepatic adjustment: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:</a:t>
            </a:r>
          </a:p>
          <a:p>
            <a:r>
              <a:rPr lang="en-US" dirty="0" err="1"/>
              <a:t>CrCl</a:t>
            </a:r>
            <a:r>
              <a:rPr lang="en-US" dirty="0"/>
              <a:t> 40-60ml/min</a:t>
            </a:r>
            <a:r>
              <a:rPr lang="en-US" dirty="0">
                <a:sym typeface="Wingdings" panose="05000000000000000000" pitchFamily="2" charset="2"/>
              </a:rPr>
              <a:t> 50% of dose should be given.</a:t>
            </a:r>
            <a:r>
              <a:rPr lang="en-US" dirty="0"/>
              <a:t> </a:t>
            </a:r>
          </a:p>
          <a:p>
            <a:r>
              <a:rPr lang="en-US" dirty="0" err="1"/>
              <a:t>CrCl</a:t>
            </a:r>
            <a:r>
              <a:rPr lang="en-US" dirty="0"/>
              <a:t>  &lt; 40ml/min</a:t>
            </a:r>
            <a:r>
              <a:rPr lang="en-US" dirty="0">
                <a:sym typeface="Wingdings" panose="05000000000000000000" pitchFamily="2" charset="2"/>
              </a:rPr>
              <a:t> 33% of dose should be given.</a:t>
            </a:r>
          </a:p>
          <a:p>
            <a:r>
              <a:rPr lang="en-US" dirty="0">
                <a:sym typeface="Wingdings" panose="05000000000000000000" pitchFamily="2" charset="2"/>
              </a:rPr>
              <a:t>No hepatic dosage adjustment is necessary.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6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071862"/>
              </p:ext>
            </p:extLst>
          </p:nvPr>
        </p:nvGraphicFramePr>
        <p:xfrm>
          <a:off x="581025" y="2181225"/>
          <a:ext cx="11029950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antibiotic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Vancomycin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Teicloplanin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Loading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Loading</a:t>
                      </a:r>
                      <a:r>
                        <a:rPr lang="en-US" baseline="0" dirty="0"/>
                        <a:t> dose is required to ensure </a:t>
                      </a:r>
                      <a:r>
                        <a:rPr lang="en-US" baseline="0" dirty="0" err="1"/>
                        <a:t>vancomycin</a:t>
                      </a:r>
                      <a:r>
                        <a:rPr lang="en-US" baseline="0" dirty="0"/>
                        <a:t> level(25-30mg/Kg)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Loading dose is recommended.</a:t>
                      </a:r>
                    </a:p>
                    <a:p>
                      <a:r>
                        <a:rPr lang="en-US" dirty="0"/>
                        <a:t>3 doses of 400 mg every 12 hours.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Maintenance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Based</a:t>
                      </a:r>
                      <a:r>
                        <a:rPr lang="en-US" baseline="0" dirty="0"/>
                        <a:t> on patient’s creatinine clearance.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 mg once daily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Time/conc. 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Time-dependent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Conc. Dependent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Nephrotoxic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Cross BBB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  <a:r>
                        <a:rPr lang="en-US" baseline="0" dirty="0"/>
                        <a:t> not cross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Major side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dk1"/>
                        </a:buClr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Thrombophlebitis, Nephrotoxicity,</a:t>
                      </a:r>
                      <a:r>
                        <a:rPr lang="en-US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Neutropenia and ototoxicity (Dose-related)</a:t>
                      </a:r>
                      <a:r>
                        <a:rPr lang="en-US" baseline="0" dirty="0">
                          <a:solidFill>
                            <a:schemeClr val="dk1"/>
                          </a:solidFill>
                        </a:rPr>
                        <a:t> And </a:t>
                      </a: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Red-man syndrome.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Ototoxicity, fever, hypersensitivity, CNS effects ,hematologic effect, nephrotoxicity ,elevated LFTs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Dosage form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 ,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IV,IM , PO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197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Carbapenems</a:t>
            </a:r>
            <a:r>
              <a:rPr lang="en-US" dirty="0"/>
              <a:t>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err="1"/>
              <a:t>BacteriaCidal</a:t>
            </a:r>
            <a:r>
              <a:rPr lang="en-US" b="1" i="1" u="sng" dirty="0"/>
              <a:t>/ time dependent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Ertapenem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Imipenem</a:t>
            </a:r>
            <a:r>
              <a:rPr lang="en-US" dirty="0"/>
              <a:t>/</a:t>
            </a:r>
            <a:r>
              <a:rPr lang="en-US" dirty="0" err="1"/>
              <a:t>cilastin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Doripenem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Meropenem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29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Carbapenems</a:t>
            </a:r>
            <a:r>
              <a:rPr lang="en-US" dirty="0"/>
              <a:t> inhibit cell wall synthesis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They bind to multiple penicillin binding proteins and </a:t>
            </a:r>
          </a:p>
          <a:p>
            <a:pPr marL="0" indent="0">
              <a:buNone/>
            </a:pPr>
            <a:r>
              <a:rPr lang="en-US" dirty="0"/>
              <a:t>inhibit the final </a:t>
            </a:r>
            <a:r>
              <a:rPr lang="en-US" dirty="0" err="1"/>
              <a:t>transpeptidation</a:t>
            </a:r>
            <a:r>
              <a:rPr lang="en-US" dirty="0"/>
              <a:t> step in peptidoglycan synthesis. </a:t>
            </a:r>
          </a:p>
          <a:p>
            <a:r>
              <a:rPr lang="en-US" dirty="0"/>
              <a:t>while </a:t>
            </a:r>
            <a:r>
              <a:rPr lang="en-US" dirty="0" err="1"/>
              <a:t>Cilastin</a:t>
            </a:r>
            <a:r>
              <a:rPr lang="en-US" dirty="0"/>
              <a:t> prevents renal metabolism </a:t>
            </a:r>
          </a:p>
          <a:p>
            <a:pPr marL="0" indent="0">
              <a:buNone/>
            </a:pPr>
            <a:r>
              <a:rPr lang="en-US" dirty="0"/>
              <a:t>of </a:t>
            </a:r>
            <a:r>
              <a:rPr lang="en-US" dirty="0" err="1"/>
              <a:t>imipenem</a:t>
            </a:r>
            <a:r>
              <a:rPr lang="en-US" dirty="0"/>
              <a:t> by competitive inhibition of </a:t>
            </a:r>
          </a:p>
          <a:p>
            <a:pPr marL="0" indent="0">
              <a:buNone/>
            </a:pPr>
            <a:r>
              <a:rPr lang="en-US" dirty="0" err="1"/>
              <a:t>dehydropeptidase</a:t>
            </a:r>
            <a:r>
              <a:rPr lang="en-US" dirty="0"/>
              <a:t> along the brush border of the renal tubules.</a:t>
            </a:r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1876424"/>
            <a:ext cx="48482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17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Antimicrobial Activity /Coverage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Excellent Activity against :</a:t>
            </a:r>
          </a:p>
          <a:p>
            <a:pPr lvl="0"/>
            <a:r>
              <a:rPr lang="en-US" dirty="0"/>
              <a:t>Most Aerobic gram positive</a:t>
            </a:r>
          </a:p>
          <a:p>
            <a:pPr lvl="0"/>
            <a:r>
              <a:rPr lang="en-US" dirty="0"/>
              <a:t>Most Aerobic gram negatives including ESBL</a:t>
            </a:r>
          </a:p>
          <a:p>
            <a:pPr lvl="0"/>
            <a:r>
              <a:rPr lang="en-US" dirty="0"/>
              <a:t>Anaerobic bacteria </a:t>
            </a:r>
          </a:p>
          <a:p>
            <a:r>
              <a:rPr lang="en-US" b="1" dirty="0"/>
              <a:t>Drug of choice for ESBL</a:t>
            </a:r>
            <a:r>
              <a:rPr lang="en-US" dirty="0"/>
              <a:t>, and reserved for serious infections with resistant organisms. </a:t>
            </a:r>
          </a:p>
          <a:p>
            <a:r>
              <a:rPr lang="en-US" dirty="0" err="1"/>
              <a:t>Meropenim</a:t>
            </a:r>
            <a:r>
              <a:rPr lang="en-US" dirty="0"/>
              <a:t>&amp; </a:t>
            </a:r>
            <a:r>
              <a:rPr lang="en-US" dirty="0" err="1"/>
              <a:t>doripenem</a:t>
            </a:r>
            <a:r>
              <a:rPr lang="en-US" dirty="0"/>
              <a:t> best for gram (-)</a:t>
            </a:r>
          </a:p>
          <a:p>
            <a:r>
              <a:rPr lang="en-US" dirty="0" err="1"/>
              <a:t>Imipenem</a:t>
            </a:r>
            <a:r>
              <a:rPr lang="en-US" dirty="0"/>
              <a:t> best for gram (+)</a:t>
            </a:r>
          </a:p>
          <a:p>
            <a:r>
              <a:rPr lang="en-US" dirty="0" err="1"/>
              <a:t>MEropenim</a:t>
            </a:r>
            <a:r>
              <a:rPr lang="en-US" dirty="0"/>
              <a:t> is the best for CNS infections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95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Antimicrobial Activity /Coverage 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16581"/>
              </p:ext>
            </p:extLst>
          </p:nvPr>
        </p:nvGraphicFramePr>
        <p:xfrm>
          <a:off x="733425" y="1981198"/>
          <a:ext cx="9239250" cy="4171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Ertapenem (least broad spectrum)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Meropenem, Imipenem, Doripenem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Aerobic gram negatives including (ESBL)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Aerobic gram negatives including (ESBL)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Aerobic gram positives (MSSA, streptococcus)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Aerobic gram positives (MSSA, streptococcus)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Anaerobics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Anaerobics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Pseudomonas aeruginosa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enterococcus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acinetobacter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CNS infections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246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</a:t>
            </a:r>
            <a:r>
              <a:rPr lang="en-US" dirty="0" err="1"/>
              <a:t>carbapenems</a:t>
            </a:r>
            <a:r>
              <a:rPr lang="en-US" dirty="0"/>
              <a:t>”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813325"/>
              </p:ext>
            </p:extLst>
          </p:nvPr>
        </p:nvGraphicFramePr>
        <p:xfrm>
          <a:off x="771527" y="2219325"/>
          <a:ext cx="9364979" cy="3813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3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Doripenem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Ertapenim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Meropenim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Imipenem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Dosage forms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IV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IV/IM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IV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IV/IM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 doses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1.5g/day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1/day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2g/day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4g/day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Frequency of dosing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Every 8hr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Every 24 hr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Every6-8hr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Every 6-8 hr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Renal adjustment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CrCL&lt;= 50ml/min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CrCL&lt;=30 ml/min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Crcl&lt;=50ml/min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CrCl&lt;=90ml/min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BBB penetration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-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Pseudomonas coverage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-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Seizure risk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&lt;1%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Very high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8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Pregnancy category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Can be used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enough data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Crosses the placenta PK alters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232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Side Effects and cautions: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1-Anemia, thrombocytopenia and neutropenia.</a:t>
            </a:r>
          </a:p>
          <a:p>
            <a:pPr marL="0" indent="0">
              <a:buNone/>
            </a:pPr>
            <a:r>
              <a:rPr lang="en-US" dirty="0"/>
              <a:t>2-Seizures and headache</a:t>
            </a:r>
          </a:p>
          <a:p>
            <a:pPr marL="0" indent="0">
              <a:buNone/>
            </a:pPr>
            <a:r>
              <a:rPr lang="en-US" dirty="0"/>
              <a:t>3-GI side effects; Nausea vomiting and diarrhea.</a:t>
            </a:r>
          </a:p>
          <a:p>
            <a:r>
              <a:rPr lang="en-US" b="1" i="1" dirty="0"/>
              <a:t>Concerns related to side effects: </a:t>
            </a:r>
          </a:p>
          <a:p>
            <a:pPr marL="0" indent="0">
              <a:buNone/>
            </a:pPr>
            <a:r>
              <a:rPr lang="en-US" dirty="0"/>
              <a:t>1-Hypersensitivity reactions: including anaphylaxis (when people are allergic to Beta Lactams)</a:t>
            </a:r>
          </a:p>
          <a:p>
            <a:pPr marL="0" indent="0">
              <a:buNone/>
            </a:pPr>
            <a:r>
              <a:rPr lang="en-US" dirty="0"/>
              <a:t>2- use caution with CNS disorders (history of seizures)or renal impairment, and adjust doses  to avoid drug accumulation which may increase seizure risk.</a:t>
            </a:r>
          </a:p>
          <a:p>
            <a:pPr marL="0" indent="0">
              <a:buNone/>
            </a:pPr>
            <a:r>
              <a:rPr lang="en-US" dirty="0"/>
              <a:t>3- watch out if used with </a:t>
            </a:r>
            <a:r>
              <a:rPr lang="en-US" dirty="0" err="1"/>
              <a:t>probenecid</a:t>
            </a:r>
            <a:r>
              <a:rPr lang="en-US" dirty="0"/>
              <a:t>, it inhibits the excretion of </a:t>
            </a:r>
            <a:r>
              <a:rPr lang="en-US" dirty="0" err="1"/>
              <a:t>carbapenems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64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 mechanism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b="1" i="1" dirty="0"/>
              <a:t>Altered PBPs: modified PBP has a lower affinity for B- lactams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i="1" dirty="0"/>
              <a:t>Decreased permeability to the drug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i="1" dirty="0"/>
              <a:t>Active expulsion of </a:t>
            </a:r>
            <a:r>
              <a:rPr lang="en-US" b="1" i="1" dirty="0" err="1"/>
              <a:t>carbapenems</a:t>
            </a:r>
            <a:r>
              <a:rPr lang="en-US" b="1" i="1" dirty="0"/>
              <a:t> out of the </a:t>
            </a:r>
            <a:r>
              <a:rPr lang="en-US" b="1" i="1" dirty="0" err="1"/>
              <a:t>periplasmic</a:t>
            </a:r>
            <a:r>
              <a:rPr lang="en-US" b="1" i="1" dirty="0"/>
              <a:t> space through efflux pumps.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i="1" dirty="0"/>
              <a:t>Loss of </a:t>
            </a:r>
            <a:r>
              <a:rPr lang="en-US" b="1" i="1" dirty="0" err="1"/>
              <a:t>porins</a:t>
            </a:r>
            <a:endParaRPr lang="en-US" b="1" i="1" dirty="0"/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37" y="4410074"/>
            <a:ext cx="3338513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158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Telavancin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Bacteriacidal</a:t>
            </a:r>
            <a:r>
              <a:rPr lang="en-US" b="1" i="1" dirty="0"/>
              <a:t>/ </a:t>
            </a:r>
            <a:r>
              <a:rPr lang="en-US" b="1" i="1" dirty="0" err="1"/>
              <a:t>conc</a:t>
            </a:r>
            <a:r>
              <a:rPr lang="en-US" b="1" i="1" dirty="0"/>
              <a:t> dependent </a:t>
            </a:r>
          </a:p>
          <a:p>
            <a:r>
              <a:rPr lang="en-US" b="1" i="1" dirty="0" err="1"/>
              <a:t>Telavancin</a:t>
            </a:r>
            <a:r>
              <a:rPr lang="en-US" b="1" i="1" dirty="0"/>
              <a:t> is a semisynthetic </a:t>
            </a:r>
            <a:r>
              <a:rPr lang="en-US" b="1" i="1" dirty="0" err="1"/>
              <a:t>vancomycin</a:t>
            </a:r>
            <a:r>
              <a:rPr lang="en-US" b="1" i="1" dirty="0"/>
              <a:t> derivative, </a:t>
            </a:r>
            <a:r>
              <a:rPr lang="en-US" b="1" i="1" dirty="0" err="1"/>
              <a:t>lipoglycopeptide</a:t>
            </a:r>
            <a:r>
              <a:rPr lang="en-US" b="1" i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Penicillinase-resistant </a:t>
            </a:r>
            <a:r>
              <a:rPr lang="en-GB" dirty="0" err="1"/>
              <a:t>penicillins</a:t>
            </a:r>
            <a:r>
              <a:rPr lang="en-GB" dirty="0"/>
              <a:t> / </a:t>
            </a:r>
            <a:r>
              <a:rPr lang="en-GB" dirty="0" err="1"/>
              <a:t>antistaphylococcal</a:t>
            </a:r>
            <a:r>
              <a:rPr lang="en-GB" dirty="0"/>
              <a:t> </a:t>
            </a:r>
            <a:r>
              <a:rPr lang="en-GB" dirty="0" err="1"/>
              <a:t>penicillins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Nafcillin</a:t>
            </a:r>
            <a:r>
              <a:rPr lang="en-GB" dirty="0"/>
              <a:t> (IM, IV) </a:t>
            </a:r>
          </a:p>
          <a:p>
            <a:r>
              <a:rPr lang="en-GB" dirty="0"/>
              <a:t>Oxacillin (IM, IV) </a:t>
            </a:r>
          </a:p>
          <a:p>
            <a:r>
              <a:rPr lang="en-GB" dirty="0" err="1"/>
              <a:t>Cloxacillin</a:t>
            </a:r>
            <a:r>
              <a:rPr lang="en-GB" dirty="0"/>
              <a:t> (PO, IM, IV) </a:t>
            </a:r>
          </a:p>
          <a:p>
            <a:r>
              <a:rPr lang="en-GB" dirty="0" err="1"/>
              <a:t>Dicloxacillin</a:t>
            </a:r>
            <a:r>
              <a:rPr lang="en-GB" dirty="0"/>
              <a:t> (PO)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328799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inhibits bacterial cell wall synthesis by novel combined actions: </a:t>
            </a:r>
          </a:p>
          <a:p>
            <a:pPr marL="0" indent="0">
              <a:buNone/>
            </a:pPr>
            <a:r>
              <a:rPr lang="en-US" dirty="0"/>
              <a:t>first by blocking polymerization and cross-linking of peptidoglycan</a:t>
            </a:r>
          </a:p>
          <a:p>
            <a:pPr marL="0" indent="0">
              <a:buNone/>
            </a:pPr>
            <a:r>
              <a:rPr lang="en-US" dirty="0"/>
              <a:t> by binding to D-</a:t>
            </a:r>
            <a:r>
              <a:rPr lang="en-US" dirty="0" err="1"/>
              <a:t>Ala</a:t>
            </a:r>
            <a:r>
              <a:rPr lang="en-US" dirty="0"/>
              <a:t>-D-</a:t>
            </a:r>
            <a:r>
              <a:rPr lang="en-US" dirty="0" err="1"/>
              <a:t>Ala</a:t>
            </a:r>
            <a:r>
              <a:rPr lang="en-US" dirty="0"/>
              <a:t> portion of cell wall. </a:t>
            </a:r>
          </a:p>
          <a:p>
            <a:r>
              <a:rPr lang="en-US" dirty="0"/>
              <a:t>Unlike </a:t>
            </a:r>
            <a:r>
              <a:rPr lang="en-US" dirty="0" err="1"/>
              <a:t>vancomycin</a:t>
            </a:r>
            <a:r>
              <a:rPr lang="en-US" dirty="0"/>
              <a:t>, additional mechanism involves disruption</a:t>
            </a:r>
          </a:p>
          <a:p>
            <a:pPr marL="0" indent="0">
              <a:buNone/>
            </a:pPr>
            <a:r>
              <a:rPr lang="en-US" dirty="0"/>
              <a:t> of membrane potential and changes cell permeability due</a:t>
            </a:r>
          </a:p>
          <a:p>
            <a:pPr marL="0" indent="0">
              <a:buNone/>
            </a:pPr>
            <a:r>
              <a:rPr lang="en-US" dirty="0"/>
              <a:t> to presence of lipophilic side chain moiety.</a:t>
            </a:r>
          </a:p>
          <a:p>
            <a:r>
              <a:rPr lang="en-US" b="1" i="1" dirty="0"/>
              <a:t>Dosage form: reconstituted solution for IV administration.</a:t>
            </a:r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1819275"/>
            <a:ext cx="4257675" cy="470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757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Antimicrobial activity / resistance mechanism: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Antimicrobial activity :</a:t>
            </a:r>
          </a:p>
          <a:p>
            <a:r>
              <a:rPr lang="en-US" dirty="0"/>
              <a:t>Similar to </a:t>
            </a:r>
            <a:r>
              <a:rPr lang="en-US" dirty="0" err="1"/>
              <a:t>vancomycin</a:t>
            </a:r>
            <a:r>
              <a:rPr lang="en-US" dirty="0"/>
              <a:t>; it works against major spectrum of gram (+) bacteria, including MRSA&lt; penicillin resistant streptococci and ampicillin resistant enterococci. It also works against VRE.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Resistant mechanism:</a:t>
            </a:r>
          </a:p>
          <a:p>
            <a:pPr lvl="0"/>
            <a:r>
              <a:rPr lang="en-US" dirty="0"/>
              <a:t>The mechanism of resistant was observed in the Enterococci Bactria that have the </a:t>
            </a:r>
            <a:r>
              <a:rPr lang="en-US" i="1" dirty="0" err="1"/>
              <a:t>vanA</a:t>
            </a:r>
            <a:r>
              <a:rPr lang="en-US" dirty="0"/>
              <a:t> Operon. This operon enzymatically changes the bacterial peptidoglycan (drug target) which consequently alters the binding.</a:t>
            </a:r>
          </a:p>
          <a:p>
            <a:r>
              <a:rPr lang="en-US" dirty="0"/>
              <a:t>However, enterococci with </a:t>
            </a:r>
            <a:r>
              <a:rPr lang="en-US" i="1" dirty="0" err="1"/>
              <a:t>vanB</a:t>
            </a:r>
            <a:r>
              <a:rPr lang="en-US" i="1" dirty="0"/>
              <a:t> </a:t>
            </a:r>
            <a:r>
              <a:rPr lang="en-US" dirty="0"/>
              <a:t>remain susceptible to </a:t>
            </a:r>
            <a:r>
              <a:rPr lang="en-US" dirty="0" err="1"/>
              <a:t>Telavancin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92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 &amp; considerations: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CNS symptoms; dizziness, </a:t>
            </a:r>
            <a:r>
              <a:rPr lang="en-US" dirty="0" err="1"/>
              <a:t>infustion</a:t>
            </a:r>
            <a:r>
              <a:rPr lang="en-US" dirty="0"/>
              <a:t> site pain (infusion reaction)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Gi</a:t>
            </a:r>
            <a:r>
              <a:rPr lang="en-US" dirty="0"/>
              <a:t> symptoms; metallic taste, nausea, vomiting, decreased appetite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Nephtotoxicity</a:t>
            </a:r>
            <a:r>
              <a:rPr lang="en-US" dirty="0"/>
              <a:t>; it increases serum </a:t>
            </a:r>
            <a:r>
              <a:rPr lang="en-US" dirty="0" err="1"/>
              <a:t>creatinine</a:t>
            </a:r>
            <a:r>
              <a:rPr lang="en-US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Interactions with medications that can cause QT prolongation such as haloperidol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Foamy urine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Considerations:</a:t>
            </a:r>
          </a:p>
          <a:p>
            <a:pPr lvl="0"/>
            <a:r>
              <a:rPr lang="en-US" dirty="0"/>
              <a:t>It needs renal dose adjustment when </a:t>
            </a:r>
            <a:r>
              <a:rPr lang="en-US" b="1" dirty="0" err="1"/>
              <a:t>CrCl</a:t>
            </a:r>
            <a:r>
              <a:rPr lang="en-US" b="1" dirty="0"/>
              <a:t> is &lt;=50 ml/min</a:t>
            </a:r>
            <a:r>
              <a:rPr lang="en-US" dirty="0"/>
              <a:t>, and no hepatic dose adjustment.</a:t>
            </a:r>
          </a:p>
          <a:p>
            <a:pPr lvl="0"/>
            <a:r>
              <a:rPr lang="en-US" dirty="0"/>
              <a:t>C/I In patients using IV unfractionated heparin</a:t>
            </a:r>
          </a:p>
          <a:p>
            <a:pPr lvl="0"/>
            <a:r>
              <a:rPr lang="en-US" b="1" dirty="0"/>
              <a:t>Pregnancy : teratogen , causes fatal harm.</a:t>
            </a:r>
          </a:p>
          <a:p>
            <a:pPr lvl="0"/>
            <a:r>
              <a:rPr lang="en-US" dirty="0"/>
              <a:t>Dose is adjusted based on renal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886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Polymixins</a:t>
            </a:r>
            <a:r>
              <a:rPr lang="en-US" dirty="0"/>
              <a:t>( B &amp; E 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Bacteriacidal</a:t>
            </a:r>
            <a:r>
              <a:rPr lang="en-US" b="1" dirty="0"/>
              <a:t>/ </a:t>
            </a:r>
            <a:r>
              <a:rPr lang="en-US" b="1" dirty="0" err="1"/>
              <a:t>conc</a:t>
            </a:r>
            <a:r>
              <a:rPr lang="en-US" b="1" dirty="0"/>
              <a:t> dependent</a:t>
            </a:r>
          </a:p>
          <a:p>
            <a:r>
              <a:rPr lang="en-US" dirty="0" err="1"/>
              <a:t>Polymixin</a:t>
            </a:r>
            <a:r>
              <a:rPr lang="en-US" dirty="0"/>
              <a:t> B: mixture of </a:t>
            </a:r>
            <a:r>
              <a:rPr lang="en-US" dirty="0" err="1"/>
              <a:t>polymixin</a:t>
            </a:r>
            <a:r>
              <a:rPr lang="en-US" dirty="0"/>
              <a:t> B1 and B2</a:t>
            </a:r>
          </a:p>
          <a:p>
            <a:r>
              <a:rPr lang="en-US" dirty="0" err="1"/>
              <a:t>Polymixin</a:t>
            </a:r>
            <a:r>
              <a:rPr lang="en-US" dirty="0"/>
              <a:t> E : </a:t>
            </a:r>
            <a:r>
              <a:rPr lang="en-US" dirty="0" err="1"/>
              <a:t>colistin</a:t>
            </a:r>
            <a:r>
              <a:rPr lang="en-US" dirty="0"/>
              <a:t> </a:t>
            </a:r>
          </a:p>
          <a:p>
            <a:r>
              <a:rPr lang="en-US" b="1" i="1" dirty="0"/>
              <a:t>Dosage forms: </a:t>
            </a:r>
          </a:p>
          <a:p>
            <a:r>
              <a:rPr lang="en-US" dirty="0" err="1"/>
              <a:t>Polymixin</a:t>
            </a:r>
            <a:r>
              <a:rPr lang="en-US" dirty="0"/>
              <a:t> B : </a:t>
            </a:r>
            <a:r>
              <a:rPr lang="en-US" dirty="0" err="1"/>
              <a:t>parentral</a:t>
            </a:r>
            <a:r>
              <a:rPr lang="en-US" dirty="0"/>
              <a:t>, ophthalmic, </a:t>
            </a:r>
            <a:r>
              <a:rPr lang="en-US" dirty="0" err="1"/>
              <a:t>otic</a:t>
            </a:r>
            <a:r>
              <a:rPr lang="en-US" dirty="0"/>
              <a:t>, and topical preparations.</a:t>
            </a:r>
          </a:p>
          <a:p>
            <a:r>
              <a:rPr lang="en-US" dirty="0" err="1"/>
              <a:t>Colistin</a:t>
            </a:r>
            <a:r>
              <a:rPr lang="en-US" dirty="0"/>
              <a:t> which is only available as a </a:t>
            </a:r>
            <a:r>
              <a:rPr lang="en-US" dirty="0" err="1"/>
              <a:t>prodrug</a:t>
            </a:r>
            <a:r>
              <a:rPr lang="en-US" dirty="0"/>
              <a:t> “ </a:t>
            </a:r>
            <a:r>
              <a:rPr lang="en-US" dirty="0" err="1"/>
              <a:t>colismethate</a:t>
            </a:r>
            <a:r>
              <a:rPr lang="en-US" dirty="0"/>
              <a:t> sodium” can be given IV, or inhaled by a nebulizer.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014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Disruption of the bacterial outer membrane,</a:t>
            </a:r>
          </a:p>
          <a:p>
            <a:pPr marL="0" indent="0">
              <a:buNone/>
            </a:pPr>
            <a:r>
              <a:rPr lang="en-US" dirty="0"/>
              <a:t> by binding to the surface phospholipids and </a:t>
            </a:r>
          </a:p>
          <a:p>
            <a:pPr marL="0" indent="0">
              <a:buNone/>
            </a:pPr>
            <a:r>
              <a:rPr lang="en-US" dirty="0"/>
              <a:t>disrupts the structure of cell wall, resulting </a:t>
            </a:r>
          </a:p>
          <a:p>
            <a:pPr marL="0" indent="0">
              <a:buNone/>
            </a:pPr>
            <a:r>
              <a:rPr lang="en-US" dirty="0"/>
              <a:t>in leakage of cell contents and cell death.</a:t>
            </a:r>
          </a:p>
          <a:p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65" y="2909697"/>
            <a:ext cx="6766560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849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Antimicrobial activity</a:t>
            </a:r>
            <a:br>
              <a:rPr lang="en-US" dirty="0"/>
            </a:br>
            <a:r>
              <a:rPr lang="en-US" dirty="0"/>
              <a:t> $ resistance mechanism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/>
              <a:t>Antimicrobial activity:</a:t>
            </a:r>
          </a:p>
          <a:p>
            <a:r>
              <a:rPr lang="en-US" dirty="0"/>
              <a:t>Narrow spectrum: aerobic Gram negatives</a:t>
            </a:r>
          </a:p>
          <a:p>
            <a:r>
              <a:rPr lang="en-US" dirty="0"/>
              <a:t> Reliable activity against: ESBLs, CREs, Pseudomonas, </a:t>
            </a:r>
            <a:r>
              <a:rPr lang="en-US" dirty="0" err="1"/>
              <a:t>Acinetobacter</a:t>
            </a:r>
            <a:endParaRPr lang="en-US" dirty="0"/>
          </a:p>
          <a:p>
            <a:r>
              <a:rPr lang="en-US" dirty="0"/>
              <a:t>Useful for: highly resistant aerobic gram negative infections where there are no other options</a:t>
            </a:r>
          </a:p>
          <a:p>
            <a:r>
              <a:rPr lang="en-US" dirty="0"/>
              <a:t> Not useful for: Gram positives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i="1" dirty="0"/>
              <a:t>Resistance mechanism:</a:t>
            </a:r>
          </a:p>
          <a:p>
            <a:r>
              <a:rPr lang="en-US" dirty="0"/>
              <a:t>Modifications of lipid A phosphates with positively charged groups or Complete loss of Lipopolysaccharides.</a:t>
            </a:r>
          </a:p>
          <a:p>
            <a:r>
              <a:rPr lang="en-US" dirty="0"/>
              <a:t>Alterations in the expression of outer membrane proteins, including efflux pumps and membrane stabilization proteins.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31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 and precautions: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Side effects and precautions: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Neurotoxicity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 nephrotoxicity ( decreased </a:t>
            </a:r>
            <a:r>
              <a:rPr lang="en-US" dirty="0" err="1"/>
              <a:t>CrCL</a:t>
            </a:r>
            <a:r>
              <a:rPr lang="en-US" dirty="0"/>
              <a:t>) dose dependent 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Use with caution with other antibiotics , because it may result in super-infections.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C/I in patients using muscle relaxants and other neurotoxic drugs ; it leads to respiratory depression.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6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</a:t>
            </a:r>
            <a:r>
              <a:rPr lang="en-US" dirty="0" err="1"/>
              <a:t>polymixin</a:t>
            </a:r>
            <a:r>
              <a:rPr lang="en-US" dirty="0"/>
              <a:t> B &amp; E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296111"/>
              </p:ext>
            </p:extLst>
          </p:nvPr>
        </p:nvGraphicFramePr>
        <p:xfrm>
          <a:off x="447675" y="2076450"/>
          <a:ext cx="8639175" cy="4133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Polymixin 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Polymixin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Agents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Mix of B1 and B2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Colistin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Coverage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Ecoli, H. influenza, P.auruginosa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Klebsiellaspp, acinetobacter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Renal adjustment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If total body clearance is not altered then no need to adjust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Needs renal dose adjustment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Loading dose : stays the same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Maintenance dose: based on CrCL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Pregnancy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safe during pregnancy and lactation (no studies recommend using it)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category 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Hepatic adjustment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 need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 need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7456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280" y="1483743"/>
            <a:ext cx="10318918" cy="378182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Daptomycin, </a:t>
            </a:r>
            <a:r>
              <a:rPr lang="en-US" dirty="0" err="1">
                <a:latin typeface="Comic Sans MS" panose="030F0702030302020204" pitchFamily="66" charset="0"/>
              </a:rPr>
              <a:t>Quinupristin</a:t>
            </a:r>
            <a:r>
              <a:rPr lang="en-US" dirty="0">
                <a:latin typeface="Comic Sans MS" panose="030F0702030302020204" pitchFamily="66" charset="0"/>
              </a:rPr>
              <a:t>/</a:t>
            </a:r>
            <a:r>
              <a:rPr lang="en-US" dirty="0" err="1">
                <a:latin typeface="Comic Sans MS" panose="030F0702030302020204" pitchFamily="66" charset="0"/>
              </a:rPr>
              <a:t>dalfopristin</a:t>
            </a:r>
            <a:r>
              <a:rPr lang="en-US" dirty="0">
                <a:latin typeface="Comic Sans MS" panose="030F0702030302020204" pitchFamily="66" charset="0"/>
              </a:rPr>
              <a:t>, Nitrofurantoin</a:t>
            </a:r>
            <a:r>
              <a:rPr lang="en-US">
                <a:latin typeface="Comic Sans MS" panose="030F0702030302020204" pitchFamily="66" charset="0"/>
              </a:rPr>
              <a:t>, Aminoglycosides</a:t>
            </a: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                         Nadine </a:t>
            </a:r>
            <a:r>
              <a:rPr lang="en-US" dirty="0" err="1">
                <a:latin typeface="Comic Sans MS" panose="030F0702030302020204" pitchFamily="66" charset="0"/>
              </a:rPr>
              <a:t>Amer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367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752" y="1451169"/>
            <a:ext cx="10058400" cy="145075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Daptomycin</a:t>
            </a:r>
          </a:p>
        </p:txBody>
      </p:sp>
    </p:spTree>
    <p:extLst>
      <p:ext uri="{BB962C8B-B14F-4D97-AF65-F5344CB8AC3E}">
        <p14:creationId xmlns:p14="http://schemas.microsoft.com/office/powerpoint/2010/main" val="17483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Antibacterial spectrum: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Very narrow spectrum; gram positive aerobes</a:t>
            </a:r>
          </a:p>
          <a:p>
            <a:pPr marL="0" indent="0">
              <a:buNone/>
            </a:pPr>
            <a:r>
              <a:rPr lang="en-GB" dirty="0"/>
              <a:t>      • drug of choice for MSSA</a:t>
            </a:r>
          </a:p>
          <a:p>
            <a:pPr marL="0" indent="0">
              <a:buNone/>
            </a:pPr>
            <a:r>
              <a:rPr lang="en-GB" dirty="0"/>
              <a:t>      • maintains coverage for Streptococci (less so than penicillin/     amoxicillin)</a:t>
            </a:r>
          </a:p>
          <a:p>
            <a:pPr marL="0" indent="0">
              <a:buNone/>
            </a:pPr>
            <a:r>
              <a:rPr lang="en-GB" dirty="0"/>
              <a:t>      • some oral anaerobic coverage (less so than penicillin/amoxicillin)</a:t>
            </a:r>
          </a:p>
          <a:p>
            <a:r>
              <a:rPr lang="en-GB" b="1" dirty="0"/>
              <a:t>Not useful against: Enterococci, </a:t>
            </a:r>
            <a:r>
              <a:rPr lang="en-GB" b="1" i="1" dirty="0"/>
              <a:t>N. meningitis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15" y="4752303"/>
            <a:ext cx="6115904" cy="19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870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078192" cy="816694"/>
          </a:xfrm>
        </p:spPr>
        <p:txBody>
          <a:bodyPr/>
          <a:lstStyle/>
          <a:p>
            <a:r>
              <a:rPr lang="en-US" dirty="0"/>
              <a:t>Daptomycin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03" y="13684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Cyclic lipopeptide antibiotic.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Bactericidal.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Concentration-dependent killing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Mechanism of action</a:t>
            </a:r>
            <a:r>
              <a:rPr lang="en-US" dirty="0">
                <a:solidFill>
                  <a:schemeClr val="tx1"/>
                </a:solidFill>
              </a:rPr>
              <a:t>: Binds to bacterial membranes and causes rapid depolarization of membrane potential; inhibiting intracellular synthesis of </a:t>
            </a:r>
            <a:r>
              <a:rPr lang="en-US" dirty="0" err="1">
                <a:solidFill>
                  <a:schemeClr val="tx1"/>
                </a:solidFill>
              </a:rPr>
              <a:t>DNA,RNA</a:t>
            </a:r>
            <a:r>
              <a:rPr lang="en-US" dirty="0">
                <a:solidFill>
                  <a:schemeClr val="tx1"/>
                </a:solidFill>
              </a:rPr>
              <a:t> and protein.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Administration</a:t>
            </a:r>
            <a:r>
              <a:rPr lang="en-US" dirty="0">
                <a:solidFill>
                  <a:schemeClr val="tx1"/>
                </a:solidFill>
              </a:rPr>
              <a:t>: IV/intrathecal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Pregnancy category</a:t>
            </a:r>
            <a:r>
              <a:rPr lang="en-US" dirty="0">
                <a:solidFill>
                  <a:schemeClr val="tx1"/>
                </a:solidFill>
              </a:rPr>
              <a:t>: B, only limited information is available from case reports about its successful use during the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&amp;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trimesters.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891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Antibacterial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Narrow-spectrum (aerobic gram positives)</a:t>
            </a:r>
          </a:p>
          <a:p>
            <a:r>
              <a:rPr lang="en-US" dirty="0"/>
              <a:t>-Staphylococci (</a:t>
            </a:r>
            <a:r>
              <a:rPr lang="en-US" dirty="0" err="1"/>
              <a:t>MSSA</a:t>
            </a:r>
            <a:r>
              <a:rPr lang="en-US" dirty="0"/>
              <a:t>, </a:t>
            </a:r>
            <a:r>
              <a:rPr lang="en-US" dirty="0" err="1"/>
              <a:t>MRSA,CNST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-Streptococci (Penicillin-resistant)</a:t>
            </a:r>
          </a:p>
          <a:p>
            <a:r>
              <a:rPr lang="en-US" dirty="0"/>
              <a:t>-Enterococci (</a:t>
            </a:r>
            <a:r>
              <a:rPr lang="en-US" dirty="0" err="1"/>
              <a:t>E.faecalis</a:t>
            </a:r>
            <a:r>
              <a:rPr lang="en-US" dirty="0"/>
              <a:t>, </a:t>
            </a:r>
            <a:r>
              <a:rPr lang="en-US" dirty="0" err="1"/>
              <a:t>E.faecium,VRE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-Useful for resistant aerobic gram positives.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-Not</a:t>
            </a:r>
            <a:r>
              <a:rPr lang="en-US" dirty="0"/>
              <a:t> useful for: any gram negative, any anaerobes, chest infection.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Note: Daptomycin should not be used for the treatment of pneumonia due to inactivation of antimicrobial activity by pulmonary surfactant.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447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Dose adjustment: Renal/hepatic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Renal impairment: </a:t>
            </a:r>
          </a:p>
          <a:p>
            <a:pPr marL="0" indent="0">
              <a:buNone/>
            </a:pPr>
            <a:r>
              <a:rPr lang="en-US" dirty="0"/>
              <a:t>-CrCl≥30 ml/minute: No dosage adjustment necessary.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CrCl</a:t>
            </a:r>
            <a:r>
              <a:rPr lang="en-US" dirty="0"/>
              <a:t>&lt;30 ml/minute: dose adjustment necessary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Hepatic impairment:</a:t>
            </a:r>
          </a:p>
          <a:p>
            <a:pPr marL="0" indent="0">
              <a:buNone/>
            </a:pPr>
            <a:r>
              <a:rPr lang="en-US" dirty="0"/>
              <a:t>- Mild-Mod [Child-Pugh class A/B]: No dosage adjustment necessary.</a:t>
            </a:r>
            <a:br>
              <a:rPr lang="en-US" dirty="0"/>
            </a:br>
            <a:r>
              <a:rPr lang="en-US" dirty="0"/>
              <a:t>- Severe [ Child-Pugh Class c]: No dosage adjustments provided [has not been studied]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065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Cardiovascular: </a:t>
            </a:r>
            <a:r>
              <a:rPr lang="en-US" b="1" dirty="0"/>
              <a:t>Chest pain</a:t>
            </a:r>
            <a:r>
              <a:rPr lang="en-US" dirty="0"/>
              <a:t>, </a:t>
            </a:r>
            <a:r>
              <a:rPr lang="en-US" b="1" dirty="0"/>
              <a:t>edema, </a:t>
            </a:r>
            <a:r>
              <a:rPr lang="en-US" dirty="0"/>
              <a:t>hypertension ,hypotension.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CNS</a:t>
            </a:r>
            <a:r>
              <a:rPr lang="en-US" b="1" dirty="0"/>
              <a:t>: Insomnia</a:t>
            </a:r>
            <a:r>
              <a:rPr lang="en-US" dirty="0"/>
              <a:t>, headache, dizziness.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Dermatologic: Pruritus, diaphoresis, skin rash.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GI: Diarrhea, abdominal pain, vomiting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Genitourinary: urinary tract infection.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Hepatic</a:t>
            </a:r>
            <a:r>
              <a:rPr lang="en-US" b="1" dirty="0"/>
              <a:t>: Abnormal hepatic function tests, increased serum alkaline phosphatase.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Infection: Gram negative organism infection, bacteremia, sepsis.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Neuromuscular &amp; skeletal: </a:t>
            </a:r>
            <a:r>
              <a:rPr lang="en-US" b="1" dirty="0"/>
              <a:t>Increased creatinine phosphokinase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Respiratory: </a:t>
            </a:r>
            <a:r>
              <a:rPr lang="en-US" b="1" dirty="0"/>
              <a:t>Pharyngolaryngeal pain</a:t>
            </a:r>
            <a:r>
              <a:rPr lang="en-US" dirty="0"/>
              <a:t>, dyspnea.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C/Is: Hypersensitivity to daptomycin or any component of the formulation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146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67154"/>
            <a:ext cx="10058400" cy="3203532"/>
          </a:xfrm>
        </p:spPr>
        <p:txBody>
          <a:bodyPr/>
          <a:lstStyle/>
          <a:p>
            <a:r>
              <a:rPr lang="en-US" dirty="0"/>
              <a:t>Resistance to daptomycin is related to mutations in the membrane lipid composition.</a:t>
            </a:r>
          </a:p>
        </p:txBody>
      </p:sp>
    </p:spTree>
    <p:extLst>
      <p:ext uri="{BB962C8B-B14F-4D97-AF65-F5344CB8AC3E}">
        <p14:creationId xmlns:p14="http://schemas.microsoft.com/office/powerpoint/2010/main" val="31042301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56" y="1986007"/>
            <a:ext cx="10058400" cy="1450757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 </a:t>
            </a:r>
            <a:r>
              <a:rPr lang="en-US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Quinupristin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/</a:t>
            </a:r>
            <a:r>
              <a:rPr lang="en-US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dalfopristin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49" y="786729"/>
            <a:ext cx="10058400" cy="402336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83907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Quinupristin</a:t>
            </a:r>
            <a:r>
              <a:rPr lang="en-US" dirty="0"/>
              <a:t>/</a:t>
            </a:r>
            <a:r>
              <a:rPr lang="en-US" dirty="0" err="1"/>
              <a:t>dalfopristin</a:t>
            </a:r>
            <a:r>
              <a:rPr lang="en-US" dirty="0"/>
              <a:t>(</a:t>
            </a:r>
            <a:r>
              <a:rPr lang="en-US" dirty="0" err="1"/>
              <a:t>streptogramins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 mixture of two </a:t>
            </a:r>
            <a:r>
              <a:rPr lang="en-US" dirty="0" err="1"/>
              <a:t>streptogramins</a:t>
            </a:r>
            <a:r>
              <a:rPr lang="en-US" dirty="0"/>
              <a:t> in a ratio 30:70, respectively.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Bactericidal against staphylococci, bacteriostatic against </a:t>
            </a:r>
            <a:r>
              <a:rPr lang="en-US" b="1" dirty="0" err="1"/>
              <a:t>VRE</a:t>
            </a:r>
            <a:r>
              <a:rPr lang="en-US" b="1" dirty="0"/>
              <a:t> strains.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Time-</a:t>
            </a:r>
            <a:r>
              <a:rPr lang="en-US" b="1" dirty="0" err="1"/>
              <a:t>dependant</a:t>
            </a:r>
            <a:r>
              <a:rPr lang="en-US" b="1" dirty="0"/>
              <a:t> killing.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Long post antibiotic effect (</a:t>
            </a:r>
            <a:r>
              <a:rPr lang="en-US" b="1" dirty="0" err="1"/>
              <a:t>PAE</a:t>
            </a:r>
            <a:r>
              <a:rPr lang="en-US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Mechanism of action</a:t>
            </a:r>
            <a:r>
              <a:rPr lang="en-US" dirty="0"/>
              <a:t>: </a:t>
            </a:r>
            <a:r>
              <a:rPr lang="en-US" dirty="0" err="1"/>
              <a:t>Quinupristin</a:t>
            </a:r>
            <a:r>
              <a:rPr lang="en-US" dirty="0"/>
              <a:t> and </a:t>
            </a:r>
            <a:r>
              <a:rPr lang="en-US" dirty="0" err="1"/>
              <a:t>dalfopristin</a:t>
            </a:r>
            <a:r>
              <a:rPr lang="en-US" dirty="0"/>
              <a:t> synergistically inhibit bacterial protein synthesis by binding to different sites on the 50S bacterial ribosome.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Dalfopristin</a:t>
            </a:r>
            <a:r>
              <a:rPr lang="en-US" dirty="0"/>
              <a:t>: Disrupts elongation by interfering with the addition of new amino acids to the peptide chain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Quinupristin</a:t>
            </a:r>
            <a:r>
              <a:rPr lang="en-US" dirty="0"/>
              <a:t>: Prevents elongation similar to macrolides &amp; causes release of incomplete peptide chain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972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Administration: </a:t>
            </a:r>
            <a:r>
              <a:rPr lang="en-US" dirty="0"/>
              <a:t>IV/intrathecal(off-label)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Pregnancy category B</a:t>
            </a:r>
            <a:r>
              <a:rPr lang="en-US" dirty="0"/>
              <a:t>. Adverse events have not been observed in animal reproduction studies.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/>
              <a:t>Dosing</a:t>
            </a:r>
            <a:r>
              <a:rPr lang="en-US" dirty="0"/>
              <a:t>: Renal/hepatic impairment: No dosage adjustment necessary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Antibacterial spectrum: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-Primarily gram positive cocci including those resistant to other antibiotics ( </a:t>
            </a:r>
            <a:r>
              <a:rPr lang="en-US" dirty="0" err="1"/>
              <a:t>E.faecium</a:t>
            </a:r>
            <a:r>
              <a:rPr lang="en-US" dirty="0"/>
              <a:t>; </a:t>
            </a:r>
            <a:r>
              <a:rPr lang="en-US" dirty="0" err="1"/>
              <a:t>VRE</a:t>
            </a:r>
            <a:r>
              <a:rPr lang="en-US" dirty="0"/>
              <a:t> , </a:t>
            </a:r>
            <a:r>
              <a:rPr lang="en-US" dirty="0" err="1"/>
              <a:t>MRSA</a:t>
            </a:r>
            <a:r>
              <a:rPr lang="en-US" dirty="0"/>
              <a:t>, penicillin-resistant </a:t>
            </a:r>
            <a:r>
              <a:rPr lang="en-US" dirty="0" err="1"/>
              <a:t>S.pneumonia</a:t>
            </a:r>
            <a:r>
              <a:rPr lang="en-US" dirty="0"/>
              <a:t>).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active against </a:t>
            </a:r>
            <a:r>
              <a:rPr lang="en-US" dirty="0" err="1"/>
              <a:t>E.faecalis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Unclear clinical efficacy against gram negative bacteria and some anaerobic bacteria.</a:t>
            </a:r>
          </a:p>
        </p:txBody>
      </p:sp>
    </p:spTree>
    <p:extLst>
      <p:ext uri="{BB962C8B-B14F-4D97-AF65-F5344CB8AC3E}">
        <p14:creationId xmlns:p14="http://schemas.microsoft.com/office/powerpoint/2010/main" val="32553113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Mechanisms of resistance: </a:t>
            </a:r>
          </a:p>
          <a:p>
            <a:r>
              <a:rPr lang="en-US" dirty="0"/>
              <a:t>-Enzymatic methylation of bacterial 23S ribosomal RNA site interferes with the binding of </a:t>
            </a:r>
            <a:r>
              <a:rPr lang="en-US" dirty="0" err="1"/>
              <a:t>quinupristin</a:t>
            </a:r>
            <a:r>
              <a:rPr lang="en-US" dirty="0"/>
              <a:t>. In some cases, it can switch the action from bactericidal to static</a:t>
            </a:r>
          </a:p>
          <a:p>
            <a:r>
              <a:rPr lang="en-US" dirty="0"/>
              <a:t>-Plasmid-associated acetyltransferase inactivates Dalfopristin.</a:t>
            </a:r>
          </a:p>
          <a:p>
            <a:r>
              <a:rPr lang="en-US" dirty="0"/>
              <a:t>-Active efflux pump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79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 &amp;contraindications: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Local: venous irritation (if given peripherally rather than centrally),local pain, local inflammation, localized edema, infusion site reaction.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Hyperbilirubinemia.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Arthralgia, myalgia.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Cautious: inhibitors of P450 CYP3A4 </a:t>
            </a:r>
            <a:r>
              <a:rPr lang="en-US" dirty="0" err="1"/>
              <a:t>isoenzyme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Contraindications: </a:t>
            </a:r>
            <a:r>
              <a:rPr lang="en-US" dirty="0"/>
              <a:t>Hypersensitivity to </a:t>
            </a:r>
            <a:r>
              <a:rPr lang="en-US" dirty="0" err="1"/>
              <a:t>streptogramins</a:t>
            </a:r>
            <a:r>
              <a:rPr lang="en-US" dirty="0"/>
              <a:t> including (</a:t>
            </a:r>
            <a:r>
              <a:rPr lang="en-US" dirty="0" err="1"/>
              <a:t>pristinamycin</a:t>
            </a:r>
            <a:r>
              <a:rPr lang="en-US" dirty="0"/>
              <a:t>, </a:t>
            </a:r>
            <a:r>
              <a:rPr lang="en-US" dirty="0" err="1"/>
              <a:t>virginiamycin</a:t>
            </a:r>
            <a:r>
              <a:rPr lang="en-US" dirty="0"/>
              <a:t>) or any component of the formulation.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spectrum </a:t>
            </a:r>
            <a:r>
              <a:rPr lang="en-GB" dirty="0" err="1"/>
              <a:t>penicillins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Ampicillin (PO, IM, IV) </a:t>
            </a:r>
          </a:p>
          <a:p>
            <a:r>
              <a:rPr lang="en-GB" dirty="0"/>
              <a:t>Amoxicillin (PO, IM, IV) </a:t>
            </a:r>
          </a:p>
          <a:p>
            <a:endParaRPr lang="en-GB" dirty="0"/>
          </a:p>
          <a:p>
            <a:r>
              <a:rPr lang="en-GB" dirty="0"/>
              <a:t>renal dose adjustment based on expert opinion.</a:t>
            </a:r>
          </a:p>
          <a:p>
            <a:r>
              <a:rPr lang="en-GB" dirty="0"/>
              <a:t>Contraindicated in Infectious mononucleosis (in Canadian labelling not US).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7087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838" y="1684082"/>
            <a:ext cx="4639287" cy="1450757"/>
          </a:xfrm>
          <a:solidFill>
            <a:schemeClr val="accent1"/>
          </a:solidFill>
        </p:spPr>
        <p:txBody>
          <a:bodyPr/>
          <a:lstStyle/>
          <a:p>
            <a:r>
              <a:rPr lang="en-US" b="1" u="sng" dirty="0">
                <a:latin typeface="Comic Sans MS" panose="030F0702030302020204" pitchFamily="66" charset="0"/>
              </a:rPr>
              <a:t>Nitrofurantoin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940" y="3260466"/>
            <a:ext cx="10058400" cy="40233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218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Nitrofurantoin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Bactericidal in urine at therapeutic doses.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Concentration-dependent killing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Mechanism of action:</a:t>
            </a:r>
            <a:r>
              <a:rPr lang="en-US" dirty="0"/>
              <a:t> Nitrofurantoin is reduced by bacterial </a:t>
            </a:r>
            <a:r>
              <a:rPr lang="en-US" dirty="0" err="1"/>
              <a:t>flavoproteins</a:t>
            </a:r>
            <a:r>
              <a:rPr lang="en-US" dirty="0"/>
              <a:t> to reactive intermediates that inactivate or alter bacterial ribosomal proteins leading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Inhibition of protein synthesis.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Aerobic energy metabolism.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DNA, RNA, and cell wall synthesis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Resistance: </a:t>
            </a:r>
            <a:r>
              <a:rPr lang="en-US" dirty="0"/>
              <a:t>Rare. The broad-based nature of nitrofurantoin mode of action explains the lack of acquired bacterial resistance to nitrofurantoin.</a:t>
            </a: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b="1" dirty="0"/>
              <a:t>Administration: </a:t>
            </a:r>
            <a:r>
              <a:rPr lang="en-US" dirty="0"/>
              <a:t>PO (Available as suspension &amp;capsules)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176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Antibacterial spectrum: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61712"/>
            <a:ext cx="10058400" cy="380738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Relatively broad-spectrum:</a:t>
            </a:r>
          </a:p>
          <a:p>
            <a:r>
              <a:rPr lang="en-US" dirty="0"/>
              <a:t>• aerobic gram negatives: E.coli, </a:t>
            </a:r>
            <a:r>
              <a:rPr lang="en-US" dirty="0" err="1"/>
              <a:t>Klebsiella</a:t>
            </a:r>
            <a:r>
              <a:rPr lang="en-US" dirty="0"/>
              <a:t>, </a:t>
            </a:r>
            <a:r>
              <a:rPr lang="en-US" dirty="0" err="1"/>
              <a:t>ESBLs</a:t>
            </a:r>
            <a:r>
              <a:rPr lang="en-US" dirty="0"/>
              <a:t>; (NOT: Proteus,</a:t>
            </a:r>
          </a:p>
          <a:p>
            <a:r>
              <a:rPr lang="en-US" dirty="0" err="1"/>
              <a:t>Serratia</a:t>
            </a:r>
            <a:r>
              <a:rPr lang="en-US" dirty="0"/>
              <a:t>, Pseudomonas)</a:t>
            </a:r>
          </a:p>
          <a:p>
            <a:r>
              <a:rPr lang="en-US" dirty="0"/>
              <a:t>• aerobic Gram positives: Enterococci (-</a:t>
            </a:r>
            <a:r>
              <a:rPr lang="en-US" dirty="0" err="1"/>
              <a:t>faecalis</a:t>
            </a:r>
            <a:r>
              <a:rPr lang="en-US" dirty="0"/>
              <a:t>, -</a:t>
            </a:r>
            <a:r>
              <a:rPr lang="en-US" dirty="0" err="1"/>
              <a:t>faecium</a:t>
            </a:r>
            <a:r>
              <a:rPr lang="en-US" dirty="0"/>
              <a:t>, </a:t>
            </a:r>
            <a:r>
              <a:rPr lang="en-US" dirty="0" err="1"/>
              <a:t>VRE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anerobes</a:t>
            </a:r>
            <a:r>
              <a:rPr lang="en-US" dirty="0"/>
              <a:t>: none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Niche drug</a:t>
            </a:r>
            <a:r>
              <a:rPr lang="en-US" dirty="0"/>
              <a:t>: urinary tract (cystitis ONLY) – useful for </a:t>
            </a:r>
            <a:r>
              <a:rPr lang="en-US" dirty="0" err="1"/>
              <a:t>ESBL</a:t>
            </a:r>
            <a:endParaRPr lang="en-US" dirty="0"/>
          </a:p>
          <a:p>
            <a:r>
              <a:rPr lang="en-US" dirty="0"/>
              <a:t>Cystitis.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Caution</a:t>
            </a:r>
            <a:r>
              <a:rPr lang="en-US" dirty="0">
                <a:solidFill>
                  <a:srgbClr val="FF0000"/>
                </a:solidFill>
              </a:rPr>
              <a:t>: concentrates in urine – insufficient serum levels to</a:t>
            </a:r>
          </a:p>
          <a:p>
            <a:r>
              <a:rPr lang="en-US" dirty="0">
                <a:solidFill>
                  <a:srgbClr val="FF0000"/>
                </a:solidFill>
              </a:rPr>
              <a:t>treat pyelonephritis (+/- bacteremia)</a:t>
            </a:r>
          </a:p>
        </p:txBody>
      </p:sp>
    </p:spTree>
    <p:extLst>
      <p:ext uri="{BB962C8B-B14F-4D97-AF65-F5344CB8AC3E}">
        <p14:creationId xmlns:p14="http://schemas.microsoft.com/office/powerpoint/2010/main" val="25497880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adjustment: Renal/hepatic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-Hepatic impairment: No dosage adjustments provided. Contraindicated in patients with a previous history of cholestatic jaundice or hepatic dysfunction associated with nitrofurantoin.</a:t>
            </a:r>
          </a:p>
          <a:p>
            <a:pPr algn="just"/>
            <a:endParaRPr lang="en-US" b="1" dirty="0"/>
          </a:p>
          <a:p>
            <a:r>
              <a:rPr lang="en-US" b="1" dirty="0"/>
              <a:t>-</a:t>
            </a:r>
            <a:r>
              <a:rPr lang="en-US" dirty="0"/>
              <a:t>Renal impairment:</a:t>
            </a:r>
          </a:p>
          <a:p>
            <a:r>
              <a:rPr lang="en-US" dirty="0" err="1"/>
              <a:t>CrCl</a:t>
            </a:r>
            <a:r>
              <a:rPr lang="en-US" dirty="0"/>
              <a:t> ≥60 ml/minute: No dosage adjustments necessary.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CrCl</a:t>
            </a:r>
            <a:r>
              <a:rPr lang="en-US" dirty="0"/>
              <a:t>&lt;60 ml/minute: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Limited data </a:t>
            </a:r>
            <a:r>
              <a:rPr lang="en-US" dirty="0">
                <a:sym typeface="Wingdings" panose="05000000000000000000" pitchFamily="2" charset="2"/>
              </a:rPr>
              <a:t>suggests that nitrofurantoin is </a:t>
            </a:r>
            <a:r>
              <a:rPr lang="en-US" dirty="0"/>
              <a:t>safe and effective for short-term treatment of uncomplicated acute cystitis in patients with an </a:t>
            </a:r>
            <a:r>
              <a:rPr lang="en-US" dirty="0" err="1"/>
              <a:t>eGFR</a:t>
            </a:r>
            <a:r>
              <a:rPr lang="en-US" dirty="0"/>
              <a:t> or </a:t>
            </a:r>
            <a:r>
              <a:rPr lang="en-US" dirty="0" err="1"/>
              <a:t>CrCl</a:t>
            </a:r>
            <a:r>
              <a:rPr lang="en-US" dirty="0"/>
              <a:t> 30 to 60 mL/minute. However, manufacturer’s labeling contraindicates its use when </a:t>
            </a:r>
            <a:r>
              <a:rPr lang="en-US" dirty="0" err="1"/>
              <a:t>CrCl</a:t>
            </a:r>
            <a:r>
              <a:rPr lang="en-US" dirty="0"/>
              <a:t>&lt;60 ml/minute.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Avoid use in geriatric patients ≥ 65 years with a </a:t>
            </a:r>
            <a:r>
              <a:rPr lang="en-US" dirty="0" err="1"/>
              <a:t>CrCl</a:t>
            </a:r>
            <a:r>
              <a:rPr lang="en-US" dirty="0"/>
              <a:t>  &lt;30 mL/minute.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325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-Pregnancy category B</a:t>
            </a:r>
          </a:p>
          <a:p>
            <a:r>
              <a:rPr lang="en-US" dirty="0"/>
              <a:t>-Nitrofurantoin crosses the placenta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-An increased risk of neonatal jaundice was observed following maternal nitrofurantoin use during the last 30 days of pregnancy.</a:t>
            </a:r>
          </a:p>
          <a:p>
            <a:r>
              <a:rPr lang="en-US" dirty="0"/>
              <a:t>-Nitrofurantoin may be used to treat infections during pregnancy; use during the first trimester should be limited to situations where no alternative therapies are available. </a:t>
            </a:r>
          </a:p>
          <a:p>
            <a:r>
              <a:rPr lang="en-US" dirty="0"/>
              <a:t>-Nitrofurantoin is contraindicated in pregnant patients at term (38 to 42 weeks' gestation), during labor and delivery, or when the onset of labor is about to happen.</a:t>
            </a:r>
          </a:p>
          <a:p>
            <a:r>
              <a:rPr lang="en-US" dirty="0"/>
              <a:t>-Alternative antibiotics should be used in pregnant patients with G-6-PD deficiency (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841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 &amp; contraindications: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94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Overall, nitrofurantoin is well tolerated. Common side effects include nausea, vomiting and diarrhea. Rare side effects include: pulmonary </a:t>
            </a:r>
            <a:r>
              <a:rPr lang="en-US" dirty="0" err="1"/>
              <a:t>fibrosis,neuropathy</a:t>
            </a:r>
            <a:r>
              <a:rPr lang="en-US" dirty="0"/>
              <a:t> and autoimmune hepatitis.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Contraindications:</a:t>
            </a:r>
          </a:p>
          <a:p>
            <a:r>
              <a:rPr lang="en-US" dirty="0"/>
              <a:t>-Anuria, oliguria, or significant renal impairment(</a:t>
            </a:r>
            <a:r>
              <a:rPr lang="en-US" dirty="0" err="1"/>
              <a:t>CrCl</a:t>
            </a:r>
            <a:r>
              <a:rPr lang="en-US" dirty="0"/>
              <a:t> &lt;60 mL/minute or clinically significant elevated </a:t>
            </a:r>
            <a:r>
              <a:rPr lang="en-US" dirty="0" err="1"/>
              <a:t>SCr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-Hypersensitivity to drug or any component in the formulation.</a:t>
            </a:r>
          </a:p>
          <a:p>
            <a:pPr marL="0" indent="0">
              <a:buNone/>
            </a:pPr>
            <a:r>
              <a:rPr lang="en-US" dirty="0"/>
              <a:t>-Previous history of cholestatic jaundice or hepatic dysfunction with prior nitrofurantoin use.</a:t>
            </a:r>
          </a:p>
          <a:p>
            <a:pPr marL="0" indent="0">
              <a:buNone/>
            </a:pPr>
            <a:r>
              <a:rPr lang="en-US" dirty="0"/>
              <a:t>-Neonates younger than 1 month of age.</a:t>
            </a:r>
          </a:p>
          <a:p>
            <a:pPr marL="0" indent="0">
              <a:buNone/>
            </a:pPr>
            <a:r>
              <a:rPr lang="en-US" dirty="0"/>
              <a:t>-pregnant patients at term (38 to 42 weeks gestation), during labor and delivery, or when the onset of labor is about to happen.</a:t>
            </a:r>
          </a:p>
        </p:txBody>
      </p:sp>
    </p:spTree>
    <p:extLst>
      <p:ext uri="{BB962C8B-B14F-4D97-AF65-F5344CB8AC3E}">
        <p14:creationId xmlns:p14="http://schemas.microsoft.com/office/powerpoint/2010/main" val="15536113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408" y="1958196"/>
            <a:ext cx="7839686" cy="149676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Comic Sans MS" panose="030F0702030302020204" pitchFamily="66" charset="0"/>
              </a:rPr>
              <a:t>Aminoglycosides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719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Aminoglycosides: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0806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Bactericidal.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Concentration-dependent killing.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Long </a:t>
            </a:r>
            <a:r>
              <a:rPr lang="en-US" b="1" dirty="0" err="1"/>
              <a:t>PAE</a:t>
            </a:r>
            <a:r>
              <a:rPr lang="en-US" b="1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Mechanism of action: </a:t>
            </a:r>
            <a:r>
              <a:rPr lang="en-US" dirty="0"/>
              <a:t>Inhibit protein synthesis</a:t>
            </a:r>
            <a:r>
              <a:rPr lang="en-US" b="1" dirty="0"/>
              <a:t>. </a:t>
            </a:r>
            <a:r>
              <a:rPr lang="en-US" dirty="0"/>
              <a:t>Bind to the 30S subunit and interfere with assembly of functional ribosomal apparatus and/or cause 30S subunit misreading of genetic code.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Pregnancy category D. </a:t>
            </a:r>
            <a:r>
              <a:rPr lang="en-US" dirty="0"/>
              <a:t>Aminoglycosides may cause fetal harm if administered to a pregnant woman.</a:t>
            </a:r>
          </a:p>
          <a:p>
            <a:pPr lvl="0">
              <a:buClr>
                <a:srgbClr val="E48312"/>
              </a:buClr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453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751" y="508958"/>
            <a:ext cx="10387929" cy="1228402"/>
          </a:xfrm>
        </p:spPr>
        <p:txBody>
          <a:bodyPr>
            <a:normAutofit/>
          </a:bodyPr>
          <a:lstStyle/>
          <a:p>
            <a:r>
              <a:rPr lang="en-US" sz="2800" dirty="0"/>
              <a:t>Table 1: Aminoglycosides class members and their route of administration.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12421"/>
              </p:ext>
            </p:extLst>
          </p:nvPr>
        </p:nvGraphicFramePr>
        <p:xfrm>
          <a:off x="1097280" y="1845734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91825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52773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Aminoglycoside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42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Neomycin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PO,topical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134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Streptomycin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IV, 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00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Amikacin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IV, IM,intrathecal,</a:t>
                      </a:r>
                      <a:r>
                        <a:rPr lang="en-US" baseline="0" dirty="0"/>
                        <a:t> inhalation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923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Tobramycin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Ophthalmic, PO </a:t>
                      </a:r>
                      <a:r>
                        <a:rPr lang="en-US" dirty="0" err="1"/>
                        <a:t>inhalation,IV,IM,intrathecal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810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Gentamicin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Topical,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Ophthalmic,IV</a:t>
                      </a:r>
                      <a:r>
                        <a:rPr lang="en-US" baseline="0" dirty="0"/>
                        <a:t>, IM, intrathecal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87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2676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Antibacterial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0779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000000"/>
                </a:solidFill>
                <a:latin typeface="TrebuchetMS"/>
              </a:rPr>
              <a:t>Narrow spectrum; </a:t>
            </a:r>
            <a:r>
              <a:rPr lang="en-US" sz="1800" b="1" dirty="0">
                <a:solidFill>
                  <a:srgbClr val="000000"/>
                </a:solidFill>
                <a:latin typeface="TrebuchetMS-Bold"/>
              </a:rPr>
              <a:t>aerobic gram negatives only (including </a:t>
            </a:r>
            <a:r>
              <a:rPr lang="en-US" sz="1800" b="1" dirty="0" err="1">
                <a:solidFill>
                  <a:srgbClr val="000000"/>
                </a:solidFill>
                <a:latin typeface="TrebuchetMS-Bold"/>
              </a:rPr>
              <a:t>ESBLs</a:t>
            </a:r>
            <a:r>
              <a:rPr lang="en-US" sz="1800" b="1" dirty="0">
                <a:solidFill>
                  <a:srgbClr val="000000"/>
                </a:solidFill>
                <a:latin typeface="TrebuchetMS-Bold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sz="1800" dirty="0">
                <a:solidFill>
                  <a:srgbClr val="000000"/>
                </a:solidFill>
                <a:latin typeface="TrebuchetMS"/>
              </a:rPr>
              <a:t>Can be used for synergy with a ß-lactam against Gram positives</a:t>
            </a:r>
          </a:p>
          <a:p>
            <a:r>
              <a:rPr lang="en-US" sz="1800" dirty="0">
                <a:solidFill>
                  <a:srgbClr val="000000"/>
                </a:solidFill>
                <a:latin typeface="TrebuchetMS"/>
              </a:rPr>
              <a:t>(</a:t>
            </a:r>
            <a:r>
              <a:rPr lang="en-US" sz="1800" i="1" dirty="0">
                <a:solidFill>
                  <a:srgbClr val="000000"/>
                </a:solidFill>
                <a:latin typeface="TrebuchetMS-Italic"/>
              </a:rPr>
              <a:t>streptococci, enterococci)</a:t>
            </a:r>
          </a:p>
          <a:p>
            <a:r>
              <a:rPr lang="en-US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rebuchetMS"/>
              </a:rPr>
              <a:t>Differences between agents:</a:t>
            </a:r>
          </a:p>
          <a:p>
            <a:r>
              <a:rPr lang="en-US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i="1" dirty="0" err="1">
                <a:solidFill>
                  <a:srgbClr val="000000"/>
                </a:solidFill>
                <a:latin typeface="TrebuchetMS-Italic"/>
              </a:rPr>
              <a:t>Klebsiella</a:t>
            </a:r>
            <a:r>
              <a:rPr lang="en-US" i="1" dirty="0">
                <a:solidFill>
                  <a:srgbClr val="000000"/>
                </a:solidFill>
                <a:latin typeface="TrebuchetMS-Italic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rebuchetMS-Italic"/>
              </a:rPr>
              <a:t>Serratia</a:t>
            </a:r>
            <a:r>
              <a:rPr lang="en-US" i="1" dirty="0">
                <a:solidFill>
                  <a:srgbClr val="000000"/>
                </a:solidFill>
                <a:latin typeface="TrebuchetMS-Italic"/>
              </a:rPr>
              <a:t>: </a:t>
            </a:r>
            <a:r>
              <a:rPr lang="en-US" b="1" i="1" dirty="0">
                <a:solidFill>
                  <a:srgbClr val="000000"/>
                </a:solidFill>
                <a:latin typeface="Trebuchet-BoldItalic"/>
              </a:rPr>
              <a:t>G &gt; T &gt; A</a:t>
            </a:r>
          </a:p>
          <a:p>
            <a:r>
              <a:rPr lang="en-US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i="1" dirty="0">
                <a:solidFill>
                  <a:srgbClr val="000000"/>
                </a:solidFill>
                <a:latin typeface="TrebuchetMS-Italic"/>
              </a:rPr>
              <a:t>Pseudomonas: </a:t>
            </a:r>
            <a:r>
              <a:rPr lang="en-US" b="1" i="1" dirty="0">
                <a:solidFill>
                  <a:srgbClr val="000000"/>
                </a:solidFill>
                <a:latin typeface="Trebuchet-BoldItalic"/>
              </a:rPr>
              <a:t>T &gt; G &gt;A</a:t>
            </a:r>
          </a:p>
          <a:p>
            <a:r>
              <a:rPr lang="en-US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rebuchetMS"/>
              </a:rPr>
              <a:t>Amikacin has lowest resistance; but 4X higher MICs</a:t>
            </a:r>
          </a:p>
          <a:p>
            <a:r>
              <a:rPr lang="en-US" dirty="0">
                <a:solidFill>
                  <a:srgbClr val="4F9000"/>
                </a:solidFill>
                <a:latin typeface="ArialMT"/>
              </a:rPr>
              <a:t>• </a:t>
            </a:r>
            <a:r>
              <a:rPr lang="en-US" b="1" dirty="0">
                <a:solidFill>
                  <a:srgbClr val="4F9000"/>
                </a:solidFill>
                <a:latin typeface="TrebuchetMS-Bold"/>
              </a:rPr>
              <a:t>Useful for: aerobic gram negatives, </a:t>
            </a:r>
            <a:r>
              <a:rPr lang="en-US" b="1" dirty="0" err="1">
                <a:solidFill>
                  <a:srgbClr val="4F9000"/>
                </a:solidFill>
                <a:latin typeface="TrebuchetMS-Bold"/>
              </a:rPr>
              <a:t>ESBLs</a:t>
            </a:r>
            <a:r>
              <a:rPr lang="en-US" b="1" dirty="0">
                <a:solidFill>
                  <a:srgbClr val="4F9000"/>
                </a:solidFill>
                <a:latin typeface="TrebuchetMS-Bold"/>
              </a:rPr>
              <a:t>, Pseudomonas</a:t>
            </a:r>
          </a:p>
          <a:p>
            <a:r>
              <a:rPr lang="en-US" b="1" dirty="0">
                <a:solidFill>
                  <a:srgbClr val="4F9000"/>
                </a:solidFill>
                <a:latin typeface="TrebuchetMS-Bold"/>
              </a:rPr>
              <a:t>(Tobramycin)</a:t>
            </a:r>
          </a:p>
          <a:p>
            <a:r>
              <a:rPr lang="en-US" dirty="0">
                <a:solidFill>
                  <a:srgbClr val="FF2600"/>
                </a:solidFill>
                <a:latin typeface="ArialMT"/>
              </a:rPr>
              <a:t>• </a:t>
            </a:r>
            <a:r>
              <a:rPr lang="en-US" b="1" dirty="0">
                <a:solidFill>
                  <a:srgbClr val="FF2600"/>
                </a:solidFill>
                <a:latin typeface="TrebuchetMS-Bold"/>
              </a:rPr>
              <a:t>Not useful for: gram positives (except synergy with ß-lactams)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9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Antibacterial spectrum: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23493"/>
            <a:ext cx="8946541" cy="540912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narrow spectrum agent; mostly Gram positive aerobes, some Gram negative aerobes</a:t>
            </a:r>
          </a:p>
          <a:p>
            <a:r>
              <a:rPr lang="en-GB" dirty="0"/>
              <a:t> covers everything that penicillin does (streptococcus, enterococcus, oral anaerobes)</a:t>
            </a:r>
          </a:p>
          <a:p>
            <a:endParaRPr lang="en-GB" dirty="0"/>
          </a:p>
          <a:p>
            <a:r>
              <a:rPr lang="en-GB" dirty="0"/>
              <a:t>Gram negative coverage (</a:t>
            </a:r>
            <a:r>
              <a:rPr lang="en-GB" b="1" dirty="0" err="1"/>
              <a:t>HiPEEL</a:t>
            </a:r>
            <a:r>
              <a:rPr lang="en-GB" b="1" dirty="0"/>
              <a:t>) - Non-beta-lactamase producing </a:t>
            </a:r>
          </a:p>
          <a:p>
            <a:pPr marL="0" indent="0">
              <a:buNone/>
            </a:pPr>
            <a:r>
              <a:rPr lang="en-GB" b="1" i="1" dirty="0"/>
              <a:t>     - </a:t>
            </a:r>
            <a:r>
              <a:rPr lang="en-GB" i="1" dirty="0"/>
              <a:t>H. </a:t>
            </a:r>
            <a:r>
              <a:rPr lang="en-GB" i="1" dirty="0" err="1"/>
              <a:t>influenzae</a:t>
            </a:r>
            <a:r>
              <a:rPr lang="en-GB" i="1" dirty="0"/>
              <a:t> (~25% resistance)</a:t>
            </a:r>
          </a:p>
          <a:p>
            <a:pPr marL="0" indent="0">
              <a:buNone/>
            </a:pPr>
            <a:r>
              <a:rPr lang="en-GB" i="1" dirty="0"/>
              <a:t>     - Proteus mirabilis</a:t>
            </a:r>
          </a:p>
          <a:p>
            <a:pPr marL="0" indent="0">
              <a:buNone/>
            </a:pPr>
            <a:r>
              <a:rPr lang="en-GB" i="1" dirty="0"/>
              <a:t>     - E. coli (~30% resistance)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dirty="0"/>
              <a:t>• Gram positive coverage</a:t>
            </a:r>
          </a:p>
          <a:p>
            <a:pPr marL="0" indent="0">
              <a:buNone/>
            </a:pPr>
            <a:r>
              <a:rPr lang="en-GB" dirty="0"/>
              <a:t>       - better coverage of enterococcus (</a:t>
            </a:r>
            <a:r>
              <a:rPr lang="en-GB" i="1" dirty="0" err="1"/>
              <a:t>E.faecalis</a:t>
            </a:r>
            <a:r>
              <a:rPr lang="en-GB" i="1" dirty="0"/>
              <a:t> vs. penicillin)</a:t>
            </a:r>
          </a:p>
          <a:p>
            <a:pPr marL="0" indent="0">
              <a:buNone/>
            </a:pPr>
            <a:r>
              <a:rPr lang="en-GB" dirty="0"/>
              <a:t>       - </a:t>
            </a:r>
            <a:r>
              <a:rPr lang="en-GB" i="1" dirty="0"/>
              <a:t>Listeria monocytogenes (</a:t>
            </a:r>
            <a:r>
              <a:rPr lang="en-GB" i="1" dirty="0" err="1"/>
              <a:t>HiPEE</a:t>
            </a:r>
            <a:r>
              <a:rPr lang="en-GB" b="1" i="1" dirty="0" err="1"/>
              <a:t>L</a:t>
            </a:r>
            <a:r>
              <a:rPr lang="en-GB" b="1" i="1" dirty="0"/>
              <a:t>)</a:t>
            </a:r>
          </a:p>
          <a:p>
            <a:pPr marL="0" indent="0">
              <a:buNone/>
            </a:pPr>
            <a:endParaRPr lang="en-GB" b="1" i="1" dirty="0"/>
          </a:p>
          <a:p>
            <a:r>
              <a:rPr lang="en-GB" dirty="0"/>
              <a:t>• </a:t>
            </a:r>
            <a:r>
              <a:rPr lang="en-GB" b="1" dirty="0"/>
              <a:t>Useful against</a:t>
            </a:r>
            <a:r>
              <a:rPr lang="en-GB" b="1" i="1" dirty="0"/>
              <a:t>: ß- </a:t>
            </a:r>
            <a:r>
              <a:rPr lang="en-GB" b="1" i="1" dirty="0" err="1"/>
              <a:t>hemolytic</a:t>
            </a:r>
            <a:r>
              <a:rPr lang="en-GB" b="1" i="1" dirty="0"/>
              <a:t> streptococci (Group A, B, C).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8742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resistance: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Efflux pumps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decreased uptake of the drug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Plasmid associated synthesis of enzymes that inactivate aminoglycosides.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Each enzyme has its own aminoglycoside specificity, thus, cross-resistance cannot be presumed. (G&gt;T&gt;A)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503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28" y="286603"/>
            <a:ext cx="11084944" cy="1421427"/>
          </a:xfrm>
        </p:spPr>
        <p:txBody>
          <a:bodyPr/>
          <a:lstStyle/>
          <a:p>
            <a:r>
              <a:rPr lang="en-US" dirty="0"/>
              <a:t>Dose adjustment: Renal/hepatic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33" y="2104846"/>
            <a:ext cx="11982090" cy="43994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-</a:t>
            </a:r>
            <a:r>
              <a:rPr lang="en-US" b="1" dirty="0"/>
              <a:t>Renal impairment: Level of </a:t>
            </a:r>
            <a:r>
              <a:rPr lang="en-US" b="1" dirty="0" err="1"/>
              <a:t>GFR</a:t>
            </a:r>
            <a:r>
              <a:rPr lang="en-US" b="1" dirty="0"/>
              <a:t>/CrCl where dosage adjustment is necessary: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Gentamicin: </a:t>
            </a:r>
          </a:p>
          <a:p>
            <a:r>
              <a:rPr lang="en-US" sz="1800" b="1" dirty="0"/>
              <a:t>Adults: </a:t>
            </a:r>
            <a:br>
              <a:rPr lang="en-US" sz="1800" b="1" dirty="0"/>
            </a:br>
            <a:r>
              <a:rPr lang="en-US" sz="1800" dirty="0"/>
              <a:t>Conventional dosing</a:t>
            </a:r>
            <a:r>
              <a:rPr lang="en-US" sz="1800" dirty="0">
                <a:solidFill>
                  <a:schemeClr val="tx1"/>
                </a:solidFill>
              </a:rPr>
              <a:t>: GFR≤50 ml/minute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Extended-interval dosing: CrCl&lt;60 ml/minute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Pediatrics</a:t>
            </a:r>
            <a:r>
              <a:rPr lang="en-US" sz="1800" dirty="0">
                <a:solidFill>
                  <a:schemeClr val="tx1"/>
                </a:solidFill>
              </a:rPr>
              <a:t>: GFR ≤50 ml/minute/1.73 m2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chemeClr val="tx1"/>
                </a:solidFill>
              </a:rPr>
              <a:t>Amikacin:</a:t>
            </a:r>
            <a:r>
              <a:rPr lang="en-US" sz="1800" b="1" dirty="0">
                <a:solidFill>
                  <a:schemeClr val="tx1"/>
                </a:solidFill>
              </a:rPr>
              <a:t/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Adults: </a:t>
            </a:r>
            <a:r>
              <a:rPr lang="en-US" sz="1800" dirty="0">
                <a:solidFill>
                  <a:schemeClr val="tx1"/>
                </a:solidFill>
              </a:rPr>
              <a:t>GFR≤50 ml/minute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Pediatrics:</a:t>
            </a:r>
            <a:r>
              <a:rPr lang="en-US" sz="1800" dirty="0">
                <a:solidFill>
                  <a:schemeClr val="tx1"/>
                </a:solidFill>
              </a:rPr>
              <a:t>GFR≤50 ml/minute/1.73 m2.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Tobramycin: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Adults: </a:t>
            </a:r>
            <a:r>
              <a:rPr lang="en-US" dirty="0">
                <a:solidFill>
                  <a:schemeClr val="tx1"/>
                </a:solidFill>
              </a:rPr>
              <a:t>Conventional dosing: </a:t>
            </a:r>
            <a:r>
              <a:rPr lang="en-US" dirty="0"/>
              <a:t>IV/IM, extended-interval dosing(IV)</a:t>
            </a:r>
            <a:r>
              <a:rPr lang="en-US" dirty="0">
                <a:sym typeface="Wingdings" pitchFamily="2" charset="2"/>
              </a:rPr>
              <a:t>  CrCl  ≤ 60 mL/minute</a:t>
            </a:r>
            <a:br>
              <a:rPr lang="en-US" dirty="0">
                <a:sym typeface="Wingdings" pitchFamily="2" charset="2"/>
              </a:rPr>
            </a:br>
            <a:r>
              <a:rPr lang="en-US" b="1" dirty="0">
                <a:sym typeface="Wingdings" pitchFamily="2" charset="2"/>
              </a:rPr>
              <a:t>Pediatrics</a:t>
            </a:r>
            <a:r>
              <a:rPr lang="en-US" dirty="0">
                <a:sym typeface="Wingdings" pitchFamily="2" charset="2"/>
              </a:rPr>
              <a:t>:GFR≤50 ml/minute/1.73 m2.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/>
            </a:r>
            <a:br>
              <a:rPr lang="en-US" dirty="0">
                <a:sym typeface="Wingdings" pitchFamily="2" charset="2"/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927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3" y="1604513"/>
            <a:ext cx="11993017" cy="4753155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500" b="1" dirty="0"/>
              <a:t>Streptomycin:</a:t>
            </a:r>
          </a:p>
          <a:p>
            <a:r>
              <a:rPr lang="en-US" dirty="0"/>
              <a:t>There are no dosage adjustments provided in the manufacturer’s labeling, however, it is recommended to adjust the dose when </a:t>
            </a:r>
          </a:p>
          <a:p>
            <a:r>
              <a:rPr lang="en-US" dirty="0"/>
              <a:t>CrCl ≤ 50 mL/min.</a:t>
            </a:r>
          </a:p>
          <a:p>
            <a:r>
              <a:rPr lang="en-US" dirty="0"/>
              <a:t>-Tuberculosis: CrCl&lt;30 ml/minute: dosage adjustment necessary.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Neomycin:</a:t>
            </a:r>
          </a:p>
          <a:p>
            <a:pPr>
              <a:lnSpc>
                <a:spcPct val="120000"/>
              </a:lnSpc>
            </a:pPr>
            <a:r>
              <a:rPr lang="en-US" dirty="0"/>
              <a:t>No dose adjustments provided in the manufacturer’s labeling. However, dosage reduction or discontinuation of therapy should be considered if a patient develops renal insufficiency. The risk of nephron-and/ototoxicity is increased in patients with renal insufficiency.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- </a:t>
            </a:r>
            <a:r>
              <a:rPr lang="en-US" b="1" dirty="0"/>
              <a:t>Hepatic impairment</a:t>
            </a:r>
            <a:r>
              <a:rPr lang="en-US" dirty="0"/>
              <a:t>: No dosage adjustments provided in the manufacturer’s labeling. Not necessary as it doesn’t undergo hepatic metabolism)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391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 &amp; contraindications: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-Ototoxicity (vestibular and auditory).</a:t>
            </a:r>
          </a:p>
          <a:p>
            <a:r>
              <a:rPr lang="en-US" dirty="0"/>
              <a:t>-Nephrotoxicity.</a:t>
            </a:r>
          </a:p>
          <a:p>
            <a:r>
              <a:rPr lang="en-US" dirty="0"/>
              <a:t>-Neuromuscular paralysis.</a:t>
            </a:r>
          </a:p>
          <a:p>
            <a:r>
              <a:rPr lang="en-US" dirty="0"/>
              <a:t>-Allergic reactions (dermatitis in topically applied neomycin).</a:t>
            </a:r>
          </a:p>
          <a:p>
            <a:r>
              <a:rPr lang="en-US" dirty="0"/>
              <a:t>-Superinfections.</a:t>
            </a:r>
          </a:p>
          <a:p>
            <a:r>
              <a:rPr lang="en-US" dirty="0">
                <a:solidFill>
                  <a:srgbClr val="FF0000"/>
                </a:solidFill>
              </a:rPr>
              <a:t>Contraindications: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Hypersensitivity to any member of this class or any component of the formulation, myasthenia gravis.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-Neomycin: Intestinal obstruction; patients with Inflammatory or ulcerative GI disease.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549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641" y="329735"/>
            <a:ext cx="10487995" cy="1326537"/>
          </a:xfrm>
        </p:spPr>
        <p:txBody>
          <a:bodyPr>
            <a:normAutofit/>
          </a:bodyPr>
          <a:lstStyle/>
          <a:p>
            <a:r>
              <a:rPr lang="en-US" dirty="0"/>
              <a:t>Dosing of aminoglycosides: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0174"/>
            <a:ext cx="10058400" cy="404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b="1" dirty="0"/>
              <a:t>Conventional dosing approach </a:t>
            </a:r>
            <a:r>
              <a:rPr lang="en-US" dirty="0"/>
              <a:t>involves the administration of </a:t>
            </a:r>
            <a:r>
              <a:rPr lang="en-US" dirty="0" smtClean="0"/>
              <a:t>aminoglycoside </a:t>
            </a:r>
            <a:r>
              <a:rPr lang="en-US" dirty="0" smtClean="0"/>
              <a:t>in multiple daily doses.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dirty="0" smtClean="0"/>
              <a:t>Extended-interval </a:t>
            </a:r>
            <a:r>
              <a:rPr lang="en-US" b="1" dirty="0"/>
              <a:t>dosing </a:t>
            </a:r>
            <a:r>
              <a:rPr lang="en-US" dirty="0"/>
              <a:t>(also </a:t>
            </a:r>
            <a:r>
              <a:rPr lang="en-US" dirty="0" smtClean="0"/>
              <a:t>referred to as once-daily </a:t>
            </a:r>
            <a:r>
              <a:rPr lang="en-US" dirty="0" smtClean="0"/>
              <a:t>dosing </a:t>
            </a:r>
            <a:r>
              <a:rPr lang="en-US" dirty="0" smtClean="0"/>
              <a:t>, </a:t>
            </a:r>
            <a:r>
              <a:rPr lang="en-US" dirty="0"/>
              <a:t>single daily </a:t>
            </a:r>
            <a:r>
              <a:rPr lang="en-US" dirty="0" smtClean="0"/>
              <a:t>dosing</a:t>
            </a:r>
            <a:r>
              <a:rPr lang="en-US" dirty="0"/>
              <a:t>, consolidated or high-dose aminoglycoside therapy</a:t>
            </a:r>
            <a:r>
              <a:rPr lang="en-US" dirty="0"/>
              <a:t>) </a:t>
            </a:r>
            <a:r>
              <a:rPr lang="en-US" dirty="0" smtClean="0"/>
              <a:t>is an </a:t>
            </a:r>
            <a:r>
              <a:rPr lang="en-US" dirty="0"/>
              <a:t>alternative approach to dosing these </a:t>
            </a:r>
            <a:r>
              <a:rPr lang="en-US" dirty="0" smtClean="0"/>
              <a:t>agents. It </a:t>
            </a:r>
            <a:r>
              <a:rPr lang="en-US" dirty="0"/>
              <a:t>involves achieving higher peak </a:t>
            </a:r>
            <a:r>
              <a:rPr lang="en-US" dirty="0" smtClean="0"/>
              <a:t> concentrations.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dosing strategies have comparable </a:t>
            </a:r>
            <a:r>
              <a:rPr lang="en-US" dirty="0" smtClean="0"/>
              <a:t>safety. </a:t>
            </a:r>
            <a:r>
              <a:rPr lang="en-US" dirty="0" smtClean="0"/>
              <a:t>The </a:t>
            </a:r>
            <a:r>
              <a:rPr lang="en-US" dirty="0"/>
              <a:t>use of extended interval dosing has been shown to result in equal or less nephrotoxicity and/or ototoxicity when compared to conventional dosing. However, theoretically, extended-interval dosing is </a:t>
            </a:r>
            <a:r>
              <a:rPr lang="en-US" dirty="0" smtClean="0"/>
              <a:t>safer as the </a:t>
            </a:r>
            <a:r>
              <a:rPr lang="en-US" dirty="0"/>
              <a:t>rate of uptake of aminoglycosides into the renal cortex and vestibular and cochlear tissues is </a:t>
            </a:r>
            <a:r>
              <a:rPr lang="en-US" dirty="0" err="1"/>
              <a:t>saturable</a:t>
            </a:r>
            <a:r>
              <a:rPr lang="en-US" dirty="0"/>
              <a:t>. Therefore, the efficiency of aminoglycoside uptake into these tissues may be reduced when higher doses are given less frequently.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53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A30B4C-3435-4B04-B941-F9EAB0C4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P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B95778-B2C7-42AD-93DE-8D11252A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52" y="1871932"/>
            <a:ext cx="10972800" cy="459787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dosing strategies have comparable efficacy. However</a:t>
            </a:r>
            <a:r>
              <a:rPr lang="en-US" dirty="0"/>
              <a:t>, extended-interval dosing  </a:t>
            </a:r>
            <a:r>
              <a:rPr lang="en-US" dirty="0" smtClean="0"/>
              <a:t>offers more benefits as the rationale behind using it includes: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Post-antibiotic </a:t>
            </a:r>
            <a:r>
              <a:rPr lang="en-US" b="1" dirty="0"/>
              <a:t>effect (</a:t>
            </a:r>
            <a:r>
              <a:rPr lang="en-US" b="1" dirty="0" err="1"/>
              <a:t>PAE</a:t>
            </a:r>
            <a:r>
              <a:rPr lang="en-US" b="1" dirty="0" smtClean="0"/>
              <a:t>)</a:t>
            </a:r>
            <a:r>
              <a:rPr lang="en-US" dirty="0" smtClean="0"/>
              <a:t>. </a:t>
            </a:r>
            <a:r>
              <a:rPr lang="en-US" dirty="0"/>
              <a:t>Aminoglycosides exhibit significant bacterial growth inhibition even after drug concentrations fall to undetectable levels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Concentration dependent </a:t>
            </a:r>
            <a:r>
              <a:rPr lang="en-US" b="1" dirty="0" smtClean="0"/>
              <a:t>killing. </a:t>
            </a:r>
            <a:r>
              <a:rPr lang="en-US" dirty="0" smtClean="0"/>
              <a:t>bactericidal </a:t>
            </a:r>
            <a:r>
              <a:rPr lang="en-US" dirty="0"/>
              <a:t>activity of aminoglycosides requires a high peak/MIC ratio.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Adaptive post-exposure resistance</a:t>
            </a:r>
            <a:r>
              <a:rPr lang="en-US" dirty="0"/>
              <a:t>: More frequent dosing may result in reduced bacterial uptake of aminoglycosides; thereby, increasing the MIC. Extended interval dosing may allow for the preservation of lower MICs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Reduced emergence of resistant organisms: </a:t>
            </a:r>
            <a:r>
              <a:rPr lang="en-US" dirty="0"/>
              <a:t>Achieving drug concentrations 8-10x the MIC may reduce the emergence of drug resistant organisms.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-Other advantages of extended-interval dosing include:</a:t>
            </a:r>
            <a:endParaRPr lang="en-US" dirty="0"/>
          </a:p>
          <a:p>
            <a:r>
              <a:rPr lang="en-US" dirty="0" smtClean="0"/>
              <a:t>-</a:t>
            </a:r>
            <a:r>
              <a:rPr lang="en-US" dirty="0"/>
              <a:t>Ease of administration and reduced cost of serum concentration </a:t>
            </a:r>
            <a:r>
              <a:rPr lang="en-US" dirty="0" smtClean="0"/>
              <a:t>monitoring.</a:t>
            </a:r>
            <a:endParaRPr lang="en-US" dirty="0"/>
          </a:p>
          <a:p>
            <a:r>
              <a:rPr lang="en-US" dirty="0"/>
              <a:t>-Reduced preparation and administration </a:t>
            </a:r>
            <a:r>
              <a:rPr lang="en-US" dirty="0" smtClean="0"/>
              <a:t>times.</a:t>
            </a:r>
            <a:endParaRPr lang="en-US" dirty="0"/>
          </a:p>
          <a:p>
            <a:r>
              <a:rPr lang="en-US" dirty="0"/>
              <a:t>-Possibility of helping facilitate the transition from inpatient to outpatient </a:t>
            </a:r>
            <a:r>
              <a:rPr lang="en-US" dirty="0" smtClean="0"/>
              <a:t>care.</a:t>
            </a:r>
            <a:endParaRPr lang="en-US" dirty="0"/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14168442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extended-interval dosing?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 </a:t>
            </a:r>
            <a:r>
              <a:rPr lang="en-US" dirty="0"/>
              <a:t>of extended </a:t>
            </a:r>
            <a:r>
              <a:rPr lang="en-US" dirty="0" smtClean="0"/>
              <a:t>-interval </a:t>
            </a:r>
            <a:r>
              <a:rPr lang="en-US" dirty="0"/>
              <a:t>dosing is controversial and may not be appropriate for all patients; use clinical judgment. Extended-interval dosing is preferred </a:t>
            </a:r>
            <a:r>
              <a:rPr lang="en-US" dirty="0" smtClean="0"/>
              <a:t>in:</a:t>
            </a:r>
            <a:endParaRPr lang="en-US" dirty="0"/>
          </a:p>
          <a:p>
            <a:r>
              <a:rPr lang="en-US" dirty="0"/>
              <a:t>-Moderate to Severe infections due to Gram negative aerobic bacteria.</a:t>
            </a:r>
          </a:p>
          <a:p>
            <a:r>
              <a:rPr lang="en-US" dirty="0"/>
              <a:t>-Immunocompetent, non-pregnant adults &amp; children &gt; 3 months with (</a:t>
            </a:r>
            <a:r>
              <a:rPr lang="en-US" dirty="0" err="1"/>
              <a:t>UTI</a:t>
            </a:r>
            <a:r>
              <a:rPr lang="en-US" dirty="0"/>
              <a:t>, </a:t>
            </a:r>
            <a:r>
              <a:rPr lang="en-US" dirty="0" err="1"/>
              <a:t>intraabdominal</a:t>
            </a:r>
            <a:r>
              <a:rPr lang="en-US" dirty="0"/>
              <a:t> infections, respiratory tract infections, Gynecologic infections (including pelvic inflammatory disease), Soft tissue Infections, bacteremia)</a:t>
            </a:r>
          </a:p>
          <a:p>
            <a:r>
              <a:rPr lang="en-US" dirty="0"/>
              <a:t>-Women with postpartum endometritis</a:t>
            </a:r>
          </a:p>
          <a:p>
            <a:r>
              <a:rPr lang="en-US" dirty="0"/>
              <a:t>-Febrile neutropenia patients with malignancy (adults &amp; children)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345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conventional dosing?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Settings in which conventional dosing may be more appropriate </a:t>
            </a:r>
            <a:r>
              <a:rPr lang="en-US" dirty="0" smtClean="0"/>
              <a:t>than extended-interval dosing include </a:t>
            </a:r>
            <a:r>
              <a:rPr lang="en-US" dirty="0"/>
              <a:t>clinical states characterized </a:t>
            </a:r>
            <a:r>
              <a:rPr lang="en-US" dirty="0" smtClean="0"/>
              <a:t>by:</a:t>
            </a:r>
          </a:p>
          <a:p>
            <a:pPr marL="0" indent="0">
              <a:buNone/>
            </a:pPr>
            <a:r>
              <a:rPr lang="en-US" dirty="0" smtClean="0"/>
              <a:t>-Rapid </a:t>
            </a:r>
            <a:r>
              <a:rPr lang="en-US" dirty="0"/>
              <a:t>clearance of aminoglycosides:</a:t>
            </a:r>
          </a:p>
          <a:p>
            <a:pPr marL="0" indent="0">
              <a:buNone/>
            </a:pPr>
            <a:r>
              <a:rPr lang="en-US" dirty="0" smtClean="0"/>
              <a:t>-Patients </a:t>
            </a:r>
            <a:r>
              <a:rPr lang="en-US" dirty="0"/>
              <a:t>with extensive burns (&gt;20% of body surface area)</a:t>
            </a:r>
          </a:p>
          <a:p>
            <a:pPr marL="0" indent="0">
              <a:buNone/>
            </a:pPr>
            <a:r>
              <a:rPr lang="en-US" dirty="0" smtClean="0"/>
              <a:t>-Patients </a:t>
            </a:r>
            <a:r>
              <a:rPr lang="en-US" dirty="0"/>
              <a:t>with sepsis and well-preserved renal function</a:t>
            </a:r>
          </a:p>
          <a:p>
            <a:pPr marL="0" indent="0">
              <a:buNone/>
            </a:pPr>
            <a:r>
              <a:rPr lang="en-US" dirty="0" smtClean="0"/>
              <a:t>-Patients </a:t>
            </a:r>
            <a:r>
              <a:rPr lang="en-US" dirty="0"/>
              <a:t>with cystic fibrosis (Note: Extended interval dosing may be appropriate in these patients; higher doses are required)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patients with variable pharmacokinetics </a:t>
            </a:r>
            <a:r>
              <a:rPr lang="en-US" dirty="0"/>
              <a:t>since this renders extended-interval dosing less useful. </a:t>
            </a:r>
            <a:r>
              <a:rPr lang="en-US" dirty="0" smtClean="0"/>
              <a:t>-Neonates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-Patients </a:t>
            </a:r>
            <a:r>
              <a:rPr lang="en-US" dirty="0"/>
              <a:t>with ascites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Patients </a:t>
            </a:r>
            <a:r>
              <a:rPr lang="en-US" dirty="0"/>
              <a:t>with </a:t>
            </a:r>
            <a:r>
              <a:rPr lang="en-US" dirty="0" err="1"/>
              <a:t>anasarca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976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Miscellaneous:</a:t>
            </a:r>
          </a:p>
          <a:p>
            <a:pPr marL="0" indent="0">
              <a:buNone/>
            </a:pPr>
            <a:r>
              <a:rPr lang="en-US" dirty="0" smtClean="0"/>
              <a:t>Patients </a:t>
            </a:r>
            <a:r>
              <a:rPr lang="en-US" dirty="0"/>
              <a:t>with </a:t>
            </a:r>
            <a:r>
              <a:rPr lang="en-US" dirty="0" err="1"/>
              <a:t>enterococcal</a:t>
            </a:r>
            <a:r>
              <a:rPr lang="en-US" dirty="0"/>
              <a:t> endocarditis</a:t>
            </a:r>
          </a:p>
          <a:p>
            <a:pPr marL="0" indent="0">
              <a:buNone/>
            </a:pPr>
            <a:r>
              <a:rPr lang="en-US" dirty="0" smtClean="0"/>
              <a:t>Pregnant </a:t>
            </a:r>
            <a:r>
              <a:rPr lang="en-US" dirty="0"/>
              <a:t>patients</a:t>
            </a:r>
          </a:p>
          <a:p>
            <a:pPr marL="0" indent="0">
              <a:buNone/>
            </a:pPr>
            <a:r>
              <a:rPr lang="en-US" dirty="0" smtClean="0"/>
              <a:t>Pediatric </a:t>
            </a:r>
            <a:r>
              <a:rPr lang="en-US" dirty="0"/>
              <a:t>patients</a:t>
            </a:r>
          </a:p>
          <a:p>
            <a:pPr marL="0" indent="0">
              <a:buNone/>
            </a:pPr>
            <a:r>
              <a:rPr lang="en-US" dirty="0" smtClean="0"/>
              <a:t>Patients </a:t>
            </a:r>
            <a:r>
              <a:rPr lang="en-US" dirty="0"/>
              <a:t>with severe renal disease (</a:t>
            </a:r>
            <a:r>
              <a:rPr lang="en-US" dirty="0" err="1"/>
              <a:t>Clcr</a:t>
            </a:r>
            <a:r>
              <a:rPr lang="en-US" dirty="0"/>
              <a:t> &lt;30 mL/min)</a:t>
            </a:r>
          </a:p>
          <a:p>
            <a:pPr marL="0" indent="0">
              <a:buNone/>
            </a:pPr>
            <a:r>
              <a:rPr lang="en-US" dirty="0" smtClean="0"/>
              <a:t>Neutropenic </a:t>
            </a:r>
            <a:r>
              <a:rPr lang="en-US" dirty="0"/>
              <a:t>patients</a:t>
            </a:r>
          </a:p>
          <a:p>
            <a:pPr marL="0" indent="0">
              <a:buNone/>
            </a:pPr>
            <a:r>
              <a:rPr lang="en-US" dirty="0" smtClean="0"/>
              <a:t>Patients </a:t>
            </a:r>
            <a:r>
              <a:rPr lang="en-US" dirty="0"/>
              <a:t>with Gram-positive infections where the aminoglycoside is being used for synergy</a:t>
            </a:r>
          </a:p>
          <a:p>
            <a:pPr marL="0" indent="0">
              <a:buNone/>
            </a:pPr>
            <a:r>
              <a:rPr lang="en-US" dirty="0" smtClean="0"/>
              <a:t>Patients </a:t>
            </a:r>
            <a:r>
              <a:rPr lang="en-US" dirty="0"/>
              <a:t>with a history of allergy to aminoglycosides</a:t>
            </a:r>
          </a:p>
          <a:p>
            <a:pPr marL="0" indent="0">
              <a:buNone/>
            </a:pPr>
            <a:r>
              <a:rPr lang="en-US" dirty="0" smtClean="0"/>
              <a:t>Patients </a:t>
            </a:r>
            <a:r>
              <a:rPr lang="en-US" dirty="0"/>
              <a:t>with a history or signs of hearing loss or vestibular dysfunction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794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41872"/>
            <a:ext cx="9961784" cy="995488"/>
          </a:xfrm>
        </p:spPr>
        <p:txBody>
          <a:bodyPr/>
          <a:lstStyle/>
          <a:p>
            <a:r>
              <a:rPr lang="en-US" dirty="0"/>
              <a:t>Timing of serum samples: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Conventional dosing</a:t>
            </a:r>
            <a:r>
              <a:rPr lang="en-US" dirty="0"/>
              <a:t>: Peak and trough concentration should be obtained. Draw peak 30 minutes after completion of 30-minute infusion or at 1 hour following initiation of infusion or IM injection; draw trough immediately before next dose is due. ( within 30 minutes prior to next dose in amikacin)</a:t>
            </a:r>
            <a:br>
              <a:rPr lang="en-US" dirty="0"/>
            </a:br>
            <a:r>
              <a:rPr lang="en-US" dirty="0"/>
              <a:t>-For </a:t>
            </a:r>
            <a:r>
              <a:rPr lang="en-US" dirty="0" err="1"/>
              <a:t>tobramycin:Also</a:t>
            </a:r>
            <a:r>
              <a:rPr lang="en-US" dirty="0"/>
              <a:t> obtain drug levels after the third dose unless renal dysfunction/toxicity expected.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Extended-interval dosing: </a:t>
            </a:r>
            <a:r>
              <a:rPr lang="en-US" dirty="0"/>
              <a:t>Obtain a random level between 6 and 14 hours after the start of the  infusion. Refer to institution-specific nomogram/policies to determine appropriate dosing interval. When therapy is continued for 5 days or more, monitor the aminoglycoside level once or twice weekly</a:t>
            </a:r>
          </a:p>
        </p:txBody>
      </p:sp>
    </p:spTree>
    <p:extLst>
      <p:ext uri="{BB962C8B-B14F-4D97-AF65-F5344CB8AC3E}">
        <p14:creationId xmlns:p14="http://schemas.microsoft.com/office/powerpoint/2010/main" val="394406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64" y="195140"/>
            <a:ext cx="9404723" cy="1400530"/>
          </a:xfrm>
        </p:spPr>
        <p:txBody>
          <a:bodyPr/>
          <a:lstStyle/>
          <a:p>
            <a:r>
              <a:rPr lang="en-GB" dirty="0"/>
              <a:t>Amoxicillin/ </a:t>
            </a:r>
            <a:r>
              <a:rPr lang="en-GB" dirty="0" err="1"/>
              <a:t>Clavulanate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Ampicillin/ Sulbactam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87132"/>
            <a:ext cx="8946541" cy="517086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Amoxicillin/ </a:t>
            </a:r>
            <a:r>
              <a:rPr lang="en-GB" dirty="0" err="1"/>
              <a:t>Clavulanate</a:t>
            </a:r>
            <a:r>
              <a:rPr lang="en-GB" dirty="0"/>
              <a:t> (PO, IV) </a:t>
            </a:r>
          </a:p>
          <a:p>
            <a:pPr marL="0" indent="0">
              <a:buNone/>
            </a:pPr>
            <a:r>
              <a:rPr lang="en-GB" dirty="0"/>
              <a:t>     - renal dose adjustment (</a:t>
            </a:r>
            <a:r>
              <a:rPr lang="en-GB" dirty="0" err="1"/>
              <a:t>CrCl</a:t>
            </a:r>
            <a:r>
              <a:rPr lang="en-GB" dirty="0"/>
              <a:t> &lt; 30ml/min/1.73m2) </a:t>
            </a:r>
          </a:p>
          <a:p>
            <a:pPr marL="0" indent="0">
              <a:buNone/>
            </a:pPr>
            <a:r>
              <a:rPr lang="en-GB" dirty="0"/>
              <a:t>     - contraindicated in 1. patients with history of amoxicillin/ </a:t>
            </a:r>
            <a:r>
              <a:rPr lang="en-GB" dirty="0" err="1"/>
              <a:t>clavulanate</a:t>
            </a:r>
            <a:r>
              <a:rPr lang="en-GB" dirty="0"/>
              <a:t> associated hepatic dysfunction. </a:t>
            </a:r>
          </a:p>
          <a:p>
            <a:pPr marL="0" indent="0">
              <a:buNone/>
            </a:pPr>
            <a:r>
              <a:rPr lang="en-GB" dirty="0"/>
              <a:t> 2. Augmentin XR </a:t>
            </a:r>
            <a:r>
              <a:rPr lang="en-GB" dirty="0">
                <a:sym typeface="Wingdings" panose="05000000000000000000" pitchFamily="2" charset="2"/>
              </a:rPr>
              <a:t> sever renal impairment (</a:t>
            </a:r>
            <a:r>
              <a:rPr lang="en-GB" dirty="0" err="1">
                <a:sym typeface="Wingdings" panose="05000000000000000000" pitchFamily="2" charset="2"/>
              </a:rPr>
              <a:t>CrCl</a:t>
            </a:r>
            <a:r>
              <a:rPr lang="en-GB" dirty="0">
                <a:sym typeface="Wingdings" panose="05000000000000000000" pitchFamily="2" charset="2"/>
              </a:rPr>
              <a:t> &lt;30ml/min) and </a:t>
            </a:r>
            <a:r>
              <a:rPr lang="en-GB" dirty="0" err="1">
                <a:sym typeface="Wingdings" panose="05000000000000000000" pitchFamily="2" charset="2"/>
              </a:rPr>
              <a:t>hemodialysis</a:t>
            </a:r>
            <a:r>
              <a:rPr lang="en-GB" dirty="0">
                <a:sym typeface="Wingdings" panose="05000000000000000000" pitchFamily="2" charset="2"/>
              </a:rPr>
              <a:t> patients. 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3. History of </a:t>
            </a:r>
            <a:r>
              <a:rPr lang="en-GB" dirty="0" err="1">
                <a:sym typeface="Wingdings" panose="05000000000000000000" pitchFamily="2" charset="2"/>
              </a:rPr>
              <a:t>cholestatic</a:t>
            </a:r>
            <a:r>
              <a:rPr lang="en-GB" dirty="0">
                <a:sym typeface="Wingdings" panose="05000000000000000000" pitchFamily="2" charset="2"/>
              </a:rPr>
              <a:t> jaundice.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Ampicillin/ Sulbactam (IM, IV)</a:t>
            </a:r>
          </a:p>
          <a:p>
            <a:pPr marL="0" indent="0">
              <a:buNone/>
            </a:pPr>
            <a:r>
              <a:rPr lang="en-GB" dirty="0"/>
              <a:t>     - renal dose adjustment (</a:t>
            </a:r>
            <a:r>
              <a:rPr lang="en-GB" dirty="0" err="1"/>
              <a:t>CrCl</a:t>
            </a:r>
            <a:r>
              <a:rPr lang="en-GB" dirty="0"/>
              <a:t> &lt; 30ml/min/1.73m2) </a:t>
            </a:r>
          </a:p>
          <a:p>
            <a:pPr marL="0" indent="0">
              <a:buNone/>
            </a:pPr>
            <a:r>
              <a:rPr lang="en-GB" dirty="0"/>
              <a:t>     - contraindicated in patients with 1. history of Ampicillin/ Sulbactam associated hepatic dysfunction. </a:t>
            </a:r>
          </a:p>
          <a:p>
            <a:pPr marL="0" indent="0">
              <a:buNone/>
            </a:pPr>
            <a:r>
              <a:rPr lang="en-GB" dirty="0"/>
              <a:t>2. </a:t>
            </a:r>
            <a:r>
              <a:rPr lang="en-GB" dirty="0">
                <a:sym typeface="Wingdings" panose="05000000000000000000" pitchFamily="2" charset="2"/>
              </a:rPr>
              <a:t>History of </a:t>
            </a:r>
            <a:r>
              <a:rPr lang="en-GB" dirty="0" err="1">
                <a:sym typeface="Wingdings" panose="05000000000000000000" pitchFamily="2" charset="2"/>
              </a:rPr>
              <a:t>cholestatic</a:t>
            </a:r>
            <a:r>
              <a:rPr lang="en-GB" dirty="0">
                <a:sym typeface="Wingdings" panose="05000000000000000000" pitchFamily="2" charset="2"/>
              </a:rPr>
              <a:t> jaundice.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7411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F10B7-791F-45B4-BC8B-8625167CA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fosfomycin</a:t>
            </a:r>
            <a:endParaRPr lang="ar-P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C73A18-3155-4CE6-9F75-9CA0902FD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PS"/>
          </a:p>
        </p:txBody>
      </p:sp>
    </p:spTree>
    <p:extLst>
      <p:ext uri="{BB962C8B-B14F-4D97-AF65-F5344CB8AC3E}">
        <p14:creationId xmlns:p14="http://schemas.microsoft.com/office/powerpoint/2010/main" val="12531545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4643-416C-4CA4-9AFE-32D8BE36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macrolides-Moa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3CF86-DF6A-495F-8575-07FD374DF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Moa: bind to 50 s subunit of the bacterial ribosome thus inhibiting translocation step and also interfere with transpeptidation by inhibiting peptidyltransferase.</a:t>
            </a:r>
          </a:p>
          <a:p>
            <a:pPr algn="l" rtl="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Peptidyltransferas: add the growing peptide chain to the next tRNA</a:t>
            </a:r>
          </a:p>
          <a:p>
            <a:pPr algn="r" rtl="0"/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37431543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4088-1FA9-43B5-8F35-309853A3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 of the group and coverage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8AA5B-2456-44A2-A0D3-38DED50CD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Members of the group: Erythromycin, Clarithromycin, Azithromycin, Telithromycin.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Coverage:  </a:t>
            </a:r>
          </a:p>
          <a:p>
            <a:pPr marL="457200" algn="l" rt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Gram positive: streptococci(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increasing resistance with S. pneumoniae ~20%)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 rt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Gram negative: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 influenzae, M. cattarhalis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 rt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Atypical</a:t>
            </a:r>
          </a:p>
          <a:p>
            <a:pPr algn="l" rtl="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0"/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11006114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958D-B98C-4F9F-8A78-59A3884A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Bacteriostatic/Bactericidal, concentration/Time depending and side effects</a:t>
            </a:r>
            <a:endParaRPr lang="ar-P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180CF-99F1-4464-B4EE-7F2960B00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Bacteriostatic, bactericidal at higher doses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Concentration depending killing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Side effects: GI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disturbance (the most common), jaundice, ototoxicity.</a:t>
            </a:r>
          </a:p>
          <a:p>
            <a:pPr algn="l" rtl="0"/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4072493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4685-83B3-4B40-9B06-7384B5A0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Dosage form, hepatic and renal adjustment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C0146-B67B-46D8-92DC-0F8CFA240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Azithromycin (PO, IV, ophthal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mic)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Renal and hepatic adjustment: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</a:p>
          <a:p>
            <a:pPr marL="0" indent="0" algn="l" rtl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Erythromycin (ophthalmic, topical, IV, PO)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Renal and hepatic adjustment: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Adult: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adjustment not necessary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Pediatric:</a:t>
            </a:r>
          </a:p>
          <a:p>
            <a:pPr marL="11430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renal adjustment: GFR&gt;10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ml/min/1.73m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adjustment not required</a:t>
            </a:r>
          </a:p>
          <a:p>
            <a:pPr marL="11430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GFR&lt;10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ml/min/1.73m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adjustment required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Hepatic adjustment: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necessary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Geriatric like adult </a:t>
            </a:r>
          </a:p>
          <a:p>
            <a:pPr marL="0" indent="0" algn="l" rtl="0">
              <a:buNone/>
            </a:pP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426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5A2A-DFA4-412A-89F0-6D218433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Dosage form, hepatic and renal adjustment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24E9-315C-4404-AFFB-B0212862D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Clarithromycin (PO, IV)</a:t>
            </a:r>
          </a:p>
          <a:p>
            <a:pPr lvl="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 </a:t>
            </a:r>
          </a:p>
          <a:p>
            <a:pPr marL="857250" indent="-28575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Renal adjustment: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CrCl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≥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30ml/min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(no adjustment)   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CrCl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&lt;30ml/min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(decrease dose)</a:t>
            </a:r>
          </a:p>
          <a:p>
            <a:pPr marL="857250" indent="-28575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Hepatic adjustment: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hepatic failure in consideration just when there is concomitant renal impairment by doing appropriate dose reduction</a:t>
            </a:r>
          </a:p>
          <a:p>
            <a:pPr lvl="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Pediatric: </a:t>
            </a:r>
          </a:p>
          <a:p>
            <a:pPr marL="857250" indent="-28575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Renal adjustment: </a:t>
            </a:r>
          </a:p>
          <a:p>
            <a:pPr marL="57150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GFR≥30ml/min/1.73m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dose adjustment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GFR&lt;30 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(reduce the dose)</a:t>
            </a:r>
          </a:p>
          <a:p>
            <a:pPr marL="857250" indent="-28575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Hepatic adjustment 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need with normal renal function  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Geriatric like adults</a:t>
            </a:r>
          </a:p>
          <a:p>
            <a:pPr marL="57150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l" rtl="0">
              <a:buNone/>
            </a:pPr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11195325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BF22-6F3C-4E8F-A049-42254C9D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Dosage form, hepatic and renal adjustment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04D7-C224-4753-8AB4-B30D12676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Erythromycin and zinc acetate (topical)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(no need for adjustment)</a:t>
            </a:r>
          </a:p>
          <a:p>
            <a:pPr marL="57150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914400"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Roxithromycin(PO)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dose with sever hepatic impairment</a:t>
            </a:r>
          </a:p>
          <a:p>
            <a:pPr marL="57150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22523626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001C-315E-4F77-8121-A9E2A6D7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CF353-8269-43AF-AD20-BB66DE5D6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indent="-28575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Pregnancy:</a:t>
            </a:r>
          </a:p>
          <a:p>
            <a:pPr marL="57150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914400"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Azithromycin : safe to use </a:t>
            </a:r>
          </a:p>
          <a:p>
            <a:pPr marL="914400"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Erythromycin: safe to use</a:t>
            </a:r>
          </a:p>
          <a:p>
            <a:pPr marL="914400"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clarithromycin: do not use unless there is no alternative</a:t>
            </a:r>
          </a:p>
          <a:p>
            <a:pPr marL="914400"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roxithromycin: safe to use</a:t>
            </a:r>
          </a:p>
          <a:p>
            <a:pPr marL="914400"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Erythromycin and zinc acetate: safe to use</a:t>
            </a: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33660268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1521B-B6CE-4219-A32B-91399913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Mechanism of resistance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34D91-9B07-4C1F-A408-45EA6610B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Mechanism of resistance: </a:t>
            </a:r>
          </a:p>
          <a:p>
            <a:pPr marL="857250" indent="-28575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Inability of the organism  to take the antibiotic</a:t>
            </a:r>
          </a:p>
          <a:p>
            <a:pPr marL="857250" indent="-28575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Efflux pump </a:t>
            </a:r>
          </a:p>
          <a:p>
            <a:pPr marL="857250" indent="-28575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Decreased 50S subunit affinity for the antibiotic</a:t>
            </a:r>
          </a:p>
          <a:p>
            <a:pPr marL="857250" indent="-28575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presence of plasmid associated erythromycin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esterases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gram negative</a:t>
            </a:r>
          </a:p>
          <a:p>
            <a:pPr marL="57150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11960612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73350-C9C7-4010-9520-AFAFBE11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contraindications</a:t>
            </a:r>
            <a:endParaRPr lang="ar-P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1129-92D1-47BC-8892-E72ED8E5B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algn="l" rt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contraindications:</a:t>
            </a:r>
          </a:p>
          <a:p>
            <a:pPr marL="857250" indent="-28575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azithromycin and erythromycin should be given cautiously to patients with hepatic dysfunction.</a:t>
            </a:r>
          </a:p>
          <a:p>
            <a:pPr marL="857250" indent="-285750" algn="l" rt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Caution with proarrhythmic patients or concomitant use with proarrhythmic agents since macrolide may prolong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QTinterval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endParaRPr lang="ar-PS" dirty="0"/>
          </a:p>
        </p:txBody>
      </p:sp>
    </p:spTree>
    <p:extLst>
      <p:ext uri="{BB962C8B-B14F-4D97-AF65-F5344CB8AC3E}">
        <p14:creationId xmlns:p14="http://schemas.microsoft.com/office/powerpoint/2010/main" val="3332565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Io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0.xml><?xml version="1.0" encoding="utf-8"?>
<a:theme xmlns:a="http://schemas.openxmlformats.org/drawingml/2006/main" name="8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1.xml><?xml version="1.0" encoding="utf-8"?>
<a:theme xmlns:a="http://schemas.openxmlformats.org/drawingml/2006/main" name="9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2.xml><?xml version="1.0" encoding="utf-8"?>
<a:theme xmlns:a="http://schemas.openxmlformats.org/drawingml/2006/main" name="10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3.xml><?xml version="1.0" encoding="utf-8"?>
<a:theme xmlns:a="http://schemas.openxmlformats.org/drawingml/2006/main" name="11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4.xml><?xml version="1.0" encoding="utf-8"?>
<a:theme xmlns:a="http://schemas.openxmlformats.org/drawingml/2006/main" name="12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5.xml><?xml version="1.0" encoding="utf-8"?>
<a:theme xmlns:a="http://schemas.openxmlformats.org/drawingml/2006/main" name="13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6.xml><?xml version="1.0" encoding="utf-8"?>
<a:theme xmlns:a="http://schemas.openxmlformats.org/drawingml/2006/main" name="14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7.xml><?xml version="1.0" encoding="utf-8"?>
<a:theme xmlns:a="http://schemas.openxmlformats.org/drawingml/2006/main" name="15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8.xml><?xml version="1.0" encoding="utf-8"?>
<a:theme xmlns:a="http://schemas.openxmlformats.org/drawingml/2006/main" name="16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9.xml><?xml version="1.0" encoding="utf-8"?>
<a:theme xmlns:a="http://schemas.openxmlformats.org/drawingml/2006/main" name="17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0.xml><?xml version="1.0" encoding="utf-8"?>
<a:theme xmlns:a="http://schemas.openxmlformats.org/drawingml/2006/main" name="18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1.xml><?xml version="1.0" encoding="utf-8"?>
<a:theme xmlns:a="http://schemas.openxmlformats.org/drawingml/2006/main" name="19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2.xml><?xml version="1.0" encoding="utf-8"?>
<a:theme xmlns:a="http://schemas.openxmlformats.org/drawingml/2006/main" name="20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4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5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6.xml><?xml version="1.0" encoding="utf-8"?>
<a:theme xmlns:a="http://schemas.openxmlformats.org/drawingml/2006/main" name="3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7.xml><?xml version="1.0" encoding="utf-8"?>
<a:theme xmlns:a="http://schemas.openxmlformats.org/drawingml/2006/main" name="4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8.xml><?xml version="1.0" encoding="utf-8"?>
<a:theme xmlns:a="http://schemas.openxmlformats.org/drawingml/2006/main" name="5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9.xml><?xml version="1.0" encoding="utf-8"?>
<a:theme xmlns:a="http://schemas.openxmlformats.org/drawingml/2006/main" name="6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0.xml><?xml version="1.0" encoding="utf-8"?>
<a:theme xmlns:a="http://schemas.openxmlformats.org/drawingml/2006/main" name="7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1.xml><?xml version="1.0" encoding="utf-8"?>
<a:theme xmlns:a="http://schemas.openxmlformats.org/drawingml/2006/main" name="8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2.xml><?xml version="1.0" encoding="utf-8"?>
<a:theme xmlns:a="http://schemas.openxmlformats.org/drawingml/2006/main" name="9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3.xml><?xml version="1.0" encoding="utf-8"?>
<a:theme xmlns:a="http://schemas.openxmlformats.org/drawingml/2006/main" name="10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4.xml><?xml version="1.0" encoding="utf-8"?>
<a:theme xmlns:a="http://schemas.openxmlformats.org/drawingml/2006/main" name="1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5.xml><?xml version="1.0" encoding="utf-8"?>
<a:theme xmlns:a="http://schemas.openxmlformats.org/drawingml/2006/main" name="1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6.xml><?xml version="1.0" encoding="utf-8"?>
<a:theme xmlns:a="http://schemas.openxmlformats.org/drawingml/2006/main" name="13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7.xml><?xml version="1.0" encoding="utf-8"?>
<a:theme xmlns:a="http://schemas.openxmlformats.org/drawingml/2006/main" name="14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8.xml><?xml version="1.0" encoding="utf-8"?>
<a:theme xmlns:a="http://schemas.openxmlformats.org/drawingml/2006/main" name="15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9.xml><?xml version="1.0" encoding="utf-8"?>
<a:theme xmlns:a="http://schemas.openxmlformats.org/drawingml/2006/main" name="16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40.xml><?xml version="1.0" encoding="utf-8"?>
<a:theme xmlns:a="http://schemas.openxmlformats.org/drawingml/2006/main" name="17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1.xml><?xml version="1.0" encoding="utf-8"?>
<a:theme xmlns:a="http://schemas.openxmlformats.org/drawingml/2006/main" name="18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2.xml><?xml version="1.0" encoding="utf-8"?>
<a:theme xmlns:a="http://schemas.openxmlformats.org/drawingml/2006/main" name="19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3.xml><?xml version="1.0" encoding="utf-8"?>
<a:theme xmlns:a="http://schemas.openxmlformats.org/drawingml/2006/main" name="20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4.xml><?xml version="1.0" encoding="utf-8"?>
<a:theme xmlns:a="http://schemas.openxmlformats.org/drawingml/2006/main" name="2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5.xml><?xml version="1.0" encoding="utf-8"?>
<a:theme xmlns:a="http://schemas.openxmlformats.org/drawingml/2006/main" name="2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6.xml><?xml version="1.0" encoding="utf-8"?>
<a:theme xmlns:a="http://schemas.openxmlformats.org/drawingml/2006/main" name="23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7.xml><?xml version="1.0" encoding="utf-8"?>
<a:theme xmlns:a="http://schemas.openxmlformats.org/drawingml/2006/main" name="24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8.xml><?xml version="1.0" encoding="utf-8"?>
<a:theme xmlns:a="http://schemas.openxmlformats.org/drawingml/2006/main" name="25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9.xml><?xml version="1.0" encoding="utf-8"?>
<a:theme xmlns:a="http://schemas.openxmlformats.org/drawingml/2006/main" name="26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3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50.xml><?xml version="1.0" encoding="utf-8"?>
<a:theme xmlns:a="http://schemas.openxmlformats.org/drawingml/2006/main" name="27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1.xml><?xml version="1.0" encoding="utf-8"?>
<a:theme xmlns:a="http://schemas.openxmlformats.org/drawingml/2006/main" name="28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2.xml><?xml version="1.0" encoding="utf-8"?>
<a:theme xmlns:a="http://schemas.openxmlformats.org/drawingml/2006/main" name="29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7.xml><?xml version="1.0" encoding="utf-8"?>
<a:theme xmlns:a="http://schemas.openxmlformats.org/drawingml/2006/main" name="5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8.xml><?xml version="1.0" encoding="utf-8"?>
<a:theme xmlns:a="http://schemas.openxmlformats.org/drawingml/2006/main" name="6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9.xml><?xml version="1.0" encoding="utf-8"?>
<a:theme xmlns:a="http://schemas.openxmlformats.org/drawingml/2006/main" name="7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593</TotalTime>
  <Words>6702</Words>
  <Application>Microsoft Office PowerPoint</Application>
  <PresentationFormat>Widescreen</PresentationFormat>
  <Paragraphs>1073</Paragraphs>
  <Slides>134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54</vt:i4>
      </vt:variant>
      <vt:variant>
        <vt:lpstr>Slide Titles</vt:lpstr>
      </vt:variant>
      <vt:variant>
        <vt:i4>134</vt:i4>
      </vt:variant>
    </vt:vector>
  </HeadingPairs>
  <TitlesOfParts>
    <vt:vector size="205" baseType="lpstr">
      <vt:lpstr>Arial</vt:lpstr>
      <vt:lpstr>ArialMT</vt:lpstr>
      <vt:lpstr>Calibri</vt:lpstr>
      <vt:lpstr>Calibri Light</vt:lpstr>
      <vt:lpstr>Century Gothic</vt:lpstr>
      <vt:lpstr>Comic Sans MS</vt:lpstr>
      <vt:lpstr>Franklin Gothic Book</vt:lpstr>
      <vt:lpstr>Gill Sans MT</vt:lpstr>
      <vt:lpstr>Lucida Grande</vt:lpstr>
      <vt:lpstr>Perpetua</vt:lpstr>
      <vt:lpstr>Trebuchet-BoldItalic</vt:lpstr>
      <vt:lpstr>TrebuchetMS</vt:lpstr>
      <vt:lpstr>TrebuchetMS-Bold</vt:lpstr>
      <vt:lpstr>TrebuchetMS-Italic</vt:lpstr>
      <vt:lpstr>Wingdings</vt:lpstr>
      <vt:lpstr>Wingdings 2</vt:lpstr>
      <vt:lpstr>Wingdings 3</vt:lpstr>
      <vt:lpstr>Ion</vt:lpstr>
      <vt:lpstr>Dividend</vt:lpstr>
      <vt:lpstr>1_Dividend</vt:lpstr>
      <vt:lpstr>2_Dividend</vt:lpstr>
      <vt:lpstr>3_Dividend</vt:lpstr>
      <vt:lpstr>4_Dividend</vt:lpstr>
      <vt:lpstr>5_Dividend</vt:lpstr>
      <vt:lpstr>6_Dividend</vt:lpstr>
      <vt:lpstr>7_Dividend</vt:lpstr>
      <vt:lpstr>8_Dividend</vt:lpstr>
      <vt:lpstr>9_Dividend</vt:lpstr>
      <vt:lpstr>10_Dividend</vt:lpstr>
      <vt:lpstr>11_Dividend</vt:lpstr>
      <vt:lpstr>12_Dividend</vt:lpstr>
      <vt:lpstr>13_Dividend</vt:lpstr>
      <vt:lpstr>14_Dividend</vt:lpstr>
      <vt:lpstr>15_Dividend</vt:lpstr>
      <vt:lpstr>16_Dividend</vt:lpstr>
      <vt:lpstr>17_Dividend</vt:lpstr>
      <vt:lpstr>18_Dividend</vt:lpstr>
      <vt:lpstr>19_Dividend</vt:lpstr>
      <vt:lpstr>20_Dividend</vt:lpstr>
      <vt:lpstr>Retrospect</vt:lpstr>
      <vt:lpstr>1_Retrospect</vt:lpstr>
      <vt:lpstr>2_Retrospect</vt:lpstr>
      <vt:lpstr>3_Retrospect</vt:lpstr>
      <vt:lpstr>4_Retrospect</vt:lpstr>
      <vt:lpstr>5_Retrospect</vt:lpstr>
      <vt:lpstr>6_Retrospect</vt:lpstr>
      <vt:lpstr>7_Retrospect</vt:lpstr>
      <vt:lpstr>8_Retrospect</vt:lpstr>
      <vt:lpstr>9_Retrospect</vt:lpstr>
      <vt:lpstr>10_Retrospect</vt:lpstr>
      <vt:lpstr>11_Retrospect</vt:lpstr>
      <vt:lpstr>12_Retrospect</vt:lpstr>
      <vt:lpstr>13_Retrospect</vt:lpstr>
      <vt:lpstr>14_Retrospect</vt:lpstr>
      <vt:lpstr>15_Retrospect</vt:lpstr>
      <vt:lpstr>16_Retrospect</vt:lpstr>
      <vt:lpstr>17_Retrospect</vt:lpstr>
      <vt:lpstr>18_Retrospect</vt:lpstr>
      <vt:lpstr>19_Retrospect</vt:lpstr>
      <vt:lpstr>20_Retrospect</vt:lpstr>
      <vt:lpstr>21_Retrospect</vt:lpstr>
      <vt:lpstr>22_Retrospect</vt:lpstr>
      <vt:lpstr>23_Retrospect</vt:lpstr>
      <vt:lpstr>24_Retrospect</vt:lpstr>
      <vt:lpstr>25_Retrospect</vt:lpstr>
      <vt:lpstr>26_Retrospect</vt:lpstr>
      <vt:lpstr>27_Retrospect</vt:lpstr>
      <vt:lpstr>28_Retrospect</vt:lpstr>
      <vt:lpstr>29_Retrospect</vt:lpstr>
      <vt:lpstr>1_Ion</vt:lpstr>
      <vt:lpstr>Equity</vt:lpstr>
      <vt:lpstr>Introduction to antibiotics</vt:lpstr>
      <vt:lpstr>penicillins</vt:lpstr>
      <vt:lpstr>Natural penicillins </vt:lpstr>
      <vt:lpstr>Antibacterial spectrum:  </vt:lpstr>
      <vt:lpstr>Penicillinase-resistant penicillins / antistaphylococcal penicillins </vt:lpstr>
      <vt:lpstr>Antibacterial spectrum: </vt:lpstr>
      <vt:lpstr>Extended spectrum penicillins</vt:lpstr>
      <vt:lpstr>Antibacterial spectrum: </vt:lpstr>
      <vt:lpstr>Amoxicillin/ Clavulanate  Ampicillin/ Sulbactam </vt:lpstr>
      <vt:lpstr>Antibacterial spectrum: </vt:lpstr>
      <vt:lpstr>Antipseudomonal penicillins </vt:lpstr>
      <vt:lpstr>Antibacterial spectrum:  </vt:lpstr>
      <vt:lpstr>Side effects</vt:lpstr>
      <vt:lpstr>Pregnancy </vt:lpstr>
      <vt:lpstr>Monobactams</vt:lpstr>
      <vt:lpstr>Antibacterial spectrum:  </vt:lpstr>
      <vt:lpstr>Side effects </vt:lpstr>
      <vt:lpstr>Mechanisms of Resistance </vt:lpstr>
      <vt:lpstr>Chloramphenicol (PO, IV, ophthalmic, Otic) </vt:lpstr>
      <vt:lpstr>PowerPoint Presentation</vt:lpstr>
      <vt:lpstr>Cephalosporins</vt:lpstr>
      <vt:lpstr>Mechanism of action : </vt:lpstr>
      <vt:lpstr>Coverage: </vt:lpstr>
      <vt:lpstr>Resistance: </vt:lpstr>
      <vt:lpstr>Side effects : </vt:lpstr>
      <vt:lpstr>First Generation: </vt:lpstr>
      <vt:lpstr>Second Generation: </vt:lpstr>
      <vt:lpstr>Third generation:</vt:lpstr>
      <vt:lpstr>PowerPoint Presentation</vt:lpstr>
      <vt:lpstr>PowerPoint Presentation</vt:lpstr>
      <vt:lpstr>PowerPoint Presentation</vt:lpstr>
      <vt:lpstr>4th Generation Cephalosporins : </vt:lpstr>
      <vt:lpstr>Advanced generation: 5th Generation :  </vt:lpstr>
      <vt:lpstr>VANcomycin </vt:lpstr>
      <vt:lpstr>Red man syndrome: </vt:lpstr>
      <vt:lpstr>Hepatic and Renal adjustment : </vt:lpstr>
      <vt:lpstr>Mechanism of resistance:</vt:lpstr>
      <vt:lpstr>Pregnancy:</vt:lpstr>
      <vt:lpstr>Teicoplanin:</vt:lpstr>
      <vt:lpstr>Renal and hepatic adjustment:</vt:lpstr>
      <vt:lpstr>PowerPoint Presentation</vt:lpstr>
      <vt:lpstr>Carbapenems </vt:lpstr>
      <vt:lpstr>Mechanism of action:</vt:lpstr>
      <vt:lpstr>Antimicrobial Activity /Coverage </vt:lpstr>
      <vt:lpstr>Antimicrobial Activity /Coverage </vt:lpstr>
      <vt:lpstr>Differences between carbapenems”</vt:lpstr>
      <vt:lpstr>  Side Effects and cautions: </vt:lpstr>
      <vt:lpstr>Resistance mechanism</vt:lpstr>
      <vt:lpstr>Telavancin</vt:lpstr>
      <vt:lpstr>Mechanism of action:</vt:lpstr>
      <vt:lpstr>Antimicrobial activity / resistance mechanism:</vt:lpstr>
      <vt:lpstr>Side effects &amp; considerations:</vt:lpstr>
      <vt:lpstr>Polymixins( B &amp; E )</vt:lpstr>
      <vt:lpstr>Mechanism of action:</vt:lpstr>
      <vt:lpstr>Antimicrobial activity  $ resistance mechanism</vt:lpstr>
      <vt:lpstr>Side effects and precautions:</vt:lpstr>
      <vt:lpstr>Differences between polymixin B &amp; E  </vt:lpstr>
      <vt:lpstr>Daptomycin, Quinupristin/dalfopristin, Nitrofurantoin, Aminoglycosides                            Nadine Amer</vt:lpstr>
      <vt:lpstr>Daptomycin</vt:lpstr>
      <vt:lpstr>Daptomycin</vt:lpstr>
      <vt:lpstr> Antibacterial spectrum</vt:lpstr>
      <vt:lpstr>Dose adjustment: Renal/hepatic</vt:lpstr>
      <vt:lpstr>Side effects :</vt:lpstr>
      <vt:lpstr>Mechanism of resistance</vt:lpstr>
      <vt:lpstr> Quinupristin/dalfopristin</vt:lpstr>
      <vt:lpstr>Quinupristin/dalfopristin(streptogramins)</vt:lpstr>
      <vt:lpstr>PowerPoint Presentation</vt:lpstr>
      <vt:lpstr>PowerPoint Presentation</vt:lpstr>
      <vt:lpstr>Side effects &amp;contraindications:</vt:lpstr>
      <vt:lpstr>Nitrofurantoin</vt:lpstr>
      <vt:lpstr>Nitrofurantoin</vt:lpstr>
      <vt:lpstr>Antibacterial spectrum:</vt:lpstr>
      <vt:lpstr>Dose adjustment: Renal/hepatic</vt:lpstr>
      <vt:lpstr>Pregnancy</vt:lpstr>
      <vt:lpstr>Side effects &amp; contraindications:</vt:lpstr>
      <vt:lpstr>Aminoglycosides</vt:lpstr>
      <vt:lpstr>Aminoglycosides:</vt:lpstr>
      <vt:lpstr>Table 1: Aminoglycosides class members and their route of administration.</vt:lpstr>
      <vt:lpstr>Antibacterial spectrum</vt:lpstr>
      <vt:lpstr>Mechanism of resistance:</vt:lpstr>
      <vt:lpstr>Dose adjustment: Renal/hepatic</vt:lpstr>
      <vt:lpstr>PowerPoint Presentation</vt:lpstr>
      <vt:lpstr>Side effects &amp; contraindications:</vt:lpstr>
      <vt:lpstr>Dosing of aminoglycosides:</vt:lpstr>
      <vt:lpstr>PowerPoint Presentation</vt:lpstr>
      <vt:lpstr>When to use extended-interval dosing?</vt:lpstr>
      <vt:lpstr>When to use conventional dosing?</vt:lpstr>
      <vt:lpstr>PowerPoint Presentation</vt:lpstr>
      <vt:lpstr>Timing of serum samples:</vt:lpstr>
      <vt:lpstr>fosfomycin</vt:lpstr>
      <vt:lpstr>macrolides-Moa</vt:lpstr>
      <vt:lpstr>Members of the group and coverage</vt:lpstr>
      <vt:lpstr>Bacteriostatic/Bactericidal, concentration/Time depending and side effects</vt:lpstr>
      <vt:lpstr>Dosage form, hepatic and renal adjustment</vt:lpstr>
      <vt:lpstr>Dosage form, hepatic and renal adjustment</vt:lpstr>
      <vt:lpstr>Dosage form, hepatic and renal adjustment</vt:lpstr>
      <vt:lpstr>pregnancy</vt:lpstr>
      <vt:lpstr>Mechanism of resistance</vt:lpstr>
      <vt:lpstr>contraindications</vt:lpstr>
      <vt:lpstr>Linezolid </vt:lpstr>
      <vt:lpstr>Moa </vt:lpstr>
      <vt:lpstr>Bacteriostatic/Bactericidal, concentration/Time depending and side effects</vt:lpstr>
      <vt:lpstr>Dosage form, hepatic and renal adjustment , resistance, and pregnancy</vt:lpstr>
      <vt:lpstr>contraindications</vt:lpstr>
      <vt:lpstr>rifampin</vt:lpstr>
      <vt:lpstr>Moa and coverage</vt:lpstr>
      <vt:lpstr>Bacteriostatic/Bactericidal, concentration/Time depending and side effects</vt:lpstr>
      <vt:lpstr>Dosage form, hepatic and renal adjustment , resistance, and pregnancy</vt:lpstr>
      <vt:lpstr>contraindications</vt:lpstr>
      <vt:lpstr>fosfomycin</vt:lpstr>
      <vt:lpstr>Moa and coverage</vt:lpstr>
      <vt:lpstr>Bacteriostatic/Bactericidal, concentration/Time depending and side effects</vt:lpstr>
      <vt:lpstr>Dosage form and renal hepatic adjustment</vt:lpstr>
      <vt:lpstr>renal hepatic adjustment</vt:lpstr>
      <vt:lpstr>Resistance, pregnancy and contraindications</vt:lpstr>
      <vt:lpstr>PowerPoint Presentation</vt:lpstr>
      <vt:lpstr>PowerPoint Presentation</vt:lpstr>
      <vt:lpstr>PowerPoint Presentation</vt:lpstr>
      <vt:lpstr>PowerPoint Presentation</vt:lpstr>
      <vt:lpstr>Glycylcyclines(Tigecycline): </vt:lpstr>
      <vt:lpstr>PowerPoint Presentation</vt:lpstr>
      <vt:lpstr>PowerPoint Presentation</vt:lpstr>
      <vt:lpstr>Fluoroquinolones: </vt:lpstr>
      <vt:lpstr>PowerPoint Presentation</vt:lpstr>
      <vt:lpstr>PowerPoint Presentation</vt:lpstr>
      <vt:lpstr>PowerPoint Presentation</vt:lpstr>
      <vt:lpstr>Ciprofloxacin</vt:lpstr>
      <vt:lpstr>levofloxacin, moxifloxacin </vt:lpstr>
      <vt:lpstr>PowerPoint Presentation</vt:lpstr>
      <vt:lpstr>Trimethoprim _ Sulfamethoxazole (TMP/SMX)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antibiotics</dc:title>
  <dc:creator>Niveen shamasneh</dc:creator>
  <cp:lastModifiedBy>pc</cp:lastModifiedBy>
  <cp:revision>61</cp:revision>
  <dcterms:created xsi:type="dcterms:W3CDTF">2020-10-05T11:28:48Z</dcterms:created>
  <dcterms:modified xsi:type="dcterms:W3CDTF">2020-10-06T07:05:27Z</dcterms:modified>
</cp:coreProperties>
</file>