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0" r:id="rId5"/>
    <p:sldId id="259" r:id="rId6"/>
    <p:sldId id="261" r:id="rId7"/>
    <p:sldId id="268" r:id="rId8"/>
    <p:sldId id="265" r:id="rId9"/>
    <p:sldId id="266" r:id="rId10"/>
    <p:sldId id="302" r:id="rId11"/>
    <p:sldId id="262" r:id="rId12"/>
    <p:sldId id="267" r:id="rId13"/>
    <p:sldId id="274" r:id="rId14"/>
    <p:sldId id="269" r:id="rId15"/>
    <p:sldId id="270" r:id="rId16"/>
    <p:sldId id="271" r:id="rId17"/>
    <p:sldId id="272" r:id="rId18"/>
    <p:sldId id="273" r:id="rId19"/>
    <p:sldId id="275" r:id="rId20"/>
    <p:sldId id="280" r:id="rId21"/>
    <p:sldId id="279" r:id="rId22"/>
    <p:sldId id="276" r:id="rId23"/>
    <p:sldId id="277" r:id="rId24"/>
    <p:sldId id="278" r:id="rId25"/>
    <p:sldId id="282" r:id="rId26"/>
    <p:sldId id="283" r:id="rId27"/>
    <p:sldId id="281" r:id="rId28"/>
    <p:sldId id="293" r:id="rId29"/>
    <p:sldId id="303" r:id="rId30"/>
    <p:sldId id="284" r:id="rId31"/>
    <p:sldId id="285" r:id="rId32"/>
    <p:sldId id="288" r:id="rId33"/>
    <p:sldId id="304" r:id="rId34"/>
    <p:sldId id="286" r:id="rId35"/>
    <p:sldId id="287" r:id="rId36"/>
    <p:sldId id="289" r:id="rId37"/>
    <p:sldId id="290" r:id="rId38"/>
    <p:sldId id="292" r:id="rId39"/>
    <p:sldId id="264" r:id="rId40"/>
    <p:sldId id="299" r:id="rId41"/>
    <p:sldId id="296" r:id="rId42"/>
    <p:sldId id="295" r:id="rId43"/>
    <p:sldId id="297"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DB8C4-C151-49B3-94BB-35BB0A1A87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3CD6EA-0048-44BC-BDF6-556440ACEA43}">
      <dgm:prSet/>
      <dgm:spPr/>
      <dgm:t>
        <a:bodyPr/>
        <a:lstStyle/>
        <a:p>
          <a:r>
            <a:rPr lang="en-US"/>
            <a:t>Cushing’s syndrome</a:t>
          </a:r>
        </a:p>
      </dgm:t>
    </dgm:pt>
    <dgm:pt modelId="{8A266649-3C18-40B3-9DB7-D2FF52932B71}" type="parTrans" cxnId="{0B10ACE5-62A8-4B52-9CBB-9824417B019F}">
      <dgm:prSet/>
      <dgm:spPr/>
      <dgm:t>
        <a:bodyPr/>
        <a:lstStyle/>
        <a:p>
          <a:endParaRPr lang="en-US"/>
        </a:p>
      </dgm:t>
    </dgm:pt>
    <dgm:pt modelId="{B2D2F7C9-E7F2-4573-821E-FB9144D31183}" type="sibTrans" cxnId="{0B10ACE5-62A8-4B52-9CBB-9824417B019F}">
      <dgm:prSet/>
      <dgm:spPr/>
      <dgm:t>
        <a:bodyPr/>
        <a:lstStyle/>
        <a:p>
          <a:endParaRPr lang="en-US"/>
        </a:p>
      </dgm:t>
    </dgm:pt>
    <dgm:pt modelId="{D0A09D09-CAC3-4912-B754-1DCA4E96FFB8}">
      <dgm:prSet/>
      <dgm:spPr/>
      <dgm:t>
        <a:bodyPr/>
        <a:lstStyle/>
        <a:p>
          <a:r>
            <a:rPr lang="en-US" dirty="0"/>
            <a:t>Hyperaldosteronism</a:t>
          </a:r>
        </a:p>
      </dgm:t>
    </dgm:pt>
    <dgm:pt modelId="{A3BCFFA0-A359-410A-9069-2B1DD309AF78}" type="parTrans" cxnId="{4F62B88A-F2AA-4A3D-ADAC-BBA2C61344F9}">
      <dgm:prSet/>
      <dgm:spPr/>
      <dgm:t>
        <a:bodyPr/>
        <a:lstStyle/>
        <a:p>
          <a:endParaRPr lang="en-US"/>
        </a:p>
      </dgm:t>
    </dgm:pt>
    <dgm:pt modelId="{86E6144C-BCC7-47C6-9169-64247D451ED0}" type="sibTrans" cxnId="{4F62B88A-F2AA-4A3D-ADAC-BBA2C61344F9}">
      <dgm:prSet/>
      <dgm:spPr/>
      <dgm:t>
        <a:bodyPr/>
        <a:lstStyle/>
        <a:p>
          <a:endParaRPr lang="en-US"/>
        </a:p>
      </dgm:t>
    </dgm:pt>
    <dgm:pt modelId="{1D0CBAB1-4F59-4761-BD5B-5ACD71E8A9FB}" type="pres">
      <dgm:prSet presAssocID="{30EDB8C4-C151-49B3-94BB-35BB0A1A87D9}" presName="linear" presStyleCnt="0">
        <dgm:presLayoutVars>
          <dgm:animLvl val="lvl"/>
          <dgm:resizeHandles val="exact"/>
        </dgm:presLayoutVars>
      </dgm:prSet>
      <dgm:spPr/>
    </dgm:pt>
    <dgm:pt modelId="{C2662AAE-0DAE-4EFE-B892-AE2C84F71CBA}" type="pres">
      <dgm:prSet presAssocID="{203CD6EA-0048-44BC-BDF6-556440ACEA43}" presName="parentText" presStyleLbl="node1" presStyleIdx="0" presStyleCnt="2">
        <dgm:presLayoutVars>
          <dgm:chMax val="0"/>
          <dgm:bulletEnabled val="1"/>
        </dgm:presLayoutVars>
      </dgm:prSet>
      <dgm:spPr/>
    </dgm:pt>
    <dgm:pt modelId="{5CE2CBDA-F558-4AFA-B57E-916109A296D3}" type="pres">
      <dgm:prSet presAssocID="{B2D2F7C9-E7F2-4573-821E-FB9144D31183}" presName="spacer" presStyleCnt="0"/>
      <dgm:spPr/>
    </dgm:pt>
    <dgm:pt modelId="{CDC1267F-AAA9-42E2-8C73-ED60FCAA91F4}" type="pres">
      <dgm:prSet presAssocID="{D0A09D09-CAC3-4912-B754-1DCA4E96FFB8}" presName="parentText" presStyleLbl="node1" presStyleIdx="1" presStyleCnt="2">
        <dgm:presLayoutVars>
          <dgm:chMax val="0"/>
          <dgm:bulletEnabled val="1"/>
        </dgm:presLayoutVars>
      </dgm:prSet>
      <dgm:spPr/>
    </dgm:pt>
  </dgm:ptLst>
  <dgm:cxnLst>
    <dgm:cxn modelId="{93735E5C-014B-4279-B48D-ABDE71DCA9A5}" type="presOf" srcId="{30EDB8C4-C151-49B3-94BB-35BB0A1A87D9}" destId="{1D0CBAB1-4F59-4761-BD5B-5ACD71E8A9FB}" srcOrd="0" destOrd="0" presId="urn:microsoft.com/office/officeart/2005/8/layout/vList2"/>
    <dgm:cxn modelId="{C5F50674-ED35-4214-97E1-4C19F45E7C0F}" type="presOf" srcId="{203CD6EA-0048-44BC-BDF6-556440ACEA43}" destId="{C2662AAE-0DAE-4EFE-B892-AE2C84F71CBA}" srcOrd="0" destOrd="0" presId="urn:microsoft.com/office/officeart/2005/8/layout/vList2"/>
    <dgm:cxn modelId="{D94DDB88-C57B-40D7-9F0E-132A7A50B220}" type="presOf" srcId="{D0A09D09-CAC3-4912-B754-1DCA4E96FFB8}" destId="{CDC1267F-AAA9-42E2-8C73-ED60FCAA91F4}" srcOrd="0" destOrd="0" presId="urn:microsoft.com/office/officeart/2005/8/layout/vList2"/>
    <dgm:cxn modelId="{4F62B88A-F2AA-4A3D-ADAC-BBA2C61344F9}" srcId="{30EDB8C4-C151-49B3-94BB-35BB0A1A87D9}" destId="{D0A09D09-CAC3-4912-B754-1DCA4E96FFB8}" srcOrd="1" destOrd="0" parTransId="{A3BCFFA0-A359-410A-9069-2B1DD309AF78}" sibTransId="{86E6144C-BCC7-47C6-9169-64247D451ED0}"/>
    <dgm:cxn modelId="{0B10ACE5-62A8-4B52-9CBB-9824417B019F}" srcId="{30EDB8C4-C151-49B3-94BB-35BB0A1A87D9}" destId="{203CD6EA-0048-44BC-BDF6-556440ACEA43}" srcOrd="0" destOrd="0" parTransId="{8A266649-3C18-40B3-9DB7-D2FF52932B71}" sibTransId="{B2D2F7C9-E7F2-4573-821E-FB9144D31183}"/>
    <dgm:cxn modelId="{F2BA1BCD-538A-4E25-9EE1-4F504AB48D0F}" type="presParOf" srcId="{1D0CBAB1-4F59-4761-BD5B-5ACD71E8A9FB}" destId="{C2662AAE-0DAE-4EFE-B892-AE2C84F71CBA}" srcOrd="0" destOrd="0" presId="urn:microsoft.com/office/officeart/2005/8/layout/vList2"/>
    <dgm:cxn modelId="{97A0F6F2-98D6-4E3D-9D36-8F10A5CE90BB}" type="presParOf" srcId="{1D0CBAB1-4F59-4761-BD5B-5ACD71E8A9FB}" destId="{5CE2CBDA-F558-4AFA-B57E-916109A296D3}" srcOrd="1" destOrd="0" presId="urn:microsoft.com/office/officeart/2005/8/layout/vList2"/>
    <dgm:cxn modelId="{B4F892E7-22C8-4902-ABD8-8100A0465145}" type="presParOf" srcId="{1D0CBAB1-4F59-4761-BD5B-5ACD71E8A9FB}" destId="{CDC1267F-AAA9-42E2-8C73-ED60FCAA91F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ABD41-5B58-484D-A2C2-64C7BBBE5142}"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AD76798-0AD9-46C3-AD23-9B3303A61235}">
      <dgm:prSet/>
      <dgm:spPr/>
      <dgm:t>
        <a:bodyPr/>
        <a:lstStyle/>
        <a:p>
          <a:pPr algn="just"/>
          <a:r>
            <a:rPr lang="en-US" dirty="0"/>
            <a:t>Cushing syndrome is caused by</a:t>
          </a:r>
          <a:r>
            <a:rPr lang="en-US" b="0" i="0" baseline="0" dirty="0"/>
            <a:t> supraphysiologic glucocorticoid levels originating from either exogenous administration or endogenous overproduction by the adrenal gland</a:t>
          </a:r>
          <a:endParaRPr lang="en-US" dirty="0"/>
        </a:p>
      </dgm:t>
    </dgm:pt>
    <dgm:pt modelId="{8B3129DD-216D-47C2-9E37-6FFCAEC50FDB}" type="parTrans" cxnId="{9CF9D604-D9B1-424F-A64D-A656A42CD2CE}">
      <dgm:prSet/>
      <dgm:spPr/>
      <dgm:t>
        <a:bodyPr/>
        <a:lstStyle/>
        <a:p>
          <a:endParaRPr lang="en-US"/>
        </a:p>
      </dgm:t>
    </dgm:pt>
    <dgm:pt modelId="{DB71F3C3-94E6-48FC-B562-17FD27E65167}" type="sibTrans" cxnId="{9CF9D604-D9B1-424F-A64D-A656A42CD2CE}">
      <dgm:prSet/>
      <dgm:spPr/>
      <dgm:t>
        <a:bodyPr/>
        <a:lstStyle/>
        <a:p>
          <a:endParaRPr lang="en-US"/>
        </a:p>
      </dgm:t>
    </dgm:pt>
    <dgm:pt modelId="{458397DE-B5BF-46A5-95D4-C5FF030B36BB}">
      <dgm:prSet/>
      <dgm:spPr/>
      <dgm:t>
        <a:bodyPr/>
        <a:lstStyle/>
        <a:p>
          <a:pPr algn="just"/>
          <a:r>
            <a:rPr lang="en-US" dirty="0"/>
            <a:t>Excess glucocorticoids are produced in response to overproduction of ACTH (ACTH-dependent) or by abnormal adrenocortical tissues regardless of ACTH stimulation (ACTH-independent) including</a:t>
          </a:r>
          <a:r>
            <a:rPr lang="ar-JO" dirty="0"/>
            <a:t> </a:t>
          </a:r>
          <a:r>
            <a:rPr lang="en-US" dirty="0"/>
            <a:t>adrenal adenomas and adrenal carcinomas. </a:t>
          </a:r>
        </a:p>
      </dgm:t>
    </dgm:pt>
    <dgm:pt modelId="{78B5C518-E7A1-490C-88BF-EC266C756AFA}" type="parTrans" cxnId="{8CD4321E-A2FC-42D1-9B6E-EF68C68C0953}">
      <dgm:prSet/>
      <dgm:spPr/>
      <dgm:t>
        <a:bodyPr/>
        <a:lstStyle/>
        <a:p>
          <a:endParaRPr lang="en-US"/>
        </a:p>
      </dgm:t>
    </dgm:pt>
    <dgm:pt modelId="{84474F41-214C-4026-A2FD-457C23AEC3F7}" type="sibTrans" cxnId="{8CD4321E-A2FC-42D1-9B6E-EF68C68C0953}">
      <dgm:prSet/>
      <dgm:spPr/>
      <dgm:t>
        <a:bodyPr/>
        <a:lstStyle/>
        <a:p>
          <a:endParaRPr lang="en-US"/>
        </a:p>
      </dgm:t>
    </dgm:pt>
    <dgm:pt modelId="{842D73C4-9CE7-4DB9-9753-BED8A1BAC76D}" type="pres">
      <dgm:prSet presAssocID="{DA3ABD41-5B58-484D-A2C2-64C7BBBE5142}" presName="vert0" presStyleCnt="0">
        <dgm:presLayoutVars>
          <dgm:dir/>
          <dgm:animOne val="branch"/>
          <dgm:animLvl val="lvl"/>
        </dgm:presLayoutVars>
      </dgm:prSet>
      <dgm:spPr/>
    </dgm:pt>
    <dgm:pt modelId="{0B885609-4623-442C-BED3-85E162BC0425}" type="pres">
      <dgm:prSet presAssocID="{8AD76798-0AD9-46C3-AD23-9B3303A61235}" presName="thickLine" presStyleLbl="alignNode1" presStyleIdx="0" presStyleCnt="2"/>
      <dgm:spPr/>
    </dgm:pt>
    <dgm:pt modelId="{2CBE3BE7-EA98-44D0-ADCE-C8FDB38A95FC}" type="pres">
      <dgm:prSet presAssocID="{8AD76798-0AD9-46C3-AD23-9B3303A61235}" presName="horz1" presStyleCnt="0"/>
      <dgm:spPr/>
    </dgm:pt>
    <dgm:pt modelId="{5852966A-91CA-43C7-84AB-8B766710F173}" type="pres">
      <dgm:prSet presAssocID="{8AD76798-0AD9-46C3-AD23-9B3303A61235}" presName="tx1" presStyleLbl="revTx" presStyleIdx="0" presStyleCnt="2"/>
      <dgm:spPr/>
    </dgm:pt>
    <dgm:pt modelId="{CFAAEEE1-B7D1-47E6-8100-20697582EFBE}" type="pres">
      <dgm:prSet presAssocID="{8AD76798-0AD9-46C3-AD23-9B3303A61235}" presName="vert1" presStyleCnt="0"/>
      <dgm:spPr/>
    </dgm:pt>
    <dgm:pt modelId="{D78CE098-4D0D-40FD-BC51-74EAC82AA118}" type="pres">
      <dgm:prSet presAssocID="{458397DE-B5BF-46A5-95D4-C5FF030B36BB}" presName="thickLine" presStyleLbl="alignNode1" presStyleIdx="1" presStyleCnt="2"/>
      <dgm:spPr/>
    </dgm:pt>
    <dgm:pt modelId="{18468E21-F23A-445F-B667-C63009CB3D0F}" type="pres">
      <dgm:prSet presAssocID="{458397DE-B5BF-46A5-95D4-C5FF030B36BB}" presName="horz1" presStyleCnt="0"/>
      <dgm:spPr/>
    </dgm:pt>
    <dgm:pt modelId="{DB110B49-8067-421C-91DC-25B79517A180}" type="pres">
      <dgm:prSet presAssocID="{458397DE-B5BF-46A5-95D4-C5FF030B36BB}" presName="tx1" presStyleLbl="revTx" presStyleIdx="1" presStyleCnt="2"/>
      <dgm:spPr/>
    </dgm:pt>
    <dgm:pt modelId="{2D77892B-31B9-46B7-B78A-8CF2DC96767E}" type="pres">
      <dgm:prSet presAssocID="{458397DE-B5BF-46A5-95D4-C5FF030B36BB}" presName="vert1" presStyleCnt="0"/>
      <dgm:spPr/>
    </dgm:pt>
  </dgm:ptLst>
  <dgm:cxnLst>
    <dgm:cxn modelId="{9CF9D604-D9B1-424F-A64D-A656A42CD2CE}" srcId="{DA3ABD41-5B58-484D-A2C2-64C7BBBE5142}" destId="{8AD76798-0AD9-46C3-AD23-9B3303A61235}" srcOrd="0" destOrd="0" parTransId="{8B3129DD-216D-47C2-9E37-6FFCAEC50FDB}" sibTransId="{DB71F3C3-94E6-48FC-B562-17FD27E65167}"/>
    <dgm:cxn modelId="{8CD4321E-A2FC-42D1-9B6E-EF68C68C0953}" srcId="{DA3ABD41-5B58-484D-A2C2-64C7BBBE5142}" destId="{458397DE-B5BF-46A5-95D4-C5FF030B36BB}" srcOrd="1" destOrd="0" parTransId="{78B5C518-E7A1-490C-88BF-EC266C756AFA}" sibTransId="{84474F41-214C-4026-A2FD-457C23AEC3F7}"/>
    <dgm:cxn modelId="{D8773F66-9556-43A6-8D76-AC8A1EB6419A}" type="presOf" srcId="{8AD76798-0AD9-46C3-AD23-9B3303A61235}" destId="{5852966A-91CA-43C7-84AB-8B766710F173}" srcOrd="0" destOrd="0" presId="urn:microsoft.com/office/officeart/2008/layout/LinedList"/>
    <dgm:cxn modelId="{55FE427C-67A2-4933-B3C4-96B15015E6E7}" type="presOf" srcId="{DA3ABD41-5B58-484D-A2C2-64C7BBBE5142}" destId="{842D73C4-9CE7-4DB9-9753-BED8A1BAC76D}" srcOrd="0" destOrd="0" presId="urn:microsoft.com/office/officeart/2008/layout/LinedList"/>
    <dgm:cxn modelId="{50C647B9-E1CF-4F6B-BE71-BF74EE169531}" type="presOf" srcId="{458397DE-B5BF-46A5-95D4-C5FF030B36BB}" destId="{DB110B49-8067-421C-91DC-25B79517A180}" srcOrd="0" destOrd="0" presId="urn:microsoft.com/office/officeart/2008/layout/LinedList"/>
    <dgm:cxn modelId="{FDB964DF-5CC4-4166-A44D-E2B8743D46EB}" type="presParOf" srcId="{842D73C4-9CE7-4DB9-9753-BED8A1BAC76D}" destId="{0B885609-4623-442C-BED3-85E162BC0425}" srcOrd="0" destOrd="0" presId="urn:microsoft.com/office/officeart/2008/layout/LinedList"/>
    <dgm:cxn modelId="{BAA87904-DE05-4BBA-80E3-111DDE68FDAB}" type="presParOf" srcId="{842D73C4-9CE7-4DB9-9753-BED8A1BAC76D}" destId="{2CBE3BE7-EA98-44D0-ADCE-C8FDB38A95FC}" srcOrd="1" destOrd="0" presId="urn:microsoft.com/office/officeart/2008/layout/LinedList"/>
    <dgm:cxn modelId="{CC316C89-EE2E-489D-AF56-29288067CBAE}" type="presParOf" srcId="{2CBE3BE7-EA98-44D0-ADCE-C8FDB38A95FC}" destId="{5852966A-91CA-43C7-84AB-8B766710F173}" srcOrd="0" destOrd="0" presId="urn:microsoft.com/office/officeart/2008/layout/LinedList"/>
    <dgm:cxn modelId="{EA27F487-2A59-4585-81C2-3F7C8BF56D84}" type="presParOf" srcId="{2CBE3BE7-EA98-44D0-ADCE-C8FDB38A95FC}" destId="{CFAAEEE1-B7D1-47E6-8100-20697582EFBE}" srcOrd="1" destOrd="0" presId="urn:microsoft.com/office/officeart/2008/layout/LinedList"/>
    <dgm:cxn modelId="{8A32F462-310E-45CC-89AD-FD3B400D6AF0}" type="presParOf" srcId="{842D73C4-9CE7-4DB9-9753-BED8A1BAC76D}" destId="{D78CE098-4D0D-40FD-BC51-74EAC82AA118}" srcOrd="2" destOrd="0" presId="urn:microsoft.com/office/officeart/2008/layout/LinedList"/>
    <dgm:cxn modelId="{3C67ABEF-5A19-4B46-BE70-D366AD2E64ED}" type="presParOf" srcId="{842D73C4-9CE7-4DB9-9753-BED8A1BAC76D}" destId="{18468E21-F23A-445F-B667-C63009CB3D0F}" srcOrd="3" destOrd="0" presId="urn:microsoft.com/office/officeart/2008/layout/LinedList"/>
    <dgm:cxn modelId="{F35D8640-EAE2-4EB1-9854-56F3ACAA24F9}" type="presParOf" srcId="{18468E21-F23A-445F-B667-C63009CB3D0F}" destId="{DB110B49-8067-421C-91DC-25B79517A180}" srcOrd="0" destOrd="0" presId="urn:microsoft.com/office/officeart/2008/layout/LinedList"/>
    <dgm:cxn modelId="{F09B2122-AE9C-47BA-914B-96B1743436F6}" type="presParOf" srcId="{18468E21-F23A-445F-B667-C63009CB3D0F}" destId="{2D77892B-31B9-46B7-B78A-8CF2DC9676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40AA8-5475-40D1-AC01-6769E8A32C1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4645AAB-1BF3-4C19-BF4A-0BC4DE420028}">
      <dgm:prSet/>
      <dgm:spPr/>
      <dgm:t>
        <a:bodyPr/>
        <a:lstStyle/>
        <a:p>
          <a:r>
            <a:rPr lang="en-US" b="1" dirty="0"/>
            <a:t>S</a:t>
          </a:r>
          <a:r>
            <a:rPr lang="en-US" b="1" i="0" baseline="0" dirty="0"/>
            <a:t>teroidogenesis inhibitors</a:t>
          </a:r>
          <a:endParaRPr lang="en-US" dirty="0"/>
        </a:p>
      </dgm:t>
    </dgm:pt>
    <dgm:pt modelId="{101E267F-CB99-48A2-8F0B-47CA19EDB9CC}" type="parTrans" cxnId="{2DD0E318-3DD4-406F-B818-43EA67E3A902}">
      <dgm:prSet/>
      <dgm:spPr/>
      <dgm:t>
        <a:bodyPr/>
        <a:lstStyle/>
        <a:p>
          <a:endParaRPr lang="en-US"/>
        </a:p>
      </dgm:t>
    </dgm:pt>
    <dgm:pt modelId="{F9153BBD-BE57-4744-B238-494818B2FA7A}" type="sibTrans" cxnId="{2DD0E318-3DD4-406F-B818-43EA67E3A902}">
      <dgm:prSet/>
      <dgm:spPr/>
      <dgm:t>
        <a:bodyPr/>
        <a:lstStyle/>
        <a:p>
          <a:endParaRPr lang="en-US"/>
        </a:p>
      </dgm:t>
    </dgm:pt>
    <dgm:pt modelId="{AA2FED60-6B00-4B4A-9C50-1C97CE30AD5D}">
      <dgm:prSet/>
      <dgm:spPr/>
      <dgm:t>
        <a:bodyPr/>
        <a:lstStyle/>
        <a:p>
          <a:r>
            <a:rPr lang="en-US" b="1" i="0" baseline="0" dirty="0"/>
            <a:t>Adrenolytic agents</a:t>
          </a:r>
          <a:endParaRPr lang="en-US" dirty="0"/>
        </a:p>
      </dgm:t>
    </dgm:pt>
    <dgm:pt modelId="{F225FF3F-8D25-4494-A6A6-560FDB89BA1D}" type="parTrans" cxnId="{156C9ECB-162A-408E-A9A9-2471A1841770}">
      <dgm:prSet/>
      <dgm:spPr/>
      <dgm:t>
        <a:bodyPr/>
        <a:lstStyle/>
        <a:p>
          <a:endParaRPr lang="en-US"/>
        </a:p>
      </dgm:t>
    </dgm:pt>
    <dgm:pt modelId="{340F223E-7C57-48F3-A9B2-F5CD361A6DD1}" type="sibTrans" cxnId="{156C9ECB-162A-408E-A9A9-2471A1841770}">
      <dgm:prSet/>
      <dgm:spPr/>
      <dgm:t>
        <a:bodyPr/>
        <a:lstStyle/>
        <a:p>
          <a:endParaRPr lang="en-US"/>
        </a:p>
      </dgm:t>
    </dgm:pt>
    <dgm:pt modelId="{FDB4BA9C-11EE-4E3B-8F7A-639BE9F0AF6E}">
      <dgm:prSet/>
      <dgm:spPr/>
      <dgm:t>
        <a:bodyPr/>
        <a:lstStyle/>
        <a:p>
          <a:r>
            <a:rPr lang="en-US" b="1" i="0" baseline="0" dirty="0"/>
            <a:t>Neuromodulators of ACTH release</a:t>
          </a:r>
          <a:endParaRPr lang="en-US" dirty="0"/>
        </a:p>
      </dgm:t>
    </dgm:pt>
    <dgm:pt modelId="{B9E5D0EB-5D9A-48BA-85EB-57ED24D60FC6}" type="parTrans" cxnId="{A440337C-4E5B-4F70-8817-D2129868A32B}">
      <dgm:prSet/>
      <dgm:spPr/>
      <dgm:t>
        <a:bodyPr/>
        <a:lstStyle/>
        <a:p>
          <a:endParaRPr lang="en-US"/>
        </a:p>
      </dgm:t>
    </dgm:pt>
    <dgm:pt modelId="{E7659EDE-5B9B-47AB-B98F-4A21612CB665}" type="sibTrans" cxnId="{A440337C-4E5B-4F70-8817-D2129868A32B}">
      <dgm:prSet/>
      <dgm:spPr/>
      <dgm:t>
        <a:bodyPr/>
        <a:lstStyle/>
        <a:p>
          <a:endParaRPr lang="en-US"/>
        </a:p>
      </dgm:t>
    </dgm:pt>
    <dgm:pt modelId="{152F7F66-A97C-4DC7-908D-910CF45082F8}">
      <dgm:prSet/>
      <dgm:spPr/>
      <dgm:t>
        <a:bodyPr/>
        <a:lstStyle/>
        <a:p>
          <a:r>
            <a:rPr lang="en-US" b="1" i="0" baseline="0" dirty="0"/>
            <a:t>Glucocorticoid-receptor blocking agents.</a:t>
          </a:r>
          <a:endParaRPr lang="en-US" dirty="0"/>
        </a:p>
      </dgm:t>
    </dgm:pt>
    <dgm:pt modelId="{D872E9DB-3C53-47A4-8F75-728EF4E1989A}" type="parTrans" cxnId="{1D9FA2A9-081C-44A0-9AFE-627B54D1A7E1}">
      <dgm:prSet/>
      <dgm:spPr/>
      <dgm:t>
        <a:bodyPr/>
        <a:lstStyle/>
        <a:p>
          <a:endParaRPr lang="en-US"/>
        </a:p>
      </dgm:t>
    </dgm:pt>
    <dgm:pt modelId="{853A9C24-411D-40F6-8331-5C2D13003C93}" type="sibTrans" cxnId="{1D9FA2A9-081C-44A0-9AFE-627B54D1A7E1}">
      <dgm:prSet/>
      <dgm:spPr/>
      <dgm:t>
        <a:bodyPr/>
        <a:lstStyle/>
        <a:p>
          <a:endParaRPr lang="en-US"/>
        </a:p>
      </dgm:t>
    </dgm:pt>
    <dgm:pt modelId="{38EEEE2D-8155-4AA8-B6E4-9505D35F0EE5}" type="pres">
      <dgm:prSet presAssocID="{DA140AA8-5475-40D1-AC01-6769E8A32C17}" presName="linear" presStyleCnt="0">
        <dgm:presLayoutVars>
          <dgm:animLvl val="lvl"/>
          <dgm:resizeHandles val="exact"/>
        </dgm:presLayoutVars>
      </dgm:prSet>
      <dgm:spPr/>
    </dgm:pt>
    <dgm:pt modelId="{2D221F89-AE01-43BE-9017-E2F75E043401}" type="pres">
      <dgm:prSet presAssocID="{E4645AAB-1BF3-4C19-BF4A-0BC4DE420028}" presName="parentText" presStyleLbl="node1" presStyleIdx="0" presStyleCnt="4">
        <dgm:presLayoutVars>
          <dgm:chMax val="0"/>
          <dgm:bulletEnabled val="1"/>
        </dgm:presLayoutVars>
      </dgm:prSet>
      <dgm:spPr/>
    </dgm:pt>
    <dgm:pt modelId="{31EF614E-CD85-4B87-A5A6-6FEA703211F4}" type="pres">
      <dgm:prSet presAssocID="{F9153BBD-BE57-4744-B238-494818B2FA7A}" presName="spacer" presStyleCnt="0"/>
      <dgm:spPr/>
    </dgm:pt>
    <dgm:pt modelId="{C42E5398-E7FF-42A8-8E2E-BB9C93055DE5}" type="pres">
      <dgm:prSet presAssocID="{AA2FED60-6B00-4B4A-9C50-1C97CE30AD5D}" presName="parentText" presStyleLbl="node1" presStyleIdx="1" presStyleCnt="4">
        <dgm:presLayoutVars>
          <dgm:chMax val="0"/>
          <dgm:bulletEnabled val="1"/>
        </dgm:presLayoutVars>
      </dgm:prSet>
      <dgm:spPr/>
    </dgm:pt>
    <dgm:pt modelId="{5F66FF6F-A06F-4072-B2FC-90DB37CFD0AA}" type="pres">
      <dgm:prSet presAssocID="{340F223E-7C57-48F3-A9B2-F5CD361A6DD1}" presName="spacer" presStyleCnt="0"/>
      <dgm:spPr/>
    </dgm:pt>
    <dgm:pt modelId="{755D4123-F51F-4A3D-AE92-E52AFE7C1874}" type="pres">
      <dgm:prSet presAssocID="{FDB4BA9C-11EE-4E3B-8F7A-639BE9F0AF6E}" presName="parentText" presStyleLbl="node1" presStyleIdx="2" presStyleCnt="4">
        <dgm:presLayoutVars>
          <dgm:chMax val="0"/>
          <dgm:bulletEnabled val="1"/>
        </dgm:presLayoutVars>
      </dgm:prSet>
      <dgm:spPr/>
    </dgm:pt>
    <dgm:pt modelId="{EE8089E0-1559-41FA-86A4-E54048177DD1}" type="pres">
      <dgm:prSet presAssocID="{E7659EDE-5B9B-47AB-B98F-4A21612CB665}" presName="spacer" presStyleCnt="0"/>
      <dgm:spPr/>
    </dgm:pt>
    <dgm:pt modelId="{9CBA38CA-7FA1-40EA-A38C-54D55488058F}" type="pres">
      <dgm:prSet presAssocID="{152F7F66-A97C-4DC7-908D-910CF45082F8}" presName="parentText" presStyleLbl="node1" presStyleIdx="3" presStyleCnt="4">
        <dgm:presLayoutVars>
          <dgm:chMax val="0"/>
          <dgm:bulletEnabled val="1"/>
        </dgm:presLayoutVars>
      </dgm:prSet>
      <dgm:spPr/>
    </dgm:pt>
  </dgm:ptLst>
  <dgm:cxnLst>
    <dgm:cxn modelId="{2DD0E318-3DD4-406F-B818-43EA67E3A902}" srcId="{DA140AA8-5475-40D1-AC01-6769E8A32C17}" destId="{E4645AAB-1BF3-4C19-BF4A-0BC4DE420028}" srcOrd="0" destOrd="0" parTransId="{101E267F-CB99-48A2-8F0B-47CA19EDB9CC}" sibTransId="{F9153BBD-BE57-4744-B238-494818B2FA7A}"/>
    <dgm:cxn modelId="{4D190F1A-20F2-4DE1-AF5D-7280212538FE}" type="presOf" srcId="{AA2FED60-6B00-4B4A-9C50-1C97CE30AD5D}" destId="{C42E5398-E7FF-42A8-8E2E-BB9C93055DE5}" srcOrd="0" destOrd="0" presId="urn:microsoft.com/office/officeart/2005/8/layout/vList2"/>
    <dgm:cxn modelId="{C4B79422-CA29-4DF1-9644-BE9C15CA782C}" type="presOf" srcId="{FDB4BA9C-11EE-4E3B-8F7A-639BE9F0AF6E}" destId="{755D4123-F51F-4A3D-AE92-E52AFE7C1874}" srcOrd="0" destOrd="0" presId="urn:microsoft.com/office/officeart/2005/8/layout/vList2"/>
    <dgm:cxn modelId="{1096AC53-1A4A-4DF6-B846-C45EAF4844B4}" type="presOf" srcId="{E4645AAB-1BF3-4C19-BF4A-0BC4DE420028}" destId="{2D221F89-AE01-43BE-9017-E2F75E043401}" srcOrd="0" destOrd="0" presId="urn:microsoft.com/office/officeart/2005/8/layout/vList2"/>
    <dgm:cxn modelId="{A440337C-4E5B-4F70-8817-D2129868A32B}" srcId="{DA140AA8-5475-40D1-AC01-6769E8A32C17}" destId="{FDB4BA9C-11EE-4E3B-8F7A-639BE9F0AF6E}" srcOrd="2" destOrd="0" parTransId="{B9E5D0EB-5D9A-48BA-85EB-57ED24D60FC6}" sibTransId="{E7659EDE-5B9B-47AB-B98F-4A21612CB665}"/>
    <dgm:cxn modelId="{8306E688-840D-45AE-A540-85A5EA1503D2}" type="presOf" srcId="{152F7F66-A97C-4DC7-908D-910CF45082F8}" destId="{9CBA38CA-7FA1-40EA-A38C-54D55488058F}" srcOrd="0" destOrd="0" presId="urn:microsoft.com/office/officeart/2005/8/layout/vList2"/>
    <dgm:cxn modelId="{1D9FA2A9-081C-44A0-9AFE-627B54D1A7E1}" srcId="{DA140AA8-5475-40D1-AC01-6769E8A32C17}" destId="{152F7F66-A97C-4DC7-908D-910CF45082F8}" srcOrd="3" destOrd="0" parTransId="{D872E9DB-3C53-47A4-8F75-728EF4E1989A}" sibTransId="{853A9C24-411D-40F6-8331-5C2D13003C93}"/>
    <dgm:cxn modelId="{156C9ECB-162A-408E-A9A9-2471A1841770}" srcId="{DA140AA8-5475-40D1-AC01-6769E8A32C17}" destId="{AA2FED60-6B00-4B4A-9C50-1C97CE30AD5D}" srcOrd="1" destOrd="0" parTransId="{F225FF3F-8D25-4494-A6A6-560FDB89BA1D}" sibTransId="{340F223E-7C57-48F3-A9B2-F5CD361A6DD1}"/>
    <dgm:cxn modelId="{F5A1DDE0-139E-41C4-BA49-F29A0DBA44D7}" type="presOf" srcId="{DA140AA8-5475-40D1-AC01-6769E8A32C17}" destId="{38EEEE2D-8155-4AA8-B6E4-9505D35F0EE5}" srcOrd="0" destOrd="0" presId="urn:microsoft.com/office/officeart/2005/8/layout/vList2"/>
    <dgm:cxn modelId="{7396BB62-67BB-4BC9-B1C0-B6107CCE309A}" type="presParOf" srcId="{38EEEE2D-8155-4AA8-B6E4-9505D35F0EE5}" destId="{2D221F89-AE01-43BE-9017-E2F75E043401}" srcOrd="0" destOrd="0" presId="urn:microsoft.com/office/officeart/2005/8/layout/vList2"/>
    <dgm:cxn modelId="{384BCEFB-C268-40DB-B110-93B0B58AF40D}" type="presParOf" srcId="{38EEEE2D-8155-4AA8-B6E4-9505D35F0EE5}" destId="{31EF614E-CD85-4B87-A5A6-6FEA703211F4}" srcOrd="1" destOrd="0" presId="urn:microsoft.com/office/officeart/2005/8/layout/vList2"/>
    <dgm:cxn modelId="{BC507D48-8F3A-46FB-941B-6D42C520F9FA}" type="presParOf" srcId="{38EEEE2D-8155-4AA8-B6E4-9505D35F0EE5}" destId="{C42E5398-E7FF-42A8-8E2E-BB9C93055DE5}" srcOrd="2" destOrd="0" presId="urn:microsoft.com/office/officeart/2005/8/layout/vList2"/>
    <dgm:cxn modelId="{881CB118-515A-4A8D-96D6-289313173749}" type="presParOf" srcId="{38EEEE2D-8155-4AA8-B6E4-9505D35F0EE5}" destId="{5F66FF6F-A06F-4072-B2FC-90DB37CFD0AA}" srcOrd="3" destOrd="0" presId="urn:microsoft.com/office/officeart/2005/8/layout/vList2"/>
    <dgm:cxn modelId="{0981911B-375C-4823-A896-F8A15F38058F}" type="presParOf" srcId="{38EEEE2D-8155-4AA8-B6E4-9505D35F0EE5}" destId="{755D4123-F51F-4A3D-AE92-E52AFE7C1874}" srcOrd="4" destOrd="0" presId="urn:microsoft.com/office/officeart/2005/8/layout/vList2"/>
    <dgm:cxn modelId="{69CC5C29-A769-49CF-8A38-BA657080EBC2}" type="presParOf" srcId="{38EEEE2D-8155-4AA8-B6E4-9505D35F0EE5}" destId="{EE8089E0-1559-41FA-86A4-E54048177DD1}" srcOrd="5" destOrd="0" presId="urn:microsoft.com/office/officeart/2005/8/layout/vList2"/>
    <dgm:cxn modelId="{74417110-A7A0-4078-BFB2-8CB903760CDA}" type="presParOf" srcId="{38EEEE2D-8155-4AA8-B6E4-9505D35F0EE5}" destId="{9CBA38CA-7FA1-40EA-A38C-54D5548805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DB8C4-C151-49B3-94BB-35BB0A1A87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03CD6EA-0048-44BC-BDF6-556440ACEA43}">
      <dgm:prSet/>
      <dgm:spPr/>
      <dgm:t>
        <a:bodyPr/>
        <a:lstStyle/>
        <a:p>
          <a:r>
            <a:rPr lang="en-US"/>
            <a:t>Addison disease, or Primary adrenal insufficiency</a:t>
          </a:r>
        </a:p>
      </dgm:t>
    </dgm:pt>
    <dgm:pt modelId="{8A266649-3C18-40B3-9DB7-D2FF52932B71}" type="parTrans" cxnId="{0B10ACE5-62A8-4B52-9CBB-9824417B019F}">
      <dgm:prSet/>
      <dgm:spPr/>
      <dgm:t>
        <a:bodyPr/>
        <a:lstStyle/>
        <a:p>
          <a:endParaRPr lang="en-US"/>
        </a:p>
      </dgm:t>
    </dgm:pt>
    <dgm:pt modelId="{B2D2F7C9-E7F2-4573-821E-FB9144D31183}" type="sibTrans" cxnId="{0B10ACE5-62A8-4B52-9CBB-9824417B019F}">
      <dgm:prSet/>
      <dgm:spPr/>
      <dgm:t>
        <a:bodyPr/>
        <a:lstStyle/>
        <a:p>
          <a:endParaRPr lang="en-US"/>
        </a:p>
      </dgm:t>
    </dgm:pt>
    <dgm:pt modelId="{D0A09D09-CAC3-4912-B754-1DCA4E96FFB8}">
      <dgm:prSet/>
      <dgm:spPr/>
      <dgm:t>
        <a:bodyPr/>
        <a:lstStyle/>
        <a:p>
          <a:r>
            <a:rPr lang="en-US"/>
            <a:t>Secondary adrenal insufficiency </a:t>
          </a:r>
        </a:p>
      </dgm:t>
    </dgm:pt>
    <dgm:pt modelId="{A3BCFFA0-A359-410A-9069-2B1DD309AF78}" type="parTrans" cxnId="{4F62B88A-F2AA-4A3D-ADAC-BBA2C61344F9}">
      <dgm:prSet/>
      <dgm:spPr/>
      <dgm:t>
        <a:bodyPr/>
        <a:lstStyle/>
        <a:p>
          <a:endParaRPr lang="en-US"/>
        </a:p>
      </dgm:t>
    </dgm:pt>
    <dgm:pt modelId="{86E6144C-BCC7-47C6-9169-64247D451ED0}" type="sibTrans" cxnId="{4F62B88A-F2AA-4A3D-ADAC-BBA2C61344F9}">
      <dgm:prSet/>
      <dgm:spPr/>
      <dgm:t>
        <a:bodyPr/>
        <a:lstStyle/>
        <a:p>
          <a:endParaRPr lang="en-US"/>
        </a:p>
      </dgm:t>
    </dgm:pt>
    <dgm:pt modelId="{F57BBFC8-31B9-480B-AF2A-1C0D928B8880}" type="pres">
      <dgm:prSet presAssocID="{30EDB8C4-C151-49B3-94BB-35BB0A1A87D9}" presName="hierChild1" presStyleCnt="0">
        <dgm:presLayoutVars>
          <dgm:chPref val="1"/>
          <dgm:dir/>
          <dgm:animOne val="branch"/>
          <dgm:animLvl val="lvl"/>
          <dgm:resizeHandles/>
        </dgm:presLayoutVars>
      </dgm:prSet>
      <dgm:spPr/>
    </dgm:pt>
    <dgm:pt modelId="{F7BBABD3-E62C-4EDC-AA17-7C34AFCF5ED1}" type="pres">
      <dgm:prSet presAssocID="{203CD6EA-0048-44BC-BDF6-556440ACEA43}" presName="hierRoot1" presStyleCnt="0"/>
      <dgm:spPr/>
    </dgm:pt>
    <dgm:pt modelId="{793B5ED8-704D-47E5-8D8B-AED916932346}" type="pres">
      <dgm:prSet presAssocID="{203CD6EA-0048-44BC-BDF6-556440ACEA43}" presName="composite" presStyleCnt="0"/>
      <dgm:spPr/>
    </dgm:pt>
    <dgm:pt modelId="{891F2056-4ADD-4CA2-8287-52D059A0E25C}" type="pres">
      <dgm:prSet presAssocID="{203CD6EA-0048-44BC-BDF6-556440ACEA43}" presName="background" presStyleLbl="node0" presStyleIdx="0" presStyleCnt="2"/>
      <dgm:spPr/>
    </dgm:pt>
    <dgm:pt modelId="{66017D59-CFCE-415C-91D8-C347B8156D79}" type="pres">
      <dgm:prSet presAssocID="{203CD6EA-0048-44BC-BDF6-556440ACEA43}" presName="text" presStyleLbl="fgAcc0" presStyleIdx="0" presStyleCnt="2">
        <dgm:presLayoutVars>
          <dgm:chPref val="3"/>
        </dgm:presLayoutVars>
      </dgm:prSet>
      <dgm:spPr/>
    </dgm:pt>
    <dgm:pt modelId="{CD33D272-1BC8-4FC9-86D0-C1DB3FA2E115}" type="pres">
      <dgm:prSet presAssocID="{203CD6EA-0048-44BC-BDF6-556440ACEA43}" presName="hierChild2" presStyleCnt="0"/>
      <dgm:spPr/>
    </dgm:pt>
    <dgm:pt modelId="{0A52279E-2210-407A-80B0-F92A9FE01150}" type="pres">
      <dgm:prSet presAssocID="{D0A09D09-CAC3-4912-B754-1DCA4E96FFB8}" presName="hierRoot1" presStyleCnt="0"/>
      <dgm:spPr/>
    </dgm:pt>
    <dgm:pt modelId="{15FF72F2-24FB-47FB-9569-6B80B1D8243B}" type="pres">
      <dgm:prSet presAssocID="{D0A09D09-CAC3-4912-B754-1DCA4E96FFB8}" presName="composite" presStyleCnt="0"/>
      <dgm:spPr/>
    </dgm:pt>
    <dgm:pt modelId="{7607C65F-C36D-467D-9722-22589AA18499}" type="pres">
      <dgm:prSet presAssocID="{D0A09D09-CAC3-4912-B754-1DCA4E96FFB8}" presName="background" presStyleLbl="node0" presStyleIdx="1" presStyleCnt="2"/>
      <dgm:spPr/>
    </dgm:pt>
    <dgm:pt modelId="{F34653AB-EB9F-4ABC-8BAB-F20F44770AE9}" type="pres">
      <dgm:prSet presAssocID="{D0A09D09-CAC3-4912-B754-1DCA4E96FFB8}" presName="text" presStyleLbl="fgAcc0" presStyleIdx="1" presStyleCnt="2">
        <dgm:presLayoutVars>
          <dgm:chPref val="3"/>
        </dgm:presLayoutVars>
      </dgm:prSet>
      <dgm:spPr/>
    </dgm:pt>
    <dgm:pt modelId="{AE5FFE1F-839F-4DA7-9138-959EBCA93D09}" type="pres">
      <dgm:prSet presAssocID="{D0A09D09-CAC3-4912-B754-1DCA4E96FFB8}" presName="hierChild2" presStyleCnt="0"/>
      <dgm:spPr/>
    </dgm:pt>
  </dgm:ptLst>
  <dgm:cxnLst>
    <dgm:cxn modelId="{4D09EF14-1EEC-4B1E-89D6-13CEF6323881}" type="presOf" srcId="{203CD6EA-0048-44BC-BDF6-556440ACEA43}" destId="{66017D59-CFCE-415C-91D8-C347B8156D79}" srcOrd="0" destOrd="0" presId="urn:microsoft.com/office/officeart/2005/8/layout/hierarchy1"/>
    <dgm:cxn modelId="{ADAEA26B-64FE-4AA9-BF65-06F89D0D6BF8}" type="presOf" srcId="{30EDB8C4-C151-49B3-94BB-35BB0A1A87D9}" destId="{F57BBFC8-31B9-480B-AF2A-1C0D928B8880}" srcOrd="0" destOrd="0" presId="urn:microsoft.com/office/officeart/2005/8/layout/hierarchy1"/>
    <dgm:cxn modelId="{4F62B88A-F2AA-4A3D-ADAC-BBA2C61344F9}" srcId="{30EDB8C4-C151-49B3-94BB-35BB0A1A87D9}" destId="{D0A09D09-CAC3-4912-B754-1DCA4E96FFB8}" srcOrd="1" destOrd="0" parTransId="{A3BCFFA0-A359-410A-9069-2B1DD309AF78}" sibTransId="{86E6144C-BCC7-47C6-9169-64247D451ED0}"/>
    <dgm:cxn modelId="{311B518F-283A-496D-A4DE-84C141FF2995}" type="presOf" srcId="{D0A09D09-CAC3-4912-B754-1DCA4E96FFB8}" destId="{F34653AB-EB9F-4ABC-8BAB-F20F44770AE9}" srcOrd="0" destOrd="0" presId="urn:microsoft.com/office/officeart/2005/8/layout/hierarchy1"/>
    <dgm:cxn modelId="{0B10ACE5-62A8-4B52-9CBB-9824417B019F}" srcId="{30EDB8C4-C151-49B3-94BB-35BB0A1A87D9}" destId="{203CD6EA-0048-44BC-BDF6-556440ACEA43}" srcOrd="0" destOrd="0" parTransId="{8A266649-3C18-40B3-9DB7-D2FF52932B71}" sibTransId="{B2D2F7C9-E7F2-4573-821E-FB9144D31183}"/>
    <dgm:cxn modelId="{CA8F0FA1-15C8-4406-A3D7-C81F48F094DD}" type="presParOf" srcId="{F57BBFC8-31B9-480B-AF2A-1C0D928B8880}" destId="{F7BBABD3-E62C-4EDC-AA17-7C34AFCF5ED1}" srcOrd="0" destOrd="0" presId="urn:microsoft.com/office/officeart/2005/8/layout/hierarchy1"/>
    <dgm:cxn modelId="{9702FC87-8025-4603-84CA-07457CF6DAF9}" type="presParOf" srcId="{F7BBABD3-E62C-4EDC-AA17-7C34AFCF5ED1}" destId="{793B5ED8-704D-47E5-8D8B-AED916932346}" srcOrd="0" destOrd="0" presId="urn:microsoft.com/office/officeart/2005/8/layout/hierarchy1"/>
    <dgm:cxn modelId="{8720E762-E5B6-45DB-9BC5-89E843A99A5B}" type="presParOf" srcId="{793B5ED8-704D-47E5-8D8B-AED916932346}" destId="{891F2056-4ADD-4CA2-8287-52D059A0E25C}" srcOrd="0" destOrd="0" presId="urn:microsoft.com/office/officeart/2005/8/layout/hierarchy1"/>
    <dgm:cxn modelId="{89E5D775-2C27-4A18-B4C7-FD3F635BBF2A}" type="presParOf" srcId="{793B5ED8-704D-47E5-8D8B-AED916932346}" destId="{66017D59-CFCE-415C-91D8-C347B8156D79}" srcOrd="1" destOrd="0" presId="urn:microsoft.com/office/officeart/2005/8/layout/hierarchy1"/>
    <dgm:cxn modelId="{E60F7159-2A54-4365-AA39-285AAD3FD829}" type="presParOf" srcId="{F7BBABD3-E62C-4EDC-AA17-7C34AFCF5ED1}" destId="{CD33D272-1BC8-4FC9-86D0-C1DB3FA2E115}" srcOrd="1" destOrd="0" presId="urn:microsoft.com/office/officeart/2005/8/layout/hierarchy1"/>
    <dgm:cxn modelId="{D3CDD0EE-C56E-42CA-92E6-68ED97D26FF8}" type="presParOf" srcId="{F57BBFC8-31B9-480B-AF2A-1C0D928B8880}" destId="{0A52279E-2210-407A-80B0-F92A9FE01150}" srcOrd="1" destOrd="0" presId="urn:microsoft.com/office/officeart/2005/8/layout/hierarchy1"/>
    <dgm:cxn modelId="{D14C5DE6-F212-4142-97A7-6EC9834616AE}" type="presParOf" srcId="{0A52279E-2210-407A-80B0-F92A9FE01150}" destId="{15FF72F2-24FB-47FB-9569-6B80B1D8243B}" srcOrd="0" destOrd="0" presId="urn:microsoft.com/office/officeart/2005/8/layout/hierarchy1"/>
    <dgm:cxn modelId="{3F5305A1-93EF-40C9-95F7-8C7163675B31}" type="presParOf" srcId="{15FF72F2-24FB-47FB-9569-6B80B1D8243B}" destId="{7607C65F-C36D-467D-9722-22589AA18499}" srcOrd="0" destOrd="0" presId="urn:microsoft.com/office/officeart/2005/8/layout/hierarchy1"/>
    <dgm:cxn modelId="{F2864727-E4B5-4CD0-9B12-8FBD31DAA216}" type="presParOf" srcId="{15FF72F2-24FB-47FB-9569-6B80B1D8243B}" destId="{F34653AB-EB9F-4ABC-8BAB-F20F44770AE9}" srcOrd="1" destOrd="0" presId="urn:microsoft.com/office/officeart/2005/8/layout/hierarchy1"/>
    <dgm:cxn modelId="{E3F0409B-68E4-4AC7-8FD8-A143EA557166}" type="presParOf" srcId="{0A52279E-2210-407A-80B0-F92A9FE01150}" destId="{AE5FFE1F-839F-4DA7-9138-959EBCA93D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62AAE-0DAE-4EFE-B892-AE2C84F71CBA}">
      <dsp:nvSpPr>
        <dsp:cNvPr id="0" name=""/>
        <dsp:cNvSpPr/>
      </dsp:nvSpPr>
      <dsp:spPr>
        <a:xfrm>
          <a:off x="0" y="1472025"/>
          <a:ext cx="6096000" cy="11272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Cushing’s syndrome</a:t>
          </a:r>
        </a:p>
      </dsp:txBody>
      <dsp:txXfrm>
        <a:off x="55030" y="1527055"/>
        <a:ext cx="5985940" cy="1017235"/>
      </dsp:txXfrm>
    </dsp:sp>
    <dsp:sp modelId="{CDC1267F-AAA9-42E2-8C73-ED60FCAA91F4}">
      <dsp:nvSpPr>
        <dsp:cNvPr id="0" name=""/>
        <dsp:cNvSpPr/>
      </dsp:nvSpPr>
      <dsp:spPr>
        <a:xfrm>
          <a:off x="0" y="2734680"/>
          <a:ext cx="6096000" cy="1127295"/>
        </a:xfrm>
        <a:prstGeom prst="roundRect">
          <a:avLst/>
        </a:prstGeom>
        <a:solidFill>
          <a:schemeClr val="accent5">
            <a:hueOff val="-80521"/>
            <a:satOff val="-17"/>
            <a:lumOff val="-199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Hyperaldosteronism</a:t>
          </a:r>
        </a:p>
      </dsp:txBody>
      <dsp:txXfrm>
        <a:off x="55030" y="2789710"/>
        <a:ext cx="5985940"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85609-4623-442C-BED3-85E162BC0425}">
      <dsp:nvSpPr>
        <dsp:cNvPr id="0" name=""/>
        <dsp:cNvSpPr/>
      </dsp:nvSpPr>
      <dsp:spPr>
        <a:xfrm>
          <a:off x="0" y="0"/>
          <a:ext cx="6096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2966A-91CA-43C7-84AB-8B766710F173}">
      <dsp:nvSpPr>
        <dsp:cNvPr id="0" name=""/>
        <dsp:cNvSpPr/>
      </dsp:nvSpPr>
      <dsp:spPr>
        <a:xfrm>
          <a:off x="0" y="0"/>
          <a:ext cx="6096000"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US" sz="2500" kern="1200" dirty="0"/>
            <a:t>Cushing syndrome is caused by</a:t>
          </a:r>
          <a:r>
            <a:rPr lang="en-US" sz="2500" b="0" i="0" kern="1200" baseline="0" dirty="0"/>
            <a:t> supraphysiologic glucocorticoid levels originating from either exogenous administration or endogenous overproduction by the adrenal gland</a:t>
          </a:r>
          <a:endParaRPr lang="en-US" sz="2500" kern="1200" dirty="0"/>
        </a:p>
      </dsp:txBody>
      <dsp:txXfrm>
        <a:off x="0" y="0"/>
        <a:ext cx="6096000" cy="2667000"/>
      </dsp:txXfrm>
    </dsp:sp>
    <dsp:sp modelId="{D78CE098-4D0D-40FD-BC51-74EAC82AA118}">
      <dsp:nvSpPr>
        <dsp:cNvPr id="0" name=""/>
        <dsp:cNvSpPr/>
      </dsp:nvSpPr>
      <dsp:spPr>
        <a:xfrm>
          <a:off x="0" y="2667000"/>
          <a:ext cx="6096000" cy="0"/>
        </a:xfrm>
        <a:prstGeom prst="line">
          <a:avLst/>
        </a:prstGeom>
        <a:solidFill>
          <a:schemeClr val="accent5">
            <a:hueOff val="-80521"/>
            <a:satOff val="-17"/>
            <a:lumOff val="-19999"/>
            <a:alphaOff val="0"/>
          </a:schemeClr>
        </a:solidFill>
        <a:ln w="12700" cap="flat" cmpd="sng" algn="ctr">
          <a:solidFill>
            <a:schemeClr val="accent5">
              <a:hueOff val="-80521"/>
              <a:satOff val="-17"/>
              <a:lumOff val="-199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10B49-8067-421C-91DC-25B79517A180}">
      <dsp:nvSpPr>
        <dsp:cNvPr id="0" name=""/>
        <dsp:cNvSpPr/>
      </dsp:nvSpPr>
      <dsp:spPr>
        <a:xfrm>
          <a:off x="0" y="2667000"/>
          <a:ext cx="6096000" cy="26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US" sz="2500" kern="1200" dirty="0"/>
            <a:t>Excess glucocorticoids are produced in response to overproduction of ACTH (ACTH-dependent) or by abnormal adrenocortical tissues regardless of ACTH stimulation (ACTH-independent) including</a:t>
          </a:r>
          <a:r>
            <a:rPr lang="ar-JO" sz="2500" kern="1200" dirty="0"/>
            <a:t> </a:t>
          </a:r>
          <a:r>
            <a:rPr lang="en-US" sz="2500" kern="1200" dirty="0"/>
            <a:t>adrenal adenomas and adrenal carcinomas. </a:t>
          </a:r>
        </a:p>
      </dsp:txBody>
      <dsp:txXfrm>
        <a:off x="0" y="2667000"/>
        <a:ext cx="6096000" cy="266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1F89-AE01-43BE-9017-E2F75E043401}">
      <dsp:nvSpPr>
        <dsp:cNvPr id="0" name=""/>
        <dsp:cNvSpPr/>
      </dsp:nvSpPr>
      <dsp:spPr>
        <a:xfrm>
          <a:off x="0" y="869306"/>
          <a:ext cx="685800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S</a:t>
          </a:r>
          <a:r>
            <a:rPr lang="en-US" sz="2700" b="1" i="0" kern="1200" baseline="0" dirty="0"/>
            <a:t>teroidogenesis inhibitors</a:t>
          </a:r>
          <a:endParaRPr lang="en-US" sz="2700" kern="1200" dirty="0"/>
        </a:p>
      </dsp:txBody>
      <dsp:txXfrm>
        <a:off x="31613" y="900919"/>
        <a:ext cx="6794774" cy="584369"/>
      </dsp:txXfrm>
    </dsp:sp>
    <dsp:sp modelId="{C42E5398-E7FF-42A8-8E2E-BB9C93055DE5}">
      <dsp:nvSpPr>
        <dsp:cNvPr id="0" name=""/>
        <dsp:cNvSpPr/>
      </dsp:nvSpPr>
      <dsp:spPr>
        <a:xfrm>
          <a:off x="0" y="1594661"/>
          <a:ext cx="6858000"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dirty="0"/>
            <a:t>Adrenolytic agents</a:t>
          </a:r>
          <a:endParaRPr lang="en-US" sz="2700" kern="1200" dirty="0"/>
        </a:p>
      </dsp:txBody>
      <dsp:txXfrm>
        <a:off x="31613" y="1626274"/>
        <a:ext cx="6794774" cy="584369"/>
      </dsp:txXfrm>
    </dsp:sp>
    <dsp:sp modelId="{755D4123-F51F-4A3D-AE92-E52AFE7C1874}">
      <dsp:nvSpPr>
        <dsp:cNvPr id="0" name=""/>
        <dsp:cNvSpPr/>
      </dsp:nvSpPr>
      <dsp:spPr>
        <a:xfrm>
          <a:off x="0" y="2320017"/>
          <a:ext cx="685800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dirty="0"/>
            <a:t>Neuromodulators of ACTH release</a:t>
          </a:r>
          <a:endParaRPr lang="en-US" sz="2700" kern="1200" dirty="0"/>
        </a:p>
      </dsp:txBody>
      <dsp:txXfrm>
        <a:off x="31613" y="2351630"/>
        <a:ext cx="6794774" cy="584369"/>
      </dsp:txXfrm>
    </dsp:sp>
    <dsp:sp modelId="{9CBA38CA-7FA1-40EA-A38C-54D55488058F}">
      <dsp:nvSpPr>
        <dsp:cNvPr id="0" name=""/>
        <dsp:cNvSpPr/>
      </dsp:nvSpPr>
      <dsp:spPr>
        <a:xfrm>
          <a:off x="0" y="3045372"/>
          <a:ext cx="685800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i="0" kern="1200" baseline="0" dirty="0"/>
            <a:t>Glucocorticoid-receptor blocking agents.</a:t>
          </a:r>
          <a:endParaRPr lang="en-US" sz="2700" kern="1200" dirty="0"/>
        </a:p>
      </dsp:txBody>
      <dsp:txXfrm>
        <a:off x="31613" y="3076985"/>
        <a:ext cx="6794774" cy="58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F2056-4ADD-4CA2-8287-52D059A0E25C}">
      <dsp:nvSpPr>
        <dsp:cNvPr id="0" name=""/>
        <dsp:cNvSpPr/>
      </dsp:nvSpPr>
      <dsp:spPr>
        <a:xfrm>
          <a:off x="837" y="1193103"/>
          <a:ext cx="2938425" cy="1865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17D59-CFCE-415C-91D8-C347B8156D79}">
      <dsp:nvSpPr>
        <dsp:cNvPr id="0" name=""/>
        <dsp:cNvSpPr/>
      </dsp:nvSpPr>
      <dsp:spPr>
        <a:xfrm>
          <a:off x="327328" y="1503270"/>
          <a:ext cx="2938425" cy="18659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Addison disease, or Primary adrenal insufficiency</a:t>
          </a:r>
        </a:p>
      </dsp:txBody>
      <dsp:txXfrm>
        <a:off x="381978" y="1557920"/>
        <a:ext cx="2829125" cy="1756600"/>
      </dsp:txXfrm>
    </dsp:sp>
    <dsp:sp modelId="{7607C65F-C36D-467D-9722-22589AA18499}">
      <dsp:nvSpPr>
        <dsp:cNvPr id="0" name=""/>
        <dsp:cNvSpPr/>
      </dsp:nvSpPr>
      <dsp:spPr>
        <a:xfrm>
          <a:off x="3592245" y="1193103"/>
          <a:ext cx="2938425" cy="1865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653AB-EB9F-4ABC-8BAB-F20F44770AE9}">
      <dsp:nvSpPr>
        <dsp:cNvPr id="0" name=""/>
        <dsp:cNvSpPr/>
      </dsp:nvSpPr>
      <dsp:spPr>
        <a:xfrm>
          <a:off x="3918737" y="1503270"/>
          <a:ext cx="2938425" cy="18659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Secondary adrenal insufficiency </a:t>
          </a:r>
        </a:p>
      </dsp:txBody>
      <dsp:txXfrm>
        <a:off x="3973387" y="1557920"/>
        <a:ext cx="2829125" cy="1756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2663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0059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5709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4400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6952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7016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3387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456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5761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036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1/16/21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7223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1/16/21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9854553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95D335C4-C253-4B16-920D-FAEF3357E681}"/>
              </a:ext>
            </a:extLst>
          </p:cNvPr>
          <p:cNvSpPr>
            <a:spLocks noGrp="1"/>
          </p:cNvSpPr>
          <p:nvPr>
            <p:ph type="ctrTitle"/>
          </p:nvPr>
        </p:nvSpPr>
        <p:spPr>
          <a:xfrm>
            <a:off x="6858000" y="753765"/>
            <a:ext cx="4572000" cy="3056235"/>
          </a:xfrm>
        </p:spPr>
        <p:txBody>
          <a:bodyPr>
            <a:normAutofit/>
          </a:bodyPr>
          <a:lstStyle/>
          <a:p>
            <a:r>
              <a:rPr lang="en-US" dirty="0"/>
              <a:t>Adrenal disorders </a:t>
            </a:r>
          </a:p>
        </p:txBody>
      </p:sp>
      <p:sp>
        <p:nvSpPr>
          <p:cNvPr id="3" name="Subtitle 2">
            <a:extLst>
              <a:ext uri="{FF2B5EF4-FFF2-40B4-BE49-F238E27FC236}">
                <a16:creationId xmlns:a16="http://schemas.microsoft.com/office/drawing/2014/main" id="{49DAA75D-9CB8-4F38-B26F-E4A02B3080D5}"/>
              </a:ext>
            </a:extLst>
          </p:cNvPr>
          <p:cNvSpPr>
            <a:spLocks noGrp="1"/>
          </p:cNvSpPr>
          <p:nvPr>
            <p:ph type="subTitle" idx="1"/>
          </p:nvPr>
        </p:nvSpPr>
        <p:spPr>
          <a:xfrm>
            <a:off x="6858001" y="4392118"/>
            <a:ext cx="4571999" cy="2308485"/>
          </a:xfrm>
        </p:spPr>
        <p:txBody>
          <a:bodyPr>
            <a:normAutofit/>
          </a:bodyPr>
          <a:lstStyle/>
          <a:p>
            <a:r>
              <a:rPr lang="en-US" sz="2000" b="1" dirty="0"/>
              <a:t>Done by Majdoleen Almasalma</a:t>
            </a:r>
          </a:p>
          <a:p>
            <a:r>
              <a:rPr lang="en-US" sz="2000" b="1" dirty="0"/>
              <a:t>Instructor: </a:t>
            </a:r>
            <a:r>
              <a:rPr lang="en-US" sz="2000" b="1" dirty="0" err="1"/>
              <a:t>Raed</a:t>
            </a:r>
            <a:r>
              <a:rPr lang="en-US" sz="2000" b="1" dirty="0"/>
              <a:t> </a:t>
            </a:r>
            <a:r>
              <a:rPr lang="en-US" sz="2000" b="1" dirty="0" err="1"/>
              <a:t>Madia</a:t>
            </a:r>
            <a:r>
              <a:rPr lang="en-US" sz="2000" b="1" dirty="0"/>
              <a:t> </a:t>
            </a:r>
          </a:p>
          <a:p>
            <a:r>
              <a:rPr lang="en-US" sz="2000" b="1" dirty="0"/>
              <a:t>Internal medicine rotation </a:t>
            </a:r>
          </a:p>
          <a:p>
            <a:r>
              <a:rPr lang="en-US" sz="2000" b="1" dirty="0"/>
              <a:t>9</a:t>
            </a:r>
            <a:r>
              <a:rPr lang="en-US" sz="2000" b="1" baseline="30000" dirty="0"/>
              <a:t>th</a:t>
            </a:r>
            <a:r>
              <a:rPr lang="en-US" sz="2000" b="1" dirty="0"/>
              <a:t> of Jan 2021</a:t>
            </a:r>
          </a:p>
        </p:txBody>
      </p:sp>
      <p:pic>
        <p:nvPicPr>
          <p:cNvPr id="4" name="Picture 3">
            <a:extLst>
              <a:ext uri="{FF2B5EF4-FFF2-40B4-BE49-F238E27FC236}">
                <a16:creationId xmlns:a16="http://schemas.microsoft.com/office/drawing/2014/main" id="{834B0AEC-F54B-4372-A007-54354E1E4987}"/>
              </a:ext>
            </a:extLst>
          </p:cNvPr>
          <p:cNvPicPr>
            <a:picLocks noChangeAspect="1"/>
          </p:cNvPicPr>
          <p:nvPr/>
        </p:nvPicPr>
        <p:blipFill rotWithShape="1">
          <a:blip r:embed="rId2"/>
          <a:srcRect l="3215" r="1919"/>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288352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4904FB43-EF11-4782-ADC3-93C67D98F5E5}"/>
              </a:ext>
            </a:extLst>
          </p:cNvPr>
          <p:cNvSpPr>
            <a:spLocks noGrp="1"/>
          </p:cNvSpPr>
          <p:nvPr>
            <p:ph type="title"/>
          </p:nvPr>
        </p:nvSpPr>
        <p:spPr>
          <a:xfrm>
            <a:off x="762000" y="762000"/>
            <a:ext cx="3465443" cy="3836504"/>
          </a:xfrm>
        </p:spPr>
        <p:txBody>
          <a:bodyPr>
            <a:normAutofit/>
          </a:bodyPr>
          <a:lstStyle/>
          <a:p>
            <a:r>
              <a:rPr lang="en-US" sz="4000" b="1" dirty="0">
                <a:latin typeface="Calibri" panose="020F0502020204030204" pitchFamily="34" charset="0"/>
              </a:rPr>
              <a:t>Aldosterone secretion</a:t>
            </a:r>
            <a:endParaRPr lang="en-US" sz="4000" dirty="0"/>
          </a:p>
        </p:txBody>
      </p:sp>
      <p:pic>
        <p:nvPicPr>
          <p:cNvPr id="4" name="Content Placeholder 3">
            <a:extLst>
              <a:ext uri="{FF2B5EF4-FFF2-40B4-BE49-F238E27FC236}">
                <a16:creationId xmlns:a16="http://schemas.microsoft.com/office/drawing/2014/main" id="{0A261F2A-8CFE-4C1D-9756-A55B7EB984DB}"/>
              </a:ext>
            </a:extLst>
          </p:cNvPr>
          <p:cNvPicPr>
            <a:picLocks noChangeAspect="1"/>
          </p:cNvPicPr>
          <p:nvPr/>
        </p:nvPicPr>
        <p:blipFill>
          <a:blip r:embed="rId2"/>
          <a:stretch>
            <a:fillRect/>
          </a:stretch>
        </p:blipFill>
        <p:spPr>
          <a:xfrm>
            <a:off x="4346918" y="771525"/>
            <a:ext cx="7265010" cy="5334000"/>
          </a:xfrm>
          <a:prstGeom prst="rect">
            <a:avLst/>
          </a:prstGeom>
        </p:spPr>
      </p:pic>
    </p:spTree>
    <p:extLst>
      <p:ext uri="{BB962C8B-B14F-4D97-AF65-F5344CB8AC3E}">
        <p14:creationId xmlns:p14="http://schemas.microsoft.com/office/powerpoint/2010/main" val="50638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861A6E4-CB70-4D29-87D4-AD020035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5635"/>
            <a:ext cx="4212773" cy="5022365"/>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8" name="Freeform: Shape 27">
            <a:extLst>
              <a:ext uri="{FF2B5EF4-FFF2-40B4-BE49-F238E27FC236}">
                <a16:creationId xmlns:a16="http://schemas.microsoft.com/office/drawing/2014/main" id="{BFE67A51-A6D2-4F56-B718-2BF4AD24E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9"/>
            <a:ext cx="4095749"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62F395CD-0B37-4AFC-8D92-D546F22E053A}"/>
              </a:ext>
            </a:extLst>
          </p:cNvPr>
          <p:cNvSpPr>
            <a:spLocks noGrp="1"/>
          </p:cNvSpPr>
          <p:nvPr>
            <p:ph type="title"/>
          </p:nvPr>
        </p:nvSpPr>
        <p:spPr>
          <a:xfrm>
            <a:off x="718750" y="3034421"/>
            <a:ext cx="3048001" cy="2286000"/>
          </a:xfrm>
        </p:spPr>
        <p:txBody>
          <a:bodyPr anchor="b">
            <a:normAutofit/>
          </a:bodyPr>
          <a:lstStyle/>
          <a:p>
            <a:r>
              <a:rPr lang="en-US" sz="3200">
                <a:solidFill>
                  <a:srgbClr val="FFFFFF"/>
                </a:solidFill>
              </a:rPr>
              <a:t>Hyperfunction of the adrenal gland</a:t>
            </a:r>
          </a:p>
        </p:txBody>
      </p:sp>
      <p:graphicFrame>
        <p:nvGraphicFramePr>
          <p:cNvPr id="19" name="Content Placeholder 2">
            <a:extLst>
              <a:ext uri="{FF2B5EF4-FFF2-40B4-BE49-F238E27FC236}">
                <a16:creationId xmlns:a16="http://schemas.microsoft.com/office/drawing/2014/main" id="{4FDB40C2-861D-46AA-BD76-066D67532844}"/>
              </a:ext>
            </a:extLst>
          </p:cNvPr>
          <p:cNvGraphicFramePr>
            <a:graphicFrameLocks noGrp="1"/>
          </p:cNvGraphicFramePr>
          <p:nvPr>
            <p:ph idx="1"/>
            <p:extLst>
              <p:ext uri="{D42A27DB-BD31-4B8C-83A1-F6EECF244321}">
                <p14:modId xmlns:p14="http://schemas.microsoft.com/office/powerpoint/2010/main" val="2954417512"/>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58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7" name="Freeform: Shape 12">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827F6F04-D92E-404D-85C3-503CD2E6EBC4}"/>
              </a:ext>
            </a:extLst>
          </p:cNvPr>
          <p:cNvSpPr>
            <a:spLocks noGrp="1"/>
          </p:cNvSpPr>
          <p:nvPr>
            <p:ph type="title"/>
          </p:nvPr>
        </p:nvSpPr>
        <p:spPr>
          <a:xfrm>
            <a:off x="718750" y="2286000"/>
            <a:ext cx="3048001" cy="2286000"/>
          </a:xfrm>
        </p:spPr>
        <p:txBody>
          <a:bodyPr anchor="ctr">
            <a:normAutofit/>
          </a:bodyPr>
          <a:lstStyle/>
          <a:p>
            <a:r>
              <a:rPr lang="en-US" sz="3200">
                <a:solidFill>
                  <a:srgbClr val="FFFFFF"/>
                </a:solidFill>
              </a:rPr>
              <a:t>Cushing’s syndrome</a:t>
            </a:r>
          </a:p>
        </p:txBody>
      </p:sp>
      <p:graphicFrame>
        <p:nvGraphicFramePr>
          <p:cNvPr id="18" name="Content Placeholder 2">
            <a:extLst>
              <a:ext uri="{FF2B5EF4-FFF2-40B4-BE49-F238E27FC236}">
                <a16:creationId xmlns:a16="http://schemas.microsoft.com/office/drawing/2014/main" id="{5BB5E96F-F5BC-492D-8D9F-9D20F3DEC451}"/>
              </a:ext>
            </a:extLst>
          </p:cNvPr>
          <p:cNvGraphicFramePr>
            <a:graphicFrameLocks noGrp="1"/>
          </p:cNvGraphicFramePr>
          <p:nvPr>
            <p:ph idx="1"/>
            <p:extLst>
              <p:ext uri="{D42A27DB-BD31-4B8C-83A1-F6EECF244321}">
                <p14:modId xmlns:p14="http://schemas.microsoft.com/office/powerpoint/2010/main" val="3743383736"/>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07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0744-9245-4589-85E6-817035750886}"/>
              </a:ext>
            </a:extLst>
          </p:cNvPr>
          <p:cNvSpPr>
            <a:spLocks noGrp="1"/>
          </p:cNvSpPr>
          <p:nvPr>
            <p:ph type="title"/>
          </p:nvPr>
        </p:nvSpPr>
        <p:spPr/>
        <p:txBody>
          <a:bodyPr/>
          <a:lstStyle/>
          <a:p>
            <a:r>
              <a:rPr lang="en-US" dirty="0"/>
              <a:t>Etiology of Cushing's syndrome</a:t>
            </a:r>
          </a:p>
        </p:txBody>
      </p:sp>
      <p:sp>
        <p:nvSpPr>
          <p:cNvPr id="3" name="Content Placeholder 2">
            <a:extLst>
              <a:ext uri="{FF2B5EF4-FFF2-40B4-BE49-F238E27FC236}">
                <a16:creationId xmlns:a16="http://schemas.microsoft.com/office/drawing/2014/main" id="{8715B42C-B7C8-4733-B9E9-66C192D421F7}"/>
              </a:ext>
            </a:extLst>
          </p:cNvPr>
          <p:cNvSpPr>
            <a:spLocks noGrp="1"/>
          </p:cNvSpPr>
          <p:nvPr>
            <p:ph idx="1"/>
          </p:nvPr>
        </p:nvSpPr>
        <p:spPr>
          <a:xfrm>
            <a:off x="762000" y="2286000"/>
            <a:ext cx="10668000" cy="4368018"/>
          </a:xfrm>
        </p:spPr>
        <p:txBody>
          <a:bodyPr>
            <a:normAutofit fontScale="92500"/>
          </a:bodyPr>
          <a:lstStyle/>
          <a:p>
            <a:pPr marL="0" indent="0" algn="just">
              <a:buNone/>
            </a:pPr>
            <a:r>
              <a:rPr lang="en-US" sz="2400" b="0" i="0" u="none" strike="noStrike" baseline="0" dirty="0">
                <a:latin typeface="Calibri" panose="020F0502020204030204" pitchFamily="34" charset="0"/>
              </a:rPr>
              <a:t>1- </a:t>
            </a:r>
            <a:r>
              <a:rPr lang="en-US" sz="2400" b="1" i="0" u="none" strike="noStrike" baseline="0" dirty="0">
                <a:solidFill>
                  <a:schemeClr val="bg1">
                    <a:alpha val="70000"/>
                  </a:schemeClr>
                </a:solidFill>
                <a:latin typeface="Calibri" panose="020F0502020204030204" pitchFamily="34" charset="0"/>
              </a:rPr>
              <a:t>ACTH-dependent Cushing syndrome </a:t>
            </a:r>
            <a:r>
              <a:rPr lang="en-US" sz="2400" b="0" i="0" u="none" strike="noStrike" baseline="0" dirty="0">
                <a:latin typeface="Calibri" panose="020F0502020204030204" pitchFamily="34" charset="0"/>
              </a:rPr>
              <a:t>(80% of all Cushing syndrome cases) is usually caused by overproduction of ACTH by the pituitary gland, causing adrenal hyperplasia.</a:t>
            </a:r>
          </a:p>
          <a:p>
            <a:pPr marL="0" indent="0" algn="just">
              <a:buNone/>
            </a:pPr>
            <a:r>
              <a:rPr lang="en-US" sz="240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85% of these cases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 Pituitary adenomas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Cushing disease. </a:t>
            </a:r>
          </a:p>
          <a:p>
            <a:pPr marL="0" indent="0" algn="just">
              <a:buNone/>
            </a:pP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remaining 20% of ACTH-dependent cases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Ectopic ACTH-secreting tumors and nonneoplastic corticotropin hypersecretion </a:t>
            </a:r>
          </a:p>
          <a:p>
            <a:pPr marL="0" indent="0" algn="just">
              <a:buNone/>
            </a:pPr>
            <a:r>
              <a:rPr lang="en-US" sz="2400" b="0" i="0" u="none" strike="noStrike" baseline="0" dirty="0">
                <a:latin typeface="Calibri" panose="020F0502020204030204" pitchFamily="34" charset="0"/>
              </a:rPr>
              <a:t> ** Ectopic ACTH syndrome refers to excessive ACTH production resulting from an endocrine or nonendocrine tumor, usually of the pancreas, thyroid, or lung (</a:t>
            </a:r>
            <a:r>
              <a:rPr lang="en-US" sz="2400" b="0" i="0" u="none" strike="noStrike" baseline="0" dirty="0" err="1">
                <a:latin typeface="Calibri" panose="020F0502020204030204" pitchFamily="34" charset="0"/>
              </a:rPr>
              <a:t>eg</a:t>
            </a:r>
            <a:r>
              <a:rPr lang="en-US" sz="2400" b="0" i="0" u="none" strike="noStrike" baseline="0" dirty="0">
                <a:latin typeface="Calibri" panose="020F0502020204030204" pitchFamily="34" charset="0"/>
              </a:rPr>
              <a:t>, small cell</a:t>
            </a:r>
            <a:r>
              <a:rPr lang="en-US" sz="2400" dirty="0">
                <a:latin typeface="Calibri" panose="020F0502020204030204" pitchFamily="34" charset="0"/>
              </a:rPr>
              <a:t> </a:t>
            </a:r>
            <a:r>
              <a:rPr lang="en-US" sz="2400" b="0" i="0" u="none" strike="noStrike" baseline="0" dirty="0">
                <a:latin typeface="Calibri" panose="020F0502020204030204" pitchFamily="34" charset="0"/>
              </a:rPr>
              <a:t>lung cancer).</a:t>
            </a:r>
          </a:p>
          <a:p>
            <a:pPr marL="0" indent="0" algn="just">
              <a:buNone/>
            </a:pPr>
            <a:r>
              <a:rPr lang="en-US" sz="2400" b="0" i="0" u="none" strike="noStrike" baseline="0" dirty="0">
                <a:latin typeface="Calibri" panose="020F0502020204030204" pitchFamily="34" charset="0"/>
              </a:rPr>
              <a:t>2- </a:t>
            </a:r>
            <a:r>
              <a:rPr lang="en-US" sz="2400" b="1" i="0" u="none" strike="noStrike" baseline="0" dirty="0">
                <a:solidFill>
                  <a:schemeClr val="bg1">
                    <a:alpha val="70000"/>
                  </a:schemeClr>
                </a:solidFill>
                <a:latin typeface="Calibri" panose="020F0502020204030204" pitchFamily="34" charset="0"/>
              </a:rPr>
              <a:t>ACTH-independent Cushing syndrome</a:t>
            </a:r>
            <a:r>
              <a:rPr lang="en-US" sz="2400" b="0" i="0" u="none" strike="noStrike" baseline="0" dirty="0">
                <a:latin typeface="Calibri" panose="020F0502020204030204" pitchFamily="34" charset="0"/>
              </a:rPr>
              <a:t> is usually caused by adrenal adenomas and carcinomas.</a:t>
            </a:r>
            <a:endParaRPr lang="en-US" sz="3600" dirty="0">
              <a:latin typeface="Calibri" panose="020F0502020204030204" pitchFamily="34" charset="0"/>
            </a:endParaRPr>
          </a:p>
        </p:txBody>
      </p:sp>
    </p:spTree>
    <p:extLst>
      <p:ext uri="{BB962C8B-B14F-4D97-AF65-F5344CB8AC3E}">
        <p14:creationId xmlns:p14="http://schemas.microsoft.com/office/powerpoint/2010/main" val="375339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892BE729-9FB3-4914-BB30-9E1C73554F97}"/>
              </a:ext>
            </a:extLst>
          </p:cNvPr>
          <p:cNvPicPr>
            <a:picLocks noChangeAspect="1"/>
          </p:cNvPicPr>
          <p:nvPr/>
        </p:nvPicPr>
        <p:blipFill rotWithShape="1">
          <a:blip r:embed="rId2"/>
          <a:srcRect t="3014" r="-2" b="15673"/>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ADE8F5E1-A968-46FC-AF55-A29CFE33BA8D}"/>
              </a:ext>
            </a:extLst>
          </p:cNvPr>
          <p:cNvSpPr>
            <a:spLocks noGrp="1"/>
          </p:cNvSpPr>
          <p:nvPr>
            <p:ph idx="1"/>
          </p:nvPr>
        </p:nvSpPr>
        <p:spPr>
          <a:xfrm>
            <a:off x="450574" y="2173357"/>
            <a:ext cx="6414052" cy="4684643"/>
          </a:xfrm>
        </p:spPr>
        <p:txBody>
          <a:bodyPr>
            <a:normAutofit fontScale="92500"/>
          </a:bodyPr>
          <a:lstStyle/>
          <a:p>
            <a:pPr>
              <a:lnSpc>
                <a:spcPct val="100000"/>
              </a:lnSpc>
            </a:pPr>
            <a:r>
              <a:rPr lang="en-US" sz="1800" b="0" i="0" u="none" strike="noStrike" baseline="0" dirty="0">
                <a:latin typeface="Calibri" panose="020F0502020204030204" pitchFamily="34" charset="0"/>
              </a:rPr>
              <a:t>The most common findings are central obesity and facial rounding </a:t>
            </a:r>
          </a:p>
          <a:p>
            <a:pPr>
              <a:lnSpc>
                <a:spcPct val="100000"/>
              </a:lnSpc>
            </a:pPr>
            <a:r>
              <a:rPr lang="en-US" sz="1800" b="0" i="0" u="none" strike="noStrike" baseline="0" dirty="0">
                <a:latin typeface="Calibri" panose="020F0502020204030204" pitchFamily="34" charset="0"/>
              </a:rPr>
              <a:t>myopathies and muscular weakness</a:t>
            </a:r>
          </a:p>
          <a:p>
            <a:pPr>
              <a:lnSpc>
                <a:spcPct val="100000"/>
              </a:lnSpc>
            </a:pPr>
            <a:r>
              <a:rPr lang="en-US" sz="1800" b="0" i="0" u="none" strike="noStrike" baseline="0" dirty="0">
                <a:latin typeface="Calibri" panose="020F0502020204030204" pitchFamily="34" charset="0"/>
              </a:rPr>
              <a:t>Peripheral obesity and fat accumulation  </a:t>
            </a:r>
          </a:p>
          <a:p>
            <a:pPr>
              <a:lnSpc>
                <a:spcPct val="100000"/>
              </a:lnSpc>
            </a:pPr>
            <a:r>
              <a:rPr lang="en-US" sz="1800" b="0" i="0" u="none" strike="noStrike" baseline="0" dirty="0">
                <a:latin typeface="Calibri" panose="020F0502020204030204" pitchFamily="34" charset="0"/>
              </a:rPr>
              <a:t>Visible skin changes like Hump</a:t>
            </a:r>
          </a:p>
          <a:p>
            <a:pPr>
              <a:lnSpc>
                <a:spcPct val="100000"/>
              </a:lnSpc>
            </a:pPr>
            <a:r>
              <a:rPr lang="en-US" sz="1800" b="0" i="0" u="none" strike="noStrike" baseline="0" dirty="0">
                <a:latin typeface="Calibri" panose="020F0502020204030204" pitchFamily="34" charset="0"/>
              </a:rPr>
              <a:t>Hypertension. </a:t>
            </a:r>
          </a:p>
          <a:p>
            <a:pPr>
              <a:lnSpc>
                <a:spcPct val="100000"/>
              </a:lnSpc>
            </a:pPr>
            <a:r>
              <a:rPr lang="en-US" sz="1800" b="0" i="0" u="none" strike="noStrike" baseline="0" dirty="0">
                <a:latin typeface="Calibri" panose="020F0502020204030204" pitchFamily="34" charset="0"/>
              </a:rPr>
              <a:t>Psychiatric changes .</a:t>
            </a:r>
          </a:p>
          <a:p>
            <a:pPr>
              <a:lnSpc>
                <a:spcPct val="100000"/>
              </a:lnSpc>
            </a:pPr>
            <a:r>
              <a:rPr lang="en-US" sz="1800" b="0" i="0" u="none" strike="noStrike" baseline="0" dirty="0">
                <a:latin typeface="Calibri" panose="020F0502020204030204" pitchFamily="34" charset="0"/>
              </a:rPr>
              <a:t>Approximately 50% to 60% of patients will develop Cushing syndrome–induced osteoporosis. Of these, 40% will present with back pain and 20% will progress to compression fractures of the spine.</a:t>
            </a:r>
          </a:p>
          <a:p>
            <a:pPr>
              <a:lnSpc>
                <a:spcPct val="100000"/>
              </a:lnSpc>
            </a:pPr>
            <a:r>
              <a:rPr lang="en-US" sz="1800" b="0" i="0" u="none" strike="noStrike" baseline="0" dirty="0">
                <a:latin typeface="Calibri" panose="020F0502020204030204" pitchFamily="34" charset="0"/>
              </a:rPr>
              <a:t>Gonadal dysfunction is common with amenorrhea seen in females.</a:t>
            </a:r>
          </a:p>
          <a:p>
            <a:pPr>
              <a:lnSpc>
                <a:spcPct val="100000"/>
              </a:lnSpc>
            </a:pPr>
            <a:r>
              <a:rPr lang="en-US" sz="1800" b="0" i="0" u="none" strike="noStrike" baseline="0" dirty="0">
                <a:latin typeface="Calibri" panose="020F0502020204030204" pitchFamily="34" charset="0"/>
              </a:rPr>
              <a:t>Excess adrenal and ovary androgen secretion is responsible for females presenting with hirsutism.</a:t>
            </a:r>
          </a:p>
          <a:p>
            <a:pPr>
              <a:lnSpc>
                <a:spcPct val="115000"/>
              </a:lnSpc>
            </a:pPr>
            <a:endParaRPr lang="en-US" sz="1100" b="0" i="0" u="none" strike="noStrike" baseline="0" dirty="0">
              <a:latin typeface="Calibri" panose="020F0502020204030204" pitchFamily="34" charset="0"/>
            </a:endParaRPr>
          </a:p>
          <a:p>
            <a:pPr>
              <a:lnSpc>
                <a:spcPct val="115000"/>
              </a:lnSpc>
            </a:pPr>
            <a:endParaRPr lang="en-US" sz="1100" dirty="0"/>
          </a:p>
        </p:txBody>
      </p:sp>
      <p:sp>
        <p:nvSpPr>
          <p:cNvPr id="2" name="Title 1">
            <a:extLst>
              <a:ext uri="{FF2B5EF4-FFF2-40B4-BE49-F238E27FC236}">
                <a16:creationId xmlns:a16="http://schemas.microsoft.com/office/drawing/2014/main" id="{DF7F9293-FA9C-4ED9-A117-C86A67928127}"/>
              </a:ext>
            </a:extLst>
          </p:cNvPr>
          <p:cNvSpPr>
            <a:spLocks noGrp="1"/>
          </p:cNvSpPr>
          <p:nvPr>
            <p:ph type="title"/>
          </p:nvPr>
        </p:nvSpPr>
        <p:spPr>
          <a:xfrm>
            <a:off x="762000" y="762000"/>
            <a:ext cx="5334000" cy="1524000"/>
          </a:xfrm>
        </p:spPr>
        <p:txBody>
          <a:bodyPr>
            <a:normAutofit/>
          </a:bodyPr>
          <a:lstStyle/>
          <a:p>
            <a:r>
              <a:rPr lang="en-US" sz="3200"/>
              <a:t>Signs and Symptoms of Cushing’s syndrome</a:t>
            </a:r>
          </a:p>
        </p:txBody>
      </p:sp>
    </p:spTree>
    <p:extLst>
      <p:ext uri="{BB962C8B-B14F-4D97-AF65-F5344CB8AC3E}">
        <p14:creationId xmlns:p14="http://schemas.microsoft.com/office/powerpoint/2010/main" val="10884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70DB-FDD8-4FF8-8092-D4520FFC58F3}"/>
              </a:ext>
            </a:extLst>
          </p:cNvPr>
          <p:cNvSpPr>
            <a:spLocks noGrp="1"/>
          </p:cNvSpPr>
          <p:nvPr>
            <p:ph type="title"/>
          </p:nvPr>
        </p:nvSpPr>
        <p:spPr/>
        <p:txBody>
          <a:bodyPr/>
          <a:lstStyle/>
          <a:p>
            <a:r>
              <a:rPr lang="en-US" dirty="0"/>
              <a:t>Diagnosis of Cushing syndrome </a:t>
            </a:r>
          </a:p>
        </p:txBody>
      </p:sp>
      <p:sp>
        <p:nvSpPr>
          <p:cNvPr id="3" name="Content Placeholder 2">
            <a:extLst>
              <a:ext uri="{FF2B5EF4-FFF2-40B4-BE49-F238E27FC236}">
                <a16:creationId xmlns:a16="http://schemas.microsoft.com/office/drawing/2014/main" id="{26EFEA80-425C-46AE-A346-DB2E2B76B647}"/>
              </a:ext>
            </a:extLst>
          </p:cNvPr>
          <p:cNvSpPr>
            <a:spLocks noGrp="1"/>
          </p:cNvSpPr>
          <p:nvPr>
            <p:ph idx="1"/>
          </p:nvPr>
        </p:nvSpPr>
        <p:spPr>
          <a:xfrm>
            <a:off x="658318" y="1873770"/>
            <a:ext cx="10875364" cy="4984230"/>
          </a:xfrm>
        </p:spPr>
        <p:txBody>
          <a:bodyPr>
            <a:normAutofit/>
          </a:bodyPr>
          <a:lstStyle/>
          <a:p>
            <a:pPr algn="l"/>
            <a:r>
              <a:rPr lang="en-US" sz="1800" dirty="0">
                <a:solidFill>
                  <a:schemeClr val="bg2">
                    <a:lumMod val="20000"/>
                    <a:lumOff val="80000"/>
                  </a:schemeClr>
                </a:solidFill>
                <a:latin typeface="f1hdlf2l-90w-d5k-3bgvzui2mm94o"/>
              </a:rPr>
              <a:t>Lab tests to </a:t>
            </a:r>
            <a:r>
              <a:rPr lang="en-US" sz="1800" b="0" i="0" u="none" strike="noStrike" baseline="0" dirty="0">
                <a:solidFill>
                  <a:schemeClr val="bg2">
                    <a:lumMod val="20000"/>
                    <a:lumOff val="80000"/>
                  </a:schemeClr>
                </a:solidFill>
                <a:latin typeface="f1hdlf2l-90w-d5k-3bgvzui2mm94o"/>
              </a:rPr>
              <a:t>establish the presence of hypercortisolism (using one or more of the following): </a:t>
            </a:r>
            <a:endParaRPr lang="en-US" sz="1800" dirty="0">
              <a:solidFill>
                <a:schemeClr val="bg2">
                  <a:lumMod val="20000"/>
                  <a:lumOff val="80000"/>
                </a:schemeClr>
              </a:solidFill>
              <a:latin typeface="f1hdlf2l-90w-d5k-3bgvzui2mm94o"/>
            </a:endParaRPr>
          </a:p>
          <a:p>
            <a:pPr marL="0" indent="0" algn="just">
              <a:buNone/>
            </a:pPr>
            <a:r>
              <a:rPr lang="en-US" sz="1800" i="0" u="none" strike="noStrike" baseline="0" dirty="0">
                <a:solidFill>
                  <a:schemeClr val="tx1"/>
                </a:solidFill>
                <a:latin typeface="f1hdlf2l-90w-d5k-3bgvzui2mm94o"/>
              </a:rPr>
              <a:t>1- </a:t>
            </a:r>
            <a:r>
              <a:rPr lang="en-US" sz="1800" b="1" i="0" u="none" strike="noStrike" baseline="0" dirty="0">
                <a:solidFill>
                  <a:schemeClr val="bg1"/>
                </a:solidFill>
                <a:latin typeface="f1hdlf2l-90w-d5k-3bgvzui2mm94o"/>
              </a:rPr>
              <a:t>midnight plasma cortisol: </a:t>
            </a:r>
            <a:r>
              <a:rPr lang="en-US" sz="1800" i="0" u="none" strike="noStrike" baseline="0" dirty="0">
                <a:solidFill>
                  <a:schemeClr val="bg2">
                    <a:lumMod val="20000"/>
                    <a:lumOff val="80000"/>
                  </a:schemeClr>
                </a:solidFill>
                <a:latin typeface="f1hdlf2l-90w-d5k-3bgvzui2mm94o"/>
              </a:rPr>
              <a:t>a midnight serum cortisol greater than 7.5 </a:t>
            </a:r>
            <a:r>
              <a:rPr lang="en-US" sz="1800" i="0" u="none" strike="noStrike" baseline="0" dirty="0" err="1">
                <a:solidFill>
                  <a:schemeClr val="bg2">
                    <a:lumMod val="20000"/>
                    <a:lumOff val="80000"/>
                  </a:schemeClr>
                </a:solidFill>
                <a:latin typeface="f1hdlf2l-90w-d5k-3bgvzui2mm94o"/>
              </a:rPr>
              <a:t>μg</a:t>
            </a:r>
            <a:r>
              <a:rPr lang="en-US" sz="1800" i="0" u="none" strike="noStrike" baseline="0" dirty="0">
                <a:solidFill>
                  <a:schemeClr val="bg2">
                    <a:lumMod val="20000"/>
                    <a:lumOff val="80000"/>
                  </a:schemeClr>
                </a:solidFill>
                <a:latin typeface="f1hdlf2l-90w-d5k-3bgvzui2mm94o"/>
              </a:rPr>
              <a:t>/dL (&gt;1.8 </a:t>
            </a:r>
            <a:r>
              <a:rPr lang="en-US" sz="1800" i="0" u="none" strike="noStrike" baseline="0" dirty="0" err="1">
                <a:solidFill>
                  <a:schemeClr val="bg2">
                    <a:lumMod val="20000"/>
                    <a:lumOff val="80000"/>
                  </a:schemeClr>
                </a:solidFill>
                <a:latin typeface="f1hdlf2l-90w-d5k-3bgvzui2mm94o"/>
              </a:rPr>
              <a:t>μg</a:t>
            </a:r>
            <a:r>
              <a:rPr lang="en-US" sz="1800" i="0" u="none" strike="noStrike" baseline="0" dirty="0">
                <a:solidFill>
                  <a:schemeClr val="bg2">
                    <a:lumMod val="20000"/>
                    <a:lumOff val="80000"/>
                  </a:schemeClr>
                </a:solidFill>
                <a:latin typeface="f1hdlf2l-90w-d5k-3bgvzui2mm94o"/>
              </a:rPr>
              <a:t>/dL if the patient is sleeping) is a highly sensitive assay for Cushing syndrome.</a:t>
            </a:r>
          </a:p>
          <a:p>
            <a:pPr marL="0" indent="0" algn="just">
              <a:buNone/>
            </a:pPr>
            <a:r>
              <a:rPr lang="en-US" sz="1800" dirty="0">
                <a:solidFill>
                  <a:schemeClr val="bg2">
                    <a:lumMod val="20000"/>
                    <a:lumOff val="80000"/>
                  </a:schemeClr>
                </a:solidFill>
                <a:latin typeface="f1hdlf2l-90w-d5k-3bgvzui2mm94o"/>
              </a:rPr>
              <a:t>* </a:t>
            </a:r>
            <a:r>
              <a:rPr lang="en-US" sz="1800" i="0" u="none" strike="noStrike" baseline="0" dirty="0">
                <a:solidFill>
                  <a:schemeClr val="bg2">
                    <a:lumMod val="20000"/>
                    <a:lumOff val="80000"/>
                  </a:schemeClr>
                </a:solidFill>
                <a:latin typeface="f1hdlf2l-90w-d5k-3bgvzui2mm94o"/>
              </a:rPr>
              <a:t>In healthy individuals, cortisol release follows a circadian rhythm </a:t>
            </a:r>
            <a:r>
              <a:rPr lang="en-US" sz="1800" i="0" u="none" strike="noStrike" baseline="0" dirty="0">
                <a:solidFill>
                  <a:schemeClr val="bg2">
                    <a:lumMod val="20000"/>
                    <a:lumOff val="80000"/>
                  </a:schemeClr>
                </a:solidFill>
                <a:latin typeface="f1hdlf2l-90w-d5k-3bgvzui2mm94o"/>
                <a:sym typeface="Wingdings" panose="05000000000000000000" pitchFamily="2" charset="2"/>
              </a:rPr>
              <a:t> </a:t>
            </a:r>
            <a:r>
              <a:rPr lang="en-US" sz="1800" i="0" u="none" strike="noStrike" baseline="0" dirty="0">
                <a:solidFill>
                  <a:schemeClr val="bg2">
                    <a:lumMod val="20000"/>
                    <a:lumOff val="80000"/>
                  </a:schemeClr>
                </a:solidFill>
                <a:latin typeface="f1hdlf2l-90w-d5k-3bgvzui2mm94o"/>
              </a:rPr>
              <a:t>serum cortisol concentration peaks around 8:00 am </a:t>
            </a:r>
            <a:r>
              <a:rPr lang="en-US" sz="1800" i="0" u="none" strike="noStrike" baseline="0" dirty="0">
                <a:solidFill>
                  <a:schemeClr val="bg2">
                    <a:lumMod val="20000"/>
                    <a:lumOff val="80000"/>
                  </a:schemeClr>
                </a:solidFill>
                <a:latin typeface="f1hdlf2l-90w-d5k-3bgvzui2mm94o"/>
                <a:sym typeface="Wingdings" panose="05000000000000000000" pitchFamily="2" charset="2"/>
              </a:rPr>
              <a:t> </a:t>
            </a:r>
            <a:r>
              <a:rPr lang="en-US" sz="1800" i="0" u="none" strike="noStrike" baseline="0" dirty="0">
                <a:solidFill>
                  <a:schemeClr val="bg2">
                    <a:lumMod val="20000"/>
                    <a:lumOff val="80000"/>
                  </a:schemeClr>
                </a:solidFill>
                <a:latin typeface="f1hdlf2l-90w-d5k-3bgvzui2mm94o"/>
              </a:rPr>
              <a:t>declines by 60% to 80%, reaching a nadir between 3:00 and 4:00 am. </a:t>
            </a:r>
          </a:p>
          <a:p>
            <a:pPr marL="0" indent="0" algn="just">
              <a:buNone/>
            </a:pPr>
            <a:r>
              <a:rPr lang="en-US" sz="1800" i="0" u="none" strike="noStrike" baseline="0" dirty="0">
                <a:solidFill>
                  <a:schemeClr val="bg2">
                    <a:lumMod val="20000"/>
                    <a:lumOff val="80000"/>
                  </a:schemeClr>
                </a:solidFill>
                <a:latin typeface="f1hdlf2l-90w-d5k-3bgvzui2mm94o"/>
              </a:rPr>
              <a:t>* This rhythm is lost in the patient with Cushing syndrome.</a:t>
            </a:r>
            <a:endParaRPr lang="en-US" sz="1800" dirty="0">
              <a:solidFill>
                <a:schemeClr val="bg2">
                  <a:lumMod val="20000"/>
                  <a:lumOff val="80000"/>
                </a:schemeClr>
              </a:solidFill>
              <a:latin typeface="f1hdlf2l-90w-d5k-3bgvzui2mm94o"/>
            </a:endParaRPr>
          </a:p>
          <a:p>
            <a:pPr marL="0" indent="0" algn="just">
              <a:buNone/>
            </a:pPr>
            <a:r>
              <a:rPr lang="en-US" sz="1800" dirty="0">
                <a:solidFill>
                  <a:schemeClr val="tx1"/>
                </a:solidFill>
                <a:highlight>
                  <a:srgbClr val="000000"/>
                </a:highlight>
                <a:latin typeface="f1hdlf2l-90w-d5k-3bgvzui2mm94o"/>
              </a:rPr>
              <a:t>Limitations</a:t>
            </a:r>
            <a:r>
              <a:rPr lang="en-US" sz="1800" i="0" u="none" strike="noStrike" baseline="0" dirty="0">
                <a:solidFill>
                  <a:schemeClr val="tx1"/>
                </a:solidFill>
                <a:latin typeface="f1hdlf2l-90w-d5k-3bgvzui2mm94o"/>
              </a:rPr>
              <a:t> </a:t>
            </a:r>
            <a:r>
              <a:rPr lang="en-US" sz="1800" i="0" u="none" strike="noStrike" baseline="0" dirty="0">
                <a:solidFill>
                  <a:schemeClr val="bg2">
                    <a:lumMod val="20000"/>
                    <a:lumOff val="80000"/>
                  </a:schemeClr>
                </a:solidFill>
                <a:latin typeface="f1hdlf2l-90w-d5k-3bgvzui2mm94o"/>
                <a:sym typeface="Wingdings" panose="05000000000000000000" pitchFamily="2" charset="2"/>
              </a:rPr>
              <a:t> this test is rarely recommended because it requires that patients be admitted for more than 48 hours to avoid false-positive responses secondary to the stress of hospitalization</a:t>
            </a:r>
          </a:p>
          <a:p>
            <a:pPr marL="0" indent="0" algn="just">
              <a:buNone/>
            </a:pPr>
            <a:r>
              <a:rPr lang="en-US" sz="1800" i="0" u="none" strike="noStrike" baseline="0" dirty="0">
                <a:solidFill>
                  <a:schemeClr val="tx1"/>
                </a:solidFill>
                <a:latin typeface="f1hdlf2l-90w-d5k-3bgvzui2mm94o"/>
              </a:rPr>
              <a:t>2- </a:t>
            </a:r>
            <a:r>
              <a:rPr lang="en-US" sz="1800" b="1" i="0" u="none" strike="noStrike" baseline="0" dirty="0">
                <a:solidFill>
                  <a:schemeClr val="bg1"/>
                </a:solidFill>
                <a:latin typeface="f1hdlf2l-90w-d5k-3bgvzui2mm94o"/>
              </a:rPr>
              <a:t>late-night salivary cortisol</a:t>
            </a:r>
            <a:r>
              <a:rPr lang="en-US" sz="1800" i="0" u="none" strike="noStrike" baseline="0" dirty="0">
                <a:solidFill>
                  <a:schemeClr val="tx1"/>
                </a:solidFill>
                <a:latin typeface="f1hdlf2l-90w-d5k-3bgvzui2mm94o"/>
              </a:rPr>
              <a:t>: </a:t>
            </a:r>
            <a:r>
              <a:rPr lang="en-US" sz="1800" i="0" u="none" strike="noStrike" baseline="0" dirty="0">
                <a:solidFill>
                  <a:schemeClr val="bg2">
                    <a:lumMod val="20000"/>
                    <a:lumOff val="80000"/>
                  </a:schemeClr>
                </a:solidFill>
                <a:latin typeface="f1hdlf2l-90w-d5k-3bgvzui2mm94o"/>
              </a:rPr>
              <a:t>it is highly correlated with free serum cortisol and independent of salivary flow rates, it reflects changes in serum cortisol within minutes. (levels greater than 550 ng/dl </a:t>
            </a:r>
            <a:r>
              <a:rPr lang="en-US" sz="1800" i="0" u="none" strike="noStrike" baseline="0" dirty="0">
                <a:solidFill>
                  <a:schemeClr val="bg2">
                    <a:lumMod val="20000"/>
                    <a:lumOff val="80000"/>
                  </a:schemeClr>
                </a:solidFill>
                <a:latin typeface="f1hdlf2l-90w-d5k-3bgvzui2mm94o"/>
                <a:sym typeface="Wingdings" panose="05000000000000000000" pitchFamily="2" charset="2"/>
              </a:rPr>
              <a:t> Cushing). </a:t>
            </a:r>
            <a:endParaRPr lang="en-US" sz="1800" i="0" u="none" strike="noStrike" baseline="0" dirty="0">
              <a:solidFill>
                <a:schemeClr val="bg2">
                  <a:lumMod val="20000"/>
                  <a:lumOff val="80000"/>
                </a:schemeClr>
              </a:solidFill>
              <a:latin typeface="f1hdlf2l-90w-d5k-3bgvzui2mm94o"/>
            </a:endParaRPr>
          </a:p>
          <a:p>
            <a:pPr marL="0" indent="0" algn="l">
              <a:buNone/>
            </a:pPr>
            <a:endParaRPr lang="en-US" sz="1800" b="1" i="0" u="none" strike="noStrike" baseline="0" dirty="0">
              <a:solidFill>
                <a:schemeClr val="tx1"/>
              </a:solidFill>
              <a:latin typeface="f1hdlf2l-90w-d5k-3bgvzui2mm94o"/>
            </a:endParaRPr>
          </a:p>
          <a:p>
            <a:pPr marL="0" indent="0" algn="l">
              <a:buNone/>
            </a:pPr>
            <a:endParaRPr lang="en-US" sz="1800" b="1" i="0" u="none" strike="noStrike" baseline="0" dirty="0">
              <a:solidFill>
                <a:schemeClr val="tx1"/>
              </a:solidFill>
              <a:latin typeface="f1hdlf2l-90w-d5k-3bgvzui2mm94o"/>
            </a:endParaRPr>
          </a:p>
        </p:txBody>
      </p:sp>
    </p:spTree>
    <p:extLst>
      <p:ext uri="{BB962C8B-B14F-4D97-AF65-F5344CB8AC3E}">
        <p14:creationId xmlns:p14="http://schemas.microsoft.com/office/powerpoint/2010/main" val="390086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7AFD-111F-42A9-A4BF-B13AF9180E6F}"/>
              </a:ext>
            </a:extLst>
          </p:cNvPr>
          <p:cNvSpPr>
            <a:spLocks noGrp="1"/>
          </p:cNvSpPr>
          <p:nvPr>
            <p:ph type="title"/>
          </p:nvPr>
        </p:nvSpPr>
        <p:spPr/>
        <p:txBody>
          <a:bodyPr/>
          <a:lstStyle/>
          <a:p>
            <a:r>
              <a:rPr lang="en-US" dirty="0"/>
              <a:t>Diagnosis of Cushing syndrome</a:t>
            </a:r>
          </a:p>
        </p:txBody>
      </p:sp>
      <p:sp>
        <p:nvSpPr>
          <p:cNvPr id="3" name="Content Placeholder 2">
            <a:extLst>
              <a:ext uri="{FF2B5EF4-FFF2-40B4-BE49-F238E27FC236}">
                <a16:creationId xmlns:a16="http://schemas.microsoft.com/office/drawing/2014/main" id="{3F474B55-2E89-4015-B382-ABFA554BDAED}"/>
              </a:ext>
            </a:extLst>
          </p:cNvPr>
          <p:cNvSpPr>
            <a:spLocks noGrp="1"/>
          </p:cNvSpPr>
          <p:nvPr>
            <p:ph idx="1"/>
          </p:nvPr>
        </p:nvSpPr>
        <p:spPr>
          <a:xfrm>
            <a:off x="429491" y="1978702"/>
            <a:ext cx="10668000" cy="4879298"/>
          </a:xfrm>
        </p:spPr>
        <p:txBody>
          <a:bodyPr>
            <a:normAutofit fontScale="62500" lnSpcReduction="20000"/>
          </a:bodyPr>
          <a:lstStyle/>
          <a:p>
            <a:pPr marL="0" indent="0" algn="just">
              <a:buNone/>
            </a:pPr>
            <a:r>
              <a:rPr lang="en-US" sz="2800" b="1" i="0" u="none" strike="noStrike" baseline="0" dirty="0">
                <a:solidFill>
                  <a:schemeClr val="bg1"/>
                </a:solidFill>
                <a:latin typeface="Calibri" panose="020F0502020204030204" pitchFamily="34" charset="0"/>
              </a:rPr>
              <a:t>3- 24-hour urinary free cortisol (UFC)</a:t>
            </a:r>
            <a:r>
              <a:rPr lang="en-US" sz="2800" b="0" i="0" u="none" strike="noStrike" baseline="0" dirty="0">
                <a:solidFill>
                  <a:schemeClr val="tx1"/>
                </a:solidFill>
                <a:latin typeface="Calibri" panose="020F0502020204030204" pitchFamily="34" charset="0"/>
              </a:rPr>
              <a:t> : </a:t>
            </a:r>
            <a:r>
              <a:rPr lang="en-US" sz="2800" b="0" i="0" u="none" strike="noStrike" baseline="0" dirty="0">
                <a:solidFill>
                  <a:schemeClr val="bg2">
                    <a:lumMod val="20000"/>
                    <a:lumOff val="80000"/>
                  </a:schemeClr>
                </a:solidFill>
                <a:latin typeface="Calibri" panose="020F0502020204030204" pitchFamily="34" charset="0"/>
              </a:rPr>
              <a:t>measures only unbound cortisol, Normal reference values for UFC are 20 to 90 </a:t>
            </a:r>
            <a:r>
              <a:rPr lang="en-US" sz="2800" b="0" i="0" u="none" strike="noStrike" baseline="0" dirty="0" err="1">
                <a:solidFill>
                  <a:schemeClr val="bg2">
                    <a:lumMod val="20000"/>
                    <a:lumOff val="80000"/>
                  </a:schemeClr>
                </a:solidFill>
                <a:latin typeface="Calibri" panose="020F0502020204030204" pitchFamily="34" charset="0"/>
              </a:rPr>
              <a:t>μg</a:t>
            </a:r>
            <a:r>
              <a:rPr lang="en-US" sz="2800" b="0" i="0" u="none" strike="noStrike" baseline="0" dirty="0">
                <a:solidFill>
                  <a:schemeClr val="bg2">
                    <a:lumMod val="20000"/>
                    <a:lumOff val="80000"/>
                  </a:schemeClr>
                </a:solidFill>
                <a:latin typeface="Calibri" panose="020F0502020204030204" pitchFamily="34" charset="0"/>
              </a:rPr>
              <a:t> per 24-hour period. Values of twofold to threefold greater than the upper limit of normal urine cortisol suggest hyperfunction in adrenal glands.  </a:t>
            </a:r>
          </a:p>
          <a:p>
            <a:pPr marL="0" indent="0" algn="just">
              <a:buNone/>
            </a:pPr>
            <a:r>
              <a:rPr lang="en-US" dirty="0">
                <a:solidFill>
                  <a:schemeClr val="tx1"/>
                </a:solidFill>
                <a:highlight>
                  <a:srgbClr val="000000"/>
                </a:highlight>
                <a:latin typeface="Calibri" panose="020F0502020204030204" pitchFamily="34" charset="0"/>
                <a:sym typeface="Wingdings" panose="05000000000000000000" pitchFamily="2" charset="2"/>
              </a:rPr>
              <a:t>Limitations</a:t>
            </a:r>
            <a:r>
              <a:rPr lang="en-US" dirty="0">
                <a:solidFill>
                  <a:schemeClr val="tx1"/>
                </a:solidFill>
                <a:latin typeface="Calibri" panose="020F0502020204030204" pitchFamily="34" charset="0"/>
                <a:sym typeface="Wingdings" panose="05000000000000000000" pitchFamily="2" charset="2"/>
              </a:rPr>
              <a:t>  </a:t>
            </a:r>
            <a:r>
              <a:rPr lang="en-US" sz="2800" b="0" i="0" u="none" strike="noStrike" baseline="0" dirty="0">
                <a:solidFill>
                  <a:schemeClr val="bg2">
                    <a:lumMod val="20000"/>
                    <a:lumOff val="80000"/>
                  </a:schemeClr>
                </a:solidFill>
                <a:latin typeface="Calibri" panose="020F0502020204030204" pitchFamily="34" charset="0"/>
              </a:rPr>
              <a:t>Starvation, hydration from water loading (≥5 L/day), alcoholism, and acute stress are all capable of elevating urine cortisol concentrations. Likewise, elevated UFC results can occur during therapy with topical steroids, carbamazepine, and fenofibrate depending on the type of UFC test. Conversely, renal impairment (creatinine clearance [CrCl] of &lt;60 mL/min) can falsely lower UFC concentrations</a:t>
            </a:r>
            <a:endParaRPr lang="en-US" sz="2800" dirty="0">
              <a:solidFill>
                <a:schemeClr val="bg2">
                  <a:lumMod val="20000"/>
                  <a:lumOff val="80000"/>
                </a:schemeClr>
              </a:solidFill>
              <a:latin typeface="Calibri" panose="020F0502020204030204" pitchFamily="34" charset="0"/>
            </a:endParaRPr>
          </a:p>
          <a:p>
            <a:pPr marL="0" indent="0" algn="l">
              <a:buNone/>
            </a:pPr>
            <a:r>
              <a:rPr lang="en-US" sz="2800" b="0" i="0" u="none" strike="noStrike" baseline="0" dirty="0">
                <a:solidFill>
                  <a:schemeClr val="tx1"/>
                </a:solidFill>
                <a:latin typeface="f1hdlf2l-90w-d5k-3bgvzui2mm94o"/>
              </a:rPr>
              <a:t>4- </a:t>
            </a:r>
            <a:r>
              <a:rPr lang="en-US" sz="2800" b="1" i="0" u="none" strike="noStrike" baseline="0" dirty="0">
                <a:solidFill>
                  <a:schemeClr val="bg1"/>
                </a:solidFill>
                <a:latin typeface="Calibri" panose="020F0502020204030204" pitchFamily="34" charset="0"/>
              </a:rPr>
              <a:t>low-dose dexamethasone suppression test (DST) </a:t>
            </a:r>
            <a:r>
              <a:rPr lang="en-US" sz="2800" b="1" i="0" u="none" strike="noStrike" baseline="0" dirty="0">
                <a:solidFill>
                  <a:schemeClr val="bg2">
                    <a:lumMod val="20000"/>
                    <a:lumOff val="80000"/>
                  </a:schemeClr>
                </a:solidFill>
                <a:latin typeface="Calibri" panose="020F0502020204030204" pitchFamily="34" charset="0"/>
              </a:rPr>
              <a:t>using 1 mg dexamethasone for the</a:t>
            </a:r>
          </a:p>
          <a:p>
            <a:pPr marL="0" indent="0" algn="l">
              <a:buNone/>
            </a:pPr>
            <a:r>
              <a:rPr lang="en-US" sz="2800" b="1" i="0" u="none" strike="noStrike" baseline="0" dirty="0">
                <a:solidFill>
                  <a:schemeClr val="bg2">
                    <a:lumMod val="20000"/>
                    <a:lumOff val="80000"/>
                  </a:schemeClr>
                </a:solidFill>
                <a:latin typeface="Calibri" panose="020F0502020204030204" pitchFamily="34" charset="0"/>
              </a:rPr>
              <a:t>overnight test or 0.5 mg/6 h for the classic 2-day study) </a:t>
            </a:r>
          </a:p>
          <a:p>
            <a:pPr marL="0" indent="0" algn="just">
              <a:buNone/>
            </a:pPr>
            <a:r>
              <a:rPr lang="en-US" b="1" dirty="0">
                <a:solidFill>
                  <a:schemeClr val="bg2">
                    <a:lumMod val="20000"/>
                    <a:lumOff val="80000"/>
                  </a:schemeClr>
                </a:solidFill>
                <a:latin typeface="Calibri" panose="020F0502020204030204" pitchFamily="34" charset="0"/>
                <a:sym typeface="Wingdings" panose="05000000000000000000" pitchFamily="2" charset="2"/>
              </a:rPr>
              <a:t> </a:t>
            </a:r>
            <a:r>
              <a:rPr lang="en-US" b="1" dirty="0">
                <a:solidFill>
                  <a:schemeClr val="bg2">
                    <a:lumMod val="20000"/>
                    <a:lumOff val="80000"/>
                  </a:schemeClr>
                </a:solidFill>
                <a:latin typeface="Calibri" panose="020F0502020204030204" pitchFamily="34" charset="0"/>
              </a:rPr>
              <a:t>1 mg of dexamethasone is administered at 11:00 pm. The following morning at 8:00 am fasting plasma cortisol is obtained for analysis. This supraphysiologic dose of dexamethasone suppresses ACTH stimulation and cortisol production in healthy individuals, but in </a:t>
            </a:r>
            <a:r>
              <a:rPr lang="en-US" b="1" dirty="0" err="1">
                <a:solidFill>
                  <a:schemeClr val="bg2">
                    <a:lumMod val="20000"/>
                    <a:lumOff val="80000"/>
                  </a:schemeClr>
                </a:solidFill>
                <a:latin typeface="Calibri" panose="020F0502020204030204" pitchFamily="34" charset="0"/>
              </a:rPr>
              <a:t>cushing</a:t>
            </a:r>
            <a:r>
              <a:rPr lang="en-US" b="1" dirty="0">
                <a:solidFill>
                  <a:schemeClr val="bg2">
                    <a:lumMod val="20000"/>
                    <a:lumOff val="80000"/>
                  </a:schemeClr>
                </a:solidFill>
                <a:latin typeface="Calibri" panose="020F0502020204030204" pitchFamily="34" charset="0"/>
              </a:rPr>
              <a:t> negative feedback is disrupted </a:t>
            </a:r>
            <a:r>
              <a:rPr lang="en-US" b="1" dirty="0">
                <a:solidFill>
                  <a:schemeClr val="bg2">
                    <a:lumMod val="20000"/>
                    <a:lumOff val="80000"/>
                  </a:schemeClr>
                </a:solidFill>
                <a:latin typeface="Calibri" panose="020F0502020204030204" pitchFamily="34" charset="0"/>
                <a:sym typeface="Wingdings" panose="05000000000000000000" pitchFamily="2" charset="2"/>
              </a:rPr>
              <a:t> morning cortisol concentration above 5 </a:t>
            </a:r>
            <a:r>
              <a:rPr lang="en-US" b="1" dirty="0" err="1">
                <a:solidFill>
                  <a:schemeClr val="bg2">
                    <a:lumMod val="20000"/>
                    <a:lumOff val="80000"/>
                  </a:schemeClr>
                </a:solidFill>
                <a:latin typeface="Calibri" panose="020F0502020204030204" pitchFamily="34" charset="0"/>
                <a:sym typeface="Wingdings" panose="05000000000000000000" pitchFamily="2" charset="2"/>
              </a:rPr>
              <a:t>μg</a:t>
            </a:r>
            <a:r>
              <a:rPr lang="en-US" b="1" dirty="0">
                <a:solidFill>
                  <a:schemeClr val="bg2">
                    <a:lumMod val="20000"/>
                    <a:lumOff val="80000"/>
                  </a:schemeClr>
                </a:solidFill>
                <a:latin typeface="Calibri" panose="020F0502020204030204" pitchFamily="34" charset="0"/>
                <a:sym typeface="Wingdings" panose="05000000000000000000" pitchFamily="2" charset="2"/>
              </a:rPr>
              <a:t>/dL). </a:t>
            </a:r>
            <a:endParaRPr lang="en-US" b="1" dirty="0">
              <a:solidFill>
                <a:schemeClr val="bg2">
                  <a:lumMod val="20000"/>
                  <a:lumOff val="80000"/>
                </a:schemeClr>
              </a:solidFill>
              <a:latin typeface="Calibri" panose="020F0502020204030204" pitchFamily="34" charset="0"/>
            </a:endParaRPr>
          </a:p>
          <a:p>
            <a:endParaRPr lang="en-US" dirty="0"/>
          </a:p>
        </p:txBody>
      </p:sp>
    </p:spTree>
    <p:extLst>
      <p:ext uri="{BB962C8B-B14F-4D97-AF65-F5344CB8AC3E}">
        <p14:creationId xmlns:p14="http://schemas.microsoft.com/office/powerpoint/2010/main" val="165393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6E04-597A-470E-ABE8-2679F7CFB86B}"/>
              </a:ext>
            </a:extLst>
          </p:cNvPr>
          <p:cNvSpPr>
            <a:spLocks noGrp="1"/>
          </p:cNvSpPr>
          <p:nvPr>
            <p:ph type="title"/>
          </p:nvPr>
        </p:nvSpPr>
        <p:spPr/>
        <p:txBody>
          <a:bodyPr/>
          <a:lstStyle/>
          <a:p>
            <a:r>
              <a:rPr lang="en-US" dirty="0"/>
              <a:t>Treatment of Cushing's Syndrome</a:t>
            </a:r>
          </a:p>
        </p:txBody>
      </p:sp>
      <p:sp>
        <p:nvSpPr>
          <p:cNvPr id="3" name="Content Placeholder 2">
            <a:extLst>
              <a:ext uri="{FF2B5EF4-FFF2-40B4-BE49-F238E27FC236}">
                <a16:creationId xmlns:a16="http://schemas.microsoft.com/office/drawing/2014/main" id="{28C5ADCF-CE5E-4F1F-9496-24E7CBF02799}"/>
              </a:ext>
            </a:extLst>
          </p:cNvPr>
          <p:cNvSpPr>
            <a:spLocks noGrp="1"/>
          </p:cNvSpPr>
          <p:nvPr>
            <p:ph idx="1"/>
          </p:nvPr>
        </p:nvSpPr>
        <p:spPr/>
        <p:txBody>
          <a:bodyPr>
            <a:normAutofit fontScale="85000" lnSpcReduction="20000"/>
          </a:bodyPr>
          <a:lstStyle/>
          <a:p>
            <a:pPr algn="just"/>
            <a:r>
              <a:rPr lang="en-US" dirty="0">
                <a:latin typeface="Calibri" panose="020F0502020204030204" pitchFamily="34" charset="0"/>
              </a:rPr>
              <a:t>The treatment of choice for both ACTH-dependent and ACTH-independent Cushing syndrome is surgical resection of any offending tumors</a:t>
            </a:r>
          </a:p>
          <a:p>
            <a:pPr algn="just"/>
            <a:r>
              <a:rPr lang="en-US" dirty="0">
                <a:latin typeface="Calibri" panose="020F0502020204030204" pitchFamily="34" charset="0"/>
              </a:rPr>
              <a:t>secondary pharmacologic treatment </a:t>
            </a:r>
            <a:r>
              <a:rPr lang="en-US" dirty="0">
                <a:latin typeface="Calibri" panose="020F0502020204030204" pitchFamily="34" charset="0"/>
                <a:sym typeface="Wingdings" panose="05000000000000000000" pitchFamily="2" charset="2"/>
              </a:rPr>
              <a:t></a:t>
            </a:r>
          </a:p>
          <a:p>
            <a:pPr marL="0" indent="0" algn="just">
              <a:buNone/>
            </a:pPr>
            <a:r>
              <a:rPr lang="en-US" dirty="0">
                <a:latin typeface="Calibri" panose="020F0502020204030204" pitchFamily="34" charset="0"/>
              </a:rPr>
              <a:t>- for patients who are not surgical candidates, </a:t>
            </a:r>
          </a:p>
          <a:p>
            <a:pPr marL="0" indent="0" algn="just">
              <a:buNone/>
            </a:pPr>
            <a:r>
              <a:rPr lang="en-US" dirty="0">
                <a:latin typeface="Calibri" panose="020F0502020204030204" pitchFamily="34" charset="0"/>
              </a:rPr>
              <a:t>- for preoperative patients,</a:t>
            </a:r>
          </a:p>
          <a:p>
            <a:pPr algn="just">
              <a:buFontTx/>
              <a:buChar char="-"/>
            </a:pPr>
            <a:r>
              <a:rPr lang="en-US" dirty="0">
                <a:latin typeface="Calibri" panose="020F0502020204030204" pitchFamily="34" charset="0"/>
              </a:rPr>
              <a:t>or as adjunctive therapy in postoperative patients awaiting response.</a:t>
            </a:r>
          </a:p>
          <a:p>
            <a:pPr algn="just">
              <a:buFontTx/>
              <a:buChar char="-"/>
            </a:pPr>
            <a:r>
              <a:rPr lang="en-US" dirty="0">
                <a:latin typeface="Calibri" panose="020F0502020204030204" pitchFamily="34" charset="0"/>
              </a:rPr>
              <a:t>Or monotherapy is used as a palliative treatment when surgery is not indicated (rarely). </a:t>
            </a:r>
          </a:p>
        </p:txBody>
      </p:sp>
    </p:spTree>
    <p:extLst>
      <p:ext uri="{BB962C8B-B14F-4D97-AF65-F5344CB8AC3E}">
        <p14:creationId xmlns:p14="http://schemas.microsoft.com/office/powerpoint/2010/main" val="287720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7C5B971E-6589-407D-B474-B306BD291E7C}"/>
              </a:ext>
            </a:extLst>
          </p:cNvPr>
          <p:cNvSpPr>
            <a:spLocks noGrp="1"/>
          </p:cNvSpPr>
          <p:nvPr>
            <p:ph type="title"/>
          </p:nvPr>
        </p:nvSpPr>
        <p:spPr>
          <a:xfrm>
            <a:off x="718751" y="762000"/>
            <a:ext cx="3598808" cy="2286000"/>
          </a:xfrm>
        </p:spPr>
        <p:txBody>
          <a:bodyPr anchor="t">
            <a:normAutofit/>
          </a:bodyPr>
          <a:lstStyle/>
          <a:p>
            <a:r>
              <a:rPr lang="en-US" sz="3200" dirty="0">
                <a:solidFill>
                  <a:srgbClr val="FFFFFF"/>
                </a:solidFill>
              </a:rPr>
              <a:t>Pharmacologic treatment for Cushing Syndrome</a:t>
            </a:r>
          </a:p>
        </p:txBody>
      </p:sp>
      <p:graphicFrame>
        <p:nvGraphicFramePr>
          <p:cNvPr id="7" name="Content Placeholder 2">
            <a:extLst>
              <a:ext uri="{FF2B5EF4-FFF2-40B4-BE49-F238E27FC236}">
                <a16:creationId xmlns:a16="http://schemas.microsoft.com/office/drawing/2014/main" id="{76DC7323-C59B-4D33-94C5-D135B333BA3A}"/>
              </a:ext>
            </a:extLst>
          </p:cNvPr>
          <p:cNvGraphicFramePr>
            <a:graphicFrameLocks noGrp="1"/>
          </p:cNvGraphicFramePr>
          <p:nvPr>
            <p:ph idx="1"/>
            <p:extLst>
              <p:ext uri="{D42A27DB-BD31-4B8C-83A1-F6EECF244321}">
                <p14:modId xmlns:p14="http://schemas.microsoft.com/office/powerpoint/2010/main" val="421488377"/>
              </p:ext>
            </p:extLst>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9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C4B6-70DA-4DCE-A74D-027009A18D4E}"/>
              </a:ext>
            </a:extLst>
          </p:cNvPr>
          <p:cNvSpPr>
            <a:spLocks noGrp="1"/>
          </p:cNvSpPr>
          <p:nvPr>
            <p:ph type="title"/>
          </p:nvPr>
        </p:nvSpPr>
        <p:spPr/>
        <p:txBody>
          <a:bodyPr/>
          <a:lstStyle/>
          <a:p>
            <a:r>
              <a:rPr lang="en-US" b="1" dirty="0"/>
              <a:t>S</a:t>
            </a:r>
            <a:r>
              <a:rPr lang="en-US" b="1" i="0" baseline="0" dirty="0"/>
              <a:t>teroidogenesis inhibitors</a:t>
            </a:r>
            <a:br>
              <a:rPr lang="en-US" dirty="0"/>
            </a:br>
            <a:endParaRPr lang="en-US" dirty="0"/>
          </a:p>
        </p:txBody>
      </p:sp>
      <p:sp>
        <p:nvSpPr>
          <p:cNvPr id="3" name="Content Placeholder 2">
            <a:extLst>
              <a:ext uri="{FF2B5EF4-FFF2-40B4-BE49-F238E27FC236}">
                <a16:creationId xmlns:a16="http://schemas.microsoft.com/office/drawing/2014/main" id="{D1439BCC-DFD6-46D9-84AA-EF4B9640DD37}"/>
              </a:ext>
            </a:extLst>
          </p:cNvPr>
          <p:cNvSpPr>
            <a:spLocks noGrp="1"/>
          </p:cNvSpPr>
          <p:nvPr>
            <p:ph idx="1"/>
          </p:nvPr>
        </p:nvSpPr>
        <p:spPr>
          <a:xfrm>
            <a:off x="396240" y="2022231"/>
            <a:ext cx="10668000" cy="5099539"/>
          </a:xfrm>
        </p:spPr>
        <p:txBody>
          <a:bodyPr>
            <a:noAutofit/>
          </a:bodyPr>
          <a:lstStyle/>
          <a:p>
            <a:pPr marL="0" indent="0" algn="l">
              <a:buNone/>
            </a:pPr>
            <a:r>
              <a:rPr lang="en-US" sz="2400" b="1" i="0" u="none" strike="noStrike" baseline="0" dirty="0">
                <a:solidFill>
                  <a:schemeClr val="bg1">
                    <a:alpha val="70000"/>
                  </a:schemeClr>
                </a:solidFill>
                <a:latin typeface="Calibri" panose="020F0502020204030204" pitchFamily="34" charset="0"/>
              </a:rPr>
              <a:t>1- Metyrapone: MOA </a:t>
            </a:r>
            <a:r>
              <a:rPr lang="en-US" sz="2400" b="1" i="0" u="none" strike="noStrike" baseline="0" dirty="0">
                <a:solidFill>
                  <a:schemeClr val="bg1">
                    <a:alpha val="70000"/>
                  </a:schemeClr>
                </a:solidFill>
                <a:latin typeface="Calibri" panose="020F0502020204030204" pitchFamily="34" charset="0"/>
                <a:sym typeface="Wingdings" panose="05000000000000000000" pitchFamily="2" charset="2"/>
              </a:rPr>
              <a:t> </a:t>
            </a:r>
            <a:r>
              <a:rPr lang="en-US" sz="2400" b="1" i="0" u="none" strike="noStrike" baseline="0" dirty="0">
                <a:latin typeface="Calibri" panose="020F0502020204030204" pitchFamily="34" charset="0"/>
                <a:sym typeface="Wingdings" panose="05000000000000000000" pitchFamily="2" charset="2"/>
              </a:rPr>
              <a:t>it</a:t>
            </a:r>
            <a:r>
              <a:rPr lang="en-US" sz="2400" b="1" i="0" u="none" strike="noStrike" baseline="0" dirty="0">
                <a:solidFill>
                  <a:schemeClr val="bg1">
                    <a:alpha val="70000"/>
                  </a:schemeClr>
                </a:solidFill>
                <a:latin typeface="Calibri" panose="020F0502020204030204" pitchFamily="34" charset="0"/>
              </a:rPr>
              <a:t> </a:t>
            </a:r>
            <a:r>
              <a:rPr lang="en-US" sz="2400" b="0" i="0" u="none" strike="noStrike" baseline="0" dirty="0">
                <a:latin typeface="Calibri" panose="020F0502020204030204" pitchFamily="34" charset="0"/>
              </a:rPr>
              <a:t>inhibits 11 </a:t>
            </a:r>
            <a:r>
              <a:rPr lang="el-GR" sz="2400" b="0" i="0" u="none" strike="noStrike" baseline="0" dirty="0">
                <a:latin typeface="Calibri" panose="020F0502020204030204" pitchFamily="34" charset="0"/>
              </a:rPr>
              <a:t>β-</a:t>
            </a:r>
            <a:r>
              <a:rPr lang="en-US" sz="2400" b="0" i="0" u="none" strike="noStrike" baseline="0" dirty="0">
                <a:latin typeface="Calibri" panose="020F0502020204030204" pitchFamily="34" charset="0"/>
              </a:rPr>
              <a:t>hydroxylase, thereby inhibiting cortisol synthesis. It has a quick onset of action.</a:t>
            </a:r>
          </a:p>
          <a:p>
            <a:pPr algn="l"/>
            <a:r>
              <a:rPr lang="en-US" sz="2400" b="0" i="0" u="none" strike="noStrike" baseline="0" dirty="0">
                <a:latin typeface="Calibri" panose="020F0502020204030204" pitchFamily="34" charset="0"/>
              </a:rPr>
              <a:t>Initial dose </a:t>
            </a:r>
            <a:r>
              <a:rPr lang="en-US" sz="1800" b="0" i="0" u="none" strike="noStrike" baseline="0" dirty="0">
                <a:solidFill>
                  <a:srgbClr val="333333"/>
                </a:solidFill>
                <a:latin typeface="f1kpzopz-ib5-ecj-1kf0d4jaicpe0"/>
              </a:rPr>
              <a:t>0.5-1 g/day, divided every 4-6 hours, usual range </a:t>
            </a:r>
            <a:r>
              <a:rPr lang="en-US" sz="1800" b="0" i="0" u="none" strike="noStrike" baseline="0" dirty="0">
                <a:solidFill>
                  <a:srgbClr val="333333"/>
                </a:solidFill>
                <a:latin typeface="f1kpzopz-ib5-ecj-1kf0d4jaicpe0"/>
                <a:sym typeface="Wingdings" panose="05000000000000000000" pitchFamily="2" charset="2"/>
              </a:rPr>
              <a:t> </a:t>
            </a:r>
            <a:r>
              <a:rPr lang="en-US" sz="1800" b="0" i="0" u="none" strike="noStrike" baseline="0" dirty="0">
                <a:solidFill>
                  <a:srgbClr val="333333"/>
                </a:solidFill>
                <a:latin typeface="f1kpzopz-ib5-ecj-1kf0d4jaicpe0"/>
              </a:rPr>
              <a:t>1-2 g/day, Divided every 4-6 hours</a:t>
            </a:r>
            <a:endParaRPr lang="en-US" sz="2400" b="0" i="0" u="none" strike="noStrike" baseline="0" dirty="0">
              <a:latin typeface="Calibri" panose="020F0502020204030204" pitchFamily="34" charset="0"/>
            </a:endParaRPr>
          </a:p>
          <a:p>
            <a:pPr marL="0" indent="0" algn="just">
              <a:buNone/>
            </a:pPr>
            <a:r>
              <a:rPr lang="en-US" sz="2400" b="1" i="0" u="none" strike="noStrike" baseline="0" dirty="0">
                <a:solidFill>
                  <a:schemeClr val="bg1">
                    <a:alpha val="70000"/>
                  </a:schemeClr>
                </a:solidFill>
                <a:latin typeface="Calibri" panose="020F0502020204030204" pitchFamily="34" charset="0"/>
              </a:rPr>
              <a:t>S/Es </a:t>
            </a:r>
            <a:r>
              <a:rPr lang="en-US" sz="2400" b="1" i="0" u="none" strike="noStrike" baseline="0" dirty="0">
                <a:solidFill>
                  <a:schemeClr val="bg1">
                    <a:alpha val="70000"/>
                  </a:schemeClr>
                </a:solidFill>
                <a:latin typeface="Calibri" panose="020F0502020204030204" pitchFamily="34" charset="0"/>
                <a:sym typeface="Wingdings" panose="05000000000000000000" pitchFamily="2" charset="2"/>
              </a:rPr>
              <a:t> </a:t>
            </a:r>
            <a:r>
              <a:rPr lang="en-US" sz="2400" dirty="0">
                <a:solidFill>
                  <a:schemeClr val="bg1">
                    <a:alpha val="70000"/>
                  </a:schemeClr>
                </a:solidFill>
                <a:latin typeface="Calibri" panose="020F0502020204030204" pitchFamily="34" charset="0"/>
                <a:sym typeface="Wingdings" panose="05000000000000000000" pitchFamily="2" charset="2"/>
              </a:rPr>
              <a:t>H</a:t>
            </a:r>
            <a:r>
              <a:rPr lang="en-US" sz="2400" b="0" i="0" u="none" strike="noStrike" baseline="0" dirty="0">
                <a:latin typeface="Calibri" panose="020F0502020204030204" pitchFamily="34" charset="0"/>
              </a:rPr>
              <a:t>ypertension, acne, and hirsutism. Nausea, vomiting, vertigo, headache, dizziness, abdominal discomfort, and allergic rash. ( caused by initial increase in plasma ACTH concentrations because of a sudden drop in cortisol which result in increase of androgenic and mineralocorticoid Hormones</a:t>
            </a:r>
            <a:r>
              <a:rPr lang="en-US" sz="2400" dirty="0">
                <a:latin typeface="Calibri" panose="020F0502020204030204" pitchFamily="34" charset="0"/>
              </a:rPr>
              <a:t>). </a:t>
            </a:r>
          </a:p>
          <a:p>
            <a:pPr algn="just"/>
            <a:r>
              <a:rPr lang="en-US" sz="2400" dirty="0">
                <a:latin typeface="Calibri" panose="020F0502020204030204" pitchFamily="34" charset="0"/>
              </a:rPr>
              <a:t>CYP3A4 inducer</a:t>
            </a:r>
          </a:p>
        </p:txBody>
      </p:sp>
    </p:spTree>
    <p:extLst>
      <p:ext uri="{BB962C8B-B14F-4D97-AF65-F5344CB8AC3E}">
        <p14:creationId xmlns:p14="http://schemas.microsoft.com/office/powerpoint/2010/main" val="284714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75615F8-B807-416B-8DBB-536E4371A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06D6217-6D0E-4B31-938E-82E10C14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0937" y="-490"/>
            <a:ext cx="2714668" cy="3877528"/>
          </a:xfrm>
          <a:custGeom>
            <a:avLst/>
            <a:gdLst>
              <a:gd name="connsiteX0" fmla="*/ 128961 w 2714668"/>
              <a:gd name="connsiteY0" fmla="*/ 0 h 3877528"/>
              <a:gd name="connsiteX1" fmla="*/ 2515098 w 2714668"/>
              <a:gd name="connsiteY1" fmla="*/ 0 h 3877528"/>
              <a:gd name="connsiteX2" fmla="*/ 2533352 w 2714668"/>
              <a:gd name="connsiteY2" fmla="*/ 29258 h 3877528"/>
              <a:gd name="connsiteX3" fmla="*/ 2660794 w 2714668"/>
              <a:gd name="connsiteY3" fmla="*/ 935750 h 3877528"/>
              <a:gd name="connsiteX4" fmla="*/ 2714045 w 2714668"/>
              <a:gd name="connsiteY4" fmla="*/ 2380073 h 3877528"/>
              <a:gd name="connsiteX5" fmla="*/ 2461474 w 2714668"/>
              <a:gd name="connsiteY5" fmla="*/ 3654065 h 3877528"/>
              <a:gd name="connsiteX6" fmla="*/ 2195252 w 2714668"/>
              <a:gd name="connsiteY6" fmla="*/ 3855446 h 3877528"/>
              <a:gd name="connsiteX7" fmla="*/ 1629320 w 2714668"/>
              <a:gd name="connsiteY7" fmla="*/ 3792071 h 3877528"/>
              <a:gd name="connsiteX8" fmla="*/ 1325623 w 2714668"/>
              <a:gd name="connsiteY8" fmla="*/ 3667368 h 3877528"/>
              <a:gd name="connsiteX9" fmla="*/ 689396 w 2714668"/>
              <a:gd name="connsiteY9" fmla="*/ 3261252 h 3877528"/>
              <a:gd name="connsiteX10" fmla="*/ 121566 w 2714668"/>
              <a:gd name="connsiteY10" fmla="*/ 2240355 h 3877528"/>
              <a:gd name="connsiteX11" fmla="*/ 21428 w 2714668"/>
              <a:gd name="connsiteY11" fmla="*/ 780116 h 3877528"/>
              <a:gd name="connsiteX12" fmla="*/ 122382 w 2714668"/>
              <a:gd name="connsiteY12" fmla="*/ 18336 h 3877528"/>
              <a:gd name="connsiteX13" fmla="*/ 128961 w 2714668"/>
              <a:gd name="connsiteY13" fmla="*/ 0 h 387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668" h="3877528">
                <a:moveTo>
                  <a:pt x="128961" y="0"/>
                </a:moveTo>
                <a:lnTo>
                  <a:pt x="2515098" y="0"/>
                </a:lnTo>
                <a:lnTo>
                  <a:pt x="2533352" y="29258"/>
                </a:lnTo>
                <a:cubicBezTo>
                  <a:pt x="2751005" y="399611"/>
                  <a:pt x="2665322" y="593705"/>
                  <a:pt x="2660794" y="935750"/>
                </a:cubicBezTo>
                <a:cubicBezTo>
                  <a:pt x="2654776" y="1394998"/>
                  <a:pt x="2721785" y="1919645"/>
                  <a:pt x="2714045" y="2380073"/>
                </a:cubicBezTo>
                <a:cubicBezTo>
                  <a:pt x="2705190" y="2907574"/>
                  <a:pt x="2639906" y="3396343"/>
                  <a:pt x="2461474" y="3654065"/>
                </a:cubicBezTo>
                <a:cubicBezTo>
                  <a:pt x="2386448" y="3762577"/>
                  <a:pt x="2296003" y="3825407"/>
                  <a:pt x="2195252" y="3855446"/>
                </a:cubicBezTo>
                <a:cubicBezTo>
                  <a:pt x="2027337" y="3905510"/>
                  <a:pt x="1830799" y="3864491"/>
                  <a:pt x="1629320" y="3792071"/>
                </a:cubicBezTo>
                <a:cubicBezTo>
                  <a:pt x="1528396" y="3755686"/>
                  <a:pt x="1426215" y="3711500"/>
                  <a:pt x="1325623" y="3667368"/>
                </a:cubicBezTo>
                <a:cubicBezTo>
                  <a:pt x="1117671" y="3574930"/>
                  <a:pt x="905589" y="3479532"/>
                  <a:pt x="689396" y="3261252"/>
                </a:cubicBezTo>
                <a:cubicBezTo>
                  <a:pt x="473119" y="3042996"/>
                  <a:pt x="248064" y="2678216"/>
                  <a:pt x="121566" y="2240355"/>
                </a:cubicBezTo>
                <a:cubicBezTo>
                  <a:pt x="-30834" y="1712737"/>
                  <a:pt x="-7976" y="1218822"/>
                  <a:pt x="21428" y="780116"/>
                </a:cubicBezTo>
                <a:cubicBezTo>
                  <a:pt x="39793" y="506825"/>
                  <a:pt x="60241" y="225168"/>
                  <a:pt x="122382" y="18336"/>
                </a:cubicBezTo>
                <a:lnTo>
                  <a:pt x="12896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E288412-8218-49F0-994F-F2703A351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2271" y="3048001"/>
            <a:ext cx="2880305" cy="3810000"/>
          </a:xfrm>
          <a:custGeom>
            <a:avLst/>
            <a:gdLst>
              <a:gd name="connsiteX0" fmla="*/ 1427391 w 2880305"/>
              <a:gd name="connsiteY0" fmla="*/ 1406 h 3810000"/>
              <a:gd name="connsiteX1" fmla="*/ 2221194 w 2880305"/>
              <a:gd name="connsiteY1" fmla="*/ 503933 h 3810000"/>
              <a:gd name="connsiteX2" fmla="*/ 2880009 w 2880305"/>
              <a:gd name="connsiteY2" fmla="*/ 1927551 h 3810000"/>
              <a:gd name="connsiteX3" fmla="*/ 2202976 w 2880305"/>
              <a:gd name="connsiteY3" fmla="*/ 3583201 h 3810000"/>
              <a:gd name="connsiteX4" fmla="*/ 1964054 w 2880305"/>
              <a:gd name="connsiteY4" fmla="*/ 3754792 h 3810000"/>
              <a:gd name="connsiteX5" fmla="*/ 1889463 w 2880305"/>
              <a:gd name="connsiteY5" fmla="*/ 3810000 h 3810000"/>
              <a:gd name="connsiteX6" fmla="*/ 170950 w 2880305"/>
              <a:gd name="connsiteY6" fmla="*/ 3810000 h 3810000"/>
              <a:gd name="connsiteX7" fmla="*/ 161643 w 2880305"/>
              <a:gd name="connsiteY7" fmla="*/ 3787381 h 3810000"/>
              <a:gd name="connsiteX8" fmla="*/ 3 w 2880305"/>
              <a:gd name="connsiteY8" fmla="*/ 2521480 h 3810000"/>
              <a:gd name="connsiteX9" fmla="*/ 940804 w 2880305"/>
              <a:gd name="connsiteY9" fmla="*/ 238166 h 3810000"/>
              <a:gd name="connsiteX10" fmla="*/ 1427391 w 2880305"/>
              <a:gd name="connsiteY10" fmla="*/ 1406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305" h="3810000">
                <a:moveTo>
                  <a:pt x="1427391" y="1406"/>
                </a:moveTo>
                <a:cubicBezTo>
                  <a:pt x="1697945" y="-17328"/>
                  <a:pt x="1966503" y="151281"/>
                  <a:pt x="2221194" y="503933"/>
                </a:cubicBezTo>
                <a:cubicBezTo>
                  <a:pt x="2434592" y="799383"/>
                  <a:pt x="2868890" y="958914"/>
                  <a:pt x="2880009" y="1927551"/>
                </a:cubicBezTo>
                <a:cubicBezTo>
                  <a:pt x="2893002" y="3069881"/>
                  <a:pt x="2476119" y="3410523"/>
                  <a:pt x="2202976" y="3583201"/>
                </a:cubicBezTo>
                <a:cubicBezTo>
                  <a:pt x="2140098" y="3622914"/>
                  <a:pt x="2058579" y="3684108"/>
                  <a:pt x="1964054" y="3754792"/>
                </a:cubicBezTo>
                <a:lnTo>
                  <a:pt x="1889463" y="3810000"/>
                </a:lnTo>
                <a:lnTo>
                  <a:pt x="170950" y="3810000"/>
                </a:lnTo>
                <a:lnTo>
                  <a:pt x="161643" y="3787381"/>
                </a:lnTo>
                <a:cubicBezTo>
                  <a:pt x="60952" y="3505930"/>
                  <a:pt x="732" y="3097452"/>
                  <a:pt x="3" y="2521480"/>
                </a:cubicBezTo>
                <a:cubicBezTo>
                  <a:pt x="-1470" y="1385219"/>
                  <a:pt x="670607" y="484036"/>
                  <a:pt x="940804" y="238166"/>
                </a:cubicBezTo>
                <a:cubicBezTo>
                  <a:pt x="1102008" y="91331"/>
                  <a:pt x="1265061" y="12648"/>
                  <a:pt x="1427391" y="14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B9FDD9A-B8B3-4AED-A2C3-A862F0A1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969" y="-2634"/>
            <a:ext cx="3195156" cy="3879671"/>
          </a:xfrm>
          <a:custGeom>
            <a:avLst/>
            <a:gdLst>
              <a:gd name="connsiteX0" fmla="*/ 158486 w 3336197"/>
              <a:gd name="connsiteY0" fmla="*/ 0 h 4765296"/>
              <a:gd name="connsiteX1" fmla="*/ 3090935 w 3336197"/>
              <a:gd name="connsiteY1" fmla="*/ 0 h 4765296"/>
              <a:gd name="connsiteX2" fmla="*/ 3113368 w 3336197"/>
              <a:gd name="connsiteY2" fmla="*/ 35957 h 4765296"/>
              <a:gd name="connsiteX3" fmla="*/ 3269988 w 3336197"/>
              <a:gd name="connsiteY3" fmla="*/ 1149992 h 4765296"/>
              <a:gd name="connsiteX4" fmla="*/ 3335431 w 3336197"/>
              <a:gd name="connsiteY4" fmla="*/ 2924995 h 4765296"/>
              <a:gd name="connsiteX5" fmla="*/ 3025033 w 3336197"/>
              <a:gd name="connsiteY5" fmla="*/ 4490670 h 4765296"/>
              <a:gd name="connsiteX6" fmla="*/ 2697860 w 3336197"/>
              <a:gd name="connsiteY6" fmla="*/ 4738158 h 4765296"/>
              <a:gd name="connsiteX7" fmla="*/ 2002356 w 3336197"/>
              <a:gd name="connsiteY7" fmla="*/ 4660273 h 4765296"/>
              <a:gd name="connsiteX8" fmla="*/ 1629127 w 3336197"/>
              <a:gd name="connsiteY8" fmla="*/ 4507019 h 4765296"/>
              <a:gd name="connsiteX9" fmla="*/ 847235 w 3336197"/>
              <a:gd name="connsiteY9" fmla="*/ 4007922 h 4765296"/>
              <a:gd name="connsiteX10" fmla="*/ 149399 w 3336197"/>
              <a:gd name="connsiteY10" fmla="*/ 2753289 h 4765296"/>
              <a:gd name="connsiteX11" fmla="*/ 26334 w 3336197"/>
              <a:gd name="connsiteY11" fmla="*/ 958725 h 4765296"/>
              <a:gd name="connsiteX12" fmla="*/ 150401 w 3336197"/>
              <a:gd name="connsiteY12" fmla="*/ 22534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12" fmla="*/ 236175 w 3336197"/>
              <a:gd name="connsiteY12" fmla="*/ 91440 h 4765296"/>
              <a:gd name="connsiteX0" fmla="*/ 3090935 w 3336197"/>
              <a:gd name="connsiteY0" fmla="*/ 0 h 4765296"/>
              <a:gd name="connsiteX1" fmla="*/ 3113368 w 3336197"/>
              <a:gd name="connsiteY1" fmla="*/ 35957 h 4765296"/>
              <a:gd name="connsiteX2" fmla="*/ 3269988 w 3336197"/>
              <a:gd name="connsiteY2" fmla="*/ 1149992 h 4765296"/>
              <a:gd name="connsiteX3" fmla="*/ 3335431 w 3336197"/>
              <a:gd name="connsiteY3" fmla="*/ 2924995 h 4765296"/>
              <a:gd name="connsiteX4" fmla="*/ 3025033 w 3336197"/>
              <a:gd name="connsiteY4" fmla="*/ 4490670 h 4765296"/>
              <a:gd name="connsiteX5" fmla="*/ 2697860 w 3336197"/>
              <a:gd name="connsiteY5" fmla="*/ 4738158 h 4765296"/>
              <a:gd name="connsiteX6" fmla="*/ 2002356 w 3336197"/>
              <a:gd name="connsiteY6" fmla="*/ 4660273 h 4765296"/>
              <a:gd name="connsiteX7" fmla="*/ 1629127 w 3336197"/>
              <a:gd name="connsiteY7" fmla="*/ 4507019 h 4765296"/>
              <a:gd name="connsiteX8" fmla="*/ 847235 w 3336197"/>
              <a:gd name="connsiteY8" fmla="*/ 4007922 h 4765296"/>
              <a:gd name="connsiteX9" fmla="*/ 149399 w 3336197"/>
              <a:gd name="connsiteY9" fmla="*/ 2753289 h 4765296"/>
              <a:gd name="connsiteX10" fmla="*/ 26334 w 3336197"/>
              <a:gd name="connsiteY10" fmla="*/ 958725 h 4765296"/>
              <a:gd name="connsiteX11" fmla="*/ 150401 w 3336197"/>
              <a:gd name="connsiteY11" fmla="*/ 22534 h 4765296"/>
              <a:gd name="connsiteX0" fmla="*/ 3090935 w 3336197"/>
              <a:gd name="connsiteY0" fmla="*/ 2633 h 4767929"/>
              <a:gd name="connsiteX1" fmla="*/ 3113368 w 3336197"/>
              <a:gd name="connsiteY1" fmla="*/ 38590 h 4767929"/>
              <a:gd name="connsiteX2" fmla="*/ 3269988 w 3336197"/>
              <a:gd name="connsiteY2" fmla="*/ 1152625 h 4767929"/>
              <a:gd name="connsiteX3" fmla="*/ 3335431 w 3336197"/>
              <a:gd name="connsiteY3" fmla="*/ 2927628 h 4767929"/>
              <a:gd name="connsiteX4" fmla="*/ 3025033 w 3336197"/>
              <a:gd name="connsiteY4" fmla="*/ 4493303 h 4767929"/>
              <a:gd name="connsiteX5" fmla="*/ 2697860 w 3336197"/>
              <a:gd name="connsiteY5" fmla="*/ 4740791 h 4767929"/>
              <a:gd name="connsiteX6" fmla="*/ 2002356 w 3336197"/>
              <a:gd name="connsiteY6" fmla="*/ 4662906 h 4767929"/>
              <a:gd name="connsiteX7" fmla="*/ 1629127 w 3336197"/>
              <a:gd name="connsiteY7" fmla="*/ 4509652 h 4767929"/>
              <a:gd name="connsiteX8" fmla="*/ 847235 w 3336197"/>
              <a:gd name="connsiteY8" fmla="*/ 4010555 h 4767929"/>
              <a:gd name="connsiteX9" fmla="*/ 149399 w 3336197"/>
              <a:gd name="connsiteY9" fmla="*/ 2755922 h 4767929"/>
              <a:gd name="connsiteX10" fmla="*/ 26334 w 3336197"/>
              <a:gd name="connsiteY10" fmla="*/ 961358 h 4767929"/>
              <a:gd name="connsiteX11" fmla="*/ 178911 w 3336197"/>
              <a:gd name="connsiteY11" fmla="*/ 0 h 476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97" h="4767929">
                <a:moveTo>
                  <a:pt x="3090935" y="2633"/>
                </a:moveTo>
                <a:lnTo>
                  <a:pt x="3113368" y="38590"/>
                </a:lnTo>
                <a:cubicBezTo>
                  <a:pt x="3380853" y="493736"/>
                  <a:pt x="3275553" y="732268"/>
                  <a:pt x="3269988" y="1152625"/>
                </a:cubicBezTo>
                <a:cubicBezTo>
                  <a:pt x="3262592" y="1717018"/>
                  <a:pt x="3344943" y="2361785"/>
                  <a:pt x="3335431" y="2927628"/>
                </a:cubicBezTo>
                <a:cubicBezTo>
                  <a:pt x="3324549" y="3575902"/>
                  <a:pt x="3244318" y="4176576"/>
                  <a:pt x="3025033" y="4493303"/>
                </a:cubicBezTo>
                <a:cubicBezTo>
                  <a:pt x="2932830" y="4626660"/>
                  <a:pt x="2821677" y="4703875"/>
                  <a:pt x="2697860" y="4740791"/>
                </a:cubicBezTo>
                <a:cubicBezTo>
                  <a:pt x="2491500" y="4802317"/>
                  <a:pt x="2249964" y="4751907"/>
                  <a:pt x="2002356" y="4662906"/>
                </a:cubicBezTo>
                <a:cubicBezTo>
                  <a:pt x="1878325" y="4618191"/>
                  <a:pt x="1752750" y="4563888"/>
                  <a:pt x="1629127" y="4509652"/>
                </a:cubicBezTo>
                <a:cubicBezTo>
                  <a:pt x="1373564" y="4396051"/>
                  <a:pt x="1112925" y="4278811"/>
                  <a:pt x="847235" y="4010555"/>
                </a:cubicBezTo>
                <a:cubicBezTo>
                  <a:pt x="581440" y="3742329"/>
                  <a:pt x="304859" y="3294032"/>
                  <a:pt x="149399" y="2755922"/>
                </a:cubicBezTo>
                <a:cubicBezTo>
                  <a:pt x="-37894" y="2107505"/>
                  <a:pt x="-9803" y="1500507"/>
                  <a:pt x="26334" y="961358"/>
                </a:cubicBezTo>
                <a:cubicBezTo>
                  <a:pt x="48903" y="625497"/>
                  <a:pt x="102543" y="254187"/>
                  <a:pt x="178911"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F7300A7A-8FB8-4B6B-B213-4C744E15F0B8}"/>
              </a:ext>
            </a:extLst>
          </p:cNvPr>
          <p:cNvPicPr>
            <a:picLocks noChangeAspect="1"/>
          </p:cNvPicPr>
          <p:nvPr/>
        </p:nvPicPr>
        <p:blipFill>
          <a:blip r:embed="rId2"/>
          <a:stretch>
            <a:fillRect/>
          </a:stretch>
        </p:blipFill>
        <p:spPr>
          <a:xfrm>
            <a:off x="6366154" y="717890"/>
            <a:ext cx="3528482" cy="2549327"/>
          </a:xfrm>
          <a:prstGeom prst="rect">
            <a:avLst/>
          </a:prstGeom>
        </p:spPr>
      </p:pic>
      <p:sp>
        <p:nvSpPr>
          <p:cNvPr id="3" name="Content Placeholder 2">
            <a:extLst>
              <a:ext uri="{FF2B5EF4-FFF2-40B4-BE49-F238E27FC236}">
                <a16:creationId xmlns:a16="http://schemas.microsoft.com/office/drawing/2014/main" id="{E63AF152-6C82-4A49-9B4B-81B30ADD9B24}"/>
              </a:ext>
            </a:extLst>
          </p:cNvPr>
          <p:cNvSpPr>
            <a:spLocks noGrp="1"/>
          </p:cNvSpPr>
          <p:nvPr>
            <p:ph idx="1"/>
          </p:nvPr>
        </p:nvSpPr>
        <p:spPr>
          <a:xfrm>
            <a:off x="791130" y="2294082"/>
            <a:ext cx="5484055" cy="4289597"/>
          </a:xfrm>
        </p:spPr>
        <p:txBody>
          <a:bodyPr>
            <a:normAutofit lnSpcReduction="10000"/>
          </a:bodyPr>
          <a:lstStyle/>
          <a:p>
            <a:pPr algn="just">
              <a:lnSpc>
                <a:spcPct val="115000"/>
              </a:lnSpc>
            </a:pPr>
            <a:r>
              <a:rPr lang="en-US" sz="2400" dirty="0">
                <a:latin typeface="Calibri" panose="020F0502020204030204" pitchFamily="34" charset="0"/>
              </a:rPr>
              <a:t>The adrenal glands are located extra peritoneally to the upper poles of each kidney</a:t>
            </a:r>
          </a:p>
          <a:p>
            <a:pPr algn="just">
              <a:lnSpc>
                <a:spcPct val="115000"/>
              </a:lnSpc>
            </a:pPr>
            <a:r>
              <a:rPr lang="en-US" sz="2400" dirty="0">
                <a:latin typeface="Calibri" panose="020F0502020204030204" pitchFamily="34" charset="0"/>
              </a:rPr>
              <a:t>The adrenal medulla occupies 10% of the total gland and is responsible for the secretion of catecholamines. The adrenal cortex accounts for the remaining 90% and is responsible for the secretion of three types of hormones from three separate zones</a:t>
            </a:r>
            <a:r>
              <a:rPr lang="en-US" sz="1500" dirty="0">
                <a:latin typeface="Calibri" panose="020F0502020204030204" pitchFamily="34" charset="0"/>
              </a:rPr>
              <a:t>.</a:t>
            </a:r>
          </a:p>
        </p:txBody>
      </p:sp>
      <p:sp>
        <p:nvSpPr>
          <p:cNvPr id="2" name="Title 1">
            <a:extLst>
              <a:ext uri="{FF2B5EF4-FFF2-40B4-BE49-F238E27FC236}">
                <a16:creationId xmlns:a16="http://schemas.microsoft.com/office/drawing/2014/main" id="{0219C35B-52B8-4D95-AEA2-83A577A061A3}"/>
              </a:ext>
            </a:extLst>
          </p:cNvPr>
          <p:cNvSpPr>
            <a:spLocks noGrp="1"/>
          </p:cNvSpPr>
          <p:nvPr>
            <p:ph type="title"/>
          </p:nvPr>
        </p:nvSpPr>
        <p:spPr>
          <a:xfrm>
            <a:off x="762000" y="1532083"/>
            <a:ext cx="4572000" cy="1524000"/>
          </a:xfrm>
        </p:spPr>
        <p:txBody>
          <a:bodyPr anchor="t">
            <a:normAutofit/>
          </a:bodyPr>
          <a:lstStyle/>
          <a:p>
            <a:r>
              <a:rPr lang="en-US" sz="3200" dirty="0"/>
              <a:t>Adrenal Glands</a:t>
            </a:r>
          </a:p>
        </p:txBody>
      </p:sp>
      <p:pic>
        <p:nvPicPr>
          <p:cNvPr id="4" name="Picture 3">
            <a:extLst>
              <a:ext uri="{FF2B5EF4-FFF2-40B4-BE49-F238E27FC236}">
                <a16:creationId xmlns:a16="http://schemas.microsoft.com/office/drawing/2014/main" id="{864807DD-6A22-46F8-9334-6AA0110DA767}"/>
              </a:ext>
            </a:extLst>
          </p:cNvPr>
          <p:cNvPicPr>
            <a:picLocks noChangeAspect="1"/>
          </p:cNvPicPr>
          <p:nvPr/>
        </p:nvPicPr>
        <p:blipFill>
          <a:blip r:embed="rId3"/>
          <a:stretch>
            <a:fillRect/>
          </a:stretch>
        </p:blipFill>
        <p:spPr>
          <a:xfrm>
            <a:off x="7872387" y="3985107"/>
            <a:ext cx="3922047" cy="2598572"/>
          </a:xfrm>
          <a:prstGeom prst="rect">
            <a:avLst/>
          </a:prstGeom>
        </p:spPr>
      </p:pic>
    </p:spTree>
    <p:extLst>
      <p:ext uri="{BB962C8B-B14F-4D97-AF65-F5344CB8AC3E}">
        <p14:creationId xmlns:p14="http://schemas.microsoft.com/office/powerpoint/2010/main" val="51578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877-15F2-4D7B-AD97-6661DC19F419}"/>
              </a:ext>
            </a:extLst>
          </p:cNvPr>
          <p:cNvSpPr>
            <a:spLocks noGrp="1"/>
          </p:cNvSpPr>
          <p:nvPr>
            <p:ph type="title"/>
          </p:nvPr>
        </p:nvSpPr>
        <p:spPr/>
        <p:txBody>
          <a:bodyPr/>
          <a:lstStyle/>
          <a:p>
            <a:r>
              <a:rPr lang="en-US" b="1" dirty="0"/>
              <a:t>S</a:t>
            </a:r>
            <a:r>
              <a:rPr lang="en-US" b="1" i="0" baseline="0" dirty="0"/>
              <a:t>teroidogenesis inhibitors</a:t>
            </a:r>
            <a:endParaRPr lang="en-US" dirty="0"/>
          </a:p>
        </p:txBody>
      </p:sp>
      <p:sp>
        <p:nvSpPr>
          <p:cNvPr id="3" name="Content Placeholder 2">
            <a:extLst>
              <a:ext uri="{FF2B5EF4-FFF2-40B4-BE49-F238E27FC236}">
                <a16:creationId xmlns:a16="http://schemas.microsoft.com/office/drawing/2014/main" id="{D3B043B7-D7E5-4B0F-AC14-B259703AC97B}"/>
              </a:ext>
            </a:extLst>
          </p:cNvPr>
          <p:cNvSpPr>
            <a:spLocks noGrp="1"/>
          </p:cNvSpPr>
          <p:nvPr>
            <p:ph idx="1"/>
          </p:nvPr>
        </p:nvSpPr>
        <p:spPr>
          <a:xfrm>
            <a:off x="762000" y="2087217"/>
            <a:ext cx="10668000" cy="4572000"/>
          </a:xfrm>
        </p:spPr>
        <p:txBody>
          <a:bodyPr>
            <a:normAutofit fontScale="85000" lnSpcReduction="20000"/>
          </a:bodyPr>
          <a:lstStyle/>
          <a:p>
            <a:pPr marL="0" indent="0" algn="just">
              <a:buNone/>
            </a:pPr>
            <a:r>
              <a:rPr lang="en-US" sz="2400" b="1" dirty="0">
                <a:solidFill>
                  <a:schemeClr val="bg1">
                    <a:alpha val="70000"/>
                  </a:schemeClr>
                </a:solidFill>
                <a:latin typeface="Calibri" panose="020F0502020204030204" pitchFamily="34" charset="0"/>
              </a:rPr>
              <a:t>2- </a:t>
            </a:r>
            <a:r>
              <a:rPr lang="en-US" sz="2400" b="1" i="0" u="none" strike="noStrike" baseline="0" dirty="0">
                <a:solidFill>
                  <a:schemeClr val="bg1">
                    <a:alpha val="70000"/>
                  </a:schemeClr>
                </a:solidFill>
                <a:latin typeface="Calibri" panose="020F0502020204030204" pitchFamily="34" charset="0"/>
              </a:rPr>
              <a:t>Ketoconazole: MOA </a:t>
            </a:r>
            <a:r>
              <a:rPr lang="en-US" sz="2400" b="1" i="0" u="none" strike="noStrike" baseline="0" dirty="0">
                <a:solidFill>
                  <a:schemeClr val="bg1">
                    <a:alpha val="70000"/>
                  </a:schemeClr>
                </a:solidFill>
                <a:latin typeface="Calibri" panose="020F0502020204030204" pitchFamily="34" charset="0"/>
                <a:sym typeface="Wingdings" panose="05000000000000000000" pitchFamily="2" charset="2"/>
              </a:rPr>
              <a:t> </a:t>
            </a:r>
            <a:r>
              <a:rPr lang="en-US" sz="2400" b="1" i="0" u="none" strike="noStrike" baseline="0" dirty="0">
                <a:solidFill>
                  <a:schemeClr val="bg1">
                    <a:alpha val="70000"/>
                  </a:schemeClr>
                </a:solidFill>
                <a:latin typeface="Calibri" panose="020F0502020204030204" pitchFamily="34" charset="0"/>
              </a:rPr>
              <a:t> </a:t>
            </a:r>
            <a:r>
              <a:rPr lang="en-US" sz="2400" b="0" i="0" u="none" strike="noStrike" baseline="0" dirty="0">
                <a:latin typeface="Calibri" panose="020F0502020204030204" pitchFamily="34" charset="0"/>
              </a:rPr>
              <a:t>inhibits cytochrome P-450 enzymes, including 11 </a:t>
            </a:r>
            <a:r>
              <a:rPr lang="el-GR" sz="2400" b="0" i="0" u="none" strike="noStrike" baseline="0" dirty="0">
                <a:latin typeface="Calibri" panose="020F0502020204030204" pitchFamily="34" charset="0"/>
              </a:rPr>
              <a:t>β-</a:t>
            </a:r>
            <a:r>
              <a:rPr lang="en-US" sz="2400" b="0" i="0" u="none" strike="noStrike" baseline="0" dirty="0">
                <a:latin typeface="Calibri" panose="020F0502020204030204" pitchFamily="34" charset="0"/>
              </a:rPr>
              <a:t>hydroxylase and </a:t>
            </a:r>
            <a:r>
              <a:rPr lang="el-GR" sz="2400" b="0" i="0" u="none" strike="noStrike" baseline="0" dirty="0">
                <a:latin typeface="Calibri" panose="020F0502020204030204" pitchFamily="34" charset="0"/>
              </a:rPr>
              <a:t>17 α-</a:t>
            </a:r>
            <a:r>
              <a:rPr lang="en-US" sz="2400" b="0" i="0" u="none" strike="noStrike" baseline="0" dirty="0">
                <a:latin typeface="Calibri" panose="020F0502020204030204" pitchFamily="34" charset="0"/>
              </a:rPr>
              <a:t>hydroxylase, It also has antiandrogenic activity, which may be beneficial in women but can cause gynecomastia and hypogonadism in men. </a:t>
            </a:r>
            <a:r>
              <a:rPr lang="en-US" sz="2400" b="1" dirty="0">
                <a:solidFill>
                  <a:schemeClr val="bg1">
                    <a:alpha val="70000"/>
                  </a:schemeClr>
                </a:solidFill>
                <a:latin typeface="Calibri" panose="020F0502020204030204" pitchFamily="34" charset="0"/>
              </a:rPr>
              <a:t>T</a:t>
            </a:r>
            <a:r>
              <a:rPr lang="en-US" sz="2400" b="1" i="0" u="none" strike="noStrike" baseline="0" dirty="0">
                <a:solidFill>
                  <a:schemeClr val="bg1">
                    <a:alpha val="70000"/>
                  </a:schemeClr>
                </a:solidFill>
                <a:latin typeface="Calibri" panose="020F0502020204030204" pitchFamily="34" charset="0"/>
              </a:rPr>
              <a:t>he benefits of ketoconazole </a:t>
            </a:r>
            <a:r>
              <a:rPr lang="en-US" sz="2400" b="0" i="0" u="none" strike="noStrike" baseline="0" dirty="0">
                <a:latin typeface="Calibri" panose="020F0502020204030204" pitchFamily="34" charset="0"/>
              </a:rPr>
              <a:t>therapy are achieved only after several weeks of therapy.</a:t>
            </a:r>
          </a:p>
          <a:p>
            <a:pPr marL="0" indent="0" algn="just">
              <a:buNone/>
            </a:pPr>
            <a:r>
              <a:rPr lang="en-US" sz="2400" b="0" i="0" u="none" strike="noStrike" baseline="0" dirty="0">
                <a:latin typeface="Calibri" panose="020F0502020204030204" pitchFamily="34" charset="0"/>
              </a:rPr>
              <a:t>Initial dose: 200mg once to twice daily, usual range </a:t>
            </a:r>
            <a:r>
              <a:rPr lang="en-US" sz="2400" b="0" i="0" u="none" strike="noStrike" baseline="0" dirty="0">
                <a:latin typeface="Calibri" panose="020F0502020204030204" pitchFamily="34" charset="0"/>
                <a:sym typeface="Wingdings" panose="05000000000000000000" pitchFamily="2" charset="2"/>
              </a:rPr>
              <a:t></a:t>
            </a:r>
            <a:r>
              <a:rPr lang="en-US" sz="2400" b="0" i="0" u="none" strike="noStrike" baseline="0" dirty="0">
                <a:latin typeface="Calibri" panose="020F0502020204030204" pitchFamily="34" charset="0"/>
              </a:rPr>
              <a:t> 200-1,200 mg/day, Divided twice a day. Maximum: 1,600 mg/day. (CYP3A4 substrate and inhibitor).</a:t>
            </a:r>
          </a:p>
          <a:p>
            <a:pPr marL="0" indent="0" algn="just">
              <a:buNone/>
            </a:pPr>
            <a:r>
              <a:rPr lang="en-US" sz="2400" b="1" dirty="0">
                <a:solidFill>
                  <a:schemeClr val="bg1">
                    <a:alpha val="70000"/>
                  </a:schemeClr>
                </a:solidFill>
                <a:latin typeface="Calibri" panose="020F0502020204030204" pitchFamily="34" charset="0"/>
              </a:rPr>
              <a:t>S/Es </a:t>
            </a:r>
            <a:r>
              <a:rPr lang="en-US" sz="2400" b="1" dirty="0">
                <a:solidFill>
                  <a:schemeClr val="bg1">
                    <a:alpha val="70000"/>
                  </a:schemeClr>
                </a:solidFill>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reversible elevation of hepatic transaminases, GI discomfort, and dermatologic reactions</a:t>
            </a:r>
            <a:r>
              <a:rPr lang="en-US" sz="2400" b="1" i="0" u="none" strike="noStrike" baseline="0" dirty="0">
                <a:solidFill>
                  <a:schemeClr val="bg1">
                    <a:alpha val="70000"/>
                  </a:schemeClr>
                </a:solidFill>
                <a:latin typeface="Calibri" panose="020F0502020204030204" pitchFamily="34" charset="0"/>
              </a:rPr>
              <a:t>. </a:t>
            </a:r>
          </a:p>
          <a:p>
            <a:pPr marL="0" indent="0" algn="just">
              <a:buNone/>
            </a:pPr>
            <a:r>
              <a:rPr lang="en-US" sz="2400" b="1" i="0" u="none" strike="noStrike" baseline="0" dirty="0">
                <a:solidFill>
                  <a:schemeClr val="bg1">
                    <a:alpha val="70000"/>
                  </a:schemeClr>
                </a:solidFill>
                <a:latin typeface="Calibri" panose="020F0502020204030204" pitchFamily="34" charset="0"/>
              </a:rPr>
              <a:t>C/I</a:t>
            </a:r>
            <a:r>
              <a:rPr lang="en-US" sz="2400" b="0" i="0" u="none" strike="noStrike" baseline="0" dirty="0">
                <a:latin typeface="Calibri" panose="020F0502020204030204" pitchFamily="34" charset="0"/>
              </a:rPr>
              <a:t>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with hepatic disease.</a:t>
            </a:r>
          </a:p>
          <a:p>
            <a:pPr marL="0" indent="0" algn="just">
              <a:buNone/>
            </a:pPr>
            <a:r>
              <a:rPr lang="en-US" sz="2400" b="1" dirty="0">
                <a:solidFill>
                  <a:schemeClr val="bg1">
                    <a:alpha val="70000"/>
                  </a:schemeClr>
                </a:solidFill>
                <a:latin typeface="Calibri" panose="020F0502020204030204" pitchFamily="34" charset="0"/>
              </a:rPr>
              <a:t>Monitoring</a:t>
            </a:r>
            <a:r>
              <a:rPr lang="en-US" sz="2400" dirty="0">
                <a:solidFill>
                  <a:schemeClr val="bg1">
                    <a:alpha val="70000"/>
                  </a:schemeClr>
                </a:solidFill>
                <a:latin typeface="Calibri" panose="020F0502020204030204" pitchFamily="34" charset="0"/>
              </a:rPr>
              <a:t> </a:t>
            </a:r>
            <a:r>
              <a:rPr lang="en-US" sz="2400" dirty="0">
                <a:solidFill>
                  <a:schemeClr val="bg1">
                    <a:alpha val="70000"/>
                  </a:schemeClr>
                </a:solidFill>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monitoring should include liver function tests at baseline followed by weekly monitoring of serum ALT throughout therapy. </a:t>
            </a:r>
          </a:p>
          <a:p>
            <a:pPr marL="0" indent="0" algn="just">
              <a:buNone/>
            </a:pPr>
            <a:r>
              <a:rPr lang="en-US" sz="2400" b="1" i="0" u="none" strike="noStrike" baseline="0" dirty="0">
                <a:solidFill>
                  <a:schemeClr val="bg1">
                    <a:alpha val="70000"/>
                  </a:schemeClr>
                </a:solidFill>
                <a:latin typeface="Calibri" panose="020F0502020204030204" pitchFamily="34" charset="0"/>
              </a:rPr>
              <a:t>Concomitant use </a:t>
            </a:r>
            <a:r>
              <a:rPr lang="en-US" sz="2400" b="0" i="0" u="none" strike="noStrike" baseline="0" dirty="0">
                <a:latin typeface="Calibri" panose="020F0502020204030204" pitchFamily="34" charset="0"/>
              </a:rPr>
              <a:t>with Metyrapone give synergistic reduction in cortisol levels; in addition to antagonism effect </a:t>
            </a:r>
            <a:r>
              <a:rPr lang="en-US" sz="2400" dirty="0">
                <a:latin typeface="Calibri" panose="020F0502020204030204" pitchFamily="34" charset="0"/>
              </a:rPr>
              <a:t>of the </a:t>
            </a:r>
            <a:r>
              <a:rPr lang="en-US" sz="2400" b="0" i="0" u="none" strike="noStrike" baseline="0" dirty="0">
                <a:latin typeface="Calibri" panose="020F0502020204030204" pitchFamily="34" charset="0"/>
              </a:rPr>
              <a:t>androgenic  actions caused by  Metyrapone. </a:t>
            </a:r>
            <a:endParaRPr lang="en-US" sz="2400" b="1" dirty="0">
              <a:solidFill>
                <a:schemeClr val="bg1">
                  <a:alpha val="70000"/>
                </a:schemeClr>
              </a:solidFill>
              <a:latin typeface="Calibri" panose="020F0502020204030204" pitchFamily="34" charset="0"/>
            </a:endParaRPr>
          </a:p>
          <a:p>
            <a:pPr algn="just"/>
            <a:endParaRPr lang="en-US" sz="2400" dirty="0"/>
          </a:p>
        </p:txBody>
      </p:sp>
    </p:spTree>
    <p:extLst>
      <p:ext uri="{BB962C8B-B14F-4D97-AF65-F5344CB8AC3E}">
        <p14:creationId xmlns:p14="http://schemas.microsoft.com/office/powerpoint/2010/main" val="193301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226C-8173-4983-A647-79A8B3B0C326}"/>
              </a:ext>
            </a:extLst>
          </p:cNvPr>
          <p:cNvSpPr>
            <a:spLocks noGrp="1"/>
          </p:cNvSpPr>
          <p:nvPr>
            <p:ph type="title"/>
          </p:nvPr>
        </p:nvSpPr>
        <p:spPr/>
        <p:txBody>
          <a:bodyPr/>
          <a:lstStyle/>
          <a:p>
            <a:r>
              <a:rPr lang="en-US" b="1" dirty="0"/>
              <a:t>S</a:t>
            </a:r>
            <a:r>
              <a:rPr lang="en-US" b="1" i="0" baseline="0" dirty="0"/>
              <a:t>teroidogenesis inhibitors</a:t>
            </a:r>
            <a:endParaRPr lang="en-US" dirty="0"/>
          </a:p>
        </p:txBody>
      </p:sp>
      <p:sp>
        <p:nvSpPr>
          <p:cNvPr id="3" name="Content Placeholder 2">
            <a:extLst>
              <a:ext uri="{FF2B5EF4-FFF2-40B4-BE49-F238E27FC236}">
                <a16:creationId xmlns:a16="http://schemas.microsoft.com/office/drawing/2014/main" id="{080DBC78-4477-4B46-B6DC-F6E02FCA6E20}"/>
              </a:ext>
            </a:extLst>
          </p:cNvPr>
          <p:cNvSpPr>
            <a:spLocks noGrp="1"/>
          </p:cNvSpPr>
          <p:nvPr>
            <p:ph idx="1"/>
          </p:nvPr>
        </p:nvSpPr>
        <p:spPr>
          <a:xfrm>
            <a:off x="762000" y="2286000"/>
            <a:ext cx="10668000" cy="4572000"/>
          </a:xfrm>
        </p:spPr>
        <p:txBody>
          <a:bodyPr>
            <a:normAutofit fontScale="92500"/>
          </a:bodyPr>
          <a:lstStyle/>
          <a:p>
            <a:pPr algn="just"/>
            <a:r>
              <a:rPr lang="en-US" b="1" dirty="0">
                <a:solidFill>
                  <a:schemeClr val="bg1">
                    <a:alpha val="70000"/>
                  </a:schemeClr>
                </a:solidFill>
                <a:latin typeface="Calibri" panose="020F0502020204030204" pitchFamily="34" charset="0"/>
              </a:rPr>
              <a:t>Etomidate: </a:t>
            </a:r>
            <a:r>
              <a:rPr lang="en-US" sz="2400" dirty="0">
                <a:solidFill>
                  <a:schemeClr val="bg2">
                    <a:lumMod val="20000"/>
                    <a:lumOff val="80000"/>
                  </a:schemeClr>
                </a:solidFill>
                <a:latin typeface="Calibri" panose="020F0502020204030204" pitchFamily="34" charset="0"/>
              </a:rPr>
              <a:t>i</a:t>
            </a:r>
            <a:r>
              <a:rPr lang="en-US" sz="2400" b="0" i="0" u="none" strike="noStrike" baseline="0" dirty="0">
                <a:solidFill>
                  <a:schemeClr val="bg2">
                    <a:lumMod val="20000"/>
                    <a:lumOff val="80000"/>
                  </a:schemeClr>
                </a:solidFill>
                <a:latin typeface="Calibri" panose="020F0502020204030204" pitchFamily="34" charset="0"/>
              </a:rPr>
              <a:t>s an imidazole derivative like ketoconazole that inhibits 11 β- hydroxylase, In addition to  </a:t>
            </a:r>
            <a:r>
              <a:rPr lang="en-US" sz="2400" b="0" i="0" u="none" strike="noStrike" baseline="0" dirty="0">
                <a:solidFill>
                  <a:schemeClr val="bg2">
                    <a:lumMod val="20000"/>
                    <a:lumOff val="80000"/>
                  </a:schemeClr>
                </a:solidFill>
                <a:latin typeface="f1hdlf2l-90w-d5k-3bgvzui2mm94o"/>
              </a:rPr>
              <a:t>Inhibition of aldosterone synthase and antiproliferative effects on adrenal cortical cells. </a:t>
            </a:r>
          </a:p>
          <a:p>
            <a:pPr algn="just"/>
            <a:r>
              <a:rPr lang="en-US" sz="2400" b="0" i="0" u="none" strike="noStrike" baseline="0" dirty="0">
                <a:solidFill>
                  <a:schemeClr val="bg2">
                    <a:lumMod val="20000"/>
                    <a:lumOff val="80000"/>
                  </a:schemeClr>
                </a:solidFill>
                <a:latin typeface="f1hdlf2l-90w-d5k-3bgvzui2mm94o"/>
              </a:rPr>
              <a:t>It is only available  in a parenteral formulation </a:t>
            </a:r>
            <a:r>
              <a:rPr lang="en-US" sz="2400" b="0" i="0" u="none" strike="noStrike" baseline="0" dirty="0">
                <a:solidFill>
                  <a:schemeClr val="bg2">
                    <a:lumMod val="20000"/>
                    <a:lumOff val="80000"/>
                  </a:schemeClr>
                </a:solidFill>
                <a:latin typeface="f1hdlf2l-90w-d5k-3bgvzui2mm94o"/>
                <a:sym typeface="Wingdings" panose="05000000000000000000" pitchFamily="2" charset="2"/>
              </a:rPr>
              <a:t> </a:t>
            </a:r>
            <a:r>
              <a:rPr lang="en-US" sz="2400" b="0" i="0" u="none" strike="noStrike" baseline="0" dirty="0">
                <a:solidFill>
                  <a:schemeClr val="bg2">
                    <a:lumMod val="20000"/>
                    <a:lumOff val="80000"/>
                  </a:schemeClr>
                </a:solidFill>
                <a:latin typeface="f1hdlf2l-90w-d5k-3bgvzui2mm94o"/>
              </a:rPr>
              <a:t>limited to patients with acute hypercortisolemia requiring emergency treatment or in preparation for surgery</a:t>
            </a:r>
            <a:endParaRPr lang="ar-JO" sz="2400" b="0" i="0" u="none" strike="noStrike" baseline="0" dirty="0">
              <a:solidFill>
                <a:schemeClr val="bg2">
                  <a:lumMod val="20000"/>
                  <a:lumOff val="80000"/>
                </a:schemeClr>
              </a:solidFill>
              <a:latin typeface="f1hdlf2l-90w-d5k-3bgvzui2mm94o"/>
            </a:endParaRPr>
          </a:p>
          <a:p>
            <a:pPr algn="just"/>
            <a:r>
              <a:rPr lang="en-US" sz="2400" b="0" i="0" u="none" strike="noStrike" baseline="0" dirty="0">
                <a:solidFill>
                  <a:schemeClr val="bg2">
                    <a:lumMod val="20000"/>
                    <a:lumOff val="80000"/>
                  </a:schemeClr>
                </a:solidFill>
                <a:latin typeface="f1hdlf2l-90w-d5k-3bgvzui2mm94o"/>
              </a:rPr>
              <a:t>Low doses of etomidate are often sufficient to</a:t>
            </a:r>
            <a:r>
              <a:rPr lang="ar-JO" sz="2400" b="0" i="0" u="none" strike="noStrike" baseline="0" dirty="0">
                <a:solidFill>
                  <a:schemeClr val="bg2">
                    <a:lumMod val="20000"/>
                    <a:lumOff val="80000"/>
                  </a:schemeClr>
                </a:solidFill>
                <a:latin typeface="f1hdlf2l-90w-d5k-3bgvzui2mm94o"/>
              </a:rPr>
              <a:t> </a:t>
            </a:r>
            <a:r>
              <a:rPr lang="en-US" sz="2400" b="0" i="0" u="none" strike="noStrike" baseline="0" dirty="0">
                <a:solidFill>
                  <a:schemeClr val="bg2">
                    <a:lumMod val="20000"/>
                    <a:lumOff val="80000"/>
                  </a:schemeClr>
                </a:solidFill>
                <a:latin typeface="f1hdlf2l-90w-d5k-3bgvzui2mm94o"/>
              </a:rPr>
              <a:t>suppress cortisol synthesis,</a:t>
            </a:r>
            <a:r>
              <a:rPr lang="ar-JO" sz="2400" b="0" i="0" u="none" strike="noStrike" baseline="0" dirty="0">
                <a:solidFill>
                  <a:schemeClr val="bg2">
                    <a:lumMod val="20000"/>
                    <a:lumOff val="80000"/>
                  </a:schemeClr>
                </a:solidFill>
                <a:latin typeface="f1hdlf2l-90w-d5k-3bgvzui2mm94o"/>
              </a:rPr>
              <a:t> </a:t>
            </a:r>
            <a:r>
              <a:rPr lang="en-US" sz="2400" b="0" i="0" u="none" strike="noStrike" baseline="0" dirty="0">
                <a:solidFill>
                  <a:schemeClr val="bg2">
                    <a:lumMod val="20000"/>
                    <a:lumOff val="80000"/>
                  </a:schemeClr>
                </a:solidFill>
                <a:latin typeface="f1hdlf2l-90w-d5k-3bgvzui2mm94o"/>
              </a:rPr>
              <a:t>The initial dose is 0.03 mg/kg</a:t>
            </a:r>
            <a:r>
              <a:rPr lang="ar-JO" sz="2400" b="0" i="0" u="none" strike="noStrike" baseline="0" dirty="0">
                <a:solidFill>
                  <a:schemeClr val="bg2">
                    <a:lumMod val="20000"/>
                    <a:lumOff val="80000"/>
                  </a:schemeClr>
                </a:solidFill>
                <a:latin typeface="f1hdlf2l-90w-d5k-3bgvzui2mm94o"/>
              </a:rPr>
              <a:t> </a:t>
            </a:r>
            <a:r>
              <a:rPr lang="en-US" sz="2400" b="0" i="0" u="none" strike="noStrike" baseline="0" dirty="0">
                <a:solidFill>
                  <a:schemeClr val="bg2">
                    <a:lumMod val="20000"/>
                    <a:lumOff val="80000"/>
                  </a:schemeClr>
                </a:solidFill>
                <a:latin typeface="f1hdlf2l-90w-d5k-3bgvzui2mm94o"/>
              </a:rPr>
              <a:t>by IV bolus followed by a continuous infusion of 0.1 to 0.3 mg/kg/h.</a:t>
            </a:r>
          </a:p>
          <a:p>
            <a:pPr algn="just"/>
            <a:r>
              <a:rPr lang="en-US" sz="2400" b="1" dirty="0">
                <a:solidFill>
                  <a:schemeClr val="bg1"/>
                </a:solidFill>
                <a:latin typeface="Calibri" panose="020F0502020204030204" pitchFamily="34" charset="0"/>
              </a:rPr>
              <a:t>Monitoring </a:t>
            </a:r>
            <a:r>
              <a:rPr lang="en-US" sz="2400" dirty="0">
                <a:solidFill>
                  <a:schemeClr val="tx1"/>
                </a:solidFill>
                <a:latin typeface="Calibri" panose="020F0502020204030204" pitchFamily="34" charset="0"/>
              </a:rPr>
              <a:t>i</a:t>
            </a:r>
            <a:r>
              <a:rPr lang="en-US" sz="2400" dirty="0">
                <a:solidFill>
                  <a:schemeClr val="bg2">
                    <a:lumMod val="20000"/>
                    <a:lumOff val="80000"/>
                  </a:schemeClr>
                </a:solidFill>
                <a:latin typeface="Calibri" panose="020F0502020204030204" pitchFamily="34" charset="0"/>
              </a:rPr>
              <a:t>s recommended to avoid excess sedation with this agent. Frequent monitoring of serum cortisol is also advised to prevent hypocortisolemia.</a:t>
            </a:r>
          </a:p>
        </p:txBody>
      </p:sp>
    </p:spTree>
    <p:extLst>
      <p:ext uri="{BB962C8B-B14F-4D97-AF65-F5344CB8AC3E}">
        <p14:creationId xmlns:p14="http://schemas.microsoft.com/office/powerpoint/2010/main" val="275888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A24C-0DCE-4017-B3C9-F78B5A7AD763}"/>
              </a:ext>
            </a:extLst>
          </p:cNvPr>
          <p:cNvSpPr>
            <a:spLocks noGrp="1"/>
          </p:cNvSpPr>
          <p:nvPr>
            <p:ph type="title"/>
          </p:nvPr>
        </p:nvSpPr>
        <p:spPr/>
        <p:txBody>
          <a:bodyPr/>
          <a:lstStyle/>
          <a:p>
            <a:r>
              <a:rPr lang="en-US" b="1" i="0" baseline="0" dirty="0"/>
              <a:t>Adrenolytic agents</a:t>
            </a:r>
            <a:br>
              <a:rPr lang="en-US" dirty="0"/>
            </a:br>
            <a:endParaRPr lang="en-US" dirty="0"/>
          </a:p>
        </p:txBody>
      </p:sp>
      <p:sp>
        <p:nvSpPr>
          <p:cNvPr id="3" name="Content Placeholder 2">
            <a:extLst>
              <a:ext uri="{FF2B5EF4-FFF2-40B4-BE49-F238E27FC236}">
                <a16:creationId xmlns:a16="http://schemas.microsoft.com/office/drawing/2014/main" id="{132685B9-DE8A-42C7-882F-D7849A99693C}"/>
              </a:ext>
            </a:extLst>
          </p:cNvPr>
          <p:cNvSpPr>
            <a:spLocks noGrp="1"/>
          </p:cNvSpPr>
          <p:nvPr>
            <p:ph idx="1"/>
          </p:nvPr>
        </p:nvSpPr>
        <p:spPr>
          <a:xfrm>
            <a:off x="762000" y="1828800"/>
            <a:ext cx="10668000" cy="4923692"/>
          </a:xfrm>
        </p:spPr>
        <p:txBody>
          <a:bodyPr>
            <a:normAutofit lnSpcReduction="10000"/>
          </a:bodyPr>
          <a:lstStyle/>
          <a:p>
            <a:pPr algn="just"/>
            <a:r>
              <a:rPr lang="en-US" sz="2000" b="1" dirty="0">
                <a:solidFill>
                  <a:schemeClr val="bg1">
                    <a:alpha val="70000"/>
                  </a:schemeClr>
                </a:solidFill>
                <a:latin typeface="Calibri" panose="020F0502020204030204" pitchFamily="34" charset="0"/>
              </a:rPr>
              <a:t>Mitotane:</a:t>
            </a:r>
          </a:p>
          <a:p>
            <a:pPr algn="just"/>
            <a:r>
              <a:rPr lang="en-US" sz="2000" dirty="0">
                <a:latin typeface="Quicksand Light" panose="020B0604020202020204" charset="0"/>
              </a:rPr>
              <a:t>MOA</a:t>
            </a:r>
            <a:r>
              <a:rPr lang="en-US" sz="2000" dirty="0">
                <a:latin typeface="Quicksand Light" panose="020B0604020202020204" charset="0"/>
                <a:sym typeface="Wingdings" panose="05000000000000000000" pitchFamily="2" charset="2"/>
              </a:rPr>
              <a:t> </a:t>
            </a:r>
            <a:r>
              <a:rPr lang="en-US" sz="2000" b="0" i="0" u="none" strike="noStrike" baseline="0" dirty="0">
                <a:latin typeface="Quicksand Light" panose="020B0604020202020204" charset="0"/>
              </a:rPr>
              <a:t>is a cytotoxic drug that inhibits the 11-hydroxylation of 11-deoxycortisol and 11-desoxycorticosterone in the adrenal cortex, reducing synthesis of cortisol and corticosterone. Beneficial effects  take weeks to months to exert. </a:t>
            </a:r>
          </a:p>
          <a:p>
            <a:pPr algn="just"/>
            <a:r>
              <a:rPr lang="en-US" sz="2000" b="0" i="0" u="none" strike="noStrike" baseline="0" dirty="0">
                <a:latin typeface="Quicksand Light" panose="020B0604020202020204" charset="0"/>
              </a:rPr>
              <a:t>Initial dose :0.5-1 g/day, increased by 0.5-1 g/day every 1-4 weeks,(maintenance </a:t>
            </a:r>
            <a:r>
              <a:rPr lang="en-US" sz="2000" b="0" i="0" u="none" strike="noStrike" baseline="0" dirty="0">
                <a:latin typeface="Quicksand Light" panose="020B0604020202020204" charset="0"/>
                <a:sym typeface="Wingdings" panose="05000000000000000000" pitchFamily="2" charset="2"/>
              </a:rPr>
              <a:t> 1-4 g/day).</a:t>
            </a:r>
            <a:endParaRPr lang="en-US" sz="2000" b="0" i="0" u="none" strike="noStrike" baseline="0" dirty="0">
              <a:latin typeface="Quicksand Light" panose="020B0604020202020204" charset="0"/>
            </a:endParaRPr>
          </a:p>
          <a:p>
            <a:pPr algn="just"/>
            <a:r>
              <a:rPr lang="en-US" sz="2000" dirty="0">
                <a:latin typeface="Quicksand Light" panose="020B0604020202020204" charset="0"/>
              </a:rPr>
              <a:t>S/Es </a:t>
            </a:r>
            <a:r>
              <a:rPr lang="en-US" sz="2000" dirty="0">
                <a:latin typeface="Quicksand Light" panose="020B0604020202020204" charset="0"/>
                <a:sym typeface="Wingdings" panose="05000000000000000000" pitchFamily="2" charset="2"/>
              </a:rPr>
              <a:t></a:t>
            </a:r>
            <a:r>
              <a:rPr lang="en-US" sz="2000" b="0" i="0" u="none" strike="noStrike" baseline="0" dirty="0">
                <a:latin typeface="Quicksand Light" panose="020B0604020202020204" charset="0"/>
              </a:rPr>
              <a:t> May cause significant </a:t>
            </a:r>
            <a:r>
              <a:rPr lang="en-US" sz="2000" b="1" i="0" u="none" strike="noStrike" baseline="0" dirty="0">
                <a:solidFill>
                  <a:schemeClr val="bg1">
                    <a:alpha val="70000"/>
                  </a:schemeClr>
                </a:solidFill>
                <a:latin typeface="Quicksand Light" panose="020B0604020202020204" charset="0"/>
              </a:rPr>
              <a:t>neurologic and GI side effects</a:t>
            </a:r>
            <a:r>
              <a:rPr lang="en-US" sz="2000" b="0" i="0" u="none" strike="noStrike" baseline="0" dirty="0">
                <a:latin typeface="Quicksand Light" panose="020B0604020202020204" charset="0"/>
              </a:rPr>
              <a:t>, and patients should be monitored carefully or hospitalized when initiating therapy. </a:t>
            </a:r>
          </a:p>
          <a:p>
            <a:pPr marL="0" indent="0" algn="just">
              <a:buNone/>
            </a:pPr>
            <a:r>
              <a:rPr lang="en-US" sz="2000" dirty="0">
                <a:latin typeface="Quicksand Light" panose="020B0604020202020204" charset="0"/>
                <a:sym typeface="Wingdings" panose="05000000000000000000" pitchFamily="2" charset="2"/>
              </a:rPr>
              <a:t> </a:t>
            </a:r>
            <a:r>
              <a:rPr lang="en-US" sz="2000" b="0" i="0" u="none" strike="noStrike" baseline="0" dirty="0">
                <a:latin typeface="Quicksand Light" panose="020B0604020202020204" charset="0"/>
              </a:rPr>
              <a:t>Nausea and diarrhea are common at doses greater than 2 g/day and can be avoided by gradually increasing the dose and/or administering it with food. </a:t>
            </a:r>
          </a:p>
          <a:p>
            <a:pPr algn="just">
              <a:buFont typeface="Wingdings" panose="05000000000000000000" pitchFamily="2" charset="2"/>
              <a:buChar char="è"/>
            </a:pPr>
            <a:r>
              <a:rPr lang="en-US" sz="2000" b="0" i="0" u="none" strike="noStrike" baseline="0" dirty="0">
                <a:latin typeface="Quicksand Light" panose="020B0604020202020204" charset="0"/>
              </a:rPr>
              <a:t>Lethargy, somnolence, and other CNS effects are also common. </a:t>
            </a:r>
          </a:p>
          <a:p>
            <a:pPr algn="just">
              <a:buFont typeface="Wingdings" panose="05000000000000000000" pitchFamily="2" charset="2"/>
              <a:buChar char="è"/>
            </a:pPr>
            <a:r>
              <a:rPr lang="en-US" sz="2000" b="0" i="0" u="none" strike="noStrike" baseline="0" dirty="0">
                <a:latin typeface="Quicksand Light" panose="020B0604020202020204" charset="0"/>
              </a:rPr>
              <a:t>Reversible hypercholesterolemia and prolonged bleeding times can occur.</a:t>
            </a:r>
            <a:endParaRPr lang="en-US" sz="2000" dirty="0">
              <a:latin typeface="Quicksand Light" panose="020B0604020202020204" charset="0"/>
            </a:endParaRPr>
          </a:p>
        </p:txBody>
      </p:sp>
    </p:spTree>
    <p:extLst>
      <p:ext uri="{BB962C8B-B14F-4D97-AF65-F5344CB8AC3E}">
        <p14:creationId xmlns:p14="http://schemas.microsoft.com/office/powerpoint/2010/main" val="334899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B9BE-182E-488A-A013-E785841B3B42}"/>
              </a:ext>
            </a:extLst>
          </p:cNvPr>
          <p:cNvSpPr>
            <a:spLocks noGrp="1"/>
          </p:cNvSpPr>
          <p:nvPr>
            <p:ph type="title"/>
          </p:nvPr>
        </p:nvSpPr>
        <p:spPr/>
        <p:txBody>
          <a:bodyPr/>
          <a:lstStyle/>
          <a:p>
            <a:r>
              <a:rPr lang="en-US" b="1" i="0" baseline="0" dirty="0"/>
              <a:t>Neuromodulators of ACTH release</a:t>
            </a:r>
            <a:br>
              <a:rPr lang="en-US" dirty="0"/>
            </a:br>
            <a:endParaRPr lang="en-US" dirty="0"/>
          </a:p>
        </p:txBody>
      </p:sp>
      <p:sp>
        <p:nvSpPr>
          <p:cNvPr id="3" name="Content Placeholder 2">
            <a:extLst>
              <a:ext uri="{FF2B5EF4-FFF2-40B4-BE49-F238E27FC236}">
                <a16:creationId xmlns:a16="http://schemas.microsoft.com/office/drawing/2014/main" id="{2B9AE9B3-17DB-4A2B-8D43-9EF21068AEDE}"/>
              </a:ext>
            </a:extLst>
          </p:cNvPr>
          <p:cNvSpPr>
            <a:spLocks noGrp="1"/>
          </p:cNvSpPr>
          <p:nvPr>
            <p:ph idx="1"/>
          </p:nvPr>
        </p:nvSpPr>
        <p:spPr>
          <a:xfrm>
            <a:off x="762000" y="2286000"/>
            <a:ext cx="10668000" cy="4167809"/>
          </a:xfrm>
        </p:spPr>
        <p:txBody>
          <a:bodyPr>
            <a:normAutofit fontScale="92500" lnSpcReduction="20000"/>
          </a:bodyPr>
          <a:lstStyle/>
          <a:p>
            <a:pPr algn="just"/>
            <a:r>
              <a:rPr lang="en-US" b="1" i="0" u="none" strike="noStrike" baseline="0" dirty="0">
                <a:solidFill>
                  <a:schemeClr val="bg1">
                    <a:alpha val="70000"/>
                  </a:schemeClr>
                </a:solidFill>
                <a:latin typeface="Quicksand Light" panose="020B0604020202020204" charset="0"/>
              </a:rPr>
              <a:t>Cyproheptadine</a:t>
            </a:r>
            <a:r>
              <a:rPr lang="en-US" b="1" dirty="0">
                <a:solidFill>
                  <a:schemeClr val="bg1">
                    <a:alpha val="70000"/>
                  </a:schemeClr>
                </a:solidFill>
                <a:latin typeface="Quicksand Light" panose="020B0604020202020204" charset="0"/>
              </a:rPr>
              <a:t> </a:t>
            </a:r>
            <a:r>
              <a:rPr lang="en-US" sz="2400" dirty="0">
                <a:solidFill>
                  <a:schemeClr val="bg1">
                    <a:alpha val="70000"/>
                  </a:schemeClr>
                </a:solidFill>
                <a:latin typeface="Quicksand Light" panose="020B0604020202020204" charset="0"/>
                <a:sym typeface="Wingdings" panose="05000000000000000000" pitchFamily="2" charset="2"/>
              </a:rPr>
              <a:t> </a:t>
            </a:r>
            <a:r>
              <a:rPr lang="en-US" sz="2400" b="0" i="0" u="none" strike="noStrike" baseline="0" dirty="0">
                <a:latin typeface="Quicksand Light" panose="020B0604020202020204" charset="0"/>
              </a:rPr>
              <a:t> a nonselective serotonin receptor antagonist and anticholinergic drug, can decrease ACTH secretion in some patients with Cushing disease. </a:t>
            </a:r>
          </a:p>
          <a:p>
            <a:pPr marL="0" indent="0" algn="just">
              <a:buNone/>
            </a:pPr>
            <a:r>
              <a:rPr lang="en-US" sz="2400" dirty="0">
                <a:latin typeface="Quicksand Light" panose="020B0604020202020204" charset="0"/>
              </a:rPr>
              <a:t> </a:t>
            </a:r>
            <a:r>
              <a:rPr lang="en-US" sz="2400" b="1" dirty="0">
                <a:solidFill>
                  <a:schemeClr val="bg1">
                    <a:alpha val="70000"/>
                  </a:schemeClr>
                </a:solidFill>
                <a:latin typeface="Quicksand Light" panose="020B0604020202020204" charset="0"/>
              </a:rPr>
              <a:t>S/Es </a:t>
            </a:r>
            <a:r>
              <a:rPr lang="en-US" sz="2400" b="1" dirty="0">
                <a:solidFill>
                  <a:schemeClr val="bg1">
                    <a:alpha val="70000"/>
                  </a:schemeClr>
                </a:solidFill>
                <a:latin typeface="Quicksand Light" panose="020B0604020202020204" charset="0"/>
                <a:sym typeface="Wingdings" panose="05000000000000000000" pitchFamily="2" charset="2"/>
              </a:rPr>
              <a:t> </a:t>
            </a:r>
            <a:r>
              <a:rPr lang="en-US" sz="2400" b="1" i="0" u="none" strike="noStrike" baseline="0" dirty="0">
                <a:solidFill>
                  <a:schemeClr val="bg1">
                    <a:alpha val="70000"/>
                  </a:schemeClr>
                </a:solidFill>
                <a:latin typeface="Quicksand Light" panose="020B0604020202020204" charset="0"/>
              </a:rPr>
              <a:t> </a:t>
            </a:r>
            <a:r>
              <a:rPr lang="en-US" sz="2400" b="0" i="0" u="none" strike="noStrike" baseline="0" dirty="0">
                <a:latin typeface="Quicksand Light" panose="020B0604020202020204" charset="0"/>
              </a:rPr>
              <a:t>sedation and weight gain significantly limit its use.</a:t>
            </a:r>
          </a:p>
          <a:p>
            <a:pPr algn="just"/>
            <a:r>
              <a:rPr lang="en-US" sz="2600" b="1" i="0" u="none" strike="noStrike" baseline="0" dirty="0" err="1">
                <a:solidFill>
                  <a:schemeClr val="bg1">
                    <a:alpha val="70000"/>
                  </a:schemeClr>
                </a:solidFill>
                <a:latin typeface="Quicksand Light" panose="020B0604020202020204" charset="0"/>
              </a:rPr>
              <a:t>Pasireotide</a:t>
            </a:r>
            <a:r>
              <a:rPr lang="en-US" sz="2600" b="1" i="0" u="none" strike="noStrike" baseline="0" dirty="0">
                <a:latin typeface="Quicksand Light" panose="020B0604020202020204" charset="0"/>
              </a:rPr>
              <a:t> </a:t>
            </a:r>
            <a:r>
              <a:rPr lang="en-US" sz="2400" b="0" i="0" u="none" strike="noStrike" baseline="0" dirty="0">
                <a:latin typeface="Quicksand Light" panose="020B0604020202020204" charset="0"/>
              </a:rPr>
              <a:t>(</a:t>
            </a:r>
            <a:r>
              <a:rPr lang="en-US" sz="2400" b="0" i="0" u="none" strike="noStrike" baseline="0" dirty="0" err="1">
                <a:latin typeface="Quicksand Light" panose="020B0604020202020204" charset="0"/>
              </a:rPr>
              <a:t>Signifor</a:t>
            </a:r>
            <a:r>
              <a:rPr lang="en-US" sz="2400" b="0" i="0" u="none" strike="noStrike" baseline="0" dirty="0">
                <a:latin typeface="Quicksand Light" panose="020B0604020202020204" charset="0"/>
              </a:rPr>
              <a:t> </a:t>
            </a:r>
            <a:r>
              <a:rPr lang="en-US" sz="2400" b="0" i="0" u="none" strike="noStrike" baseline="0" dirty="0" err="1">
                <a:latin typeface="Quicksand Light" panose="020B0604020202020204" charset="0"/>
              </a:rPr>
              <a:t>Soln</a:t>
            </a:r>
            <a:r>
              <a:rPr lang="en-US" sz="2400" b="0" i="0" u="none" strike="noStrike" baseline="0" dirty="0">
                <a:latin typeface="Quicksand Light" panose="020B0604020202020204" charset="0"/>
              </a:rPr>
              <a:t>) is a somatostatin analogue that activates somatostatin receptors, thereby inhibiting ACTH secretion, leading to decreased cortisol secretion.</a:t>
            </a:r>
          </a:p>
          <a:p>
            <a:pPr algn="just"/>
            <a:r>
              <a:rPr lang="en-US" sz="2400" b="0" i="0" u="none" strike="noStrike" baseline="0" dirty="0">
                <a:latin typeface="Quicksand Light" panose="020B0604020202020204" charset="0"/>
              </a:rPr>
              <a:t> It is approved for treatment of adults with Cushing disease for whom pituitary surgery is not an option or has not been curative.</a:t>
            </a:r>
          </a:p>
          <a:p>
            <a:pPr algn="just"/>
            <a:r>
              <a:rPr lang="en-US" sz="2400" dirty="0">
                <a:latin typeface="Quicksand Light" panose="020B0604020202020204" charset="0"/>
              </a:rPr>
              <a:t>Initial dose: 0.6-0.9 mg twice daily, maintenance</a:t>
            </a:r>
            <a:r>
              <a:rPr lang="en-US" sz="2400" dirty="0">
                <a:latin typeface="Quicksand Light" panose="020B0604020202020204" charset="0"/>
                <a:sym typeface="Wingdings" panose="05000000000000000000" pitchFamily="2" charset="2"/>
              </a:rPr>
              <a:t> </a:t>
            </a:r>
            <a:r>
              <a:rPr lang="en-US" sz="2400" dirty="0">
                <a:latin typeface="Quicksand Light" panose="020B0604020202020204" charset="0"/>
              </a:rPr>
              <a:t> 0.3-0.9 mg twice daily</a:t>
            </a:r>
          </a:p>
          <a:p>
            <a:pPr algn="just"/>
            <a:r>
              <a:rPr lang="en-US" sz="2400" dirty="0">
                <a:latin typeface="Quicksand Light" panose="020B0604020202020204" charset="0"/>
              </a:rPr>
              <a:t>Reduce dose in hepatic impairment</a:t>
            </a:r>
          </a:p>
        </p:txBody>
      </p:sp>
    </p:spTree>
    <p:extLst>
      <p:ext uri="{BB962C8B-B14F-4D97-AF65-F5344CB8AC3E}">
        <p14:creationId xmlns:p14="http://schemas.microsoft.com/office/powerpoint/2010/main" val="352711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C905-8569-4583-949E-6B8E4C86AB4D}"/>
              </a:ext>
            </a:extLst>
          </p:cNvPr>
          <p:cNvSpPr>
            <a:spLocks noGrp="1"/>
          </p:cNvSpPr>
          <p:nvPr>
            <p:ph type="title"/>
          </p:nvPr>
        </p:nvSpPr>
        <p:spPr/>
        <p:txBody>
          <a:bodyPr/>
          <a:lstStyle/>
          <a:p>
            <a:r>
              <a:rPr lang="en-US" b="1" i="0" baseline="0" dirty="0"/>
              <a:t>Glucocorticoid-receptor blocking agents</a:t>
            </a:r>
            <a:br>
              <a:rPr lang="en-US" dirty="0"/>
            </a:br>
            <a:endParaRPr lang="en-US" dirty="0"/>
          </a:p>
        </p:txBody>
      </p:sp>
      <p:sp>
        <p:nvSpPr>
          <p:cNvPr id="3" name="Content Placeholder 2">
            <a:extLst>
              <a:ext uri="{FF2B5EF4-FFF2-40B4-BE49-F238E27FC236}">
                <a16:creationId xmlns:a16="http://schemas.microsoft.com/office/drawing/2014/main" id="{47169DFC-99BB-4A16-849A-B09DE492C160}"/>
              </a:ext>
            </a:extLst>
          </p:cNvPr>
          <p:cNvSpPr>
            <a:spLocks noGrp="1"/>
          </p:cNvSpPr>
          <p:nvPr>
            <p:ph idx="1"/>
          </p:nvPr>
        </p:nvSpPr>
        <p:spPr>
          <a:xfrm>
            <a:off x="762000" y="1871004"/>
            <a:ext cx="10668000" cy="4233080"/>
          </a:xfrm>
        </p:spPr>
        <p:txBody>
          <a:bodyPr>
            <a:normAutofit fontScale="92500" lnSpcReduction="20000"/>
          </a:bodyPr>
          <a:lstStyle/>
          <a:p>
            <a:pPr algn="just"/>
            <a:r>
              <a:rPr lang="en-US" sz="2400" b="1" i="0" u="none" strike="noStrike" baseline="0" dirty="0">
                <a:solidFill>
                  <a:schemeClr val="bg1">
                    <a:alpha val="70000"/>
                  </a:schemeClr>
                </a:solidFill>
                <a:latin typeface="Calibri" panose="020F0502020204030204" pitchFamily="34" charset="0"/>
              </a:rPr>
              <a:t>Mifepristone : </a:t>
            </a:r>
            <a:r>
              <a:rPr lang="en-US" sz="2400" b="1" i="0" u="none" strike="noStrike" baseline="0" dirty="0">
                <a:solidFill>
                  <a:schemeClr val="bg2">
                    <a:lumMod val="40000"/>
                    <a:lumOff val="60000"/>
                  </a:schemeClr>
                </a:solidFill>
                <a:latin typeface="Calibri" panose="020F0502020204030204" pitchFamily="34" charset="0"/>
              </a:rPr>
              <a:t>is a potent progesterone- and glucocorticoid-receptor antagonist, it </a:t>
            </a:r>
            <a:r>
              <a:rPr lang="en-US" sz="2400" b="0" i="0" u="none" strike="noStrike" baseline="0" dirty="0">
                <a:solidFill>
                  <a:schemeClr val="bg2">
                    <a:lumMod val="40000"/>
                    <a:lumOff val="60000"/>
                  </a:schemeClr>
                </a:solidFill>
                <a:latin typeface="Calibri" panose="020F0502020204030204" pitchFamily="34" charset="0"/>
              </a:rPr>
              <a:t>inhibits </a:t>
            </a:r>
            <a:r>
              <a:rPr lang="en-US" sz="2400" b="0" i="0" u="none" strike="noStrike" baseline="0" dirty="0">
                <a:latin typeface="Calibri" panose="020F0502020204030204" pitchFamily="34" charset="0"/>
              </a:rPr>
              <a:t>dexamethasone suppression and increases endogenous cortisol and ACTH levels in normal subjects. </a:t>
            </a:r>
            <a:endParaRPr lang="ar-JO" sz="2400" b="0" i="0" u="none" strike="noStrike" baseline="0" dirty="0">
              <a:latin typeface="Calibri" panose="020F0502020204030204" pitchFamily="34" charset="0"/>
            </a:endParaRPr>
          </a:p>
          <a:p>
            <a:pPr algn="just"/>
            <a:r>
              <a:rPr lang="en-US" sz="2400" b="0" i="0" u="none" strike="noStrike" baseline="0" dirty="0">
                <a:latin typeface="Calibri" panose="020F0502020204030204" pitchFamily="34" charset="0"/>
              </a:rPr>
              <a:t>It’s highly effective in reversing the manifestations of hypercortisolism (hyperglycemia, hypertension, and weight gain).</a:t>
            </a:r>
            <a:endParaRPr lang="ar-JO" sz="2400" b="0" i="0" u="none" strike="noStrike" baseline="0" dirty="0">
              <a:latin typeface="Calibri" panose="020F0502020204030204" pitchFamily="34" charset="0"/>
            </a:endParaRPr>
          </a:p>
          <a:p>
            <a:pPr algn="just"/>
            <a:r>
              <a:rPr lang="en-US" sz="2400" b="0" i="0" u="none" strike="noStrike" baseline="0" dirty="0">
                <a:latin typeface="Calibri" panose="020F0502020204030204" pitchFamily="34" charset="0"/>
              </a:rPr>
              <a:t> It is FDA approved for treatment of endogenous Cushing’s syndrome in patients who have type 2 diabetes or glucose intolerance and who are not eligible for, or have had poor response to, surgery.</a:t>
            </a:r>
            <a:endParaRPr lang="ar-JO" sz="2400" b="0" i="0" u="none" strike="noStrike" baseline="0" dirty="0">
              <a:latin typeface="Calibri" panose="020F0502020204030204" pitchFamily="34" charset="0"/>
            </a:endParaRPr>
          </a:p>
          <a:p>
            <a:pPr marL="0" indent="0" algn="just">
              <a:buNone/>
            </a:pPr>
            <a:r>
              <a:rPr lang="ar-JO" sz="2400" b="0" i="0" u="none" strike="noStrike" baseline="0" dirty="0">
                <a:latin typeface="Calibri" panose="020F0502020204030204" pitchFamily="34" charset="0"/>
              </a:rPr>
              <a:t> </a:t>
            </a:r>
            <a:r>
              <a:rPr lang="en-US" sz="2400" b="0" i="0" u="none" strike="noStrike" baseline="0" dirty="0">
                <a:latin typeface="Calibri" panose="020F0502020204030204" pitchFamily="34" charset="0"/>
              </a:rPr>
              <a:t>S/E s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include fatigue, nausea, headache, arthralgia, peripheral edema, endometrial thickening (with or without vaginal bleeding), and Hypokalemia.</a:t>
            </a:r>
            <a:endParaRPr lang="en-US" sz="3600" dirty="0">
              <a:latin typeface="Calibri" panose="020F0502020204030204" pitchFamily="34" charset="0"/>
            </a:endParaRPr>
          </a:p>
        </p:txBody>
      </p:sp>
    </p:spTree>
    <p:extLst>
      <p:ext uri="{BB962C8B-B14F-4D97-AF65-F5344CB8AC3E}">
        <p14:creationId xmlns:p14="http://schemas.microsoft.com/office/powerpoint/2010/main" val="186228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A76-B1AD-4126-8DE2-5CC124E688F4}"/>
              </a:ext>
            </a:extLst>
          </p:cNvPr>
          <p:cNvSpPr>
            <a:spLocks noGrp="1"/>
          </p:cNvSpPr>
          <p:nvPr>
            <p:ph type="title"/>
          </p:nvPr>
        </p:nvSpPr>
        <p:spPr/>
        <p:txBody>
          <a:bodyPr/>
          <a:lstStyle/>
          <a:p>
            <a:r>
              <a:rPr lang="en-US"/>
              <a:t>Hyperaldosteronism</a:t>
            </a:r>
            <a:endParaRPr lang="en-US" dirty="0"/>
          </a:p>
        </p:txBody>
      </p:sp>
      <p:sp>
        <p:nvSpPr>
          <p:cNvPr id="3" name="Content Placeholder 2">
            <a:extLst>
              <a:ext uri="{FF2B5EF4-FFF2-40B4-BE49-F238E27FC236}">
                <a16:creationId xmlns:a16="http://schemas.microsoft.com/office/drawing/2014/main" id="{D1264594-E5A1-4AF6-9711-28F4CE0B4BAF}"/>
              </a:ext>
            </a:extLst>
          </p:cNvPr>
          <p:cNvSpPr>
            <a:spLocks noGrp="1"/>
          </p:cNvSpPr>
          <p:nvPr>
            <p:ph idx="1"/>
          </p:nvPr>
        </p:nvSpPr>
        <p:spPr/>
        <p:txBody>
          <a:bodyPr>
            <a:normAutofit fontScale="92500" lnSpcReduction="10000"/>
          </a:bodyPr>
          <a:lstStyle/>
          <a:p>
            <a:pPr algn="just"/>
            <a:r>
              <a:rPr lang="en-US" sz="3000" dirty="0">
                <a:latin typeface="Calibri" panose="020F0502020204030204" pitchFamily="34" charset="0"/>
              </a:rPr>
              <a:t>Excess Aldosterone secretion :</a:t>
            </a:r>
          </a:p>
          <a:p>
            <a:pPr algn="just"/>
            <a:r>
              <a:rPr lang="en-US" sz="2400" b="1" i="1" u="none" strike="noStrike" baseline="0" dirty="0">
                <a:solidFill>
                  <a:schemeClr val="bg1">
                    <a:alpha val="70000"/>
                  </a:schemeClr>
                </a:solidFill>
                <a:latin typeface="Calibri" panose="020F0502020204030204" pitchFamily="34" charset="0"/>
              </a:rPr>
              <a:t>Primary hyperaldosteronism </a:t>
            </a:r>
            <a:r>
              <a:rPr lang="en-US" sz="2400" b="0" i="0" u="none" strike="noStrike" baseline="0" dirty="0">
                <a:latin typeface="Calibri" panose="020F0502020204030204" pitchFamily="34" charset="0"/>
              </a:rPr>
              <a:t>is usually caused by bilateral adrenal hyperplasia and </a:t>
            </a:r>
            <a:r>
              <a:rPr lang="it-IT" sz="2400" b="0" i="0" u="none" strike="noStrike" baseline="0" dirty="0">
                <a:latin typeface="Calibri" panose="020F0502020204030204" pitchFamily="34" charset="0"/>
              </a:rPr>
              <a:t>aldosterone-producing adenoma (Conn’s syndrome). </a:t>
            </a:r>
          </a:p>
          <a:p>
            <a:pPr algn="just"/>
            <a:r>
              <a:rPr lang="en-US" sz="2400" b="1" i="1" u="none" strike="noStrike" baseline="0" dirty="0">
                <a:solidFill>
                  <a:schemeClr val="bg1">
                    <a:alpha val="70000"/>
                  </a:schemeClr>
                </a:solidFill>
                <a:latin typeface="Calibri" panose="020F0502020204030204" pitchFamily="34" charset="0"/>
              </a:rPr>
              <a:t>Secondary hyperaldosteronism </a:t>
            </a:r>
            <a:r>
              <a:rPr lang="en-US" sz="2400" b="0" i="0" u="none" strike="noStrike" baseline="0" dirty="0">
                <a:latin typeface="Calibri" panose="020F0502020204030204" pitchFamily="34" charset="0"/>
              </a:rPr>
              <a:t>results from excessive stimulation of the zona glomerulosa by an extra-adrenal factor, usually the renin–angiotensin system. </a:t>
            </a:r>
          </a:p>
          <a:p>
            <a:pPr algn="just"/>
            <a:r>
              <a:rPr lang="en-US" sz="2400" b="0" i="0" u="none" strike="noStrike" baseline="0" dirty="0">
                <a:latin typeface="Calibri" panose="020F0502020204030204" pitchFamily="34" charset="0"/>
              </a:rPr>
              <a:t>Other factors include </a:t>
            </a:r>
            <a:r>
              <a:rPr lang="en-US" sz="2400" b="0" i="0" u="none" strike="noStrike" baseline="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excessive potassium intake, oral contraceptives, pregnancy, and menses. Heart failure, cirrhosis, renal artery stenosis, and Bartter syndrome also can lead to elevated aldosterone concentrations.</a:t>
            </a:r>
            <a:endParaRPr lang="en-US" sz="3600" dirty="0">
              <a:latin typeface="Calibri" panose="020F0502020204030204" pitchFamily="34" charset="0"/>
            </a:endParaRPr>
          </a:p>
        </p:txBody>
      </p:sp>
    </p:spTree>
    <p:extLst>
      <p:ext uri="{BB962C8B-B14F-4D97-AF65-F5344CB8AC3E}">
        <p14:creationId xmlns:p14="http://schemas.microsoft.com/office/powerpoint/2010/main" val="373300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0F7F-5C2D-45E9-A896-9A7F5305E9FF}"/>
              </a:ext>
            </a:extLst>
          </p:cNvPr>
          <p:cNvSpPr>
            <a:spLocks noGrp="1"/>
          </p:cNvSpPr>
          <p:nvPr>
            <p:ph type="title"/>
          </p:nvPr>
        </p:nvSpPr>
        <p:spPr/>
        <p:txBody>
          <a:bodyPr/>
          <a:lstStyle/>
          <a:p>
            <a:r>
              <a:rPr lang="en-US" dirty="0"/>
              <a:t>CLINICAL PRESENTATION for Hyperaldosteronism </a:t>
            </a:r>
          </a:p>
        </p:txBody>
      </p:sp>
      <p:sp>
        <p:nvSpPr>
          <p:cNvPr id="3" name="Content Placeholder 2">
            <a:extLst>
              <a:ext uri="{FF2B5EF4-FFF2-40B4-BE49-F238E27FC236}">
                <a16:creationId xmlns:a16="http://schemas.microsoft.com/office/drawing/2014/main" id="{2C28A4C2-8E10-45D4-826F-F75F30C643C7}"/>
              </a:ext>
            </a:extLst>
          </p:cNvPr>
          <p:cNvSpPr>
            <a:spLocks noGrp="1"/>
          </p:cNvSpPr>
          <p:nvPr>
            <p:ph idx="1"/>
          </p:nvPr>
        </p:nvSpPr>
        <p:spPr>
          <a:xfrm>
            <a:off x="762000" y="2286000"/>
            <a:ext cx="10668000" cy="4572000"/>
          </a:xfrm>
        </p:spPr>
        <p:txBody>
          <a:bodyPr>
            <a:normAutofit/>
          </a:bodyPr>
          <a:lstStyle/>
          <a:p>
            <a:pPr algn="l">
              <a:lnSpc>
                <a:spcPct val="100000"/>
              </a:lnSpc>
            </a:pPr>
            <a:r>
              <a:rPr lang="en-US" sz="2200" dirty="0">
                <a:latin typeface="Calibri" panose="020F0502020204030204" pitchFamily="34" charset="0"/>
              </a:rPr>
              <a:t>Symptoms </a:t>
            </a:r>
            <a:r>
              <a:rPr lang="en-US" sz="2200" dirty="0">
                <a:latin typeface="Calibri" panose="020F0502020204030204" pitchFamily="34" charset="0"/>
                <a:sym typeface="Wingdings" panose="05000000000000000000" pitchFamily="2" charset="2"/>
              </a:rPr>
              <a:t> </a:t>
            </a:r>
            <a:r>
              <a:rPr lang="en-US" sz="2200" b="0" i="0" u="none" strike="noStrike" baseline="0" dirty="0">
                <a:latin typeface="Calibri" panose="020F0502020204030204" pitchFamily="34" charset="0"/>
              </a:rPr>
              <a:t>muscle weakness, fatigue, </a:t>
            </a:r>
            <a:r>
              <a:rPr lang="en-US" sz="2200" b="0" i="0" u="none" strike="noStrike" baseline="0" dirty="0" err="1">
                <a:latin typeface="Calibri" panose="020F0502020204030204" pitchFamily="34" charset="0"/>
              </a:rPr>
              <a:t>paresthesias</a:t>
            </a:r>
            <a:r>
              <a:rPr lang="en-US" sz="2200" b="0" i="0" u="none" strike="noStrike" baseline="0" dirty="0">
                <a:latin typeface="Calibri" panose="020F0502020204030204" pitchFamily="34" charset="0"/>
              </a:rPr>
              <a:t>, headache,</a:t>
            </a:r>
            <a:r>
              <a:rPr lang="ar-JO" sz="2200" b="0" i="0" u="none" strike="noStrike" baseline="0" dirty="0">
                <a:latin typeface="Calibri" panose="020F0502020204030204" pitchFamily="34" charset="0"/>
              </a:rPr>
              <a:t> </a:t>
            </a:r>
            <a:r>
              <a:rPr lang="en-US" sz="2200" b="0" i="0" u="none" strike="noStrike" baseline="0" dirty="0">
                <a:latin typeface="Calibri" panose="020F0502020204030204" pitchFamily="34" charset="0"/>
              </a:rPr>
              <a:t>polydipsia, and nocturnal polyuria.</a:t>
            </a:r>
          </a:p>
          <a:p>
            <a:pPr algn="l">
              <a:lnSpc>
                <a:spcPct val="100000"/>
              </a:lnSpc>
            </a:pPr>
            <a:r>
              <a:rPr lang="en-US" sz="2200" b="0" i="0" u="none" strike="noStrike" baseline="0" dirty="0">
                <a:latin typeface="Calibri" panose="020F0502020204030204" pitchFamily="34" charset="0"/>
              </a:rPr>
              <a:t>Signs  </a:t>
            </a:r>
            <a:r>
              <a:rPr lang="en-US" sz="2200" b="0" i="0" u="none" strike="noStrike" baseline="0" dirty="0">
                <a:latin typeface="Calibri" panose="020F0502020204030204" pitchFamily="34" charset="0"/>
                <a:sym typeface="Wingdings" panose="05000000000000000000" pitchFamily="2" charset="2"/>
              </a:rPr>
              <a:t> </a:t>
            </a:r>
            <a:r>
              <a:rPr lang="en-US" sz="2200" b="0" i="0" u="none" strike="noStrike" baseline="0" dirty="0">
                <a:latin typeface="Calibri" panose="020F0502020204030204" pitchFamily="34" charset="0"/>
              </a:rPr>
              <a:t>hypertension and tetany/paralysis.</a:t>
            </a:r>
          </a:p>
          <a:p>
            <a:pPr algn="l">
              <a:lnSpc>
                <a:spcPct val="100000"/>
              </a:lnSpc>
            </a:pPr>
            <a:r>
              <a:rPr lang="en-US" sz="2200" b="0" i="0" u="none" strike="noStrike" baseline="0" dirty="0">
                <a:latin typeface="Calibri" panose="020F0502020204030204" pitchFamily="34" charset="0"/>
              </a:rPr>
              <a:t>Laboratory findings  </a:t>
            </a:r>
            <a:r>
              <a:rPr lang="en-US" sz="2200" b="0" i="0" u="none" strike="noStrike" baseline="0" dirty="0">
                <a:latin typeface="Calibri" panose="020F0502020204030204" pitchFamily="34" charset="0"/>
                <a:sym typeface="Wingdings" panose="05000000000000000000" pitchFamily="2" charset="2"/>
              </a:rPr>
              <a:t> </a:t>
            </a:r>
          </a:p>
          <a:p>
            <a:pPr marL="0" indent="0" algn="l">
              <a:lnSpc>
                <a:spcPct val="100000"/>
              </a:lnSpc>
              <a:buNone/>
            </a:pPr>
            <a:r>
              <a:rPr lang="en-US" sz="2200" b="0" i="0" u="none" strike="noStrike" baseline="0" dirty="0">
                <a:latin typeface="Calibri" panose="020F0502020204030204" pitchFamily="34" charset="0"/>
              </a:rPr>
              <a:t>1- suppressed renin activity</a:t>
            </a:r>
            <a:endParaRPr lang="ar-JO" sz="2200" b="0" i="0" u="none" strike="noStrike" baseline="0" dirty="0">
              <a:latin typeface="Calibri" panose="020F0502020204030204" pitchFamily="34" charset="0"/>
            </a:endParaRPr>
          </a:p>
          <a:p>
            <a:pPr marL="0" indent="0" algn="l">
              <a:lnSpc>
                <a:spcPct val="100000"/>
              </a:lnSpc>
              <a:buNone/>
            </a:pPr>
            <a:r>
              <a:rPr lang="en-US" sz="2200" b="0" i="0" u="none" strike="noStrike" baseline="0" dirty="0">
                <a:latin typeface="Calibri" panose="020F0502020204030204" pitchFamily="34" charset="0"/>
              </a:rPr>
              <a:t>2- elevated plasma aldosterone</a:t>
            </a:r>
          </a:p>
          <a:p>
            <a:pPr marL="0" indent="0" algn="l">
              <a:lnSpc>
                <a:spcPct val="100000"/>
              </a:lnSpc>
              <a:buNone/>
            </a:pPr>
            <a:r>
              <a:rPr lang="en-US" sz="2200" b="0" i="0" u="none" strike="noStrike" baseline="0" dirty="0">
                <a:latin typeface="Calibri" panose="020F0502020204030204" pitchFamily="34" charset="0"/>
              </a:rPr>
              <a:t>3- hypernatremia (&gt;142 </a:t>
            </a:r>
            <a:r>
              <a:rPr lang="en-US" sz="2200" b="0" i="0" u="none" strike="noStrike" baseline="0" dirty="0" err="1">
                <a:latin typeface="Calibri" panose="020F0502020204030204" pitchFamily="34" charset="0"/>
              </a:rPr>
              <a:t>mEq</a:t>
            </a:r>
            <a:r>
              <a:rPr lang="en-US" sz="2200" b="0" i="0" u="none" strike="noStrike" baseline="0" dirty="0">
                <a:latin typeface="Calibri" panose="020F0502020204030204" pitchFamily="34" charset="0"/>
              </a:rPr>
              <a:t>/L), hypokalemia, hypomagnesemia, elevated serum </a:t>
            </a:r>
            <a:r>
              <a:rPr lang="it-IT" sz="2200" b="0" i="0" u="none" strike="noStrike" baseline="0" dirty="0">
                <a:latin typeface="Calibri" panose="020F0502020204030204" pitchFamily="34" charset="0"/>
              </a:rPr>
              <a:t>bicarbonate (&gt;31 mEq/L), and glucose intolerance</a:t>
            </a:r>
            <a:endParaRPr lang="ar-JO" sz="2200" b="0" i="0" u="none" strike="noStrike" baseline="0" dirty="0">
              <a:latin typeface="Calibri" panose="020F0502020204030204" pitchFamily="34" charset="0"/>
            </a:endParaRPr>
          </a:p>
          <a:p>
            <a:pPr algn="l">
              <a:lnSpc>
                <a:spcPct val="100000"/>
              </a:lnSpc>
            </a:pPr>
            <a:r>
              <a:rPr lang="en-US" sz="2200" dirty="0">
                <a:latin typeface="Calibri" panose="020F0502020204030204" pitchFamily="34" charset="0"/>
              </a:rPr>
              <a:t>Lab test </a:t>
            </a:r>
            <a:r>
              <a:rPr lang="en-US" sz="2200" dirty="0">
                <a:latin typeface="Calibri" panose="020F0502020204030204" pitchFamily="34" charset="0"/>
                <a:sym typeface="Wingdings" panose="05000000000000000000" pitchFamily="2" charset="2"/>
              </a:rPr>
              <a:t> </a:t>
            </a:r>
            <a:r>
              <a:rPr lang="en-US" sz="2200" b="0" i="0" u="none" strike="noStrike" baseline="0" dirty="0">
                <a:latin typeface="Calibri" panose="020F0502020204030204" pitchFamily="34" charset="0"/>
              </a:rPr>
              <a:t>the plasma-aldosterone-concentration–to–plasma-</a:t>
            </a:r>
            <a:r>
              <a:rPr lang="en-US" sz="2200" b="0" i="0" u="none" strike="noStrike" baseline="0" dirty="0" err="1">
                <a:latin typeface="Calibri" panose="020F0502020204030204" pitchFamily="34" charset="0"/>
              </a:rPr>
              <a:t>reninactivity</a:t>
            </a:r>
            <a:r>
              <a:rPr lang="en-US" sz="2200" b="0" i="0" u="none" strike="noStrike" baseline="0" dirty="0">
                <a:latin typeface="Calibri" panose="020F0502020204030204" pitchFamily="34" charset="0"/>
              </a:rPr>
              <a:t> (PAC-to-PRA) ratio </a:t>
            </a:r>
            <a:r>
              <a:rPr lang="en-US" sz="2200" dirty="0">
                <a:latin typeface="Calibri" panose="020F0502020204030204" pitchFamily="34" charset="0"/>
                <a:sym typeface="Wingdings" panose="05000000000000000000" pitchFamily="2" charset="2"/>
              </a:rPr>
              <a:t> </a:t>
            </a:r>
            <a:r>
              <a:rPr lang="en-US" sz="2200" b="0" i="0" u="none" strike="noStrike" baseline="0" dirty="0">
                <a:latin typeface="Calibri" panose="020F0502020204030204" pitchFamily="34" charset="0"/>
              </a:rPr>
              <a:t>elevated ratio is highly suggestive </a:t>
            </a:r>
            <a:r>
              <a:rPr lang="en-US" sz="2200" b="0" i="0" u="none" strike="noStrike" baseline="0" dirty="0">
                <a:solidFill>
                  <a:schemeClr val="bg1">
                    <a:alpha val="70000"/>
                  </a:schemeClr>
                </a:solidFill>
                <a:latin typeface="Calibri" panose="020F0502020204030204" pitchFamily="34" charset="0"/>
              </a:rPr>
              <a:t>of primary hyperaldosteronism</a:t>
            </a:r>
            <a:endParaRPr lang="en-US" sz="2200" dirty="0">
              <a:solidFill>
                <a:schemeClr val="bg1">
                  <a:alpha val="70000"/>
                </a:schemeClr>
              </a:solidFill>
              <a:latin typeface="Calibri" panose="020F0502020204030204" pitchFamily="34" charset="0"/>
            </a:endParaRPr>
          </a:p>
        </p:txBody>
      </p:sp>
    </p:spTree>
    <p:extLst>
      <p:ext uri="{BB962C8B-B14F-4D97-AF65-F5344CB8AC3E}">
        <p14:creationId xmlns:p14="http://schemas.microsoft.com/office/powerpoint/2010/main" val="115112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84CD-84A4-46DD-86EA-D6BC55359D99}"/>
              </a:ext>
            </a:extLst>
          </p:cNvPr>
          <p:cNvSpPr>
            <a:spLocks noGrp="1"/>
          </p:cNvSpPr>
          <p:nvPr>
            <p:ph type="title"/>
          </p:nvPr>
        </p:nvSpPr>
        <p:spPr/>
        <p:txBody>
          <a:bodyPr/>
          <a:lstStyle/>
          <a:p>
            <a:r>
              <a:rPr lang="en-US" dirty="0"/>
              <a:t>Pharmacologic therapy </a:t>
            </a:r>
          </a:p>
        </p:txBody>
      </p:sp>
      <p:sp>
        <p:nvSpPr>
          <p:cNvPr id="3" name="Content Placeholder 2">
            <a:extLst>
              <a:ext uri="{FF2B5EF4-FFF2-40B4-BE49-F238E27FC236}">
                <a16:creationId xmlns:a16="http://schemas.microsoft.com/office/drawing/2014/main" id="{3C8F6F80-2A80-420C-A296-EE115C1A4C16}"/>
              </a:ext>
            </a:extLst>
          </p:cNvPr>
          <p:cNvSpPr>
            <a:spLocks noGrp="1"/>
          </p:cNvSpPr>
          <p:nvPr>
            <p:ph idx="1"/>
          </p:nvPr>
        </p:nvSpPr>
        <p:spPr>
          <a:xfrm>
            <a:off x="613117" y="2074984"/>
            <a:ext cx="10965766" cy="4783016"/>
          </a:xfrm>
        </p:spPr>
        <p:txBody>
          <a:bodyPr>
            <a:normAutofit fontScale="92500"/>
          </a:bodyPr>
          <a:lstStyle/>
          <a:p>
            <a:pPr algn="just"/>
            <a:r>
              <a:rPr lang="en-US" sz="2400" b="1" i="0" u="none" strike="noStrike" baseline="0" dirty="0">
                <a:solidFill>
                  <a:schemeClr val="bg1">
                    <a:alpha val="70000"/>
                  </a:schemeClr>
                </a:solidFill>
                <a:latin typeface="Calibri" panose="020F0502020204030204" pitchFamily="34" charset="0"/>
              </a:rPr>
              <a:t>Spironolactone</a:t>
            </a:r>
            <a:r>
              <a:rPr lang="en-US" sz="2400" b="1" i="0" u="none" strike="noStrike" baseline="0" dirty="0">
                <a:latin typeface="Calibri" panose="020F0502020204030204" pitchFamily="34" charset="0"/>
              </a:rPr>
              <a:t> </a:t>
            </a:r>
            <a:r>
              <a:rPr lang="en-US" sz="2400" b="0" i="0" u="none" strike="noStrike" baseline="0" dirty="0">
                <a:latin typeface="Calibri" panose="020F0502020204030204" pitchFamily="34" charset="0"/>
              </a:rPr>
              <a:t>(Aldactone) is a nonselective aldosterone receptor antagonist. </a:t>
            </a:r>
          </a:p>
          <a:p>
            <a:pPr algn="just"/>
            <a:r>
              <a:rPr lang="en-US" sz="2400" b="0" i="0" u="none" strike="noStrike" baseline="0" dirty="0">
                <a:latin typeface="Calibri" panose="020F0502020204030204" pitchFamily="34" charset="0"/>
              </a:rPr>
              <a:t>The initial dose is 25 mg once daily titrated upward at 4- to 8-week intervals. Most patients respond to doses between 25 and 400 mg/day given in single or divided doses.</a:t>
            </a:r>
          </a:p>
          <a:p>
            <a:pPr marL="0" indent="0" algn="just">
              <a:buNone/>
            </a:pPr>
            <a:r>
              <a:rPr lang="en-US" sz="2400" dirty="0">
                <a:latin typeface="Calibri" panose="020F0502020204030204" pitchFamily="34" charset="0"/>
              </a:rPr>
              <a:t>S/es</a:t>
            </a:r>
            <a:r>
              <a:rPr lang="en-US" sz="240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  GI discomfort, impotence, gynecomastia, menstrual irregularities, and hyperkalemia.</a:t>
            </a:r>
          </a:p>
          <a:p>
            <a:pPr algn="just"/>
            <a:r>
              <a:rPr lang="en-US" sz="2400" b="1" i="0" u="none" strike="noStrike" baseline="0" dirty="0">
                <a:solidFill>
                  <a:schemeClr val="bg1">
                    <a:alpha val="70000"/>
                  </a:schemeClr>
                </a:solidFill>
                <a:latin typeface="Calibri" panose="020F0502020204030204" pitchFamily="34" charset="0"/>
              </a:rPr>
              <a:t>Eplerenone</a:t>
            </a:r>
            <a:r>
              <a:rPr lang="en-US" sz="2400" b="1" i="0" u="none" strike="noStrike" baseline="0" dirty="0">
                <a:latin typeface="Calibri" panose="020F0502020204030204" pitchFamily="34" charset="0"/>
              </a:rPr>
              <a:t> </a:t>
            </a:r>
            <a:r>
              <a:rPr lang="en-US" sz="2400" b="0" i="0" u="none" strike="noStrike" baseline="0" dirty="0">
                <a:latin typeface="Calibri" panose="020F0502020204030204" pitchFamily="34" charset="0"/>
              </a:rPr>
              <a:t> is a selective aldosterone receptor antagonist with high affinity for aldosterone receptors and low affinity for androgen and progesterone receptors. So , it’s associated with  fewer sex-steroid–dependent effects than spironolactone.</a:t>
            </a:r>
          </a:p>
          <a:p>
            <a:pPr marL="0" indent="0" algn="just">
              <a:buNone/>
            </a:pPr>
            <a:r>
              <a:rPr lang="en-US" sz="2400" b="0" i="0" u="none" strike="noStrike" baseline="0" dirty="0">
                <a:latin typeface="Calibri" panose="020F0502020204030204" pitchFamily="34" charset="0"/>
              </a:rPr>
              <a:t> Dosing starts at 50 mg daily, with titration at 4- to 8-week intervals to 50 mg twice a day; some patients may require total daily doses as high as 200 to 300 mg.</a:t>
            </a:r>
          </a:p>
        </p:txBody>
      </p:sp>
    </p:spTree>
    <p:extLst>
      <p:ext uri="{BB962C8B-B14F-4D97-AF65-F5344CB8AC3E}">
        <p14:creationId xmlns:p14="http://schemas.microsoft.com/office/powerpoint/2010/main" val="133866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AB69-67B0-493C-A579-FA992851CCB1}"/>
              </a:ext>
            </a:extLst>
          </p:cNvPr>
          <p:cNvSpPr>
            <a:spLocks noGrp="1"/>
          </p:cNvSpPr>
          <p:nvPr>
            <p:ph type="title"/>
          </p:nvPr>
        </p:nvSpPr>
        <p:spPr/>
        <p:txBody>
          <a:bodyPr/>
          <a:lstStyle/>
          <a:p>
            <a:r>
              <a:rPr lang="en-US" dirty="0"/>
              <a:t>Pharmacologic therapy </a:t>
            </a:r>
          </a:p>
        </p:txBody>
      </p:sp>
      <p:sp>
        <p:nvSpPr>
          <p:cNvPr id="3" name="Content Placeholder 2">
            <a:extLst>
              <a:ext uri="{FF2B5EF4-FFF2-40B4-BE49-F238E27FC236}">
                <a16:creationId xmlns:a16="http://schemas.microsoft.com/office/drawing/2014/main" id="{EF32984F-CDF2-4E28-8E28-7F3E468745C6}"/>
              </a:ext>
            </a:extLst>
          </p:cNvPr>
          <p:cNvSpPr>
            <a:spLocks noGrp="1"/>
          </p:cNvSpPr>
          <p:nvPr>
            <p:ph idx="1"/>
          </p:nvPr>
        </p:nvSpPr>
        <p:spPr/>
        <p:txBody>
          <a:bodyPr>
            <a:normAutofit fontScale="85000" lnSpcReduction="10000"/>
          </a:bodyPr>
          <a:lstStyle/>
          <a:p>
            <a:pPr algn="just"/>
            <a:r>
              <a:rPr lang="en-US" sz="2800" b="1" i="0" u="none" strike="noStrike" baseline="0" dirty="0">
                <a:solidFill>
                  <a:schemeClr val="bg1">
                    <a:alpha val="70000"/>
                  </a:schemeClr>
                </a:solidFill>
                <a:latin typeface="Calibri" panose="020F0502020204030204" pitchFamily="34" charset="0"/>
              </a:rPr>
              <a:t>Amiloride</a:t>
            </a:r>
            <a:r>
              <a:rPr lang="en-US" sz="2800" i="0" u="none" strike="noStrike" baseline="0" dirty="0">
                <a:solidFill>
                  <a:schemeClr val="bg1">
                    <a:alpha val="70000"/>
                  </a:schemeClr>
                </a:solidFill>
                <a:latin typeface="Calibri" panose="020F0502020204030204" pitchFamily="34" charset="0"/>
              </a:rPr>
              <a:t> </a:t>
            </a:r>
            <a:r>
              <a:rPr lang="en-US" sz="2800" b="0" i="0" u="none" strike="noStrike" baseline="0" dirty="0">
                <a:latin typeface="Calibri" panose="020F0502020204030204" pitchFamily="34" charset="0"/>
              </a:rPr>
              <a:t>a potassium-sparing diuretic, is less effective than spironolactone, and patients often require additional therapy to adequately control blood pressure. </a:t>
            </a:r>
          </a:p>
          <a:p>
            <a:pPr algn="just"/>
            <a:r>
              <a:rPr lang="en-US" sz="2800" b="0" i="0" u="none" strike="noStrike" baseline="0" dirty="0">
                <a:latin typeface="Calibri" panose="020F0502020204030204" pitchFamily="34" charset="0"/>
              </a:rPr>
              <a:t>The initial dose is 5 mg twice daily, with a usual range of 20 mg/day given in two divided doses; doses up to 30 mg/day may be necessary.</a:t>
            </a:r>
          </a:p>
          <a:p>
            <a:pPr algn="just">
              <a:buFont typeface="Wingdings" panose="05000000000000000000" pitchFamily="2" charset="2"/>
              <a:buChar char="Ø"/>
            </a:pPr>
            <a:r>
              <a:rPr lang="en-US" sz="2800" b="0" i="0" u="none" strike="noStrike" baseline="0" dirty="0">
                <a:latin typeface="Calibri" panose="020F0502020204030204" pitchFamily="34" charset="0"/>
              </a:rPr>
              <a:t>Monitor for serum Cr, serum K, BP ( Amiloride, spironolactone, eplerenone)</a:t>
            </a:r>
          </a:p>
          <a:p>
            <a:pPr algn="just">
              <a:buFont typeface="Wingdings" panose="05000000000000000000" pitchFamily="2" charset="2"/>
              <a:buChar char="Ø"/>
            </a:pPr>
            <a:r>
              <a:rPr lang="en-US" sz="2800" b="0" i="0" u="none" strike="noStrike" baseline="0" dirty="0">
                <a:latin typeface="Calibri" panose="020F0502020204030204" pitchFamily="34" charset="0"/>
              </a:rPr>
              <a:t> Additional second-line options include calcium channel blockers, ACE inhibitors, and diuretics such as chlorthalidone, although all of these lack outcome data.</a:t>
            </a:r>
            <a:endParaRPr lang="en-US" dirty="0">
              <a:latin typeface="Calibri" panose="020F0502020204030204" pitchFamily="34" charset="0"/>
            </a:endParaRP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352929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F3A0F6C-EB8F-4A4C-8258-23F6D815E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2" cy="6438900"/>
          </a:xfrm>
          <a:custGeom>
            <a:avLst/>
            <a:gdLst>
              <a:gd name="connsiteX0" fmla="*/ 0 w 12198352"/>
              <a:gd name="connsiteY0" fmla="*/ 0 h 6438900"/>
              <a:gd name="connsiteX1" fmla="*/ 12198352 w 12198352"/>
              <a:gd name="connsiteY1" fmla="*/ 0 h 6438900"/>
              <a:gd name="connsiteX2" fmla="*/ 12198352 w 12198352"/>
              <a:gd name="connsiteY2" fmla="*/ 5644414 h 6438900"/>
              <a:gd name="connsiteX3" fmla="*/ 12042486 w 12198352"/>
              <a:gd name="connsiteY3" fmla="*/ 5750064 h 6438900"/>
              <a:gd name="connsiteX4" fmla="*/ 9483672 w 12198352"/>
              <a:gd name="connsiteY4" fmla="*/ 6432438 h 6438900"/>
              <a:gd name="connsiteX5" fmla="*/ 8500895 w 12198352"/>
              <a:gd name="connsiteY5" fmla="*/ 6437925 h 6438900"/>
              <a:gd name="connsiteX6" fmla="*/ 1629409 w 12198352"/>
              <a:gd name="connsiteY6" fmla="*/ 5170893 h 6438900"/>
              <a:gd name="connsiteX7" fmla="*/ 433424 w 12198352"/>
              <a:gd name="connsiteY7" fmla="*/ 4633819 h 6438900"/>
              <a:gd name="connsiteX8" fmla="*/ 0 w 12198352"/>
              <a:gd name="connsiteY8" fmla="*/ 4450771 h 643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352" h="6438900">
                <a:moveTo>
                  <a:pt x="0" y="0"/>
                </a:moveTo>
                <a:lnTo>
                  <a:pt x="12198352" y="0"/>
                </a:lnTo>
                <a:lnTo>
                  <a:pt x="12198352" y="5644414"/>
                </a:lnTo>
                <a:lnTo>
                  <a:pt x="12042486" y="5750064"/>
                </a:lnTo>
                <a:cubicBezTo>
                  <a:pt x="11268689" y="6237466"/>
                  <a:pt x="10357585" y="6417714"/>
                  <a:pt x="9483672" y="6432438"/>
                </a:cubicBezTo>
                <a:cubicBezTo>
                  <a:pt x="9158751" y="6438062"/>
                  <a:pt x="8830819" y="6440385"/>
                  <a:pt x="8500895" y="6437925"/>
                </a:cubicBezTo>
                <a:cubicBezTo>
                  <a:pt x="6191416" y="6420695"/>
                  <a:pt x="3784289" y="6168856"/>
                  <a:pt x="1629409" y="5170893"/>
                </a:cubicBezTo>
                <a:cubicBezTo>
                  <a:pt x="1229906" y="4985892"/>
                  <a:pt x="831404" y="4807078"/>
                  <a:pt x="433424" y="4633819"/>
                </a:cubicBezTo>
                <a:lnTo>
                  <a:pt x="0" y="445077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00">
              <a:solidFill>
                <a:prstClr val="white"/>
              </a:solidFill>
              <a:latin typeface="Avenir Next LT Pro" panose="020B0504020202020204" pitchFamily="34" charset="0"/>
            </a:endParaRPr>
          </a:p>
        </p:txBody>
      </p:sp>
      <p:sp>
        <p:nvSpPr>
          <p:cNvPr id="37" name="Freeform: Shape 36">
            <a:extLst>
              <a:ext uri="{FF2B5EF4-FFF2-40B4-BE49-F238E27FC236}">
                <a16:creationId xmlns:a16="http://schemas.microsoft.com/office/drawing/2014/main" id="{6A9C92F4-A4A4-42E0-9391-C666AAED1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817925">
            <a:off x="2322363" y="-118377"/>
            <a:ext cx="7900749" cy="9821966"/>
          </a:xfrm>
          <a:custGeom>
            <a:avLst/>
            <a:gdLst>
              <a:gd name="connsiteX0" fmla="*/ 589029 w 7858893"/>
              <a:gd name="connsiteY0" fmla="*/ 9827096 h 9827096"/>
              <a:gd name="connsiteX1" fmla="*/ 0 w 7858893"/>
              <a:gd name="connsiteY1" fmla="*/ 9338053 h 9827096"/>
              <a:gd name="connsiteX2" fmla="*/ 50440 w 7858893"/>
              <a:gd name="connsiteY2" fmla="*/ 9011561 h 9827096"/>
              <a:gd name="connsiteX3" fmla="*/ 398242 w 7858893"/>
              <a:gd name="connsiteY3" fmla="*/ 7620242 h 9827096"/>
              <a:gd name="connsiteX4" fmla="*/ 6756719 w 7858893"/>
              <a:gd name="connsiteY4" fmla="*/ 593416 h 9827096"/>
              <a:gd name="connsiteX5" fmla="*/ 7642630 w 7858893"/>
              <a:gd name="connsiteY5" fmla="*/ 111525 h 9827096"/>
              <a:gd name="connsiteX6" fmla="*/ 7858893 w 7858893"/>
              <a:gd name="connsiteY6" fmla="*/ 0 h 9827096"/>
              <a:gd name="connsiteX0" fmla="*/ 589029 w 8190490"/>
              <a:gd name="connsiteY0" fmla="*/ 9787128 h 9787128"/>
              <a:gd name="connsiteX1" fmla="*/ 0 w 8190490"/>
              <a:gd name="connsiteY1" fmla="*/ 9298085 h 9787128"/>
              <a:gd name="connsiteX2" fmla="*/ 50440 w 8190490"/>
              <a:gd name="connsiteY2" fmla="*/ 8971593 h 9787128"/>
              <a:gd name="connsiteX3" fmla="*/ 398242 w 8190490"/>
              <a:gd name="connsiteY3" fmla="*/ 7580274 h 9787128"/>
              <a:gd name="connsiteX4" fmla="*/ 6756719 w 8190490"/>
              <a:gd name="connsiteY4" fmla="*/ 553448 h 9787128"/>
              <a:gd name="connsiteX5" fmla="*/ 7642630 w 8190490"/>
              <a:gd name="connsiteY5" fmla="*/ 71557 h 9787128"/>
              <a:gd name="connsiteX6" fmla="*/ 8190490 w 8190490"/>
              <a:gd name="connsiteY6" fmla="*/ 0 h 9787128"/>
              <a:gd name="connsiteX7" fmla="*/ 589029 w 8190490"/>
              <a:gd name="connsiteY7" fmla="*/ 9787128 h 9787128"/>
              <a:gd name="connsiteX0" fmla="*/ 589029 w 8281930"/>
              <a:gd name="connsiteY0" fmla="*/ 9722690 h 9722690"/>
              <a:gd name="connsiteX1" fmla="*/ 0 w 8281930"/>
              <a:gd name="connsiteY1" fmla="*/ 9233647 h 9722690"/>
              <a:gd name="connsiteX2" fmla="*/ 50440 w 8281930"/>
              <a:gd name="connsiteY2" fmla="*/ 8907155 h 9722690"/>
              <a:gd name="connsiteX3" fmla="*/ 398242 w 8281930"/>
              <a:gd name="connsiteY3" fmla="*/ 7515836 h 9722690"/>
              <a:gd name="connsiteX4" fmla="*/ 6756719 w 8281930"/>
              <a:gd name="connsiteY4" fmla="*/ 489010 h 9722690"/>
              <a:gd name="connsiteX5" fmla="*/ 7642630 w 8281930"/>
              <a:gd name="connsiteY5" fmla="*/ 7119 h 9722690"/>
              <a:gd name="connsiteX6" fmla="*/ 8281930 w 8281930"/>
              <a:gd name="connsiteY6" fmla="*/ 27002 h 9722690"/>
              <a:gd name="connsiteX0" fmla="*/ 589029 w 7911958"/>
              <a:gd name="connsiteY0" fmla="*/ 9802819 h 9802819"/>
              <a:gd name="connsiteX1" fmla="*/ 0 w 7911958"/>
              <a:gd name="connsiteY1" fmla="*/ 9313776 h 9802819"/>
              <a:gd name="connsiteX2" fmla="*/ 50440 w 7911958"/>
              <a:gd name="connsiteY2" fmla="*/ 8987284 h 9802819"/>
              <a:gd name="connsiteX3" fmla="*/ 398242 w 7911958"/>
              <a:gd name="connsiteY3" fmla="*/ 7595965 h 9802819"/>
              <a:gd name="connsiteX4" fmla="*/ 6756719 w 7911958"/>
              <a:gd name="connsiteY4" fmla="*/ 569139 h 9802819"/>
              <a:gd name="connsiteX5" fmla="*/ 7642630 w 7911958"/>
              <a:gd name="connsiteY5" fmla="*/ 87248 h 9802819"/>
              <a:gd name="connsiteX6" fmla="*/ 7911958 w 7911958"/>
              <a:gd name="connsiteY6" fmla="*/ 0 h 9802819"/>
              <a:gd name="connsiteX0" fmla="*/ 589029 w 7642630"/>
              <a:gd name="connsiteY0" fmla="*/ 9715571 h 9715571"/>
              <a:gd name="connsiteX1" fmla="*/ 0 w 7642630"/>
              <a:gd name="connsiteY1" fmla="*/ 9226528 h 9715571"/>
              <a:gd name="connsiteX2" fmla="*/ 50440 w 7642630"/>
              <a:gd name="connsiteY2" fmla="*/ 8900036 h 9715571"/>
              <a:gd name="connsiteX3" fmla="*/ 398242 w 7642630"/>
              <a:gd name="connsiteY3" fmla="*/ 7508717 h 9715571"/>
              <a:gd name="connsiteX4" fmla="*/ 6756719 w 7642630"/>
              <a:gd name="connsiteY4" fmla="*/ 481891 h 9715571"/>
              <a:gd name="connsiteX5" fmla="*/ 7642630 w 7642630"/>
              <a:gd name="connsiteY5" fmla="*/ 0 h 9715571"/>
              <a:gd name="connsiteX0" fmla="*/ 589029 w 7900749"/>
              <a:gd name="connsiteY0" fmla="*/ 9821966 h 9821966"/>
              <a:gd name="connsiteX1" fmla="*/ 0 w 7900749"/>
              <a:gd name="connsiteY1" fmla="*/ 9332923 h 9821966"/>
              <a:gd name="connsiteX2" fmla="*/ 50440 w 7900749"/>
              <a:gd name="connsiteY2" fmla="*/ 9006431 h 9821966"/>
              <a:gd name="connsiteX3" fmla="*/ 398242 w 7900749"/>
              <a:gd name="connsiteY3" fmla="*/ 7615112 h 9821966"/>
              <a:gd name="connsiteX4" fmla="*/ 6756719 w 7900749"/>
              <a:gd name="connsiteY4" fmla="*/ 588286 h 9821966"/>
              <a:gd name="connsiteX5" fmla="*/ 7900749 w 7900749"/>
              <a:gd name="connsiteY5" fmla="*/ 0 h 98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0749" h="9821966">
                <a:moveTo>
                  <a:pt x="589029" y="9821966"/>
                </a:moveTo>
                <a:lnTo>
                  <a:pt x="0" y="9332923"/>
                </a:lnTo>
                <a:lnTo>
                  <a:pt x="50440" y="9006431"/>
                </a:lnTo>
                <a:cubicBezTo>
                  <a:pt x="119970" y="8604142"/>
                  <a:pt x="221982" y="8158814"/>
                  <a:pt x="398242" y="7615112"/>
                </a:cubicBezTo>
                <a:cubicBezTo>
                  <a:pt x="1372817" y="4608865"/>
                  <a:pt x="3887952" y="2237199"/>
                  <a:pt x="6756719" y="588286"/>
                </a:cubicBezTo>
                <a:cubicBezTo>
                  <a:pt x="6992735" y="452730"/>
                  <a:pt x="7549593" y="182994"/>
                  <a:pt x="7900749"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62F395CD-0B37-4AFC-8D92-D546F22E053A}"/>
              </a:ext>
            </a:extLst>
          </p:cNvPr>
          <p:cNvSpPr>
            <a:spLocks noGrp="1"/>
          </p:cNvSpPr>
          <p:nvPr>
            <p:ph type="title"/>
          </p:nvPr>
        </p:nvSpPr>
        <p:spPr>
          <a:xfrm>
            <a:off x="718751" y="762000"/>
            <a:ext cx="3598808" cy="2286000"/>
          </a:xfrm>
        </p:spPr>
        <p:txBody>
          <a:bodyPr anchor="t">
            <a:normAutofit/>
          </a:bodyPr>
          <a:lstStyle/>
          <a:p>
            <a:r>
              <a:rPr lang="en-US" sz="3200" b="1">
                <a:solidFill>
                  <a:srgbClr val="FFFFFF"/>
                </a:solidFill>
              </a:rPr>
              <a:t>Hypofunction of the adrenal gland</a:t>
            </a:r>
          </a:p>
        </p:txBody>
      </p:sp>
      <p:graphicFrame>
        <p:nvGraphicFramePr>
          <p:cNvPr id="19" name="Content Placeholder 2">
            <a:extLst>
              <a:ext uri="{FF2B5EF4-FFF2-40B4-BE49-F238E27FC236}">
                <a16:creationId xmlns:a16="http://schemas.microsoft.com/office/drawing/2014/main" id="{4FDB40C2-861D-46AA-BD76-066D67532844}"/>
              </a:ext>
            </a:extLst>
          </p:cNvPr>
          <p:cNvGraphicFramePr>
            <a:graphicFrameLocks noGrp="1"/>
          </p:cNvGraphicFramePr>
          <p:nvPr>
            <p:ph idx="1"/>
            <p:extLst>
              <p:ext uri="{D42A27DB-BD31-4B8C-83A1-F6EECF244321}">
                <p14:modId xmlns:p14="http://schemas.microsoft.com/office/powerpoint/2010/main" val="1799371909"/>
              </p:ext>
            </p:extLst>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56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845-E63E-407C-A845-39BD78622D4E}"/>
              </a:ext>
            </a:extLst>
          </p:cNvPr>
          <p:cNvSpPr>
            <a:spLocks noGrp="1"/>
          </p:cNvSpPr>
          <p:nvPr>
            <p:ph type="title"/>
          </p:nvPr>
        </p:nvSpPr>
        <p:spPr/>
        <p:txBody>
          <a:bodyPr/>
          <a:lstStyle/>
          <a:p>
            <a:r>
              <a:rPr lang="en-US" dirty="0"/>
              <a:t>Adrenal cortex zones </a:t>
            </a:r>
          </a:p>
        </p:txBody>
      </p:sp>
      <p:sp>
        <p:nvSpPr>
          <p:cNvPr id="3" name="Content Placeholder 2">
            <a:extLst>
              <a:ext uri="{FF2B5EF4-FFF2-40B4-BE49-F238E27FC236}">
                <a16:creationId xmlns:a16="http://schemas.microsoft.com/office/drawing/2014/main" id="{9C2E593E-C61E-4606-B63F-03C225EA14DB}"/>
              </a:ext>
            </a:extLst>
          </p:cNvPr>
          <p:cNvSpPr>
            <a:spLocks noGrp="1"/>
          </p:cNvSpPr>
          <p:nvPr>
            <p:ph idx="1"/>
          </p:nvPr>
        </p:nvSpPr>
        <p:spPr/>
        <p:txBody>
          <a:bodyPr/>
          <a:lstStyle/>
          <a:p>
            <a:pPr algn="just"/>
            <a:r>
              <a:rPr lang="en-US" b="1" dirty="0">
                <a:solidFill>
                  <a:schemeClr val="bg1">
                    <a:lumMod val="95000"/>
                    <a:lumOff val="5000"/>
                    <a:alpha val="70000"/>
                  </a:schemeClr>
                </a:solidFill>
                <a:latin typeface="Calibri" panose="020F0502020204030204" pitchFamily="34" charset="0"/>
              </a:rPr>
              <a:t>The zona glomerulosa </a:t>
            </a:r>
            <a:r>
              <a:rPr lang="en-US" dirty="0">
                <a:latin typeface="Calibri" panose="020F0502020204030204" pitchFamily="34" charset="0"/>
              </a:rPr>
              <a:t>(15%) </a:t>
            </a:r>
            <a:r>
              <a:rPr lang="en-US" dirty="0">
                <a:latin typeface="Calibri" panose="020F0502020204030204" pitchFamily="34" charset="0"/>
                <a:sym typeface="Wingdings" panose="05000000000000000000" pitchFamily="2" charset="2"/>
              </a:rPr>
              <a:t> mineralocorticoid production aldosterone is the principal end-product. </a:t>
            </a:r>
            <a:endParaRPr lang="en-US" dirty="0">
              <a:latin typeface="Calibri" panose="020F0502020204030204" pitchFamily="34" charset="0"/>
            </a:endParaRPr>
          </a:p>
          <a:p>
            <a:pPr algn="just"/>
            <a:r>
              <a:rPr lang="en-US" b="1" dirty="0">
                <a:solidFill>
                  <a:schemeClr val="bg1">
                    <a:lumMod val="95000"/>
                    <a:lumOff val="5000"/>
                    <a:alpha val="70000"/>
                  </a:schemeClr>
                </a:solidFill>
                <a:latin typeface="Calibri" panose="020F0502020204030204" pitchFamily="34" charset="0"/>
              </a:rPr>
              <a:t>The zona fasciculata </a:t>
            </a:r>
            <a:r>
              <a:rPr lang="en-US" dirty="0">
                <a:latin typeface="Calibri" panose="020F0502020204030204" pitchFamily="34" charset="0"/>
              </a:rPr>
              <a:t>(60%)</a:t>
            </a:r>
            <a:r>
              <a:rPr lang="en-US" dirty="0">
                <a:latin typeface="Calibri" panose="020F0502020204030204" pitchFamily="34" charset="0"/>
                <a:sym typeface="Wingdings" panose="05000000000000000000" pitchFamily="2" charset="2"/>
              </a:rPr>
              <a:t>  is high in cholesterol  responsible for basal and stimulated glucocorticoid production.</a:t>
            </a:r>
            <a:endParaRPr lang="en-US" dirty="0">
              <a:latin typeface="Calibri" panose="020F0502020204030204" pitchFamily="34" charset="0"/>
            </a:endParaRPr>
          </a:p>
          <a:p>
            <a:pPr algn="just"/>
            <a:r>
              <a:rPr lang="en-US" b="1" dirty="0">
                <a:solidFill>
                  <a:schemeClr val="bg1">
                    <a:lumMod val="95000"/>
                    <a:lumOff val="5000"/>
                    <a:alpha val="70000"/>
                  </a:schemeClr>
                </a:solidFill>
                <a:latin typeface="Calibri" panose="020F0502020204030204" pitchFamily="34" charset="0"/>
              </a:rPr>
              <a:t>The zona reticularis </a:t>
            </a:r>
            <a:r>
              <a:rPr lang="en-US" dirty="0">
                <a:solidFill>
                  <a:schemeClr val="bg1">
                    <a:lumMod val="95000"/>
                    <a:lumOff val="5000"/>
                    <a:alpha val="70000"/>
                  </a:schemeClr>
                </a:solidFill>
                <a:latin typeface="Calibri" panose="020F0502020204030204" pitchFamily="34" charset="0"/>
              </a:rPr>
              <a:t>(</a:t>
            </a:r>
            <a:r>
              <a:rPr lang="en-US" dirty="0">
                <a:latin typeface="Calibri" panose="020F0502020204030204" pitchFamily="34" charset="0"/>
              </a:rPr>
              <a:t>25%)</a:t>
            </a:r>
            <a:r>
              <a:rPr lang="en-US" dirty="0">
                <a:latin typeface="Calibri" panose="020F0502020204030204" pitchFamily="34" charset="0"/>
                <a:sym typeface="Wingdings" panose="05000000000000000000" pitchFamily="2" charset="2"/>
              </a:rPr>
              <a:t> adrenal androgens production (testosterone and estradiol)</a:t>
            </a:r>
            <a:endParaRPr lang="en-US" dirty="0">
              <a:latin typeface="Calibri" panose="020F0502020204030204" pitchFamily="34" charset="0"/>
            </a:endParaRPr>
          </a:p>
        </p:txBody>
      </p:sp>
    </p:spTree>
    <p:extLst>
      <p:ext uri="{BB962C8B-B14F-4D97-AF65-F5344CB8AC3E}">
        <p14:creationId xmlns:p14="http://schemas.microsoft.com/office/powerpoint/2010/main" val="131225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7AA0-6EB9-4FAD-99BC-A7D1B8D923C8}"/>
              </a:ext>
            </a:extLst>
          </p:cNvPr>
          <p:cNvSpPr>
            <a:spLocks noGrp="1"/>
          </p:cNvSpPr>
          <p:nvPr>
            <p:ph type="title"/>
          </p:nvPr>
        </p:nvSpPr>
        <p:spPr/>
        <p:txBody>
          <a:bodyPr/>
          <a:lstStyle/>
          <a:p>
            <a:r>
              <a:rPr lang="en-US" dirty="0"/>
              <a:t>Primary adrenal insufficiency.</a:t>
            </a:r>
            <a:br>
              <a:rPr lang="en-US" dirty="0"/>
            </a:br>
            <a:endParaRPr lang="en-US" dirty="0"/>
          </a:p>
        </p:txBody>
      </p:sp>
      <p:sp>
        <p:nvSpPr>
          <p:cNvPr id="3" name="Content Placeholder 2">
            <a:extLst>
              <a:ext uri="{FF2B5EF4-FFF2-40B4-BE49-F238E27FC236}">
                <a16:creationId xmlns:a16="http://schemas.microsoft.com/office/drawing/2014/main" id="{5E856E2B-9B8A-465D-8F86-BAC68D7DB4A1}"/>
              </a:ext>
            </a:extLst>
          </p:cNvPr>
          <p:cNvSpPr>
            <a:spLocks noGrp="1"/>
          </p:cNvSpPr>
          <p:nvPr>
            <p:ph idx="1"/>
          </p:nvPr>
        </p:nvSpPr>
        <p:spPr/>
        <p:txBody>
          <a:bodyPr>
            <a:normAutofit fontScale="77500" lnSpcReduction="20000"/>
          </a:bodyPr>
          <a:lstStyle/>
          <a:p>
            <a:pPr algn="just"/>
            <a:r>
              <a:rPr lang="en-US" sz="3100" b="1" dirty="0">
                <a:solidFill>
                  <a:schemeClr val="bg1">
                    <a:alpha val="70000"/>
                  </a:schemeClr>
                </a:solidFill>
              </a:rPr>
              <a:t>Or Addison disease</a:t>
            </a:r>
          </a:p>
          <a:p>
            <a:pPr algn="just"/>
            <a:r>
              <a:rPr lang="en-US" b="1" dirty="0">
                <a:solidFill>
                  <a:schemeClr val="bg1">
                    <a:alpha val="70000"/>
                  </a:schemeClr>
                </a:solidFill>
              </a:rPr>
              <a:t>Pathophysiology </a:t>
            </a:r>
            <a:r>
              <a:rPr lang="en-US" dirty="0">
                <a:solidFill>
                  <a:schemeClr val="bg1">
                    <a:alpha val="70000"/>
                  </a:schemeClr>
                </a:solidFill>
                <a:sym typeface="Wingdings" panose="05000000000000000000" pitchFamily="2" charset="2"/>
              </a:rPr>
              <a:t> </a:t>
            </a:r>
            <a:r>
              <a:rPr lang="en-US" dirty="0"/>
              <a:t>destruction of all regions of the adrenal cortex. </a:t>
            </a:r>
          </a:p>
          <a:p>
            <a:pPr algn="just"/>
            <a:r>
              <a:rPr lang="en-US" dirty="0"/>
              <a:t>Associated with deficiencies of cortisol, aldosterone, and the androgens, while levels of CRH and ACTH increase in a compensatory manner. </a:t>
            </a:r>
          </a:p>
          <a:p>
            <a:pPr algn="just"/>
            <a:r>
              <a:rPr lang="en-US" b="1" dirty="0">
                <a:solidFill>
                  <a:schemeClr val="bg1">
                    <a:alpha val="70000"/>
                  </a:schemeClr>
                </a:solidFill>
              </a:rPr>
              <a:t>Etiology </a:t>
            </a:r>
            <a:r>
              <a:rPr lang="en-US" dirty="0">
                <a:solidFill>
                  <a:schemeClr val="bg1">
                    <a:alpha val="70000"/>
                  </a:schemeClr>
                </a:solidFill>
                <a:sym typeface="Wingdings" panose="05000000000000000000" pitchFamily="2" charset="2"/>
              </a:rPr>
              <a:t> </a:t>
            </a:r>
            <a:r>
              <a:rPr lang="en-US" dirty="0">
                <a:sym typeface="Wingdings" panose="05000000000000000000" pitchFamily="2" charset="2"/>
              </a:rPr>
              <a:t>Autoimmune dysfunction is responsible for 80% to 90% of cases in developed countries, whereas tuberculosis is the predominant cause in developing countries.</a:t>
            </a:r>
          </a:p>
          <a:p>
            <a:pPr marL="0" indent="0" algn="just">
              <a:buNone/>
            </a:pPr>
            <a:r>
              <a:rPr lang="en-US" b="1" dirty="0">
                <a:solidFill>
                  <a:schemeClr val="bg1">
                    <a:alpha val="70000"/>
                  </a:schemeClr>
                </a:solidFill>
                <a:sym typeface="Wingdings" panose="05000000000000000000" pitchFamily="2" charset="2"/>
              </a:rPr>
              <a:t>Or Medications</a:t>
            </a:r>
            <a:r>
              <a:rPr lang="en-US" dirty="0">
                <a:sym typeface="Wingdings" panose="05000000000000000000" pitchFamily="2" charset="2"/>
              </a:rPr>
              <a:t> that inhibit cortisol synthesis (</a:t>
            </a:r>
            <a:r>
              <a:rPr lang="en-US" dirty="0" err="1">
                <a:sym typeface="Wingdings" panose="05000000000000000000" pitchFamily="2" charset="2"/>
              </a:rPr>
              <a:t>eg</a:t>
            </a:r>
            <a:r>
              <a:rPr lang="en-US" dirty="0">
                <a:sym typeface="Wingdings" panose="05000000000000000000" pitchFamily="2" charset="2"/>
              </a:rPr>
              <a:t>, ketoconazole) or accelerate cortisol metabolism (</a:t>
            </a:r>
            <a:r>
              <a:rPr lang="en-US" dirty="0" err="1">
                <a:sym typeface="Wingdings" panose="05000000000000000000" pitchFamily="2" charset="2"/>
              </a:rPr>
              <a:t>eg</a:t>
            </a:r>
            <a:r>
              <a:rPr lang="en-US" dirty="0">
                <a:sym typeface="Wingdings" panose="05000000000000000000" pitchFamily="2" charset="2"/>
              </a:rPr>
              <a:t>, phenytoin, rifampin, and phenobarbital) </a:t>
            </a:r>
            <a:endParaRPr lang="en-US" dirty="0"/>
          </a:p>
        </p:txBody>
      </p:sp>
    </p:spTree>
    <p:extLst>
      <p:ext uri="{BB962C8B-B14F-4D97-AF65-F5344CB8AC3E}">
        <p14:creationId xmlns:p14="http://schemas.microsoft.com/office/powerpoint/2010/main" val="218267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1E117-E9BB-44ED-92C2-21EC8691FC87}"/>
              </a:ext>
            </a:extLst>
          </p:cNvPr>
          <p:cNvSpPr>
            <a:spLocks noGrp="1"/>
          </p:cNvSpPr>
          <p:nvPr>
            <p:ph type="title"/>
          </p:nvPr>
        </p:nvSpPr>
        <p:spPr/>
        <p:txBody>
          <a:bodyPr/>
          <a:lstStyle/>
          <a:p>
            <a:r>
              <a:rPr lang="en-US" dirty="0"/>
              <a:t>Secondary adrenal insufficiency.</a:t>
            </a:r>
            <a:br>
              <a:rPr lang="en-US" dirty="0"/>
            </a:br>
            <a:endParaRPr lang="en-US" dirty="0"/>
          </a:p>
        </p:txBody>
      </p:sp>
      <p:sp>
        <p:nvSpPr>
          <p:cNvPr id="3" name="Content Placeholder 2">
            <a:extLst>
              <a:ext uri="{FF2B5EF4-FFF2-40B4-BE49-F238E27FC236}">
                <a16:creationId xmlns:a16="http://schemas.microsoft.com/office/drawing/2014/main" id="{C4935C71-7A71-427A-9389-A7380FD48258}"/>
              </a:ext>
            </a:extLst>
          </p:cNvPr>
          <p:cNvSpPr>
            <a:spLocks noGrp="1"/>
          </p:cNvSpPr>
          <p:nvPr>
            <p:ph idx="1"/>
          </p:nvPr>
        </p:nvSpPr>
        <p:spPr/>
        <p:txBody>
          <a:bodyPr>
            <a:normAutofit fontScale="92500" lnSpcReduction="20000"/>
          </a:bodyPr>
          <a:lstStyle/>
          <a:p>
            <a:pPr algn="just"/>
            <a:r>
              <a:rPr lang="en-US" sz="2400" b="0" i="0" u="none" strike="noStrike" baseline="0" dirty="0">
                <a:latin typeface="Calibri" panose="020F0502020204030204" pitchFamily="34" charset="0"/>
              </a:rPr>
              <a:t>Secondary adrenal insufficiency commonly results from exogenous corticosteroid use, leading to suppression of the hypothalamic-pituitary-adrenal axis</a:t>
            </a:r>
            <a:r>
              <a:rPr lang="en-US" sz="2400" dirty="0">
                <a:latin typeface="Calibri" panose="020F0502020204030204" pitchFamily="34" charset="0"/>
              </a:rPr>
              <a:t> </a:t>
            </a:r>
            <a:r>
              <a:rPr lang="en-US" sz="2400" b="0" i="0" u="none" strike="noStrike" baseline="0" dirty="0">
                <a:latin typeface="Calibri" panose="020F0502020204030204" pitchFamily="34" charset="0"/>
              </a:rPr>
              <a:t>and decreased ACTH release, resulting in impaired androgen and cortisol production.</a:t>
            </a:r>
          </a:p>
          <a:p>
            <a:pPr algn="just"/>
            <a:endParaRPr lang="en-US" sz="2400" b="0" i="0" u="none" strike="noStrike" baseline="0" dirty="0">
              <a:latin typeface="Calibri" panose="020F0502020204030204" pitchFamily="34" charset="0"/>
            </a:endParaRPr>
          </a:p>
          <a:p>
            <a:pPr algn="just"/>
            <a:r>
              <a:rPr lang="en-US" sz="2400" b="1" i="0" u="none" strike="noStrike" baseline="0" dirty="0">
                <a:solidFill>
                  <a:schemeClr val="bg1">
                    <a:alpha val="70000"/>
                  </a:schemeClr>
                </a:solidFill>
                <a:latin typeface="Calibri" panose="020F0502020204030204" pitchFamily="34" charset="0"/>
              </a:rPr>
              <a:t>Medications </a:t>
            </a:r>
            <a:r>
              <a:rPr lang="en-US" sz="2400" b="1" i="0" u="none" strike="noStrike" baseline="0" dirty="0">
                <a:solidFill>
                  <a:schemeClr val="bg1">
                    <a:alpha val="70000"/>
                  </a:schemeClr>
                </a:solidFill>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Mirtazapine and progestins (</a:t>
            </a:r>
            <a:r>
              <a:rPr lang="en-US" sz="2400" b="0" i="0" u="none" strike="noStrike" baseline="0" dirty="0" err="1">
                <a:latin typeface="Calibri" panose="020F0502020204030204" pitchFamily="34" charset="0"/>
              </a:rPr>
              <a:t>eg</a:t>
            </a:r>
            <a:r>
              <a:rPr lang="en-US" sz="2400" b="0" i="0" u="none" strike="noStrike" baseline="0" dirty="0">
                <a:latin typeface="Calibri" panose="020F0502020204030204" pitchFamily="34" charset="0"/>
              </a:rPr>
              <a:t>, medroxyprogesterone acetate and megestrol acetate) </a:t>
            </a:r>
          </a:p>
          <a:p>
            <a:pPr algn="just"/>
            <a:endParaRPr lang="en-US" sz="2400" b="0" i="0" u="none" strike="noStrike" baseline="0" dirty="0">
              <a:latin typeface="Calibri" panose="020F0502020204030204" pitchFamily="34" charset="0"/>
            </a:endParaRPr>
          </a:p>
          <a:p>
            <a:pPr marL="0" indent="0" algn="just">
              <a:buNone/>
            </a:pPr>
            <a:r>
              <a:rPr lang="en-US" sz="2400" dirty="0">
                <a:latin typeface="Calibri" panose="020F0502020204030204" pitchFamily="34" charset="0"/>
                <a:sym typeface="Wingdings" panose="05000000000000000000" pitchFamily="2" charset="2"/>
              </a:rPr>
              <a:t> </a:t>
            </a:r>
            <a:r>
              <a:rPr lang="en-US" sz="2400" b="0" i="0" u="none" strike="noStrike" baseline="0" dirty="0">
                <a:latin typeface="Calibri" panose="020F0502020204030204" pitchFamily="34" charset="0"/>
              </a:rPr>
              <a:t>Secondary disease typically presents with normal mineralocorticoid concentrations ( normal aldosterone).</a:t>
            </a:r>
            <a:endParaRPr lang="en-US" sz="3600" dirty="0">
              <a:latin typeface="Calibri" panose="020F0502020204030204" pitchFamily="34" charset="0"/>
            </a:endParaRPr>
          </a:p>
        </p:txBody>
      </p:sp>
    </p:spTree>
    <p:extLst>
      <p:ext uri="{BB962C8B-B14F-4D97-AF65-F5344CB8AC3E}">
        <p14:creationId xmlns:p14="http://schemas.microsoft.com/office/powerpoint/2010/main" val="406492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B1F3-2D70-4BF9-A6E1-2DA6D02C36B7}"/>
              </a:ext>
            </a:extLst>
          </p:cNvPr>
          <p:cNvSpPr>
            <a:spLocks noGrp="1"/>
          </p:cNvSpPr>
          <p:nvPr>
            <p:ph type="title"/>
          </p:nvPr>
        </p:nvSpPr>
        <p:spPr/>
        <p:txBody>
          <a:bodyPr/>
          <a:lstStyle/>
          <a:p>
            <a:r>
              <a:rPr lang="en-US" dirty="0"/>
              <a:t>Signs and Symptoms</a:t>
            </a:r>
          </a:p>
        </p:txBody>
      </p:sp>
      <p:sp>
        <p:nvSpPr>
          <p:cNvPr id="3" name="Content Placeholder 2">
            <a:extLst>
              <a:ext uri="{FF2B5EF4-FFF2-40B4-BE49-F238E27FC236}">
                <a16:creationId xmlns:a16="http://schemas.microsoft.com/office/drawing/2014/main" id="{DD0BCEC4-D650-47F0-A0A1-26F5EECD0260}"/>
              </a:ext>
            </a:extLst>
          </p:cNvPr>
          <p:cNvSpPr>
            <a:spLocks noGrp="1"/>
          </p:cNvSpPr>
          <p:nvPr>
            <p:ph idx="1"/>
          </p:nvPr>
        </p:nvSpPr>
        <p:spPr>
          <a:xfrm>
            <a:off x="484909" y="1967345"/>
            <a:ext cx="10668000" cy="4364182"/>
          </a:xfrm>
        </p:spPr>
        <p:txBody>
          <a:bodyPr>
            <a:noAutofit/>
          </a:bodyPr>
          <a:lstStyle/>
          <a:p>
            <a:pPr algn="just">
              <a:lnSpc>
                <a:spcPct val="100000"/>
              </a:lnSpc>
            </a:pPr>
            <a:r>
              <a:rPr lang="en-US" sz="2000" b="0" i="0" u="none" strike="noStrike" baseline="0" dirty="0">
                <a:latin typeface="Calibri" panose="020F0502020204030204" pitchFamily="34" charset="0"/>
              </a:rPr>
              <a:t>Symptoms </a:t>
            </a:r>
            <a:r>
              <a:rPr lang="en-US" sz="2000" b="0" i="0" u="none" strike="noStrike" baseline="0" dirty="0">
                <a:latin typeface="Calibri" panose="020F0502020204030204" pitchFamily="34" charset="0"/>
                <a:sym typeface="Wingdings" panose="05000000000000000000" pitchFamily="2" charset="2"/>
              </a:rPr>
              <a:t> </a:t>
            </a:r>
          </a:p>
          <a:p>
            <a:pPr marL="0" indent="0" algn="just">
              <a:lnSpc>
                <a:spcPct val="100000"/>
              </a:lnSpc>
              <a:buNone/>
            </a:pPr>
            <a:r>
              <a:rPr lang="en-US" sz="2000" dirty="0">
                <a:latin typeface="Calibri" panose="020F0502020204030204" pitchFamily="34" charset="0"/>
              </a:rPr>
              <a:t>W</a:t>
            </a:r>
            <a:r>
              <a:rPr lang="en-US" sz="2000" b="0" i="0" u="none" strike="noStrike" baseline="0" dirty="0">
                <a:latin typeface="Calibri" panose="020F0502020204030204" pitchFamily="34" charset="0"/>
              </a:rPr>
              <a:t>eakness, weight loss, GI symptoms, salt craving, headaches, memory impairment, depression, and postural dizziness.</a:t>
            </a:r>
          </a:p>
          <a:p>
            <a:pPr algn="just">
              <a:lnSpc>
                <a:spcPct val="100000"/>
              </a:lnSpc>
            </a:pPr>
            <a:r>
              <a:rPr lang="en-US" sz="2000" b="0" i="0" u="none" strike="noStrike" baseline="0" dirty="0">
                <a:latin typeface="Calibri" panose="020F0502020204030204" pitchFamily="34" charset="0"/>
              </a:rPr>
              <a:t>Signs </a:t>
            </a:r>
            <a:r>
              <a:rPr lang="en-US" sz="2000" b="0" i="0" u="none" strike="noStrike" baseline="0" dirty="0">
                <a:latin typeface="Calibri" panose="020F0502020204030204" pitchFamily="34" charset="0"/>
                <a:sym typeface="Wingdings" panose="05000000000000000000" pitchFamily="2" charset="2"/>
              </a:rPr>
              <a:t> </a:t>
            </a:r>
          </a:p>
          <a:p>
            <a:pPr marL="0" indent="0" algn="just">
              <a:lnSpc>
                <a:spcPct val="100000"/>
              </a:lnSpc>
              <a:buNone/>
            </a:pPr>
            <a:r>
              <a:rPr lang="en-US" sz="2000" dirty="0">
                <a:latin typeface="Calibri" panose="020F0502020204030204" pitchFamily="34" charset="0"/>
              </a:rPr>
              <a:t>I</a:t>
            </a:r>
            <a:r>
              <a:rPr lang="en-US" sz="2000" b="0" i="0" u="none" strike="noStrike" baseline="0" dirty="0">
                <a:latin typeface="Calibri" panose="020F0502020204030204" pitchFamily="34" charset="0"/>
              </a:rPr>
              <a:t>ncreased skin pigmentation, postural hypotension, fever</a:t>
            </a:r>
            <a:r>
              <a:rPr lang="en-US" sz="2000" dirty="0">
                <a:latin typeface="Calibri" panose="020F0502020204030204" pitchFamily="34" charset="0"/>
              </a:rPr>
              <a:t>, </a:t>
            </a:r>
            <a:r>
              <a:rPr lang="en-US" sz="2000" b="0" i="0" u="none" strike="noStrike" baseline="0" dirty="0">
                <a:latin typeface="Calibri" panose="020F0502020204030204" pitchFamily="34" charset="0"/>
              </a:rPr>
              <a:t>decreased body hair, vitiligo, amenorrhea, and cold intolerance.</a:t>
            </a:r>
          </a:p>
          <a:p>
            <a:pPr algn="just">
              <a:lnSpc>
                <a:spcPct val="100000"/>
              </a:lnSpc>
            </a:pPr>
            <a:r>
              <a:rPr lang="en-US" sz="2000" dirty="0">
                <a:latin typeface="Calibri" panose="020F0502020204030204" pitchFamily="34" charset="0"/>
              </a:rPr>
              <a:t>Laboratory Tests</a:t>
            </a:r>
            <a:r>
              <a:rPr lang="en-US" sz="2000" dirty="0">
                <a:latin typeface="Calibri" panose="020F0502020204030204" pitchFamily="34" charset="0"/>
                <a:sym typeface="Wingdings" panose="05000000000000000000" pitchFamily="2" charset="2"/>
              </a:rPr>
              <a:t> </a:t>
            </a:r>
            <a:endParaRPr lang="en-US" sz="2000" dirty="0">
              <a:latin typeface="Calibri" panose="020F0502020204030204" pitchFamily="34" charset="0"/>
            </a:endParaRPr>
          </a:p>
          <a:p>
            <a:pPr marL="0" indent="0" algn="just">
              <a:lnSpc>
                <a:spcPct val="100000"/>
              </a:lnSpc>
              <a:buNone/>
            </a:pPr>
            <a:r>
              <a:rPr lang="en-US" sz="2000" dirty="0">
                <a:latin typeface="Calibri" panose="020F0502020204030204" pitchFamily="34" charset="0"/>
              </a:rPr>
              <a:t>The short </a:t>
            </a:r>
            <a:r>
              <a:rPr lang="en-US" sz="2000" dirty="0" err="1">
                <a:latin typeface="Calibri" panose="020F0502020204030204" pitchFamily="34" charset="0"/>
              </a:rPr>
              <a:t>cosyntropin</a:t>
            </a:r>
            <a:r>
              <a:rPr lang="en-US" sz="2000" dirty="0">
                <a:latin typeface="Calibri" panose="020F0502020204030204" pitchFamily="34" charset="0"/>
              </a:rPr>
              <a:t> stimulation test, Patients are given 250 </a:t>
            </a:r>
            <a:r>
              <a:rPr lang="en-US" sz="2000" dirty="0" err="1">
                <a:latin typeface="Calibri" panose="020F0502020204030204" pitchFamily="34" charset="0"/>
              </a:rPr>
              <a:t>μg</a:t>
            </a:r>
            <a:r>
              <a:rPr lang="en-US" sz="2000" dirty="0">
                <a:latin typeface="Calibri" panose="020F0502020204030204" pitchFamily="34" charset="0"/>
              </a:rPr>
              <a:t> of synthetic ACTH IV or intramuscularly, with serum cortisol measured at baseline and 30 to 60 minutes after the injection.  </a:t>
            </a:r>
            <a:r>
              <a:rPr lang="en-US" sz="2000" dirty="0">
                <a:latin typeface="Calibri" panose="020F0502020204030204" pitchFamily="34" charset="0"/>
                <a:sym typeface="Wingdings" panose="05000000000000000000" pitchFamily="2" charset="2"/>
              </a:rPr>
              <a:t> </a:t>
            </a:r>
            <a:r>
              <a:rPr lang="en-US" sz="2000" dirty="0">
                <a:latin typeface="Calibri" panose="020F0502020204030204" pitchFamily="34" charset="0"/>
              </a:rPr>
              <a:t>cortisol concentration ≥18 </a:t>
            </a:r>
            <a:r>
              <a:rPr lang="en-US" sz="2000" dirty="0" err="1">
                <a:latin typeface="Calibri" panose="020F0502020204030204" pitchFamily="34" charset="0"/>
              </a:rPr>
              <a:t>μg</a:t>
            </a:r>
            <a:r>
              <a:rPr lang="en-US" sz="2000" dirty="0">
                <a:latin typeface="Calibri" panose="020F0502020204030204" pitchFamily="34" charset="0"/>
              </a:rPr>
              <a:t>/dL rules out adrenal insufficiency.</a:t>
            </a:r>
          </a:p>
          <a:p>
            <a:pPr algn="just">
              <a:lnSpc>
                <a:spcPct val="100000"/>
              </a:lnSpc>
            </a:pPr>
            <a:r>
              <a:rPr lang="en-US" sz="2000" dirty="0">
                <a:latin typeface="Calibri" panose="020F0502020204030204" pitchFamily="34" charset="0"/>
              </a:rPr>
              <a:t>Other Diagnostic Tests </a:t>
            </a:r>
            <a:r>
              <a:rPr lang="en-US" sz="2000" dirty="0">
                <a:latin typeface="Calibri" panose="020F0502020204030204" pitchFamily="34" charset="0"/>
                <a:sym typeface="Wingdings" panose="05000000000000000000" pitchFamily="2" charset="2"/>
              </a:rPr>
              <a:t></a:t>
            </a:r>
            <a:endParaRPr lang="en-US" sz="2000" dirty="0">
              <a:latin typeface="Calibri" panose="020F0502020204030204" pitchFamily="34" charset="0"/>
            </a:endParaRPr>
          </a:p>
          <a:p>
            <a:pPr marL="0" indent="0" algn="just">
              <a:lnSpc>
                <a:spcPct val="100000"/>
              </a:lnSpc>
              <a:buNone/>
            </a:pPr>
            <a:r>
              <a:rPr lang="en-US" sz="2000" dirty="0">
                <a:latin typeface="Calibri" panose="020F0502020204030204" pitchFamily="34" charset="0"/>
              </a:rPr>
              <a:t>Other tests include the insulin hypoglycemia test, the metyrapone test, and the CRH stimulation test.</a:t>
            </a:r>
          </a:p>
        </p:txBody>
      </p:sp>
    </p:spTree>
    <p:extLst>
      <p:ext uri="{BB962C8B-B14F-4D97-AF65-F5344CB8AC3E}">
        <p14:creationId xmlns:p14="http://schemas.microsoft.com/office/powerpoint/2010/main" val="374738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E19A-050E-40BB-97B2-44420A631F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B31B9A-CDF7-49F1-9F41-A348555F7116}"/>
              </a:ext>
            </a:extLst>
          </p:cNvPr>
          <p:cNvSpPr>
            <a:spLocks noGrp="1"/>
          </p:cNvSpPr>
          <p:nvPr>
            <p:ph idx="1"/>
          </p:nvPr>
        </p:nvSpPr>
        <p:spPr/>
        <p:txBody>
          <a:bodyPr/>
          <a:lstStyle/>
          <a:p>
            <a:endParaRPr lang="en-US"/>
          </a:p>
        </p:txBody>
      </p:sp>
      <p:pic>
        <p:nvPicPr>
          <p:cNvPr id="1026" name="Picture 2" descr="Addison Disease : primary adrenal insufficiency - Creative Med Doses">
            <a:extLst>
              <a:ext uri="{FF2B5EF4-FFF2-40B4-BE49-F238E27FC236}">
                <a16:creationId xmlns:a16="http://schemas.microsoft.com/office/drawing/2014/main" id="{A433406B-4FA1-4923-AE3C-8F2BB7D6D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55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FA37-9EA6-4818-A8D9-F1151AC39263}"/>
              </a:ext>
            </a:extLst>
          </p:cNvPr>
          <p:cNvSpPr>
            <a:spLocks noGrp="1"/>
          </p:cNvSpPr>
          <p:nvPr>
            <p:ph type="title"/>
          </p:nvPr>
        </p:nvSpPr>
        <p:spPr/>
        <p:txBody>
          <a:bodyPr/>
          <a:lstStyle/>
          <a:p>
            <a:r>
              <a:rPr lang="en-US" dirty="0"/>
              <a:t>Pharmacologic Treatment</a:t>
            </a:r>
          </a:p>
        </p:txBody>
      </p:sp>
      <p:sp>
        <p:nvSpPr>
          <p:cNvPr id="3" name="Content Placeholder 2">
            <a:extLst>
              <a:ext uri="{FF2B5EF4-FFF2-40B4-BE49-F238E27FC236}">
                <a16:creationId xmlns:a16="http://schemas.microsoft.com/office/drawing/2014/main" id="{0022D792-B69A-42AE-9B0C-E496D6341716}"/>
              </a:ext>
            </a:extLst>
          </p:cNvPr>
          <p:cNvSpPr>
            <a:spLocks noGrp="1"/>
          </p:cNvSpPr>
          <p:nvPr>
            <p:ph idx="1"/>
          </p:nvPr>
        </p:nvSpPr>
        <p:spPr/>
        <p:txBody>
          <a:bodyPr>
            <a:normAutofit fontScale="77500" lnSpcReduction="20000"/>
          </a:bodyPr>
          <a:lstStyle/>
          <a:p>
            <a:pPr algn="just"/>
            <a:r>
              <a:rPr lang="en-US" b="1" dirty="0">
                <a:solidFill>
                  <a:schemeClr val="bg1">
                    <a:alpha val="70000"/>
                  </a:schemeClr>
                </a:solidFill>
              </a:rPr>
              <a:t>Corticosteroids</a:t>
            </a:r>
          </a:p>
          <a:p>
            <a:pPr algn="just"/>
            <a:r>
              <a:rPr lang="en-US" dirty="0"/>
              <a:t>Hydrocortisone, cortisone, and prednisone are the glucocorticoids of choice,</a:t>
            </a:r>
          </a:p>
          <a:p>
            <a:pPr algn="just"/>
            <a:r>
              <a:rPr lang="en-US" dirty="0"/>
              <a:t>Administration</a:t>
            </a:r>
            <a:r>
              <a:rPr lang="en-US" dirty="0">
                <a:sym typeface="Wingdings" panose="05000000000000000000" pitchFamily="2" charset="2"/>
              </a:rPr>
              <a:t> </a:t>
            </a:r>
            <a:r>
              <a:rPr lang="en-US" dirty="0"/>
              <a:t>twice daily at the lowest effective dose, recommended starting total daily doses are hydrocortisone 15 to 25 mg daily, which is approximately equivalent to cortisone acetate 25 to 37.5 mg, or prednisone 2.5 mg</a:t>
            </a:r>
          </a:p>
          <a:p>
            <a:pPr algn="just"/>
            <a:r>
              <a:rPr lang="en-US" sz="2100" b="0" i="0" u="none" strike="noStrike" baseline="0" dirty="0">
                <a:latin typeface="TimesNewRomanPSMT"/>
              </a:rPr>
              <a:t>Two thirds of the dose is given in the morning, and one third is given 6 to 8 hours later.</a:t>
            </a:r>
          </a:p>
          <a:p>
            <a:pPr algn="just"/>
            <a:r>
              <a:rPr lang="en-US" dirty="0"/>
              <a:t>Monitoring of patient’s symptoms </a:t>
            </a:r>
            <a:r>
              <a:rPr lang="en-US" dirty="0">
                <a:sym typeface="Wingdings" panose="05000000000000000000" pitchFamily="2" charset="2"/>
              </a:rPr>
              <a:t> </a:t>
            </a:r>
            <a:r>
              <a:rPr lang="en-US" dirty="0"/>
              <a:t>every 6 to 8 weeks to assess proper glucocorticoid replacement.</a:t>
            </a:r>
          </a:p>
        </p:txBody>
      </p:sp>
    </p:spTree>
    <p:extLst>
      <p:ext uri="{BB962C8B-B14F-4D97-AF65-F5344CB8AC3E}">
        <p14:creationId xmlns:p14="http://schemas.microsoft.com/office/powerpoint/2010/main" val="2077629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CDE7-4DF0-497D-920A-DFC258A49C11}"/>
              </a:ext>
            </a:extLst>
          </p:cNvPr>
          <p:cNvSpPr>
            <a:spLocks noGrp="1"/>
          </p:cNvSpPr>
          <p:nvPr>
            <p:ph type="title"/>
          </p:nvPr>
        </p:nvSpPr>
        <p:spPr/>
        <p:txBody>
          <a:bodyPr/>
          <a:lstStyle/>
          <a:p>
            <a:r>
              <a:rPr lang="en-US" dirty="0"/>
              <a:t>Pharmacologic Treatment</a:t>
            </a:r>
          </a:p>
        </p:txBody>
      </p:sp>
      <p:sp>
        <p:nvSpPr>
          <p:cNvPr id="3" name="Content Placeholder 2">
            <a:extLst>
              <a:ext uri="{FF2B5EF4-FFF2-40B4-BE49-F238E27FC236}">
                <a16:creationId xmlns:a16="http://schemas.microsoft.com/office/drawing/2014/main" id="{6B5B8866-BF69-423A-B89D-DAE7E876D427}"/>
              </a:ext>
            </a:extLst>
          </p:cNvPr>
          <p:cNvSpPr>
            <a:spLocks noGrp="1"/>
          </p:cNvSpPr>
          <p:nvPr>
            <p:ph idx="1"/>
          </p:nvPr>
        </p:nvSpPr>
        <p:spPr>
          <a:xfrm>
            <a:off x="762000" y="2286000"/>
            <a:ext cx="10668000" cy="4572000"/>
          </a:xfrm>
        </p:spPr>
        <p:txBody>
          <a:bodyPr>
            <a:normAutofit fontScale="92500"/>
          </a:bodyPr>
          <a:lstStyle/>
          <a:p>
            <a:pPr algn="just"/>
            <a:r>
              <a:rPr lang="en-US" sz="2600" b="1" i="0" u="none" strike="noStrike" baseline="0" dirty="0">
                <a:solidFill>
                  <a:schemeClr val="bg1">
                    <a:alpha val="70000"/>
                  </a:schemeClr>
                </a:solidFill>
                <a:latin typeface="Calibri" panose="020F0502020204030204" pitchFamily="34" charset="0"/>
              </a:rPr>
              <a:t>In primary adrenal insufficiency </a:t>
            </a:r>
            <a:r>
              <a:rPr lang="en-US" sz="2400" b="0" i="0" u="none" strike="noStrike" baseline="0" dirty="0">
                <a:latin typeface="TimesNewRomanPSMT"/>
                <a:sym typeface="Wingdings" panose="05000000000000000000" pitchFamily="2" charset="2"/>
              </a:rPr>
              <a:t> </a:t>
            </a:r>
            <a:endParaRPr lang="en-US" sz="2400" b="0" i="0" u="none" strike="noStrike" baseline="0" dirty="0">
              <a:latin typeface="TimesNewRomanPSMT"/>
            </a:endParaRPr>
          </a:p>
          <a:p>
            <a:pPr algn="just"/>
            <a:r>
              <a:rPr lang="en-US" sz="2400" b="1" i="0" u="none" strike="noStrike" baseline="0" dirty="0">
                <a:latin typeface="Calibri" panose="020F0502020204030204" pitchFamily="34" charset="0"/>
              </a:rPr>
              <a:t>fludrocortisone acetate </a:t>
            </a:r>
            <a:r>
              <a:rPr lang="en-US" sz="2400" b="0" i="0" u="none" strike="noStrike" baseline="0" dirty="0">
                <a:latin typeface="Calibri" panose="020F0502020204030204" pitchFamily="34" charset="0"/>
              </a:rPr>
              <a:t>0.05 to 0.2 mg orally once daily can be used to replace mineralocorticoid loss.</a:t>
            </a:r>
          </a:p>
          <a:p>
            <a:pPr algn="just"/>
            <a:r>
              <a:rPr lang="en-US" sz="2400" b="0" i="0" u="none" strike="noStrike" baseline="0" dirty="0">
                <a:latin typeface="Calibri" panose="020F0502020204030204" pitchFamily="34" charset="0"/>
              </a:rPr>
              <a:t> If parenteral therapy is needed, 2 to 5 mg of </a:t>
            </a:r>
            <a:r>
              <a:rPr lang="en-US" sz="2400" b="1" i="0" u="none" strike="noStrike" baseline="0" dirty="0">
                <a:latin typeface="Calibri" panose="020F0502020204030204" pitchFamily="34" charset="0"/>
              </a:rPr>
              <a:t>deoxycorticosterone trimethylacetate </a:t>
            </a:r>
            <a:r>
              <a:rPr lang="en-US" sz="2400" b="0" i="0" u="none" strike="noStrike" baseline="0" dirty="0">
                <a:latin typeface="Calibri" panose="020F0502020204030204" pitchFamily="34" charset="0"/>
              </a:rPr>
              <a:t>in oil can be administered intramuscularly every 3 to 4 weeks. The major reason for adding the mineralocorticoid is to minimize development of hyperkalemia.</a:t>
            </a:r>
          </a:p>
          <a:p>
            <a:pPr algn="just"/>
            <a:r>
              <a:rPr lang="en-US" sz="2400" b="0" i="0" u="none" strike="noStrike" baseline="0" dirty="0">
                <a:latin typeface="Calibri" panose="020F0502020204030204" pitchFamily="34" charset="0"/>
              </a:rPr>
              <a:t>Treatment of secondary adrenal insufficiency is identical to primary disease treatment, with the exception that mineralocorticoid replacement is usually not necessary.</a:t>
            </a:r>
            <a:endParaRPr lang="en-US" sz="3600" dirty="0">
              <a:latin typeface="Calibri" panose="020F0502020204030204" pitchFamily="34" charset="0"/>
            </a:endParaRPr>
          </a:p>
        </p:txBody>
      </p:sp>
    </p:spTree>
    <p:extLst>
      <p:ext uri="{BB962C8B-B14F-4D97-AF65-F5344CB8AC3E}">
        <p14:creationId xmlns:p14="http://schemas.microsoft.com/office/powerpoint/2010/main" val="46635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AF93-D8E3-4670-AF4F-35B8F87C4929}"/>
              </a:ext>
            </a:extLst>
          </p:cNvPr>
          <p:cNvSpPr>
            <a:spLocks noGrp="1"/>
          </p:cNvSpPr>
          <p:nvPr>
            <p:ph type="title"/>
          </p:nvPr>
        </p:nvSpPr>
        <p:spPr/>
        <p:txBody>
          <a:bodyPr/>
          <a:lstStyle/>
          <a:p>
            <a:r>
              <a:rPr lang="en-US" dirty="0"/>
              <a:t>Acute adrenal insufficiency  </a:t>
            </a:r>
          </a:p>
        </p:txBody>
      </p:sp>
      <p:sp>
        <p:nvSpPr>
          <p:cNvPr id="3" name="Content Placeholder 2">
            <a:extLst>
              <a:ext uri="{FF2B5EF4-FFF2-40B4-BE49-F238E27FC236}">
                <a16:creationId xmlns:a16="http://schemas.microsoft.com/office/drawing/2014/main" id="{1F118AB2-9661-4C95-9410-96970CD4DCA3}"/>
              </a:ext>
            </a:extLst>
          </p:cNvPr>
          <p:cNvSpPr>
            <a:spLocks noGrp="1"/>
          </p:cNvSpPr>
          <p:nvPr>
            <p:ph idx="1"/>
          </p:nvPr>
        </p:nvSpPr>
        <p:spPr/>
        <p:txBody>
          <a:bodyPr>
            <a:normAutofit lnSpcReduction="10000"/>
          </a:bodyPr>
          <a:lstStyle/>
          <a:p>
            <a:pPr algn="just"/>
            <a:r>
              <a:rPr lang="en-US" dirty="0"/>
              <a:t>Adrenal crisis, or Addisonian crisis, is characterized by an acute adrenocortical insufficiency (endocrine emergency)</a:t>
            </a:r>
          </a:p>
          <a:p>
            <a:pPr algn="just"/>
            <a:r>
              <a:rPr lang="en-US" dirty="0"/>
              <a:t>Causes </a:t>
            </a:r>
            <a:r>
              <a:rPr lang="en-US" dirty="0">
                <a:sym typeface="Wingdings" panose="05000000000000000000" pitchFamily="2" charset="2"/>
              </a:rPr>
              <a:t> Stressful situations, surgery, infection, and trauma especially in the patient with some underlying adrenal or pituitary insufficiency. </a:t>
            </a:r>
          </a:p>
          <a:p>
            <a:pPr algn="just"/>
            <a:r>
              <a:rPr lang="en-US" dirty="0">
                <a:sym typeface="Wingdings" panose="05000000000000000000" pitchFamily="2" charset="2"/>
              </a:rPr>
              <a:t>Most common cause  is HPA-axis suppression brought on by abrupt withdrawal of chronic glucocorticoid use.</a:t>
            </a:r>
            <a:endParaRPr lang="en-US" dirty="0"/>
          </a:p>
        </p:txBody>
      </p:sp>
    </p:spTree>
    <p:extLst>
      <p:ext uri="{BB962C8B-B14F-4D97-AF65-F5344CB8AC3E}">
        <p14:creationId xmlns:p14="http://schemas.microsoft.com/office/powerpoint/2010/main" val="571007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DACF-2453-4184-99CD-B56E13F170DE}"/>
              </a:ext>
            </a:extLst>
          </p:cNvPr>
          <p:cNvSpPr>
            <a:spLocks noGrp="1"/>
          </p:cNvSpPr>
          <p:nvPr>
            <p:ph type="title"/>
          </p:nvPr>
        </p:nvSpPr>
        <p:spPr/>
        <p:txBody>
          <a:bodyPr/>
          <a:lstStyle/>
          <a:p>
            <a:r>
              <a:rPr lang="en-US" dirty="0"/>
              <a:t>Acute adrenal insufficiency</a:t>
            </a:r>
          </a:p>
        </p:txBody>
      </p:sp>
      <p:sp>
        <p:nvSpPr>
          <p:cNvPr id="3" name="Content Placeholder 2">
            <a:extLst>
              <a:ext uri="{FF2B5EF4-FFF2-40B4-BE49-F238E27FC236}">
                <a16:creationId xmlns:a16="http://schemas.microsoft.com/office/drawing/2014/main" id="{3E117E56-7AD3-4D55-8A45-4DAC62B091E0}"/>
              </a:ext>
            </a:extLst>
          </p:cNvPr>
          <p:cNvSpPr>
            <a:spLocks noGrp="1"/>
          </p:cNvSpPr>
          <p:nvPr>
            <p:ph idx="1"/>
          </p:nvPr>
        </p:nvSpPr>
        <p:spPr/>
        <p:txBody>
          <a:bodyPr>
            <a:normAutofit lnSpcReduction="10000"/>
          </a:bodyPr>
          <a:lstStyle/>
          <a:p>
            <a:pPr algn="just"/>
            <a:r>
              <a:rPr lang="en-US" sz="2800" b="0" i="0" u="none" strike="noStrike" baseline="0" dirty="0">
                <a:latin typeface="TimesNewRomanPSMT"/>
              </a:rPr>
              <a:t>Because most adrenal crises occur because of glucocorticoid dose reductions or lack of stress-related dose adjustments, patients receiving corticosteroid replacement therapy should add 5 to 10 mg hydrocortisone (or equivalent) to their normal daily regimen shortly before strenuous activities, such as exercise. During times of severe physical stress (</a:t>
            </a:r>
            <a:r>
              <a:rPr lang="en-US" sz="2800" b="0" i="0" u="none" strike="noStrike" baseline="0" dirty="0" err="1">
                <a:latin typeface="TimesNewRomanPSMT"/>
              </a:rPr>
              <a:t>eg</a:t>
            </a:r>
            <a:r>
              <a:rPr lang="en-US" sz="2800" b="0" i="0" u="none" strike="noStrike" baseline="0" dirty="0">
                <a:latin typeface="TimesNewRomanPSMT"/>
              </a:rPr>
              <a:t>, febrile illnesses and after accidents), patients should be instructed to double their daily dose until recovery.</a:t>
            </a:r>
          </a:p>
          <a:p>
            <a:endParaRPr lang="en-US" dirty="0"/>
          </a:p>
        </p:txBody>
      </p:sp>
    </p:spTree>
    <p:extLst>
      <p:ext uri="{BB962C8B-B14F-4D97-AF65-F5344CB8AC3E}">
        <p14:creationId xmlns:p14="http://schemas.microsoft.com/office/powerpoint/2010/main" val="469038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66E8-282A-4AE0-930E-DD3D8ABEA4B7}"/>
              </a:ext>
            </a:extLst>
          </p:cNvPr>
          <p:cNvSpPr>
            <a:spLocks noGrp="1"/>
          </p:cNvSpPr>
          <p:nvPr>
            <p:ph type="title"/>
          </p:nvPr>
        </p:nvSpPr>
        <p:spPr/>
        <p:txBody>
          <a:bodyPr/>
          <a:lstStyle/>
          <a:p>
            <a:r>
              <a:rPr lang="en-US" dirty="0"/>
              <a:t>Treatment of Acute adrenal insufficiency </a:t>
            </a:r>
          </a:p>
        </p:txBody>
      </p:sp>
      <p:sp>
        <p:nvSpPr>
          <p:cNvPr id="3" name="Content Placeholder 2">
            <a:extLst>
              <a:ext uri="{FF2B5EF4-FFF2-40B4-BE49-F238E27FC236}">
                <a16:creationId xmlns:a16="http://schemas.microsoft.com/office/drawing/2014/main" id="{C995F260-DC0C-4C54-AB60-C26A4A082450}"/>
              </a:ext>
            </a:extLst>
          </p:cNvPr>
          <p:cNvSpPr>
            <a:spLocks noGrp="1"/>
          </p:cNvSpPr>
          <p:nvPr>
            <p:ph idx="1"/>
          </p:nvPr>
        </p:nvSpPr>
        <p:spPr/>
        <p:txBody>
          <a:bodyPr>
            <a:normAutofit fontScale="92500" lnSpcReduction="20000"/>
          </a:bodyPr>
          <a:lstStyle/>
          <a:p>
            <a:pPr marL="0" indent="0" algn="l">
              <a:buNone/>
            </a:pPr>
            <a:r>
              <a:rPr lang="en-US" sz="2400" b="1" i="0" u="none" strike="noStrike" baseline="0" dirty="0">
                <a:solidFill>
                  <a:schemeClr val="bg1">
                    <a:alpha val="70000"/>
                  </a:schemeClr>
                </a:solidFill>
                <a:latin typeface="TimesNewRomanPS-BoldMT"/>
              </a:rPr>
              <a:t>1- Hydrocortisone  (DOC</a:t>
            </a:r>
            <a:r>
              <a:rPr lang="en-US" sz="2400" b="1" i="0" u="none" strike="noStrike" baseline="0" dirty="0">
                <a:solidFill>
                  <a:schemeClr val="bg1">
                    <a:alpha val="70000"/>
                  </a:schemeClr>
                </a:solidFill>
                <a:latin typeface="TimesNewRomanPS-BoldMT"/>
                <a:sym typeface="Wingdings" panose="05000000000000000000" pitchFamily="2" charset="2"/>
              </a:rPr>
              <a:t> </a:t>
            </a:r>
            <a:r>
              <a:rPr lang="en-US" sz="2400" b="0" i="0" u="none" strike="noStrike" baseline="0" dirty="0">
                <a:latin typeface="TimesNewRomanPSMT"/>
              </a:rPr>
              <a:t>combined glucocorticoid and mineralocorticoid activity). </a:t>
            </a:r>
            <a:endParaRPr lang="en-US" sz="2400" b="1" i="0" u="none" strike="noStrike" baseline="0" dirty="0">
              <a:solidFill>
                <a:schemeClr val="bg1">
                  <a:alpha val="70000"/>
                </a:schemeClr>
              </a:solidFill>
              <a:latin typeface="TimesNewRomanPS-BoldMT"/>
            </a:endParaRPr>
          </a:p>
          <a:p>
            <a:pPr marL="0" indent="0" algn="just">
              <a:buNone/>
            </a:pPr>
            <a:r>
              <a:rPr lang="en-US" sz="2400" dirty="0">
                <a:latin typeface="TimesNewRomanPSMT"/>
              </a:rPr>
              <a:t>Administration </a:t>
            </a:r>
            <a:r>
              <a:rPr lang="en-US" sz="2400" dirty="0">
                <a:latin typeface="TimesNewRomanPSMT"/>
                <a:sym typeface="Wingdings" panose="05000000000000000000" pitchFamily="2" charset="2"/>
              </a:rPr>
              <a:t> given </a:t>
            </a:r>
            <a:r>
              <a:rPr lang="en-US" sz="2400" b="0" i="0" u="none" strike="noStrike" baseline="0" dirty="0">
                <a:latin typeface="TimesNewRomanPSMT"/>
              </a:rPr>
              <a:t>parenterally</a:t>
            </a:r>
          </a:p>
          <a:p>
            <a:pPr marL="0" indent="0" algn="just">
              <a:buNone/>
            </a:pPr>
            <a:r>
              <a:rPr lang="en-US" sz="2400" b="0" i="0" u="none" strike="noStrike" baseline="0" dirty="0">
                <a:latin typeface="TimesNewRomanPSMT"/>
              </a:rPr>
              <a:t>The starting dose is 100 mg IV by rapid infusion, followed by a continuous infusion (usually 10 mg/h) or intermittent bolus of 100 to 200 mg every 24 hours.  IV administration is continued for 24 to 48 hours. If the patient is stable at that time, oral hydrocortisone can be started at a dose of 50 mg every 6 to 8 hours, followed by tapering to the individual’s chronic replacement needs.</a:t>
            </a:r>
          </a:p>
          <a:p>
            <a:pPr marL="0" indent="0" algn="l">
              <a:buNone/>
            </a:pPr>
            <a:r>
              <a:rPr lang="en-US" sz="2400" b="1" i="0" u="none" strike="noStrike" baseline="0" dirty="0">
                <a:latin typeface="TimesNewRomanPS-BoldMT"/>
              </a:rPr>
              <a:t>2- </a:t>
            </a:r>
            <a:r>
              <a:rPr lang="en-US" sz="2400" b="1" i="0" u="none" strike="noStrike" baseline="0" dirty="0">
                <a:solidFill>
                  <a:schemeClr val="bg1">
                    <a:alpha val="70000"/>
                  </a:schemeClr>
                </a:solidFill>
                <a:latin typeface="TimesNewRomanPS-BoldMT"/>
              </a:rPr>
              <a:t>Fluid replacement </a:t>
            </a:r>
          </a:p>
          <a:p>
            <a:pPr marL="0" indent="0" algn="l">
              <a:buNone/>
            </a:pPr>
            <a:r>
              <a:rPr lang="en-US" sz="2400" b="0" i="0" u="none" strike="noStrike" baseline="0" dirty="0">
                <a:latin typeface="TimesNewRomanPSMT"/>
              </a:rPr>
              <a:t>IV dextrose 5% in normal saline solution at a rate to support blood pressure.</a:t>
            </a:r>
            <a:endParaRPr lang="en-US" sz="3600" dirty="0"/>
          </a:p>
        </p:txBody>
      </p:sp>
    </p:spTree>
    <p:extLst>
      <p:ext uri="{BB962C8B-B14F-4D97-AF65-F5344CB8AC3E}">
        <p14:creationId xmlns:p14="http://schemas.microsoft.com/office/powerpoint/2010/main" val="2642781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DBAD-208E-4F20-A09B-F332D93E0741}"/>
              </a:ext>
            </a:extLst>
          </p:cNvPr>
          <p:cNvSpPr>
            <a:spLocks noGrp="1"/>
          </p:cNvSpPr>
          <p:nvPr>
            <p:ph type="title"/>
          </p:nvPr>
        </p:nvSpPr>
        <p:spPr/>
        <p:txBody>
          <a:bodyPr/>
          <a:lstStyle/>
          <a:p>
            <a:r>
              <a:rPr lang="en-US" dirty="0"/>
              <a:t>PRINCIPLES OF GLUCOCORTICOID ADMINISTRATION</a:t>
            </a:r>
          </a:p>
        </p:txBody>
      </p:sp>
      <p:sp>
        <p:nvSpPr>
          <p:cNvPr id="3" name="Content Placeholder 2">
            <a:extLst>
              <a:ext uri="{FF2B5EF4-FFF2-40B4-BE49-F238E27FC236}">
                <a16:creationId xmlns:a16="http://schemas.microsoft.com/office/drawing/2014/main" id="{4F327AFB-F98A-4FFE-BE24-51DFE92C5806}"/>
              </a:ext>
            </a:extLst>
          </p:cNvPr>
          <p:cNvSpPr>
            <a:spLocks noGrp="1"/>
          </p:cNvSpPr>
          <p:nvPr>
            <p:ph idx="1"/>
          </p:nvPr>
        </p:nvSpPr>
        <p:spPr/>
        <p:txBody>
          <a:bodyPr>
            <a:normAutofit/>
          </a:bodyPr>
          <a:lstStyle/>
          <a:p>
            <a:pPr algn="just"/>
            <a:r>
              <a:rPr lang="en-US" dirty="0"/>
              <a:t>Adverse effects </a:t>
            </a:r>
            <a:r>
              <a:rPr lang="en-US" dirty="0">
                <a:sym typeface="Wingdings" panose="05000000000000000000" pitchFamily="2" charset="2"/>
              </a:rPr>
              <a:t> </a:t>
            </a:r>
            <a:r>
              <a:rPr lang="en-US" dirty="0"/>
              <a:t>systemic steroids can lead to increased susceptibility to infection, osteoporosis, sodium retention with resultant edema, hypokalemia, hypomagnesemia, cataracts, peptic ulcer disease, seizures, and generalized suppression of the HPA axis.</a:t>
            </a:r>
          </a:p>
        </p:txBody>
      </p:sp>
    </p:spTree>
    <p:extLst>
      <p:ext uri="{BB962C8B-B14F-4D97-AF65-F5344CB8AC3E}">
        <p14:creationId xmlns:p14="http://schemas.microsoft.com/office/powerpoint/2010/main" val="214473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16A6-D62D-44F9-B083-8A0A0217D3B3}"/>
              </a:ext>
            </a:extLst>
          </p:cNvPr>
          <p:cNvSpPr>
            <a:spLocks noGrp="1"/>
          </p:cNvSpPr>
          <p:nvPr>
            <p:ph type="title"/>
          </p:nvPr>
        </p:nvSpPr>
        <p:spPr/>
        <p:txBody>
          <a:bodyPr/>
          <a:lstStyle/>
          <a:p>
            <a:r>
              <a:rPr lang="en-US" dirty="0"/>
              <a:t>Adrenal cortex zones </a:t>
            </a:r>
          </a:p>
        </p:txBody>
      </p:sp>
      <p:pic>
        <p:nvPicPr>
          <p:cNvPr id="4" name="Content Placeholder 3">
            <a:extLst>
              <a:ext uri="{FF2B5EF4-FFF2-40B4-BE49-F238E27FC236}">
                <a16:creationId xmlns:a16="http://schemas.microsoft.com/office/drawing/2014/main" id="{9A1CE274-1659-42CD-B50D-E7FFCC5023A2}"/>
              </a:ext>
            </a:extLst>
          </p:cNvPr>
          <p:cNvPicPr>
            <a:picLocks noGrp="1" noChangeAspect="1"/>
          </p:cNvPicPr>
          <p:nvPr>
            <p:ph idx="1"/>
          </p:nvPr>
        </p:nvPicPr>
        <p:blipFill>
          <a:blip r:embed="rId2"/>
          <a:stretch>
            <a:fillRect/>
          </a:stretch>
        </p:blipFill>
        <p:spPr>
          <a:xfrm>
            <a:off x="1656522" y="1987826"/>
            <a:ext cx="7892097" cy="4585252"/>
          </a:xfrm>
          <a:prstGeom prst="rect">
            <a:avLst/>
          </a:prstGeom>
        </p:spPr>
      </p:pic>
    </p:spTree>
    <p:extLst>
      <p:ext uri="{BB962C8B-B14F-4D97-AF65-F5344CB8AC3E}">
        <p14:creationId xmlns:p14="http://schemas.microsoft.com/office/powerpoint/2010/main" val="351950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5553-EC15-4600-B72A-B4CBD517CEAB}"/>
              </a:ext>
            </a:extLst>
          </p:cNvPr>
          <p:cNvSpPr>
            <a:spLocks noGrp="1"/>
          </p:cNvSpPr>
          <p:nvPr>
            <p:ph type="title"/>
          </p:nvPr>
        </p:nvSpPr>
        <p:spPr/>
        <p:txBody>
          <a:bodyPr/>
          <a:lstStyle/>
          <a:p>
            <a:r>
              <a:rPr lang="en-US" dirty="0"/>
              <a:t>PRINCIPLES OF GLUCOCORTICOID ADMINISTRATION</a:t>
            </a:r>
          </a:p>
        </p:txBody>
      </p:sp>
      <p:sp>
        <p:nvSpPr>
          <p:cNvPr id="3" name="Content Placeholder 2">
            <a:extLst>
              <a:ext uri="{FF2B5EF4-FFF2-40B4-BE49-F238E27FC236}">
                <a16:creationId xmlns:a16="http://schemas.microsoft.com/office/drawing/2014/main" id="{70F46D8C-E966-48EC-B7D5-B22AB82FAA61}"/>
              </a:ext>
            </a:extLst>
          </p:cNvPr>
          <p:cNvSpPr>
            <a:spLocks noGrp="1"/>
          </p:cNvSpPr>
          <p:nvPr>
            <p:ph idx="1"/>
          </p:nvPr>
        </p:nvSpPr>
        <p:spPr>
          <a:xfrm>
            <a:off x="762000" y="2286000"/>
            <a:ext cx="10668000" cy="4239491"/>
          </a:xfrm>
        </p:spPr>
        <p:txBody>
          <a:bodyPr>
            <a:normAutofit fontScale="70000" lnSpcReduction="20000"/>
          </a:bodyPr>
          <a:lstStyle/>
          <a:p>
            <a:pPr algn="just"/>
            <a:r>
              <a:rPr lang="en-US" dirty="0"/>
              <a:t>steroid administration at a high dose for long periods of time causes</a:t>
            </a:r>
            <a:r>
              <a:rPr lang="ar-JO" dirty="0"/>
              <a:t> </a:t>
            </a:r>
            <a:r>
              <a:rPr lang="en-US" dirty="0"/>
              <a:t>suppression of the HPA axis.</a:t>
            </a:r>
          </a:p>
          <a:p>
            <a:pPr algn="just"/>
            <a:r>
              <a:rPr lang="en-US" dirty="0"/>
              <a:t>Symptoms of steroid withdrawal are similar to  adrenocortical deficiency.</a:t>
            </a:r>
          </a:p>
          <a:p>
            <a:pPr algn="just"/>
            <a:r>
              <a:rPr lang="en-US" dirty="0"/>
              <a:t>patients who have been on long-term steroid therapy will need to be gradually withdrawn toward physiologic doses over months.</a:t>
            </a:r>
          </a:p>
          <a:p>
            <a:pPr algn="just"/>
            <a:r>
              <a:rPr lang="en-US" dirty="0"/>
              <a:t>the normal adult produces approximately 10 to 30 mg of cortisol per day with the peak concentration occurring around 8:00 am.</a:t>
            </a:r>
          </a:p>
          <a:p>
            <a:pPr algn="just"/>
            <a:r>
              <a:rPr lang="en-US" dirty="0"/>
              <a:t>A normal morning serum cortisol (&gt;20 </a:t>
            </a:r>
            <a:r>
              <a:rPr lang="en-US" dirty="0" err="1"/>
              <a:t>μg</a:t>
            </a:r>
            <a:r>
              <a:rPr lang="en-US" dirty="0"/>
              <a:t>/dL) or a normal ACTH test indicates that daily steroid maintenance therapy may be discontinued.  A morning cortisol less than 3 </a:t>
            </a:r>
            <a:r>
              <a:rPr lang="en-US" dirty="0" err="1"/>
              <a:t>μg</a:t>
            </a:r>
            <a:r>
              <a:rPr lang="en-US" dirty="0"/>
              <a:t>/dL indicates axis suppression and the need for continued replacement therapy</a:t>
            </a:r>
            <a:endParaRPr lang="ar-JO" dirty="0"/>
          </a:p>
          <a:p>
            <a:endParaRPr lang="en-US" dirty="0"/>
          </a:p>
        </p:txBody>
      </p:sp>
    </p:spTree>
    <p:extLst>
      <p:ext uri="{BB962C8B-B14F-4D97-AF65-F5344CB8AC3E}">
        <p14:creationId xmlns:p14="http://schemas.microsoft.com/office/powerpoint/2010/main" val="315500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6075-2BAC-4D16-A887-1560E389AE61}"/>
              </a:ext>
            </a:extLst>
          </p:cNvPr>
          <p:cNvSpPr>
            <a:spLocks noGrp="1"/>
          </p:cNvSpPr>
          <p:nvPr>
            <p:ph type="title"/>
          </p:nvPr>
        </p:nvSpPr>
        <p:spPr/>
        <p:txBody>
          <a:bodyPr/>
          <a:lstStyle/>
          <a:p>
            <a:r>
              <a:rPr lang="en-US" dirty="0"/>
              <a:t>PRINCIPLES OF GLUCOCORTICOID ADMINISTRATION</a:t>
            </a:r>
          </a:p>
        </p:txBody>
      </p:sp>
      <p:sp>
        <p:nvSpPr>
          <p:cNvPr id="3" name="Content Placeholder 2">
            <a:extLst>
              <a:ext uri="{FF2B5EF4-FFF2-40B4-BE49-F238E27FC236}">
                <a16:creationId xmlns:a16="http://schemas.microsoft.com/office/drawing/2014/main" id="{5C42AB7C-1866-445C-A874-BBDB10A99371}"/>
              </a:ext>
            </a:extLst>
          </p:cNvPr>
          <p:cNvSpPr>
            <a:spLocks noGrp="1"/>
          </p:cNvSpPr>
          <p:nvPr>
            <p:ph idx="1"/>
          </p:nvPr>
        </p:nvSpPr>
        <p:spPr>
          <a:xfrm>
            <a:off x="762000" y="2286000"/>
            <a:ext cx="10668000" cy="4225636"/>
          </a:xfrm>
        </p:spPr>
        <p:txBody>
          <a:bodyPr>
            <a:normAutofit fontScale="92500" lnSpcReduction="10000"/>
          </a:bodyPr>
          <a:lstStyle/>
          <a:p>
            <a:pPr algn="just"/>
            <a:r>
              <a:rPr lang="en-US" sz="2400" b="1" i="0" u="none" strike="noStrike" baseline="0" dirty="0">
                <a:solidFill>
                  <a:schemeClr val="bg2">
                    <a:lumMod val="20000"/>
                    <a:lumOff val="80000"/>
                  </a:schemeClr>
                </a:solidFill>
                <a:latin typeface="f1hdlf2l-90w-d5k-3bgvzui2mm94o"/>
              </a:rPr>
              <a:t>Alternate-day therapy (ADT) </a:t>
            </a:r>
            <a:r>
              <a:rPr lang="en-US" sz="2400" b="0" i="0" u="none" strike="noStrike" baseline="0" dirty="0">
                <a:solidFill>
                  <a:schemeClr val="bg2">
                    <a:lumMod val="20000"/>
                    <a:lumOff val="80000"/>
                  </a:schemeClr>
                </a:solidFill>
                <a:latin typeface="f1hdlf2l-90w-d5k-3bgvzui2mm94o"/>
              </a:rPr>
              <a:t>regimens are indicated to decrease the impact of prolonged steroid administration, But </a:t>
            </a:r>
            <a:r>
              <a:rPr lang="en-US" sz="2400" dirty="0">
                <a:solidFill>
                  <a:schemeClr val="bg2">
                    <a:lumMod val="20000"/>
                    <a:lumOff val="80000"/>
                  </a:schemeClr>
                </a:solidFill>
                <a:latin typeface="f1hdlf2l-90w-d5k-3bgvzui2mm94o"/>
              </a:rPr>
              <a:t>are </a:t>
            </a:r>
            <a:r>
              <a:rPr lang="en-US" sz="2400" b="0" i="0" u="none" strike="noStrike" baseline="0" dirty="0">
                <a:solidFill>
                  <a:schemeClr val="bg2">
                    <a:lumMod val="20000"/>
                    <a:lumOff val="80000"/>
                  </a:schemeClr>
                </a:solidFill>
                <a:latin typeface="f1hdlf2l-90w-d5k-3bgvzui2mm94o"/>
              </a:rPr>
              <a:t>not recommended in initial treatment management, but rather in the management of the stabilized patient who needs long-term therapy. </a:t>
            </a:r>
            <a:endParaRPr lang="en-US" sz="2400" dirty="0">
              <a:solidFill>
                <a:schemeClr val="bg2">
                  <a:lumMod val="20000"/>
                  <a:lumOff val="80000"/>
                </a:schemeClr>
              </a:solidFill>
              <a:latin typeface="f1hdlf2l-90w-d5k-3bgvzui2mm94o"/>
            </a:endParaRPr>
          </a:p>
          <a:p>
            <a:pPr algn="just"/>
            <a:r>
              <a:rPr lang="en-US" sz="2400" b="0" i="0" u="none" strike="noStrike" baseline="0" dirty="0">
                <a:solidFill>
                  <a:schemeClr val="bg2">
                    <a:lumMod val="20000"/>
                    <a:lumOff val="80000"/>
                  </a:schemeClr>
                </a:solidFill>
                <a:latin typeface="f1hdlf2l-90w-d5k-3bgvzui2mm94o"/>
              </a:rPr>
              <a:t>“</a:t>
            </a:r>
            <a:r>
              <a:rPr lang="en-US" sz="2400" dirty="0">
                <a:solidFill>
                  <a:schemeClr val="bg2">
                    <a:lumMod val="20000"/>
                    <a:lumOff val="80000"/>
                  </a:schemeClr>
                </a:solidFill>
                <a:latin typeface="f1hdlf2l-90w-d5k-3bgvzui2mm94o"/>
              </a:rPr>
              <a:t>O</a:t>
            </a:r>
            <a:r>
              <a:rPr lang="en-US" sz="2400" b="0" i="0" u="none" strike="noStrike" baseline="0" dirty="0">
                <a:solidFill>
                  <a:schemeClr val="bg2">
                    <a:lumMod val="20000"/>
                    <a:lumOff val="80000"/>
                  </a:schemeClr>
                </a:solidFill>
                <a:latin typeface="f1hdlf2l-90w-d5k-3bgvzui2mm94o"/>
              </a:rPr>
              <a:t>n” &amp; “Off” days</a:t>
            </a:r>
          </a:p>
          <a:p>
            <a:pPr algn="just"/>
            <a:r>
              <a:rPr lang="en-US" sz="2400" b="0" i="0" u="none" strike="noStrike" baseline="0" dirty="0">
                <a:solidFill>
                  <a:schemeClr val="bg2">
                    <a:lumMod val="20000"/>
                    <a:lumOff val="80000"/>
                  </a:schemeClr>
                </a:solidFill>
                <a:latin typeface="f1hdlf2l-90w-d5k-3bgvzui2mm94o"/>
              </a:rPr>
              <a:t>the “on” day dose gradually increased corresponding with a dose-reduction in the “off” day dose over a period of 14 days.</a:t>
            </a:r>
            <a:endParaRPr lang="ar-JO" sz="2400" dirty="0">
              <a:solidFill>
                <a:schemeClr val="bg2">
                  <a:lumMod val="20000"/>
                  <a:lumOff val="80000"/>
                </a:schemeClr>
              </a:solidFill>
              <a:latin typeface="f1hdlf2l-90w-d5k-3bgvzui2mm94o"/>
            </a:endParaRPr>
          </a:p>
          <a:p>
            <a:pPr marL="0" indent="0" algn="just">
              <a:buNone/>
            </a:pPr>
            <a:r>
              <a:rPr lang="en-US" sz="2400" b="0" i="0" u="none" strike="noStrike" baseline="0" dirty="0">
                <a:solidFill>
                  <a:schemeClr val="bg2">
                    <a:lumMod val="20000"/>
                    <a:lumOff val="80000"/>
                  </a:schemeClr>
                </a:solidFill>
                <a:latin typeface="f1hdlf2l-90w-d5k-3bgvzui2mm94o"/>
                <a:sym typeface="Wingdings" panose="05000000000000000000" pitchFamily="2" charset="2"/>
              </a:rPr>
              <a:t> </a:t>
            </a:r>
            <a:r>
              <a:rPr lang="en-US" sz="2400" b="0" i="0" u="none" strike="noStrike" baseline="0" dirty="0">
                <a:solidFill>
                  <a:schemeClr val="bg2">
                    <a:lumMod val="20000"/>
                    <a:lumOff val="80000"/>
                  </a:schemeClr>
                </a:solidFill>
                <a:latin typeface="f1hdlf2l-90w-d5k-3bgvzui2mm94o"/>
              </a:rPr>
              <a:t> After 2 weeks, no medication is taken on “off” days.</a:t>
            </a:r>
          </a:p>
          <a:p>
            <a:pPr algn="just"/>
            <a:r>
              <a:rPr lang="en-US" sz="2400" dirty="0">
                <a:solidFill>
                  <a:schemeClr val="bg2">
                    <a:lumMod val="20000"/>
                    <a:lumOff val="80000"/>
                  </a:schemeClr>
                </a:solidFill>
                <a:latin typeface="f1hdlf2l-90w-d5k-3bgvzui2mm94o"/>
              </a:rPr>
              <a:t>Note: </a:t>
            </a:r>
            <a:r>
              <a:rPr lang="en-US" sz="2400" b="0" i="0" u="none" strike="noStrike" baseline="0" dirty="0">
                <a:solidFill>
                  <a:schemeClr val="bg2">
                    <a:lumMod val="20000"/>
                    <a:lumOff val="80000"/>
                  </a:schemeClr>
                </a:solidFill>
                <a:latin typeface="f1hdlf2l-90w-d5k-3bgvzui2mm94o"/>
              </a:rPr>
              <a:t> Not all patients will have equivalent disease control on ADT, and it should be avoided in certain indications</a:t>
            </a:r>
            <a:endParaRPr lang="en-US" sz="3600" dirty="0">
              <a:solidFill>
                <a:schemeClr val="bg2">
                  <a:lumMod val="20000"/>
                  <a:lumOff val="80000"/>
                </a:schemeClr>
              </a:solidFill>
            </a:endParaRPr>
          </a:p>
        </p:txBody>
      </p:sp>
    </p:spTree>
    <p:extLst>
      <p:ext uri="{BB962C8B-B14F-4D97-AF65-F5344CB8AC3E}">
        <p14:creationId xmlns:p14="http://schemas.microsoft.com/office/powerpoint/2010/main" val="382289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A123-FF7A-4ADA-B676-7A2980AD77B2}"/>
              </a:ext>
            </a:extLst>
          </p:cNvPr>
          <p:cNvSpPr>
            <a:spLocks noGrp="1"/>
          </p:cNvSpPr>
          <p:nvPr>
            <p:ph type="title"/>
          </p:nvPr>
        </p:nvSpPr>
        <p:spPr/>
        <p:txBody>
          <a:bodyPr/>
          <a:lstStyle/>
          <a:p>
            <a:r>
              <a:rPr lang="en-US" dirty="0"/>
              <a:t>Relative Potencies of glucocorticoids </a:t>
            </a:r>
          </a:p>
        </p:txBody>
      </p:sp>
      <p:pic>
        <p:nvPicPr>
          <p:cNvPr id="5" name="Content Placeholder 4">
            <a:extLst>
              <a:ext uri="{FF2B5EF4-FFF2-40B4-BE49-F238E27FC236}">
                <a16:creationId xmlns:a16="http://schemas.microsoft.com/office/drawing/2014/main" id="{6E696C1D-3E4E-4FA6-B863-2617D72B4282}"/>
              </a:ext>
            </a:extLst>
          </p:cNvPr>
          <p:cNvPicPr>
            <a:picLocks noGrp="1" noChangeAspect="1"/>
          </p:cNvPicPr>
          <p:nvPr>
            <p:ph idx="1"/>
          </p:nvPr>
        </p:nvPicPr>
        <p:blipFill rotWithShape="1">
          <a:blip r:embed="rId2"/>
          <a:srcRect l="11643" t="19959" r="6340" b="12546"/>
          <a:stretch/>
        </p:blipFill>
        <p:spPr>
          <a:xfrm>
            <a:off x="1399307" y="1911927"/>
            <a:ext cx="8811491" cy="4572000"/>
          </a:xfrm>
        </p:spPr>
      </p:pic>
    </p:spTree>
    <p:extLst>
      <p:ext uri="{BB962C8B-B14F-4D97-AF65-F5344CB8AC3E}">
        <p14:creationId xmlns:p14="http://schemas.microsoft.com/office/powerpoint/2010/main" val="337297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E10E-1AF7-4249-9208-AB0E61254749}"/>
              </a:ext>
            </a:extLst>
          </p:cNvPr>
          <p:cNvSpPr>
            <a:spLocks noGrp="1"/>
          </p:cNvSpPr>
          <p:nvPr>
            <p:ph type="title"/>
          </p:nvPr>
        </p:nvSpPr>
        <p:spPr/>
        <p:txBody>
          <a:bodyPr/>
          <a:lstStyle/>
          <a:p>
            <a:r>
              <a:rPr lang="en-US" dirty="0"/>
              <a:t>Monitoring of Glucocorticoids treatment </a:t>
            </a:r>
          </a:p>
        </p:txBody>
      </p:sp>
      <p:sp>
        <p:nvSpPr>
          <p:cNvPr id="3" name="Content Placeholder 2">
            <a:extLst>
              <a:ext uri="{FF2B5EF4-FFF2-40B4-BE49-F238E27FC236}">
                <a16:creationId xmlns:a16="http://schemas.microsoft.com/office/drawing/2014/main" id="{4999D91F-640B-423B-BF90-FAAF9BBC39E3}"/>
              </a:ext>
            </a:extLst>
          </p:cNvPr>
          <p:cNvSpPr>
            <a:spLocks noGrp="1"/>
          </p:cNvSpPr>
          <p:nvPr>
            <p:ph idx="1"/>
          </p:nvPr>
        </p:nvSpPr>
        <p:spPr/>
        <p:txBody>
          <a:bodyPr>
            <a:normAutofit/>
          </a:bodyPr>
          <a:lstStyle/>
          <a:p>
            <a:pPr algn="l"/>
            <a:r>
              <a:rPr lang="en-US" sz="2000" b="0" i="0" u="none" strike="noStrike" baseline="0" dirty="0">
                <a:solidFill>
                  <a:schemeClr val="bg2">
                    <a:lumMod val="20000"/>
                    <a:lumOff val="80000"/>
                  </a:schemeClr>
                </a:solidFill>
                <a:latin typeface="f1kpzopz-ib5-ecj-1kf0d4jaicpe0"/>
              </a:rPr>
              <a:t>Monitoring Glucose concentrations (serum and urine)</a:t>
            </a:r>
          </a:p>
          <a:p>
            <a:pPr algn="l"/>
            <a:r>
              <a:rPr lang="en-US" sz="2000" b="0" i="0" u="none" strike="noStrike" baseline="0" dirty="0">
                <a:solidFill>
                  <a:schemeClr val="bg2">
                    <a:lumMod val="20000"/>
                    <a:lumOff val="80000"/>
                  </a:schemeClr>
                </a:solidFill>
                <a:latin typeface="f1kpzopz-ib5-ecj-1kf0d4jaicpe0"/>
              </a:rPr>
              <a:t>Electrolytes (serum and urine)</a:t>
            </a:r>
          </a:p>
          <a:p>
            <a:pPr algn="l"/>
            <a:r>
              <a:rPr lang="en-US" sz="2000" b="0" i="0" u="none" strike="noStrike" baseline="0" dirty="0">
                <a:solidFill>
                  <a:schemeClr val="bg2">
                    <a:lumMod val="20000"/>
                    <a:lumOff val="80000"/>
                  </a:schemeClr>
                </a:solidFill>
                <a:latin typeface="f1kpzopz-ib5-ecj-1kf0d4jaicpe0"/>
              </a:rPr>
              <a:t>Ophthalmologic examinations</a:t>
            </a:r>
          </a:p>
          <a:p>
            <a:pPr algn="l"/>
            <a:r>
              <a:rPr lang="en-US" sz="2000" b="0" i="0" u="none" strike="noStrike" baseline="0" dirty="0">
                <a:solidFill>
                  <a:schemeClr val="bg2">
                    <a:lumMod val="20000"/>
                    <a:lumOff val="80000"/>
                  </a:schemeClr>
                </a:solidFill>
                <a:latin typeface="f1kpzopz-ib5-ecj-1kf0d4jaicpe0"/>
              </a:rPr>
              <a:t>Stool tests for occult blood loss</a:t>
            </a:r>
          </a:p>
          <a:p>
            <a:pPr algn="l"/>
            <a:r>
              <a:rPr lang="en-US" sz="2000" b="0" i="0" u="none" strike="noStrike" baseline="0" dirty="0">
                <a:solidFill>
                  <a:schemeClr val="bg2">
                    <a:lumMod val="20000"/>
                    <a:lumOff val="80000"/>
                  </a:schemeClr>
                </a:solidFill>
                <a:latin typeface="f1kpzopz-ib5-ecj-1kf0d4jaicpe0"/>
              </a:rPr>
              <a:t>Growth and development (children and adolescents)</a:t>
            </a:r>
            <a:endParaRPr lang="ar-JO" sz="2000" b="0" i="0" u="none" strike="noStrike" baseline="0" dirty="0">
              <a:solidFill>
                <a:schemeClr val="bg2">
                  <a:lumMod val="20000"/>
                  <a:lumOff val="80000"/>
                </a:schemeClr>
              </a:solidFill>
              <a:latin typeface="f1kpzopz-ib5-ecj-1kf0d4jaicpe0"/>
            </a:endParaRPr>
          </a:p>
          <a:p>
            <a:pPr algn="l"/>
            <a:endParaRPr lang="en-US" sz="3200" dirty="0">
              <a:solidFill>
                <a:schemeClr val="tx1"/>
              </a:solidFill>
            </a:endParaRPr>
          </a:p>
        </p:txBody>
      </p:sp>
    </p:spTree>
    <p:extLst>
      <p:ext uri="{BB962C8B-B14F-4D97-AF65-F5344CB8AC3E}">
        <p14:creationId xmlns:p14="http://schemas.microsoft.com/office/powerpoint/2010/main" val="115517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EF0D-285D-454C-9AB0-B0DE9993DEBF}"/>
              </a:ext>
            </a:extLst>
          </p:cNvPr>
          <p:cNvSpPr>
            <a:spLocks noGrp="1"/>
          </p:cNvSpPr>
          <p:nvPr>
            <p:ph type="title"/>
          </p:nvPr>
        </p:nvSpPr>
        <p:spPr/>
        <p:txBody>
          <a:bodyPr/>
          <a:lstStyle/>
          <a:p>
            <a:r>
              <a:rPr lang="en-US" dirty="0"/>
              <a:t>Counseling </a:t>
            </a:r>
          </a:p>
        </p:txBody>
      </p:sp>
      <p:sp>
        <p:nvSpPr>
          <p:cNvPr id="3" name="Content Placeholder 2">
            <a:extLst>
              <a:ext uri="{FF2B5EF4-FFF2-40B4-BE49-F238E27FC236}">
                <a16:creationId xmlns:a16="http://schemas.microsoft.com/office/drawing/2014/main" id="{144BFE74-E2D6-4637-B94F-17B8F01FB988}"/>
              </a:ext>
            </a:extLst>
          </p:cNvPr>
          <p:cNvSpPr>
            <a:spLocks noGrp="1"/>
          </p:cNvSpPr>
          <p:nvPr>
            <p:ph idx="1"/>
          </p:nvPr>
        </p:nvSpPr>
        <p:spPr>
          <a:xfrm>
            <a:off x="762000" y="2286000"/>
            <a:ext cx="10668000" cy="4211782"/>
          </a:xfrm>
        </p:spPr>
        <p:txBody>
          <a:bodyPr>
            <a:normAutofit lnSpcReduction="10000"/>
          </a:bodyPr>
          <a:lstStyle/>
          <a:p>
            <a:pPr algn="just"/>
            <a:r>
              <a:rPr lang="en-US" sz="1800" b="0" i="0" u="none" strike="noStrike" baseline="0" dirty="0">
                <a:solidFill>
                  <a:schemeClr val="bg2">
                    <a:lumMod val="20000"/>
                    <a:lumOff val="80000"/>
                  </a:schemeClr>
                </a:solidFill>
                <a:latin typeface="f1kpzopz-ib5-ecj-1kf0d4jaicpe0"/>
              </a:rPr>
              <a:t>Counseling Take with food to minimize GI discomfort</a:t>
            </a:r>
          </a:p>
          <a:p>
            <a:pPr algn="just"/>
            <a:r>
              <a:rPr lang="en-US" sz="1800" b="0" i="0" u="none" strike="noStrike" baseline="0" dirty="0">
                <a:solidFill>
                  <a:schemeClr val="bg2">
                    <a:lumMod val="20000"/>
                    <a:lumOff val="80000"/>
                  </a:schemeClr>
                </a:solidFill>
                <a:latin typeface="f1kpzopz-ib5-ecj-1kf0d4jaicpe0"/>
              </a:rPr>
              <a:t>Never discontinue medication on your own; check with your physician; gradual dose reduction is usually necessary</a:t>
            </a:r>
          </a:p>
          <a:p>
            <a:pPr algn="just"/>
            <a:r>
              <a:rPr lang="en-US" sz="1800" b="0" i="0" u="none" strike="noStrike" baseline="0" dirty="0">
                <a:solidFill>
                  <a:schemeClr val="bg2">
                    <a:lumMod val="20000"/>
                    <a:lumOff val="80000"/>
                  </a:schemeClr>
                </a:solidFill>
                <a:latin typeface="f1kpzopz-ib5-ecj-1kf0d4jaicpe0"/>
              </a:rPr>
              <a:t>Carry or wear medical identification indicating that you are on long-term glucocorticoid therapy</a:t>
            </a:r>
          </a:p>
          <a:p>
            <a:pPr algn="just"/>
            <a:r>
              <a:rPr lang="en-US" sz="1800" b="0" i="0" u="none" strike="noStrike" baseline="0" dirty="0">
                <a:solidFill>
                  <a:schemeClr val="bg2">
                    <a:lumMod val="20000"/>
                    <a:lumOff val="80000"/>
                  </a:schemeClr>
                </a:solidFill>
                <a:latin typeface="f1kpzopz-ib5-ecj-1kf0d4jaicpe0"/>
              </a:rPr>
              <a:t>Dosage increases can be necessary at times of increased stress (surgery or emergency treatments)</a:t>
            </a:r>
          </a:p>
          <a:p>
            <a:pPr algn="just"/>
            <a:r>
              <a:rPr lang="en-US" sz="1800" b="0" i="0" u="none" strike="noStrike" baseline="0" dirty="0">
                <a:solidFill>
                  <a:schemeClr val="bg2">
                    <a:lumMod val="20000"/>
                    <a:lumOff val="80000"/>
                  </a:schemeClr>
                </a:solidFill>
                <a:latin typeface="f1kpzopz-ib5-ecj-1kf0d4jaicpe0"/>
              </a:rPr>
              <a:t>Be aware of potential side effects (</a:t>
            </a:r>
            <a:r>
              <a:rPr lang="en-US" sz="1800" b="0" i="0" u="none" strike="noStrike" baseline="0" dirty="0" err="1">
                <a:solidFill>
                  <a:schemeClr val="bg2">
                    <a:lumMod val="20000"/>
                    <a:lumOff val="80000"/>
                  </a:schemeClr>
                </a:solidFill>
                <a:latin typeface="f1kpzopz-ib5-ecj-1kf0d4jaicpe0"/>
              </a:rPr>
              <a:t>ie</a:t>
            </a:r>
            <a:r>
              <a:rPr lang="en-US" sz="1800" b="0" i="0" u="none" strike="noStrike" baseline="0" dirty="0">
                <a:solidFill>
                  <a:schemeClr val="bg2">
                    <a:lumMod val="20000"/>
                    <a:lumOff val="80000"/>
                  </a:schemeClr>
                </a:solidFill>
                <a:latin typeface="f1kpzopz-ib5-ecj-1kf0d4jaicpe0"/>
              </a:rPr>
              <a:t>, visual disturbances, thin skin </a:t>
            </a:r>
            <a:r>
              <a:rPr lang="en-US" sz="1800" b="0" i="0" u="none" strike="noStrike" baseline="0" dirty="0">
                <a:solidFill>
                  <a:schemeClr val="bg2">
                    <a:lumMod val="20000"/>
                    <a:lumOff val="80000"/>
                  </a:schemeClr>
                </a:solidFill>
                <a:latin typeface="f1kpzopz-ib5-ecj-1kf0d4jaicpe0"/>
                <a:sym typeface="Wingdings" panose="05000000000000000000" pitchFamily="2" charset="2"/>
              </a:rPr>
              <a:t> </a:t>
            </a:r>
            <a:r>
              <a:rPr lang="en-US" sz="1800" b="0" i="0" u="none" strike="noStrike" baseline="0" dirty="0">
                <a:solidFill>
                  <a:schemeClr val="bg2">
                    <a:lumMod val="20000"/>
                    <a:lumOff val="80000"/>
                  </a:schemeClr>
                </a:solidFill>
                <a:latin typeface="f1kpzopz-ib5-ecj-1kf0d4jaicpe0"/>
              </a:rPr>
              <a:t> bruising)</a:t>
            </a:r>
          </a:p>
          <a:p>
            <a:pPr algn="just"/>
            <a:r>
              <a:rPr lang="en-US" sz="1800" b="1" i="0" u="none" strike="noStrike" baseline="0" dirty="0">
                <a:solidFill>
                  <a:schemeClr val="bg1"/>
                </a:solidFill>
                <a:latin typeface="f1kpzopz-ib5-ecj-1kf0d4jaicpe0"/>
              </a:rPr>
              <a:t>What to do if you miss a dose</a:t>
            </a:r>
            <a:r>
              <a:rPr lang="en-US" sz="1800" b="1" dirty="0">
                <a:solidFill>
                  <a:schemeClr val="bg1"/>
                </a:solidFill>
                <a:latin typeface="f1kpzopz-ib5-ecj-1kf0d4jaicpe0"/>
              </a:rPr>
              <a:t> ???  </a:t>
            </a:r>
            <a:r>
              <a:rPr lang="en-US" sz="1800" b="0" i="0" u="none" strike="noStrike" baseline="0" dirty="0">
                <a:solidFill>
                  <a:schemeClr val="bg2">
                    <a:lumMod val="20000"/>
                    <a:lumOff val="80000"/>
                  </a:schemeClr>
                </a:solidFill>
                <a:latin typeface="f1kpzopz-ib5-ecj-1kf0d4jaicpe0"/>
              </a:rPr>
              <a:t>If your dosing schedule is:</a:t>
            </a:r>
          </a:p>
          <a:p>
            <a:pPr algn="just"/>
            <a:r>
              <a:rPr lang="en-US" sz="1800" b="0" i="0" u="none" strike="noStrike" baseline="0" dirty="0">
                <a:solidFill>
                  <a:schemeClr val="bg2">
                    <a:lumMod val="20000"/>
                    <a:lumOff val="80000"/>
                  </a:schemeClr>
                </a:solidFill>
                <a:latin typeface="fj57q24-i77-ek1-xqweswb3nt8e"/>
              </a:rPr>
              <a:t>Every other day</a:t>
            </a:r>
            <a:r>
              <a:rPr lang="en-US" sz="1800" b="0" i="0" u="none" strike="noStrike" baseline="0" dirty="0">
                <a:solidFill>
                  <a:schemeClr val="bg2">
                    <a:lumMod val="20000"/>
                    <a:lumOff val="80000"/>
                  </a:schemeClr>
                </a:solidFill>
                <a:latin typeface="f1kpzopz-ib5-ecj-1kf0d4jaicpe0"/>
              </a:rPr>
              <a:t>: Take as soon as possible if remembered that morning. If not remembered until later, skip that day. Take the next morning, and then skip the following day</a:t>
            </a:r>
          </a:p>
          <a:p>
            <a:pPr algn="just"/>
            <a:r>
              <a:rPr lang="en-US" sz="1800" b="0" i="0" u="none" strike="noStrike" baseline="0" dirty="0">
                <a:solidFill>
                  <a:schemeClr val="bg2">
                    <a:lumMod val="20000"/>
                    <a:lumOff val="80000"/>
                  </a:schemeClr>
                </a:solidFill>
                <a:latin typeface="fj57q24-i77-ek1-xqweswb3nt8e"/>
              </a:rPr>
              <a:t>Every day</a:t>
            </a:r>
            <a:r>
              <a:rPr lang="en-US" sz="1800" b="0" i="0" u="none" strike="noStrike" baseline="0" dirty="0">
                <a:solidFill>
                  <a:schemeClr val="bg2">
                    <a:lumMod val="20000"/>
                    <a:lumOff val="80000"/>
                  </a:schemeClr>
                </a:solidFill>
                <a:latin typeface="f1kpzopz-ib5-ecj-1kf0d4jaicpe0"/>
              </a:rPr>
              <a:t>: Take as soon as possible but skip if almost time for the next dose. Never double doses</a:t>
            </a:r>
            <a:endParaRPr lang="en-US" dirty="0">
              <a:solidFill>
                <a:schemeClr val="bg2">
                  <a:lumMod val="20000"/>
                  <a:lumOff val="80000"/>
                </a:schemeClr>
              </a:solidFill>
            </a:endParaRPr>
          </a:p>
        </p:txBody>
      </p:sp>
    </p:spTree>
    <p:extLst>
      <p:ext uri="{BB962C8B-B14F-4D97-AF65-F5344CB8AC3E}">
        <p14:creationId xmlns:p14="http://schemas.microsoft.com/office/powerpoint/2010/main" val="395523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A1E4-C9BF-4FD7-8CE2-BDE610432365}"/>
              </a:ext>
            </a:extLst>
          </p:cNvPr>
          <p:cNvSpPr>
            <a:spLocks noGrp="1"/>
          </p:cNvSpPr>
          <p:nvPr>
            <p:ph type="title"/>
          </p:nvPr>
        </p:nvSpPr>
        <p:spPr/>
        <p:txBody>
          <a:bodyPr/>
          <a:lstStyle/>
          <a:p>
            <a:r>
              <a:rPr lang="en-US" dirty="0"/>
              <a:t>Adrenal Hormones function</a:t>
            </a:r>
          </a:p>
        </p:txBody>
      </p:sp>
      <p:sp>
        <p:nvSpPr>
          <p:cNvPr id="3" name="Content Placeholder 2">
            <a:extLst>
              <a:ext uri="{FF2B5EF4-FFF2-40B4-BE49-F238E27FC236}">
                <a16:creationId xmlns:a16="http://schemas.microsoft.com/office/drawing/2014/main" id="{2364ACF7-14FB-4CD3-9B22-6F1AF94B5BD9}"/>
              </a:ext>
            </a:extLst>
          </p:cNvPr>
          <p:cNvSpPr>
            <a:spLocks noGrp="1"/>
          </p:cNvSpPr>
          <p:nvPr>
            <p:ph idx="1"/>
          </p:nvPr>
        </p:nvSpPr>
        <p:spPr/>
        <p:txBody>
          <a:bodyPr>
            <a:normAutofit lnSpcReduction="10000"/>
          </a:bodyPr>
          <a:lstStyle/>
          <a:p>
            <a:pPr algn="just"/>
            <a:r>
              <a:rPr lang="en-US" b="1" dirty="0">
                <a:solidFill>
                  <a:schemeClr val="bg1">
                    <a:lumMod val="95000"/>
                    <a:lumOff val="5000"/>
                    <a:alpha val="70000"/>
                  </a:schemeClr>
                </a:solidFill>
                <a:latin typeface="Calibri" panose="020F0502020204030204" pitchFamily="34" charset="0"/>
              </a:rPr>
              <a:t> Mineralocorticoids </a:t>
            </a:r>
            <a:r>
              <a:rPr lang="en-US" b="1" dirty="0">
                <a:solidFill>
                  <a:schemeClr val="bg1">
                    <a:lumMod val="95000"/>
                    <a:lumOff val="5000"/>
                    <a:alpha val="70000"/>
                  </a:schemeClr>
                </a:solidFill>
                <a:latin typeface="Calibri" panose="020F0502020204030204" pitchFamily="34" charset="0"/>
                <a:sym typeface="Wingdings" panose="05000000000000000000" pitchFamily="2" charset="2"/>
              </a:rPr>
              <a:t>mainly </a:t>
            </a:r>
            <a:r>
              <a:rPr lang="en-US" b="1" dirty="0">
                <a:solidFill>
                  <a:schemeClr val="bg1">
                    <a:lumMod val="95000"/>
                    <a:lumOff val="5000"/>
                    <a:alpha val="70000"/>
                  </a:schemeClr>
                </a:solidFill>
                <a:latin typeface="Calibri" panose="020F0502020204030204" pitchFamily="34" charset="0"/>
              </a:rPr>
              <a:t>Aldosterone</a:t>
            </a:r>
            <a:r>
              <a:rPr lang="en-US" dirty="0">
                <a:solidFill>
                  <a:schemeClr val="bg1">
                    <a:lumMod val="95000"/>
                    <a:lumOff val="5000"/>
                    <a:alpha val="70000"/>
                  </a:schemeClr>
                </a:solidFill>
                <a:latin typeface="Calibri" panose="020F0502020204030204" pitchFamily="34" charset="0"/>
              </a:rPr>
              <a:t> (steroid hormone) </a:t>
            </a:r>
            <a:r>
              <a:rPr lang="en-US" dirty="0">
                <a:latin typeface="Calibri" panose="020F0502020204030204" pitchFamily="34" charset="0"/>
              </a:rPr>
              <a:t>maintains electrolyte and volume homeostasis by altering potassium and magnesium secretion and renal tubular sodium reabsorption.</a:t>
            </a:r>
          </a:p>
          <a:p>
            <a:pPr algn="just"/>
            <a:r>
              <a:rPr lang="en-US" b="1" dirty="0">
                <a:solidFill>
                  <a:schemeClr val="bg1">
                    <a:lumMod val="95000"/>
                    <a:lumOff val="5000"/>
                    <a:alpha val="70000"/>
                  </a:schemeClr>
                </a:solidFill>
                <a:latin typeface="Calibri" panose="020F0502020204030204" pitchFamily="34" charset="0"/>
              </a:rPr>
              <a:t> Glucocorticoids</a:t>
            </a:r>
            <a:r>
              <a:rPr lang="en-US" dirty="0">
                <a:latin typeface="Calibri" panose="020F0502020204030204" pitchFamily="34" charset="0"/>
              </a:rPr>
              <a:t>, mainly cortisol, are responsible for the regulation of fat, carbohydrate, and protein metabolism.</a:t>
            </a:r>
          </a:p>
          <a:p>
            <a:pPr algn="just"/>
            <a:r>
              <a:rPr lang="en-US" b="1" dirty="0">
                <a:solidFill>
                  <a:schemeClr val="bg1">
                    <a:lumMod val="95000"/>
                    <a:lumOff val="5000"/>
                    <a:alpha val="70000"/>
                  </a:schemeClr>
                </a:solidFill>
                <a:latin typeface="Calibri" panose="020F0502020204030204" pitchFamily="34" charset="0"/>
              </a:rPr>
              <a:t> Androgens</a:t>
            </a:r>
            <a:r>
              <a:rPr lang="en-US" dirty="0">
                <a:latin typeface="Calibri" panose="020F0502020204030204" pitchFamily="34" charset="0"/>
              </a:rPr>
              <a:t> influence the reproductive system in addition to modulating primary and secondary sex characteristics.</a:t>
            </a:r>
          </a:p>
        </p:txBody>
      </p:sp>
    </p:spTree>
    <p:extLst>
      <p:ext uri="{BB962C8B-B14F-4D97-AF65-F5344CB8AC3E}">
        <p14:creationId xmlns:p14="http://schemas.microsoft.com/office/powerpoint/2010/main" val="170702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C7AC-EA5C-440C-B536-284A416593DD}"/>
              </a:ext>
            </a:extLst>
          </p:cNvPr>
          <p:cNvSpPr>
            <a:spLocks noGrp="1"/>
          </p:cNvSpPr>
          <p:nvPr>
            <p:ph type="title"/>
          </p:nvPr>
        </p:nvSpPr>
        <p:spPr/>
        <p:txBody>
          <a:bodyPr/>
          <a:lstStyle/>
          <a:p>
            <a:r>
              <a:rPr lang="en-US" dirty="0"/>
              <a:t>Regulation of hormone secretion</a:t>
            </a:r>
          </a:p>
        </p:txBody>
      </p:sp>
      <p:sp>
        <p:nvSpPr>
          <p:cNvPr id="3" name="Content Placeholder 2">
            <a:extLst>
              <a:ext uri="{FF2B5EF4-FFF2-40B4-BE49-F238E27FC236}">
                <a16:creationId xmlns:a16="http://schemas.microsoft.com/office/drawing/2014/main" id="{12EFC40D-4D68-4BDA-B4C1-CE8081E781D6}"/>
              </a:ext>
            </a:extLst>
          </p:cNvPr>
          <p:cNvSpPr>
            <a:spLocks noGrp="1"/>
          </p:cNvSpPr>
          <p:nvPr>
            <p:ph idx="1"/>
          </p:nvPr>
        </p:nvSpPr>
        <p:spPr>
          <a:xfrm>
            <a:off x="762000" y="2286000"/>
            <a:ext cx="10668000" cy="4339652"/>
          </a:xfrm>
        </p:spPr>
        <p:txBody>
          <a:bodyPr>
            <a:normAutofit fontScale="85000" lnSpcReduction="20000"/>
          </a:bodyPr>
          <a:lstStyle/>
          <a:p>
            <a:pPr algn="just"/>
            <a:r>
              <a:rPr lang="en-US" sz="3100" b="1" dirty="0">
                <a:solidFill>
                  <a:schemeClr val="bg1">
                    <a:lumMod val="95000"/>
                    <a:lumOff val="5000"/>
                    <a:alpha val="70000"/>
                  </a:schemeClr>
                </a:solidFill>
                <a:latin typeface="Calibri" panose="020F0502020204030204" pitchFamily="34" charset="0"/>
              </a:rPr>
              <a:t>Glucocorticoid secretion </a:t>
            </a:r>
            <a:r>
              <a:rPr lang="en-US" sz="3100" dirty="0">
                <a:latin typeface="Calibri" panose="020F0502020204030204" pitchFamily="34" charset="0"/>
              </a:rPr>
              <a:t>is regulated by the pituitary hormone, adrenocorticotropic hormone (ACTH). </a:t>
            </a:r>
          </a:p>
          <a:p>
            <a:pPr algn="just"/>
            <a:r>
              <a:rPr lang="en-US" sz="3100" dirty="0">
                <a:latin typeface="Calibri" panose="020F0502020204030204" pitchFamily="34" charset="0"/>
              </a:rPr>
              <a:t>Under normal conditions, ACTH is released from the anterior pituitary in response to corticotropin-releasing hormone (CRH), which is secreted from hypothalamus. </a:t>
            </a:r>
          </a:p>
          <a:p>
            <a:pPr algn="just"/>
            <a:r>
              <a:rPr lang="en-US" sz="3100" dirty="0">
                <a:latin typeface="Calibri" panose="020F0502020204030204" pitchFamily="34" charset="0"/>
              </a:rPr>
              <a:t>Vasopressin and oxytocin have weak ACTH-releasing activity through binding to the inferior V3 receptor (in the Pituitary).</a:t>
            </a:r>
          </a:p>
          <a:p>
            <a:pPr algn="just"/>
            <a:r>
              <a:rPr lang="en-US" sz="3100" dirty="0">
                <a:latin typeface="Calibri" panose="020F0502020204030204" pitchFamily="34" charset="0"/>
              </a:rPr>
              <a:t>CRH, in combination with vasopressin and oxytocin, stimulates greater ACTH secretion than each hormone individually.</a:t>
            </a:r>
          </a:p>
          <a:p>
            <a:endParaRPr lang="en-US" dirty="0"/>
          </a:p>
        </p:txBody>
      </p:sp>
    </p:spTree>
    <p:extLst>
      <p:ext uri="{BB962C8B-B14F-4D97-AF65-F5344CB8AC3E}">
        <p14:creationId xmlns:p14="http://schemas.microsoft.com/office/powerpoint/2010/main" val="423639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70B9-FC0C-40C2-ADC2-88ACFE71429A}"/>
              </a:ext>
            </a:extLst>
          </p:cNvPr>
          <p:cNvSpPr>
            <a:spLocks noGrp="1"/>
          </p:cNvSpPr>
          <p:nvPr>
            <p:ph type="title"/>
          </p:nvPr>
        </p:nvSpPr>
        <p:spPr>
          <a:xfrm>
            <a:off x="702040" y="1211704"/>
            <a:ext cx="4289685" cy="3914931"/>
          </a:xfrm>
        </p:spPr>
        <p:txBody>
          <a:bodyPr>
            <a:normAutofit fontScale="90000"/>
          </a:bodyPr>
          <a:lstStyle/>
          <a:p>
            <a:r>
              <a:rPr lang="en-US" dirty="0"/>
              <a:t>Negative feedback system involved in the regulation of cortisol secretion under normal conditions</a:t>
            </a:r>
          </a:p>
        </p:txBody>
      </p:sp>
      <p:pic>
        <p:nvPicPr>
          <p:cNvPr id="5" name="Content Placeholder 4">
            <a:extLst>
              <a:ext uri="{FF2B5EF4-FFF2-40B4-BE49-F238E27FC236}">
                <a16:creationId xmlns:a16="http://schemas.microsoft.com/office/drawing/2014/main" id="{9B73CD3F-D63A-41F5-A839-2C51FE197A23}"/>
              </a:ext>
            </a:extLst>
          </p:cNvPr>
          <p:cNvPicPr>
            <a:picLocks noGrp="1" noChangeAspect="1"/>
          </p:cNvPicPr>
          <p:nvPr>
            <p:ph idx="1"/>
          </p:nvPr>
        </p:nvPicPr>
        <p:blipFill>
          <a:blip r:embed="rId2"/>
          <a:stretch>
            <a:fillRect/>
          </a:stretch>
        </p:blipFill>
        <p:spPr>
          <a:xfrm>
            <a:off x="5606321" y="371006"/>
            <a:ext cx="6475751" cy="6115987"/>
          </a:xfrm>
        </p:spPr>
      </p:pic>
    </p:spTree>
    <p:extLst>
      <p:ext uri="{BB962C8B-B14F-4D97-AF65-F5344CB8AC3E}">
        <p14:creationId xmlns:p14="http://schemas.microsoft.com/office/powerpoint/2010/main" val="373997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34C9319-1B32-4F2D-8972-F9ED437235A3}"/>
              </a:ext>
            </a:extLst>
          </p:cNvPr>
          <p:cNvSpPr>
            <a:spLocks noGrp="1"/>
          </p:cNvSpPr>
          <p:nvPr>
            <p:ph idx="1"/>
          </p:nvPr>
        </p:nvSpPr>
        <p:spPr>
          <a:xfrm>
            <a:off x="762000" y="2286000"/>
            <a:ext cx="5704116" cy="4114800"/>
          </a:xfrm>
        </p:spPr>
        <p:txBody>
          <a:bodyPr>
            <a:normAutofit/>
          </a:bodyPr>
          <a:lstStyle/>
          <a:p>
            <a:pPr algn="just"/>
            <a:r>
              <a:rPr lang="en-US" sz="2200" b="1" dirty="0">
                <a:latin typeface="Calibri" panose="020F0502020204030204" pitchFamily="34" charset="0"/>
              </a:rPr>
              <a:t>Androgen regulation</a:t>
            </a:r>
            <a:r>
              <a:rPr lang="en-US" sz="2200" dirty="0">
                <a:latin typeface="Calibri" panose="020F0502020204030204" pitchFamily="34" charset="0"/>
              </a:rPr>
              <a:t>: When plasma androgen reaches sufficient concentrations, production is terminated via a negative feedback loop.</a:t>
            </a:r>
          </a:p>
          <a:p>
            <a:pPr algn="just"/>
            <a:r>
              <a:rPr lang="en-US" sz="2200" dirty="0">
                <a:latin typeface="Calibri" panose="020F0502020204030204" pitchFamily="34" charset="0"/>
              </a:rPr>
              <a:t>Other factors: </a:t>
            </a:r>
          </a:p>
          <a:p>
            <a:pPr marL="0" indent="0" algn="just">
              <a:buNone/>
            </a:pPr>
            <a:r>
              <a:rPr lang="en-US" sz="2200" dirty="0">
                <a:latin typeface="Calibri" panose="020F0502020204030204" pitchFamily="34" charset="0"/>
              </a:rPr>
              <a:t> </a:t>
            </a:r>
            <a:r>
              <a:rPr lang="en-US" sz="2200" dirty="0">
                <a:latin typeface="Calibri" panose="020F0502020204030204" pitchFamily="34" charset="0"/>
                <a:sym typeface="Wingdings" panose="05000000000000000000" pitchFamily="2" charset="2"/>
              </a:rPr>
              <a:t> </a:t>
            </a:r>
            <a:r>
              <a:rPr lang="en-US" sz="2200" dirty="0">
                <a:latin typeface="Calibri" panose="020F0502020204030204" pitchFamily="34" charset="0"/>
              </a:rPr>
              <a:t>Androgen release is increased during puberty and in women with hirsutism. </a:t>
            </a:r>
          </a:p>
          <a:p>
            <a:pPr marL="0" indent="0" algn="just">
              <a:buNone/>
            </a:pPr>
            <a:r>
              <a:rPr lang="en-US" sz="2200" dirty="0">
                <a:latin typeface="Calibri" panose="020F0502020204030204" pitchFamily="34" charset="0"/>
                <a:sym typeface="Wingdings" panose="05000000000000000000" pitchFamily="2" charset="2"/>
              </a:rPr>
              <a:t> </a:t>
            </a:r>
            <a:r>
              <a:rPr lang="en-US" sz="2200" dirty="0">
                <a:latin typeface="Calibri" panose="020F0502020204030204" pitchFamily="34" charset="0"/>
              </a:rPr>
              <a:t>Adrenal androgen release decreases with age and in fasting states, including anorexia nervosa.</a:t>
            </a:r>
          </a:p>
        </p:txBody>
      </p:sp>
      <p:sp>
        <p:nvSpPr>
          <p:cNvPr id="2" name="Title 1">
            <a:extLst>
              <a:ext uri="{FF2B5EF4-FFF2-40B4-BE49-F238E27FC236}">
                <a16:creationId xmlns:a16="http://schemas.microsoft.com/office/drawing/2014/main" id="{A9180993-0573-40B2-9A30-F090EA15D171}"/>
              </a:ext>
            </a:extLst>
          </p:cNvPr>
          <p:cNvSpPr>
            <a:spLocks noGrp="1"/>
          </p:cNvSpPr>
          <p:nvPr>
            <p:ph type="title"/>
          </p:nvPr>
        </p:nvSpPr>
        <p:spPr>
          <a:xfrm>
            <a:off x="762000" y="762000"/>
            <a:ext cx="5334000" cy="1524000"/>
          </a:xfrm>
        </p:spPr>
        <p:txBody>
          <a:bodyPr>
            <a:normAutofit/>
          </a:bodyPr>
          <a:lstStyle/>
          <a:p>
            <a:r>
              <a:rPr lang="en-US" sz="3200"/>
              <a:t>Regulation of hormone secretion</a:t>
            </a:r>
          </a:p>
        </p:txBody>
      </p:sp>
      <p:pic>
        <p:nvPicPr>
          <p:cNvPr id="4" name="Picture 3">
            <a:extLst>
              <a:ext uri="{FF2B5EF4-FFF2-40B4-BE49-F238E27FC236}">
                <a16:creationId xmlns:a16="http://schemas.microsoft.com/office/drawing/2014/main" id="{C6D4B199-CA96-442A-B60A-520AF5D1B3DC}"/>
              </a:ext>
            </a:extLst>
          </p:cNvPr>
          <p:cNvPicPr>
            <a:picLocks noChangeAspect="1"/>
          </p:cNvPicPr>
          <p:nvPr/>
        </p:nvPicPr>
        <p:blipFill rotWithShape="1">
          <a:blip r:embed="rId2"/>
          <a:srcRect l="33179" t="13538" r="40513" b="19590"/>
          <a:stretch/>
        </p:blipFill>
        <p:spPr>
          <a:xfrm>
            <a:off x="8126040" y="771525"/>
            <a:ext cx="2797920" cy="5334000"/>
          </a:xfrm>
          <a:prstGeom prst="rect">
            <a:avLst/>
          </a:prstGeom>
        </p:spPr>
      </p:pic>
    </p:spTree>
    <p:extLst>
      <p:ext uri="{BB962C8B-B14F-4D97-AF65-F5344CB8AC3E}">
        <p14:creationId xmlns:p14="http://schemas.microsoft.com/office/powerpoint/2010/main" val="366982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B95C-F727-4BE5-99FD-523844AE5DEB}"/>
              </a:ext>
            </a:extLst>
          </p:cNvPr>
          <p:cNvSpPr>
            <a:spLocks noGrp="1"/>
          </p:cNvSpPr>
          <p:nvPr>
            <p:ph type="title"/>
          </p:nvPr>
        </p:nvSpPr>
        <p:spPr/>
        <p:txBody>
          <a:bodyPr/>
          <a:lstStyle/>
          <a:p>
            <a:r>
              <a:rPr lang="en-US" dirty="0"/>
              <a:t>Regulation of hormone secretion</a:t>
            </a:r>
          </a:p>
        </p:txBody>
      </p:sp>
      <p:sp>
        <p:nvSpPr>
          <p:cNvPr id="3" name="Content Placeholder 2">
            <a:extLst>
              <a:ext uri="{FF2B5EF4-FFF2-40B4-BE49-F238E27FC236}">
                <a16:creationId xmlns:a16="http://schemas.microsoft.com/office/drawing/2014/main" id="{6EC631F8-439C-445B-A4B2-8FC3901072C3}"/>
              </a:ext>
            </a:extLst>
          </p:cNvPr>
          <p:cNvSpPr>
            <a:spLocks noGrp="1"/>
          </p:cNvSpPr>
          <p:nvPr>
            <p:ph idx="1"/>
          </p:nvPr>
        </p:nvSpPr>
        <p:spPr>
          <a:xfrm>
            <a:off x="762000" y="2286000"/>
            <a:ext cx="10668000" cy="4159770"/>
          </a:xfrm>
        </p:spPr>
        <p:txBody>
          <a:bodyPr>
            <a:normAutofit fontScale="77500" lnSpcReduction="20000"/>
          </a:bodyPr>
          <a:lstStyle/>
          <a:p>
            <a:pPr algn="just"/>
            <a:r>
              <a:rPr lang="en-US" sz="3100" b="1" dirty="0">
                <a:solidFill>
                  <a:schemeClr val="bg1">
                    <a:lumMod val="95000"/>
                    <a:lumOff val="5000"/>
                    <a:alpha val="70000"/>
                  </a:schemeClr>
                </a:solidFill>
                <a:latin typeface="Calibri" panose="020F0502020204030204" pitchFamily="34" charset="0"/>
              </a:rPr>
              <a:t>Aldosterone secretion: </a:t>
            </a:r>
            <a:r>
              <a:rPr lang="en-US" sz="3100" dirty="0">
                <a:latin typeface="Calibri" panose="020F0502020204030204" pitchFamily="34" charset="0"/>
              </a:rPr>
              <a:t>The renin–angiotensin system regulates aldosterone secretion through both intrarenal and extrarenal mechanisms.</a:t>
            </a:r>
          </a:p>
          <a:p>
            <a:pPr algn="just"/>
            <a:r>
              <a:rPr lang="en-US" sz="3100" dirty="0">
                <a:latin typeface="Calibri" panose="020F0502020204030204" pitchFamily="34" charset="0"/>
              </a:rPr>
              <a:t>Renin production and subsequent aldosterone secretion is stimulated by blood pressure lowering (due to volume depletion), erect posture, salt depletion, β-adrenergic stimulation, and CNS excitation.</a:t>
            </a:r>
          </a:p>
          <a:p>
            <a:pPr algn="just"/>
            <a:r>
              <a:rPr lang="en-US" sz="3100" dirty="0">
                <a:latin typeface="Calibri" panose="020F0502020204030204" pitchFamily="34" charset="0"/>
              </a:rPr>
              <a:t>Renin production is inhibited by salt loading, angiotensin II, vasopressin, potassium, calcium, blood pressure increases, and a variety of drugs.</a:t>
            </a:r>
          </a:p>
          <a:p>
            <a:pPr algn="just"/>
            <a:r>
              <a:rPr lang="en-US" sz="3100" dirty="0">
                <a:latin typeface="Calibri" panose="020F0502020204030204" pitchFamily="34" charset="0"/>
              </a:rPr>
              <a:t>Following aldosterone secretion, increases in renal sodium and water retention as well as blood pressure occur, thereby turning off the stimulus for renin release</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563987958"/>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82</TotalTime>
  <Words>3537</Words>
  <Application>Microsoft Macintosh PowerPoint</Application>
  <PresentationFormat>Widescreen</PresentationFormat>
  <Paragraphs>219</Paragraphs>
  <Slides>44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Arial</vt:lpstr>
      <vt:lpstr>Avenir Next LT Pro</vt:lpstr>
      <vt:lpstr>Avenir Next LT Pro Light</vt:lpstr>
      <vt:lpstr>Calibri</vt:lpstr>
      <vt:lpstr>f1hdlf2l-90w-d5k-3bgvzui2mm94o</vt:lpstr>
      <vt:lpstr>f1kpzopz-ib5-ecj-1kf0d4jaicpe0</vt:lpstr>
      <vt:lpstr>fj57q24-i77-ek1-xqweswb3nt8e</vt:lpstr>
      <vt:lpstr>Quicksand Light</vt:lpstr>
      <vt:lpstr>Sitka Subheading</vt:lpstr>
      <vt:lpstr>TimesNewRomanPS-BoldMT</vt:lpstr>
      <vt:lpstr>TimesNewRomanPSMT</vt:lpstr>
      <vt:lpstr>Wingdings</vt:lpstr>
      <vt:lpstr>PebbleVTI</vt:lpstr>
      <vt:lpstr>Adrenal disorders </vt:lpstr>
      <vt:lpstr>Adrenal Glands</vt:lpstr>
      <vt:lpstr>Adrenal cortex zones </vt:lpstr>
      <vt:lpstr>Adrenal cortex zones </vt:lpstr>
      <vt:lpstr>Adrenal Hormones function</vt:lpstr>
      <vt:lpstr>Regulation of hormone secretion</vt:lpstr>
      <vt:lpstr>Negative feedback system involved in the regulation of cortisol secretion under normal conditions</vt:lpstr>
      <vt:lpstr>Regulation of hormone secretion</vt:lpstr>
      <vt:lpstr>Regulation of hormone secretion</vt:lpstr>
      <vt:lpstr>Aldosterone secretion</vt:lpstr>
      <vt:lpstr>Hyperfunction of the adrenal gland</vt:lpstr>
      <vt:lpstr>Cushing’s syndrome</vt:lpstr>
      <vt:lpstr>Etiology of Cushing's syndrome</vt:lpstr>
      <vt:lpstr>Signs and Symptoms of Cushing’s syndrome</vt:lpstr>
      <vt:lpstr>Diagnosis of Cushing syndrome </vt:lpstr>
      <vt:lpstr>Diagnosis of Cushing syndrome</vt:lpstr>
      <vt:lpstr>Treatment of Cushing's Syndrome</vt:lpstr>
      <vt:lpstr>Pharmacologic treatment for Cushing Syndrome</vt:lpstr>
      <vt:lpstr>Steroidogenesis inhibitors </vt:lpstr>
      <vt:lpstr>Steroidogenesis inhibitors</vt:lpstr>
      <vt:lpstr>Steroidogenesis inhibitors</vt:lpstr>
      <vt:lpstr>Adrenolytic agents </vt:lpstr>
      <vt:lpstr>Neuromodulators of ACTH release </vt:lpstr>
      <vt:lpstr>Glucocorticoid-receptor blocking agents </vt:lpstr>
      <vt:lpstr>Hyperaldosteronism</vt:lpstr>
      <vt:lpstr>CLINICAL PRESENTATION for Hyperaldosteronism </vt:lpstr>
      <vt:lpstr>Pharmacologic therapy </vt:lpstr>
      <vt:lpstr>Pharmacologic therapy </vt:lpstr>
      <vt:lpstr>Hypofunction of the adrenal gland</vt:lpstr>
      <vt:lpstr>Primary adrenal insufficiency. </vt:lpstr>
      <vt:lpstr>Secondary adrenal insufficiency. </vt:lpstr>
      <vt:lpstr>Signs and Symptoms</vt:lpstr>
      <vt:lpstr>PowerPoint Presentation</vt:lpstr>
      <vt:lpstr>Pharmacologic Treatment</vt:lpstr>
      <vt:lpstr>Pharmacologic Treatment</vt:lpstr>
      <vt:lpstr>Acute adrenal insufficiency  </vt:lpstr>
      <vt:lpstr>Acute adrenal insufficiency</vt:lpstr>
      <vt:lpstr>Treatment of Acute adrenal insufficiency </vt:lpstr>
      <vt:lpstr>PRINCIPLES OF GLUCOCORTICOID ADMINISTRATION</vt:lpstr>
      <vt:lpstr>PRINCIPLES OF GLUCOCORTICOID ADMINISTRATION</vt:lpstr>
      <vt:lpstr>PRINCIPLES OF GLUCOCORTICOID ADMINISTRATION</vt:lpstr>
      <vt:lpstr>Relative Potencies of glucocorticoids </vt:lpstr>
      <vt:lpstr>Monitoring of Glucocorticoids treatment </vt:lpstr>
      <vt:lpstr>Counseling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disorders </dc:title>
  <dc:creator>amal almasalma</dc:creator>
  <cp:lastModifiedBy>hanan nofal</cp:lastModifiedBy>
  <cp:revision>7</cp:revision>
  <dcterms:created xsi:type="dcterms:W3CDTF">2021-01-09T07:26:00Z</dcterms:created>
  <dcterms:modified xsi:type="dcterms:W3CDTF">2021-01-16T17:41:51Z</dcterms:modified>
</cp:coreProperties>
</file>