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52"/>
  </p:notesMasterIdLst>
  <p:sldIdLst>
    <p:sldId id="256" r:id="rId2"/>
    <p:sldId id="257" r:id="rId3"/>
    <p:sldId id="259" r:id="rId4"/>
    <p:sldId id="261" r:id="rId5"/>
    <p:sldId id="262" r:id="rId6"/>
    <p:sldId id="265" r:id="rId7"/>
    <p:sldId id="266" r:id="rId8"/>
    <p:sldId id="267" r:id="rId9"/>
    <p:sldId id="268" r:id="rId10"/>
    <p:sldId id="269" r:id="rId11"/>
    <p:sldId id="270" r:id="rId12"/>
    <p:sldId id="272" r:id="rId13"/>
    <p:sldId id="273" r:id="rId14"/>
    <p:sldId id="274" r:id="rId15"/>
    <p:sldId id="277" r:id="rId16"/>
    <p:sldId id="278" r:id="rId17"/>
    <p:sldId id="280" r:id="rId18"/>
    <p:sldId id="279" r:id="rId19"/>
    <p:sldId id="281" r:id="rId20"/>
    <p:sldId id="283" r:id="rId21"/>
    <p:sldId id="284" r:id="rId22"/>
    <p:sldId id="285" r:id="rId23"/>
    <p:sldId id="286" r:id="rId24"/>
    <p:sldId id="287" r:id="rId25"/>
    <p:sldId id="289" r:id="rId26"/>
    <p:sldId id="290" r:id="rId27"/>
    <p:sldId id="319" r:id="rId28"/>
    <p:sldId id="291" r:id="rId29"/>
    <p:sldId id="292" r:id="rId30"/>
    <p:sldId id="320" r:id="rId31"/>
    <p:sldId id="293" r:id="rId32"/>
    <p:sldId id="295" r:id="rId33"/>
    <p:sldId id="296" r:id="rId34"/>
    <p:sldId id="297" r:id="rId35"/>
    <p:sldId id="298" r:id="rId36"/>
    <p:sldId id="299" r:id="rId37"/>
    <p:sldId id="300" r:id="rId38"/>
    <p:sldId id="302" r:id="rId39"/>
    <p:sldId id="303" r:id="rId40"/>
    <p:sldId id="304" r:id="rId41"/>
    <p:sldId id="308" r:id="rId42"/>
    <p:sldId id="309" r:id="rId43"/>
    <p:sldId id="310" r:id="rId44"/>
    <p:sldId id="311" r:id="rId45"/>
    <p:sldId id="313" r:id="rId46"/>
    <p:sldId id="314" r:id="rId47"/>
    <p:sldId id="315" r:id="rId48"/>
    <p:sldId id="316" r:id="rId49"/>
    <p:sldId id="317" r:id="rId50"/>
    <p:sldId id="318" r:id="rId5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9" d="100"/>
          <a:sy n="69" d="100"/>
        </p:scale>
        <p:origin x="78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1F6FE0-5668-40C6-A0CB-69547656FDBD}" type="datetimeFigureOut">
              <a:rPr lang="en-US" smtClean="0"/>
              <a:t>3/1/2020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2E78BE-FA21-4A8D-8FB7-5A45488390CB}" type="slidenum">
              <a:rPr lang="en-US" smtClean="0"/>
              <a:t>‹#›</a:t>
            </a:fld>
            <a:endParaRPr lang="en-US"/>
          </a:p>
        </p:txBody>
      </p:sp>
    </p:spTree>
    <p:extLst>
      <p:ext uri="{BB962C8B-B14F-4D97-AF65-F5344CB8AC3E}">
        <p14:creationId xmlns:p14="http://schemas.microsoft.com/office/powerpoint/2010/main" val="47894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anticholinergic agents, chronic comorbidities, decreased fluid and/or fiber intake, Physiologic changes &amp; diminished physical activity </a:t>
            </a:r>
          </a:p>
          <a:p>
            <a:endParaRPr lang="en-US" dirty="0"/>
          </a:p>
        </p:txBody>
      </p:sp>
      <p:sp>
        <p:nvSpPr>
          <p:cNvPr id="4" name="Slide Number Placeholder 3"/>
          <p:cNvSpPr>
            <a:spLocks noGrp="1"/>
          </p:cNvSpPr>
          <p:nvPr>
            <p:ph type="sldNum" sz="quarter" idx="10"/>
          </p:nvPr>
        </p:nvSpPr>
        <p:spPr/>
        <p:txBody>
          <a:bodyPr/>
          <a:lstStyle/>
          <a:p>
            <a:fld id="{6D2E78BE-FA21-4A8D-8FB7-5A45488390CB}" type="slidenum">
              <a:rPr lang="en-US" smtClean="0"/>
              <a:t>3</a:t>
            </a:fld>
            <a:endParaRPr lang="en-US"/>
          </a:p>
        </p:txBody>
      </p:sp>
    </p:spTree>
    <p:extLst>
      <p:ext uri="{BB962C8B-B14F-4D97-AF65-F5344CB8AC3E}">
        <p14:creationId xmlns:p14="http://schemas.microsoft.com/office/powerpoint/2010/main" val="12188149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err="1" smtClean="0">
                <a:solidFill>
                  <a:schemeClr val="tx1"/>
                </a:solidFill>
                <a:effectLst/>
                <a:latin typeface="+mn-lt"/>
                <a:ea typeface="+mn-ea"/>
                <a:cs typeface="+mn-cs"/>
              </a:rPr>
              <a:t>Enkephalins</a:t>
            </a:r>
            <a:r>
              <a:rPr lang="en-US" sz="1200" b="0" i="0" kern="1200" dirty="0" smtClean="0">
                <a:solidFill>
                  <a:schemeClr val="tx1"/>
                </a:solidFill>
                <a:effectLst/>
                <a:latin typeface="+mn-lt"/>
                <a:ea typeface="+mn-ea"/>
                <a:cs typeface="+mn-cs"/>
              </a:rPr>
              <a:t>, which are endogenous opioid substances, regulate fluid movement across the mucosa by stimulating absorptive processes.</a:t>
            </a:r>
          </a:p>
        </p:txBody>
      </p:sp>
      <p:sp>
        <p:nvSpPr>
          <p:cNvPr id="4" name="Slide Number Placeholder 3"/>
          <p:cNvSpPr>
            <a:spLocks noGrp="1"/>
          </p:cNvSpPr>
          <p:nvPr>
            <p:ph type="sldNum" sz="quarter" idx="10"/>
          </p:nvPr>
        </p:nvSpPr>
        <p:spPr/>
        <p:txBody>
          <a:bodyPr/>
          <a:lstStyle/>
          <a:p>
            <a:fld id="{6D2E78BE-FA21-4A8D-8FB7-5A45488390CB}" type="slidenum">
              <a:rPr lang="en-US" smtClean="0"/>
              <a:t>41</a:t>
            </a:fld>
            <a:endParaRPr lang="en-US"/>
          </a:p>
        </p:txBody>
      </p:sp>
    </p:spTree>
    <p:extLst>
      <p:ext uri="{BB962C8B-B14F-4D97-AF65-F5344CB8AC3E}">
        <p14:creationId xmlns:p14="http://schemas.microsoft.com/office/powerpoint/2010/main" val="24770871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Chewable tablets, </a:t>
            </a:r>
            <a:r>
              <a:rPr lang="en-US" sz="1200" dirty="0" err="1" smtClean="0"/>
              <a:t>Liquid,suspension</a:t>
            </a:r>
            <a:r>
              <a:rPr lang="en-US" sz="1200" dirty="0" smtClean="0"/>
              <a:t>(treatment </a:t>
            </a:r>
            <a:endParaRPr lang="en-US" dirty="0"/>
          </a:p>
        </p:txBody>
      </p:sp>
      <p:sp>
        <p:nvSpPr>
          <p:cNvPr id="4" name="Slide Number Placeholder 3"/>
          <p:cNvSpPr>
            <a:spLocks noGrp="1"/>
          </p:cNvSpPr>
          <p:nvPr>
            <p:ph type="sldNum" sz="quarter" idx="10"/>
          </p:nvPr>
        </p:nvSpPr>
        <p:spPr/>
        <p:txBody>
          <a:bodyPr/>
          <a:lstStyle/>
          <a:p>
            <a:fld id="{6D2E78BE-FA21-4A8D-8FB7-5A45488390CB}" type="slidenum">
              <a:rPr lang="en-US" smtClean="0"/>
              <a:t>46</a:t>
            </a:fld>
            <a:endParaRPr lang="en-US"/>
          </a:p>
        </p:txBody>
      </p:sp>
    </p:spTree>
    <p:extLst>
      <p:ext uri="{BB962C8B-B14F-4D97-AF65-F5344CB8AC3E}">
        <p14:creationId xmlns:p14="http://schemas.microsoft.com/office/powerpoint/2010/main" val="22868573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2E78BE-FA21-4A8D-8FB7-5A45488390CB}" type="slidenum">
              <a:rPr lang="en-US" smtClean="0"/>
              <a:t>47</a:t>
            </a:fld>
            <a:endParaRPr lang="en-US"/>
          </a:p>
        </p:txBody>
      </p:sp>
    </p:spTree>
    <p:extLst>
      <p:ext uri="{BB962C8B-B14F-4D97-AF65-F5344CB8AC3E}">
        <p14:creationId xmlns:p14="http://schemas.microsoft.com/office/powerpoint/2010/main" val="1764382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Lactase is required for carbohydrate digestion.  When a patient lacks this enzyme, eating dairy products causes an osmotic diarrhea.</a:t>
            </a:r>
            <a:endParaRPr lang="en-US" dirty="0"/>
          </a:p>
        </p:txBody>
      </p:sp>
      <p:sp>
        <p:nvSpPr>
          <p:cNvPr id="4" name="Slide Number Placeholder 3"/>
          <p:cNvSpPr>
            <a:spLocks noGrp="1"/>
          </p:cNvSpPr>
          <p:nvPr>
            <p:ph type="sldNum" sz="quarter" idx="10"/>
          </p:nvPr>
        </p:nvSpPr>
        <p:spPr/>
        <p:txBody>
          <a:bodyPr/>
          <a:lstStyle/>
          <a:p>
            <a:fld id="{6D2E78BE-FA21-4A8D-8FB7-5A45488390CB}" type="slidenum">
              <a:rPr lang="en-US" smtClean="0"/>
              <a:t>48</a:t>
            </a:fld>
            <a:endParaRPr lang="en-US"/>
          </a:p>
        </p:txBody>
      </p:sp>
    </p:spTree>
    <p:extLst>
      <p:ext uri="{BB962C8B-B14F-4D97-AF65-F5344CB8AC3E}">
        <p14:creationId xmlns:p14="http://schemas.microsoft.com/office/powerpoint/2010/main" val="4168196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dose dependent, with larger doses causing constipation more frequently</a:t>
            </a:r>
            <a:endParaRPr lang="en-US" b="1" dirty="0" smtClean="0"/>
          </a:p>
          <a:p>
            <a:endParaRPr lang="en-US" dirty="0"/>
          </a:p>
        </p:txBody>
      </p:sp>
      <p:sp>
        <p:nvSpPr>
          <p:cNvPr id="4" name="Slide Number Placeholder 3"/>
          <p:cNvSpPr>
            <a:spLocks noGrp="1"/>
          </p:cNvSpPr>
          <p:nvPr>
            <p:ph type="sldNum" sz="quarter" idx="10"/>
          </p:nvPr>
        </p:nvSpPr>
        <p:spPr/>
        <p:txBody>
          <a:bodyPr/>
          <a:lstStyle/>
          <a:p>
            <a:fld id="{6D2E78BE-FA21-4A8D-8FB7-5A45488390CB}" type="slidenum">
              <a:rPr lang="en-US" smtClean="0"/>
              <a:t>4</a:t>
            </a:fld>
            <a:endParaRPr lang="en-US"/>
          </a:p>
        </p:txBody>
      </p:sp>
    </p:spTree>
    <p:extLst>
      <p:ext uri="{BB962C8B-B14F-4D97-AF65-F5344CB8AC3E}">
        <p14:creationId xmlns:p14="http://schemas.microsoft.com/office/powerpoint/2010/main" val="3547552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2E78BE-FA21-4A8D-8FB7-5A45488390CB}" type="slidenum">
              <a:rPr lang="en-US" smtClean="0"/>
              <a:t>13</a:t>
            </a:fld>
            <a:endParaRPr lang="en-US"/>
          </a:p>
        </p:txBody>
      </p:sp>
    </p:spTree>
    <p:extLst>
      <p:ext uri="{BB962C8B-B14F-4D97-AF65-F5344CB8AC3E}">
        <p14:creationId xmlns:p14="http://schemas.microsoft.com/office/powerpoint/2010/main" val="23768079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situations in which straining at stool should be avoided, such as after recovery from myocardial infarction (MI), with acute perianal disease, or after rectal surgery.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Not in preventing constipation if major causative factors (</a:t>
            </a:r>
            <a:r>
              <a:rPr lang="en-US" dirty="0" err="1" smtClean="0"/>
              <a:t>eg</a:t>
            </a:r>
            <a:r>
              <a:rPr lang="en-US" dirty="0" smtClean="0"/>
              <a:t>, heavy opiate use, uncorrected pathology, or inadequate dietary fiber) </a:t>
            </a:r>
          </a:p>
          <a:p>
            <a:endParaRPr lang="en-US" dirty="0"/>
          </a:p>
        </p:txBody>
      </p:sp>
      <p:sp>
        <p:nvSpPr>
          <p:cNvPr id="4" name="Slide Number Placeholder 3"/>
          <p:cNvSpPr>
            <a:spLocks noGrp="1"/>
          </p:cNvSpPr>
          <p:nvPr>
            <p:ph type="sldNum" sz="quarter" idx="10"/>
          </p:nvPr>
        </p:nvSpPr>
        <p:spPr/>
        <p:txBody>
          <a:bodyPr/>
          <a:lstStyle/>
          <a:p>
            <a:fld id="{6D2E78BE-FA21-4A8D-8FB7-5A45488390CB}" type="slidenum">
              <a:rPr lang="en-US" smtClean="0"/>
              <a:t>14</a:t>
            </a:fld>
            <a:endParaRPr lang="en-US"/>
          </a:p>
        </p:txBody>
      </p:sp>
    </p:spTree>
    <p:extLst>
      <p:ext uri="{BB962C8B-B14F-4D97-AF65-F5344CB8AC3E}">
        <p14:creationId xmlns:p14="http://schemas.microsoft.com/office/powerpoint/2010/main" val="191529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long-term use of stimulant laxatives is controversial. Newer studies do not report damage to the enteric nervous system like earlier studies. Nerve damage may actually be the cause of the constipation rather than the result of using laxatives.</a:t>
            </a:r>
          </a:p>
          <a:p>
            <a:endParaRPr lang="en-US" dirty="0"/>
          </a:p>
        </p:txBody>
      </p:sp>
      <p:sp>
        <p:nvSpPr>
          <p:cNvPr id="4" name="Slide Number Placeholder 3"/>
          <p:cNvSpPr>
            <a:spLocks noGrp="1"/>
          </p:cNvSpPr>
          <p:nvPr>
            <p:ph type="sldNum" sz="quarter" idx="10"/>
          </p:nvPr>
        </p:nvSpPr>
        <p:spPr/>
        <p:txBody>
          <a:bodyPr/>
          <a:lstStyle/>
          <a:p>
            <a:fld id="{6D2E78BE-FA21-4A8D-8FB7-5A45488390CB}" type="slidenum">
              <a:rPr lang="en-US" smtClean="0"/>
              <a:t>19</a:t>
            </a:fld>
            <a:endParaRPr lang="en-US"/>
          </a:p>
        </p:txBody>
      </p:sp>
    </p:spTree>
    <p:extLst>
      <p:ext uri="{BB962C8B-B14F-4D97-AF65-F5344CB8AC3E}">
        <p14:creationId xmlns:p14="http://schemas.microsoft.com/office/powerpoint/2010/main" val="2485447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approved for short-term use in hospitalized patients to accelerate recovery of bowel function after large or small bowel resection</a:t>
            </a:r>
          </a:p>
          <a:p>
            <a:endParaRPr lang="en-US" dirty="0"/>
          </a:p>
        </p:txBody>
      </p:sp>
      <p:sp>
        <p:nvSpPr>
          <p:cNvPr id="4" name="Slide Number Placeholder 3"/>
          <p:cNvSpPr>
            <a:spLocks noGrp="1"/>
          </p:cNvSpPr>
          <p:nvPr>
            <p:ph type="sldNum" sz="quarter" idx="10"/>
          </p:nvPr>
        </p:nvSpPr>
        <p:spPr/>
        <p:txBody>
          <a:bodyPr/>
          <a:lstStyle/>
          <a:p>
            <a:fld id="{6D2E78BE-FA21-4A8D-8FB7-5A45488390CB}" type="slidenum">
              <a:rPr lang="en-US" smtClean="0"/>
              <a:t>22</a:t>
            </a:fld>
            <a:endParaRPr lang="en-US"/>
          </a:p>
        </p:txBody>
      </p:sp>
    </p:spTree>
    <p:extLst>
      <p:ext uri="{BB962C8B-B14F-4D97-AF65-F5344CB8AC3E}">
        <p14:creationId xmlns:p14="http://schemas.microsoft.com/office/powerpoint/2010/main" val="2710606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Diarrhea may be associated with a specific disease of the intestines or secondary to a disease outside the intestines</a:t>
            </a:r>
            <a:endParaRPr lang="en-US" dirty="0"/>
          </a:p>
        </p:txBody>
      </p:sp>
      <p:sp>
        <p:nvSpPr>
          <p:cNvPr id="4" name="Slide Number Placeholder 3"/>
          <p:cNvSpPr>
            <a:spLocks noGrp="1"/>
          </p:cNvSpPr>
          <p:nvPr>
            <p:ph type="sldNum" sz="quarter" idx="10"/>
          </p:nvPr>
        </p:nvSpPr>
        <p:spPr/>
        <p:txBody>
          <a:bodyPr/>
          <a:lstStyle/>
          <a:p>
            <a:fld id="{6D2E78BE-FA21-4A8D-8FB7-5A45488390CB}" type="slidenum">
              <a:rPr lang="en-US" smtClean="0"/>
              <a:t>28</a:t>
            </a:fld>
            <a:endParaRPr lang="en-US"/>
          </a:p>
        </p:txBody>
      </p:sp>
    </p:spTree>
    <p:extLst>
      <p:ext uri="{BB962C8B-B14F-4D97-AF65-F5344CB8AC3E}">
        <p14:creationId xmlns:p14="http://schemas.microsoft.com/office/powerpoint/2010/main" val="30045029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Clinicians must clearly understand that diarrhea, like a cough, may be a body defense mechanism for ridding itself of harmful substances or pathogens. The correct therapeutic response is not necessarily to stop diarrhea at all costs.</a:t>
            </a:r>
            <a:endParaRPr lang="en-US" dirty="0"/>
          </a:p>
        </p:txBody>
      </p:sp>
      <p:sp>
        <p:nvSpPr>
          <p:cNvPr id="4" name="Slide Number Placeholder 3"/>
          <p:cNvSpPr>
            <a:spLocks noGrp="1"/>
          </p:cNvSpPr>
          <p:nvPr>
            <p:ph type="sldNum" sz="quarter" idx="10"/>
          </p:nvPr>
        </p:nvSpPr>
        <p:spPr/>
        <p:txBody>
          <a:bodyPr/>
          <a:lstStyle/>
          <a:p>
            <a:fld id="{6D2E78BE-FA21-4A8D-8FB7-5A45488390CB}" type="slidenum">
              <a:rPr lang="en-US" smtClean="0"/>
              <a:t>38</a:t>
            </a:fld>
            <a:endParaRPr lang="en-US"/>
          </a:p>
        </p:txBody>
      </p:sp>
    </p:spTree>
    <p:extLst>
      <p:ext uri="{BB962C8B-B14F-4D97-AF65-F5344CB8AC3E}">
        <p14:creationId xmlns:p14="http://schemas.microsoft.com/office/powerpoint/2010/main" val="4072813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separate oral supplement of zinc 20 mg daily for 10 days in addition to ORS significantly reduces the severity and duration of acute diarrhea in developing countries</a:t>
            </a:r>
            <a:endParaRPr lang="en-US" dirty="0"/>
          </a:p>
        </p:txBody>
      </p:sp>
      <p:sp>
        <p:nvSpPr>
          <p:cNvPr id="4" name="Slide Number Placeholder 3"/>
          <p:cNvSpPr>
            <a:spLocks noGrp="1"/>
          </p:cNvSpPr>
          <p:nvPr>
            <p:ph type="sldNum" sz="quarter" idx="10"/>
          </p:nvPr>
        </p:nvSpPr>
        <p:spPr/>
        <p:txBody>
          <a:bodyPr/>
          <a:lstStyle/>
          <a:p>
            <a:fld id="{6D2E78BE-FA21-4A8D-8FB7-5A45488390CB}" type="slidenum">
              <a:rPr lang="en-US" smtClean="0"/>
              <a:t>39</a:t>
            </a:fld>
            <a:endParaRPr lang="en-US"/>
          </a:p>
        </p:txBody>
      </p:sp>
    </p:spTree>
    <p:extLst>
      <p:ext uri="{BB962C8B-B14F-4D97-AF65-F5344CB8AC3E}">
        <p14:creationId xmlns:p14="http://schemas.microsoft.com/office/powerpoint/2010/main" val="37766200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B61BEF0D-F0BB-DE4B-95CE-6DB70DBA9567}" type="datetimeFigureOut">
              <a:rPr lang="en-US" smtClean="0"/>
              <a:pPr/>
              <a:t>3/1/2020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94973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08279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90868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1611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887548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52731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3/1/2020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83292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B61BEF0D-F0BB-DE4B-95CE-6DB70DBA9567}" type="datetimeFigureOut">
              <a:rPr lang="en-US" smtClean="0"/>
              <a:pPr/>
              <a:t>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70900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B61BEF0D-F0BB-DE4B-95CE-6DB70DBA9567}" type="datetimeFigureOut">
              <a:rPr lang="en-US" smtClean="0"/>
              <a:pPr/>
              <a:t>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24998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65582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8733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88465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19854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8745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4832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89206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47439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B61BEF0D-F0BB-DE4B-95CE-6DB70DBA9567}" type="datetimeFigureOut">
              <a:rPr lang="en-US" smtClean="0"/>
              <a:pPr/>
              <a:t>3/1/2020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44525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5068" y="2039334"/>
            <a:ext cx="10993549" cy="1475013"/>
          </a:xfrm>
        </p:spPr>
        <p:txBody>
          <a:bodyPr/>
          <a:lstStyle/>
          <a:p>
            <a:pPr algn="ctr"/>
            <a:r>
              <a:rPr lang="en-US" sz="8800" b="1" dirty="0" smtClean="0"/>
              <a:t>Constipation</a:t>
            </a:r>
            <a:endParaRPr lang="en-US" sz="8800" b="1" dirty="0"/>
          </a:p>
        </p:txBody>
      </p:sp>
      <p:sp>
        <p:nvSpPr>
          <p:cNvPr id="3" name="Subtitle 2"/>
          <p:cNvSpPr>
            <a:spLocks noGrp="1"/>
          </p:cNvSpPr>
          <p:nvPr>
            <p:ph type="subTitle" idx="1"/>
          </p:nvPr>
        </p:nvSpPr>
        <p:spPr>
          <a:xfrm>
            <a:off x="8627914" y="4441812"/>
            <a:ext cx="2449389" cy="587389"/>
          </a:xfrm>
        </p:spPr>
        <p:txBody>
          <a:bodyPr>
            <a:normAutofit fontScale="85000" lnSpcReduction="20000"/>
          </a:bodyPr>
          <a:lstStyle/>
          <a:p>
            <a:r>
              <a:rPr lang="en-US" dirty="0" smtClean="0">
                <a:solidFill>
                  <a:schemeClr val="bg1"/>
                </a:solidFill>
              </a:rPr>
              <a:t>Ala’ </a:t>
            </a:r>
            <a:r>
              <a:rPr lang="en-US" dirty="0" err="1" smtClean="0">
                <a:solidFill>
                  <a:schemeClr val="bg1"/>
                </a:solidFill>
              </a:rPr>
              <a:t>badwan</a:t>
            </a:r>
            <a:r>
              <a:rPr lang="en-US" dirty="0" smtClean="0">
                <a:solidFill>
                  <a:schemeClr val="bg1"/>
                </a:solidFill>
              </a:rPr>
              <a:t> 1142403</a:t>
            </a:r>
          </a:p>
          <a:p>
            <a:r>
              <a:rPr lang="en-US" dirty="0" err="1" smtClean="0">
                <a:solidFill>
                  <a:schemeClr val="bg1"/>
                </a:solidFill>
              </a:rPr>
              <a:t>Dr.raed</a:t>
            </a:r>
            <a:r>
              <a:rPr lang="en-US" dirty="0" smtClean="0">
                <a:solidFill>
                  <a:schemeClr val="bg1"/>
                </a:solidFill>
              </a:rPr>
              <a:t> </a:t>
            </a:r>
            <a:r>
              <a:rPr lang="en-US" dirty="0" err="1" smtClean="0">
                <a:solidFill>
                  <a:schemeClr val="bg1"/>
                </a:solidFill>
              </a:rPr>
              <a:t>madia</a:t>
            </a:r>
            <a:endParaRPr lang="en-US" dirty="0">
              <a:solidFill>
                <a:schemeClr val="bg1"/>
              </a:solidFill>
            </a:endParaRPr>
          </a:p>
        </p:txBody>
      </p:sp>
    </p:spTree>
    <p:extLst>
      <p:ext uri="{BB962C8B-B14F-4D97-AF65-F5344CB8AC3E}">
        <p14:creationId xmlns:p14="http://schemas.microsoft.com/office/powerpoint/2010/main" val="246594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lstStyle/>
          <a:p>
            <a:r>
              <a:rPr lang="en-US" b="1" dirty="0">
                <a:solidFill>
                  <a:schemeClr val="tx1"/>
                </a:solidFill>
              </a:rPr>
              <a:t>Desired </a:t>
            </a:r>
            <a:r>
              <a:rPr lang="en-US" b="1" dirty="0" smtClean="0">
                <a:solidFill>
                  <a:schemeClr val="tx1"/>
                </a:solidFill>
              </a:rPr>
              <a:t>Outcome</a:t>
            </a:r>
            <a:r>
              <a:rPr lang="en-US" dirty="0" smtClean="0">
                <a:solidFill>
                  <a:schemeClr val="tx1"/>
                </a:solidFill>
              </a:rPr>
              <a:t>:</a:t>
            </a:r>
          </a:p>
          <a:p>
            <a:pPr>
              <a:buFont typeface="Wingdings" panose="05000000000000000000" pitchFamily="2" charset="2"/>
              <a:buChar char="§"/>
            </a:pPr>
            <a:r>
              <a:rPr lang="en-US" dirty="0">
                <a:solidFill>
                  <a:schemeClr val="tx1"/>
                </a:solidFill>
              </a:rPr>
              <a:t>relieve </a:t>
            </a:r>
            <a:r>
              <a:rPr lang="en-US" dirty="0" smtClean="0">
                <a:solidFill>
                  <a:schemeClr val="tx1"/>
                </a:solidFill>
              </a:rPr>
              <a:t>symptoms</a:t>
            </a:r>
          </a:p>
          <a:p>
            <a:pPr>
              <a:buFont typeface="Wingdings" panose="05000000000000000000" pitchFamily="2" charset="2"/>
              <a:buChar char="§"/>
            </a:pPr>
            <a:r>
              <a:rPr lang="en-US" dirty="0" smtClean="0">
                <a:solidFill>
                  <a:schemeClr val="tx1"/>
                </a:solidFill>
              </a:rPr>
              <a:t>reestablish </a:t>
            </a:r>
            <a:r>
              <a:rPr lang="en-US" dirty="0">
                <a:solidFill>
                  <a:schemeClr val="tx1"/>
                </a:solidFill>
              </a:rPr>
              <a:t>normal bowel </a:t>
            </a:r>
            <a:r>
              <a:rPr lang="en-US" dirty="0" smtClean="0">
                <a:solidFill>
                  <a:schemeClr val="tx1"/>
                </a:solidFill>
              </a:rPr>
              <a:t>habits</a:t>
            </a:r>
            <a:endParaRPr lang="en-US" dirty="0">
              <a:solidFill>
                <a:schemeClr val="tx1"/>
              </a:solidFill>
            </a:endParaRPr>
          </a:p>
          <a:p>
            <a:pPr>
              <a:buFont typeface="Wingdings" panose="05000000000000000000" pitchFamily="2" charset="2"/>
              <a:buChar char="§"/>
            </a:pPr>
            <a:r>
              <a:rPr lang="en-US" dirty="0" smtClean="0">
                <a:solidFill>
                  <a:schemeClr val="tx1"/>
                </a:solidFill>
              </a:rPr>
              <a:t>improve </a:t>
            </a:r>
            <a:r>
              <a:rPr lang="en-US" dirty="0">
                <a:solidFill>
                  <a:schemeClr val="tx1"/>
                </a:solidFill>
              </a:rPr>
              <a:t>quality of life by minimizing adverse effects of treatment</a:t>
            </a:r>
            <a:endParaRPr lang="en-US" b="1" dirty="0">
              <a:solidFill>
                <a:schemeClr val="tx1"/>
              </a:solidFill>
            </a:endParaRPr>
          </a:p>
        </p:txBody>
      </p:sp>
    </p:spTree>
    <p:extLst>
      <p:ext uri="{BB962C8B-B14F-4D97-AF65-F5344CB8AC3E}">
        <p14:creationId xmlns:p14="http://schemas.microsoft.com/office/powerpoint/2010/main" val="1787571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Constipation Treatment Algorithm</a:t>
            </a:r>
          </a:p>
        </p:txBody>
      </p:sp>
      <p:sp>
        <p:nvSpPr>
          <p:cNvPr id="3" name="Content Placeholder 2"/>
          <p:cNvSpPr>
            <a:spLocks noGrp="1"/>
          </p:cNvSpPr>
          <p:nvPr>
            <p:ph idx="1"/>
          </p:nvPr>
        </p:nvSpPr>
        <p:spPr/>
        <p:txBody>
          <a:bodyPr/>
          <a:lstStyle/>
          <a:p>
            <a:r>
              <a:rPr lang="en-US" dirty="0">
                <a:solidFill>
                  <a:schemeClr val="tx1"/>
                </a:solidFill>
              </a:rPr>
              <a:t>Treat specific cause</a:t>
            </a:r>
          </a:p>
          <a:p>
            <a:r>
              <a:rPr lang="en-US" dirty="0">
                <a:solidFill>
                  <a:schemeClr val="tx1"/>
                </a:solidFill>
              </a:rPr>
              <a:t>No underlying diagnosis, then choose symptomatic therapy</a:t>
            </a:r>
          </a:p>
          <a:p>
            <a:pPr lvl="1">
              <a:buFont typeface="Wingdings" panose="05000000000000000000" pitchFamily="2" charset="2"/>
              <a:buChar char="q"/>
            </a:pPr>
            <a:r>
              <a:rPr lang="en-US" dirty="0">
                <a:solidFill>
                  <a:schemeClr val="tx1"/>
                </a:solidFill>
              </a:rPr>
              <a:t>Dietary modification to increase fiber ± supplementation (bulk agents)</a:t>
            </a:r>
          </a:p>
          <a:p>
            <a:pPr lvl="1">
              <a:buFont typeface="Wingdings" panose="05000000000000000000" pitchFamily="2" charset="2"/>
              <a:buChar char="q"/>
            </a:pPr>
            <a:r>
              <a:rPr lang="en-US" dirty="0">
                <a:solidFill>
                  <a:schemeClr val="tx1"/>
                </a:solidFill>
              </a:rPr>
              <a:t>Add Osmotic laxative (</a:t>
            </a:r>
            <a:r>
              <a:rPr lang="en-US" dirty="0" err="1">
                <a:solidFill>
                  <a:schemeClr val="tx1"/>
                </a:solidFill>
              </a:rPr>
              <a:t>ie</a:t>
            </a:r>
            <a:r>
              <a:rPr lang="en-US" dirty="0">
                <a:solidFill>
                  <a:schemeClr val="tx1"/>
                </a:solidFill>
              </a:rPr>
              <a:t>, PEG</a:t>
            </a:r>
            <a:r>
              <a:rPr lang="en-US" dirty="0" smtClean="0">
                <a:solidFill>
                  <a:schemeClr val="tx1"/>
                </a:solidFill>
              </a:rPr>
              <a:t>); </a:t>
            </a:r>
            <a:r>
              <a:rPr lang="en-US" dirty="0">
                <a:solidFill>
                  <a:schemeClr val="tx1"/>
                </a:solidFill>
              </a:rPr>
              <a:t>trial 2-4 weeks </a:t>
            </a:r>
            <a:r>
              <a:rPr lang="en-US" dirty="0" smtClean="0">
                <a:solidFill>
                  <a:schemeClr val="tx1"/>
                </a:solidFill>
              </a:rPr>
              <a:t>if no relief</a:t>
            </a:r>
          </a:p>
          <a:p>
            <a:pPr lvl="1">
              <a:buFont typeface="Wingdings" panose="05000000000000000000" pitchFamily="2" charset="2"/>
              <a:buChar char="q"/>
            </a:pPr>
            <a:r>
              <a:rPr lang="en-US" dirty="0" smtClean="0">
                <a:solidFill>
                  <a:schemeClr val="tx1"/>
                </a:solidFill>
              </a:rPr>
              <a:t>If </a:t>
            </a:r>
            <a:r>
              <a:rPr lang="en-US" dirty="0">
                <a:solidFill>
                  <a:schemeClr val="tx1"/>
                </a:solidFill>
              </a:rPr>
              <a:t>no </a:t>
            </a:r>
            <a:r>
              <a:rPr lang="en-US" dirty="0" smtClean="0">
                <a:solidFill>
                  <a:schemeClr val="tx1"/>
                </a:solidFill>
              </a:rPr>
              <a:t>relief </a:t>
            </a:r>
            <a:r>
              <a:rPr lang="en-US" dirty="0">
                <a:solidFill>
                  <a:schemeClr val="tx1"/>
                </a:solidFill>
              </a:rPr>
              <a:t>a</a:t>
            </a:r>
            <a:r>
              <a:rPr lang="en-US" dirty="0" smtClean="0">
                <a:solidFill>
                  <a:schemeClr val="tx1"/>
                </a:solidFill>
              </a:rPr>
              <a:t>dd stimulant laxative (</a:t>
            </a:r>
            <a:r>
              <a:rPr lang="en-US" dirty="0" err="1" smtClean="0">
                <a:solidFill>
                  <a:schemeClr val="tx1"/>
                </a:solidFill>
              </a:rPr>
              <a:t>ie</a:t>
            </a:r>
            <a:r>
              <a:rPr lang="en-US" dirty="0" smtClean="0">
                <a:solidFill>
                  <a:schemeClr val="tx1"/>
                </a:solidFill>
              </a:rPr>
              <a:t>, </a:t>
            </a:r>
            <a:r>
              <a:rPr lang="en-US" dirty="0" err="1" smtClean="0">
                <a:solidFill>
                  <a:schemeClr val="tx1"/>
                </a:solidFill>
              </a:rPr>
              <a:t>bisacodyl</a:t>
            </a:r>
            <a:r>
              <a:rPr lang="en-US" dirty="0" smtClean="0">
                <a:solidFill>
                  <a:schemeClr val="tx1"/>
                </a:solidFill>
              </a:rPr>
              <a:t>)</a:t>
            </a:r>
          </a:p>
          <a:p>
            <a:pPr lvl="1">
              <a:buFont typeface="Wingdings" panose="05000000000000000000" pitchFamily="2" charset="2"/>
              <a:buChar char="q"/>
            </a:pPr>
            <a:r>
              <a:rPr lang="en-US" dirty="0" smtClean="0">
                <a:solidFill>
                  <a:schemeClr val="tx1"/>
                </a:solidFill>
              </a:rPr>
              <a:t> If no relief or no BM in </a:t>
            </a:r>
            <a:r>
              <a:rPr lang="en-US" dirty="0">
                <a:solidFill>
                  <a:schemeClr val="tx1"/>
                </a:solidFill>
              </a:rPr>
              <a:t>2 </a:t>
            </a:r>
            <a:r>
              <a:rPr lang="en-US" dirty="0" smtClean="0">
                <a:solidFill>
                  <a:schemeClr val="tx1"/>
                </a:solidFill>
              </a:rPr>
              <a:t>days, </a:t>
            </a:r>
            <a:r>
              <a:rPr lang="en-US" dirty="0" err="1">
                <a:solidFill>
                  <a:schemeClr val="tx1"/>
                </a:solidFill>
              </a:rPr>
              <a:t>Lubiprostone</a:t>
            </a:r>
            <a:r>
              <a:rPr lang="en-US" dirty="0">
                <a:solidFill>
                  <a:schemeClr val="tx1"/>
                </a:solidFill>
              </a:rPr>
              <a:t> or </a:t>
            </a:r>
            <a:r>
              <a:rPr lang="en-US" dirty="0" err="1">
                <a:solidFill>
                  <a:schemeClr val="tx1"/>
                </a:solidFill>
              </a:rPr>
              <a:t>linaclotide</a:t>
            </a:r>
            <a:r>
              <a:rPr lang="en-US" dirty="0">
                <a:solidFill>
                  <a:schemeClr val="tx1"/>
                </a:solidFill>
              </a:rPr>
              <a:t> </a:t>
            </a:r>
            <a:r>
              <a:rPr lang="en-US" dirty="0" smtClean="0">
                <a:solidFill>
                  <a:schemeClr val="tx1"/>
                </a:solidFill>
              </a:rPr>
              <a:t>trial</a:t>
            </a:r>
          </a:p>
          <a:p>
            <a:pPr lvl="1">
              <a:buFont typeface="Wingdings" panose="05000000000000000000" pitchFamily="2" charset="2"/>
              <a:buChar char="q"/>
            </a:pPr>
            <a:r>
              <a:rPr lang="en-US" dirty="0" smtClean="0">
                <a:solidFill>
                  <a:schemeClr val="tx1"/>
                </a:solidFill>
              </a:rPr>
              <a:t>Opioid-receptor </a:t>
            </a:r>
            <a:r>
              <a:rPr lang="en-US" dirty="0">
                <a:solidFill>
                  <a:schemeClr val="tx1"/>
                </a:solidFill>
              </a:rPr>
              <a:t>antagonists if opioid-induced constipation</a:t>
            </a:r>
          </a:p>
          <a:p>
            <a:endParaRPr lang="en-US" dirty="0"/>
          </a:p>
        </p:txBody>
      </p:sp>
    </p:spTree>
    <p:extLst>
      <p:ext uri="{BB962C8B-B14F-4D97-AF65-F5344CB8AC3E}">
        <p14:creationId xmlns:p14="http://schemas.microsoft.com/office/powerpoint/2010/main" val="604926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Nonpharmacologic</a:t>
            </a:r>
            <a:r>
              <a:rPr lang="en-US" dirty="0"/>
              <a:t> </a:t>
            </a:r>
            <a:r>
              <a:rPr lang="en-US" dirty="0" smtClean="0"/>
              <a:t>Therapy</a:t>
            </a:r>
            <a:endParaRPr lang="en-US" dirty="0"/>
          </a:p>
        </p:txBody>
      </p:sp>
      <p:sp>
        <p:nvSpPr>
          <p:cNvPr id="3" name="Content Placeholder 2"/>
          <p:cNvSpPr>
            <a:spLocks noGrp="1"/>
          </p:cNvSpPr>
          <p:nvPr>
            <p:ph idx="1"/>
          </p:nvPr>
        </p:nvSpPr>
        <p:spPr/>
        <p:txBody>
          <a:bodyPr/>
          <a:lstStyle/>
          <a:p>
            <a:r>
              <a:rPr lang="en-US" b="1" dirty="0">
                <a:solidFill>
                  <a:schemeClr val="tx1"/>
                </a:solidFill>
              </a:rPr>
              <a:t>Dietary </a:t>
            </a:r>
            <a:r>
              <a:rPr lang="en-US" b="1" dirty="0" smtClean="0">
                <a:solidFill>
                  <a:schemeClr val="tx1"/>
                </a:solidFill>
              </a:rPr>
              <a:t>Modification: </a:t>
            </a:r>
            <a:r>
              <a:rPr lang="en-US" dirty="0">
                <a:solidFill>
                  <a:schemeClr val="tx1"/>
                </a:solidFill>
              </a:rPr>
              <a:t>to increase the amount of fiber consumed</a:t>
            </a:r>
            <a:r>
              <a:rPr lang="en-US" dirty="0" smtClean="0">
                <a:solidFill>
                  <a:schemeClr val="tx1"/>
                </a:solidFill>
              </a:rPr>
              <a:t>.</a:t>
            </a:r>
          </a:p>
          <a:p>
            <a:r>
              <a:rPr lang="en-US" b="1" dirty="0" smtClean="0">
                <a:solidFill>
                  <a:schemeClr val="tx1"/>
                </a:solidFill>
              </a:rPr>
              <a:t>Surgery</a:t>
            </a:r>
            <a:r>
              <a:rPr lang="en-US" b="1" dirty="0" smtClean="0">
                <a:solidFill>
                  <a:schemeClr val="tx1"/>
                </a:solidFill>
              </a:rPr>
              <a:t>: </a:t>
            </a:r>
            <a:r>
              <a:rPr lang="en-US" dirty="0" smtClean="0">
                <a:solidFill>
                  <a:schemeClr val="tx1"/>
                </a:solidFill>
              </a:rPr>
              <a:t>the </a:t>
            </a:r>
            <a:r>
              <a:rPr lang="en-US" dirty="0">
                <a:solidFill>
                  <a:schemeClr val="tx1"/>
                </a:solidFill>
              </a:rPr>
              <a:t>presence of colonic malignancies or GI </a:t>
            </a:r>
            <a:r>
              <a:rPr lang="en-US" dirty="0" smtClean="0">
                <a:solidFill>
                  <a:schemeClr val="tx1"/>
                </a:solidFill>
              </a:rPr>
              <a:t>obstruction</a:t>
            </a:r>
          </a:p>
          <a:p>
            <a:r>
              <a:rPr lang="en-US" b="1" dirty="0" smtClean="0">
                <a:solidFill>
                  <a:schemeClr val="tx1"/>
                </a:solidFill>
              </a:rPr>
              <a:t>Biofeedback: </a:t>
            </a:r>
            <a:r>
              <a:rPr lang="en-US" dirty="0">
                <a:solidFill>
                  <a:schemeClr val="tx1"/>
                </a:solidFill>
              </a:rPr>
              <a:t>Patients with constipation due to pelvic floor dysfunction/disordered </a:t>
            </a:r>
            <a:r>
              <a:rPr lang="en-US" dirty="0" smtClean="0">
                <a:solidFill>
                  <a:schemeClr val="tx1"/>
                </a:solidFill>
              </a:rPr>
              <a:t>defecation</a:t>
            </a:r>
          </a:p>
          <a:p>
            <a:r>
              <a:rPr lang="en-US" b="1" dirty="0">
                <a:solidFill>
                  <a:schemeClr val="tx1"/>
                </a:solidFill>
              </a:rPr>
              <a:t>Electrical </a:t>
            </a:r>
            <a:r>
              <a:rPr lang="en-US" b="1" dirty="0" smtClean="0">
                <a:solidFill>
                  <a:schemeClr val="tx1"/>
                </a:solidFill>
              </a:rPr>
              <a:t>Stimulation: </a:t>
            </a:r>
            <a:r>
              <a:rPr lang="en-US" dirty="0">
                <a:solidFill>
                  <a:schemeClr val="tx1"/>
                </a:solidFill>
              </a:rPr>
              <a:t>Sacral nerve stimulation</a:t>
            </a:r>
            <a:endParaRPr lang="en-US" b="1" dirty="0">
              <a:solidFill>
                <a:schemeClr val="tx1"/>
              </a:solidFill>
            </a:endParaRPr>
          </a:p>
          <a:p>
            <a:pPr marL="0" indent="0">
              <a:buNone/>
            </a:pPr>
            <a:endParaRPr lang="en-US" b="1" dirty="0"/>
          </a:p>
          <a:p>
            <a:pPr marL="0" indent="0">
              <a:buNone/>
            </a:pPr>
            <a:endParaRPr lang="en-US" b="1" dirty="0"/>
          </a:p>
          <a:p>
            <a:endParaRPr lang="en-US" dirty="0"/>
          </a:p>
        </p:txBody>
      </p:sp>
    </p:spTree>
    <p:extLst>
      <p:ext uri="{BB962C8B-B14F-4D97-AF65-F5344CB8AC3E}">
        <p14:creationId xmlns:p14="http://schemas.microsoft.com/office/powerpoint/2010/main" val="2106670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Pharmacologic </a:t>
            </a:r>
            <a:r>
              <a:rPr lang="en-US" dirty="0" smtClean="0"/>
              <a:t>Therapy</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b="1" dirty="0" smtClean="0"/>
              <a:t> </a:t>
            </a:r>
            <a:r>
              <a:rPr lang="en-US" b="1" dirty="0" smtClean="0">
                <a:solidFill>
                  <a:schemeClr val="tx1"/>
                </a:solidFill>
              </a:rPr>
              <a:t>Bulk-Forming Agents:</a:t>
            </a:r>
          </a:p>
          <a:p>
            <a:pPr>
              <a:buFont typeface="Arial" panose="020B0604020202020204" pitchFamily="34" charset="0"/>
              <a:buChar char="•"/>
            </a:pPr>
            <a:r>
              <a:rPr lang="en-US" b="1" dirty="0" smtClean="0">
                <a:solidFill>
                  <a:schemeClr val="tx1"/>
                </a:solidFill>
              </a:rPr>
              <a:t> </a:t>
            </a:r>
            <a:r>
              <a:rPr lang="en-US" dirty="0" smtClean="0">
                <a:solidFill>
                  <a:schemeClr val="tx1"/>
                </a:solidFill>
              </a:rPr>
              <a:t>psyllium </a:t>
            </a:r>
            <a:r>
              <a:rPr lang="en-US" dirty="0">
                <a:solidFill>
                  <a:schemeClr val="tx1"/>
                </a:solidFill>
              </a:rPr>
              <a:t>hydrophilic colloids, methylcellulose, or </a:t>
            </a:r>
            <a:r>
              <a:rPr lang="en-US" dirty="0" err="1" smtClean="0">
                <a:solidFill>
                  <a:schemeClr val="tx1"/>
                </a:solidFill>
              </a:rPr>
              <a:t>polycarbophil</a:t>
            </a:r>
            <a:endParaRPr lang="en-US" b="1" dirty="0" smtClean="0">
              <a:solidFill>
                <a:schemeClr val="tx1"/>
              </a:solidFill>
            </a:endParaRPr>
          </a:p>
          <a:p>
            <a:pPr>
              <a:buFont typeface="Arial" panose="020B0604020202020204" pitchFamily="34" charset="0"/>
              <a:buChar char="•"/>
            </a:pPr>
            <a:r>
              <a:rPr lang="en-US" dirty="0" smtClean="0">
                <a:solidFill>
                  <a:schemeClr val="tx1"/>
                </a:solidFill>
              </a:rPr>
              <a:t>Tablets</a:t>
            </a:r>
            <a:r>
              <a:rPr lang="en-US" dirty="0">
                <a:solidFill>
                  <a:schemeClr val="tx1"/>
                </a:solidFill>
              </a:rPr>
              <a:t>, powders, or </a:t>
            </a:r>
            <a:r>
              <a:rPr lang="en-US" dirty="0" smtClean="0">
                <a:solidFill>
                  <a:schemeClr val="tx1"/>
                </a:solidFill>
              </a:rPr>
              <a:t>granules</a:t>
            </a:r>
          </a:p>
          <a:p>
            <a:pPr>
              <a:buFont typeface="Arial" panose="020B0604020202020204" pitchFamily="34" charset="0"/>
              <a:buChar char="•"/>
            </a:pPr>
            <a:r>
              <a:rPr lang="en-US" dirty="0" smtClean="0">
                <a:solidFill>
                  <a:schemeClr val="tx1"/>
                </a:solidFill>
              </a:rPr>
              <a:t>MOA: increase </a:t>
            </a:r>
            <a:r>
              <a:rPr lang="en-US" dirty="0">
                <a:solidFill>
                  <a:schemeClr val="tx1"/>
                </a:solidFill>
              </a:rPr>
              <a:t>the water content of stool </a:t>
            </a:r>
            <a:endParaRPr lang="en-US" dirty="0" smtClean="0">
              <a:solidFill>
                <a:schemeClr val="tx1"/>
              </a:solidFill>
            </a:endParaRPr>
          </a:p>
          <a:p>
            <a:pPr>
              <a:buFont typeface="Arial" panose="020B0604020202020204" pitchFamily="34" charset="0"/>
              <a:buChar char="•"/>
            </a:pPr>
            <a:r>
              <a:rPr lang="en-US" dirty="0" smtClean="0">
                <a:solidFill>
                  <a:schemeClr val="tx1"/>
                </a:solidFill>
              </a:rPr>
              <a:t>Onset: 1-3 days</a:t>
            </a:r>
            <a:endParaRPr lang="en-US" dirty="0" smtClean="0">
              <a:solidFill>
                <a:schemeClr val="tx1"/>
              </a:solidFill>
            </a:endParaRPr>
          </a:p>
          <a:p>
            <a:pPr>
              <a:buFont typeface="Arial" panose="020B0604020202020204" pitchFamily="34" charset="0"/>
              <a:buChar char="•"/>
            </a:pPr>
            <a:r>
              <a:rPr lang="en-US" dirty="0" smtClean="0">
                <a:solidFill>
                  <a:schemeClr val="tx1"/>
                </a:solidFill>
              </a:rPr>
              <a:t>S.E:  </a:t>
            </a:r>
            <a:r>
              <a:rPr lang="en-US" dirty="0">
                <a:solidFill>
                  <a:schemeClr val="tx1"/>
                </a:solidFill>
              </a:rPr>
              <a:t>flatulence, abdominal bloating, and distention</a:t>
            </a:r>
            <a:r>
              <a:rPr lang="en-US" dirty="0" smtClean="0">
                <a:solidFill>
                  <a:schemeClr val="tx1"/>
                </a:solidFill>
              </a:rPr>
              <a:t>.</a:t>
            </a:r>
          </a:p>
          <a:p>
            <a:pPr>
              <a:buFont typeface="Arial" panose="020B0604020202020204" pitchFamily="34" charset="0"/>
              <a:buChar char="•"/>
            </a:pPr>
            <a:r>
              <a:rPr lang="en-US" dirty="0">
                <a:solidFill>
                  <a:srgbClr val="FF0000"/>
                </a:solidFill>
              </a:rPr>
              <a:t>C</a:t>
            </a:r>
            <a:r>
              <a:rPr lang="en-US" dirty="0" smtClean="0">
                <a:solidFill>
                  <a:srgbClr val="FF0000"/>
                </a:solidFill>
              </a:rPr>
              <a:t>onsume </a:t>
            </a:r>
            <a:r>
              <a:rPr lang="en-US" dirty="0">
                <a:solidFill>
                  <a:srgbClr val="FF0000"/>
                </a:solidFill>
              </a:rPr>
              <a:t>sufficient </a:t>
            </a:r>
            <a:r>
              <a:rPr lang="en-US" dirty="0" smtClean="0">
                <a:solidFill>
                  <a:srgbClr val="FF0000"/>
                </a:solidFill>
              </a:rPr>
              <a:t>fluid</a:t>
            </a:r>
            <a:endParaRPr lang="en-US" dirty="0">
              <a:solidFill>
                <a:srgbClr val="FF0000"/>
              </a:solidFill>
            </a:endParaRPr>
          </a:p>
        </p:txBody>
      </p:sp>
    </p:spTree>
    <p:extLst>
      <p:ext uri="{BB962C8B-B14F-4D97-AF65-F5344CB8AC3E}">
        <p14:creationId xmlns:p14="http://schemas.microsoft.com/office/powerpoint/2010/main" val="2907358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357745" y="1510145"/>
            <a:ext cx="8824913" cy="4080164"/>
          </a:xfrm>
        </p:spPr>
        <p:txBody>
          <a:bodyPr>
            <a:normAutofit/>
          </a:bodyPr>
          <a:lstStyle/>
          <a:p>
            <a:pPr>
              <a:buFont typeface="Wingdings" panose="05000000000000000000" pitchFamily="2" charset="2"/>
              <a:buChar char="Ø"/>
            </a:pPr>
            <a:r>
              <a:rPr lang="en-US" sz="1900" b="1" dirty="0" smtClean="0">
                <a:solidFill>
                  <a:schemeClr val="tx1"/>
                </a:solidFill>
              </a:rPr>
              <a:t> </a:t>
            </a:r>
            <a:r>
              <a:rPr lang="en-US" b="1" dirty="0" smtClean="0">
                <a:solidFill>
                  <a:schemeClr val="tx1"/>
                </a:solidFill>
              </a:rPr>
              <a:t>Emollient Laxatives (</a:t>
            </a:r>
            <a:r>
              <a:rPr lang="en-US" dirty="0">
                <a:solidFill>
                  <a:schemeClr val="tx1"/>
                </a:solidFill>
              </a:rPr>
              <a:t>stool softeners</a:t>
            </a:r>
            <a:r>
              <a:rPr lang="en-US" b="1" dirty="0" smtClean="0">
                <a:solidFill>
                  <a:schemeClr val="tx1"/>
                </a:solidFill>
              </a:rPr>
              <a:t>)</a:t>
            </a:r>
          </a:p>
          <a:p>
            <a:pPr>
              <a:buFont typeface="Wingdings" panose="05000000000000000000" pitchFamily="2" charset="2"/>
              <a:buChar char="§"/>
            </a:pPr>
            <a:r>
              <a:rPr lang="en-US" dirty="0">
                <a:solidFill>
                  <a:schemeClr val="tx1"/>
                </a:solidFill>
              </a:rPr>
              <a:t>Docusate (sodium/calcium/potassium)</a:t>
            </a:r>
          </a:p>
          <a:p>
            <a:pPr>
              <a:buFont typeface="Wingdings" panose="05000000000000000000" pitchFamily="2" charset="2"/>
              <a:buChar char="§"/>
            </a:pPr>
            <a:r>
              <a:rPr lang="en-US" dirty="0" smtClean="0">
                <a:solidFill>
                  <a:schemeClr val="tx1"/>
                </a:solidFill>
              </a:rPr>
              <a:t>MOA: Surfactant </a:t>
            </a:r>
            <a:r>
              <a:rPr lang="en-US" dirty="0">
                <a:solidFill>
                  <a:schemeClr val="tx1"/>
                </a:solidFill>
              </a:rPr>
              <a:t>agents </a:t>
            </a:r>
            <a:r>
              <a:rPr lang="en-US" dirty="0" smtClean="0">
                <a:solidFill>
                  <a:schemeClr val="tx1"/>
                </a:solidFill>
              </a:rPr>
              <a:t>&amp; increase </a:t>
            </a:r>
            <a:r>
              <a:rPr lang="en-US" dirty="0">
                <a:solidFill>
                  <a:schemeClr val="tx1"/>
                </a:solidFill>
              </a:rPr>
              <a:t>water and electrolyte secretion in the small and large </a:t>
            </a:r>
            <a:r>
              <a:rPr lang="en-US" dirty="0" smtClean="0">
                <a:solidFill>
                  <a:schemeClr val="tx1"/>
                </a:solidFill>
              </a:rPr>
              <a:t>bowel.</a:t>
            </a:r>
          </a:p>
          <a:p>
            <a:pPr>
              <a:buFont typeface="Wingdings" panose="05000000000000000000" pitchFamily="2" charset="2"/>
              <a:buChar char="§"/>
            </a:pPr>
            <a:r>
              <a:rPr lang="en-US" dirty="0" smtClean="0">
                <a:solidFill>
                  <a:schemeClr val="tx1"/>
                </a:solidFill>
              </a:rPr>
              <a:t>Onset: 1-3 days</a:t>
            </a:r>
          </a:p>
          <a:p>
            <a:pPr>
              <a:buFont typeface="Wingdings" panose="05000000000000000000" pitchFamily="2" charset="2"/>
              <a:buChar char="§"/>
            </a:pPr>
            <a:r>
              <a:rPr lang="en-US" dirty="0" smtClean="0">
                <a:solidFill>
                  <a:schemeClr val="tx1"/>
                </a:solidFill>
              </a:rPr>
              <a:t> </a:t>
            </a:r>
            <a:r>
              <a:rPr lang="en-US" dirty="0" smtClean="0">
                <a:solidFill>
                  <a:schemeClr val="tx1"/>
                </a:solidFill>
              </a:rPr>
              <a:t>Given </a:t>
            </a:r>
            <a:r>
              <a:rPr lang="en-US" dirty="0">
                <a:solidFill>
                  <a:schemeClr val="tx1"/>
                </a:solidFill>
              </a:rPr>
              <a:t>orally, although </a:t>
            </a:r>
            <a:r>
              <a:rPr lang="en-US" u="sng" dirty="0">
                <a:solidFill>
                  <a:schemeClr val="tx1"/>
                </a:solidFill>
              </a:rPr>
              <a:t>docusate potassium</a:t>
            </a:r>
            <a:r>
              <a:rPr lang="en-US" dirty="0">
                <a:solidFill>
                  <a:schemeClr val="tx1"/>
                </a:solidFill>
              </a:rPr>
              <a:t> has also been used rectally</a:t>
            </a:r>
            <a:r>
              <a:rPr lang="en-US" dirty="0" smtClean="0">
                <a:solidFill>
                  <a:schemeClr val="tx1"/>
                </a:solidFill>
              </a:rPr>
              <a:t>.</a:t>
            </a:r>
            <a:endParaRPr lang="en-US" dirty="0"/>
          </a:p>
          <a:p>
            <a:pPr>
              <a:buFont typeface="Wingdings" panose="05000000000000000000" pitchFamily="2" charset="2"/>
              <a:buChar char="§"/>
            </a:pPr>
            <a:r>
              <a:rPr lang="en-US" dirty="0" smtClean="0">
                <a:solidFill>
                  <a:schemeClr val="tx1"/>
                </a:solidFill>
              </a:rPr>
              <a:t>Prevention not treatment !</a:t>
            </a:r>
            <a:endParaRPr lang="en-US" dirty="0">
              <a:solidFill>
                <a:schemeClr val="tx1"/>
              </a:solidFill>
            </a:endParaRPr>
          </a:p>
        </p:txBody>
      </p:sp>
    </p:spTree>
    <p:extLst>
      <p:ext uri="{BB962C8B-B14F-4D97-AF65-F5344CB8AC3E}">
        <p14:creationId xmlns:p14="http://schemas.microsoft.com/office/powerpoint/2010/main" val="2028407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91491" y="734291"/>
            <a:ext cx="8824913" cy="5375564"/>
          </a:xfrm>
        </p:spPr>
        <p:txBody>
          <a:bodyPr>
            <a:normAutofit fontScale="85000" lnSpcReduction="20000"/>
          </a:bodyPr>
          <a:lstStyle/>
          <a:p>
            <a:pPr>
              <a:buFont typeface="Wingdings" panose="05000000000000000000" pitchFamily="2" charset="2"/>
              <a:buChar char="Ø"/>
            </a:pPr>
            <a:r>
              <a:rPr lang="en-US" sz="2900" b="1" dirty="0" smtClean="0">
                <a:solidFill>
                  <a:schemeClr val="tx1"/>
                </a:solidFill>
              </a:rPr>
              <a:t>Osmotic laxatives:</a:t>
            </a:r>
          </a:p>
          <a:p>
            <a:pPr marL="0" indent="0">
              <a:buNone/>
            </a:pPr>
            <a:endParaRPr lang="en-US" sz="2100" b="1" dirty="0" smtClean="0">
              <a:solidFill>
                <a:schemeClr val="tx1"/>
              </a:solidFill>
            </a:endParaRPr>
          </a:p>
          <a:p>
            <a:pPr marL="0" indent="0">
              <a:buNone/>
            </a:pPr>
            <a:r>
              <a:rPr lang="en-US" sz="2100" b="1" dirty="0" smtClean="0">
                <a:solidFill>
                  <a:schemeClr val="tx1"/>
                </a:solidFill>
              </a:rPr>
              <a:t>1. </a:t>
            </a:r>
            <a:r>
              <a:rPr lang="en-US" sz="2100" b="1" dirty="0" smtClean="0">
                <a:solidFill>
                  <a:schemeClr val="tx1"/>
                </a:solidFill>
              </a:rPr>
              <a:t>Hyperosmolar </a:t>
            </a:r>
            <a:r>
              <a:rPr lang="en-US" sz="2100" b="1" dirty="0" smtClean="0">
                <a:solidFill>
                  <a:schemeClr val="tx1"/>
                </a:solidFill>
              </a:rPr>
              <a:t>Agents (Lactulose </a:t>
            </a:r>
            <a:r>
              <a:rPr lang="en-US" sz="2100" b="1" dirty="0">
                <a:solidFill>
                  <a:schemeClr val="tx1"/>
                </a:solidFill>
              </a:rPr>
              <a:t>and </a:t>
            </a:r>
            <a:r>
              <a:rPr lang="en-US" sz="2100" b="1" dirty="0" smtClean="0">
                <a:solidFill>
                  <a:schemeClr val="tx1"/>
                </a:solidFill>
              </a:rPr>
              <a:t>Sorbitol </a:t>
            </a:r>
            <a:r>
              <a:rPr lang="en-US" sz="2100" b="1" dirty="0" smtClean="0">
                <a:solidFill>
                  <a:schemeClr val="tx1"/>
                </a:solidFill>
              </a:rPr>
              <a:t>): </a:t>
            </a:r>
            <a:r>
              <a:rPr lang="en-US" sz="2100" dirty="0">
                <a:solidFill>
                  <a:schemeClr val="tx1"/>
                </a:solidFill>
              </a:rPr>
              <a:t>Onset: 1-3 </a:t>
            </a:r>
            <a:r>
              <a:rPr lang="en-US" sz="2100" dirty="0" smtClean="0">
                <a:solidFill>
                  <a:schemeClr val="tx1"/>
                </a:solidFill>
              </a:rPr>
              <a:t>days</a:t>
            </a:r>
            <a:endParaRPr lang="en-US" sz="2100" dirty="0" smtClean="0">
              <a:solidFill>
                <a:schemeClr val="tx1"/>
              </a:solidFill>
            </a:endParaRPr>
          </a:p>
          <a:p>
            <a:pPr marL="0" indent="0">
              <a:buNone/>
            </a:pPr>
            <a:r>
              <a:rPr lang="en-US" sz="2100" u="sng" dirty="0" smtClean="0">
                <a:solidFill>
                  <a:schemeClr val="tx1"/>
                </a:solidFill>
              </a:rPr>
              <a:t>Lactulose:</a:t>
            </a:r>
          </a:p>
          <a:p>
            <a:pPr>
              <a:buFont typeface="Wingdings" panose="05000000000000000000" pitchFamily="2" charset="2"/>
              <a:buChar char="§"/>
            </a:pPr>
            <a:r>
              <a:rPr lang="en-US" sz="2100" dirty="0" err="1" smtClean="0">
                <a:solidFill>
                  <a:schemeClr val="tx1"/>
                </a:solidFill>
              </a:rPr>
              <a:t>N</a:t>
            </a:r>
            <a:r>
              <a:rPr lang="en-US" sz="2100" dirty="0" err="1" smtClean="0">
                <a:solidFill>
                  <a:schemeClr val="tx1"/>
                </a:solidFill>
              </a:rPr>
              <a:t>onabsorbable</a:t>
            </a:r>
            <a:r>
              <a:rPr lang="en-US" sz="2100" dirty="0" smtClean="0">
                <a:solidFill>
                  <a:schemeClr val="tx1"/>
                </a:solidFill>
              </a:rPr>
              <a:t> </a:t>
            </a:r>
            <a:r>
              <a:rPr lang="en-US" sz="2100" dirty="0">
                <a:solidFill>
                  <a:schemeClr val="tx1"/>
                </a:solidFill>
              </a:rPr>
              <a:t>disaccharide</a:t>
            </a:r>
            <a:r>
              <a:rPr lang="en-US" sz="2100" dirty="0" smtClean="0">
                <a:solidFill>
                  <a:schemeClr val="tx1"/>
                </a:solidFill>
              </a:rPr>
              <a:t> </a:t>
            </a:r>
          </a:p>
          <a:p>
            <a:pPr>
              <a:buFont typeface="Wingdings" panose="05000000000000000000" pitchFamily="2" charset="2"/>
              <a:buChar char="§"/>
            </a:pPr>
            <a:r>
              <a:rPr lang="en-US" sz="2100" dirty="0">
                <a:solidFill>
                  <a:schemeClr val="tx1"/>
                </a:solidFill>
              </a:rPr>
              <a:t>S.E: flatulence, nausea, and abdominal discomfort or bloating</a:t>
            </a:r>
          </a:p>
          <a:p>
            <a:pPr>
              <a:buFont typeface="Wingdings" panose="05000000000000000000" pitchFamily="2" charset="2"/>
              <a:buChar char="§"/>
            </a:pPr>
            <a:r>
              <a:rPr lang="en-US" sz="2100" dirty="0" smtClean="0">
                <a:solidFill>
                  <a:schemeClr val="tx1"/>
                </a:solidFill>
              </a:rPr>
              <a:t>as </a:t>
            </a:r>
            <a:r>
              <a:rPr lang="en-US" sz="2100" dirty="0">
                <a:solidFill>
                  <a:schemeClr val="tx1"/>
                </a:solidFill>
              </a:rPr>
              <a:t>an alternative for acute constipation or in patients with an inadequate response to increased dietary fiber and bulking agents</a:t>
            </a:r>
          </a:p>
          <a:p>
            <a:pPr marL="0" indent="0">
              <a:buNone/>
            </a:pPr>
            <a:endParaRPr lang="en-US" sz="2100" dirty="0" smtClean="0">
              <a:solidFill>
                <a:schemeClr val="tx1"/>
              </a:solidFill>
            </a:endParaRPr>
          </a:p>
          <a:p>
            <a:pPr marL="0" indent="0">
              <a:buNone/>
            </a:pPr>
            <a:r>
              <a:rPr lang="en-US" sz="2100" u="sng" dirty="0" smtClean="0">
                <a:solidFill>
                  <a:schemeClr val="tx1"/>
                </a:solidFill>
              </a:rPr>
              <a:t>Sorbitol:</a:t>
            </a:r>
          </a:p>
          <a:p>
            <a:pPr>
              <a:buFont typeface="Wingdings" panose="05000000000000000000" pitchFamily="2" charset="2"/>
              <a:buChar char="§"/>
            </a:pPr>
            <a:r>
              <a:rPr lang="en-US" sz="2100" dirty="0" smtClean="0">
                <a:solidFill>
                  <a:schemeClr val="tx1"/>
                </a:solidFill>
              </a:rPr>
              <a:t>M</a:t>
            </a:r>
            <a:r>
              <a:rPr lang="en-US" sz="2100" dirty="0" smtClean="0">
                <a:solidFill>
                  <a:schemeClr val="tx1"/>
                </a:solidFill>
              </a:rPr>
              <a:t>onosaccharide</a:t>
            </a:r>
          </a:p>
          <a:p>
            <a:pPr>
              <a:buFont typeface="Wingdings" panose="05000000000000000000" pitchFamily="2" charset="2"/>
              <a:buChar char="§"/>
            </a:pPr>
            <a:r>
              <a:rPr lang="en-US" sz="2100" dirty="0">
                <a:solidFill>
                  <a:schemeClr val="tx1"/>
                </a:solidFill>
              </a:rPr>
              <a:t>C</a:t>
            </a:r>
            <a:r>
              <a:rPr lang="en-US" sz="2100" dirty="0" smtClean="0">
                <a:solidFill>
                  <a:schemeClr val="tx1"/>
                </a:solidFill>
              </a:rPr>
              <a:t>ost-effective </a:t>
            </a:r>
            <a:r>
              <a:rPr lang="en-US" sz="2100" dirty="0">
                <a:solidFill>
                  <a:schemeClr val="tx1"/>
                </a:solidFill>
              </a:rPr>
              <a:t>alternative to lactulose</a:t>
            </a:r>
            <a:r>
              <a:rPr lang="en-US" sz="2100" dirty="0" smtClean="0">
                <a:solidFill>
                  <a:schemeClr val="tx1"/>
                </a:solidFill>
              </a:rPr>
              <a:t>.</a:t>
            </a:r>
          </a:p>
          <a:p>
            <a:pPr>
              <a:buFont typeface="Wingdings" panose="05000000000000000000" pitchFamily="2" charset="2"/>
              <a:buChar char="§"/>
            </a:pPr>
            <a:r>
              <a:rPr lang="en-US" sz="2100" dirty="0" smtClean="0">
                <a:solidFill>
                  <a:schemeClr val="tx1"/>
                </a:solidFill>
              </a:rPr>
              <a:t> It is as effective as lactulose but may cause less nausea and is much less expensive</a:t>
            </a:r>
          </a:p>
          <a:p>
            <a:pPr>
              <a:buFont typeface="Wingdings" panose="05000000000000000000" pitchFamily="2" charset="2"/>
              <a:buChar char="§"/>
            </a:pPr>
            <a:r>
              <a:rPr lang="en-US" sz="2100" dirty="0" smtClean="0">
                <a:solidFill>
                  <a:schemeClr val="tx1"/>
                </a:solidFill>
              </a:rPr>
              <a:t>S.E: flatulence, nausea, and abdominal discomfort or bloating</a:t>
            </a:r>
          </a:p>
          <a:p>
            <a:pPr marL="0" indent="0">
              <a:buNone/>
            </a:pPr>
            <a:endParaRPr lang="en-US" dirty="0"/>
          </a:p>
        </p:txBody>
      </p:sp>
    </p:spTree>
    <p:extLst>
      <p:ext uri="{BB962C8B-B14F-4D97-AF65-F5344CB8AC3E}">
        <p14:creationId xmlns:p14="http://schemas.microsoft.com/office/powerpoint/2010/main" val="3511388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942109" y="1524000"/>
            <a:ext cx="8824913" cy="3692237"/>
          </a:xfrm>
        </p:spPr>
        <p:txBody>
          <a:bodyPr>
            <a:normAutofit/>
          </a:bodyPr>
          <a:lstStyle/>
          <a:p>
            <a:pPr marL="0" indent="0">
              <a:buNone/>
            </a:pPr>
            <a:r>
              <a:rPr lang="en-US" b="1" dirty="0" smtClean="0">
                <a:solidFill>
                  <a:schemeClr val="tx1"/>
                </a:solidFill>
              </a:rPr>
              <a:t>2. </a:t>
            </a:r>
            <a:r>
              <a:rPr lang="en-US" b="1" dirty="0" smtClean="0">
                <a:solidFill>
                  <a:schemeClr val="tx1"/>
                </a:solidFill>
              </a:rPr>
              <a:t>Polyethylene </a:t>
            </a:r>
            <a:r>
              <a:rPr lang="en-US" b="1" dirty="0">
                <a:solidFill>
                  <a:schemeClr val="tx1"/>
                </a:solidFill>
              </a:rPr>
              <a:t>Glycol </a:t>
            </a:r>
            <a:r>
              <a:rPr lang="en-US" b="1" dirty="0" smtClean="0">
                <a:solidFill>
                  <a:schemeClr val="tx1"/>
                </a:solidFill>
              </a:rPr>
              <a:t>(PEG):</a:t>
            </a:r>
          </a:p>
          <a:p>
            <a:pPr marL="0" indent="0">
              <a:buNone/>
            </a:pPr>
            <a:endParaRPr lang="en-US" b="1" dirty="0" smtClean="0">
              <a:solidFill>
                <a:schemeClr val="tx1"/>
              </a:solidFill>
            </a:endParaRPr>
          </a:p>
          <a:p>
            <a:pPr>
              <a:buFont typeface="Wingdings" panose="05000000000000000000" pitchFamily="2" charset="2"/>
              <a:buChar char="§"/>
            </a:pPr>
            <a:r>
              <a:rPr lang="en-US" dirty="0" smtClean="0">
                <a:solidFill>
                  <a:schemeClr val="tx1"/>
                </a:solidFill>
              </a:rPr>
              <a:t>PEG MOA </a:t>
            </a:r>
            <a:r>
              <a:rPr lang="en-US" dirty="0">
                <a:solidFill>
                  <a:schemeClr val="tx1"/>
                </a:solidFill>
              </a:rPr>
              <a:t>is </a:t>
            </a:r>
            <a:r>
              <a:rPr lang="en-US" dirty="0" smtClean="0">
                <a:solidFill>
                  <a:schemeClr val="tx1"/>
                </a:solidFill>
              </a:rPr>
              <a:t>osmotic laxative, not </a:t>
            </a:r>
            <a:r>
              <a:rPr lang="en-US" dirty="0">
                <a:solidFill>
                  <a:schemeClr val="tx1"/>
                </a:solidFill>
              </a:rPr>
              <a:t>absorbed systemically or metabolized by colonic bacteria</a:t>
            </a:r>
            <a:r>
              <a:rPr lang="en-US" dirty="0">
                <a:solidFill>
                  <a:schemeClr val="tx1"/>
                </a:solidFill>
              </a:rPr>
              <a:t>, </a:t>
            </a:r>
            <a:r>
              <a:rPr lang="en-US" dirty="0" smtClean="0">
                <a:solidFill>
                  <a:schemeClr val="tx1"/>
                </a:solidFill>
              </a:rPr>
              <a:t>so keeps </a:t>
            </a:r>
            <a:r>
              <a:rPr lang="en-US" dirty="0">
                <a:solidFill>
                  <a:schemeClr val="tx1"/>
                </a:solidFill>
              </a:rPr>
              <a:t>water retention inside the lumen.</a:t>
            </a:r>
          </a:p>
          <a:p>
            <a:pPr>
              <a:buFont typeface="Wingdings" panose="05000000000000000000" pitchFamily="2" charset="2"/>
              <a:buChar char="§"/>
            </a:pPr>
            <a:r>
              <a:rPr lang="en-US" dirty="0" smtClean="0">
                <a:solidFill>
                  <a:schemeClr val="tx1"/>
                </a:solidFill>
              </a:rPr>
              <a:t>Daily </a:t>
            </a:r>
            <a:r>
              <a:rPr lang="en-US" dirty="0">
                <a:solidFill>
                  <a:schemeClr val="tx1"/>
                </a:solidFill>
              </a:rPr>
              <a:t>use in low dose (17 g) may be safe and effective for up to 6 </a:t>
            </a:r>
            <a:r>
              <a:rPr lang="en-US" dirty="0" smtClean="0">
                <a:solidFill>
                  <a:schemeClr val="tx1"/>
                </a:solidFill>
              </a:rPr>
              <a:t>months</a:t>
            </a:r>
          </a:p>
          <a:p>
            <a:pPr>
              <a:buFont typeface="Wingdings" panose="05000000000000000000" pitchFamily="2" charset="2"/>
              <a:buChar char="§"/>
            </a:pPr>
            <a:r>
              <a:rPr lang="en-US" dirty="0" smtClean="0">
                <a:solidFill>
                  <a:schemeClr val="tx1"/>
                </a:solidFill>
              </a:rPr>
              <a:t>S.E: </a:t>
            </a:r>
            <a:r>
              <a:rPr lang="en-US" dirty="0" smtClean="0">
                <a:solidFill>
                  <a:schemeClr val="tx1"/>
                </a:solidFill>
              </a:rPr>
              <a:t>GI-related (nausea</a:t>
            </a:r>
            <a:r>
              <a:rPr lang="en-US" dirty="0">
                <a:solidFill>
                  <a:schemeClr val="tx1"/>
                </a:solidFill>
              </a:rPr>
              <a:t>, vomiting, flatulence, and abdominal </a:t>
            </a:r>
            <a:r>
              <a:rPr lang="en-US" dirty="0" smtClean="0">
                <a:solidFill>
                  <a:schemeClr val="tx1"/>
                </a:solidFill>
              </a:rPr>
              <a:t>cramping)</a:t>
            </a:r>
            <a:endParaRPr lang="en-US" dirty="0" smtClean="0">
              <a:solidFill>
                <a:schemeClr val="tx1"/>
              </a:solidFill>
            </a:endParaRPr>
          </a:p>
          <a:p>
            <a:pPr>
              <a:buFont typeface="Wingdings" panose="05000000000000000000" pitchFamily="2" charset="2"/>
              <a:buChar char="§"/>
            </a:pPr>
            <a:r>
              <a:rPr lang="en-US" dirty="0">
                <a:solidFill>
                  <a:schemeClr val="tx1"/>
                </a:solidFill>
              </a:rPr>
              <a:t> PEG solutions with electrolytes are used as bowl cleansing regimens prior to GI-related procedures, and should not be used routinely for treatment of constipation</a:t>
            </a:r>
            <a:r>
              <a:rPr lang="en-US" dirty="0" smtClean="0">
                <a:solidFill>
                  <a:schemeClr val="tx1"/>
                </a:solidFill>
              </a:rPr>
              <a:t>.</a:t>
            </a:r>
          </a:p>
          <a:p>
            <a:pPr>
              <a:buFont typeface="Wingdings" panose="05000000000000000000" pitchFamily="2" charset="2"/>
              <a:buChar char="§"/>
            </a:pPr>
            <a:r>
              <a:rPr lang="en-US" dirty="0" smtClean="0">
                <a:solidFill>
                  <a:schemeClr val="tx1"/>
                </a:solidFill>
              </a:rPr>
              <a:t>Onset: 1-3 days</a:t>
            </a:r>
            <a:endParaRPr lang="en-US" dirty="0">
              <a:solidFill>
                <a:schemeClr val="tx1"/>
              </a:solidFill>
            </a:endParaRPr>
          </a:p>
        </p:txBody>
      </p:sp>
    </p:spTree>
    <p:extLst>
      <p:ext uri="{BB962C8B-B14F-4D97-AF65-F5344CB8AC3E}">
        <p14:creationId xmlns:p14="http://schemas.microsoft.com/office/powerpoint/2010/main" val="47029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2218" y="1163782"/>
            <a:ext cx="8824913" cy="3747655"/>
          </a:xfrm>
        </p:spPr>
        <p:txBody>
          <a:bodyPr/>
          <a:lstStyle/>
          <a:p>
            <a:endParaRPr lang="en-US" b="1" dirty="0" smtClean="0"/>
          </a:p>
          <a:p>
            <a:pPr marL="0" indent="0">
              <a:buNone/>
            </a:pPr>
            <a:r>
              <a:rPr lang="en-US" b="1" dirty="0" smtClean="0">
                <a:solidFill>
                  <a:schemeClr val="tx1"/>
                </a:solidFill>
              </a:rPr>
              <a:t>3. Glycerin</a:t>
            </a:r>
            <a:r>
              <a:rPr lang="en-US" b="1" dirty="0" smtClean="0">
                <a:solidFill>
                  <a:schemeClr val="tx1"/>
                </a:solidFill>
              </a:rPr>
              <a:t>: </a:t>
            </a:r>
            <a:endParaRPr lang="en-US" b="1" dirty="0" smtClean="0">
              <a:solidFill>
                <a:schemeClr val="tx1"/>
              </a:solidFill>
            </a:endParaRPr>
          </a:p>
          <a:p>
            <a:pPr>
              <a:buFont typeface="Wingdings" panose="05000000000000000000" pitchFamily="2" charset="2"/>
              <a:buChar char="§"/>
            </a:pPr>
            <a:r>
              <a:rPr lang="en-US" dirty="0" smtClean="0">
                <a:solidFill>
                  <a:schemeClr val="tx1"/>
                </a:solidFill>
              </a:rPr>
              <a:t>MOA: </a:t>
            </a:r>
            <a:r>
              <a:rPr lang="en-US" dirty="0" smtClean="0">
                <a:solidFill>
                  <a:schemeClr val="tx1"/>
                </a:solidFill>
              </a:rPr>
              <a:t>osmotic laxative</a:t>
            </a:r>
          </a:p>
          <a:p>
            <a:pPr>
              <a:buFont typeface="Wingdings" panose="05000000000000000000" pitchFamily="2" charset="2"/>
              <a:buChar char="§"/>
            </a:pPr>
            <a:r>
              <a:rPr lang="en-US" dirty="0" smtClean="0">
                <a:solidFill>
                  <a:schemeClr val="tx1"/>
                </a:solidFill>
              </a:rPr>
              <a:t>is </a:t>
            </a:r>
            <a:r>
              <a:rPr lang="en-US" dirty="0">
                <a:solidFill>
                  <a:schemeClr val="tx1"/>
                </a:solidFill>
              </a:rPr>
              <a:t>usually administered as a suppository and exerts its effect by osmotic action in the </a:t>
            </a:r>
            <a:r>
              <a:rPr lang="en-US" dirty="0" smtClean="0">
                <a:solidFill>
                  <a:schemeClr val="tx1"/>
                </a:solidFill>
              </a:rPr>
              <a:t>rectum</a:t>
            </a:r>
          </a:p>
          <a:p>
            <a:pPr>
              <a:buFont typeface="Wingdings" panose="05000000000000000000" pitchFamily="2" charset="2"/>
              <a:buChar char="§"/>
            </a:pPr>
            <a:r>
              <a:rPr lang="en-US" dirty="0">
                <a:solidFill>
                  <a:schemeClr val="tx1"/>
                </a:solidFill>
              </a:rPr>
              <a:t>the onset of action is usually less than 30 </a:t>
            </a:r>
            <a:r>
              <a:rPr lang="en-US" dirty="0" smtClean="0">
                <a:solidFill>
                  <a:schemeClr val="tx1"/>
                </a:solidFill>
              </a:rPr>
              <a:t>minutes</a:t>
            </a:r>
          </a:p>
          <a:p>
            <a:pPr>
              <a:buFont typeface="Wingdings" panose="05000000000000000000" pitchFamily="2" charset="2"/>
              <a:buChar char="§"/>
            </a:pPr>
            <a:r>
              <a:rPr lang="en-US" dirty="0" smtClean="0">
                <a:solidFill>
                  <a:schemeClr val="tx1"/>
                </a:solidFill>
              </a:rPr>
              <a:t>S.E: </a:t>
            </a:r>
            <a:r>
              <a:rPr lang="en-US" dirty="0">
                <a:solidFill>
                  <a:schemeClr val="tx1"/>
                </a:solidFill>
              </a:rPr>
              <a:t>rectal irritation</a:t>
            </a:r>
            <a:r>
              <a:rPr lang="en-US" dirty="0" smtClean="0">
                <a:solidFill>
                  <a:schemeClr val="tx1"/>
                </a:solidFill>
              </a:rPr>
              <a:t>.</a:t>
            </a:r>
          </a:p>
          <a:p>
            <a:pPr>
              <a:buFont typeface="Wingdings" panose="05000000000000000000" pitchFamily="2" charset="2"/>
              <a:buChar char="§"/>
            </a:pPr>
            <a:r>
              <a:rPr lang="en-US" dirty="0"/>
              <a:t> </a:t>
            </a:r>
            <a:r>
              <a:rPr lang="en-US" dirty="0" smtClean="0"/>
              <a:t>Intermittent </a:t>
            </a:r>
            <a:r>
              <a:rPr lang="en-US" dirty="0"/>
              <a:t>basis for constipation or fecal impaction, particularly in children</a:t>
            </a:r>
          </a:p>
          <a:p>
            <a:pPr marL="0" indent="0">
              <a:buNone/>
            </a:pPr>
            <a:endParaRPr lang="en-US" dirty="0">
              <a:solidFill>
                <a:schemeClr val="tx1"/>
              </a:solidFill>
            </a:endParaRPr>
          </a:p>
        </p:txBody>
      </p:sp>
    </p:spTree>
    <p:extLst>
      <p:ext uri="{BB962C8B-B14F-4D97-AF65-F5344CB8AC3E}">
        <p14:creationId xmlns:p14="http://schemas.microsoft.com/office/powerpoint/2010/main" val="4020762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928255" y="1468581"/>
            <a:ext cx="8824913" cy="4107873"/>
          </a:xfrm>
        </p:spPr>
        <p:txBody>
          <a:bodyPr>
            <a:normAutofit/>
          </a:bodyPr>
          <a:lstStyle/>
          <a:p>
            <a:pPr>
              <a:buFont typeface="Wingdings" panose="05000000000000000000" pitchFamily="2" charset="2"/>
              <a:buChar char="Ø"/>
            </a:pPr>
            <a:r>
              <a:rPr lang="en-US" sz="1900" b="1" dirty="0" smtClean="0">
                <a:solidFill>
                  <a:schemeClr val="tx1"/>
                </a:solidFill>
              </a:rPr>
              <a:t> S</a:t>
            </a:r>
            <a:r>
              <a:rPr lang="en-US" sz="1900" b="1" dirty="0" smtClean="0">
                <a:solidFill>
                  <a:schemeClr val="tx1"/>
                </a:solidFill>
              </a:rPr>
              <a:t>aline cathartics</a:t>
            </a:r>
            <a:r>
              <a:rPr lang="en-US" sz="1900" b="1" dirty="0" smtClean="0">
                <a:solidFill>
                  <a:schemeClr val="tx1"/>
                </a:solidFill>
              </a:rPr>
              <a:t>:</a:t>
            </a:r>
          </a:p>
          <a:p>
            <a:pPr>
              <a:buFont typeface="Wingdings" panose="05000000000000000000" pitchFamily="2" charset="2"/>
              <a:buChar char="q"/>
            </a:pPr>
            <a:r>
              <a:rPr lang="en-US" dirty="0" smtClean="0">
                <a:solidFill>
                  <a:schemeClr val="tx1"/>
                </a:solidFill>
              </a:rPr>
              <a:t>Onset of action: 1-6 hours</a:t>
            </a:r>
          </a:p>
          <a:p>
            <a:pPr>
              <a:buFont typeface="Wingdings" panose="05000000000000000000" pitchFamily="2" charset="2"/>
              <a:buChar char="q"/>
            </a:pPr>
            <a:r>
              <a:rPr lang="en-US" b="1" dirty="0" smtClean="0">
                <a:solidFill>
                  <a:schemeClr val="tx1"/>
                </a:solidFill>
              </a:rPr>
              <a:t> </a:t>
            </a:r>
            <a:r>
              <a:rPr lang="en-US" dirty="0" smtClean="0">
                <a:solidFill>
                  <a:schemeClr val="tx1"/>
                </a:solidFill>
              </a:rPr>
              <a:t>Mg </a:t>
            </a:r>
            <a:r>
              <a:rPr lang="en-US" dirty="0" smtClean="0">
                <a:solidFill>
                  <a:schemeClr val="tx1"/>
                </a:solidFill>
              </a:rPr>
              <a:t>hydroxide</a:t>
            </a:r>
            <a:r>
              <a:rPr lang="en-US" dirty="0">
                <a:solidFill>
                  <a:schemeClr val="tx1"/>
                </a:solidFill>
              </a:rPr>
              <a:t>, </a:t>
            </a:r>
            <a:r>
              <a:rPr lang="en-US" dirty="0" smtClean="0">
                <a:solidFill>
                  <a:schemeClr val="tx1"/>
                </a:solidFill>
              </a:rPr>
              <a:t>phosphate, sulfate </a:t>
            </a:r>
            <a:r>
              <a:rPr lang="en-US" u="sng" dirty="0" smtClean="0">
                <a:solidFill>
                  <a:schemeClr val="tx1"/>
                </a:solidFill>
              </a:rPr>
              <a:t>high dose</a:t>
            </a:r>
            <a:r>
              <a:rPr lang="en-US" dirty="0" smtClean="0">
                <a:solidFill>
                  <a:schemeClr val="tx1"/>
                </a:solidFill>
              </a:rPr>
              <a:t> </a:t>
            </a:r>
            <a:r>
              <a:rPr lang="en-US" dirty="0">
                <a:solidFill>
                  <a:schemeClr val="tx1"/>
                </a:solidFill>
              </a:rPr>
              <a:t>and </a:t>
            </a:r>
            <a:r>
              <a:rPr lang="en-US" dirty="0" smtClean="0">
                <a:solidFill>
                  <a:schemeClr val="tx1"/>
                </a:solidFill>
              </a:rPr>
              <a:t>citrate</a:t>
            </a:r>
          </a:p>
          <a:p>
            <a:pPr>
              <a:buFont typeface="Wingdings" panose="05000000000000000000" pitchFamily="2" charset="2"/>
              <a:buChar char="q"/>
            </a:pPr>
            <a:r>
              <a:rPr lang="en-US" dirty="0" smtClean="0">
                <a:solidFill>
                  <a:schemeClr val="tx1"/>
                </a:solidFill>
              </a:rPr>
              <a:t> </a:t>
            </a:r>
            <a:r>
              <a:rPr lang="en-US" dirty="0">
                <a:solidFill>
                  <a:schemeClr val="tx1"/>
                </a:solidFill>
              </a:rPr>
              <a:t>S</a:t>
            </a:r>
            <a:r>
              <a:rPr lang="en-US" dirty="0" smtClean="0">
                <a:solidFill>
                  <a:schemeClr val="tx1"/>
                </a:solidFill>
              </a:rPr>
              <a:t>odium </a:t>
            </a:r>
            <a:r>
              <a:rPr lang="en-US" dirty="0" smtClean="0">
                <a:solidFill>
                  <a:schemeClr val="tx1"/>
                </a:solidFill>
              </a:rPr>
              <a:t>phosphate </a:t>
            </a:r>
            <a:endParaRPr lang="en-US" dirty="0">
              <a:solidFill>
                <a:schemeClr val="tx1"/>
              </a:solidFill>
            </a:endParaRPr>
          </a:p>
          <a:p>
            <a:r>
              <a:rPr lang="en-US" dirty="0" smtClean="0">
                <a:solidFill>
                  <a:schemeClr val="tx1"/>
                </a:solidFill>
              </a:rPr>
              <a:t>S</a:t>
            </a:r>
            <a:r>
              <a:rPr lang="en-US" dirty="0" smtClean="0">
                <a:solidFill>
                  <a:schemeClr val="tx1"/>
                </a:solidFill>
              </a:rPr>
              <a:t>hould </a:t>
            </a:r>
            <a:r>
              <a:rPr lang="en-US" dirty="0">
                <a:solidFill>
                  <a:schemeClr val="tx1"/>
                </a:solidFill>
              </a:rPr>
              <a:t>not be used on a routine </a:t>
            </a:r>
            <a:r>
              <a:rPr lang="en-US" dirty="0" smtClean="0">
                <a:solidFill>
                  <a:schemeClr val="tx1"/>
                </a:solidFill>
              </a:rPr>
              <a:t>basis</a:t>
            </a:r>
            <a:r>
              <a:rPr lang="en-US" dirty="0">
                <a:solidFill>
                  <a:schemeClr val="tx1"/>
                </a:solidFill>
              </a:rPr>
              <a:t> </a:t>
            </a:r>
            <a:r>
              <a:rPr lang="en-US" dirty="0" smtClean="0">
                <a:solidFill>
                  <a:schemeClr val="tx1"/>
                </a:solidFill>
              </a:rPr>
              <a:t>(</a:t>
            </a:r>
            <a:r>
              <a:rPr lang="en-US" dirty="0">
                <a:solidFill>
                  <a:schemeClr val="tx1"/>
                </a:solidFill>
              </a:rPr>
              <a:t>prior to diagnostic procedures </a:t>
            </a:r>
            <a:r>
              <a:rPr lang="en-US" dirty="0" smtClean="0">
                <a:solidFill>
                  <a:schemeClr val="tx1"/>
                </a:solidFill>
              </a:rPr>
              <a:t>)</a:t>
            </a:r>
            <a:endParaRPr lang="en-US" dirty="0" smtClean="0">
              <a:solidFill>
                <a:schemeClr val="tx1"/>
              </a:solidFill>
            </a:endParaRPr>
          </a:p>
          <a:p>
            <a:r>
              <a:rPr lang="en-US" dirty="0" smtClean="0">
                <a:solidFill>
                  <a:schemeClr val="tx1"/>
                </a:solidFill>
              </a:rPr>
              <a:t>SE: </a:t>
            </a:r>
            <a:r>
              <a:rPr lang="en-US" dirty="0" smtClean="0">
                <a:solidFill>
                  <a:schemeClr val="tx1"/>
                </a:solidFill>
              </a:rPr>
              <a:t>fluid </a:t>
            </a:r>
            <a:r>
              <a:rPr lang="en-US" dirty="0">
                <a:solidFill>
                  <a:schemeClr val="tx1"/>
                </a:solidFill>
              </a:rPr>
              <a:t>and electrolyte </a:t>
            </a:r>
            <a:r>
              <a:rPr lang="en-US" dirty="0" smtClean="0">
                <a:solidFill>
                  <a:schemeClr val="tx1"/>
                </a:solidFill>
              </a:rPr>
              <a:t>depletion &amp; magnesium </a:t>
            </a:r>
            <a:r>
              <a:rPr lang="en-US" dirty="0">
                <a:solidFill>
                  <a:schemeClr val="tx1"/>
                </a:solidFill>
              </a:rPr>
              <a:t>or sodium accumulation </a:t>
            </a:r>
            <a:r>
              <a:rPr lang="en-US" dirty="0" smtClean="0">
                <a:solidFill>
                  <a:schemeClr val="tx1"/>
                </a:solidFill>
              </a:rPr>
              <a:t>in</a:t>
            </a:r>
            <a:r>
              <a:rPr lang="en-US" dirty="0" smtClean="0">
                <a:solidFill>
                  <a:schemeClr val="tx1"/>
                </a:solidFill>
              </a:rPr>
              <a:t> </a:t>
            </a:r>
            <a:r>
              <a:rPr lang="en-US" dirty="0">
                <a:solidFill>
                  <a:schemeClr val="tx1"/>
                </a:solidFill>
              </a:rPr>
              <a:t>renal dysfunction or congestive heart failure</a:t>
            </a:r>
            <a:r>
              <a:rPr lang="en-US" dirty="0" smtClean="0">
                <a:solidFill>
                  <a:schemeClr val="tx1"/>
                </a:solidFill>
              </a:rPr>
              <a:t>.</a:t>
            </a:r>
          </a:p>
          <a:p>
            <a:pPr marL="0" indent="0">
              <a:buNone/>
            </a:pPr>
            <a:endParaRPr lang="en-US" dirty="0"/>
          </a:p>
        </p:txBody>
      </p:sp>
    </p:spTree>
    <p:extLst>
      <p:ext uri="{BB962C8B-B14F-4D97-AF65-F5344CB8AC3E}">
        <p14:creationId xmlns:p14="http://schemas.microsoft.com/office/powerpoint/2010/main" val="2008274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371600" y="1482436"/>
            <a:ext cx="8824913" cy="4024746"/>
          </a:xfrm>
        </p:spPr>
        <p:txBody>
          <a:bodyPr>
            <a:normAutofit/>
          </a:bodyPr>
          <a:lstStyle/>
          <a:p>
            <a:pPr>
              <a:buFont typeface="Wingdings" panose="05000000000000000000" pitchFamily="2" charset="2"/>
              <a:buChar char="Ø"/>
            </a:pPr>
            <a:r>
              <a:rPr lang="en-US" b="1" dirty="0" smtClean="0">
                <a:solidFill>
                  <a:schemeClr val="tx1"/>
                </a:solidFill>
              </a:rPr>
              <a:t>Stimulant laxatives:</a:t>
            </a:r>
          </a:p>
          <a:p>
            <a:pPr>
              <a:buFont typeface="Wingdings" panose="05000000000000000000" pitchFamily="2" charset="2"/>
              <a:buChar char="§"/>
            </a:pPr>
            <a:r>
              <a:rPr lang="en-US" dirty="0" err="1" smtClean="0">
                <a:solidFill>
                  <a:schemeClr val="tx1"/>
                </a:solidFill>
              </a:rPr>
              <a:t>diphenylmethane</a:t>
            </a:r>
            <a:r>
              <a:rPr lang="en-US" dirty="0" smtClean="0">
                <a:solidFill>
                  <a:schemeClr val="tx1"/>
                </a:solidFill>
              </a:rPr>
              <a:t> </a:t>
            </a:r>
            <a:r>
              <a:rPr lang="en-US" dirty="0">
                <a:solidFill>
                  <a:schemeClr val="tx1"/>
                </a:solidFill>
              </a:rPr>
              <a:t>(</a:t>
            </a:r>
            <a:r>
              <a:rPr lang="en-US" dirty="0" err="1" smtClean="0">
                <a:solidFill>
                  <a:schemeClr val="tx1"/>
                </a:solidFill>
              </a:rPr>
              <a:t>bisacodyl</a:t>
            </a:r>
            <a:r>
              <a:rPr lang="en-US" dirty="0" smtClean="0">
                <a:solidFill>
                  <a:schemeClr val="tx1"/>
                </a:solidFill>
              </a:rPr>
              <a:t>)</a:t>
            </a:r>
          </a:p>
          <a:p>
            <a:pPr>
              <a:buFont typeface="Wingdings" panose="05000000000000000000" pitchFamily="2" charset="2"/>
              <a:buChar char="§"/>
            </a:pPr>
            <a:r>
              <a:rPr lang="en-US" dirty="0" err="1" smtClean="0">
                <a:solidFill>
                  <a:schemeClr val="tx1"/>
                </a:solidFill>
              </a:rPr>
              <a:t>anthraquinone</a:t>
            </a:r>
            <a:r>
              <a:rPr lang="en-US" dirty="0" smtClean="0">
                <a:solidFill>
                  <a:schemeClr val="tx1"/>
                </a:solidFill>
              </a:rPr>
              <a:t> </a:t>
            </a:r>
            <a:r>
              <a:rPr lang="en-US" dirty="0">
                <a:solidFill>
                  <a:schemeClr val="tx1"/>
                </a:solidFill>
              </a:rPr>
              <a:t>(</a:t>
            </a:r>
            <a:r>
              <a:rPr lang="en-US" dirty="0" err="1">
                <a:solidFill>
                  <a:schemeClr val="tx1"/>
                </a:solidFill>
              </a:rPr>
              <a:t>senna</a:t>
            </a:r>
            <a:r>
              <a:rPr lang="en-US" dirty="0">
                <a:solidFill>
                  <a:schemeClr val="tx1"/>
                </a:solidFill>
              </a:rPr>
              <a:t> </a:t>
            </a:r>
            <a:r>
              <a:rPr lang="en-US" dirty="0" smtClean="0">
                <a:solidFill>
                  <a:schemeClr val="tx1"/>
                </a:solidFill>
              </a:rPr>
              <a:t>)</a:t>
            </a:r>
          </a:p>
          <a:p>
            <a:pPr>
              <a:buFont typeface="Wingdings" panose="05000000000000000000" pitchFamily="2" charset="2"/>
              <a:buChar char="q"/>
            </a:pPr>
            <a:r>
              <a:rPr lang="en-US" dirty="0" smtClean="0">
                <a:solidFill>
                  <a:schemeClr val="tx1"/>
                </a:solidFill>
              </a:rPr>
              <a:t>Onset of action: 8-12 hours</a:t>
            </a:r>
            <a:endParaRPr lang="en-US" dirty="0" smtClean="0">
              <a:solidFill>
                <a:schemeClr val="tx1"/>
              </a:solidFill>
            </a:endParaRPr>
          </a:p>
          <a:p>
            <a:pPr>
              <a:buFont typeface="Wingdings" panose="05000000000000000000" pitchFamily="2" charset="2"/>
              <a:buChar char="q"/>
            </a:pPr>
            <a:r>
              <a:rPr lang="en-US" dirty="0" smtClean="0">
                <a:solidFill>
                  <a:schemeClr val="tx1"/>
                </a:solidFill>
              </a:rPr>
              <a:t>MOA: stimulate </a:t>
            </a:r>
            <a:r>
              <a:rPr lang="en-US" dirty="0">
                <a:solidFill>
                  <a:schemeClr val="tx1"/>
                </a:solidFill>
              </a:rPr>
              <a:t>the mucosal nerve plexus of the </a:t>
            </a:r>
            <a:r>
              <a:rPr lang="en-US" dirty="0" smtClean="0">
                <a:solidFill>
                  <a:schemeClr val="tx1"/>
                </a:solidFill>
              </a:rPr>
              <a:t>colon</a:t>
            </a:r>
            <a:endParaRPr lang="en-US" dirty="0" smtClean="0">
              <a:solidFill>
                <a:schemeClr val="tx1"/>
              </a:solidFill>
            </a:endParaRPr>
          </a:p>
          <a:p>
            <a:pPr>
              <a:buFont typeface="Wingdings" panose="05000000000000000000" pitchFamily="2" charset="2"/>
              <a:buChar char="q"/>
            </a:pPr>
            <a:r>
              <a:rPr lang="en-US" dirty="0">
                <a:solidFill>
                  <a:schemeClr val="tx1"/>
                </a:solidFill>
              </a:rPr>
              <a:t> </a:t>
            </a:r>
            <a:r>
              <a:rPr lang="en-US" dirty="0" smtClean="0">
                <a:solidFill>
                  <a:schemeClr val="tx1"/>
                </a:solidFill>
              </a:rPr>
              <a:t>S.E: abdominal </a:t>
            </a:r>
            <a:r>
              <a:rPr lang="en-US" dirty="0">
                <a:solidFill>
                  <a:schemeClr val="tx1"/>
                </a:solidFill>
              </a:rPr>
              <a:t>cramping and electrolyte </a:t>
            </a:r>
            <a:r>
              <a:rPr lang="en-US" dirty="0" smtClean="0">
                <a:solidFill>
                  <a:schemeClr val="tx1"/>
                </a:solidFill>
              </a:rPr>
              <a:t>imbalances (particularly </a:t>
            </a:r>
            <a:r>
              <a:rPr lang="en-US" dirty="0">
                <a:solidFill>
                  <a:schemeClr val="tx1"/>
                </a:solidFill>
              </a:rPr>
              <a:t>with chronic </a:t>
            </a:r>
            <a:r>
              <a:rPr lang="en-US" dirty="0" smtClean="0">
                <a:solidFill>
                  <a:schemeClr val="tx1"/>
                </a:solidFill>
              </a:rPr>
              <a:t>use).</a:t>
            </a:r>
          </a:p>
          <a:p>
            <a:pPr>
              <a:buFont typeface="Wingdings" panose="05000000000000000000" pitchFamily="2" charset="2"/>
              <a:buChar char="q"/>
            </a:pPr>
            <a:r>
              <a:rPr lang="en-US" dirty="0"/>
              <a:t>not recommended as first-line treatment</a:t>
            </a:r>
          </a:p>
          <a:p>
            <a:pPr marL="0" indent="0">
              <a:buNone/>
            </a:pPr>
            <a:endParaRPr lang="en-US" dirty="0">
              <a:solidFill>
                <a:schemeClr val="tx1"/>
              </a:solidFill>
            </a:endParaRPr>
          </a:p>
        </p:txBody>
      </p:sp>
    </p:spTree>
    <p:extLst>
      <p:ext uri="{BB962C8B-B14F-4D97-AF65-F5344CB8AC3E}">
        <p14:creationId xmlns:p14="http://schemas.microsoft.com/office/powerpoint/2010/main" val="1010803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Constipation:</a:t>
            </a:r>
            <a:endParaRPr lang="en-US" dirty="0"/>
          </a:p>
        </p:txBody>
      </p:sp>
      <p:sp>
        <p:nvSpPr>
          <p:cNvPr id="3" name="Content Placeholder 2"/>
          <p:cNvSpPr>
            <a:spLocks noGrp="1"/>
          </p:cNvSpPr>
          <p:nvPr>
            <p:ph idx="1"/>
          </p:nvPr>
        </p:nvSpPr>
        <p:spPr/>
        <p:txBody>
          <a:bodyPr/>
          <a:lstStyle/>
          <a:p>
            <a:r>
              <a:rPr lang="en-US" dirty="0">
                <a:solidFill>
                  <a:schemeClr val="tx1"/>
                </a:solidFill>
              </a:rPr>
              <a:t>difficult or infrequent passage of stool, at times associated with straining or a feeling of incomplete </a:t>
            </a:r>
            <a:r>
              <a:rPr lang="en-US" dirty="0" smtClean="0">
                <a:solidFill>
                  <a:schemeClr val="tx1"/>
                </a:solidFill>
              </a:rPr>
              <a:t>defecation</a:t>
            </a:r>
          </a:p>
          <a:p>
            <a:r>
              <a:rPr lang="en-US" dirty="0">
                <a:solidFill>
                  <a:schemeClr val="tx1"/>
                </a:solidFill>
              </a:rPr>
              <a:t>most commonly fewer than three bowel movements per </a:t>
            </a:r>
            <a:r>
              <a:rPr lang="en-US" dirty="0" smtClean="0">
                <a:solidFill>
                  <a:schemeClr val="tx1"/>
                </a:solidFill>
              </a:rPr>
              <a:t>week</a:t>
            </a:r>
          </a:p>
          <a:p>
            <a:r>
              <a:rPr lang="en-US" dirty="0">
                <a:solidFill>
                  <a:schemeClr val="tx1"/>
                </a:solidFill>
              </a:rPr>
              <a:t>The condition is considered chronic if symptoms last for at least 3 </a:t>
            </a:r>
            <a:r>
              <a:rPr lang="en-US" dirty="0" smtClean="0">
                <a:solidFill>
                  <a:schemeClr val="tx1"/>
                </a:solidFill>
              </a:rPr>
              <a:t>months</a:t>
            </a:r>
          </a:p>
          <a:p>
            <a:r>
              <a:rPr lang="en-US" dirty="0">
                <a:solidFill>
                  <a:schemeClr val="tx1"/>
                </a:solidFill>
              </a:rPr>
              <a:t>Constipation is more common in women and the elderly</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206369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Intestinal </a:t>
            </a:r>
            <a:r>
              <a:rPr lang="en-US" dirty="0" err="1" smtClean="0"/>
              <a:t>Secretagogues</a:t>
            </a:r>
            <a:endParaRPr lang="en-US" dirty="0"/>
          </a:p>
        </p:txBody>
      </p:sp>
      <p:sp>
        <p:nvSpPr>
          <p:cNvPr id="3" name="Content Placeholder 2"/>
          <p:cNvSpPr>
            <a:spLocks noGrp="1"/>
          </p:cNvSpPr>
          <p:nvPr>
            <p:ph idx="1"/>
          </p:nvPr>
        </p:nvSpPr>
        <p:spPr/>
        <p:txBody>
          <a:bodyPr>
            <a:normAutofit/>
          </a:bodyPr>
          <a:lstStyle/>
          <a:p>
            <a:r>
              <a:rPr lang="en-US" b="1" dirty="0" err="1" smtClean="0">
                <a:solidFill>
                  <a:schemeClr val="tx1"/>
                </a:solidFill>
              </a:rPr>
              <a:t>Lubiprostone</a:t>
            </a:r>
            <a:r>
              <a:rPr lang="en-US" b="1" dirty="0" smtClean="0">
                <a:solidFill>
                  <a:schemeClr val="tx1"/>
                </a:solidFill>
              </a:rPr>
              <a:t>:</a:t>
            </a:r>
          </a:p>
          <a:p>
            <a:pPr>
              <a:buFont typeface="Wingdings" panose="05000000000000000000" pitchFamily="2" charset="2"/>
              <a:buChar char="§"/>
            </a:pPr>
            <a:r>
              <a:rPr lang="en-US" dirty="0" smtClean="0">
                <a:solidFill>
                  <a:schemeClr val="tx1"/>
                </a:solidFill>
              </a:rPr>
              <a:t>MOA:</a:t>
            </a:r>
            <a:r>
              <a:rPr lang="en-US" dirty="0" smtClean="0">
                <a:solidFill>
                  <a:schemeClr val="tx1"/>
                </a:solidFill>
              </a:rPr>
              <a:t> </a:t>
            </a:r>
            <a:r>
              <a:rPr lang="en-US" dirty="0">
                <a:solidFill>
                  <a:schemeClr val="tx1"/>
                </a:solidFill>
              </a:rPr>
              <a:t>is a chloride channel activator </a:t>
            </a:r>
            <a:endParaRPr lang="en-US" dirty="0" smtClean="0">
              <a:solidFill>
                <a:schemeClr val="tx1"/>
              </a:solidFill>
            </a:endParaRPr>
          </a:p>
          <a:p>
            <a:pPr>
              <a:buFont typeface="Wingdings" panose="05000000000000000000" pitchFamily="2" charset="2"/>
              <a:buChar char="§"/>
            </a:pPr>
            <a:r>
              <a:rPr lang="en-US" dirty="0" smtClean="0">
                <a:solidFill>
                  <a:schemeClr val="tx1"/>
                </a:solidFill>
              </a:rPr>
              <a:t>Used for chronic </a:t>
            </a:r>
            <a:r>
              <a:rPr lang="en-US" dirty="0">
                <a:solidFill>
                  <a:schemeClr val="tx1"/>
                </a:solidFill>
              </a:rPr>
              <a:t>idiopathic </a:t>
            </a:r>
            <a:r>
              <a:rPr lang="en-US" dirty="0" smtClean="0">
                <a:solidFill>
                  <a:schemeClr val="tx1"/>
                </a:solidFill>
              </a:rPr>
              <a:t>constipation in adult &amp; constipation-predominant </a:t>
            </a:r>
            <a:r>
              <a:rPr lang="en-US" dirty="0">
                <a:solidFill>
                  <a:schemeClr val="tx1"/>
                </a:solidFill>
              </a:rPr>
              <a:t>irritable bowel syndrome (IBS-C) </a:t>
            </a:r>
            <a:endParaRPr lang="en-US" dirty="0" smtClean="0">
              <a:solidFill>
                <a:schemeClr val="tx1"/>
              </a:solidFill>
            </a:endParaRPr>
          </a:p>
          <a:p>
            <a:pPr>
              <a:buFont typeface="Wingdings" panose="05000000000000000000" pitchFamily="2" charset="2"/>
              <a:buChar char="§"/>
            </a:pPr>
            <a:r>
              <a:rPr lang="en-US" dirty="0" smtClean="0">
                <a:solidFill>
                  <a:schemeClr val="tx1"/>
                </a:solidFill>
              </a:rPr>
              <a:t>safe </a:t>
            </a:r>
            <a:r>
              <a:rPr lang="en-US" dirty="0">
                <a:solidFill>
                  <a:schemeClr val="tx1"/>
                </a:solidFill>
              </a:rPr>
              <a:t>and effective for long-term treatment (up to 48 weeks</a:t>
            </a:r>
            <a:r>
              <a:rPr lang="en-US" dirty="0" smtClean="0">
                <a:solidFill>
                  <a:schemeClr val="tx1"/>
                </a:solidFill>
              </a:rPr>
              <a:t>).</a:t>
            </a:r>
            <a:endParaRPr lang="en-US" dirty="0">
              <a:solidFill>
                <a:schemeClr val="tx1"/>
              </a:solidFill>
            </a:endParaRPr>
          </a:p>
          <a:p>
            <a:pPr>
              <a:buFont typeface="Wingdings" panose="05000000000000000000" pitchFamily="2" charset="2"/>
              <a:buChar char="§"/>
            </a:pPr>
            <a:r>
              <a:rPr lang="en-US" dirty="0" smtClean="0">
                <a:solidFill>
                  <a:schemeClr val="tx1"/>
                </a:solidFill>
              </a:rPr>
              <a:t>Onset of action: 24 </a:t>
            </a:r>
            <a:r>
              <a:rPr lang="en-US" dirty="0">
                <a:solidFill>
                  <a:schemeClr val="tx1"/>
                </a:solidFill>
              </a:rPr>
              <a:t>to 48 hours </a:t>
            </a:r>
            <a:endParaRPr lang="en-US" dirty="0" smtClean="0">
              <a:solidFill>
                <a:schemeClr val="tx1"/>
              </a:solidFill>
            </a:endParaRPr>
          </a:p>
          <a:p>
            <a:pPr>
              <a:buFont typeface="Wingdings" panose="05000000000000000000" pitchFamily="2" charset="2"/>
              <a:buChar char="§"/>
            </a:pPr>
            <a:r>
              <a:rPr lang="en-US" dirty="0" smtClean="0">
                <a:solidFill>
                  <a:schemeClr val="tx1"/>
                </a:solidFill>
              </a:rPr>
              <a:t>S.E: nausea</a:t>
            </a:r>
            <a:r>
              <a:rPr lang="en-US" dirty="0">
                <a:solidFill>
                  <a:schemeClr val="tx1"/>
                </a:solidFill>
              </a:rPr>
              <a:t>, headache, and diarrhea and may be dose dependent.</a:t>
            </a:r>
          </a:p>
        </p:txBody>
      </p:sp>
    </p:spTree>
    <p:extLst>
      <p:ext uri="{BB962C8B-B14F-4D97-AF65-F5344CB8AC3E}">
        <p14:creationId xmlns:p14="http://schemas.microsoft.com/office/powerpoint/2010/main" val="186412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246909" y="1745673"/>
            <a:ext cx="8824913" cy="3858491"/>
          </a:xfrm>
        </p:spPr>
        <p:txBody>
          <a:bodyPr/>
          <a:lstStyle/>
          <a:p>
            <a:r>
              <a:rPr lang="en-US" b="1" dirty="0" err="1">
                <a:solidFill>
                  <a:schemeClr val="tx1"/>
                </a:solidFill>
              </a:rPr>
              <a:t>Linaclotide</a:t>
            </a:r>
            <a:endParaRPr lang="en-US" b="1" dirty="0">
              <a:solidFill>
                <a:schemeClr val="tx1"/>
              </a:solidFill>
            </a:endParaRPr>
          </a:p>
          <a:p>
            <a:pPr>
              <a:buFont typeface="Wingdings" panose="05000000000000000000" pitchFamily="2" charset="2"/>
              <a:buChar char="§"/>
            </a:pPr>
            <a:r>
              <a:rPr lang="en-US" dirty="0" smtClean="0">
                <a:solidFill>
                  <a:schemeClr val="tx1"/>
                </a:solidFill>
              </a:rPr>
              <a:t>MOA:</a:t>
            </a:r>
            <a:r>
              <a:rPr lang="en-US" dirty="0" smtClean="0">
                <a:solidFill>
                  <a:schemeClr val="tx1"/>
                </a:solidFill>
              </a:rPr>
              <a:t> </a:t>
            </a:r>
            <a:r>
              <a:rPr lang="en-US" dirty="0">
                <a:solidFill>
                  <a:schemeClr val="tx1"/>
                </a:solidFill>
              </a:rPr>
              <a:t>increases intestinal fluid secretion and quickens intestinal motility</a:t>
            </a:r>
            <a:r>
              <a:rPr lang="en-US" dirty="0" smtClean="0">
                <a:solidFill>
                  <a:schemeClr val="tx1"/>
                </a:solidFill>
              </a:rPr>
              <a:t>.</a:t>
            </a:r>
          </a:p>
          <a:p>
            <a:pPr>
              <a:buFont typeface="Wingdings" panose="05000000000000000000" pitchFamily="2" charset="2"/>
              <a:buChar char="§"/>
            </a:pPr>
            <a:r>
              <a:rPr lang="en-US" dirty="0">
                <a:solidFill>
                  <a:schemeClr val="tx1"/>
                </a:solidFill>
              </a:rPr>
              <a:t>Only the 145 mcg dose is approved for treatment of constipation due to the lack of improved efficacy with the higher dosing</a:t>
            </a:r>
            <a:r>
              <a:rPr lang="en-US" dirty="0" smtClean="0">
                <a:solidFill>
                  <a:schemeClr val="tx1"/>
                </a:solidFill>
              </a:rPr>
              <a:t>.</a:t>
            </a:r>
          </a:p>
          <a:p>
            <a:pPr>
              <a:buFont typeface="Wingdings" panose="05000000000000000000" pitchFamily="2" charset="2"/>
              <a:buChar char="§"/>
            </a:pPr>
            <a:r>
              <a:rPr lang="en-US" dirty="0" smtClean="0">
                <a:solidFill>
                  <a:schemeClr val="tx1"/>
                </a:solidFill>
              </a:rPr>
              <a:t>S.E: Diarrhea, </a:t>
            </a:r>
            <a:r>
              <a:rPr lang="en-US" dirty="0">
                <a:solidFill>
                  <a:schemeClr val="tx1"/>
                </a:solidFill>
              </a:rPr>
              <a:t>flatulence and abdominal pain</a:t>
            </a:r>
            <a:r>
              <a:rPr lang="en-US" dirty="0" smtClean="0">
                <a:solidFill>
                  <a:schemeClr val="tx1"/>
                </a:solidFill>
              </a:rPr>
              <a:t>.</a:t>
            </a:r>
          </a:p>
          <a:p>
            <a:pPr>
              <a:buFont typeface="Wingdings" panose="05000000000000000000" pitchFamily="2" charset="2"/>
              <a:buChar char="§"/>
            </a:pPr>
            <a:r>
              <a:rPr lang="en-US" dirty="0" smtClean="0">
                <a:solidFill>
                  <a:schemeClr val="tx1"/>
                </a:solidFill>
              </a:rPr>
              <a:t>C/I under </a:t>
            </a:r>
            <a:r>
              <a:rPr lang="en-US" dirty="0">
                <a:solidFill>
                  <a:schemeClr val="tx1"/>
                </a:solidFill>
              </a:rPr>
              <a:t>the age of 18</a:t>
            </a:r>
          </a:p>
        </p:txBody>
      </p:sp>
    </p:spTree>
    <p:extLst>
      <p:ext uri="{BB962C8B-B14F-4D97-AF65-F5344CB8AC3E}">
        <p14:creationId xmlns:p14="http://schemas.microsoft.com/office/powerpoint/2010/main" val="24385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Opioid Receptor </a:t>
            </a:r>
            <a:r>
              <a:rPr lang="en-US" dirty="0" smtClean="0"/>
              <a:t>Antagonists</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solidFill>
                  <a:schemeClr val="tx1"/>
                </a:solidFill>
              </a:rPr>
              <a:t>1- </a:t>
            </a:r>
            <a:r>
              <a:rPr lang="en-US" b="1" dirty="0" err="1" smtClean="0">
                <a:solidFill>
                  <a:schemeClr val="tx1"/>
                </a:solidFill>
              </a:rPr>
              <a:t>Alvimopan</a:t>
            </a:r>
            <a:endParaRPr lang="en-US" b="1" dirty="0">
              <a:solidFill>
                <a:schemeClr val="tx1"/>
              </a:solidFill>
            </a:endParaRPr>
          </a:p>
          <a:p>
            <a:pPr>
              <a:buFont typeface="Wingdings" panose="05000000000000000000" pitchFamily="2" charset="2"/>
              <a:buChar char="§"/>
            </a:pPr>
            <a:r>
              <a:rPr lang="en-US" dirty="0" smtClean="0">
                <a:solidFill>
                  <a:schemeClr val="tx1"/>
                </a:solidFill>
              </a:rPr>
              <a:t>MOA: oral </a:t>
            </a:r>
            <a:r>
              <a:rPr lang="en-US" dirty="0">
                <a:solidFill>
                  <a:schemeClr val="tx1"/>
                </a:solidFill>
              </a:rPr>
              <a:t>GI-specific μ-opioid antagonist </a:t>
            </a:r>
            <a:r>
              <a:rPr lang="en-US" dirty="0">
                <a:solidFill>
                  <a:schemeClr val="tx1"/>
                </a:solidFill>
              </a:rPr>
              <a:t>(not cross the blood–brain barrier)</a:t>
            </a:r>
            <a:endParaRPr lang="en-US" dirty="0" smtClean="0">
              <a:solidFill>
                <a:schemeClr val="tx1"/>
              </a:solidFill>
            </a:endParaRPr>
          </a:p>
          <a:p>
            <a:pPr>
              <a:buFont typeface="Wingdings" panose="05000000000000000000" pitchFamily="2" charset="2"/>
              <a:buChar char="§"/>
            </a:pPr>
            <a:r>
              <a:rPr lang="en-US" dirty="0" smtClean="0">
                <a:solidFill>
                  <a:schemeClr val="tx1"/>
                </a:solidFill>
              </a:rPr>
              <a:t>Need </a:t>
            </a:r>
            <a:r>
              <a:rPr lang="en-US" dirty="0" smtClean="0">
                <a:solidFill>
                  <a:schemeClr val="tx1"/>
                </a:solidFill>
              </a:rPr>
              <a:t>hospitalization</a:t>
            </a:r>
          </a:p>
          <a:p>
            <a:pPr>
              <a:buFont typeface="Wingdings" panose="05000000000000000000" pitchFamily="2" charset="2"/>
              <a:buChar char="§"/>
            </a:pPr>
            <a:r>
              <a:rPr lang="en-US" dirty="0">
                <a:solidFill>
                  <a:schemeClr val="tx1"/>
                </a:solidFill>
              </a:rPr>
              <a:t>C</a:t>
            </a:r>
            <a:r>
              <a:rPr lang="en-US" dirty="0" smtClean="0">
                <a:solidFill>
                  <a:schemeClr val="tx1"/>
                </a:solidFill>
              </a:rPr>
              <a:t>ontraindicated </a:t>
            </a:r>
            <a:r>
              <a:rPr lang="en-US" dirty="0">
                <a:solidFill>
                  <a:schemeClr val="tx1"/>
                </a:solidFill>
              </a:rPr>
              <a:t>in patients receiving therapeutic doses of opioids for more than 7 consecutive days prior to surgery </a:t>
            </a:r>
            <a:endParaRPr lang="en-US" dirty="0" smtClean="0">
              <a:solidFill>
                <a:schemeClr val="tx1"/>
              </a:solidFill>
            </a:endParaRPr>
          </a:p>
          <a:p>
            <a:pPr>
              <a:buFont typeface="Wingdings" panose="05000000000000000000" pitchFamily="2" charset="2"/>
              <a:buChar char="§"/>
            </a:pPr>
            <a:r>
              <a:rPr lang="en-US" dirty="0" smtClean="0">
                <a:solidFill>
                  <a:schemeClr val="tx1"/>
                </a:solidFill>
              </a:rPr>
              <a:t>Dosing : </a:t>
            </a:r>
            <a:r>
              <a:rPr lang="en-US" dirty="0">
                <a:solidFill>
                  <a:schemeClr val="tx1"/>
                </a:solidFill>
              </a:rPr>
              <a:t>12 mg capsule administered 30 minutes to 5 hours before surgery and then 12 mg twice daily for up to 7 days or until discharge (maximum of 15 doses)</a:t>
            </a:r>
          </a:p>
        </p:txBody>
      </p:sp>
    </p:spTree>
    <p:extLst>
      <p:ext uri="{BB962C8B-B14F-4D97-AF65-F5344CB8AC3E}">
        <p14:creationId xmlns:p14="http://schemas.microsoft.com/office/powerpoint/2010/main" val="16040578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63782" y="1205345"/>
            <a:ext cx="8824913" cy="4675910"/>
          </a:xfrm>
        </p:spPr>
        <p:txBody>
          <a:bodyPr/>
          <a:lstStyle/>
          <a:p>
            <a:pPr marL="0" indent="0">
              <a:buNone/>
            </a:pPr>
            <a:r>
              <a:rPr lang="en-US" b="1" dirty="0" smtClean="0">
                <a:solidFill>
                  <a:schemeClr val="tx1"/>
                </a:solidFill>
              </a:rPr>
              <a:t>2- </a:t>
            </a:r>
            <a:r>
              <a:rPr lang="en-US" b="1" dirty="0" err="1" smtClean="0">
                <a:solidFill>
                  <a:schemeClr val="tx1"/>
                </a:solidFill>
              </a:rPr>
              <a:t>Methylnaltrexone</a:t>
            </a:r>
            <a:endParaRPr lang="en-US" b="1" dirty="0" smtClean="0">
              <a:solidFill>
                <a:schemeClr val="tx1"/>
              </a:solidFill>
            </a:endParaRPr>
          </a:p>
          <a:p>
            <a:pPr>
              <a:buFont typeface="Wingdings" panose="05000000000000000000" pitchFamily="2" charset="2"/>
              <a:buChar char="§"/>
            </a:pPr>
            <a:r>
              <a:rPr lang="en-US" dirty="0">
                <a:solidFill>
                  <a:schemeClr val="tx1"/>
                </a:solidFill>
              </a:rPr>
              <a:t> </a:t>
            </a:r>
            <a:r>
              <a:rPr lang="en-US" dirty="0" smtClean="0">
                <a:solidFill>
                  <a:schemeClr val="tx1"/>
                </a:solidFill>
              </a:rPr>
              <a:t>MOA: </a:t>
            </a:r>
            <a:r>
              <a:rPr lang="en-US" dirty="0" smtClean="0">
                <a:solidFill>
                  <a:schemeClr val="tx1"/>
                </a:solidFill>
              </a:rPr>
              <a:t> </a:t>
            </a:r>
            <a:r>
              <a:rPr lang="en-US" dirty="0">
                <a:solidFill>
                  <a:schemeClr val="tx1"/>
                </a:solidFill>
              </a:rPr>
              <a:t>μ-receptor antagonist </a:t>
            </a:r>
            <a:r>
              <a:rPr lang="en-US" dirty="0" smtClean="0">
                <a:solidFill>
                  <a:schemeClr val="tx1"/>
                </a:solidFill>
              </a:rPr>
              <a:t>(palliative </a:t>
            </a:r>
            <a:r>
              <a:rPr lang="en-US" dirty="0">
                <a:solidFill>
                  <a:schemeClr val="tx1"/>
                </a:solidFill>
              </a:rPr>
              <a:t>care or when response to laxative therapy has been </a:t>
            </a:r>
            <a:r>
              <a:rPr lang="en-US" dirty="0" smtClean="0">
                <a:solidFill>
                  <a:schemeClr val="tx1"/>
                </a:solidFill>
              </a:rPr>
              <a:t>insufficient)</a:t>
            </a:r>
            <a:endParaRPr lang="en-US" dirty="0" smtClean="0">
              <a:solidFill>
                <a:schemeClr val="tx1"/>
              </a:solidFill>
            </a:endParaRPr>
          </a:p>
          <a:p>
            <a:pPr>
              <a:buFont typeface="Wingdings" panose="05000000000000000000" pitchFamily="2" charset="2"/>
              <a:buChar char="§"/>
            </a:pPr>
            <a:r>
              <a:rPr lang="en-US" dirty="0">
                <a:solidFill>
                  <a:schemeClr val="tx1"/>
                </a:solidFill>
              </a:rPr>
              <a:t>N</a:t>
            </a:r>
            <a:r>
              <a:rPr lang="en-US" dirty="0" smtClean="0">
                <a:solidFill>
                  <a:schemeClr val="tx1"/>
                </a:solidFill>
              </a:rPr>
              <a:t>ot </a:t>
            </a:r>
            <a:r>
              <a:rPr lang="en-US" dirty="0">
                <a:solidFill>
                  <a:schemeClr val="tx1"/>
                </a:solidFill>
              </a:rPr>
              <a:t>cross the blood–brain barrier </a:t>
            </a:r>
            <a:endParaRPr lang="en-US" dirty="0" smtClean="0">
              <a:solidFill>
                <a:schemeClr val="tx1"/>
              </a:solidFill>
            </a:endParaRPr>
          </a:p>
          <a:p>
            <a:pPr>
              <a:buFont typeface="Wingdings" panose="05000000000000000000" pitchFamily="2" charset="2"/>
              <a:buChar char="§"/>
            </a:pPr>
            <a:r>
              <a:rPr lang="en-US" dirty="0" smtClean="0">
                <a:solidFill>
                  <a:schemeClr val="tx1"/>
                </a:solidFill>
              </a:rPr>
              <a:t>Dosing: weight-based dose SQ, usually every other day (no more than once daily)</a:t>
            </a:r>
          </a:p>
          <a:p>
            <a:pPr>
              <a:buFont typeface="Wingdings" panose="05000000000000000000" pitchFamily="2" charset="2"/>
              <a:buChar char="§"/>
            </a:pPr>
            <a:r>
              <a:rPr lang="en-US" dirty="0" smtClean="0">
                <a:solidFill>
                  <a:schemeClr val="tx1"/>
                </a:solidFill>
              </a:rPr>
              <a:t>Contraindicated </a:t>
            </a:r>
            <a:r>
              <a:rPr lang="en-US" dirty="0">
                <a:solidFill>
                  <a:schemeClr val="tx1"/>
                </a:solidFill>
              </a:rPr>
              <a:t>in patients with known or suspected GI obstruction.</a:t>
            </a:r>
          </a:p>
        </p:txBody>
      </p:sp>
    </p:spTree>
    <p:extLst>
      <p:ext uri="{BB962C8B-B14F-4D97-AF65-F5344CB8AC3E}">
        <p14:creationId xmlns:p14="http://schemas.microsoft.com/office/powerpoint/2010/main" val="23102538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205346" y="1911927"/>
            <a:ext cx="8824913" cy="3913909"/>
          </a:xfrm>
        </p:spPr>
        <p:txBody>
          <a:bodyPr/>
          <a:lstStyle/>
          <a:p>
            <a:pPr marL="0" indent="0">
              <a:buNone/>
            </a:pPr>
            <a:r>
              <a:rPr lang="en-US" b="1" dirty="0" smtClean="0">
                <a:solidFill>
                  <a:schemeClr val="tx1"/>
                </a:solidFill>
              </a:rPr>
              <a:t>3- </a:t>
            </a:r>
            <a:r>
              <a:rPr lang="en-US" b="1" dirty="0" err="1" smtClean="0">
                <a:solidFill>
                  <a:schemeClr val="tx1"/>
                </a:solidFill>
              </a:rPr>
              <a:t>Naloxegol</a:t>
            </a:r>
            <a:r>
              <a:rPr lang="en-US" b="1" dirty="0" smtClean="0">
                <a:solidFill>
                  <a:schemeClr val="tx1"/>
                </a:solidFill>
              </a:rPr>
              <a:t>:</a:t>
            </a:r>
          </a:p>
          <a:p>
            <a:pPr>
              <a:buFont typeface="Wingdings" panose="05000000000000000000" pitchFamily="2" charset="2"/>
              <a:buChar char="§"/>
            </a:pPr>
            <a:r>
              <a:rPr lang="en-US" dirty="0">
                <a:solidFill>
                  <a:schemeClr val="tx1"/>
                </a:solidFill>
              </a:rPr>
              <a:t>O</a:t>
            </a:r>
            <a:r>
              <a:rPr lang="en-US" dirty="0" smtClean="0">
                <a:solidFill>
                  <a:schemeClr val="tx1"/>
                </a:solidFill>
              </a:rPr>
              <a:t>ral </a:t>
            </a:r>
            <a:r>
              <a:rPr lang="en-US" dirty="0" err="1" smtClean="0">
                <a:solidFill>
                  <a:schemeClr val="tx1"/>
                </a:solidFill>
              </a:rPr>
              <a:t>pegylated</a:t>
            </a:r>
            <a:r>
              <a:rPr lang="en-US" dirty="0" smtClean="0">
                <a:solidFill>
                  <a:schemeClr val="tx1"/>
                </a:solidFill>
              </a:rPr>
              <a:t> </a:t>
            </a:r>
            <a:r>
              <a:rPr lang="en-US" dirty="0">
                <a:solidFill>
                  <a:schemeClr val="tx1"/>
                </a:solidFill>
              </a:rPr>
              <a:t>naloxone </a:t>
            </a:r>
            <a:r>
              <a:rPr lang="en-US" dirty="0" smtClean="0">
                <a:solidFill>
                  <a:schemeClr val="tx1"/>
                </a:solidFill>
              </a:rPr>
              <a:t>molecule, antagonizes </a:t>
            </a:r>
            <a:r>
              <a:rPr lang="en-US" dirty="0">
                <a:solidFill>
                  <a:schemeClr val="tx1"/>
                </a:solidFill>
              </a:rPr>
              <a:t>the </a:t>
            </a:r>
            <a:r>
              <a:rPr lang="en-US" dirty="0" smtClean="0">
                <a:solidFill>
                  <a:schemeClr val="tx1"/>
                </a:solidFill>
              </a:rPr>
              <a:t>μ-receptor</a:t>
            </a:r>
          </a:p>
          <a:p>
            <a:pPr>
              <a:buFont typeface="Wingdings" panose="05000000000000000000" pitchFamily="2" charset="2"/>
              <a:buChar char="§"/>
            </a:pPr>
            <a:r>
              <a:rPr lang="en-US" dirty="0" smtClean="0">
                <a:solidFill>
                  <a:schemeClr val="tx1"/>
                </a:solidFill>
              </a:rPr>
              <a:t>Dosing: 25 </a:t>
            </a:r>
            <a:r>
              <a:rPr lang="en-US" dirty="0">
                <a:solidFill>
                  <a:schemeClr val="tx1"/>
                </a:solidFill>
              </a:rPr>
              <a:t>mg by mouth once daily, 1 hour before or 2 hours after a meal</a:t>
            </a:r>
            <a:r>
              <a:rPr lang="en-US" dirty="0" smtClean="0">
                <a:solidFill>
                  <a:schemeClr val="tx1"/>
                </a:solidFill>
              </a:rPr>
              <a:t>.</a:t>
            </a:r>
          </a:p>
          <a:p>
            <a:pPr>
              <a:buFont typeface="Wingdings" panose="05000000000000000000" pitchFamily="2" charset="2"/>
              <a:buChar char="§"/>
            </a:pPr>
            <a:r>
              <a:rPr lang="en-US" dirty="0">
                <a:solidFill>
                  <a:schemeClr val="tx1"/>
                </a:solidFill>
              </a:rPr>
              <a:t>The dose should be reduced by half in patients with diminished renal function (</a:t>
            </a:r>
            <a:r>
              <a:rPr lang="en-US" dirty="0" err="1">
                <a:solidFill>
                  <a:schemeClr val="tx1"/>
                </a:solidFill>
              </a:rPr>
              <a:t>CrCl</a:t>
            </a:r>
            <a:r>
              <a:rPr lang="en-US" dirty="0">
                <a:solidFill>
                  <a:schemeClr val="tx1"/>
                </a:solidFill>
              </a:rPr>
              <a:t> &lt;60 </a:t>
            </a:r>
            <a:r>
              <a:rPr lang="en-US" dirty="0" smtClean="0">
                <a:solidFill>
                  <a:schemeClr val="tx1"/>
                </a:solidFill>
              </a:rPr>
              <a:t>mL/min) </a:t>
            </a:r>
            <a:r>
              <a:rPr lang="en-US" dirty="0">
                <a:solidFill>
                  <a:schemeClr val="tx1"/>
                </a:solidFill>
              </a:rPr>
              <a:t>or in those unable to tolerate 25 mg</a:t>
            </a:r>
            <a:r>
              <a:rPr lang="en-US" dirty="0" smtClean="0">
                <a:solidFill>
                  <a:schemeClr val="tx1"/>
                </a:solidFill>
              </a:rPr>
              <a:t>.</a:t>
            </a:r>
            <a:endParaRPr lang="ar-SY" dirty="0" smtClean="0">
              <a:solidFill>
                <a:schemeClr val="tx1"/>
              </a:solidFill>
            </a:endParaRPr>
          </a:p>
          <a:p>
            <a:pPr>
              <a:buFont typeface="Wingdings" panose="05000000000000000000" pitchFamily="2" charset="2"/>
              <a:buChar char="§"/>
            </a:pPr>
            <a:r>
              <a:rPr lang="en-US" dirty="0" smtClean="0">
                <a:solidFill>
                  <a:schemeClr val="tx1"/>
                </a:solidFill>
              </a:rPr>
              <a:t>S.E: abdominal </a:t>
            </a:r>
            <a:r>
              <a:rPr lang="en-US" dirty="0">
                <a:solidFill>
                  <a:schemeClr val="tx1"/>
                </a:solidFill>
              </a:rPr>
              <a:t>pain, diarrhea, and nausea.</a:t>
            </a:r>
          </a:p>
        </p:txBody>
      </p:sp>
    </p:spTree>
    <p:extLst>
      <p:ext uri="{BB962C8B-B14F-4D97-AF65-F5344CB8AC3E}">
        <p14:creationId xmlns:p14="http://schemas.microsoft.com/office/powerpoint/2010/main" val="1914350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a:t>
            </a:r>
            <a:r>
              <a:rPr lang="en-US" dirty="0" smtClean="0"/>
              <a:t>Agents</a:t>
            </a:r>
            <a:endParaRPr lang="en-US" dirty="0"/>
          </a:p>
        </p:txBody>
      </p:sp>
      <p:sp>
        <p:nvSpPr>
          <p:cNvPr id="3" name="Content Placeholder 2"/>
          <p:cNvSpPr>
            <a:spLocks noGrp="1"/>
          </p:cNvSpPr>
          <p:nvPr>
            <p:ph idx="1"/>
          </p:nvPr>
        </p:nvSpPr>
        <p:spPr/>
        <p:txBody>
          <a:bodyPr/>
          <a:lstStyle/>
          <a:p>
            <a:r>
              <a:rPr lang="en-US" b="1" dirty="0" err="1" smtClean="0">
                <a:solidFill>
                  <a:schemeClr val="tx1"/>
                </a:solidFill>
              </a:rPr>
              <a:t>Prucalopride</a:t>
            </a:r>
            <a:r>
              <a:rPr lang="ar-SY" b="1" dirty="0" smtClean="0">
                <a:solidFill>
                  <a:schemeClr val="tx1"/>
                </a:solidFill>
              </a:rPr>
              <a:t>:</a:t>
            </a:r>
            <a:endParaRPr lang="en-US" b="1" dirty="0" smtClean="0">
              <a:solidFill>
                <a:schemeClr val="tx1"/>
              </a:solidFill>
            </a:endParaRPr>
          </a:p>
          <a:p>
            <a:pPr>
              <a:buFont typeface="Wingdings" panose="05000000000000000000" pitchFamily="2" charset="2"/>
              <a:buChar char="§"/>
            </a:pPr>
            <a:r>
              <a:rPr lang="en-US" dirty="0" smtClean="0">
                <a:solidFill>
                  <a:schemeClr val="tx1"/>
                </a:solidFill>
              </a:rPr>
              <a:t>MOA: </a:t>
            </a:r>
            <a:r>
              <a:rPr lang="en-US" dirty="0" smtClean="0">
                <a:solidFill>
                  <a:schemeClr val="tx1"/>
                </a:solidFill>
              </a:rPr>
              <a:t>(5-HT</a:t>
            </a:r>
            <a:r>
              <a:rPr lang="en-US" baseline="-25000" dirty="0" smtClean="0">
                <a:solidFill>
                  <a:schemeClr val="tx1"/>
                </a:solidFill>
              </a:rPr>
              <a:t>4</a:t>
            </a:r>
            <a:r>
              <a:rPr lang="en-US" dirty="0">
                <a:solidFill>
                  <a:schemeClr val="tx1"/>
                </a:solidFill>
              </a:rPr>
              <a:t>) receptor </a:t>
            </a:r>
            <a:r>
              <a:rPr lang="en-US" dirty="0" smtClean="0">
                <a:solidFill>
                  <a:schemeClr val="tx1"/>
                </a:solidFill>
              </a:rPr>
              <a:t>agonist</a:t>
            </a:r>
          </a:p>
          <a:p>
            <a:pPr>
              <a:buFont typeface="Wingdings" panose="05000000000000000000" pitchFamily="2" charset="2"/>
              <a:buChar char="§"/>
            </a:pPr>
            <a:r>
              <a:rPr lang="en-US" dirty="0">
                <a:solidFill>
                  <a:schemeClr val="tx1"/>
                </a:solidFill>
              </a:rPr>
              <a:t>It demonstrates </a:t>
            </a:r>
            <a:r>
              <a:rPr lang="en-US" dirty="0" err="1">
                <a:solidFill>
                  <a:schemeClr val="tx1"/>
                </a:solidFill>
              </a:rPr>
              <a:t>proenterokinetic</a:t>
            </a:r>
            <a:r>
              <a:rPr lang="en-US" dirty="0">
                <a:solidFill>
                  <a:schemeClr val="tx1"/>
                </a:solidFill>
              </a:rPr>
              <a:t> effects (increased colonic motility and transit)</a:t>
            </a:r>
          </a:p>
          <a:p>
            <a:pPr marL="0" indent="0">
              <a:buNone/>
            </a:pPr>
            <a:endParaRPr lang="en-US" dirty="0" smtClean="0">
              <a:solidFill>
                <a:schemeClr val="tx1"/>
              </a:solidFill>
            </a:endParaRPr>
          </a:p>
          <a:p>
            <a:r>
              <a:rPr lang="en-US" b="1" dirty="0">
                <a:solidFill>
                  <a:schemeClr val="tx1"/>
                </a:solidFill>
              </a:rPr>
              <a:t>Probiotics</a:t>
            </a:r>
            <a:endParaRPr lang="en-US" b="1" dirty="0" smtClean="0">
              <a:solidFill>
                <a:schemeClr val="tx1"/>
              </a:solidFill>
            </a:endParaRPr>
          </a:p>
          <a:p>
            <a:pPr marL="0" indent="0">
              <a:buNone/>
            </a:pPr>
            <a:endParaRPr lang="en-US" dirty="0"/>
          </a:p>
        </p:txBody>
      </p:sp>
    </p:spTree>
    <p:extLst>
      <p:ext uri="{BB962C8B-B14F-4D97-AF65-F5344CB8AC3E}">
        <p14:creationId xmlns:p14="http://schemas.microsoft.com/office/powerpoint/2010/main" val="35182373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lstStyle/>
          <a:p>
            <a:r>
              <a:rPr lang="en-US" dirty="0" smtClean="0">
                <a:solidFill>
                  <a:schemeClr val="tx1"/>
                </a:solidFill>
              </a:rPr>
              <a:t>Bulk-forming </a:t>
            </a:r>
            <a:r>
              <a:rPr lang="en-US" dirty="0">
                <a:solidFill>
                  <a:schemeClr val="tx1"/>
                </a:solidFill>
              </a:rPr>
              <a:t>laxatives and docusates should be the first line of prevention</a:t>
            </a:r>
            <a:r>
              <a:rPr lang="en-US" dirty="0" smtClean="0">
                <a:solidFill>
                  <a:schemeClr val="tx1"/>
                </a:solidFill>
              </a:rPr>
              <a:t>.</a:t>
            </a:r>
          </a:p>
          <a:p>
            <a:pPr marL="0" indent="0">
              <a:buNone/>
            </a:pPr>
            <a:r>
              <a:rPr lang="en-US" dirty="0">
                <a:solidFill>
                  <a:schemeClr val="tx1"/>
                </a:solidFill>
              </a:rPr>
              <a:t>1- For patients recovering from </a:t>
            </a:r>
            <a:r>
              <a:rPr lang="en-US" b="1" dirty="0">
                <a:solidFill>
                  <a:schemeClr val="tx1"/>
                </a:solidFill>
              </a:rPr>
              <a:t>MI</a:t>
            </a:r>
            <a:r>
              <a:rPr lang="en-US" dirty="0">
                <a:solidFill>
                  <a:schemeClr val="tx1"/>
                </a:solidFill>
              </a:rPr>
              <a:t> or </a:t>
            </a:r>
            <a:r>
              <a:rPr lang="en-US" b="1" dirty="0">
                <a:solidFill>
                  <a:schemeClr val="tx1"/>
                </a:solidFill>
              </a:rPr>
              <a:t>rectal surgery</a:t>
            </a:r>
            <a:r>
              <a:rPr lang="en-US" dirty="0">
                <a:solidFill>
                  <a:schemeClr val="tx1"/>
                </a:solidFill>
              </a:rPr>
              <a:t>, straining at defecation should be avoided.</a:t>
            </a:r>
          </a:p>
          <a:p>
            <a:pPr marL="0" indent="0">
              <a:buNone/>
            </a:pPr>
            <a:r>
              <a:rPr lang="en-US" dirty="0">
                <a:solidFill>
                  <a:schemeClr val="tx1"/>
                </a:solidFill>
              </a:rPr>
              <a:t>2- In </a:t>
            </a:r>
            <a:r>
              <a:rPr lang="en-US" b="1" dirty="0">
                <a:solidFill>
                  <a:schemeClr val="tx1"/>
                </a:solidFill>
              </a:rPr>
              <a:t>pregnant patients</a:t>
            </a:r>
            <a:r>
              <a:rPr lang="en-US" dirty="0">
                <a:solidFill>
                  <a:schemeClr val="tx1"/>
                </a:solidFill>
              </a:rPr>
              <a:t>, constipation may result because of alterations in hormones or iron supplementation. </a:t>
            </a:r>
          </a:p>
          <a:p>
            <a:pPr marL="0" indent="0">
              <a:buNone/>
            </a:pPr>
            <a:endParaRPr lang="en-US" dirty="0"/>
          </a:p>
        </p:txBody>
      </p:sp>
    </p:spTree>
    <p:extLst>
      <p:ext uri="{BB962C8B-B14F-4D97-AF65-F5344CB8AC3E}">
        <p14:creationId xmlns:p14="http://schemas.microsoft.com/office/powerpoint/2010/main" val="8766805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65792" y="1814944"/>
            <a:ext cx="8825658" cy="2131163"/>
          </a:xfrm>
        </p:spPr>
        <p:txBody>
          <a:bodyPr/>
          <a:lstStyle/>
          <a:p>
            <a:pPr algn="ctr"/>
            <a:r>
              <a:rPr lang="en-US" sz="8800" b="1" dirty="0"/>
              <a:t>Diarrhea</a:t>
            </a:r>
          </a:p>
        </p:txBody>
      </p:sp>
    </p:spTree>
    <p:extLst>
      <p:ext uri="{BB962C8B-B14F-4D97-AF65-F5344CB8AC3E}">
        <p14:creationId xmlns:p14="http://schemas.microsoft.com/office/powerpoint/2010/main" val="36084285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Diarrhea</a:t>
            </a:r>
            <a:endParaRPr lang="en-US" dirty="0"/>
          </a:p>
        </p:txBody>
      </p:sp>
      <p:sp>
        <p:nvSpPr>
          <p:cNvPr id="3" name="Content Placeholder 2"/>
          <p:cNvSpPr>
            <a:spLocks noGrp="1"/>
          </p:cNvSpPr>
          <p:nvPr>
            <p:ph idx="1"/>
          </p:nvPr>
        </p:nvSpPr>
        <p:spPr/>
        <p:txBody>
          <a:bodyPr/>
          <a:lstStyle/>
          <a:p>
            <a:r>
              <a:rPr lang="en-US" b="1" dirty="0">
                <a:solidFill>
                  <a:schemeClr val="tx1"/>
                </a:solidFill>
              </a:rPr>
              <a:t>D</a:t>
            </a:r>
            <a:r>
              <a:rPr lang="en-US" b="1" dirty="0" smtClean="0">
                <a:solidFill>
                  <a:schemeClr val="tx1"/>
                </a:solidFill>
              </a:rPr>
              <a:t>iarrhea</a:t>
            </a:r>
            <a:r>
              <a:rPr lang="en-US" dirty="0" smtClean="0">
                <a:solidFill>
                  <a:schemeClr val="tx1"/>
                </a:solidFill>
              </a:rPr>
              <a:t> </a:t>
            </a:r>
            <a:r>
              <a:rPr lang="en-US" dirty="0">
                <a:solidFill>
                  <a:schemeClr val="tx1"/>
                </a:solidFill>
              </a:rPr>
              <a:t>is an increased frequency and decreased consistency of fecal discharge as compared with an individual’s normal bowel pattern</a:t>
            </a:r>
            <a:r>
              <a:rPr lang="en-US" dirty="0" smtClean="0">
                <a:solidFill>
                  <a:schemeClr val="tx1"/>
                </a:solidFill>
              </a:rPr>
              <a:t>.</a:t>
            </a:r>
          </a:p>
          <a:p>
            <a:r>
              <a:rPr lang="en-US" dirty="0">
                <a:solidFill>
                  <a:schemeClr val="tx1"/>
                </a:solidFill>
              </a:rPr>
              <a:t>I</a:t>
            </a:r>
            <a:r>
              <a:rPr lang="en-US" dirty="0" smtClean="0">
                <a:solidFill>
                  <a:schemeClr val="tx1"/>
                </a:solidFill>
              </a:rPr>
              <a:t>s </a:t>
            </a:r>
            <a:r>
              <a:rPr lang="en-US" dirty="0">
                <a:solidFill>
                  <a:schemeClr val="tx1"/>
                </a:solidFill>
              </a:rPr>
              <a:t>often a symptom of a systemic </a:t>
            </a:r>
            <a:r>
              <a:rPr lang="en-US" dirty="0" smtClean="0">
                <a:solidFill>
                  <a:schemeClr val="tx1"/>
                </a:solidFill>
              </a:rPr>
              <a:t>disease</a:t>
            </a:r>
          </a:p>
          <a:p>
            <a:r>
              <a:rPr lang="en-US" b="1" dirty="0" smtClean="0">
                <a:solidFill>
                  <a:schemeClr val="tx1"/>
                </a:solidFill>
              </a:rPr>
              <a:t>Types of diarrhea:</a:t>
            </a:r>
          </a:p>
          <a:p>
            <a:pPr>
              <a:buFont typeface="Wingdings" panose="05000000000000000000" pitchFamily="2" charset="2"/>
              <a:buChar char="§"/>
            </a:pPr>
            <a:r>
              <a:rPr lang="en-US" dirty="0">
                <a:solidFill>
                  <a:schemeClr val="tx1"/>
                </a:solidFill>
              </a:rPr>
              <a:t>Acute </a:t>
            </a:r>
            <a:r>
              <a:rPr lang="en-US" dirty="0" smtClean="0">
                <a:solidFill>
                  <a:schemeClr val="tx1"/>
                </a:solidFill>
              </a:rPr>
              <a:t>diarrhea: </a:t>
            </a:r>
            <a:r>
              <a:rPr lang="en-US" dirty="0">
                <a:solidFill>
                  <a:schemeClr val="tx1"/>
                </a:solidFill>
              </a:rPr>
              <a:t>less than 14 </a:t>
            </a:r>
            <a:r>
              <a:rPr lang="en-US" dirty="0" smtClean="0">
                <a:solidFill>
                  <a:schemeClr val="tx1"/>
                </a:solidFill>
              </a:rPr>
              <a:t>days</a:t>
            </a:r>
          </a:p>
          <a:p>
            <a:pPr>
              <a:buFont typeface="Wingdings" panose="05000000000000000000" pitchFamily="2" charset="2"/>
              <a:buChar char="§"/>
            </a:pPr>
            <a:r>
              <a:rPr lang="en-US" dirty="0" smtClean="0">
                <a:solidFill>
                  <a:schemeClr val="tx1"/>
                </a:solidFill>
              </a:rPr>
              <a:t>Persistent (subacute)diarrhea: more </a:t>
            </a:r>
            <a:r>
              <a:rPr lang="en-US" dirty="0">
                <a:solidFill>
                  <a:schemeClr val="tx1"/>
                </a:solidFill>
              </a:rPr>
              <a:t>than 14 </a:t>
            </a:r>
            <a:r>
              <a:rPr lang="en-US" dirty="0" smtClean="0">
                <a:solidFill>
                  <a:schemeClr val="tx1"/>
                </a:solidFill>
              </a:rPr>
              <a:t>days</a:t>
            </a:r>
          </a:p>
          <a:p>
            <a:pPr>
              <a:buFont typeface="Wingdings" panose="05000000000000000000" pitchFamily="2" charset="2"/>
              <a:buChar char="§"/>
            </a:pPr>
            <a:r>
              <a:rPr lang="en-US" dirty="0" smtClean="0">
                <a:solidFill>
                  <a:schemeClr val="tx1"/>
                </a:solidFill>
              </a:rPr>
              <a:t>chronic diarrhea: more </a:t>
            </a:r>
            <a:r>
              <a:rPr lang="en-US" dirty="0">
                <a:solidFill>
                  <a:schemeClr val="tx1"/>
                </a:solidFill>
              </a:rPr>
              <a:t>than 30 </a:t>
            </a:r>
            <a:r>
              <a:rPr lang="en-US" dirty="0" smtClean="0">
                <a:solidFill>
                  <a:schemeClr val="tx1"/>
                </a:solidFill>
              </a:rPr>
              <a:t>days</a:t>
            </a:r>
            <a:endParaRPr lang="en-US" dirty="0">
              <a:solidFill>
                <a:schemeClr val="tx1"/>
              </a:solidFill>
            </a:endParaRPr>
          </a:p>
        </p:txBody>
      </p:sp>
    </p:spTree>
    <p:extLst>
      <p:ext uri="{BB962C8B-B14F-4D97-AF65-F5344CB8AC3E}">
        <p14:creationId xmlns:p14="http://schemas.microsoft.com/office/powerpoint/2010/main" val="12745998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Etiology</a:t>
            </a:r>
            <a:endParaRPr lang="en-US" dirty="0"/>
          </a:p>
        </p:txBody>
      </p:sp>
      <p:sp>
        <p:nvSpPr>
          <p:cNvPr id="3" name="Content Placeholder 2"/>
          <p:cNvSpPr>
            <a:spLocks noGrp="1"/>
          </p:cNvSpPr>
          <p:nvPr>
            <p:ph idx="1"/>
          </p:nvPr>
        </p:nvSpPr>
        <p:spPr/>
        <p:txBody>
          <a:bodyPr/>
          <a:lstStyle/>
          <a:p>
            <a:r>
              <a:rPr lang="en-US" dirty="0" smtClean="0">
                <a:solidFill>
                  <a:schemeClr val="tx1"/>
                </a:solidFill>
              </a:rPr>
              <a:t>Most cases of acute diarrhea are caused by infections (generally self-limited)</a:t>
            </a:r>
          </a:p>
          <a:p>
            <a:r>
              <a:rPr lang="en-US" dirty="0" smtClean="0">
                <a:solidFill>
                  <a:schemeClr val="tx1"/>
                </a:solidFill>
              </a:rPr>
              <a:t>Mainly caused by:</a:t>
            </a:r>
          </a:p>
          <a:p>
            <a:pPr>
              <a:buFont typeface="Wingdings" panose="05000000000000000000" pitchFamily="2" charset="2"/>
              <a:buChar char="§"/>
            </a:pPr>
            <a:r>
              <a:rPr lang="en-US" dirty="0" err="1" smtClean="0">
                <a:solidFill>
                  <a:schemeClr val="tx1"/>
                </a:solidFill>
              </a:rPr>
              <a:t>Shigella</a:t>
            </a:r>
            <a:r>
              <a:rPr lang="en-US" dirty="0" smtClean="0">
                <a:solidFill>
                  <a:schemeClr val="tx1"/>
                </a:solidFill>
              </a:rPr>
              <a:t>, Salmonella, Campylobacter, Staphylococcus, and Escherichia coli </a:t>
            </a:r>
          </a:p>
          <a:p>
            <a:pPr>
              <a:buFont typeface="Wingdings" panose="05000000000000000000" pitchFamily="2" charset="2"/>
              <a:buChar char="§"/>
            </a:pPr>
            <a:r>
              <a:rPr lang="en-US" dirty="0" smtClean="0">
                <a:solidFill>
                  <a:schemeClr val="tx1"/>
                </a:solidFill>
              </a:rPr>
              <a:t>Norwalk and rotavirus groups</a:t>
            </a:r>
            <a:endParaRPr lang="en-US" dirty="0">
              <a:solidFill>
                <a:schemeClr val="tx1"/>
              </a:solidFill>
            </a:endParaRPr>
          </a:p>
        </p:txBody>
      </p:sp>
    </p:spTree>
    <p:extLst>
      <p:ext uri="{BB962C8B-B14F-4D97-AF65-F5344CB8AC3E}">
        <p14:creationId xmlns:p14="http://schemas.microsoft.com/office/powerpoint/2010/main" val="1672524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a:t>
            </a:r>
            <a:endParaRPr lang="en-US" dirty="0"/>
          </a:p>
        </p:txBody>
      </p:sp>
      <p:sp>
        <p:nvSpPr>
          <p:cNvPr id="3" name="Content Placeholder 2"/>
          <p:cNvSpPr>
            <a:spLocks noGrp="1"/>
          </p:cNvSpPr>
          <p:nvPr>
            <p:ph idx="1"/>
          </p:nvPr>
        </p:nvSpPr>
        <p:spPr>
          <a:xfrm>
            <a:off x="1154954" y="2416629"/>
            <a:ext cx="8825659" cy="3603171"/>
          </a:xfrm>
        </p:spPr>
        <p:txBody>
          <a:bodyPr>
            <a:normAutofit/>
          </a:bodyPr>
          <a:lstStyle/>
          <a:p>
            <a:r>
              <a:rPr lang="en-US" dirty="0">
                <a:solidFill>
                  <a:schemeClr val="tx1"/>
                </a:solidFill>
              </a:rPr>
              <a:t>Constipation may </a:t>
            </a:r>
            <a:r>
              <a:rPr lang="en-US" dirty="0" smtClean="0">
                <a:solidFill>
                  <a:schemeClr val="tx1"/>
                </a:solidFill>
              </a:rPr>
              <a:t>be:</a:t>
            </a:r>
          </a:p>
          <a:p>
            <a:pPr>
              <a:buFont typeface="Wingdings" panose="05000000000000000000" pitchFamily="2" charset="2"/>
              <a:buChar char="§"/>
            </a:pPr>
            <a:r>
              <a:rPr lang="en-US" b="1" dirty="0" smtClean="0">
                <a:solidFill>
                  <a:schemeClr val="tx1"/>
                </a:solidFill>
              </a:rPr>
              <a:t>Primary(idiopathic)</a:t>
            </a:r>
            <a:r>
              <a:rPr lang="en-US" dirty="0" smtClean="0">
                <a:solidFill>
                  <a:schemeClr val="tx1"/>
                </a:solidFill>
              </a:rPr>
              <a:t>: occurs </a:t>
            </a:r>
            <a:r>
              <a:rPr lang="en-US" dirty="0">
                <a:solidFill>
                  <a:schemeClr val="tx1"/>
                </a:solidFill>
              </a:rPr>
              <a:t>without an identifiable underlying </a:t>
            </a:r>
            <a:r>
              <a:rPr lang="en-US" dirty="0" smtClean="0">
                <a:solidFill>
                  <a:schemeClr val="tx1"/>
                </a:solidFill>
              </a:rPr>
              <a:t>cause</a:t>
            </a:r>
          </a:p>
          <a:p>
            <a:pPr marL="0" indent="0">
              <a:buNone/>
            </a:pPr>
            <a:r>
              <a:rPr lang="en-US" dirty="0" smtClean="0">
                <a:solidFill>
                  <a:schemeClr val="tx1"/>
                </a:solidFill>
              </a:rPr>
              <a:t>- Normal transit</a:t>
            </a:r>
          </a:p>
          <a:p>
            <a:pPr marL="0" indent="0">
              <a:buNone/>
            </a:pPr>
            <a:r>
              <a:rPr lang="en-US" dirty="0" smtClean="0">
                <a:solidFill>
                  <a:schemeClr val="tx1"/>
                </a:solidFill>
              </a:rPr>
              <a:t>- Slow transit</a:t>
            </a:r>
            <a:endParaRPr lang="en-US" dirty="0">
              <a:solidFill>
                <a:schemeClr val="tx1"/>
              </a:solidFill>
            </a:endParaRPr>
          </a:p>
          <a:p>
            <a:pPr marL="0" indent="0">
              <a:buNone/>
            </a:pPr>
            <a:r>
              <a:rPr lang="en-US" dirty="0" smtClean="0">
                <a:solidFill>
                  <a:schemeClr val="tx1"/>
                </a:solidFill>
              </a:rPr>
              <a:t>- Pelvic </a:t>
            </a:r>
            <a:r>
              <a:rPr lang="en-US" dirty="0">
                <a:solidFill>
                  <a:schemeClr val="tx1"/>
                </a:solidFill>
              </a:rPr>
              <a:t>floor dysfunction, or disordered </a:t>
            </a:r>
            <a:r>
              <a:rPr lang="en-US" dirty="0" smtClean="0">
                <a:solidFill>
                  <a:schemeClr val="tx1"/>
                </a:solidFill>
              </a:rPr>
              <a:t>defecation</a:t>
            </a:r>
          </a:p>
          <a:p>
            <a:pPr marL="0" indent="0">
              <a:buNone/>
            </a:pPr>
            <a:endParaRPr lang="en-US" dirty="0" smtClean="0">
              <a:solidFill>
                <a:schemeClr val="tx1"/>
              </a:solidFill>
            </a:endParaRPr>
          </a:p>
          <a:p>
            <a:pPr>
              <a:buFont typeface="Wingdings" panose="05000000000000000000" pitchFamily="2" charset="2"/>
              <a:buChar char="§"/>
            </a:pPr>
            <a:r>
              <a:rPr lang="en-US" b="1" dirty="0" smtClean="0">
                <a:solidFill>
                  <a:schemeClr val="tx1"/>
                </a:solidFill>
              </a:rPr>
              <a:t>Secondary</a:t>
            </a:r>
            <a:r>
              <a:rPr lang="en-US" dirty="0" smtClean="0">
                <a:solidFill>
                  <a:schemeClr val="tx1"/>
                </a:solidFill>
              </a:rPr>
              <a:t>: </a:t>
            </a:r>
            <a:r>
              <a:rPr lang="en-US" dirty="0">
                <a:solidFill>
                  <a:schemeClr val="tx1"/>
                </a:solidFill>
              </a:rPr>
              <a:t>may be the result of constipating drugs, lifestyle factors, or medical </a:t>
            </a:r>
            <a:r>
              <a:rPr lang="en-US" dirty="0" smtClean="0">
                <a:solidFill>
                  <a:schemeClr val="tx1"/>
                </a:solidFill>
              </a:rPr>
              <a:t>disorders</a:t>
            </a:r>
          </a:p>
        </p:txBody>
      </p:sp>
    </p:spTree>
    <p:extLst>
      <p:ext uri="{BB962C8B-B14F-4D97-AF65-F5344CB8AC3E}">
        <p14:creationId xmlns:p14="http://schemas.microsoft.com/office/powerpoint/2010/main" val="17312750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858981" y="1481282"/>
            <a:ext cx="8824913" cy="3416300"/>
          </a:xfrm>
        </p:spPr>
        <p:txBody>
          <a:bodyPr/>
          <a:lstStyle/>
          <a:p>
            <a:r>
              <a:rPr lang="en-US" dirty="0" smtClean="0">
                <a:solidFill>
                  <a:schemeClr val="tx1"/>
                </a:solidFill>
              </a:rPr>
              <a:t>Other causes:</a:t>
            </a:r>
          </a:p>
          <a:p>
            <a:pPr>
              <a:buFont typeface="Wingdings" panose="05000000000000000000" pitchFamily="2" charset="2"/>
              <a:buChar char="§"/>
            </a:pPr>
            <a:r>
              <a:rPr lang="en-US" dirty="0" smtClean="0">
                <a:solidFill>
                  <a:schemeClr val="tx1"/>
                </a:solidFill>
              </a:rPr>
              <a:t>Malabsorption syndromes</a:t>
            </a:r>
          </a:p>
          <a:p>
            <a:pPr>
              <a:buFont typeface="Wingdings" panose="05000000000000000000" pitchFamily="2" charset="2"/>
              <a:buChar char="§"/>
            </a:pPr>
            <a:r>
              <a:rPr lang="en-US" dirty="0" smtClean="0">
                <a:solidFill>
                  <a:schemeClr val="tx1"/>
                </a:solidFill>
              </a:rPr>
              <a:t> </a:t>
            </a:r>
            <a:r>
              <a:rPr lang="en-US" dirty="0">
                <a:solidFill>
                  <a:schemeClr val="tx1"/>
                </a:solidFill>
              </a:rPr>
              <a:t>lactose </a:t>
            </a:r>
            <a:r>
              <a:rPr lang="en-US" dirty="0" smtClean="0">
                <a:solidFill>
                  <a:schemeClr val="tx1"/>
                </a:solidFill>
              </a:rPr>
              <a:t>intolerance</a:t>
            </a:r>
          </a:p>
          <a:p>
            <a:pPr>
              <a:buFont typeface="Wingdings" panose="05000000000000000000" pitchFamily="2" charset="2"/>
              <a:buChar char="§"/>
            </a:pPr>
            <a:r>
              <a:rPr lang="en-US" dirty="0" smtClean="0">
                <a:solidFill>
                  <a:schemeClr val="tx1"/>
                </a:solidFill>
              </a:rPr>
              <a:t>administration </a:t>
            </a:r>
            <a:r>
              <a:rPr lang="en-US" dirty="0">
                <a:solidFill>
                  <a:schemeClr val="tx1"/>
                </a:solidFill>
              </a:rPr>
              <a:t>of divalent ions (</a:t>
            </a:r>
            <a:r>
              <a:rPr lang="en-US" dirty="0" err="1">
                <a:solidFill>
                  <a:schemeClr val="tx1"/>
                </a:solidFill>
              </a:rPr>
              <a:t>eg</a:t>
            </a:r>
            <a:r>
              <a:rPr lang="en-US" dirty="0">
                <a:solidFill>
                  <a:schemeClr val="tx1"/>
                </a:solidFill>
              </a:rPr>
              <a:t>, magnesium-containing </a:t>
            </a:r>
            <a:r>
              <a:rPr lang="en-US" dirty="0" smtClean="0">
                <a:solidFill>
                  <a:schemeClr val="tx1"/>
                </a:solidFill>
              </a:rPr>
              <a:t>antacids)</a:t>
            </a:r>
          </a:p>
          <a:p>
            <a:pPr>
              <a:buFont typeface="Wingdings" panose="05000000000000000000" pitchFamily="2" charset="2"/>
              <a:buChar char="§"/>
            </a:pPr>
            <a:r>
              <a:rPr lang="en-US" dirty="0" smtClean="0">
                <a:solidFill>
                  <a:schemeClr val="tx1"/>
                </a:solidFill>
              </a:rPr>
              <a:t>consumption </a:t>
            </a:r>
            <a:r>
              <a:rPr lang="en-US" dirty="0">
                <a:solidFill>
                  <a:schemeClr val="tx1"/>
                </a:solidFill>
              </a:rPr>
              <a:t>of poorly soluble carbohydrate .</a:t>
            </a:r>
          </a:p>
          <a:p>
            <a:pPr>
              <a:buFont typeface="Wingdings" panose="05000000000000000000" pitchFamily="2" charset="2"/>
              <a:buChar char="§"/>
            </a:pPr>
            <a:r>
              <a:rPr lang="en-US" dirty="0">
                <a:solidFill>
                  <a:schemeClr val="tx1"/>
                </a:solidFill>
              </a:rPr>
              <a:t>Inflammatory diseases of the GI tract .</a:t>
            </a:r>
          </a:p>
          <a:p>
            <a:pPr>
              <a:buFont typeface="Wingdings" panose="05000000000000000000" pitchFamily="2" charset="2"/>
              <a:buChar char="§"/>
            </a:pPr>
            <a:r>
              <a:rPr lang="en-US" dirty="0">
                <a:solidFill>
                  <a:schemeClr val="tx1"/>
                </a:solidFill>
              </a:rPr>
              <a:t>Altered intestinal motility</a:t>
            </a:r>
          </a:p>
        </p:txBody>
      </p:sp>
    </p:spTree>
    <p:extLst>
      <p:ext uri="{BB962C8B-B14F-4D97-AF65-F5344CB8AC3E}">
        <p14:creationId xmlns:p14="http://schemas.microsoft.com/office/powerpoint/2010/main" val="11331547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Pathophysiology</a:t>
            </a:r>
          </a:p>
        </p:txBody>
      </p:sp>
      <p:sp>
        <p:nvSpPr>
          <p:cNvPr id="3" name="Content Placeholder 2"/>
          <p:cNvSpPr>
            <a:spLocks noGrp="1"/>
          </p:cNvSpPr>
          <p:nvPr>
            <p:ph idx="1"/>
          </p:nvPr>
        </p:nvSpPr>
        <p:spPr/>
        <p:txBody>
          <a:bodyPr/>
          <a:lstStyle/>
          <a:p>
            <a:r>
              <a:rPr lang="en-US" dirty="0">
                <a:solidFill>
                  <a:schemeClr val="tx1"/>
                </a:solidFill>
              </a:rPr>
              <a:t>D</a:t>
            </a:r>
            <a:r>
              <a:rPr lang="en-US" dirty="0" smtClean="0">
                <a:solidFill>
                  <a:schemeClr val="tx1"/>
                </a:solidFill>
              </a:rPr>
              <a:t>isrupt </a:t>
            </a:r>
            <a:r>
              <a:rPr lang="en-US" dirty="0">
                <a:solidFill>
                  <a:schemeClr val="tx1"/>
                </a:solidFill>
              </a:rPr>
              <a:t>water and electrolyte </a:t>
            </a:r>
            <a:r>
              <a:rPr lang="en-US" dirty="0" smtClean="0">
                <a:solidFill>
                  <a:schemeClr val="tx1"/>
                </a:solidFill>
              </a:rPr>
              <a:t>balance</a:t>
            </a:r>
          </a:p>
          <a:p>
            <a:endParaRPr lang="en-US" dirty="0"/>
          </a:p>
        </p:txBody>
      </p:sp>
    </p:spTree>
    <p:extLst>
      <p:ext uri="{BB962C8B-B14F-4D97-AF65-F5344CB8AC3E}">
        <p14:creationId xmlns:p14="http://schemas.microsoft.com/office/powerpoint/2010/main" val="2159647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Signs and symptoms</a:t>
            </a:r>
            <a:endParaRPr lang="en-US" dirty="0"/>
          </a:p>
        </p:txBody>
      </p:sp>
      <p:sp>
        <p:nvSpPr>
          <p:cNvPr id="3" name="Content Placeholder 2"/>
          <p:cNvSpPr>
            <a:spLocks noGrp="1"/>
          </p:cNvSpPr>
          <p:nvPr>
            <p:ph idx="1"/>
          </p:nvPr>
        </p:nvSpPr>
        <p:spPr/>
        <p:txBody>
          <a:bodyPr/>
          <a:lstStyle/>
          <a:p>
            <a:r>
              <a:rPr lang="en-US" dirty="0">
                <a:solidFill>
                  <a:schemeClr val="tx1"/>
                </a:solidFill>
              </a:rPr>
              <a:t>Abrupt onset of nausea, vomiting, abdominal pain, headache, fever, chills.</a:t>
            </a:r>
          </a:p>
          <a:p>
            <a:r>
              <a:rPr lang="en-US" dirty="0">
                <a:solidFill>
                  <a:schemeClr val="tx1"/>
                </a:solidFill>
              </a:rPr>
              <a:t>Frequent non bloody Bowel movements and diarrhea lasts 12-60 hours</a:t>
            </a:r>
          </a:p>
          <a:p>
            <a:r>
              <a:rPr lang="en-US" dirty="0">
                <a:solidFill>
                  <a:schemeClr val="tx1"/>
                </a:solidFill>
              </a:rPr>
              <a:t>In chronic diarrhea, a history of previous bouts, weight loss, anorexia, and chronic weakness are important findings</a:t>
            </a:r>
          </a:p>
          <a:p>
            <a:pPr marL="0" indent="0">
              <a:buNone/>
            </a:pPr>
            <a:endParaRPr lang="en-US" dirty="0"/>
          </a:p>
        </p:txBody>
      </p:sp>
    </p:spTree>
    <p:extLst>
      <p:ext uri="{BB962C8B-B14F-4D97-AF65-F5344CB8AC3E}">
        <p14:creationId xmlns:p14="http://schemas.microsoft.com/office/powerpoint/2010/main" val="5668365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Laboratory tests</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a:solidFill>
                  <a:schemeClr val="tx1"/>
                </a:solidFill>
              </a:rPr>
              <a:t>Stool analysis </a:t>
            </a:r>
            <a:r>
              <a:rPr lang="en-US" dirty="0" smtClean="0">
                <a:solidFill>
                  <a:schemeClr val="tx1"/>
                </a:solidFill>
              </a:rPr>
              <a:t>(microorganisms</a:t>
            </a:r>
            <a:r>
              <a:rPr lang="en-US" dirty="0">
                <a:solidFill>
                  <a:schemeClr val="tx1"/>
                </a:solidFill>
              </a:rPr>
              <a:t>, blood, mucus, fat, osmolality, pH, electrolyte and mineral concentration, and </a:t>
            </a:r>
            <a:r>
              <a:rPr lang="en-US" dirty="0" smtClean="0">
                <a:solidFill>
                  <a:schemeClr val="tx1"/>
                </a:solidFill>
              </a:rPr>
              <a:t>cultures)</a:t>
            </a:r>
            <a:endParaRPr lang="en-US" dirty="0">
              <a:solidFill>
                <a:schemeClr val="tx1"/>
              </a:solidFill>
            </a:endParaRPr>
          </a:p>
          <a:p>
            <a:pPr>
              <a:buFont typeface="Wingdings" panose="05000000000000000000" pitchFamily="2" charset="2"/>
              <a:buChar char="Ø"/>
            </a:pPr>
            <a:r>
              <a:rPr lang="en-US" dirty="0">
                <a:solidFill>
                  <a:schemeClr val="tx1"/>
                </a:solidFill>
              </a:rPr>
              <a:t>Stool test kits </a:t>
            </a:r>
            <a:r>
              <a:rPr lang="en-US" dirty="0" smtClean="0">
                <a:solidFill>
                  <a:schemeClr val="tx1"/>
                </a:solidFill>
              </a:rPr>
              <a:t>(GI </a:t>
            </a:r>
            <a:r>
              <a:rPr lang="en-US" dirty="0">
                <a:solidFill>
                  <a:schemeClr val="tx1"/>
                </a:solidFill>
              </a:rPr>
              <a:t>viruses, particularly </a:t>
            </a:r>
            <a:r>
              <a:rPr lang="en-US" dirty="0" smtClean="0">
                <a:solidFill>
                  <a:schemeClr val="tx1"/>
                </a:solidFill>
              </a:rPr>
              <a:t>rotavirus)</a:t>
            </a:r>
            <a:endParaRPr lang="en-US" dirty="0">
              <a:solidFill>
                <a:schemeClr val="tx1"/>
              </a:solidFill>
            </a:endParaRPr>
          </a:p>
          <a:p>
            <a:pPr>
              <a:buFont typeface="Wingdings" panose="05000000000000000000" pitchFamily="2" charset="2"/>
              <a:buChar char="Ø"/>
            </a:pPr>
            <a:r>
              <a:rPr lang="en-US" dirty="0">
                <a:solidFill>
                  <a:schemeClr val="tx1"/>
                </a:solidFill>
              </a:rPr>
              <a:t>Antibody serologic </a:t>
            </a:r>
            <a:r>
              <a:rPr lang="en-US" dirty="0" smtClean="0">
                <a:solidFill>
                  <a:schemeClr val="tx1"/>
                </a:solidFill>
              </a:rPr>
              <a:t>test (not </a:t>
            </a:r>
            <a:r>
              <a:rPr lang="en-US" dirty="0">
                <a:solidFill>
                  <a:schemeClr val="tx1"/>
                </a:solidFill>
              </a:rPr>
              <a:t>practical and is </a:t>
            </a:r>
            <a:r>
              <a:rPr lang="en-US" dirty="0" smtClean="0">
                <a:solidFill>
                  <a:schemeClr val="tx1"/>
                </a:solidFill>
              </a:rPr>
              <a:t>nonspecific)</a:t>
            </a:r>
            <a:endParaRPr lang="en-US" dirty="0">
              <a:solidFill>
                <a:schemeClr val="tx1"/>
              </a:solidFill>
            </a:endParaRPr>
          </a:p>
          <a:p>
            <a:pPr>
              <a:buFont typeface="Wingdings" panose="05000000000000000000" pitchFamily="2" charset="2"/>
              <a:buChar char="Ø"/>
            </a:pPr>
            <a:r>
              <a:rPr lang="en-US" dirty="0">
                <a:solidFill>
                  <a:schemeClr val="tx1"/>
                </a:solidFill>
              </a:rPr>
              <a:t>T</a:t>
            </a:r>
            <a:r>
              <a:rPr lang="en-US" dirty="0" smtClean="0">
                <a:solidFill>
                  <a:schemeClr val="tx1"/>
                </a:solidFill>
              </a:rPr>
              <a:t>otal </a:t>
            </a:r>
            <a:r>
              <a:rPr lang="en-US" dirty="0">
                <a:solidFill>
                  <a:schemeClr val="tx1"/>
                </a:solidFill>
              </a:rPr>
              <a:t>daily stool volume is also determined</a:t>
            </a:r>
          </a:p>
          <a:p>
            <a:pPr>
              <a:buFont typeface="Wingdings" panose="05000000000000000000" pitchFamily="2" charset="2"/>
              <a:buChar char="Ø"/>
            </a:pPr>
            <a:r>
              <a:rPr lang="en-US" dirty="0">
                <a:solidFill>
                  <a:schemeClr val="tx1"/>
                </a:solidFill>
              </a:rPr>
              <a:t>E</a:t>
            </a:r>
            <a:r>
              <a:rPr lang="en-US" dirty="0" smtClean="0">
                <a:solidFill>
                  <a:schemeClr val="tx1"/>
                </a:solidFill>
              </a:rPr>
              <a:t>ndoscopy and </a:t>
            </a:r>
            <a:r>
              <a:rPr lang="en-US" dirty="0">
                <a:solidFill>
                  <a:schemeClr val="tx1"/>
                </a:solidFill>
              </a:rPr>
              <a:t>biopsy </a:t>
            </a:r>
            <a:endParaRPr lang="en-US" dirty="0" smtClean="0">
              <a:solidFill>
                <a:schemeClr val="tx1"/>
              </a:solidFill>
            </a:endParaRPr>
          </a:p>
          <a:p>
            <a:pPr>
              <a:buFont typeface="Wingdings" panose="05000000000000000000" pitchFamily="2" charset="2"/>
              <a:buChar char="Ø"/>
            </a:pPr>
            <a:r>
              <a:rPr lang="en-US" dirty="0" smtClean="0">
                <a:solidFill>
                  <a:schemeClr val="tx1"/>
                </a:solidFill>
              </a:rPr>
              <a:t>Radiographic (neoplastic </a:t>
            </a:r>
            <a:r>
              <a:rPr lang="en-US" dirty="0">
                <a:solidFill>
                  <a:schemeClr val="tx1"/>
                </a:solidFill>
              </a:rPr>
              <a:t>and inflammatory </a:t>
            </a:r>
            <a:r>
              <a:rPr lang="en-US" dirty="0" smtClean="0">
                <a:solidFill>
                  <a:schemeClr val="tx1"/>
                </a:solidFill>
              </a:rPr>
              <a:t>conditions)</a:t>
            </a:r>
            <a:endParaRPr lang="en-US" dirty="0">
              <a:solidFill>
                <a:schemeClr val="tx1"/>
              </a:solidFill>
            </a:endParaRPr>
          </a:p>
          <a:p>
            <a:endParaRPr lang="en-US" dirty="0"/>
          </a:p>
        </p:txBody>
      </p:sp>
    </p:spTree>
    <p:extLst>
      <p:ext uri="{BB962C8B-B14F-4D97-AF65-F5344CB8AC3E}">
        <p14:creationId xmlns:p14="http://schemas.microsoft.com/office/powerpoint/2010/main" val="42465071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Drugs Causing Diarrhea</a:t>
            </a:r>
            <a:endParaRPr lang="en-US" dirty="0"/>
          </a:p>
        </p:txBody>
      </p:sp>
      <p:sp>
        <p:nvSpPr>
          <p:cNvPr id="5" name="Content Placeholder 4"/>
          <p:cNvSpPr>
            <a:spLocks noGrp="1"/>
          </p:cNvSpPr>
          <p:nvPr>
            <p:ph idx="1"/>
          </p:nvPr>
        </p:nvSpPr>
        <p:spPr>
          <a:xfrm>
            <a:off x="1090708" y="2151686"/>
            <a:ext cx="8825659" cy="4339168"/>
          </a:xfrm>
        </p:spPr>
        <p:txBody>
          <a:bodyPr>
            <a:normAutofit fontScale="77500" lnSpcReduction="20000"/>
          </a:bodyPr>
          <a:lstStyle/>
          <a:p>
            <a:pPr fontAlgn="t"/>
            <a:endParaRPr lang="en-US" dirty="0"/>
          </a:p>
          <a:p>
            <a:pPr fontAlgn="t"/>
            <a:r>
              <a:rPr lang="en-US" sz="1900" dirty="0">
                <a:solidFill>
                  <a:schemeClr val="tx1"/>
                </a:solidFill>
              </a:rPr>
              <a:t>Laxatives</a:t>
            </a:r>
          </a:p>
          <a:p>
            <a:pPr fontAlgn="t"/>
            <a:r>
              <a:rPr lang="en-US" sz="1900" dirty="0">
                <a:solidFill>
                  <a:schemeClr val="tx1"/>
                </a:solidFill>
              </a:rPr>
              <a:t>Antacids containing magnesium</a:t>
            </a:r>
          </a:p>
          <a:p>
            <a:pPr fontAlgn="t"/>
            <a:r>
              <a:rPr lang="en-US" sz="1900" dirty="0" err="1">
                <a:solidFill>
                  <a:schemeClr val="tx1"/>
                </a:solidFill>
              </a:rPr>
              <a:t>Antineoplastics</a:t>
            </a:r>
            <a:endParaRPr lang="en-US" sz="1900" dirty="0">
              <a:solidFill>
                <a:schemeClr val="tx1"/>
              </a:solidFill>
            </a:endParaRPr>
          </a:p>
          <a:p>
            <a:pPr fontAlgn="t"/>
            <a:r>
              <a:rPr lang="en-US" sz="1900" dirty="0">
                <a:solidFill>
                  <a:schemeClr val="tx1"/>
                </a:solidFill>
              </a:rPr>
              <a:t>Antibiotics</a:t>
            </a:r>
          </a:p>
          <a:p>
            <a:pPr fontAlgn="t"/>
            <a:r>
              <a:rPr lang="en-US" sz="1900" dirty="0" err="1">
                <a:solidFill>
                  <a:schemeClr val="tx1"/>
                </a:solidFill>
              </a:rPr>
              <a:t>Antihypertensives</a:t>
            </a:r>
            <a:endParaRPr lang="en-US" sz="1900" dirty="0">
              <a:solidFill>
                <a:schemeClr val="tx1"/>
              </a:solidFill>
            </a:endParaRPr>
          </a:p>
          <a:p>
            <a:pPr fontAlgn="t"/>
            <a:r>
              <a:rPr lang="en-US" sz="1900" dirty="0">
                <a:solidFill>
                  <a:schemeClr val="tx1"/>
                </a:solidFill>
              </a:rPr>
              <a:t>Angiotensin-converting enzyme inhibitors</a:t>
            </a:r>
          </a:p>
          <a:p>
            <a:pPr fontAlgn="t"/>
            <a:r>
              <a:rPr lang="en-US" sz="1900" dirty="0" err="1">
                <a:solidFill>
                  <a:schemeClr val="tx1"/>
                </a:solidFill>
              </a:rPr>
              <a:t>Cholinergics</a:t>
            </a:r>
            <a:endParaRPr lang="en-US" sz="1900" dirty="0">
              <a:solidFill>
                <a:schemeClr val="tx1"/>
              </a:solidFill>
            </a:endParaRPr>
          </a:p>
          <a:p>
            <a:pPr fontAlgn="t"/>
            <a:r>
              <a:rPr lang="en-US" sz="1900" dirty="0">
                <a:solidFill>
                  <a:schemeClr val="tx1"/>
                </a:solidFill>
              </a:rPr>
              <a:t>Cardiac agents</a:t>
            </a:r>
          </a:p>
          <a:p>
            <a:pPr fontAlgn="t"/>
            <a:r>
              <a:rPr lang="en-US" sz="1900" dirty="0" smtClean="0">
                <a:solidFill>
                  <a:schemeClr val="tx1"/>
                </a:solidFill>
              </a:rPr>
              <a:t>Nonsteroidal </a:t>
            </a:r>
            <a:r>
              <a:rPr lang="en-US" sz="1900" dirty="0" err="1">
                <a:solidFill>
                  <a:schemeClr val="tx1"/>
                </a:solidFill>
              </a:rPr>
              <a:t>antiinflammatory</a:t>
            </a:r>
            <a:r>
              <a:rPr lang="en-US" sz="1900" dirty="0">
                <a:solidFill>
                  <a:schemeClr val="tx1"/>
                </a:solidFill>
              </a:rPr>
              <a:t> drugs</a:t>
            </a:r>
          </a:p>
          <a:p>
            <a:pPr fontAlgn="t"/>
            <a:r>
              <a:rPr lang="en-US" sz="1900" dirty="0">
                <a:solidFill>
                  <a:schemeClr val="tx1"/>
                </a:solidFill>
              </a:rPr>
              <a:t>Misoprostol</a:t>
            </a:r>
          </a:p>
          <a:p>
            <a:pPr fontAlgn="t"/>
            <a:r>
              <a:rPr lang="en-US" sz="1900" dirty="0">
                <a:solidFill>
                  <a:schemeClr val="tx1"/>
                </a:solidFill>
              </a:rPr>
              <a:t>Colchicine</a:t>
            </a:r>
          </a:p>
          <a:p>
            <a:pPr fontAlgn="t"/>
            <a:r>
              <a:rPr lang="en-US" sz="1900" dirty="0">
                <a:solidFill>
                  <a:schemeClr val="tx1"/>
                </a:solidFill>
              </a:rPr>
              <a:t>Proton pump inhibitors</a:t>
            </a:r>
          </a:p>
          <a:p>
            <a:pPr fontAlgn="t"/>
            <a:r>
              <a:rPr lang="en-US" sz="1900" dirty="0">
                <a:solidFill>
                  <a:schemeClr val="tx1"/>
                </a:solidFill>
              </a:rPr>
              <a:t>H</a:t>
            </a:r>
            <a:r>
              <a:rPr lang="en-US" sz="1900" baseline="-25000" dirty="0">
                <a:solidFill>
                  <a:schemeClr val="tx1"/>
                </a:solidFill>
              </a:rPr>
              <a:t>2</a:t>
            </a:r>
            <a:r>
              <a:rPr lang="en-US" sz="1900" dirty="0">
                <a:solidFill>
                  <a:schemeClr val="tx1"/>
                </a:solidFill>
              </a:rPr>
              <a:t>-receptor blockers</a:t>
            </a:r>
          </a:p>
          <a:p>
            <a:pPr marL="0" indent="0">
              <a:buNone/>
            </a:pPr>
            <a:endParaRPr lang="en-US" dirty="0"/>
          </a:p>
        </p:txBody>
      </p:sp>
    </p:spTree>
    <p:extLst>
      <p:ext uri="{BB962C8B-B14F-4D97-AF65-F5344CB8AC3E}">
        <p14:creationId xmlns:p14="http://schemas.microsoft.com/office/powerpoint/2010/main" val="4946730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r>
              <a:rPr lang="en-US" dirty="0"/>
              <a:t> </a:t>
            </a:r>
            <a:r>
              <a:rPr lang="en-US" dirty="0" smtClean="0"/>
              <a:t>of diarrhea</a:t>
            </a:r>
            <a:endParaRPr lang="en-US" dirty="0"/>
          </a:p>
        </p:txBody>
      </p:sp>
      <p:sp>
        <p:nvSpPr>
          <p:cNvPr id="3" name="Content Placeholder 2"/>
          <p:cNvSpPr>
            <a:spLocks noGrp="1"/>
          </p:cNvSpPr>
          <p:nvPr>
            <p:ph idx="1"/>
          </p:nvPr>
        </p:nvSpPr>
        <p:spPr/>
        <p:txBody>
          <a:bodyPr/>
          <a:lstStyle/>
          <a:p>
            <a:r>
              <a:rPr lang="en-US" dirty="0">
                <a:solidFill>
                  <a:schemeClr val="tx1"/>
                </a:solidFill>
              </a:rPr>
              <a:t>I</a:t>
            </a:r>
            <a:r>
              <a:rPr lang="en-US" dirty="0" smtClean="0">
                <a:solidFill>
                  <a:schemeClr val="tx1"/>
                </a:solidFill>
              </a:rPr>
              <a:t>solation techniques and </a:t>
            </a:r>
            <a:r>
              <a:rPr lang="en-US" dirty="0">
                <a:solidFill>
                  <a:schemeClr val="tx1"/>
                </a:solidFill>
              </a:rPr>
              <a:t>environmental hygiene </a:t>
            </a:r>
            <a:r>
              <a:rPr lang="en-US" dirty="0" smtClean="0">
                <a:solidFill>
                  <a:schemeClr val="tx1"/>
                </a:solidFill>
              </a:rPr>
              <a:t>practices</a:t>
            </a:r>
          </a:p>
          <a:p>
            <a:r>
              <a:rPr lang="en-US" dirty="0">
                <a:solidFill>
                  <a:schemeClr val="tx1"/>
                </a:solidFill>
              </a:rPr>
              <a:t>controlling the primary </a:t>
            </a:r>
            <a:r>
              <a:rPr lang="en-US" dirty="0" smtClean="0">
                <a:solidFill>
                  <a:schemeClr val="tx1"/>
                </a:solidFill>
              </a:rPr>
              <a:t>condition</a:t>
            </a:r>
          </a:p>
          <a:p>
            <a:r>
              <a:rPr lang="en-US" dirty="0">
                <a:solidFill>
                  <a:schemeClr val="tx1"/>
                </a:solidFill>
              </a:rPr>
              <a:t>Antibiotics and bismuth subsalicylate are advocated to prevent traveler’s diarrhea</a:t>
            </a:r>
            <a:endParaRPr lang="en-US" dirty="0">
              <a:solidFill>
                <a:schemeClr val="tx1"/>
              </a:solidFill>
            </a:endParaRPr>
          </a:p>
        </p:txBody>
      </p:sp>
    </p:spTree>
    <p:extLst>
      <p:ext uri="{BB962C8B-B14F-4D97-AF65-F5344CB8AC3E}">
        <p14:creationId xmlns:p14="http://schemas.microsoft.com/office/powerpoint/2010/main" val="20735720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99309" y="2885065"/>
            <a:ext cx="8761413" cy="708025"/>
          </a:xfrm>
        </p:spPr>
        <p:txBody>
          <a:bodyPr/>
          <a:lstStyle/>
          <a:p>
            <a:pPr algn="ctr"/>
            <a:r>
              <a:rPr lang="en-US" sz="7200" dirty="0" smtClean="0">
                <a:solidFill>
                  <a:schemeClr val="tx1"/>
                </a:solidFill>
              </a:rPr>
              <a:t>Treatment</a:t>
            </a:r>
            <a:endParaRPr lang="en-US" sz="7200" dirty="0">
              <a:solidFill>
                <a:schemeClr val="tx1"/>
              </a:solidFill>
            </a:endParaRPr>
          </a:p>
        </p:txBody>
      </p:sp>
    </p:spTree>
    <p:extLst>
      <p:ext uri="{BB962C8B-B14F-4D97-AF65-F5344CB8AC3E}">
        <p14:creationId xmlns:p14="http://schemas.microsoft.com/office/powerpoint/2010/main" val="12916890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094510" y="0"/>
            <a:ext cx="9060872" cy="6857999"/>
          </a:xfrm>
        </p:spPr>
      </p:pic>
    </p:spTree>
    <p:extLst>
      <p:ext uri="{BB962C8B-B14F-4D97-AF65-F5344CB8AC3E}">
        <p14:creationId xmlns:p14="http://schemas.microsoft.com/office/powerpoint/2010/main" val="23612156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bwMode="auto">
          <a:xfrm>
            <a:off x="1177636" y="0"/>
            <a:ext cx="904701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64439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Nonpharmacologic</a:t>
            </a:r>
            <a:r>
              <a:rPr lang="en-US" dirty="0"/>
              <a:t> </a:t>
            </a:r>
            <a:r>
              <a:rPr lang="en-US" dirty="0" smtClean="0"/>
              <a:t>Management:</a:t>
            </a:r>
            <a:endParaRPr lang="en-US" dirty="0"/>
          </a:p>
        </p:txBody>
      </p:sp>
      <p:sp>
        <p:nvSpPr>
          <p:cNvPr id="3" name="Content Placeholder 2"/>
          <p:cNvSpPr>
            <a:spLocks noGrp="1"/>
          </p:cNvSpPr>
          <p:nvPr>
            <p:ph idx="1"/>
          </p:nvPr>
        </p:nvSpPr>
        <p:spPr/>
        <p:txBody>
          <a:bodyPr>
            <a:normAutofit/>
          </a:bodyPr>
          <a:lstStyle/>
          <a:p>
            <a:r>
              <a:rPr lang="en-US" b="1" dirty="0">
                <a:solidFill>
                  <a:schemeClr val="tx1"/>
                </a:solidFill>
              </a:rPr>
              <a:t>Dietary </a:t>
            </a:r>
            <a:r>
              <a:rPr lang="en-US" b="1" dirty="0" smtClean="0">
                <a:solidFill>
                  <a:schemeClr val="tx1"/>
                </a:solidFill>
              </a:rPr>
              <a:t>management: </a:t>
            </a:r>
          </a:p>
          <a:p>
            <a:pPr>
              <a:buFont typeface="Wingdings" panose="05000000000000000000" pitchFamily="2" charset="2"/>
              <a:buChar char="§"/>
            </a:pPr>
            <a:r>
              <a:rPr lang="en-US" dirty="0" smtClean="0">
                <a:solidFill>
                  <a:schemeClr val="tx1"/>
                </a:solidFill>
              </a:rPr>
              <a:t>Avoid solid </a:t>
            </a:r>
            <a:r>
              <a:rPr lang="en-US" dirty="0">
                <a:solidFill>
                  <a:schemeClr val="tx1"/>
                </a:solidFill>
              </a:rPr>
              <a:t>foods and dairy products for 24 hours in patients with acute </a:t>
            </a:r>
            <a:r>
              <a:rPr lang="en-US" dirty="0" smtClean="0">
                <a:solidFill>
                  <a:schemeClr val="tx1"/>
                </a:solidFill>
              </a:rPr>
              <a:t>diarrhea</a:t>
            </a:r>
          </a:p>
          <a:p>
            <a:r>
              <a:rPr lang="en-US" b="1" dirty="0" smtClean="0">
                <a:solidFill>
                  <a:schemeClr val="tx1"/>
                </a:solidFill>
              </a:rPr>
              <a:t>Rehydration: </a:t>
            </a:r>
            <a:r>
              <a:rPr lang="en-US" dirty="0" smtClean="0">
                <a:solidFill>
                  <a:schemeClr val="tx1"/>
                </a:solidFill>
              </a:rPr>
              <a:t>Correction &amp; maintenance</a:t>
            </a:r>
          </a:p>
          <a:p>
            <a:pPr>
              <a:buFont typeface="Wingdings" panose="05000000000000000000" pitchFamily="2" charset="2"/>
              <a:buChar char="§"/>
            </a:pPr>
            <a:r>
              <a:rPr lang="en-US" dirty="0" smtClean="0">
                <a:solidFill>
                  <a:schemeClr val="tx1"/>
                </a:solidFill>
              </a:rPr>
              <a:t>Oral </a:t>
            </a:r>
            <a:r>
              <a:rPr lang="en-US" dirty="0">
                <a:solidFill>
                  <a:schemeClr val="tx1"/>
                </a:solidFill>
              </a:rPr>
              <a:t>solutions are strongly </a:t>
            </a:r>
            <a:r>
              <a:rPr lang="en-US" dirty="0" smtClean="0">
                <a:solidFill>
                  <a:schemeClr val="tx1"/>
                </a:solidFill>
              </a:rPr>
              <a:t>recommended</a:t>
            </a:r>
          </a:p>
          <a:p>
            <a:pPr>
              <a:buFont typeface="Wingdings" panose="05000000000000000000" pitchFamily="2" charset="2"/>
              <a:buChar char="§"/>
            </a:pPr>
            <a:r>
              <a:rPr lang="en-US" dirty="0">
                <a:solidFill>
                  <a:schemeClr val="tx1"/>
                </a:solidFill>
              </a:rPr>
              <a:t>U</a:t>
            </a:r>
            <a:r>
              <a:rPr lang="en-US" dirty="0" smtClean="0">
                <a:solidFill>
                  <a:schemeClr val="tx1"/>
                </a:solidFill>
              </a:rPr>
              <a:t>se </a:t>
            </a:r>
            <a:r>
              <a:rPr lang="en-US" dirty="0">
                <a:solidFill>
                  <a:schemeClr val="tx1"/>
                </a:solidFill>
              </a:rPr>
              <a:t>IV fluids to correct fluid and electrolyte deficits in severe </a:t>
            </a:r>
            <a:r>
              <a:rPr lang="en-US" dirty="0" smtClean="0">
                <a:solidFill>
                  <a:schemeClr val="tx1"/>
                </a:solidFill>
              </a:rPr>
              <a:t>dehydration</a:t>
            </a:r>
          </a:p>
          <a:p>
            <a:pPr>
              <a:buFont typeface="Wingdings" panose="05000000000000000000" pitchFamily="2" charset="2"/>
              <a:buChar char="§"/>
            </a:pPr>
            <a:r>
              <a:rPr lang="en-US" dirty="0">
                <a:solidFill>
                  <a:schemeClr val="tx1"/>
                </a:solidFill>
              </a:rPr>
              <a:t>Home oral rehydration therapy: 6 sugar spoons + 0.5 salt spoon in 1 liter of water</a:t>
            </a:r>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614240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983673" y="996372"/>
            <a:ext cx="8824913" cy="3416300"/>
          </a:xfrm>
        </p:spPr>
        <p:txBody>
          <a:bodyPr>
            <a:noAutofit/>
          </a:bodyPr>
          <a:lstStyle/>
          <a:p>
            <a:r>
              <a:rPr lang="en-US" b="1" dirty="0">
                <a:solidFill>
                  <a:schemeClr val="tx1"/>
                </a:solidFill>
              </a:rPr>
              <a:t>Possible Causes of </a:t>
            </a:r>
            <a:r>
              <a:rPr lang="en-US" b="1" dirty="0" smtClean="0">
                <a:solidFill>
                  <a:schemeClr val="tx1"/>
                </a:solidFill>
              </a:rPr>
              <a:t>Constipation:</a:t>
            </a:r>
          </a:p>
          <a:p>
            <a:pPr marL="0" indent="0">
              <a:buNone/>
            </a:pPr>
            <a:r>
              <a:rPr lang="en-US" dirty="0">
                <a:solidFill>
                  <a:schemeClr val="tx1"/>
                </a:solidFill>
              </a:rPr>
              <a:t>GI </a:t>
            </a:r>
            <a:r>
              <a:rPr lang="en-US" dirty="0" smtClean="0">
                <a:solidFill>
                  <a:schemeClr val="tx1"/>
                </a:solidFill>
              </a:rPr>
              <a:t>disorders</a:t>
            </a:r>
          </a:p>
          <a:p>
            <a:pPr marL="0" indent="0">
              <a:buNone/>
            </a:pPr>
            <a:r>
              <a:rPr lang="en-US" dirty="0">
                <a:solidFill>
                  <a:schemeClr val="tx1"/>
                </a:solidFill>
              </a:rPr>
              <a:t>Metabolic and endocrine </a:t>
            </a:r>
            <a:r>
              <a:rPr lang="en-US" dirty="0" smtClean="0">
                <a:solidFill>
                  <a:schemeClr val="tx1"/>
                </a:solidFill>
              </a:rPr>
              <a:t>disorders</a:t>
            </a:r>
          </a:p>
          <a:p>
            <a:pPr marL="0" indent="0">
              <a:buNone/>
            </a:pPr>
            <a:r>
              <a:rPr lang="en-US" dirty="0">
                <a:solidFill>
                  <a:schemeClr val="tx1"/>
                </a:solidFill>
              </a:rPr>
              <a:t>Cardiac </a:t>
            </a:r>
            <a:r>
              <a:rPr lang="en-US" dirty="0" smtClean="0">
                <a:solidFill>
                  <a:schemeClr val="tx1"/>
                </a:solidFill>
              </a:rPr>
              <a:t>disorders</a:t>
            </a:r>
          </a:p>
          <a:p>
            <a:pPr marL="0" indent="0">
              <a:buNone/>
            </a:pPr>
            <a:r>
              <a:rPr lang="en-US" dirty="0" smtClean="0">
                <a:solidFill>
                  <a:schemeClr val="tx1"/>
                </a:solidFill>
              </a:rPr>
              <a:t>Pregnancy</a:t>
            </a:r>
          </a:p>
          <a:p>
            <a:pPr marL="0" indent="0">
              <a:buNone/>
            </a:pPr>
            <a:r>
              <a:rPr lang="en-US" dirty="0">
                <a:solidFill>
                  <a:schemeClr val="tx1"/>
                </a:solidFill>
              </a:rPr>
              <a:t>Neurogenic </a:t>
            </a:r>
            <a:r>
              <a:rPr lang="en-US" dirty="0" smtClean="0">
                <a:solidFill>
                  <a:schemeClr val="tx1"/>
                </a:solidFill>
              </a:rPr>
              <a:t>causes</a:t>
            </a:r>
          </a:p>
          <a:p>
            <a:pPr marL="0" indent="0">
              <a:buNone/>
            </a:pPr>
            <a:r>
              <a:rPr lang="en-US" dirty="0">
                <a:solidFill>
                  <a:schemeClr val="tx1"/>
                </a:solidFill>
              </a:rPr>
              <a:t>Psychogenic </a:t>
            </a:r>
            <a:r>
              <a:rPr lang="en-US" dirty="0" smtClean="0">
                <a:solidFill>
                  <a:schemeClr val="tx1"/>
                </a:solidFill>
              </a:rPr>
              <a:t>causes</a:t>
            </a:r>
          </a:p>
          <a:p>
            <a:pPr marL="0" indent="0">
              <a:buNone/>
            </a:pPr>
            <a:r>
              <a:rPr lang="en-US" dirty="0" smtClean="0">
                <a:solidFill>
                  <a:schemeClr val="tx1"/>
                </a:solidFill>
              </a:rPr>
              <a:t>Lifestyle factors</a:t>
            </a:r>
          </a:p>
          <a:p>
            <a:pPr marL="0" indent="0">
              <a:buNone/>
            </a:pPr>
            <a:r>
              <a:rPr lang="en-US" dirty="0">
                <a:solidFill>
                  <a:schemeClr val="tx1"/>
                </a:solidFill>
              </a:rPr>
              <a:t>Drug </a:t>
            </a:r>
            <a:r>
              <a:rPr lang="en-US" dirty="0" smtClean="0">
                <a:solidFill>
                  <a:schemeClr val="tx1"/>
                </a:solidFill>
              </a:rPr>
              <a:t>induced,</a:t>
            </a:r>
            <a:r>
              <a:rPr lang="en-US" dirty="0">
                <a:solidFill>
                  <a:schemeClr val="tx1"/>
                </a:solidFill>
              </a:rPr>
              <a:t> that inhibit the neurologic or muscular function of the GI </a:t>
            </a:r>
            <a:r>
              <a:rPr lang="en-US" dirty="0" smtClean="0">
                <a:solidFill>
                  <a:schemeClr val="tx1"/>
                </a:solidFill>
              </a:rPr>
              <a:t>tract</a:t>
            </a:r>
            <a:r>
              <a:rPr lang="en-US" dirty="0" smtClean="0"/>
              <a:t>.</a:t>
            </a:r>
            <a:endParaRPr lang="en-US" b="1" dirty="0"/>
          </a:p>
        </p:txBody>
      </p:sp>
    </p:spTree>
    <p:extLst>
      <p:ext uri="{BB962C8B-B14F-4D97-AF65-F5344CB8AC3E}">
        <p14:creationId xmlns:p14="http://schemas.microsoft.com/office/powerpoint/2010/main" val="20829779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Pharmacologic </a:t>
            </a:r>
            <a:r>
              <a:rPr lang="en-US" dirty="0" smtClean="0"/>
              <a:t>Therapy</a:t>
            </a:r>
            <a:endParaRPr lang="en-US" dirty="0"/>
          </a:p>
        </p:txBody>
      </p:sp>
      <p:sp>
        <p:nvSpPr>
          <p:cNvPr id="3" name="Content Placeholder 2"/>
          <p:cNvSpPr>
            <a:spLocks noGrp="1"/>
          </p:cNvSpPr>
          <p:nvPr>
            <p:ph idx="1"/>
          </p:nvPr>
        </p:nvSpPr>
        <p:spPr/>
        <p:txBody>
          <a:bodyPr/>
          <a:lstStyle/>
          <a:p>
            <a:r>
              <a:rPr lang="en-US" dirty="0" err="1">
                <a:solidFill>
                  <a:schemeClr val="tx1"/>
                </a:solidFill>
              </a:rPr>
              <a:t>A</a:t>
            </a:r>
            <a:r>
              <a:rPr lang="en-US" dirty="0" err="1" smtClean="0">
                <a:solidFill>
                  <a:schemeClr val="tx1"/>
                </a:solidFill>
              </a:rPr>
              <a:t>ntimotility</a:t>
            </a:r>
            <a:r>
              <a:rPr lang="en-US" dirty="0" smtClean="0">
                <a:solidFill>
                  <a:schemeClr val="tx1"/>
                </a:solidFill>
              </a:rPr>
              <a:t> agents </a:t>
            </a:r>
          </a:p>
          <a:p>
            <a:r>
              <a:rPr lang="en-US" dirty="0" smtClean="0">
                <a:solidFill>
                  <a:schemeClr val="tx1"/>
                </a:solidFill>
              </a:rPr>
              <a:t>Adsorbents</a:t>
            </a:r>
          </a:p>
          <a:p>
            <a:r>
              <a:rPr lang="en-US" dirty="0" err="1">
                <a:solidFill>
                  <a:schemeClr val="tx1"/>
                </a:solidFill>
              </a:rPr>
              <a:t>A</a:t>
            </a:r>
            <a:r>
              <a:rPr lang="en-US" dirty="0" err="1" smtClean="0">
                <a:solidFill>
                  <a:schemeClr val="tx1"/>
                </a:solidFill>
              </a:rPr>
              <a:t>ntisecretory</a:t>
            </a:r>
            <a:r>
              <a:rPr lang="en-US" dirty="0" smtClean="0">
                <a:solidFill>
                  <a:schemeClr val="tx1"/>
                </a:solidFill>
              </a:rPr>
              <a:t> compounds</a:t>
            </a:r>
          </a:p>
          <a:p>
            <a:r>
              <a:rPr lang="en-US" dirty="0" smtClean="0">
                <a:solidFill>
                  <a:schemeClr val="tx1"/>
                </a:solidFill>
              </a:rPr>
              <a:t>Antibiotics</a:t>
            </a:r>
          </a:p>
          <a:p>
            <a:r>
              <a:rPr lang="en-US" dirty="0" smtClean="0">
                <a:solidFill>
                  <a:schemeClr val="tx1"/>
                </a:solidFill>
              </a:rPr>
              <a:t>Enzymes</a:t>
            </a:r>
          </a:p>
          <a:p>
            <a:r>
              <a:rPr lang="en-US" dirty="0" smtClean="0">
                <a:solidFill>
                  <a:schemeClr val="tx1"/>
                </a:solidFill>
              </a:rPr>
              <a:t> </a:t>
            </a:r>
            <a:r>
              <a:rPr lang="en-US" dirty="0">
                <a:solidFill>
                  <a:schemeClr val="tx1"/>
                </a:solidFill>
              </a:rPr>
              <a:t>I</a:t>
            </a:r>
            <a:r>
              <a:rPr lang="en-US" dirty="0" smtClean="0">
                <a:solidFill>
                  <a:schemeClr val="tx1"/>
                </a:solidFill>
              </a:rPr>
              <a:t>ntestinal </a:t>
            </a:r>
            <a:r>
              <a:rPr lang="en-US" dirty="0">
                <a:solidFill>
                  <a:schemeClr val="tx1"/>
                </a:solidFill>
              </a:rPr>
              <a:t>microflora.</a:t>
            </a:r>
            <a:endParaRPr lang="en-US" dirty="0">
              <a:solidFill>
                <a:schemeClr val="tx1"/>
              </a:solidFill>
            </a:endParaRPr>
          </a:p>
        </p:txBody>
      </p:sp>
    </p:spTree>
    <p:extLst>
      <p:ext uri="{BB962C8B-B14F-4D97-AF65-F5344CB8AC3E}">
        <p14:creationId xmlns:p14="http://schemas.microsoft.com/office/powerpoint/2010/main" val="15901834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Opiates and Their </a:t>
            </a:r>
            <a:r>
              <a:rPr lang="en-US" dirty="0" smtClean="0"/>
              <a:t>Derivatives (</a:t>
            </a:r>
            <a:r>
              <a:rPr lang="en-US" dirty="0" err="1"/>
              <a:t>A</a:t>
            </a:r>
            <a:r>
              <a:rPr lang="en-US" dirty="0" err="1" smtClean="0"/>
              <a:t>ntimotilities</a:t>
            </a:r>
            <a:r>
              <a:rPr lang="en-US" dirty="0" smtClean="0"/>
              <a:t>)</a:t>
            </a:r>
            <a:endParaRPr lang="en-US" dirty="0"/>
          </a:p>
        </p:txBody>
      </p:sp>
      <p:sp>
        <p:nvSpPr>
          <p:cNvPr id="3" name="Content Placeholder 2"/>
          <p:cNvSpPr>
            <a:spLocks noGrp="1"/>
          </p:cNvSpPr>
          <p:nvPr>
            <p:ph idx="1"/>
          </p:nvPr>
        </p:nvSpPr>
        <p:spPr/>
        <p:txBody>
          <a:bodyPr/>
          <a:lstStyle/>
          <a:p>
            <a:r>
              <a:rPr lang="en-US" dirty="0" smtClean="0">
                <a:solidFill>
                  <a:schemeClr val="tx1"/>
                </a:solidFill>
              </a:rPr>
              <a:t>MOA: delay </a:t>
            </a:r>
            <a:r>
              <a:rPr lang="en-US" dirty="0">
                <a:solidFill>
                  <a:schemeClr val="tx1"/>
                </a:solidFill>
              </a:rPr>
              <a:t>the transit of intraluminal contents </a:t>
            </a:r>
            <a:r>
              <a:rPr lang="en-US" dirty="0" smtClean="0">
                <a:solidFill>
                  <a:schemeClr val="tx1"/>
                </a:solidFill>
              </a:rPr>
              <a:t>or </a:t>
            </a:r>
            <a:r>
              <a:rPr lang="en-US" dirty="0">
                <a:solidFill>
                  <a:schemeClr val="tx1"/>
                </a:solidFill>
              </a:rPr>
              <a:t>increase gut capacity, prolonging contact and absorption</a:t>
            </a:r>
            <a:r>
              <a:rPr lang="en-US" dirty="0" smtClean="0">
                <a:solidFill>
                  <a:schemeClr val="tx1"/>
                </a:solidFill>
              </a:rPr>
              <a:t>.</a:t>
            </a:r>
          </a:p>
          <a:p>
            <a:r>
              <a:rPr lang="en-US" dirty="0">
                <a:solidFill>
                  <a:schemeClr val="tx1"/>
                </a:solidFill>
              </a:rPr>
              <a:t> addiction potential (a real concern with long-term use) and worsening of diarrhea in selected infectious diarrhea.</a:t>
            </a:r>
            <a:endParaRPr lang="en-US" dirty="0" smtClean="0">
              <a:solidFill>
                <a:schemeClr val="tx1"/>
              </a:solidFill>
            </a:endParaRPr>
          </a:p>
          <a:p>
            <a:endParaRPr lang="en-US" dirty="0"/>
          </a:p>
        </p:txBody>
      </p:sp>
    </p:spTree>
    <p:extLst>
      <p:ext uri="{BB962C8B-B14F-4D97-AF65-F5344CB8AC3E}">
        <p14:creationId xmlns:p14="http://schemas.microsoft.com/office/powerpoint/2010/main" val="28876351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260763" y="1412008"/>
            <a:ext cx="8824913" cy="4725556"/>
          </a:xfrm>
        </p:spPr>
        <p:txBody>
          <a:bodyPr>
            <a:normAutofit/>
          </a:bodyPr>
          <a:lstStyle/>
          <a:p>
            <a:pPr marL="0" indent="0">
              <a:buNone/>
            </a:pPr>
            <a:r>
              <a:rPr lang="en-US" b="1" dirty="0" smtClean="0"/>
              <a:t>1- </a:t>
            </a:r>
            <a:r>
              <a:rPr lang="en-US" b="1" dirty="0"/>
              <a:t> </a:t>
            </a:r>
            <a:r>
              <a:rPr lang="en-US" b="1" dirty="0" err="1" smtClean="0"/>
              <a:t>Loperamide</a:t>
            </a:r>
            <a:r>
              <a:rPr lang="en-US" b="1" dirty="0" smtClean="0"/>
              <a:t>:</a:t>
            </a:r>
          </a:p>
          <a:p>
            <a:pPr>
              <a:buFont typeface="Wingdings" panose="05000000000000000000" pitchFamily="2" charset="2"/>
              <a:buChar char="§"/>
            </a:pPr>
            <a:r>
              <a:rPr lang="en-US" dirty="0" smtClean="0">
                <a:solidFill>
                  <a:schemeClr val="tx1"/>
                </a:solidFill>
              </a:rPr>
              <a:t>MOA: inhibits </a:t>
            </a:r>
            <a:r>
              <a:rPr lang="en-US" dirty="0">
                <a:solidFill>
                  <a:schemeClr val="tx1"/>
                </a:solidFill>
              </a:rPr>
              <a:t>the calcium-binding protein </a:t>
            </a:r>
            <a:r>
              <a:rPr lang="en-US" dirty="0" err="1">
                <a:solidFill>
                  <a:schemeClr val="tx1"/>
                </a:solidFill>
              </a:rPr>
              <a:t>calmodulin</a:t>
            </a:r>
            <a:r>
              <a:rPr lang="en-US" dirty="0">
                <a:solidFill>
                  <a:schemeClr val="tx1"/>
                </a:solidFill>
              </a:rPr>
              <a:t>, controlling chloride secretion</a:t>
            </a:r>
            <a:r>
              <a:rPr lang="en-US" dirty="0" smtClean="0">
                <a:solidFill>
                  <a:schemeClr val="tx1"/>
                </a:solidFill>
              </a:rPr>
              <a:t>.</a:t>
            </a:r>
          </a:p>
          <a:p>
            <a:pPr>
              <a:buFont typeface="Wingdings" panose="05000000000000000000" pitchFamily="2" charset="2"/>
              <a:buChar char="§"/>
            </a:pPr>
            <a:r>
              <a:rPr lang="en-US" dirty="0" smtClean="0">
                <a:solidFill>
                  <a:schemeClr val="tx1"/>
                </a:solidFill>
              </a:rPr>
              <a:t>DF: 2 </a:t>
            </a:r>
            <a:r>
              <a:rPr lang="en-US" dirty="0">
                <a:solidFill>
                  <a:schemeClr val="tx1"/>
                </a:solidFill>
              </a:rPr>
              <a:t>mg capsules or 1 mg/5 mL </a:t>
            </a:r>
            <a:r>
              <a:rPr lang="en-US" dirty="0" smtClean="0">
                <a:solidFill>
                  <a:schemeClr val="tx1"/>
                </a:solidFill>
              </a:rPr>
              <a:t>solution</a:t>
            </a:r>
          </a:p>
          <a:p>
            <a:pPr>
              <a:buFont typeface="Wingdings" panose="05000000000000000000" pitchFamily="2" charset="2"/>
              <a:buChar char="§"/>
            </a:pPr>
            <a:r>
              <a:rPr lang="en-US" dirty="0" smtClean="0">
                <a:solidFill>
                  <a:schemeClr val="tx1"/>
                </a:solidFill>
              </a:rPr>
              <a:t>Dosing: initially </a:t>
            </a:r>
            <a:r>
              <a:rPr lang="en-US" dirty="0">
                <a:solidFill>
                  <a:schemeClr val="tx1"/>
                </a:solidFill>
              </a:rPr>
              <a:t>4 mg orally, followed by 2 mg after each loose stool, up to 16 mg/day</a:t>
            </a:r>
            <a:r>
              <a:rPr lang="en-US" dirty="0" smtClean="0">
                <a:solidFill>
                  <a:schemeClr val="tx1"/>
                </a:solidFill>
              </a:rPr>
              <a:t>.</a:t>
            </a:r>
          </a:p>
          <a:p>
            <a:pPr>
              <a:buFont typeface="Wingdings" panose="05000000000000000000" pitchFamily="2" charset="2"/>
              <a:buChar char="§"/>
            </a:pPr>
            <a:r>
              <a:rPr lang="en-US" dirty="0" smtClean="0">
                <a:solidFill>
                  <a:schemeClr val="tx1"/>
                </a:solidFill>
              </a:rPr>
              <a:t>Acute, chronic diarrhea</a:t>
            </a:r>
            <a:r>
              <a:rPr lang="en-US" dirty="0">
                <a:solidFill>
                  <a:schemeClr val="tx1"/>
                </a:solidFill>
              </a:rPr>
              <a:t> </a:t>
            </a:r>
            <a:r>
              <a:rPr lang="en-US" dirty="0" smtClean="0">
                <a:solidFill>
                  <a:schemeClr val="tx1"/>
                </a:solidFill>
              </a:rPr>
              <a:t>&amp; </a:t>
            </a:r>
            <a:r>
              <a:rPr lang="en-US" dirty="0">
                <a:solidFill>
                  <a:schemeClr val="tx1"/>
                </a:solidFill>
              </a:rPr>
              <a:t>traveler’s diarrhea</a:t>
            </a:r>
            <a:r>
              <a:rPr lang="en-US" dirty="0" smtClean="0">
                <a:solidFill>
                  <a:schemeClr val="tx1"/>
                </a:solidFill>
              </a:rPr>
              <a:t>.</a:t>
            </a:r>
          </a:p>
          <a:p>
            <a:pPr>
              <a:buFont typeface="Wingdings" panose="05000000000000000000" pitchFamily="2" charset="2"/>
              <a:buChar char="§"/>
            </a:pPr>
            <a:r>
              <a:rPr lang="en-US" dirty="0">
                <a:solidFill>
                  <a:schemeClr val="tx1"/>
                </a:solidFill>
              </a:rPr>
              <a:t>A</a:t>
            </a:r>
            <a:r>
              <a:rPr lang="en-US" dirty="0" smtClean="0">
                <a:solidFill>
                  <a:schemeClr val="tx1"/>
                </a:solidFill>
              </a:rPr>
              <a:t>cts </a:t>
            </a:r>
            <a:r>
              <a:rPr lang="en-US" dirty="0">
                <a:solidFill>
                  <a:schemeClr val="tx1"/>
                </a:solidFill>
              </a:rPr>
              <a:t>only peripherally</a:t>
            </a:r>
            <a:r>
              <a:rPr lang="en-US" dirty="0" smtClean="0">
                <a:solidFill>
                  <a:schemeClr val="tx1"/>
                </a:solidFill>
              </a:rPr>
              <a:t>.</a:t>
            </a:r>
          </a:p>
          <a:p>
            <a:pPr>
              <a:buFont typeface="Wingdings" panose="05000000000000000000" pitchFamily="2" charset="2"/>
              <a:buChar char="§"/>
            </a:pPr>
            <a:r>
              <a:rPr lang="en-US" dirty="0" smtClean="0">
                <a:solidFill>
                  <a:schemeClr val="tx1"/>
                </a:solidFill>
              </a:rPr>
              <a:t>S/E</a:t>
            </a:r>
            <a:r>
              <a:rPr lang="en-US" dirty="0">
                <a:solidFill>
                  <a:schemeClr val="tx1"/>
                </a:solidFill>
              </a:rPr>
              <a:t>: dizziness and constipation.</a:t>
            </a:r>
          </a:p>
          <a:p>
            <a:pPr>
              <a:buFont typeface="Wingdings" panose="05000000000000000000" pitchFamily="2" charset="2"/>
              <a:buChar char="§"/>
            </a:pPr>
            <a:r>
              <a:rPr lang="en-US" dirty="0">
                <a:solidFill>
                  <a:schemeClr val="tx1"/>
                </a:solidFill>
              </a:rPr>
              <a:t>If the diarrhea is concurrent with a </a:t>
            </a:r>
            <a:r>
              <a:rPr lang="en-US" dirty="0">
                <a:solidFill>
                  <a:srgbClr val="FF0000"/>
                </a:solidFill>
              </a:rPr>
              <a:t>high fever </a:t>
            </a:r>
            <a:r>
              <a:rPr lang="en-US" dirty="0"/>
              <a:t>or </a:t>
            </a:r>
            <a:r>
              <a:rPr lang="en-US" dirty="0">
                <a:solidFill>
                  <a:srgbClr val="FF0000"/>
                </a:solidFill>
              </a:rPr>
              <a:t>bloody </a:t>
            </a:r>
            <a:r>
              <a:rPr lang="en-US" dirty="0" smtClean="0">
                <a:solidFill>
                  <a:srgbClr val="FF0000"/>
                </a:solidFill>
              </a:rPr>
              <a:t>stool </a:t>
            </a:r>
            <a:r>
              <a:rPr lang="en-US" dirty="0" smtClean="0">
                <a:solidFill>
                  <a:schemeClr val="tx1"/>
                </a:solidFill>
              </a:rPr>
              <a:t>or/and lasting </a:t>
            </a:r>
            <a:r>
              <a:rPr lang="en-US" dirty="0">
                <a:solidFill>
                  <a:srgbClr val="FF0000"/>
                </a:solidFill>
              </a:rPr>
              <a:t>48 hours beyond initiating </a:t>
            </a:r>
            <a:r>
              <a:rPr lang="en-US" dirty="0" err="1" smtClean="0">
                <a:solidFill>
                  <a:srgbClr val="FF0000"/>
                </a:solidFill>
              </a:rPr>
              <a:t>loperamide</a:t>
            </a:r>
            <a:r>
              <a:rPr lang="en-US" dirty="0" smtClean="0">
                <a:solidFill>
                  <a:srgbClr val="FF0000"/>
                </a:solidFill>
              </a:rPr>
              <a:t> </a:t>
            </a:r>
            <a:r>
              <a:rPr lang="en-US" dirty="0">
                <a:solidFill>
                  <a:schemeClr val="tx1"/>
                </a:solidFill>
              </a:rPr>
              <a:t>the patient should be referred to a physician.</a:t>
            </a:r>
            <a:endParaRPr lang="en-US" dirty="0">
              <a:solidFill>
                <a:schemeClr val="tx1"/>
              </a:solidFill>
            </a:endParaRPr>
          </a:p>
        </p:txBody>
      </p:sp>
    </p:spTree>
    <p:extLst>
      <p:ext uri="{BB962C8B-B14F-4D97-AF65-F5344CB8AC3E}">
        <p14:creationId xmlns:p14="http://schemas.microsoft.com/office/powerpoint/2010/main" val="22703027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233054" y="1136073"/>
            <a:ext cx="8824913" cy="4537363"/>
          </a:xfrm>
        </p:spPr>
        <p:txBody>
          <a:bodyPr/>
          <a:lstStyle/>
          <a:p>
            <a:pPr marL="0" indent="0">
              <a:buNone/>
            </a:pPr>
            <a:r>
              <a:rPr lang="en-US" b="1" dirty="0" smtClean="0"/>
              <a:t>2- </a:t>
            </a:r>
            <a:r>
              <a:rPr lang="en-US" b="1" dirty="0" err="1" smtClean="0"/>
              <a:t>Diphenoxylate</a:t>
            </a:r>
            <a:r>
              <a:rPr lang="en-US" b="1" dirty="0" smtClean="0"/>
              <a:t>:</a:t>
            </a:r>
          </a:p>
          <a:p>
            <a:pPr>
              <a:buFont typeface="Wingdings" panose="05000000000000000000" pitchFamily="2" charset="2"/>
              <a:buChar char="§"/>
            </a:pPr>
            <a:r>
              <a:rPr lang="en-US" dirty="0" smtClean="0">
                <a:solidFill>
                  <a:schemeClr val="tx1"/>
                </a:solidFill>
              </a:rPr>
              <a:t>DF: 2.5 </a:t>
            </a:r>
            <a:r>
              <a:rPr lang="en-US" dirty="0">
                <a:solidFill>
                  <a:schemeClr val="tx1"/>
                </a:solidFill>
              </a:rPr>
              <a:t>mg tablet and as a 2.5 mg/5 mL solution</a:t>
            </a:r>
            <a:r>
              <a:rPr lang="en-US" dirty="0" smtClean="0">
                <a:solidFill>
                  <a:schemeClr val="tx1"/>
                </a:solidFill>
              </a:rPr>
              <a:t>.</a:t>
            </a:r>
          </a:p>
          <a:p>
            <a:pPr>
              <a:buFont typeface="Wingdings" panose="05000000000000000000" pitchFamily="2" charset="2"/>
              <a:buChar char="§"/>
            </a:pPr>
            <a:r>
              <a:rPr lang="en-US" dirty="0" smtClean="0">
                <a:solidFill>
                  <a:schemeClr val="tx1"/>
                </a:solidFill>
              </a:rPr>
              <a:t>Dosing: 2.5 </a:t>
            </a:r>
            <a:r>
              <a:rPr lang="en-US" dirty="0">
                <a:solidFill>
                  <a:schemeClr val="tx1"/>
                </a:solidFill>
              </a:rPr>
              <a:t>to 5 mg three or four times daily, not to exceed a 20 mg total </a:t>
            </a:r>
            <a:r>
              <a:rPr lang="en-US" dirty="0" smtClean="0">
                <a:solidFill>
                  <a:schemeClr val="tx1"/>
                </a:solidFill>
              </a:rPr>
              <a:t>daily</a:t>
            </a:r>
          </a:p>
          <a:p>
            <a:pPr>
              <a:buFont typeface="Wingdings" panose="05000000000000000000" pitchFamily="2" charset="2"/>
              <a:buChar char="§"/>
            </a:pPr>
            <a:r>
              <a:rPr lang="en-US" dirty="0">
                <a:solidFill>
                  <a:schemeClr val="tx1"/>
                </a:solidFill>
              </a:rPr>
              <a:t>A</a:t>
            </a:r>
            <a:r>
              <a:rPr lang="en-US" dirty="0" smtClean="0">
                <a:solidFill>
                  <a:schemeClr val="tx1"/>
                </a:solidFill>
              </a:rPr>
              <a:t>tropine</a:t>
            </a:r>
            <a:r>
              <a:rPr lang="en-US" dirty="0">
                <a:solidFill>
                  <a:schemeClr val="tx1"/>
                </a:solidFill>
              </a:rPr>
              <a:t> (0.025 mg) is included in the product to discourage abuse.</a:t>
            </a:r>
            <a:endParaRPr lang="en-US" dirty="0" smtClean="0">
              <a:solidFill>
                <a:schemeClr val="tx1"/>
              </a:solidFill>
            </a:endParaRPr>
          </a:p>
          <a:p>
            <a:pPr>
              <a:buFont typeface="Wingdings" panose="05000000000000000000" pitchFamily="2" charset="2"/>
              <a:buChar char="§"/>
            </a:pPr>
            <a:r>
              <a:rPr lang="en-US" dirty="0" smtClean="0">
                <a:solidFill>
                  <a:schemeClr val="tx1"/>
                </a:solidFill>
              </a:rPr>
              <a:t>S.E: </a:t>
            </a:r>
            <a:r>
              <a:rPr lang="en-US" dirty="0">
                <a:solidFill>
                  <a:schemeClr val="tx1"/>
                </a:solidFill>
              </a:rPr>
              <a:t>rarely </a:t>
            </a:r>
            <a:r>
              <a:rPr lang="en-US" dirty="0" smtClean="0">
                <a:solidFill>
                  <a:schemeClr val="tx1"/>
                </a:solidFill>
              </a:rPr>
              <a:t>toxic but some </a:t>
            </a:r>
            <a:r>
              <a:rPr lang="en-US" dirty="0">
                <a:solidFill>
                  <a:schemeClr val="tx1"/>
                </a:solidFill>
              </a:rPr>
              <a:t>patients may complain of </a:t>
            </a:r>
            <a:r>
              <a:rPr lang="en-US" dirty="0" err="1" smtClean="0">
                <a:solidFill>
                  <a:schemeClr val="tx1"/>
                </a:solidFill>
              </a:rPr>
              <a:t>atropinism</a:t>
            </a:r>
            <a:r>
              <a:rPr lang="en-US" dirty="0" smtClean="0">
                <a:solidFill>
                  <a:schemeClr val="tx1"/>
                </a:solidFill>
              </a:rPr>
              <a:t> </a:t>
            </a:r>
            <a:r>
              <a:rPr lang="en-US" dirty="0">
                <a:solidFill>
                  <a:schemeClr val="tx1"/>
                </a:solidFill>
              </a:rPr>
              <a:t>(blurred vision, dry mouth, and urinary hesitancy</a:t>
            </a:r>
            <a:r>
              <a:rPr lang="en-US" dirty="0" smtClean="0">
                <a:solidFill>
                  <a:schemeClr val="tx1"/>
                </a:solidFill>
              </a:rPr>
              <a:t>)</a:t>
            </a:r>
          </a:p>
          <a:p>
            <a:pPr>
              <a:buFont typeface="Wingdings" panose="05000000000000000000" pitchFamily="2" charset="2"/>
              <a:buChar char="§"/>
            </a:pPr>
            <a:r>
              <a:rPr lang="en-US" dirty="0">
                <a:solidFill>
                  <a:schemeClr val="tx1"/>
                </a:solidFill>
              </a:rPr>
              <a:t>it should not be used in patients who are at risk of bacterial enteritis with E. coli, </a:t>
            </a:r>
            <a:r>
              <a:rPr lang="en-US" dirty="0" err="1">
                <a:solidFill>
                  <a:schemeClr val="tx1"/>
                </a:solidFill>
              </a:rPr>
              <a:t>Shigella</a:t>
            </a:r>
            <a:r>
              <a:rPr lang="en-US" dirty="0">
                <a:solidFill>
                  <a:schemeClr val="tx1"/>
                </a:solidFill>
              </a:rPr>
              <a:t>, or Salmonella</a:t>
            </a:r>
          </a:p>
          <a:p>
            <a:pPr marL="0" indent="0">
              <a:buNone/>
            </a:pPr>
            <a:endParaRPr lang="en-US" dirty="0"/>
          </a:p>
        </p:txBody>
      </p:sp>
    </p:spTree>
    <p:extLst>
      <p:ext uri="{BB962C8B-B14F-4D97-AF65-F5344CB8AC3E}">
        <p14:creationId xmlns:p14="http://schemas.microsoft.com/office/powerpoint/2010/main" val="34145456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983673" y="1093353"/>
            <a:ext cx="9268259" cy="4074391"/>
          </a:xfrm>
        </p:spPr>
        <p:txBody>
          <a:bodyPr/>
          <a:lstStyle/>
          <a:p>
            <a:pPr marL="0" indent="0">
              <a:buNone/>
            </a:pPr>
            <a:r>
              <a:rPr lang="en-US" b="1" dirty="0" smtClean="0">
                <a:solidFill>
                  <a:schemeClr val="tx1"/>
                </a:solidFill>
              </a:rPr>
              <a:t>3- </a:t>
            </a:r>
            <a:r>
              <a:rPr lang="en-US" b="1" dirty="0" err="1" smtClean="0">
                <a:solidFill>
                  <a:schemeClr val="tx1"/>
                </a:solidFill>
              </a:rPr>
              <a:t>Difenoxin</a:t>
            </a:r>
            <a:r>
              <a:rPr lang="en-US" b="1" dirty="0" smtClean="0">
                <a:solidFill>
                  <a:schemeClr val="tx1"/>
                </a:solidFill>
              </a:rPr>
              <a:t>:</a:t>
            </a:r>
          </a:p>
          <a:p>
            <a:pPr marL="0" indent="0">
              <a:buNone/>
            </a:pPr>
            <a:endParaRPr lang="en-US" dirty="0" smtClean="0">
              <a:solidFill>
                <a:schemeClr val="tx1"/>
              </a:solidFill>
            </a:endParaRPr>
          </a:p>
          <a:p>
            <a:pPr>
              <a:buFont typeface="Wingdings" panose="05000000000000000000" pitchFamily="2" charset="2"/>
              <a:buChar char="§"/>
            </a:pPr>
            <a:r>
              <a:rPr lang="en-US" dirty="0" smtClean="0">
                <a:solidFill>
                  <a:schemeClr val="tx1"/>
                </a:solidFill>
              </a:rPr>
              <a:t>Combined </a:t>
            </a:r>
            <a:r>
              <a:rPr lang="en-US" dirty="0">
                <a:solidFill>
                  <a:schemeClr val="tx1"/>
                </a:solidFill>
              </a:rPr>
              <a:t>with atropine and has the same uses, precautions, and side effects</a:t>
            </a:r>
            <a:r>
              <a:rPr lang="en-US" dirty="0" smtClean="0">
                <a:solidFill>
                  <a:schemeClr val="tx1"/>
                </a:solidFill>
              </a:rPr>
              <a:t>.</a:t>
            </a:r>
          </a:p>
          <a:p>
            <a:pPr>
              <a:buFont typeface="Wingdings" panose="05000000000000000000" pitchFamily="2" charset="2"/>
              <a:buChar char="§"/>
            </a:pPr>
            <a:r>
              <a:rPr lang="en-US" dirty="0" smtClean="0">
                <a:solidFill>
                  <a:schemeClr val="tx1"/>
                </a:solidFill>
              </a:rPr>
              <a:t>DF: 1 </a:t>
            </a:r>
            <a:r>
              <a:rPr lang="en-US" dirty="0">
                <a:solidFill>
                  <a:schemeClr val="tx1"/>
                </a:solidFill>
              </a:rPr>
              <a:t>mg </a:t>
            </a:r>
            <a:r>
              <a:rPr lang="en-US" dirty="0" smtClean="0">
                <a:solidFill>
                  <a:schemeClr val="tx1"/>
                </a:solidFill>
              </a:rPr>
              <a:t>tablet</a:t>
            </a:r>
          </a:p>
          <a:p>
            <a:pPr>
              <a:buFont typeface="Wingdings" panose="05000000000000000000" pitchFamily="2" charset="2"/>
              <a:buChar char="§"/>
            </a:pPr>
            <a:r>
              <a:rPr lang="en-US" dirty="0" smtClean="0">
                <a:solidFill>
                  <a:schemeClr val="tx1"/>
                </a:solidFill>
              </a:rPr>
              <a:t>Dosing: 2 </a:t>
            </a:r>
            <a:r>
              <a:rPr lang="en-US" dirty="0">
                <a:solidFill>
                  <a:schemeClr val="tx1"/>
                </a:solidFill>
              </a:rPr>
              <a:t>mg initially, followed by 1 mg after each loose stool, not to exceed 8 </a:t>
            </a:r>
            <a:r>
              <a:rPr lang="en-US" dirty="0" smtClean="0">
                <a:solidFill>
                  <a:schemeClr val="tx1"/>
                </a:solidFill>
              </a:rPr>
              <a:t>mg/day</a:t>
            </a:r>
          </a:p>
          <a:p>
            <a:pPr>
              <a:buFont typeface="Wingdings" panose="05000000000000000000" pitchFamily="2" charset="2"/>
              <a:buChar char="§"/>
            </a:pPr>
            <a:endParaRPr lang="en-US" dirty="0">
              <a:solidFill>
                <a:schemeClr val="tx1"/>
              </a:solidFill>
            </a:endParaRPr>
          </a:p>
          <a:p>
            <a:pPr marL="0" indent="0">
              <a:buNone/>
            </a:pPr>
            <a:r>
              <a:rPr lang="en-US" dirty="0" smtClean="0">
                <a:solidFill>
                  <a:schemeClr val="tx1"/>
                </a:solidFill>
              </a:rPr>
              <a:t> </a:t>
            </a:r>
            <a:r>
              <a:rPr lang="en-US" b="1" dirty="0">
                <a:solidFill>
                  <a:schemeClr val="tx1"/>
                </a:solidFill>
              </a:rPr>
              <a:t>4- Paregoric:</a:t>
            </a:r>
          </a:p>
          <a:p>
            <a:pPr>
              <a:buFont typeface="Wingdings" panose="05000000000000000000" pitchFamily="2" charset="2"/>
              <a:buChar char="§"/>
            </a:pPr>
            <a:r>
              <a:rPr lang="en-US" dirty="0">
                <a:solidFill>
                  <a:schemeClr val="tx1"/>
                </a:solidFill>
              </a:rPr>
              <a:t> It is not widely prescribed today because of its abuse potential</a:t>
            </a:r>
          </a:p>
          <a:p>
            <a:pPr marL="0" indent="0">
              <a:buNone/>
            </a:pPr>
            <a:endParaRPr lang="en-US" dirty="0"/>
          </a:p>
        </p:txBody>
      </p:sp>
    </p:spTree>
    <p:extLst>
      <p:ext uri="{BB962C8B-B14F-4D97-AF65-F5344CB8AC3E}">
        <p14:creationId xmlns:p14="http://schemas.microsoft.com/office/powerpoint/2010/main" val="24694088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Adsorbents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b="1" dirty="0" err="1" smtClean="0">
                <a:solidFill>
                  <a:schemeClr val="tx1"/>
                </a:solidFill>
              </a:rPr>
              <a:t>Polycarbophil</a:t>
            </a:r>
            <a:r>
              <a:rPr lang="en-US" b="1" dirty="0" smtClean="0">
                <a:solidFill>
                  <a:schemeClr val="tx1"/>
                </a:solidFill>
              </a:rPr>
              <a:t>:</a:t>
            </a:r>
          </a:p>
          <a:p>
            <a:pPr>
              <a:buFont typeface="Wingdings" panose="05000000000000000000" pitchFamily="2" charset="2"/>
              <a:buChar char="q"/>
            </a:pPr>
            <a:r>
              <a:rPr lang="en-US" dirty="0" smtClean="0">
                <a:solidFill>
                  <a:schemeClr val="tx1"/>
                </a:solidFill>
              </a:rPr>
              <a:t>MOA: nonspecific </a:t>
            </a:r>
            <a:r>
              <a:rPr lang="en-US" dirty="0">
                <a:solidFill>
                  <a:schemeClr val="tx1"/>
                </a:solidFill>
              </a:rPr>
              <a:t>in their action; they adsorb nutrients, toxins, drugs, and digestive </a:t>
            </a:r>
            <a:r>
              <a:rPr lang="en-US" dirty="0" smtClean="0">
                <a:solidFill>
                  <a:schemeClr val="tx1"/>
                </a:solidFill>
              </a:rPr>
              <a:t>juices</a:t>
            </a:r>
          </a:p>
          <a:p>
            <a:pPr>
              <a:buFont typeface="Wingdings" panose="05000000000000000000" pitchFamily="2" charset="2"/>
              <a:buChar char="q"/>
            </a:pPr>
            <a:r>
              <a:rPr lang="en-US" dirty="0">
                <a:solidFill>
                  <a:schemeClr val="tx1"/>
                </a:solidFill>
              </a:rPr>
              <a:t>T</a:t>
            </a:r>
            <a:r>
              <a:rPr lang="en-US" dirty="0" smtClean="0">
                <a:solidFill>
                  <a:schemeClr val="tx1"/>
                </a:solidFill>
              </a:rPr>
              <a:t>reat </a:t>
            </a:r>
            <a:r>
              <a:rPr lang="en-US" dirty="0">
                <a:solidFill>
                  <a:schemeClr val="tx1"/>
                </a:solidFill>
              </a:rPr>
              <a:t>both diarrhea and </a:t>
            </a:r>
            <a:r>
              <a:rPr lang="en-US" dirty="0" smtClean="0">
                <a:solidFill>
                  <a:schemeClr val="tx1"/>
                </a:solidFill>
              </a:rPr>
              <a:t>constipation</a:t>
            </a:r>
          </a:p>
          <a:p>
            <a:pPr>
              <a:buFont typeface="Wingdings" panose="05000000000000000000" pitchFamily="2" charset="2"/>
              <a:buChar char="q"/>
            </a:pPr>
            <a:r>
              <a:rPr lang="en-US" dirty="0" smtClean="0">
                <a:solidFill>
                  <a:schemeClr val="tx1"/>
                </a:solidFill>
              </a:rPr>
              <a:t>DF: 500 </a:t>
            </a:r>
            <a:r>
              <a:rPr lang="en-US" dirty="0">
                <a:solidFill>
                  <a:schemeClr val="tx1"/>
                </a:solidFill>
              </a:rPr>
              <a:t>mg chewable tablet</a:t>
            </a:r>
            <a:r>
              <a:rPr lang="en-US" dirty="0" smtClean="0">
                <a:solidFill>
                  <a:schemeClr val="tx1"/>
                </a:solidFill>
              </a:rPr>
              <a:t>.</a:t>
            </a:r>
          </a:p>
          <a:p>
            <a:pPr>
              <a:buFont typeface="Wingdings" panose="05000000000000000000" pitchFamily="2" charset="2"/>
              <a:buChar char="q"/>
            </a:pPr>
            <a:r>
              <a:rPr lang="en-US" dirty="0" smtClean="0">
                <a:solidFill>
                  <a:schemeClr val="tx1"/>
                </a:solidFill>
              </a:rPr>
              <a:t>Dosing: four </a:t>
            </a:r>
            <a:r>
              <a:rPr lang="en-US" dirty="0">
                <a:solidFill>
                  <a:schemeClr val="tx1"/>
                </a:solidFill>
              </a:rPr>
              <a:t>times daily, up to 6 g/day in adults.</a:t>
            </a:r>
            <a:endParaRPr lang="en-US" dirty="0">
              <a:solidFill>
                <a:schemeClr val="tx1"/>
              </a:solidFill>
            </a:endParaRPr>
          </a:p>
        </p:txBody>
      </p:sp>
    </p:spTree>
    <p:extLst>
      <p:ext uri="{BB962C8B-B14F-4D97-AF65-F5344CB8AC3E}">
        <p14:creationId xmlns:p14="http://schemas.microsoft.com/office/powerpoint/2010/main" val="38135218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Antisecretory</a:t>
            </a:r>
            <a:r>
              <a:rPr lang="en-US" dirty="0"/>
              <a:t> </a:t>
            </a:r>
            <a:r>
              <a:rPr lang="en-US" dirty="0" smtClean="0"/>
              <a:t>Agents</a:t>
            </a:r>
            <a:endParaRPr lang="en-US" dirty="0"/>
          </a:p>
        </p:txBody>
      </p:sp>
      <p:sp>
        <p:nvSpPr>
          <p:cNvPr id="3" name="Content Placeholder 2"/>
          <p:cNvSpPr>
            <a:spLocks noGrp="1"/>
          </p:cNvSpPr>
          <p:nvPr>
            <p:ph idx="1"/>
          </p:nvPr>
        </p:nvSpPr>
        <p:spPr>
          <a:xfrm>
            <a:off x="1154954" y="2327564"/>
            <a:ext cx="8825659" cy="3692236"/>
          </a:xfrm>
        </p:spPr>
        <p:txBody>
          <a:bodyPr>
            <a:noAutofit/>
          </a:bodyPr>
          <a:lstStyle/>
          <a:p>
            <a:pPr marL="0" indent="0">
              <a:buNone/>
            </a:pPr>
            <a:r>
              <a:rPr lang="en-US" b="1" dirty="0" smtClean="0">
                <a:solidFill>
                  <a:schemeClr val="tx1"/>
                </a:solidFill>
              </a:rPr>
              <a:t>1- Bismuth subsalicylate:</a:t>
            </a:r>
          </a:p>
          <a:p>
            <a:pPr>
              <a:buFont typeface="Wingdings" panose="05000000000000000000" pitchFamily="2" charset="2"/>
              <a:buChar char="§"/>
            </a:pPr>
            <a:r>
              <a:rPr lang="en-US" dirty="0" smtClean="0">
                <a:solidFill>
                  <a:schemeClr val="tx1"/>
                </a:solidFill>
              </a:rPr>
              <a:t>MOA: </a:t>
            </a:r>
            <a:r>
              <a:rPr lang="en-US" dirty="0" err="1" smtClean="0">
                <a:solidFill>
                  <a:schemeClr val="tx1"/>
                </a:solidFill>
              </a:rPr>
              <a:t>antisecretory</a:t>
            </a:r>
            <a:r>
              <a:rPr lang="en-US" dirty="0">
                <a:solidFill>
                  <a:schemeClr val="tx1"/>
                </a:solidFill>
              </a:rPr>
              <a:t>, </a:t>
            </a:r>
            <a:r>
              <a:rPr lang="en-US" dirty="0" err="1">
                <a:solidFill>
                  <a:schemeClr val="tx1"/>
                </a:solidFill>
              </a:rPr>
              <a:t>antiinflammatory</a:t>
            </a:r>
            <a:r>
              <a:rPr lang="en-US" dirty="0">
                <a:solidFill>
                  <a:schemeClr val="tx1"/>
                </a:solidFill>
              </a:rPr>
              <a:t>, and antibacterial </a:t>
            </a:r>
            <a:r>
              <a:rPr lang="en-US" dirty="0" smtClean="0">
                <a:solidFill>
                  <a:schemeClr val="tx1"/>
                </a:solidFill>
              </a:rPr>
              <a:t>effects</a:t>
            </a:r>
          </a:p>
          <a:p>
            <a:pPr>
              <a:buFont typeface="Wingdings" panose="05000000000000000000" pitchFamily="2" charset="2"/>
              <a:buChar char="§"/>
            </a:pPr>
            <a:r>
              <a:rPr lang="en-US" dirty="0">
                <a:solidFill>
                  <a:schemeClr val="tx1"/>
                </a:solidFill>
              </a:rPr>
              <a:t>F</a:t>
            </a:r>
            <a:r>
              <a:rPr lang="en-US" dirty="0" smtClean="0">
                <a:solidFill>
                  <a:schemeClr val="tx1"/>
                </a:solidFill>
              </a:rPr>
              <a:t>or </a:t>
            </a:r>
            <a:r>
              <a:rPr lang="en-US" dirty="0">
                <a:solidFill>
                  <a:schemeClr val="tx1"/>
                </a:solidFill>
              </a:rPr>
              <a:t>indigestion, </a:t>
            </a:r>
            <a:r>
              <a:rPr lang="en-US" dirty="0" smtClean="0">
                <a:solidFill>
                  <a:schemeClr val="tx1"/>
                </a:solidFill>
              </a:rPr>
              <a:t>abdominal </a:t>
            </a:r>
            <a:r>
              <a:rPr lang="en-US" dirty="0">
                <a:solidFill>
                  <a:schemeClr val="tx1"/>
                </a:solidFill>
              </a:rPr>
              <a:t>cramps, and </a:t>
            </a:r>
            <a:r>
              <a:rPr lang="en-US" dirty="0" smtClean="0">
                <a:solidFill>
                  <a:schemeClr val="tx1"/>
                </a:solidFill>
              </a:rPr>
              <a:t>diarrhea (traveler’s diarrhea</a:t>
            </a:r>
            <a:r>
              <a:rPr lang="en-US" dirty="0">
                <a:solidFill>
                  <a:schemeClr val="tx1"/>
                </a:solidFill>
              </a:rPr>
              <a:t>)</a:t>
            </a:r>
            <a:endParaRPr lang="en-US" dirty="0" smtClean="0">
              <a:solidFill>
                <a:schemeClr val="tx1"/>
              </a:solidFill>
            </a:endParaRPr>
          </a:p>
          <a:p>
            <a:pPr>
              <a:buFont typeface="Wingdings" panose="05000000000000000000" pitchFamily="2" charset="2"/>
              <a:buChar char="§"/>
            </a:pPr>
            <a:r>
              <a:rPr lang="en-US" dirty="0" smtClean="0">
                <a:solidFill>
                  <a:schemeClr val="tx1"/>
                </a:solidFill>
              </a:rPr>
              <a:t>Dosing: </a:t>
            </a:r>
            <a:r>
              <a:rPr lang="en-US" dirty="0">
                <a:solidFill>
                  <a:schemeClr val="tx1"/>
                </a:solidFill>
              </a:rPr>
              <a:t>two tablets or 30 mL every 30 minutes to 1 hour up to eight doses per </a:t>
            </a:r>
            <a:r>
              <a:rPr lang="en-US" dirty="0" smtClean="0">
                <a:solidFill>
                  <a:schemeClr val="tx1"/>
                </a:solidFill>
              </a:rPr>
              <a:t>day</a:t>
            </a:r>
          </a:p>
          <a:p>
            <a:pPr>
              <a:buFont typeface="Wingdings" panose="05000000000000000000" pitchFamily="2" charset="2"/>
              <a:buChar char="§"/>
            </a:pPr>
            <a:r>
              <a:rPr lang="en-US" dirty="0" smtClean="0">
                <a:solidFill>
                  <a:schemeClr val="tx1"/>
                </a:solidFill>
              </a:rPr>
              <a:t>S.E: </a:t>
            </a:r>
          </a:p>
          <a:p>
            <a:pPr>
              <a:buFont typeface="Wingdings" panose="05000000000000000000" pitchFamily="2" charset="2"/>
              <a:buChar char="ü"/>
            </a:pPr>
            <a:r>
              <a:rPr lang="en-US" dirty="0" smtClean="0">
                <a:solidFill>
                  <a:schemeClr val="tx1"/>
                </a:solidFill>
              </a:rPr>
              <a:t>darkening </a:t>
            </a:r>
            <a:r>
              <a:rPr lang="en-US" dirty="0">
                <a:solidFill>
                  <a:schemeClr val="tx1"/>
                </a:solidFill>
              </a:rPr>
              <a:t>of the tongue and stools with repeat </a:t>
            </a:r>
            <a:r>
              <a:rPr lang="en-US" dirty="0" smtClean="0">
                <a:solidFill>
                  <a:schemeClr val="tx1"/>
                </a:solidFill>
              </a:rPr>
              <a:t>administration.   </a:t>
            </a:r>
          </a:p>
          <a:p>
            <a:pPr>
              <a:buFont typeface="Wingdings" panose="05000000000000000000" pitchFamily="2" charset="2"/>
              <a:buChar char="ü"/>
            </a:pPr>
            <a:r>
              <a:rPr lang="en-US" dirty="0" smtClean="0">
                <a:solidFill>
                  <a:schemeClr val="tx1"/>
                </a:solidFill>
              </a:rPr>
              <a:t>Salicylate </a:t>
            </a:r>
            <a:r>
              <a:rPr lang="en-US" dirty="0">
                <a:solidFill>
                  <a:schemeClr val="tx1"/>
                </a:solidFill>
              </a:rPr>
              <a:t>can induce gout attacks in susceptible individuals</a:t>
            </a:r>
            <a:r>
              <a:rPr lang="en-US" dirty="0" smtClean="0">
                <a:solidFill>
                  <a:schemeClr val="tx1"/>
                </a:solidFill>
              </a:rPr>
              <a:t>.</a:t>
            </a:r>
          </a:p>
          <a:p>
            <a:pPr>
              <a:buFont typeface="Wingdings" panose="05000000000000000000" pitchFamily="2" charset="2"/>
              <a:buChar char="ü"/>
            </a:pPr>
            <a:r>
              <a:rPr lang="en-US" dirty="0" smtClean="0">
                <a:solidFill>
                  <a:schemeClr val="tx1"/>
                </a:solidFill>
              </a:rPr>
              <a:t>Salicylate </a:t>
            </a:r>
            <a:r>
              <a:rPr lang="en-US" dirty="0" err="1" smtClean="0">
                <a:solidFill>
                  <a:schemeClr val="tx1"/>
                </a:solidFill>
              </a:rPr>
              <a:t>intx</a:t>
            </a:r>
            <a:r>
              <a:rPr lang="en-US" dirty="0" smtClean="0">
                <a:solidFill>
                  <a:schemeClr val="tx1"/>
                </a:solidFill>
              </a:rPr>
              <a:t> with </a:t>
            </a:r>
            <a:r>
              <a:rPr lang="en-US" dirty="0">
                <a:solidFill>
                  <a:schemeClr val="tx1"/>
                </a:solidFill>
              </a:rPr>
              <a:t>anticoagulants or may produce </a:t>
            </a:r>
            <a:r>
              <a:rPr lang="en-US" dirty="0" err="1">
                <a:solidFill>
                  <a:schemeClr val="tx1"/>
                </a:solidFill>
              </a:rPr>
              <a:t>salicylism</a:t>
            </a:r>
            <a:r>
              <a:rPr lang="en-US" dirty="0">
                <a:solidFill>
                  <a:schemeClr val="tx1"/>
                </a:solidFill>
              </a:rPr>
              <a:t> (tinnitus, nausea, and vomiting).</a:t>
            </a:r>
          </a:p>
          <a:p>
            <a:pPr>
              <a:buFont typeface="Wingdings" panose="05000000000000000000" pitchFamily="2" charset="2"/>
              <a:buChar char="ü"/>
            </a:pPr>
            <a:r>
              <a:rPr lang="en-US" dirty="0">
                <a:solidFill>
                  <a:schemeClr val="tx1"/>
                </a:solidFill>
              </a:rPr>
              <a:t> Bismuth reduces tetracycline absorption</a:t>
            </a:r>
          </a:p>
          <a:p>
            <a:pPr marL="0" indent="0">
              <a:buNone/>
            </a:pPr>
            <a:endParaRPr lang="en-US" dirty="0" smtClean="0">
              <a:solidFill>
                <a:schemeClr val="tx1"/>
              </a:solidFill>
            </a:endParaRPr>
          </a:p>
        </p:txBody>
      </p:sp>
    </p:spTree>
    <p:extLst>
      <p:ext uri="{BB962C8B-B14F-4D97-AF65-F5344CB8AC3E}">
        <p14:creationId xmlns:p14="http://schemas.microsoft.com/office/powerpoint/2010/main" val="4950617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49927" y="1316182"/>
            <a:ext cx="8824913" cy="4107873"/>
          </a:xfrm>
        </p:spPr>
        <p:txBody>
          <a:bodyPr>
            <a:normAutofit/>
          </a:bodyPr>
          <a:lstStyle/>
          <a:p>
            <a:pPr marL="0" indent="0">
              <a:buNone/>
            </a:pPr>
            <a:r>
              <a:rPr lang="en-US" sz="1900" b="1" dirty="0" smtClean="0">
                <a:solidFill>
                  <a:schemeClr val="tx1"/>
                </a:solidFill>
              </a:rPr>
              <a:t>2- Octreotide: </a:t>
            </a:r>
          </a:p>
          <a:p>
            <a:pPr>
              <a:buFont typeface="Wingdings" panose="05000000000000000000" pitchFamily="2" charset="2"/>
              <a:buChar char="§"/>
            </a:pPr>
            <a:r>
              <a:rPr lang="en-US" dirty="0" smtClean="0">
                <a:solidFill>
                  <a:schemeClr val="tx1"/>
                </a:solidFill>
              </a:rPr>
              <a:t>MOA: analog </a:t>
            </a:r>
            <a:r>
              <a:rPr lang="en-US" dirty="0">
                <a:solidFill>
                  <a:schemeClr val="tx1"/>
                </a:solidFill>
              </a:rPr>
              <a:t>of endogenous </a:t>
            </a:r>
            <a:r>
              <a:rPr lang="en-US" dirty="0" smtClean="0">
                <a:solidFill>
                  <a:schemeClr val="tx1"/>
                </a:solidFill>
              </a:rPr>
              <a:t>somatostatin; </a:t>
            </a:r>
            <a:r>
              <a:rPr lang="en-US" dirty="0">
                <a:solidFill>
                  <a:schemeClr val="tx1"/>
                </a:solidFill>
              </a:rPr>
              <a:t>blocks the release of 5-HT </a:t>
            </a:r>
            <a:r>
              <a:rPr lang="en-US" dirty="0" smtClean="0">
                <a:solidFill>
                  <a:schemeClr val="tx1"/>
                </a:solidFill>
              </a:rPr>
              <a:t>administered </a:t>
            </a:r>
            <a:r>
              <a:rPr lang="en-US" dirty="0">
                <a:solidFill>
                  <a:schemeClr val="tx1"/>
                </a:solidFill>
              </a:rPr>
              <a:t>by </a:t>
            </a:r>
            <a:r>
              <a:rPr lang="en-US" dirty="0" smtClean="0">
                <a:solidFill>
                  <a:schemeClr val="tx1"/>
                </a:solidFill>
              </a:rPr>
              <a:t>injection</a:t>
            </a:r>
          </a:p>
          <a:p>
            <a:pPr>
              <a:buFont typeface="Wingdings" panose="05000000000000000000" pitchFamily="2" charset="2"/>
              <a:buChar char="§"/>
            </a:pPr>
            <a:r>
              <a:rPr lang="en-US" dirty="0" smtClean="0">
                <a:solidFill>
                  <a:schemeClr val="tx1"/>
                </a:solidFill>
              </a:rPr>
              <a:t>Treatment </a:t>
            </a:r>
            <a:r>
              <a:rPr lang="en-US" dirty="0">
                <a:solidFill>
                  <a:schemeClr val="tx1"/>
                </a:solidFill>
              </a:rPr>
              <a:t>of carcinoid tumors and other peptide-secreting tumors, dumping syndrome, and chemotherapy-induced diarrhea</a:t>
            </a:r>
            <a:r>
              <a:rPr lang="en-US" dirty="0" smtClean="0">
                <a:solidFill>
                  <a:schemeClr val="tx1"/>
                </a:solidFill>
              </a:rPr>
              <a:t>.</a:t>
            </a:r>
          </a:p>
          <a:p>
            <a:pPr>
              <a:buFont typeface="Wingdings" panose="05000000000000000000" pitchFamily="2" charset="2"/>
              <a:buChar char="§"/>
            </a:pPr>
            <a:r>
              <a:rPr lang="en-US" dirty="0" smtClean="0">
                <a:solidFill>
                  <a:schemeClr val="tx1"/>
                </a:solidFill>
              </a:rPr>
              <a:t>S.E: nausea, diarrhea, abdominal pain, steatorrhea (high dose) and </a:t>
            </a:r>
            <a:r>
              <a:rPr lang="en-US" dirty="0" err="1" smtClean="0">
                <a:solidFill>
                  <a:schemeClr val="tx1"/>
                </a:solidFill>
              </a:rPr>
              <a:t>cholelithiasis</a:t>
            </a:r>
            <a:r>
              <a:rPr lang="en-US" dirty="0" smtClean="0">
                <a:solidFill>
                  <a:schemeClr val="tx1"/>
                </a:solidFill>
              </a:rPr>
              <a:t> (prolong use)</a:t>
            </a:r>
          </a:p>
        </p:txBody>
      </p:sp>
    </p:spTree>
    <p:extLst>
      <p:ext uri="{BB962C8B-B14F-4D97-AF65-F5344CB8AC3E}">
        <p14:creationId xmlns:p14="http://schemas.microsoft.com/office/powerpoint/2010/main" val="28109790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Miscellaneous </a:t>
            </a:r>
            <a:r>
              <a:rPr lang="en-US" dirty="0" smtClean="0"/>
              <a:t>Products</a:t>
            </a:r>
            <a:endParaRPr lang="en-US" dirty="0"/>
          </a:p>
        </p:txBody>
      </p:sp>
      <p:sp>
        <p:nvSpPr>
          <p:cNvPr id="3" name="Content Placeholder 2"/>
          <p:cNvSpPr>
            <a:spLocks noGrp="1"/>
          </p:cNvSpPr>
          <p:nvPr>
            <p:ph idx="1"/>
          </p:nvPr>
        </p:nvSpPr>
        <p:spPr/>
        <p:txBody>
          <a:bodyPr/>
          <a:lstStyle/>
          <a:p>
            <a:r>
              <a:rPr lang="en-US" b="1" dirty="0" smtClean="0">
                <a:solidFill>
                  <a:schemeClr val="tx1"/>
                </a:solidFill>
              </a:rPr>
              <a:t>Probiotics</a:t>
            </a:r>
            <a:r>
              <a:rPr lang="en-US" dirty="0" smtClean="0">
                <a:solidFill>
                  <a:schemeClr val="tx1"/>
                </a:solidFill>
              </a:rPr>
              <a:t>: replace </a:t>
            </a:r>
            <a:r>
              <a:rPr lang="en-US" dirty="0">
                <a:solidFill>
                  <a:schemeClr val="tx1"/>
                </a:solidFill>
              </a:rPr>
              <a:t>colonic microflora</a:t>
            </a:r>
            <a:r>
              <a:rPr lang="en-US" dirty="0" smtClean="0">
                <a:solidFill>
                  <a:schemeClr val="tx1"/>
                </a:solidFill>
              </a:rPr>
              <a:t>.</a:t>
            </a:r>
          </a:p>
          <a:p>
            <a:r>
              <a:rPr lang="en-US" b="1" dirty="0" smtClean="0">
                <a:solidFill>
                  <a:schemeClr val="tx1"/>
                </a:solidFill>
              </a:rPr>
              <a:t>Anticholinergic drugs: </a:t>
            </a:r>
            <a:r>
              <a:rPr lang="en-US" dirty="0">
                <a:solidFill>
                  <a:schemeClr val="tx1"/>
                </a:solidFill>
              </a:rPr>
              <a:t>such as atropine block vagal tone and prolong gut transit time</a:t>
            </a:r>
            <a:r>
              <a:rPr lang="en-US" dirty="0" smtClean="0">
                <a:solidFill>
                  <a:schemeClr val="tx1"/>
                </a:solidFill>
              </a:rPr>
              <a:t>.</a:t>
            </a:r>
          </a:p>
          <a:p>
            <a:r>
              <a:rPr lang="en-US" b="1" dirty="0">
                <a:solidFill>
                  <a:schemeClr val="tx1"/>
                </a:solidFill>
              </a:rPr>
              <a:t>Lactase </a:t>
            </a:r>
            <a:r>
              <a:rPr lang="en-US" b="1" dirty="0" smtClean="0">
                <a:solidFill>
                  <a:schemeClr val="tx1"/>
                </a:solidFill>
              </a:rPr>
              <a:t>enzyme: </a:t>
            </a:r>
            <a:r>
              <a:rPr lang="en-US" dirty="0" smtClean="0">
                <a:solidFill>
                  <a:schemeClr val="tx1"/>
                </a:solidFill>
              </a:rPr>
              <a:t>in diarrhea </a:t>
            </a:r>
            <a:r>
              <a:rPr lang="en-US" dirty="0">
                <a:solidFill>
                  <a:schemeClr val="tx1"/>
                </a:solidFill>
              </a:rPr>
              <a:t>secondary to lactose intolerance.</a:t>
            </a:r>
            <a:endParaRPr lang="en-US" dirty="0">
              <a:solidFill>
                <a:schemeClr val="tx1"/>
              </a:solidFill>
            </a:endParaRPr>
          </a:p>
        </p:txBody>
      </p:sp>
    </p:spTree>
    <p:extLst>
      <p:ext uri="{BB962C8B-B14F-4D97-AF65-F5344CB8AC3E}">
        <p14:creationId xmlns:p14="http://schemas.microsoft.com/office/powerpoint/2010/main" val="12848555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Acute </a:t>
            </a:r>
            <a:r>
              <a:rPr lang="en-US" dirty="0" smtClean="0"/>
              <a:t>Diarrhea</a:t>
            </a:r>
            <a:endParaRPr lang="en-US" dirty="0"/>
          </a:p>
        </p:txBody>
      </p:sp>
      <p:sp>
        <p:nvSpPr>
          <p:cNvPr id="3" name="Content Placeholder 2"/>
          <p:cNvSpPr>
            <a:spLocks noGrp="1"/>
          </p:cNvSpPr>
          <p:nvPr>
            <p:ph idx="1"/>
          </p:nvPr>
        </p:nvSpPr>
        <p:spPr/>
        <p:txBody>
          <a:bodyPr/>
          <a:lstStyle/>
          <a:p>
            <a:r>
              <a:rPr lang="en-US" b="1" dirty="0">
                <a:solidFill>
                  <a:schemeClr val="tx1"/>
                </a:solidFill>
              </a:rPr>
              <a:t>M</a:t>
            </a:r>
            <a:r>
              <a:rPr lang="en-US" b="1" dirty="0" smtClean="0">
                <a:solidFill>
                  <a:schemeClr val="tx1"/>
                </a:solidFill>
              </a:rPr>
              <a:t>ild </a:t>
            </a:r>
            <a:r>
              <a:rPr lang="en-US" b="1" dirty="0">
                <a:solidFill>
                  <a:schemeClr val="tx1"/>
                </a:solidFill>
              </a:rPr>
              <a:t>to moderate </a:t>
            </a:r>
            <a:endParaRPr lang="en-US" b="1" dirty="0">
              <a:solidFill>
                <a:schemeClr val="tx1"/>
              </a:solidFill>
            </a:endParaRPr>
          </a:p>
          <a:p>
            <a:pPr>
              <a:buFont typeface="Arial" panose="020B0604020202020204" pitchFamily="34" charset="0"/>
              <a:buChar char="•"/>
            </a:pPr>
            <a:r>
              <a:rPr lang="en-US" dirty="0">
                <a:solidFill>
                  <a:schemeClr val="tx1"/>
                </a:solidFill>
              </a:rPr>
              <a:t>A</a:t>
            </a:r>
            <a:r>
              <a:rPr lang="en-US" dirty="0" smtClean="0">
                <a:solidFill>
                  <a:schemeClr val="tx1"/>
                </a:solidFill>
              </a:rPr>
              <a:t>bsence </a:t>
            </a:r>
            <a:r>
              <a:rPr lang="en-US" dirty="0">
                <a:solidFill>
                  <a:schemeClr val="tx1"/>
                </a:solidFill>
              </a:rPr>
              <a:t>of moderate to severe dehydration, high fever, and blood or mucus in the </a:t>
            </a:r>
            <a:r>
              <a:rPr lang="en-US" dirty="0" smtClean="0">
                <a:solidFill>
                  <a:schemeClr val="tx1"/>
                </a:solidFill>
              </a:rPr>
              <a:t>stool</a:t>
            </a:r>
          </a:p>
          <a:p>
            <a:pPr>
              <a:buFont typeface="Arial" panose="020B0604020202020204" pitchFamily="34" charset="0"/>
              <a:buChar char="•"/>
            </a:pPr>
            <a:r>
              <a:rPr lang="en-US" dirty="0">
                <a:solidFill>
                  <a:schemeClr val="tx1"/>
                </a:solidFill>
              </a:rPr>
              <a:t>S</a:t>
            </a:r>
            <a:r>
              <a:rPr lang="en-US" dirty="0" smtClean="0">
                <a:solidFill>
                  <a:schemeClr val="tx1"/>
                </a:solidFill>
              </a:rPr>
              <a:t>elf-limiting </a:t>
            </a:r>
            <a:r>
              <a:rPr lang="en-US" dirty="0">
                <a:solidFill>
                  <a:schemeClr val="tx1"/>
                </a:solidFill>
              </a:rPr>
              <a:t>within 3 to 7 days</a:t>
            </a:r>
            <a:r>
              <a:rPr lang="en-US" dirty="0" smtClean="0">
                <a:solidFill>
                  <a:schemeClr val="tx1"/>
                </a:solidFill>
              </a:rPr>
              <a:t>.</a:t>
            </a:r>
          </a:p>
          <a:p>
            <a:pPr>
              <a:buFont typeface="Arial" panose="020B0604020202020204" pitchFamily="34" charset="0"/>
              <a:buChar char="•"/>
            </a:pPr>
            <a:r>
              <a:rPr lang="en-US" dirty="0">
                <a:solidFill>
                  <a:schemeClr val="tx1"/>
                </a:solidFill>
              </a:rPr>
              <a:t> </a:t>
            </a:r>
            <a:r>
              <a:rPr lang="en-US" dirty="0" smtClean="0">
                <a:solidFill>
                  <a:schemeClr val="tx1"/>
                </a:solidFill>
              </a:rPr>
              <a:t>Usually </a:t>
            </a:r>
            <a:r>
              <a:rPr lang="en-US" dirty="0">
                <a:solidFill>
                  <a:schemeClr val="tx1"/>
                </a:solidFill>
              </a:rPr>
              <a:t>managed on an outpatient basis with oral rehydration, symptomatic treatment, and </a:t>
            </a:r>
            <a:r>
              <a:rPr lang="en-US" dirty="0" smtClean="0">
                <a:solidFill>
                  <a:schemeClr val="tx1"/>
                </a:solidFill>
              </a:rPr>
              <a:t>diet</a:t>
            </a:r>
          </a:p>
          <a:p>
            <a:pPr>
              <a:buFont typeface="Arial" panose="020B0604020202020204" pitchFamily="34" charset="0"/>
              <a:buChar char="•"/>
            </a:pPr>
            <a:r>
              <a:rPr lang="en-US" dirty="0">
                <a:solidFill>
                  <a:schemeClr val="tx1"/>
                </a:solidFill>
              </a:rPr>
              <a:t>Elderly persons with chronic illness as well as infants may require hospitalization for parenteral rehydration and close monitoring.</a:t>
            </a:r>
            <a:endParaRPr lang="en-US" dirty="0">
              <a:solidFill>
                <a:schemeClr val="tx1"/>
              </a:solidFill>
            </a:endParaRPr>
          </a:p>
        </p:txBody>
      </p:sp>
    </p:spTree>
    <p:extLst>
      <p:ext uri="{BB962C8B-B14F-4D97-AF65-F5344CB8AC3E}">
        <p14:creationId xmlns:p14="http://schemas.microsoft.com/office/powerpoint/2010/main" val="563300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Drugs Causing Constipation</a:t>
            </a:r>
          </a:p>
        </p:txBody>
      </p:sp>
      <p:sp>
        <p:nvSpPr>
          <p:cNvPr id="6" name="Rectangle 2"/>
          <p:cNvSpPr>
            <a:spLocks noGrp="1" noChangeArrowheads="1"/>
          </p:cNvSpPr>
          <p:nvPr>
            <p:ph idx="1"/>
          </p:nvPr>
        </p:nvSpPr>
        <p:spPr bwMode="auto">
          <a:xfrm>
            <a:off x="1154954" y="2292074"/>
            <a:ext cx="8289492" cy="4247317"/>
          </a:xfrm>
          <a:prstGeom prst="rect">
            <a:avLst/>
          </a:prstGeom>
          <a:no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150000"/>
              </a:lnSpc>
            </a:pPr>
            <a:r>
              <a:rPr lang="en-US" dirty="0">
                <a:latin typeface="+mn-lt"/>
              </a:rPr>
              <a:t>Analgesics</a:t>
            </a:r>
          </a:p>
          <a:p>
            <a:pPr>
              <a:lnSpc>
                <a:spcPct val="150000"/>
              </a:lnSpc>
            </a:pPr>
            <a:r>
              <a:rPr lang="en-US" dirty="0">
                <a:latin typeface="+mn-lt"/>
              </a:rPr>
              <a:t>Opiates</a:t>
            </a:r>
          </a:p>
          <a:p>
            <a:pPr>
              <a:lnSpc>
                <a:spcPct val="150000"/>
              </a:lnSpc>
            </a:pPr>
            <a:r>
              <a:rPr lang="en-US" dirty="0">
                <a:latin typeface="+mn-lt"/>
              </a:rPr>
              <a:t>Anticholinergics</a:t>
            </a:r>
          </a:p>
          <a:p>
            <a:pPr>
              <a:lnSpc>
                <a:spcPct val="150000"/>
              </a:lnSpc>
            </a:pPr>
            <a:r>
              <a:rPr lang="en-US" dirty="0">
                <a:latin typeface="+mn-lt"/>
              </a:rPr>
              <a:t>Antihistamines</a:t>
            </a:r>
          </a:p>
          <a:p>
            <a:pPr>
              <a:lnSpc>
                <a:spcPct val="150000"/>
              </a:lnSpc>
            </a:pPr>
            <a:r>
              <a:rPr lang="en-US" dirty="0">
                <a:latin typeface="+mn-lt"/>
              </a:rPr>
              <a:t>Antiparkinsonian agents</a:t>
            </a:r>
          </a:p>
          <a:p>
            <a:pPr>
              <a:lnSpc>
                <a:spcPct val="150000"/>
              </a:lnSpc>
            </a:pPr>
            <a:r>
              <a:rPr lang="en-US" dirty="0" err="1">
                <a:latin typeface="+mn-lt"/>
              </a:rPr>
              <a:t>Phenothiazines</a:t>
            </a:r>
            <a:endParaRPr lang="en-US" dirty="0">
              <a:latin typeface="+mn-lt"/>
            </a:endParaRPr>
          </a:p>
          <a:p>
            <a:pPr>
              <a:lnSpc>
                <a:spcPct val="150000"/>
              </a:lnSpc>
            </a:pPr>
            <a:r>
              <a:rPr lang="en-US" dirty="0">
                <a:latin typeface="+mn-lt"/>
              </a:rPr>
              <a:t>Tricyclic antidepressants</a:t>
            </a:r>
          </a:p>
          <a:p>
            <a:pPr>
              <a:lnSpc>
                <a:spcPct val="150000"/>
              </a:lnSpc>
            </a:pPr>
            <a:r>
              <a:rPr lang="en-US" dirty="0">
                <a:latin typeface="+mn-lt"/>
              </a:rPr>
              <a:t>Antacids containing calcium carbonate or aluminum hydroxide</a:t>
            </a:r>
          </a:p>
          <a:p>
            <a:pPr>
              <a:lnSpc>
                <a:spcPct val="150000"/>
              </a:lnSpc>
            </a:pPr>
            <a:r>
              <a:rPr lang="en-US" dirty="0">
                <a:latin typeface="+mn-lt"/>
              </a:rPr>
              <a:t>Diuretics (non–potassium-sparing)</a:t>
            </a:r>
          </a:p>
          <a:p>
            <a:pPr>
              <a:lnSpc>
                <a:spcPct val="150000"/>
              </a:lnSpc>
            </a:pPr>
            <a:r>
              <a:rPr lang="en-US" dirty="0">
                <a:latin typeface="+mn-lt"/>
              </a:rPr>
              <a:t>Nonsteroidal </a:t>
            </a:r>
            <a:r>
              <a:rPr lang="en-US" dirty="0" err="1">
                <a:latin typeface="+mn-lt"/>
              </a:rPr>
              <a:t>antiinflammatory</a:t>
            </a:r>
            <a:r>
              <a:rPr lang="en-US" dirty="0">
                <a:latin typeface="+mn-lt"/>
              </a:rPr>
              <a:t> agents</a:t>
            </a:r>
            <a:endParaRPr lang="en-US" dirty="0">
              <a:latin typeface="+mn-lt"/>
            </a:endParaRPr>
          </a:p>
        </p:txBody>
      </p:sp>
    </p:spTree>
    <p:extLst>
      <p:ext uri="{BB962C8B-B14F-4D97-AF65-F5344CB8AC3E}">
        <p14:creationId xmlns:p14="http://schemas.microsoft.com/office/powerpoint/2010/main" val="41016483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748146" y="1690255"/>
            <a:ext cx="8824913" cy="4024745"/>
          </a:xfrm>
        </p:spPr>
        <p:txBody>
          <a:bodyPr/>
          <a:lstStyle/>
          <a:p>
            <a:r>
              <a:rPr lang="en-US" b="1" dirty="0" smtClean="0">
                <a:solidFill>
                  <a:schemeClr val="tx1"/>
                </a:solidFill>
              </a:rPr>
              <a:t>Severe diarrhea:</a:t>
            </a:r>
          </a:p>
          <a:p>
            <a:pPr>
              <a:buFont typeface="Arial" panose="020B0604020202020204" pitchFamily="34" charset="0"/>
              <a:buChar char="•"/>
            </a:pPr>
            <a:r>
              <a:rPr lang="en-US" dirty="0" smtClean="0">
                <a:solidFill>
                  <a:schemeClr val="tx1"/>
                </a:solidFill>
              </a:rPr>
              <a:t>Toxic </a:t>
            </a:r>
            <a:r>
              <a:rPr lang="en-US" dirty="0">
                <a:solidFill>
                  <a:schemeClr val="tx1"/>
                </a:solidFill>
              </a:rPr>
              <a:t>patients (</a:t>
            </a:r>
            <a:r>
              <a:rPr lang="en-US" dirty="0" smtClean="0">
                <a:solidFill>
                  <a:schemeClr val="tx1"/>
                </a:solidFill>
              </a:rPr>
              <a:t>fever, dehydration</a:t>
            </a:r>
            <a:r>
              <a:rPr lang="en-US" dirty="0">
                <a:solidFill>
                  <a:schemeClr val="tx1"/>
                </a:solidFill>
              </a:rPr>
              <a:t>, hematochezia, or hypotension</a:t>
            </a:r>
            <a:r>
              <a:rPr lang="en-US" dirty="0" smtClean="0">
                <a:solidFill>
                  <a:schemeClr val="tx1"/>
                </a:solidFill>
              </a:rPr>
              <a:t>)</a:t>
            </a:r>
          </a:p>
          <a:p>
            <a:pPr>
              <a:buFont typeface="Arial" panose="020B0604020202020204" pitchFamily="34" charset="0"/>
              <a:buChar char="•"/>
            </a:pPr>
            <a:r>
              <a:rPr lang="en-US" dirty="0" smtClean="0">
                <a:solidFill>
                  <a:schemeClr val="tx1"/>
                </a:solidFill>
              </a:rPr>
              <a:t>Require hospitalization (IV </a:t>
            </a:r>
            <a:r>
              <a:rPr lang="en-US" dirty="0">
                <a:solidFill>
                  <a:schemeClr val="tx1"/>
                </a:solidFill>
              </a:rPr>
              <a:t>fluids and electrolyte administration, and empiric antibiotic therapy while awaiting culture </a:t>
            </a:r>
            <a:r>
              <a:rPr lang="en-US" dirty="0" smtClean="0">
                <a:solidFill>
                  <a:schemeClr val="tx1"/>
                </a:solidFill>
              </a:rPr>
              <a:t>and </a:t>
            </a:r>
            <a:r>
              <a:rPr lang="en-US" dirty="0">
                <a:solidFill>
                  <a:schemeClr val="tx1"/>
                </a:solidFill>
              </a:rPr>
              <a:t>sensitivity </a:t>
            </a:r>
            <a:r>
              <a:rPr lang="en-US" dirty="0" smtClean="0">
                <a:solidFill>
                  <a:schemeClr val="tx1"/>
                </a:solidFill>
              </a:rPr>
              <a:t>results)</a:t>
            </a:r>
            <a:endParaRPr lang="en-US" dirty="0">
              <a:solidFill>
                <a:schemeClr val="tx1"/>
              </a:solidFill>
            </a:endParaRPr>
          </a:p>
        </p:txBody>
      </p:sp>
    </p:spTree>
    <p:extLst>
      <p:ext uri="{BB962C8B-B14F-4D97-AF65-F5344CB8AC3E}">
        <p14:creationId xmlns:p14="http://schemas.microsoft.com/office/powerpoint/2010/main" val="2074609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Signs and symptoms</a:t>
            </a:r>
          </a:p>
        </p:txBody>
      </p:sp>
      <p:sp>
        <p:nvSpPr>
          <p:cNvPr id="3" name="Content Placeholder 2"/>
          <p:cNvSpPr>
            <a:spLocks noGrp="1"/>
          </p:cNvSpPr>
          <p:nvPr>
            <p:ph idx="1"/>
          </p:nvPr>
        </p:nvSpPr>
        <p:spPr/>
        <p:txBody>
          <a:bodyPr/>
          <a:lstStyle/>
          <a:p>
            <a:r>
              <a:rPr lang="en-US" dirty="0">
                <a:solidFill>
                  <a:schemeClr val="tx1"/>
                </a:solidFill>
              </a:rPr>
              <a:t>Infrequent bowel movements (&lt;3 per week)</a:t>
            </a:r>
          </a:p>
          <a:p>
            <a:endParaRPr lang="en-US" dirty="0">
              <a:solidFill>
                <a:schemeClr val="tx1"/>
              </a:solidFill>
            </a:endParaRPr>
          </a:p>
          <a:p>
            <a:r>
              <a:rPr lang="en-US" dirty="0">
                <a:solidFill>
                  <a:schemeClr val="tx1"/>
                </a:solidFill>
              </a:rPr>
              <a:t>Stools that are hard, small, or dry</a:t>
            </a:r>
          </a:p>
          <a:p>
            <a:endParaRPr lang="en-US" dirty="0">
              <a:solidFill>
                <a:schemeClr val="tx1"/>
              </a:solidFill>
            </a:endParaRPr>
          </a:p>
          <a:p>
            <a:r>
              <a:rPr lang="en-US" dirty="0">
                <a:solidFill>
                  <a:schemeClr val="tx1"/>
                </a:solidFill>
              </a:rPr>
              <a:t>Difficulty or pain of defecation</a:t>
            </a:r>
          </a:p>
          <a:p>
            <a:endParaRPr lang="en-US" dirty="0">
              <a:solidFill>
                <a:schemeClr val="tx1"/>
              </a:solidFill>
            </a:endParaRPr>
          </a:p>
          <a:p>
            <a:r>
              <a:rPr lang="en-US" dirty="0">
                <a:solidFill>
                  <a:schemeClr val="tx1"/>
                </a:solidFill>
              </a:rPr>
              <a:t>Feeling of abdominal discomfort or bloating, incomplete </a:t>
            </a:r>
            <a:r>
              <a:rPr lang="en-US" dirty="0" smtClean="0">
                <a:solidFill>
                  <a:schemeClr val="tx1"/>
                </a:solidFill>
              </a:rPr>
              <a:t>evacuation</a:t>
            </a:r>
            <a:endParaRPr lang="en-US" dirty="0">
              <a:solidFill>
                <a:schemeClr val="tx1"/>
              </a:solidFill>
            </a:endParaRPr>
          </a:p>
        </p:txBody>
      </p:sp>
    </p:spTree>
    <p:extLst>
      <p:ext uri="{BB962C8B-B14F-4D97-AF65-F5344CB8AC3E}">
        <p14:creationId xmlns:p14="http://schemas.microsoft.com/office/powerpoint/2010/main" val="2967973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Alarm signs and symptoms</a:t>
            </a:r>
          </a:p>
        </p:txBody>
      </p:sp>
      <p:sp>
        <p:nvSpPr>
          <p:cNvPr id="3" name="Content Placeholder 2"/>
          <p:cNvSpPr>
            <a:spLocks noGrp="1"/>
          </p:cNvSpPr>
          <p:nvPr>
            <p:ph idx="1"/>
          </p:nvPr>
        </p:nvSpPr>
        <p:spPr/>
        <p:txBody>
          <a:bodyPr>
            <a:normAutofit fontScale="77500" lnSpcReduction="20000"/>
          </a:bodyPr>
          <a:lstStyle/>
          <a:p>
            <a:r>
              <a:rPr lang="en-US" sz="2100" dirty="0">
                <a:solidFill>
                  <a:schemeClr val="tx1"/>
                </a:solidFill>
              </a:rPr>
              <a:t>Hematochezia</a:t>
            </a:r>
          </a:p>
          <a:p>
            <a:r>
              <a:rPr lang="en-US" sz="2100" dirty="0">
                <a:solidFill>
                  <a:schemeClr val="tx1"/>
                </a:solidFill>
              </a:rPr>
              <a:t>Melena</a:t>
            </a:r>
          </a:p>
          <a:p>
            <a:r>
              <a:rPr lang="en-US" sz="2100" dirty="0">
                <a:solidFill>
                  <a:schemeClr val="tx1"/>
                </a:solidFill>
              </a:rPr>
              <a:t>Family history of colon cancer</a:t>
            </a:r>
          </a:p>
          <a:p>
            <a:r>
              <a:rPr lang="en-US" sz="2100" dirty="0">
                <a:solidFill>
                  <a:schemeClr val="tx1"/>
                </a:solidFill>
              </a:rPr>
              <a:t>Family history of inflammatory bowel disease</a:t>
            </a:r>
          </a:p>
          <a:p>
            <a:r>
              <a:rPr lang="en-US" sz="2100" dirty="0">
                <a:solidFill>
                  <a:schemeClr val="tx1"/>
                </a:solidFill>
              </a:rPr>
              <a:t>Anemia</a:t>
            </a:r>
          </a:p>
          <a:p>
            <a:r>
              <a:rPr lang="en-US" sz="2100" dirty="0">
                <a:solidFill>
                  <a:schemeClr val="tx1"/>
                </a:solidFill>
              </a:rPr>
              <a:t>Weight loss</a:t>
            </a:r>
          </a:p>
          <a:p>
            <a:r>
              <a:rPr lang="en-US" sz="2100" dirty="0">
                <a:solidFill>
                  <a:schemeClr val="tx1"/>
                </a:solidFill>
              </a:rPr>
              <a:t>Anorexia</a:t>
            </a:r>
          </a:p>
          <a:p>
            <a:r>
              <a:rPr lang="en-US" sz="2100" dirty="0">
                <a:solidFill>
                  <a:schemeClr val="tx1"/>
                </a:solidFill>
              </a:rPr>
              <a:t>Nausea and vomiting</a:t>
            </a:r>
          </a:p>
          <a:p>
            <a:r>
              <a:rPr lang="en-US" sz="2100" dirty="0">
                <a:solidFill>
                  <a:schemeClr val="tx1"/>
                </a:solidFill>
              </a:rPr>
              <a:t>Severe, persistent constipation that is refractory to treatment</a:t>
            </a:r>
          </a:p>
          <a:p>
            <a:r>
              <a:rPr lang="en-US" sz="2100" dirty="0">
                <a:solidFill>
                  <a:schemeClr val="tx1"/>
                </a:solidFill>
              </a:rPr>
              <a:t>New-onset or worsening constipation in elderly without evidence of primary cause</a:t>
            </a:r>
          </a:p>
          <a:p>
            <a:pPr marL="0" indent="0">
              <a:buNone/>
            </a:pPr>
            <a:endParaRPr lang="en-US" dirty="0"/>
          </a:p>
        </p:txBody>
      </p:sp>
    </p:spTree>
    <p:extLst>
      <p:ext uri="{BB962C8B-B14F-4D97-AF65-F5344CB8AC3E}">
        <p14:creationId xmlns:p14="http://schemas.microsoft.com/office/powerpoint/2010/main" val="3770647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 examination</a:t>
            </a:r>
          </a:p>
        </p:txBody>
      </p:sp>
      <p:sp>
        <p:nvSpPr>
          <p:cNvPr id="3" name="Content Placeholder 2"/>
          <p:cNvSpPr>
            <a:spLocks noGrp="1"/>
          </p:cNvSpPr>
          <p:nvPr>
            <p:ph idx="1"/>
          </p:nvPr>
        </p:nvSpPr>
        <p:spPr/>
        <p:txBody>
          <a:bodyPr/>
          <a:lstStyle/>
          <a:p>
            <a:endParaRPr lang="en-US" dirty="0"/>
          </a:p>
          <a:p>
            <a:r>
              <a:rPr lang="en-US" dirty="0">
                <a:solidFill>
                  <a:schemeClr val="tx1"/>
                </a:solidFill>
              </a:rPr>
              <a:t>Perform rectal exam for presence of anatomical abnormalities (such as fistulas, fissures, hemorrhoids, rectal prolapse) or abnormalities of perianal descent.</a:t>
            </a:r>
            <a:br>
              <a:rPr lang="en-US" dirty="0">
                <a:solidFill>
                  <a:schemeClr val="tx1"/>
                </a:solidFill>
              </a:rPr>
            </a:br>
            <a:endParaRPr lang="en-US" dirty="0">
              <a:solidFill>
                <a:schemeClr val="tx1"/>
              </a:solidFill>
            </a:endParaRPr>
          </a:p>
          <a:p>
            <a:r>
              <a:rPr lang="en-US" dirty="0">
                <a:solidFill>
                  <a:schemeClr val="tx1"/>
                </a:solidFill>
              </a:rPr>
              <a:t>Digital examination of rectum to check for fecal impaction, anal stricture, or rectal mass.</a:t>
            </a:r>
          </a:p>
          <a:p>
            <a:pPr marL="0" indent="0">
              <a:buNone/>
            </a:pPr>
            <a:endParaRPr lang="en-US" dirty="0"/>
          </a:p>
        </p:txBody>
      </p:sp>
    </p:spTree>
    <p:extLst>
      <p:ext uri="{BB962C8B-B14F-4D97-AF65-F5344CB8AC3E}">
        <p14:creationId xmlns:p14="http://schemas.microsoft.com/office/powerpoint/2010/main" val="3255955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Laboratory and other diagnostic tests</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smtClean="0">
                <a:solidFill>
                  <a:schemeClr val="tx1"/>
                </a:solidFill>
              </a:rPr>
              <a:t>In </a:t>
            </a:r>
            <a:r>
              <a:rPr lang="en-US" dirty="0">
                <a:solidFill>
                  <a:schemeClr val="tx1"/>
                </a:solidFill>
              </a:rPr>
              <a:t>patients with alarm signs and symptoms or when structural disease is a possibility, select appropriate diagnostic studies:</a:t>
            </a:r>
          </a:p>
          <a:p>
            <a:pPr lvl="1"/>
            <a:r>
              <a:rPr lang="en-US" dirty="0" err="1">
                <a:solidFill>
                  <a:schemeClr val="tx1"/>
                </a:solidFill>
              </a:rPr>
              <a:t>Protoscopy</a:t>
            </a:r>
            <a:endParaRPr lang="en-US" dirty="0">
              <a:solidFill>
                <a:schemeClr val="tx1"/>
              </a:solidFill>
            </a:endParaRPr>
          </a:p>
          <a:p>
            <a:pPr lvl="1"/>
            <a:r>
              <a:rPr lang="en-US" dirty="0">
                <a:solidFill>
                  <a:schemeClr val="tx1"/>
                </a:solidFill>
              </a:rPr>
              <a:t>Sigmoidoscopy</a:t>
            </a:r>
          </a:p>
          <a:p>
            <a:pPr lvl="1"/>
            <a:r>
              <a:rPr lang="en-US" dirty="0">
                <a:solidFill>
                  <a:schemeClr val="tx1"/>
                </a:solidFill>
              </a:rPr>
              <a:t>Colonoscopy</a:t>
            </a:r>
          </a:p>
          <a:p>
            <a:pPr lvl="1"/>
            <a:r>
              <a:rPr lang="en-US" dirty="0">
                <a:solidFill>
                  <a:schemeClr val="tx1"/>
                </a:solidFill>
              </a:rPr>
              <a:t>Barium enema(X-ray exam that can detect changes or abnormalities in the large intestine)</a:t>
            </a:r>
          </a:p>
          <a:p>
            <a:pPr>
              <a:buFont typeface="Wingdings" panose="05000000000000000000" pitchFamily="2" charset="2"/>
              <a:buChar char="Ø"/>
            </a:pPr>
            <a:r>
              <a:rPr lang="en-US" dirty="0">
                <a:solidFill>
                  <a:schemeClr val="tx1"/>
                </a:solidFill>
              </a:rPr>
              <a:t>T</a:t>
            </a:r>
            <a:r>
              <a:rPr lang="en-US" dirty="0" smtClean="0">
                <a:solidFill>
                  <a:schemeClr val="tx1"/>
                </a:solidFill>
              </a:rPr>
              <a:t>hyroid </a:t>
            </a:r>
            <a:r>
              <a:rPr lang="en-US" dirty="0">
                <a:solidFill>
                  <a:schemeClr val="tx1"/>
                </a:solidFill>
              </a:rPr>
              <a:t>function tests, electrolytes, glucose, complete blood </a:t>
            </a:r>
            <a:r>
              <a:rPr lang="en-US" dirty="0" smtClean="0">
                <a:solidFill>
                  <a:schemeClr val="tx1"/>
                </a:solidFill>
              </a:rPr>
              <a:t>count</a:t>
            </a:r>
            <a:endParaRPr lang="en-US" dirty="0">
              <a:solidFill>
                <a:schemeClr val="tx1"/>
              </a:solidFill>
            </a:endParaRPr>
          </a:p>
        </p:txBody>
      </p:sp>
    </p:spTree>
    <p:extLst>
      <p:ext uri="{BB962C8B-B14F-4D97-AF65-F5344CB8AC3E}">
        <p14:creationId xmlns:p14="http://schemas.microsoft.com/office/powerpoint/2010/main" val="13829468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4493</TotalTime>
  <Words>2552</Words>
  <Application>Microsoft Office PowerPoint</Application>
  <PresentationFormat>Widescreen</PresentationFormat>
  <Paragraphs>328</Paragraphs>
  <Slides>50</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50</vt:i4>
      </vt:variant>
    </vt:vector>
  </HeadingPairs>
  <TitlesOfParts>
    <vt:vector size="56" baseType="lpstr">
      <vt:lpstr>Arial</vt:lpstr>
      <vt:lpstr>Calibri</vt:lpstr>
      <vt:lpstr>Century Gothic</vt:lpstr>
      <vt:lpstr>Wingdings</vt:lpstr>
      <vt:lpstr>Wingdings 3</vt:lpstr>
      <vt:lpstr>Ion Boardroom</vt:lpstr>
      <vt:lpstr>Constipation</vt:lpstr>
      <vt:lpstr>Constipation:</vt:lpstr>
      <vt:lpstr>Pathophysiology</vt:lpstr>
      <vt:lpstr>PowerPoint Presentation</vt:lpstr>
      <vt:lpstr>Drugs Causing Constipation</vt:lpstr>
      <vt:lpstr>Signs and symptoms</vt:lpstr>
      <vt:lpstr>Alarm signs and symptoms</vt:lpstr>
      <vt:lpstr>Physical examination</vt:lpstr>
      <vt:lpstr>Laboratory and other diagnostic tests</vt:lpstr>
      <vt:lpstr>TREATMENT</vt:lpstr>
      <vt:lpstr>Constipation Treatment Algorithm</vt:lpstr>
      <vt:lpstr>Nonpharmacologic Therapy</vt:lpstr>
      <vt:lpstr>Pharmacologic Therapy</vt:lpstr>
      <vt:lpstr>PowerPoint Presentation</vt:lpstr>
      <vt:lpstr>PowerPoint Presentation</vt:lpstr>
      <vt:lpstr>PowerPoint Presentation</vt:lpstr>
      <vt:lpstr>PowerPoint Presentation</vt:lpstr>
      <vt:lpstr>PowerPoint Presentation</vt:lpstr>
      <vt:lpstr>PowerPoint Presentation</vt:lpstr>
      <vt:lpstr>Intestinal Secretagogues</vt:lpstr>
      <vt:lpstr>PowerPoint Presentation</vt:lpstr>
      <vt:lpstr>Opioid Receptor Antagonists</vt:lpstr>
      <vt:lpstr>PowerPoint Presentation</vt:lpstr>
      <vt:lpstr>PowerPoint Presentation</vt:lpstr>
      <vt:lpstr>Other Agents</vt:lpstr>
      <vt:lpstr>Prevention</vt:lpstr>
      <vt:lpstr>Diarrhea</vt:lpstr>
      <vt:lpstr>Diarrhea</vt:lpstr>
      <vt:lpstr>Etiology</vt:lpstr>
      <vt:lpstr>PowerPoint Presentation</vt:lpstr>
      <vt:lpstr>Pathophysiology</vt:lpstr>
      <vt:lpstr>Signs and symptoms</vt:lpstr>
      <vt:lpstr>Laboratory tests</vt:lpstr>
      <vt:lpstr>Drugs Causing Diarrhea</vt:lpstr>
      <vt:lpstr>Prevention of diarrhea</vt:lpstr>
      <vt:lpstr>Treatment</vt:lpstr>
      <vt:lpstr>PowerPoint Presentation</vt:lpstr>
      <vt:lpstr>PowerPoint Presentation</vt:lpstr>
      <vt:lpstr>Nonpharmacologic Management:</vt:lpstr>
      <vt:lpstr>Pharmacologic Therapy</vt:lpstr>
      <vt:lpstr>Opiates and Their Derivatives (Antimotilities)</vt:lpstr>
      <vt:lpstr>PowerPoint Presentation</vt:lpstr>
      <vt:lpstr>PowerPoint Presentation</vt:lpstr>
      <vt:lpstr>PowerPoint Presentation</vt:lpstr>
      <vt:lpstr>Adsorbents</vt:lpstr>
      <vt:lpstr>Antisecretory Agents</vt:lpstr>
      <vt:lpstr>PowerPoint Presentation</vt:lpstr>
      <vt:lpstr>Miscellaneous Products</vt:lpstr>
      <vt:lpstr>Acute Diarrhea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Constipation &amp; diarrhea</dc:title>
  <dc:creator>alaabadwan2020@gmail.com</dc:creator>
  <cp:lastModifiedBy>alaabadwan2020@gmail.com</cp:lastModifiedBy>
  <cp:revision>87</cp:revision>
  <dcterms:created xsi:type="dcterms:W3CDTF">2020-02-29T15:58:33Z</dcterms:created>
  <dcterms:modified xsi:type="dcterms:W3CDTF">2020-03-03T19:13:42Z</dcterms:modified>
</cp:coreProperties>
</file>