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2"/>
  </p:notesMasterIdLst>
  <p:sldIdLst>
    <p:sldId id="256" r:id="rId2"/>
    <p:sldId id="257" r:id="rId3"/>
    <p:sldId id="293" r:id="rId4"/>
    <p:sldId id="258" r:id="rId5"/>
    <p:sldId id="259" r:id="rId6"/>
    <p:sldId id="289" r:id="rId7"/>
    <p:sldId id="260" r:id="rId8"/>
    <p:sldId id="261" r:id="rId9"/>
    <p:sldId id="262" r:id="rId10"/>
    <p:sldId id="295" r:id="rId11"/>
    <p:sldId id="264" r:id="rId12"/>
    <p:sldId id="290" r:id="rId13"/>
    <p:sldId id="263" r:id="rId14"/>
    <p:sldId id="265" r:id="rId15"/>
    <p:sldId id="294" r:id="rId16"/>
    <p:sldId id="266" r:id="rId17"/>
    <p:sldId id="267" r:id="rId18"/>
    <p:sldId id="268" r:id="rId19"/>
    <p:sldId id="269" r:id="rId20"/>
    <p:sldId id="271" r:id="rId21"/>
    <p:sldId id="270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2" r:id="rId30"/>
    <p:sldId id="279" r:id="rId31"/>
    <p:sldId id="280" r:id="rId32"/>
    <p:sldId id="291" r:id="rId33"/>
    <p:sldId id="281" r:id="rId34"/>
    <p:sldId id="292" r:id="rId35"/>
    <p:sldId id="283" r:id="rId36"/>
    <p:sldId id="284" r:id="rId37"/>
    <p:sldId id="285" r:id="rId38"/>
    <p:sldId id="286" r:id="rId39"/>
    <p:sldId id="287" r:id="rId40"/>
    <p:sldId id="28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EFE62-68D0-494A-B783-4ECC66B1733D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7F32C-3583-44D0-B3F0-A2B7ED06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IFG 100-125 MG/DL</a:t>
            </a:r>
          </a:p>
          <a:p>
            <a:r>
              <a:rPr lang="en-US" dirty="0" smtClean="0"/>
              <a:t>OGTT</a:t>
            </a:r>
            <a:r>
              <a:rPr lang="en-US" baseline="0" dirty="0" smtClean="0"/>
              <a:t> 140-199MG/DL</a:t>
            </a:r>
          </a:p>
          <a:p>
            <a:r>
              <a:rPr lang="en-US" baseline="0" dirty="0" smtClean="0"/>
              <a:t>A1C 5.7-6.4%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Dose given 50:50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BMI .35kg/m2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pateint</a:t>
            </a:r>
            <a:r>
              <a:rPr lang="en-US" dirty="0" smtClean="0"/>
              <a:t> has A1c 1-1.5% above normal </a:t>
            </a:r>
            <a:r>
              <a:rPr lang="en-US" dirty="0" err="1" smtClean="0"/>
              <a:t>intiate</a:t>
            </a:r>
            <a:r>
              <a:rPr lang="en-US" dirty="0" smtClean="0"/>
              <a:t> on dual therapy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Dose 500mg BID with meals may increase by 500 mg/d</a:t>
            </a:r>
            <a:r>
              <a:rPr lang="en-US" baseline="0" dirty="0" smtClean="0"/>
              <a:t> weekly until </a:t>
            </a:r>
            <a:r>
              <a:rPr lang="en-US" baseline="0" dirty="0" err="1" smtClean="0"/>
              <a:t>glycemic</a:t>
            </a:r>
            <a:r>
              <a:rPr lang="en-US" baseline="0" dirty="0" smtClean="0"/>
              <a:t> control or max dose 2500mg/d reached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at low dose for elderly and renal dysfunction patients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Titrate dose every 1-2 wks to the desired effect </a:t>
            </a:r>
          </a:p>
          <a:p>
            <a:r>
              <a:rPr lang="en-US" baseline="0" dirty="0" smtClean="0"/>
              <a:t>All are equally effective at equipotent doses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30 min prior to meals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Titrate every 12 wks </a:t>
            </a:r>
          </a:p>
          <a:p>
            <a:r>
              <a:rPr lang="en-US" dirty="0" smtClean="0"/>
              <a:t>May increase risk for bladder</a:t>
            </a:r>
            <a:r>
              <a:rPr lang="en-US" baseline="0" dirty="0" smtClean="0"/>
              <a:t> cancer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Dosing with meals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Sitagliptin</a:t>
            </a:r>
            <a:r>
              <a:rPr lang="en-US" dirty="0" smtClean="0"/>
              <a:t> dose 100mg QD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 use other oral drugs</a:t>
            </a:r>
            <a:r>
              <a:rPr lang="en-US" baseline="0" dirty="0" smtClean="0"/>
              <a:t> that cause hypoglycemia or use with caution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F32C-3583-44D0-B3F0-A2B7ED062DC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7FAA72C-0C1A-443D-806E-B794F59563CF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BC6792-8D57-4D65-998F-E28079B5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DIABETES MELLITUS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Shorooq</a:t>
            </a:r>
            <a:r>
              <a:rPr lang="en-US" dirty="0" smtClean="0"/>
              <a:t> Abu </a:t>
            </a:r>
            <a:r>
              <a:rPr lang="en-US" dirty="0" err="1" smtClean="0"/>
              <a:t>Mushref</a:t>
            </a:r>
            <a:endParaRPr lang="en-US" dirty="0" smtClean="0"/>
          </a:p>
          <a:p>
            <a:r>
              <a:rPr lang="en-US" dirty="0" smtClean="0"/>
              <a:t>1140482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Decrease micro and </a:t>
            </a:r>
            <a:r>
              <a:rPr lang="en-US" dirty="0" err="1" smtClean="0"/>
              <a:t>macrovascular</a:t>
            </a:r>
            <a:r>
              <a:rPr lang="en-US" dirty="0" smtClean="0"/>
              <a:t> complications 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mortality.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Improve quality of life.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 pharmacological therapy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Diet control individualized.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energy intake while maintaining healthful pattern 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Monitor calorie intake.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Physical activity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Surgery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Immunization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Flu vaccine annually.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Pneumococcal vaccine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treatment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Initiate naive patients on </a:t>
            </a:r>
            <a:r>
              <a:rPr lang="en-US" dirty="0" err="1" smtClean="0"/>
              <a:t>Metformin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non insulin regimen who don’t reach goal add another oral agent or GLP1 or insulin.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 evaluate after 3 mo.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Initial dual therapy in pts with A1c &gt;=9%.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newly diagnosed pts with marked symptoms or A1c 10-12 % initiate basal and meal time insulin.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algorithm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A1c &lt;6.5-7% (diet / consider low dose </a:t>
            </a:r>
            <a:r>
              <a:rPr lang="en-US" dirty="0" err="1" smtClean="0"/>
              <a:t>metformin</a:t>
            </a:r>
            <a:r>
              <a:rPr lang="en-US" dirty="0" smtClean="0"/>
              <a:t> 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7.1-9% (diet /initiate </a:t>
            </a:r>
            <a:r>
              <a:rPr lang="en-US" dirty="0" err="1" smtClean="0"/>
              <a:t>metformin</a:t>
            </a:r>
            <a:r>
              <a:rPr lang="en-US" dirty="0" smtClean="0"/>
              <a:t>)follow up after 3mo if still elevated add additional agent.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9-9.9% (diet /</a:t>
            </a:r>
            <a:r>
              <a:rPr lang="en-US" dirty="0" err="1" smtClean="0"/>
              <a:t>metformin</a:t>
            </a:r>
            <a:r>
              <a:rPr lang="en-US" dirty="0" smtClean="0"/>
              <a:t> / additional therapy start dual therapy if initial presentation)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&gt;10% (diet / basal and bolus insulin)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F1.lar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200"/>
            <a:ext cx="8077200" cy="65532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Bigunides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Metformin</a:t>
            </a:r>
            <a:r>
              <a:rPr lang="en-US" dirty="0" smtClean="0"/>
              <a:t> increase insulin sensitivity in liver and peripheral tissue 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Hypoglycemia is not risk.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1.5-2%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</a:t>
            </a:r>
            <a:r>
              <a:rPr lang="en-US" dirty="0" err="1" smtClean="0"/>
              <a:t>macrovascular</a:t>
            </a:r>
            <a:r>
              <a:rPr lang="en-US" dirty="0" smtClean="0"/>
              <a:t> complications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FPG in glucose toxicity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weight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c/I if </a:t>
            </a:r>
            <a:r>
              <a:rPr lang="en-US" dirty="0" err="1" smtClean="0"/>
              <a:t>CrCL</a:t>
            </a:r>
            <a:r>
              <a:rPr lang="en-US" dirty="0" smtClean="0"/>
              <a:t> lower than30 ml/min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GI side effects and rarely lactic acidosis </a:t>
            </a:r>
            <a:r>
              <a:rPr lang="en-US" dirty="0" smtClean="0"/>
              <a:t>and vitamin B12 </a:t>
            </a:r>
            <a:r>
              <a:rPr lang="en-US" dirty="0" err="1" smtClean="0"/>
              <a:t>deficincy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Sulfonylurea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Glimperide</a:t>
            </a:r>
            <a:r>
              <a:rPr lang="en-US" dirty="0" smtClean="0"/>
              <a:t>, </a:t>
            </a:r>
            <a:r>
              <a:rPr lang="en-US" dirty="0" err="1" smtClean="0"/>
              <a:t>glipizid</a:t>
            </a:r>
            <a:r>
              <a:rPr lang="en-US" dirty="0" smtClean="0"/>
              <a:t>, </a:t>
            </a:r>
            <a:r>
              <a:rPr lang="en-US" dirty="0" err="1" smtClean="0"/>
              <a:t>glyburide</a:t>
            </a:r>
            <a:r>
              <a:rPr lang="en-US" dirty="0" smtClean="0"/>
              <a:t>, </a:t>
            </a:r>
            <a:r>
              <a:rPr lang="en-US" dirty="0" err="1" smtClean="0"/>
              <a:t>glipneclmid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Enhance insulin secretion by binding to SUR  on beta cells.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Metabolized and cleared </a:t>
            </a:r>
            <a:r>
              <a:rPr lang="en-US" dirty="0" smtClean="0"/>
              <a:t>by renal excretion (needs </a:t>
            </a:r>
            <a:r>
              <a:rPr lang="en-US" dirty="0" smtClean="0"/>
              <a:t>adjustment).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1.5-2%.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</a:t>
            </a:r>
            <a:r>
              <a:rPr lang="en-US" dirty="0" err="1" smtClean="0"/>
              <a:t>microvascular</a:t>
            </a:r>
            <a:r>
              <a:rPr lang="en-US" dirty="0" smtClean="0"/>
              <a:t> complications.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cause hypoglycemia, weight gain as side effects 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sulfonylurea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Meglitinides</a:t>
            </a:r>
            <a:r>
              <a:rPr lang="en-US" dirty="0" smtClean="0"/>
              <a:t> (</a:t>
            </a:r>
            <a:r>
              <a:rPr lang="en-US" dirty="0" err="1" smtClean="0"/>
              <a:t>repaglinide</a:t>
            </a:r>
            <a:r>
              <a:rPr lang="en-US" dirty="0" smtClean="0"/>
              <a:t>/</a:t>
            </a:r>
            <a:r>
              <a:rPr lang="en-US" dirty="0" err="1" smtClean="0"/>
              <a:t>nateglinide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Bind to receptors on beta cells adjacent to SUR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Increase insulin secretion during meals.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1%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hypoglycemia and weight gain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Thiazolidinediones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Rosglitazone</a:t>
            </a:r>
            <a:r>
              <a:rPr lang="en-US" dirty="0" smtClean="0"/>
              <a:t> / </a:t>
            </a:r>
            <a:r>
              <a:rPr lang="en-US" dirty="0" err="1" smtClean="0"/>
              <a:t>pioglitazone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PPAR agonist in fat and vascular cells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1.5%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Take 3-4mo to see effect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edema and fluid retention , </a:t>
            </a:r>
            <a:r>
              <a:rPr lang="en-US" dirty="0" err="1" smtClean="0"/>
              <a:t>hepatotoxic</a:t>
            </a:r>
            <a:r>
              <a:rPr lang="en-US" dirty="0" smtClean="0"/>
              <a:t> , weight gain , fractures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Black box warning it can cause heart failure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Chronic metabolic disorder associated with hyperglycemia.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Obesity , physical inactivity , smoking and aging are the most common causes for diabetes.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can be type 1 or 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Leads to ESRD , non traumatic limb amputation or blindness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Approx 2/3</a:t>
            </a:r>
            <a:r>
              <a:rPr lang="en-US" baseline="30000" dirty="0" smtClean="0"/>
              <a:t>rd</a:t>
            </a:r>
            <a:r>
              <a:rPr lang="en-US" dirty="0" smtClean="0"/>
              <a:t> of patients die 2/2 CV events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Alph</a:t>
            </a:r>
            <a:r>
              <a:rPr lang="en-US" dirty="0" smtClean="0"/>
              <a:t> </a:t>
            </a:r>
            <a:r>
              <a:rPr lang="en-US" dirty="0" err="1" smtClean="0"/>
              <a:t>glucosidase</a:t>
            </a:r>
            <a:r>
              <a:rPr lang="en-US" dirty="0" smtClean="0"/>
              <a:t> </a:t>
            </a:r>
            <a:r>
              <a:rPr lang="en-US" dirty="0" err="1" smtClean="0"/>
              <a:t>inhibtors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Acarbose</a:t>
            </a:r>
            <a:r>
              <a:rPr lang="en-US" dirty="0" smtClean="0"/>
              <a:t> and </a:t>
            </a:r>
            <a:r>
              <a:rPr lang="en-US" dirty="0" err="1" smtClean="0"/>
              <a:t>miglitol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postprandial BG by inhibiting intestinal break down of sucrose and complex </a:t>
            </a:r>
            <a:r>
              <a:rPr lang="en-US" dirty="0" err="1" smtClean="0"/>
              <a:t>carbs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0.3-1%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GI problems ,</a:t>
            </a:r>
            <a:r>
              <a:rPr lang="en-US" dirty="0" err="1" smtClean="0"/>
              <a:t>flatulance</a:t>
            </a:r>
            <a:r>
              <a:rPr lang="en-US" dirty="0" smtClean="0"/>
              <a:t>, bloating , diarrhea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Bile acid </a:t>
            </a:r>
            <a:r>
              <a:rPr lang="en-US" dirty="0" err="1" smtClean="0"/>
              <a:t>sequestrants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Colesevelam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Bind to bile acid in intestinal lumen and prevent </a:t>
            </a:r>
            <a:r>
              <a:rPr lang="en-US" dirty="0" err="1" smtClean="0"/>
              <a:t>reabsorption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0.4% reduce LDL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constipation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Inhibit absorption of ADEK vitamins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Dopamine agonist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Bromocriptine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0.1-0.4%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nausea ,HD, constipation.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DPP-4 </a:t>
            </a:r>
            <a:r>
              <a:rPr lang="en-US" dirty="0" err="1" smtClean="0"/>
              <a:t>inhibtors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Sitagliptin</a:t>
            </a:r>
            <a:r>
              <a:rPr lang="en-US" dirty="0" smtClean="0"/>
              <a:t>, </a:t>
            </a:r>
            <a:r>
              <a:rPr lang="en-US" dirty="0" err="1" smtClean="0"/>
              <a:t>saxagliptin</a:t>
            </a:r>
            <a:r>
              <a:rPr lang="en-US" dirty="0" smtClean="0"/>
              <a:t>, </a:t>
            </a:r>
            <a:r>
              <a:rPr lang="en-US" dirty="0" err="1" smtClean="0"/>
              <a:t>vildagliptin,alogliptin</a:t>
            </a:r>
            <a:r>
              <a:rPr lang="en-US" dirty="0" smtClean="0"/>
              <a:t>, </a:t>
            </a:r>
            <a:r>
              <a:rPr lang="en-US" dirty="0" err="1" smtClean="0"/>
              <a:t>linagliptin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Block breakdown of GLP-1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0.7-1%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hypoglycemia , pancreatitis , </a:t>
            </a:r>
            <a:r>
              <a:rPr lang="en-US" dirty="0" err="1" smtClean="0"/>
              <a:t>saxsgliptin</a:t>
            </a:r>
            <a:r>
              <a:rPr lang="en-US" dirty="0" smtClean="0"/>
              <a:t> and </a:t>
            </a:r>
            <a:r>
              <a:rPr lang="en-US" dirty="0" err="1" smtClean="0"/>
              <a:t>alogiptin</a:t>
            </a:r>
            <a:r>
              <a:rPr lang="en-US" dirty="0" smtClean="0"/>
              <a:t> cause HF , joint pain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 renal adjustment except </a:t>
            </a:r>
            <a:r>
              <a:rPr lang="en-US" dirty="0" err="1" smtClean="0"/>
              <a:t>linagliptin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SODIUM GLUCOSE CO TRANSPORTER TYPE 2 INHIBITOR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Canagliflozin,dapagliflozin</a:t>
            </a:r>
            <a:r>
              <a:rPr lang="en-US" dirty="0" smtClean="0"/>
              <a:t>, </a:t>
            </a:r>
            <a:r>
              <a:rPr lang="en-US" dirty="0" err="1" smtClean="0"/>
              <a:t>empagliflozin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Inhibit glucose </a:t>
            </a:r>
            <a:r>
              <a:rPr lang="en-US" dirty="0" err="1" smtClean="0"/>
              <a:t>reabsorption</a:t>
            </a:r>
            <a:r>
              <a:rPr lang="en-US" dirty="0" smtClean="0"/>
              <a:t> in renal tubules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FPG, systolic BP, weight.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reduction by 0.5-1%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Low risk of hypoglycemia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Increase UTI and genital </a:t>
            </a:r>
            <a:r>
              <a:rPr lang="en-US" dirty="0" err="1" smtClean="0"/>
              <a:t>mycotic</a:t>
            </a:r>
            <a:r>
              <a:rPr lang="en-US" dirty="0" smtClean="0"/>
              <a:t> infections, </a:t>
            </a:r>
            <a:r>
              <a:rPr lang="en-US" dirty="0" err="1" smtClean="0"/>
              <a:t>hyperkalemia</a:t>
            </a:r>
            <a:r>
              <a:rPr lang="en-US" dirty="0" smtClean="0"/>
              <a:t>, increase LDL.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Basal and bolus insulin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max dose titrated to goal.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Given SQ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Absorption may be affected by some factors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May accumulate in  renal failure patient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cause hypoglycemia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Bolus insulin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Short acting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Given before meals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Has short onset of action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Regular insulin (the only one can given IV)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Insulin </a:t>
            </a:r>
            <a:r>
              <a:rPr lang="en-US" dirty="0" err="1" smtClean="0"/>
              <a:t>lispro</a:t>
            </a:r>
            <a:r>
              <a:rPr lang="en-US" dirty="0" smtClean="0"/>
              <a:t> , </a:t>
            </a:r>
            <a:r>
              <a:rPr lang="en-US" dirty="0" err="1" smtClean="0"/>
              <a:t>aspart</a:t>
            </a:r>
            <a:r>
              <a:rPr lang="en-US" dirty="0" smtClean="0"/>
              <a:t> , </a:t>
            </a:r>
            <a:r>
              <a:rPr lang="en-US" dirty="0" err="1" smtClean="0"/>
              <a:t>glulisine</a:t>
            </a:r>
            <a:r>
              <a:rPr lang="en-US" dirty="0" smtClean="0"/>
              <a:t>(onset 15-30min)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Dosed with meals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Basal insulin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It can be intermediate acting or long acting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NPH is an intermediate acting insulin used to cover the time between meals and at night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Delayed onset of action(2-4hr)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Available alone or mixed with regular insulin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Also available with rapid acting insulin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Given BID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Basal insulin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Long acting insulin (</a:t>
            </a:r>
            <a:r>
              <a:rPr lang="en-US" dirty="0" err="1" smtClean="0"/>
              <a:t>glargine</a:t>
            </a:r>
            <a:r>
              <a:rPr lang="en-US" dirty="0" smtClean="0"/>
              <a:t> / </a:t>
            </a:r>
            <a:r>
              <a:rPr lang="en-US" dirty="0" err="1" smtClean="0"/>
              <a:t>detemir</a:t>
            </a:r>
            <a:r>
              <a:rPr lang="en-US" dirty="0" smtClean="0"/>
              <a:t>/</a:t>
            </a:r>
            <a:r>
              <a:rPr lang="en-US" dirty="0" err="1" smtClean="0"/>
              <a:t>degludac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 effect for 24 hr, onset of 3-5hr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be give at any time in the day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Inhaled insulin (</a:t>
            </a:r>
            <a:r>
              <a:rPr lang="en-US" dirty="0" err="1" smtClean="0"/>
              <a:t>Afrezza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Similar to </a:t>
            </a:r>
            <a:r>
              <a:rPr lang="en-US" dirty="0" err="1" smtClean="0"/>
              <a:t>lispro</a:t>
            </a:r>
            <a:r>
              <a:rPr lang="en-US" dirty="0" smtClean="0"/>
              <a:t> insulin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C/I in lung disorders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 </a:t>
            </a:r>
            <a:r>
              <a:rPr lang="en-US" dirty="0" err="1" smtClean="0"/>
              <a:t>spirometry</a:t>
            </a:r>
            <a:r>
              <a:rPr lang="en-US" dirty="0" smtClean="0"/>
              <a:t> test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hypoglycemia and </a:t>
            </a:r>
            <a:r>
              <a:rPr lang="en-US" dirty="0" err="1" smtClean="0"/>
              <a:t>bronchospasm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Type 1 DM</a:t>
            </a:r>
          </a:p>
          <a:p>
            <a:pPr lvl="1"/>
            <a:r>
              <a:rPr lang="en-US" dirty="0" smtClean="0"/>
              <a:t>Autoimmune</a:t>
            </a:r>
          </a:p>
          <a:p>
            <a:pPr lvl="1"/>
            <a:r>
              <a:rPr lang="en-US" dirty="0" smtClean="0"/>
              <a:t>Absolute Insulin Insufficiency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Type 2 DM</a:t>
            </a:r>
          </a:p>
          <a:p>
            <a:pPr lvl="1"/>
            <a:r>
              <a:rPr lang="en-US" dirty="0" smtClean="0"/>
              <a:t>Progressive Loss of </a:t>
            </a:r>
            <a:r>
              <a:rPr lang="el-GR" dirty="0" smtClean="0"/>
              <a:t>β-</a:t>
            </a:r>
            <a:r>
              <a:rPr lang="en-US" dirty="0" smtClean="0"/>
              <a:t>cell insulin secretion</a:t>
            </a:r>
          </a:p>
          <a:p>
            <a:pPr lvl="1"/>
            <a:r>
              <a:rPr lang="en-US" dirty="0" smtClean="0"/>
              <a:t>Insulin Resistance</a:t>
            </a:r>
          </a:p>
          <a:p>
            <a:pPr>
              <a:buNone/>
            </a:pP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Gestational DM</a:t>
            </a:r>
          </a:p>
          <a:p>
            <a:pPr lvl="1"/>
            <a:r>
              <a:rPr lang="en-US" dirty="0" smtClean="0"/>
              <a:t>Second/Third trimester of pregnancy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hx</a:t>
            </a:r>
            <a:r>
              <a:rPr lang="en-US" dirty="0" smtClean="0"/>
              <a:t> of prior DM</a:t>
            </a:r>
          </a:p>
          <a:p>
            <a:pPr marL="411480" lvl="1" indent="0"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Specific types of DM</a:t>
            </a:r>
          </a:p>
          <a:p>
            <a:pPr lvl="1"/>
            <a:r>
              <a:rPr lang="en-US" dirty="0" smtClean="0"/>
              <a:t>monogenic diabetes syndromes</a:t>
            </a:r>
          </a:p>
          <a:p>
            <a:pPr lvl="1"/>
            <a:r>
              <a:rPr lang="en-US" dirty="0" smtClean="0"/>
              <a:t>diseases of the exocrine pancreas</a:t>
            </a:r>
          </a:p>
          <a:p>
            <a:pPr lvl="1"/>
            <a:r>
              <a:rPr lang="en-US" dirty="0" smtClean="0"/>
              <a:t>drug or chemical-induced diabetes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dosing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Add basal insulin to the optimized oral regimen 0.1-0.2u/kg/d titrate to the desired effect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mealtime BG high add meal time insulin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1:1 conversion between all insulin types except NPH BID dosing to </a:t>
            </a:r>
            <a:r>
              <a:rPr lang="en-US" dirty="0" err="1" smtClean="0"/>
              <a:t>glargine</a:t>
            </a:r>
            <a:r>
              <a:rPr lang="en-US" dirty="0" smtClean="0"/>
              <a:t> then reduce by 20%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insulin </a:t>
            </a:r>
            <a:r>
              <a:rPr lang="en-US" dirty="0" err="1" smtClean="0"/>
              <a:t>injectables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GLP -1 agonist (</a:t>
            </a:r>
            <a:r>
              <a:rPr lang="en-US" dirty="0" err="1" smtClean="0"/>
              <a:t>exenatide</a:t>
            </a:r>
            <a:r>
              <a:rPr lang="en-US" dirty="0" smtClean="0"/>
              <a:t> /</a:t>
            </a:r>
            <a:r>
              <a:rPr lang="en-US" dirty="0" err="1" smtClean="0"/>
              <a:t>liraglutide</a:t>
            </a:r>
            <a:r>
              <a:rPr lang="en-US" dirty="0" smtClean="0"/>
              <a:t> / </a:t>
            </a:r>
            <a:r>
              <a:rPr lang="en-US" dirty="0" err="1" smtClean="0"/>
              <a:t>albigultide</a:t>
            </a:r>
            <a:r>
              <a:rPr lang="en-US" dirty="0" smtClean="0"/>
              <a:t>/</a:t>
            </a:r>
            <a:r>
              <a:rPr lang="en-US" dirty="0" err="1" smtClean="0"/>
              <a:t>dulaglutide</a:t>
            </a:r>
            <a:r>
              <a:rPr lang="en-US" dirty="0" smtClean="0"/>
              <a:t> /</a:t>
            </a:r>
            <a:r>
              <a:rPr lang="en-US" dirty="0" err="1" smtClean="0"/>
              <a:t>lixisenatide</a:t>
            </a:r>
            <a:r>
              <a:rPr lang="en-US" dirty="0" smtClean="0"/>
              <a:t> 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A1c by 1-1.9%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Wight loss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Low risk of hypoglycemia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Not first line treatment and doesn’t replace insulin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heart rate </a:t>
            </a:r>
          </a:p>
          <a:p>
            <a:r>
              <a:rPr lang="en-US" dirty="0" smtClean="0"/>
              <a:t>GI side effects </a:t>
            </a:r>
          </a:p>
          <a:p>
            <a:r>
              <a:rPr lang="en-US" dirty="0" smtClean="0"/>
              <a:t>Cause slow motility which cause drug interaction </a:t>
            </a:r>
          </a:p>
          <a:p>
            <a:r>
              <a:rPr lang="en-US" dirty="0" smtClean="0"/>
              <a:t>Pancreatitis </a:t>
            </a:r>
          </a:p>
          <a:p>
            <a:r>
              <a:rPr lang="en-US" dirty="0" smtClean="0"/>
              <a:t>Black box warning thyroid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insulin </a:t>
            </a:r>
            <a:r>
              <a:rPr lang="en-US" dirty="0" err="1" smtClean="0"/>
              <a:t>injectabels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Amylinomimtic</a:t>
            </a:r>
            <a:r>
              <a:rPr lang="en-US" dirty="0" smtClean="0"/>
              <a:t> (</a:t>
            </a:r>
            <a:r>
              <a:rPr lang="en-US" dirty="0" err="1" smtClean="0"/>
              <a:t>pramlintide</a:t>
            </a:r>
            <a:r>
              <a:rPr lang="en-US" dirty="0" smtClean="0"/>
              <a:t>)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reduction 0.4-0.5 %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Little effect on fasting BG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Suppress post </a:t>
            </a:r>
            <a:r>
              <a:rPr lang="en-US" dirty="0" err="1" smtClean="0"/>
              <a:t>prandial</a:t>
            </a:r>
            <a:r>
              <a:rPr lang="en-US" dirty="0" smtClean="0"/>
              <a:t> glucagon level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Increase </a:t>
            </a:r>
            <a:r>
              <a:rPr lang="en-US" dirty="0" err="1" smtClean="0"/>
              <a:t>staity</a:t>
            </a:r>
            <a:r>
              <a:rPr lang="en-US" dirty="0" smtClean="0"/>
              <a:t> ,slow gastric emptying may cause weight loss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SQ before meals TID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nausea , vomiting , anorexia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Gestational diabetes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Diagnosis made if any of the following :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Fasting &gt;=92mg/dl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1h&gt;=180mg/dl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2h&gt;=153mg/dl</a:t>
            </a:r>
          </a:p>
          <a:p>
            <a:pPr marL="624078" indent="-514350">
              <a:lnSpc>
                <a:spcPct val="150000"/>
              </a:lnSpc>
            </a:pPr>
            <a:r>
              <a:rPr lang="en-US" dirty="0" smtClean="0"/>
              <a:t>OGTT recommended during 24-28 week gestation period.</a:t>
            </a:r>
          </a:p>
          <a:p>
            <a:pPr marL="624078" indent="-514350">
              <a:lnSpc>
                <a:spcPct val="150000"/>
              </a:lnSpc>
            </a:pPr>
            <a:r>
              <a:rPr lang="en-US" dirty="0" smtClean="0"/>
              <a:t>First line treatment is diet control then insulin is the primary therapy </a:t>
            </a:r>
          </a:p>
          <a:p>
            <a:pPr marL="624078" indent="-514350">
              <a:lnSpc>
                <a:spcPct val="150000"/>
              </a:lnSpc>
            </a:pPr>
            <a:r>
              <a:rPr lang="en-US" dirty="0" err="1" smtClean="0"/>
              <a:t>Metformin</a:t>
            </a:r>
            <a:r>
              <a:rPr lang="en-US" dirty="0" smtClean="0"/>
              <a:t> can be used as first or second line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acute complications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Hypoglycemia (treat when patient symptomatic by oral 15-30g </a:t>
            </a:r>
            <a:r>
              <a:rPr lang="en-US" dirty="0" err="1" smtClean="0"/>
              <a:t>carb</a:t>
            </a:r>
            <a:r>
              <a:rPr lang="en-US" dirty="0" smtClean="0"/>
              <a:t> repeat every 15min if not sufficient consume full meal or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</a:t>
            </a:r>
            <a:r>
              <a:rPr lang="en-US" dirty="0" err="1" smtClean="0"/>
              <a:t>injectable</a:t>
            </a:r>
            <a:r>
              <a:rPr lang="en-US" dirty="0" smtClean="0"/>
              <a:t> glucagon IM/SQ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complication of DM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Hyperosmolar</a:t>
            </a:r>
            <a:r>
              <a:rPr lang="en-US" dirty="0" smtClean="0"/>
              <a:t> hyperglycemia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Rehydration ,</a:t>
            </a:r>
            <a:r>
              <a:rPr lang="en-US" dirty="0" err="1" smtClean="0"/>
              <a:t>lytes</a:t>
            </a:r>
            <a:r>
              <a:rPr lang="en-US" dirty="0" smtClean="0"/>
              <a:t>, insulin infusion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Correct BG slowly to avoid cerebral edema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complications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Retinopathy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Neuropathy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Foot ulcer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Microalbunimia</a:t>
            </a:r>
            <a:r>
              <a:rPr lang="en-US" dirty="0" smtClean="0"/>
              <a:t> and nephropathy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Hospitalize patients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Critical ill patients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Target BG 140-180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Start insulin when BG more than 180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Dipiro</a:t>
            </a:r>
            <a:r>
              <a:rPr lang="en-US" dirty="0" smtClean="0"/>
              <a:t> pharmacotherapy a </a:t>
            </a:r>
            <a:r>
              <a:rPr lang="en-US" dirty="0" err="1" smtClean="0"/>
              <a:t>pathophysiologic</a:t>
            </a:r>
            <a:r>
              <a:rPr lang="en-US" dirty="0" smtClean="0"/>
              <a:t> </a:t>
            </a:r>
            <a:r>
              <a:rPr lang="en-US" dirty="0" err="1" smtClean="0"/>
              <a:t>approch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Standards </a:t>
            </a:r>
            <a:r>
              <a:rPr lang="en-US" dirty="0" smtClean="0"/>
              <a:t>of Medical Care in Diabetes—2019 </a:t>
            </a:r>
            <a:r>
              <a:rPr lang="en-US" dirty="0" smtClean="0"/>
              <a:t>Abridged </a:t>
            </a:r>
            <a:r>
              <a:rPr lang="en-US" dirty="0" smtClean="0"/>
              <a:t>for Primary Care Providers </a:t>
            </a:r>
          </a:p>
          <a:p>
            <a:pPr>
              <a:buNone/>
            </a:pPr>
            <a:r>
              <a:rPr lang="en-US" dirty="0" smtClean="0"/>
              <a:t>American </a:t>
            </a:r>
            <a:r>
              <a:rPr lang="en-US" dirty="0" smtClean="0"/>
              <a:t>Diabetes </a:t>
            </a:r>
            <a:r>
              <a:rPr lang="en-US" dirty="0" smtClean="0"/>
              <a:t>Association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2 diabetes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Slow and progressive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Caused by diminished insulin secretion ,increase resistance and hormonal irregularities 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 diabetes state precede it.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Risk factors : obesity, </a:t>
            </a:r>
            <a:r>
              <a:rPr lang="en-US" dirty="0" err="1" smtClean="0"/>
              <a:t>hx</a:t>
            </a:r>
            <a:r>
              <a:rPr lang="en-US" dirty="0" smtClean="0"/>
              <a:t> of GD , first degree family history , HTN , HDL&lt;35, Inactivity.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Any questions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 smtClean="0"/>
              <a:t>presentation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Onset age &gt;30 yrs.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Often asymptomatic 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</a:t>
            </a:r>
            <a:r>
              <a:rPr lang="en-US" dirty="0" err="1" smtClean="0"/>
              <a:t>hyperosmolar</a:t>
            </a:r>
            <a:r>
              <a:rPr lang="en-US" dirty="0" smtClean="0"/>
              <a:t> </a:t>
            </a:r>
            <a:r>
              <a:rPr lang="en-US" dirty="0" err="1" smtClean="0"/>
              <a:t>hyperglycmic</a:t>
            </a:r>
            <a:r>
              <a:rPr lang="en-US" dirty="0" smtClean="0"/>
              <a:t> state as  acute complication.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Lethargy , </a:t>
            </a:r>
            <a:r>
              <a:rPr lang="en-US" dirty="0" err="1" smtClean="0"/>
              <a:t>polyurea</a:t>
            </a:r>
            <a:r>
              <a:rPr lang="en-US" dirty="0" smtClean="0"/>
              <a:t> , </a:t>
            </a:r>
            <a:r>
              <a:rPr lang="en-US" dirty="0" err="1" smtClean="0"/>
              <a:t>polydepsia</a:t>
            </a:r>
            <a:r>
              <a:rPr lang="en-US" dirty="0" smtClean="0"/>
              <a:t> , </a:t>
            </a:r>
            <a:r>
              <a:rPr lang="en-US" dirty="0" err="1" smtClean="0"/>
              <a:t>nocturia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Cause micro and </a:t>
            </a:r>
            <a:r>
              <a:rPr lang="en-US" dirty="0" err="1" smtClean="0"/>
              <a:t>macrovascular</a:t>
            </a:r>
            <a:r>
              <a:rPr lang="en-US" dirty="0" smtClean="0"/>
              <a:t> complications.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Prediabetes</a:t>
            </a:r>
            <a:r>
              <a:rPr lang="en-US" dirty="0" smtClean="0"/>
              <a:t> state 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FPG 100-125mg/dl.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OGTT 140-199mg/dl.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A1C 5.7-6.4%.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A1c&gt;= 6.5% or FPG&gt;126mg/dl  or OGTT&gt;=200mg/dl or random plasma glucose test &gt;=200mg/dl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Prevention of type 2 diabetes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Lifestyle modification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of </a:t>
            </a:r>
            <a:r>
              <a:rPr lang="en-US" dirty="0" err="1" smtClean="0"/>
              <a:t>Metformin</a:t>
            </a:r>
            <a:r>
              <a:rPr lang="en-US" dirty="0" smtClean="0"/>
              <a:t> in pre diabetes patients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Chick blood pressure , eye , A1C , </a:t>
            </a:r>
            <a:r>
              <a:rPr lang="en-US" dirty="0" err="1" smtClean="0"/>
              <a:t>Scr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goals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Glycemic</a:t>
            </a:r>
            <a:r>
              <a:rPr lang="en-US" dirty="0" smtClean="0"/>
              <a:t> control : 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A1c lower than </a:t>
            </a:r>
            <a:r>
              <a:rPr lang="en-US" dirty="0" smtClean="0"/>
              <a:t>7% </a:t>
            </a:r>
            <a:r>
              <a:rPr lang="en-US" dirty="0" smtClean="0"/>
              <a:t> </a:t>
            </a:r>
            <a:endParaRPr lang="en-US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A1c &lt;6.5% in patients with long life expectancy no CVD risk or short duration of diabetes.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A1c &lt;8% in elderly, patients with history of hypoglycemia, co morbidity , patients with micro or macro vascular complications.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3623</TotalTime>
  <Words>1337</Words>
  <Application>Microsoft Office PowerPoint</Application>
  <PresentationFormat>عرض على الشاشة (3:4)‏</PresentationFormat>
  <Paragraphs>246</Paragraphs>
  <Slides>40</Slides>
  <Notes>10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Opulent</vt:lpstr>
      <vt:lpstr>DIABETES MELLITUS </vt:lpstr>
      <vt:lpstr>DIABETES </vt:lpstr>
      <vt:lpstr>Classifications </vt:lpstr>
      <vt:lpstr>Type 2 diabetes </vt:lpstr>
      <vt:lpstr>Clinical presentation </vt:lpstr>
      <vt:lpstr>Prediabetes state :</vt:lpstr>
      <vt:lpstr>Diagnosis </vt:lpstr>
      <vt:lpstr>Prevention of type 2 diabetes </vt:lpstr>
      <vt:lpstr>Treatment goals </vt:lpstr>
      <vt:lpstr>Goals </vt:lpstr>
      <vt:lpstr>Non pharmacological therapy </vt:lpstr>
      <vt:lpstr>Immunization </vt:lpstr>
      <vt:lpstr>Approach to treatment </vt:lpstr>
      <vt:lpstr>Treatment algorithm </vt:lpstr>
      <vt:lpstr>الشريحة 15</vt:lpstr>
      <vt:lpstr>Bigunides </vt:lpstr>
      <vt:lpstr>Sulfonylurea </vt:lpstr>
      <vt:lpstr>Non sulfonylurea </vt:lpstr>
      <vt:lpstr>Thiazolidinediones </vt:lpstr>
      <vt:lpstr>Alph glucosidase inhibtors </vt:lpstr>
      <vt:lpstr>Bile acid sequestrants </vt:lpstr>
      <vt:lpstr>Dopamine agonist </vt:lpstr>
      <vt:lpstr>DPP-4 inhibtors </vt:lpstr>
      <vt:lpstr>SODIUM GLUCOSE CO TRANSPORTER TYPE 2 INHIBITOR </vt:lpstr>
      <vt:lpstr>Insulin </vt:lpstr>
      <vt:lpstr>Bolus insulin </vt:lpstr>
      <vt:lpstr>Basal insulin </vt:lpstr>
      <vt:lpstr>Basal insulin </vt:lpstr>
      <vt:lpstr>Inhaled insulin (Afrezza)</vt:lpstr>
      <vt:lpstr>Insulin dosing </vt:lpstr>
      <vt:lpstr>Non insulin injectables </vt:lpstr>
      <vt:lpstr>Side effects </vt:lpstr>
      <vt:lpstr>Non insulin injectabels</vt:lpstr>
      <vt:lpstr>Gestational diabetes</vt:lpstr>
      <vt:lpstr>Treatment of acute complications </vt:lpstr>
      <vt:lpstr>Acute complication of DM </vt:lpstr>
      <vt:lpstr>Long term complications </vt:lpstr>
      <vt:lpstr>Hospitalize patients </vt:lpstr>
      <vt:lpstr>Reference </vt:lpstr>
      <vt:lpstr>Any questions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soFTech</dc:creator>
  <cp:lastModifiedBy>‏‏مستخدم Windows</cp:lastModifiedBy>
  <cp:revision>52</cp:revision>
  <dcterms:created xsi:type="dcterms:W3CDTF">2019-12-01T12:12:14Z</dcterms:created>
  <dcterms:modified xsi:type="dcterms:W3CDTF">2020-03-02T17:35:49Z</dcterms:modified>
</cp:coreProperties>
</file>