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6" r:id="rId30"/>
    <p:sldId id="284" r:id="rId31"/>
    <p:sldId id="285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5" r:id="rId50"/>
    <p:sldId id="304" r:id="rId51"/>
    <p:sldId id="306" r:id="rId52"/>
    <p:sldId id="307" r:id="rId53"/>
    <p:sldId id="308" r:id="rId54"/>
    <p:sldId id="309" r:id="rId55"/>
    <p:sldId id="310" r:id="rId56"/>
    <p:sldId id="311" r:id="rId5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6416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37C-5D14-4048-B904-CBF94BBAF539}" type="datetimeFigureOut">
              <a:rPr lang="ar-SA" smtClean="0"/>
              <a:pPr/>
              <a:t>11 رجب، 1441</a:t>
            </a:fld>
            <a:endParaRPr lang="ar-S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010A-3245-4405-B64E-B0480243DFD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37C-5D14-4048-B904-CBF94BBAF539}" type="datetimeFigureOut">
              <a:rPr lang="ar-SA" smtClean="0"/>
              <a:pPr/>
              <a:t>11 رجب، 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010A-3245-4405-B64E-B0480243DFD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37C-5D14-4048-B904-CBF94BBAF539}" type="datetimeFigureOut">
              <a:rPr lang="ar-SA" smtClean="0"/>
              <a:pPr/>
              <a:t>11 رجب، 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010A-3245-4405-B64E-B0480243DFD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37C-5D14-4048-B904-CBF94BBAF539}" type="datetimeFigureOut">
              <a:rPr lang="ar-SA" smtClean="0"/>
              <a:pPr/>
              <a:t>11 رجب، 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010A-3245-4405-B64E-B0480243DFD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37C-5D14-4048-B904-CBF94BBAF539}" type="datetimeFigureOut">
              <a:rPr lang="ar-SA" smtClean="0"/>
              <a:pPr/>
              <a:t>11 رجب، 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010A-3245-4405-B64E-B0480243DFD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37C-5D14-4048-B904-CBF94BBAF539}" type="datetimeFigureOut">
              <a:rPr lang="ar-SA" smtClean="0"/>
              <a:pPr/>
              <a:t>11 رجب، 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010A-3245-4405-B64E-B0480243DFD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37C-5D14-4048-B904-CBF94BBAF539}" type="datetimeFigureOut">
              <a:rPr lang="ar-SA" smtClean="0"/>
              <a:pPr/>
              <a:t>11 رجب، 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010A-3245-4405-B64E-B0480243DFD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37C-5D14-4048-B904-CBF94BBAF539}" type="datetimeFigureOut">
              <a:rPr lang="ar-SA" smtClean="0"/>
              <a:pPr/>
              <a:t>11 رجب، 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010A-3245-4405-B64E-B0480243DFD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37C-5D14-4048-B904-CBF94BBAF539}" type="datetimeFigureOut">
              <a:rPr lang="ar-SA" smtClean="0"/>
              <a:pPr/>
              <a:t>11 رجب، 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010A-3245-4405-B64E-B0480243DFD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37C-5D14-4048-B904-CBF94BBAF539}" type="datetimeFigureOut">
              <a:rPr lang="ar-SA" smtClean="0"/>
              <a:pPr/>
              <a:t>11 رجب، 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010A-3245-4405-B64E-B0480243DFD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37C-5D14-4048-B904-CBF94BBAF539}" type="datetimeFigureOut">
              <a:rPr lang="ar-SA" smtClean="0"/>
              <a:pPr/>
              <a:t>11 رجب، 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010A-3245-4405-B64E-B0480243DFD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336737C-5D14-4048-B904-CBF94BBAF539}" type="datetimeFigureOut">
              <a:rPr lang="ar-SA" smtClean="0"/>
              <a:pPr/>
              <a:t>11 رجب، 1441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308010A-3245-4405-B64E-B0480243DFD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Nausea and Vomiting</a:t>
            </a:r>
            <a:br>
              <a:rPr lang="en-US" b="1" dirty="0"/>
            </a:b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Shorouq</a:t>
            </a:r>
            <a:r>
              <a:rPr lang="en-US" dirty="0"/>
              <a:t> </a:t>
            </a:r>
            <a:r>
              <a:rPr lang="en-US" dirty="0" err="1"/>
              <a:t>omari</a:t>
            </a:r>
            <a:endParaRPr lang="en-US" dirty="0"/>
          </a:p>
          <a:p>
            <a:r>
              <a:rPr lang="en-US" dirty="0"/>
              <a:t>1140441</a:t>
            </a:r>
          </a:p>
          <a:p>
            <a:r>
              <a:rPr lang="en-US" dirty="0"/>
              <a:t>IM rotation</a:t>
            </a:r>
            <a:endParaRPr lang="ar-S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dirty="0" err="1"/>
              <a:t>Nonpharmacologic</a:t>
            </a:r>
            <a:r>
              <a:rPr lang="en-US" b="1" dirty="0"/>
              <a:t> Management:</a:t>
            </a:r>
          </a:p>
          <a:p>
            <a:pPr algn="l" rtl="0"/>
            <a:endParaRPr lang="en-US" b="1" dirty="0"/>
          </a:p>
          <a:p>
            <a:pPr algn="l" rtl="0"/>
            <a:r>
              <a:rPr lang="en-US" dirty="0"/>
              <a:t>involves dietary, physical, or psychological strategies that are consistent with the etiology of nausea and vomiting.</a:t>
            </a:r>
          </a:p>
          <a:p>
            <a:pPr algn="l" rtl="0"/>
            <a:endParaRPr lang="en-US" b="1" dirty="0"/>
          </a:p>
          <a:p>
            <a:pPr algn="l" rtl="0"/>
            <a:r>
              <a:rPr lang="en-US" dirty="0"/>
              <a:t>behavioral interventions include relaxation, biofeedback, hypnosis, cognitive distraction, optimism, guided imagery, acupuncture, yoga, and systematic </a:t>
            </a:r>
            <a:r>
              <a:rPr lang="en-US" baseline="30000" dirty="0"/>
              <a:t>.</a:t>
            </a:r>
            <a:r>
              <a:rPr lang="en-US" dirty="0"/>
              <a:t> Other therapies, such as ginger and pyridoxine, are beneficial in specific situations.</a:t>
            </a:r>
            <a:endParaRPr lang="en-US" b="1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b="1" dirty="0"/>
              <a:t>Pharmacologic Therapy:</a:t>
            </a:r>
          </a:p>
          <a:p>
            <a:pPr algn="l" rtl="0"/>
            <a:endParaRPr lang="en-US" b="1" dirty="0"/>
          </a:p>
          <a:p>
            <a:pPr algn="l" rtl="0"/>
            <a:r>
              <a:rPr lang="en-US" dirty="0"/>
              <a:t>Factors that enable the clinician to choose the appropriate regimen include:</a:t>
            </a:r>
          </a:p>
          <a:p>
            <a:pPr algn="l" rtl="0"/>
            <a:r>
              <a:rPr lang="en-US" dirty="0"/>
              <a:t> (a) the suspected etiology of the symptoms.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 (b) the frequency, duration, and severity of the episodes.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 (c) the ability of the patient to use oral, rectal, </a:t>
            </a:r>
            <a:r>
              <a:rPr lang="en-US" dirty="0" err="1"/>
              <a:t>injectable</a:t>
            </a:r>
            <a:r>
              <a:rPr lang="en-US" dirty="0"/>
              <a:t>, or </a:t>
            </a:r>
            <a:r>
              <a:rPr lang="en-US" dirty="0" err="1"/>
              <a:t>transdermal</a:t>
            </a:r>
            <a:r>
              <a:rPr lang="en-US" dirty="0"/>
              <a:t> medications.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 (d) the success of previous antiemetic medications.</a:t>
            </a:r>
            <a:endParaRPr 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The treatment of </a:t>
            </a:r>
            <a:r>
              <a:rPr lang="en-US" b="1" dirty="0"/>
              <a:t>simple nausea and vomiting </a:t>
            </a:r>
            <a:r>
              <a:rPr lang="en-US" dirty="0"/>
              <a:t>: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Both nonprescription and prescription drugs are useful in the treatment of simple nausea and vomiting.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 Changes in diet :such as restricting oral intake, eating smaller meals, avoiding spicy or fried foods and instead eating bland foods such as with the BRAT diet can help alleviate symptoms.</a:t>
            </a:r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management of </a:t>
            </a:r>
            <a:r>
              <a:rPr lang="en-US" b="1" dirty="0"/>
              <a:t>complex nausea and vomiting</a:t>
            </a:r>
            <a:r>
              <a:rPr lang="en-US" dirty="0"/>
              <a:t>: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may require initial combination therapy. In combination regimens, through administration of agents with different pharmacologic mechanisms of action.</a:t>
            </a:r>
            <a:endParaRPr lang="ar-S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Medications: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b="1" dirty="0"/>
              <a:t>Antacids</a:t>
            </a:r>
            <a:r>
              <a:rPr lang="en-US" b="1" dirty="0">
                <a:sym typeface="Wingdings" pitchFamily="2" charset="2"/>
              </a:rPr>
              <a:t>: (available OTC)</a:t>
            </a:r>
            <a:endParaRPr lang="en-US" b="1" dirty="0"/>
          </a:p>
          <a:p>
            <a:pPr algn="l" rtl="0"/>
            <a:r>
              <a:rPr lang="en-US" b="1" dirty="0"/>
              <a:t> magnesium hydroxide, aluminum hydroxide, and/or calcium carbonate</a:t>
            </a:r>
            <a:r>
              <a:rPr lang="en-US" dirty="0"/>
              <a:t>(Liquid/oral dosage forms).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Useful with simple nausea/vomiting.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These agents may exacerbate GI complaints that accompany nausea and vomiting, such as diarrhea or constipation.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Adult Dosage Regimen:</a:t>
            </a:r>
          </a:p>
          <a:p>
            <a:pPr algn="l" rtl="0"/>
            <a:r>
              <a:rPr lang="en-US" dirty="0"/>
              <a:t>15-30 </a:t>
            </a:r>
            <a:r>
              <a:rPr lang="en-US" dirty="0" err="1"/>
              <a:t>mL</a:t>
            </a:r>
            <a:r>
              <a:rPr lang="en-US" dirty="0"/>
              <a:t> every 2-4 hours </a:t>
            </a:r>
            <a:r>
              <a:rPr lang="en-US" dirty="0" err="1"/>
              <a:t>prn</a:t>
            </a:r>
            <a:endParaRPr lang="en-US" b="1" dirty="0"/>
          </a:p>
          <a:p>
            <a:pPr algn="l" rtl="0"/>
            <a:endParaRPr lang="en-US" dirty="0"/>
          </a:p>
          <a:p>
            <a:pPr algn="l" rtl="0"/>
            <a:endParaRPr lang="en-US" b="1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b="1" dirty="0"/>
              <a:t>Antihistamine–</a:t>
            </a:r>
            <a:r>
              <a:rPr lang="en-US" b="1" dirty="0" err="1"/>
              <a:t>Anticholinergic</a:t>
            </a:r>
            <a:r>
              <a:rPr lang="en-US" b="1" dirty="0"/>
              <a:t> Drugs : (</a:t>
            </a:r>
            <a:r>
              <a:rPr lang="en-US" dirty="0"/>
              <a:t>Rx/OTC)</a:t>
            </a:r>
          </a:p>
          <a:p>
            <a:pPr algn="l" rtl="0">
              <a:buNone/>
            </a:pPr>
            <a:endParaRPr lang="en-US" b="1" dirty="0"/>
          </a:p>
          <a:p>
            <a:pPr algn="l" rtl="0"/>
            <a:r>
              <a:rPr lang="en-US" b="1" dirty="0" err="1"/>
              <a:t>Dimenhydrinate</a:t>
            </a:r>
            <a:r>
              <a:rPr lang="en-US" b="1" dirty="0"/>
              <a:t> , </a:t>
            </a:r>
            <a:r>
              <a:rPr lang="en-US" b="1" dirty="0" err="1"/>
              <a:t>Diphenhydramine</a:t>
            </a:r>
            <a:r>
              <a:rPr lang="en-US" b="1" dirty="0"/>
              <a:t> , </a:t>
            </a:r>
            <a:r>
              <a:rPr lang="en-US" b="1" dirty="0" err="1"/>
              <a:t>Hydroxyzine</a:t>
            </a:r>
            <a:r>
              <a:rPr lang="en-US" b="1" dirty="0"/>
              <a:t> , </a:t>
            </a:r>
            <a:r>
              <a:rPr lang="en-US" b="1" dirty="0" err="1"/>
              <a:t>Meclizine</a:t>
            </a:r>
            <a:r>
              <a:rPr lang="en-US" b="1" dirty="0"/>
              <a:t> , Scopolamine , </a:t>
            </a:r>
            <a:r>
              <a:rPr lang="en-US" b="1" dirty="0" err="1"/>
              <a:t>Trimethobenzamide</a:t>
            </a:r>
            <a:r>
              <a:rPr lang="en-US" b="1" dirty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These agents are frequently initiated to prevent nausea and vomiting associated with motion disturbances such as vertigo and motion sickness.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S/E</a:t>
            </a:r>
            <a:r>
              <a:rPr lang="en-US" dirty="0"/>
              <a:t>: Drowsiness, confusion, blurred vision, dry mouth, urinary retention</a:t>
            </a:r>
          </a:p>
          <a:p>
            <a:pPr algn="l" rtl="0"/>
            <a:endParaRPr lang="en-US" dirty="0"/>
          </a:p>
          <a:p>
            <a:pPr algn="l" rtl="0"/>
            <a:endParaRPr lang="en-US" b="1" dirty="0"/>
          </a:p>
          <a:p>
            <a:pPr algn="l" rtl="0"/>
            <a:endParaRPr lang="en-US" b="1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b="1" dirty="0"/>
              <a:t>Benzodiazepines</a:t>
            </a:r>
            <a:r>
              <a:rPr lang="en-US" dirty="0"/>
              <a:t> (Rx) :</a:t>
            </a:r>
            <a:r>
              <a:rPr lang="en-US" b="1" dirty="0" err="1"/>
              <a:t>Alprazolam</a:t>
            </a:r>
            <a:r>
              <a:rPr lang="en-US" b="1" dirty="0"/>
              <a:t>, </a:t>
            </a:r>
            <a:r>
              <a:rPr lang="en-US" b="1" dirty="0" err="1"/>
              <a:t>Lorazepam</a:t>
            </a:r>
            <a:r>
              <a:rPr lang="en-US" dirty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used to prevent anxiety or (ANV) that is common in patients receiving highly </a:t>
            </a:r>
            <a:r>
              <a:rPr lang="en-US" dirty="0" err="1"/>
              <a:t>emetogenic</a:t>
            </a:r>
            <a:r>
              <a:rPr lang="en-US" dirty="0"/>
              <a:t> chemotherapy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s/e</a:t>
            </a:r>
            <a:r>
              <a:rPr lang="en-US" dirty="0"/>
              <a:t>: Dizziness, sedation, appetite changes, memory impairment</a:t>
            </a:r>
          </a:p>
          <a:p>
            <a:pPr algn="l" rtl="0"/>
            <a:r>
              <a:rPr lang="en-US" dirty="0"/>
              <a:t> </a:t>
            </a:r>
            <a:r>
              <a:rPr lang="en-US" b="1" dirty="0"/>
              <a:t>Adult Dosage Regimen:</a:t>
            </a:r>
          </a:p>
          <a:p>
            <a:pPr algn="l" rtl="0">
              <a:buNone/>
            </a:pPr>
            <a:r>
              <a:rPr lang="en-US" dirty="0" err="1"/>
              <a:t>Alprazolam</a:t>
            </a:r>
            <a:r>
              <a:rPr lang="en-US" dirty="0"/>
              <a:t> tab (0.5-2 mg three times daily prior to chemotherapy).</a:t>
            </a:r>
          </a:p>
          <a:p>
            <a:pPr algn="l" rtl="0">
              <a:buNone/>
            </a:pPr>
            <a:r>
              <a:rPr lang="en-US" dirty="0" err="1"/>
              <a:t>Lorazepam</a:t>
            </a:r>
            <a:r>
              <a:rPr lang="en-US" dirty="0"/>
              <a:t> tab (0.5-2 mg on night before and morning of chemotherapy).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b="1" dirty="0"/>
          </a:p>
          <a:p>
            <a:pPr algn="l" rtl="0"/>
            <a:endParaRPr lang="en-US" b="1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b="1" dirty="0" err="1"/>
              <a:t>Butyrophenones</a:t>
            </a:r>
            <a:r>
              <a:rPr lang="en-US" b="1" dirty="0"/>
              <a:t>:</a:t>
            </a:r>
            <a:r>
              <a:rPr lang="en-US" dirty="0"/>
              <a:t> (Rx)</a:t>
            </a:r>
            <a:endParaRPr lang="en-US" b="1" dirty="0"/>
          </a:p>
          <a:p>
            <a:pPr algn="l" rtl="0"/>
            <a:r>
              <a:rPr lang="en-US" b="1" dirty="0"/>
              <a:t>Haloperidol ,</a:t>
            </a:r>
            <a:r>
              <a:rPr lang="en-US" b="1" dirty="0" err="1"/>
              <a:t>Droperidol</a:t>
            </a:r>
            <a:r>
              <a:rPr lang="en-US" b="1" dirty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work to block </a:t>
            </a:r>
            <a:r>
              <a:rPr lang="en-US" dirty="0" err="1"/>
              <a:t>dopaminergic</a:t>
            </a:r>
            <a:r>
              <a:rPr lang="en-US" dirty="0"/>
              <a:t> stimulation of the CTZ.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Haloperidol </a:t>
            </a:r>
            <a:r>
              <a:rPr lang="en-US" b="1" dirty="0"/>
              <a:t>s/e</a:t>
            </a:r>
            <a:r>
              <a:rPr lang="en-US" dirty="0"/>
              <a:t> :Sedation, constipation, hypotension.</a:t>
            </a:r>
          </a:p>
          <a:p>
            <a:pPr algn="l" rtl="0"/>
            <a:r>
              <a:rPr lang="en-US" dirty="0" err="1"/>
              <a:t>Droperidol</a:t>
            </a:r>
            <a:r>
              <a:rPr lang="en-US" dirty="0"/>
              <a:t> </a:t>
            </a:r>
            <a:r>
              <a:rPr lang="en-US" b="1" dirty="0"/>
              <a:t>s/e</a:t>
            </a:r>
            <a:r>
              <a:rPr lang="en-US" dirty="0"/>
              <a:t>: QT prolongation and/or </a:t>
            </a:r>
            <a:r>
              <a:rPr lang="en-US" dirty="0" err="1"/>
              <a:t>torsade</a:t>
            </a:r>
            <a:r>
              <a:rPr lang="en-US" dirty="0"/>
              <a:t> de pointes.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Adult Dosage Regimen:</a:t>
            </a:r>
            <a:endParaRPr lang="en-US" dirty="0"/>
          </a:p>
          <a:p>
            <a:pPr algn="l" rtl="0"/>
            <a:r>
              <a:rPr lang="en-US" dirty="0"/>
              <a:t>Haloperidol(1-5 mg every 12 hours </a:t>
            </a:r>
            <a:r>
              <a:rPr lang="en-US" dirty="0" err="1"/>
              <a:t>prn</a:t>
            </a:r>
            <a:r>
              <a:rPr lang="en-US" dirty="0"/>
              <a:t>).</a:t>
            </a:r>
          </a:p>
          <a:p>
            <a:pPr algn="l" rtl="0"/>
            <a:r>
              <a:rPr lang="en-US" dirty="0" err="1"/>
              <a:t>Droperidol</a:t>
            </a:r>
            <a:r>
              <a:rPr lang="en-US" dirty="0"/>
              <a:t> (2.5 mg; additional 1.25 mg may be given).</a:t>
            </a:r>
          </a:p>
          <a:p>
            <a:pPr algn="l" rtl="0"/>
            <a:endParaRPr lang="en-US" dirty="0"/>
          </a:p>
          <a:p>
            <a:pPr algn="l" rtl="0"/>
            <a:endParaRPr lang="en-US" b="1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b="1" dirty="0" err="1"/>
              <a:t>Cannabinoids</a:t>
            </a:r>
            <a:r>
              <a:rPr lang="en-US" b="1" dirty="0"/>
              <a:t>:</a:t>
            </a:r>
            <a:r>
              <a:rPr lang="en-US" dirty="0"/>
              <a:t>(RX)</a:t>
            </a:r>
            <a:endParaRPr lang="en-US" b="1" dirty="0"/>
          </a:p>
          <a:p>
            <a:pPr algn="l" rtl="0"/>
            <a:r>
              <a:rPr lang="en-US" dirty="0"/>
              <a:t>Oral </a:t>
            </a:r>
            <a:r>
              <a:rPr lang="en-US" b="1" dirty="0" err="1"/>
              <a:t>dronabinol</a:t>
            </a:r>
            <a:r>
              <a:rPr lang="en-US" b="1" dirty="0"/>
              <a:t>(cap) </a:t>
            </a:r>
            <a:r>
              <a:rPr lang="en-US" dirty="0"/>
              <a:t>and </a:t>
            </a:r>
            <a:r>
              <a:rPr lang="en-US" b="1" dirty="0" err="1"/>
              <a:t>nabilone</a:t>
            </a:r>
            <a:r>
              <a:rPr lang="en-US" b="1" dirty="0"/>
              <a:t>(cap)</a:t>
            </a:r>
            <a:r>
              <a:rPr lang="en-US" dirty="0"/>
              <a:t> are therapeutic options when CINV is refractory to other </a:t>
            </a:r>
            <a:r>
              <a:rPr lang="en-US" dirty="0" err="1"/>
              <a:t>antiemetics</a:t>
            </a:r>
            <a:r>
              <a:rPr lang="en-US" dirty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err="1"/>
              <a:t>Dronabinol</a:t>
            </a:r>
            <a:r>
              <a:rPr lang="en-US" dirty="0"/>
              <a:t> </a:t>
            </a:r>
            <a:r>
              <a:rPr lang="en-US" b="1" dirty="0"/>
              <a:t>s/e</a:t>
            </a:r>
            <a:r>
              <a:rPr lang="en-US" dirty="0"/>
              <a:t>: Euphoria , somnolence </a:t>
            </a:r>
            <a:r>
              <a:rPr lang="en-US" dirty="0" err="1"/>
              <a:t>xerostomia</a:t>
            </a:r>
            <a:r>
              <a:rPr lang="en-US" dirty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err="1"/>
              <a:t>nabilone</a:t>
            </a:r>
            <a:r>
              <a:rPr lang="en-US" dirty="0"/>
              <a:t> </a:t>
            </a:r>
            <a:r>
              <a:rPr lang="en-US" b="1" dirty="0"/>
              <a:t>s/e</a:t>
            </a:r>
            <a:r>
              <a:rPr lang="en-US" dirty="0"/>
              <a:t>: Somnolence, vertigo, </a:t>
            </a:r>
            <a:r>
              <a:rPr lang="en-US" dirty="0" err="1"/>
              <a:t>xerostomia</a:t>
            </a:r>
            <a:endParaRPr lang="en-US" dirty="0"/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Adult Dosage Regimen:</a:t>
            </a:r>
          </a:p>
          <a:p>
            <a:pPr algn="l" rtl="0"/>
            <a:r>
              <a:rPr lang="en-US" dirty="0" err="1"/>
              <a:t>Dronabinol</a:t>
            </a:r>
            <a:r>
              <a:rPr lang="en-US" dirty="0"/>
              <a:t> (5-15 mg/m</a:t>
            </a:r>
            <a:r>
              <a:rPr lang="en-US" baseline="30000" dirty="0"/>
              <a:t>2</a:t>
            </a:r>
            <a:r>
              <a:rPr lang="en-US" dirty="0"/>
              <a:t> every 2-4 hours </a:t>
            </a:r>
            <a:r>
              <a:rPr lang="en-US" dirty="0" err="1"/>
              <a:t>prn</a:t>
            </a:r>
            <a:r>
              <a:rPr lang="en-US" dirty="0"/>
              <a:t>)</a:t>
            </a:r>
          </a:p>
          <a:p>
            <a:pPr algn="l" rtl="0"/>
            <a:r>
              <a:rPr lang="en-US" dirty="0" err="1"/>
              <a:t>nabilone</a:t>
            </a:r>
            <a:r>
              <a:rPr lang="en-US" dirty="0"/>
              <a:t> (1-2 mg twice daily)</a:t>
            </a:r>
          </a:p>
          <a:p>
            <a:pPr algn="l" rtl="0"/>
            <a:endParaRPr lang="en-US" dirty="0"/>
          </a:p>
          <a:p>
            <a:pPr algn="l" rtl="0"/>
            <a:endParaRPr lang="en-US" b="1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b="1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b="1" dirty="0"/>
              <a:t>Corticosteroids:</a:t>
            </a:r>
            <a:r>
              <a:rPr lang="en-US" dirty="0"/>
              <a:t> (Rx)</a:t>
            </a:r>
            <a:endParaRPr lang="en-US" b="1" dirty="0"/>
          </a:p>
          <a:p>
            <a:pPr algn="l" rtl="0"/>
            <a:r>
              <a:rPr lang="en-US" dirty="0"/>
              <a:t> </a:t>
            </a:r>
            <a:r>
              <a:rPr lang="en-US" b="1" dirty="0" err="1"/>
              <a:t>Dexamethasone</a:t>
            </a:r>
            <a:r>
              <a:rPr lang="en-US" dirty="0"/>
              <a:t> : is the most commonly used corticosteroid in the management of CINV and PONV , when used alone or in combination.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Tab, IV formulations are available.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s/e:</a:t>
            </a:r>
            <a:r>
              <a:rPr lang="fr-FR" dirty="0"/>
              <a:t> </a:t>
            </a:r>
            <a:r>
              <a:rPr lang="fr-FR" dirty="0" err="1"/>
              <a:t>Insomnia</a:t>
            </a:r>
            <a:r>
              <a:rPr lang="fr-FR" dirty="0"/>
              <a:t>, GI </a:t>
            </a:r>
            <a:r>
              <a:rPr lang="fr-FR" dirty="0" err="1"/>
              <a:t>symptoms</a:t>
            </a:r>
            <a:r>
              <a:rPr lang="fr-FR" dirty="0"/>
              <a:t>, agitation, </a:t>
            </a:r>
            <a:r>
              <a:rPr lang="fr-FR" dirty="0" err="1"/>
              <a:t>appetite</a:t>
            </a:r>
            <a:r>
              <a:rPr lang="fr-FR" dirty="0"/>
              <a:t> stimulation</a:t>
            </a:r>
            <a:endParaRPr lang="en-US" b="1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Definitions: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i="1" dirty="0"/>
              <a:t>Nausea:</a:t>
            </a:r>
            <a:r>
              <a:rPr lang="en-US" dirty="0"/>
              <a:t> is usually defined as the inclination to vomit or as a feeling in the throat or </a:t>
            </a:r>
            <a:r>
              <a:rPr lang="en-US" dirty="0" err="1"/>
              <a:t>epigastric</a:t>
            </a:r>
            <a:r>
              <a:rPr lang="en-US" dirty="0"/>
              <a:t> region alerting an individual that vomiting is imminent.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 </a:t>
            </a:r>
            <a:r>
              <a:rPr lang="en-US" b="1" dirty="0"/>
              <a:t>Vomiting:</a:t>
            </a:r>
            <a:r>
              <a:rPr lang="en-US" dirty="0"/>
              <a:t> is defined as the ejection or expulsion of gastric contents through the mouth, often requiring a forceful event.</a:t>
            </a:r>
            <a:endParaRPr lang="ar-S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US" b="1" dirty="0"/>
              <a:t>H2-Receptor Antagonists (H2RA)</a:t>
            </a:r>
            <a:r>
              <a:rPr lang="en-US" dirty="0"/>
              <a:t>: (OTC)</a:t>
            </a:r>
          </a:p>
          <a:p>
            <a:pPr algn="l" rtl="0"/>
            <a:r>
              <a:rPr lang="en-US" b="1" dirty="0" err="1"/>
              <a:t>Cimetidine</a:t>
            </a:r>
            <a:r>
              <a:rPr lang="en-US" b="1" dirty="0"/>
              <a:t>, </a:t>
            </a:r>
            <a:r>
              <a:rPr lang="en-US" b="1" dirty="0" err="1"/>
              <a:t>Famotidine</a:t>
            </a:r>
            <a:r>
              <a:rPr lang="en-US" b="1" dirty="0"/>
              <a:t>, </a:t>
            </a:r>
            <a:r>
              <a:rPr lang="en-US" b="1" dirty="0" err="1"/>
              <a:t>Nizatidine</a:t>
            </a:r>
            <a:r>
              <a:rPr lang="en-US" b="1" dirty="0"/>
              <a:t>, Ranitidine</a:t>
            </a:r>
            <a:r>
              <a:rPr lang="en-US" dirty="0"/>
              <a:t>.(tab)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r>
              <a:rPr lang="en-US" dirty="0"/>
              <a:t>are used to manage simple nausea and vomiting associated with heartburn or GERD.</a:t>
            </a:r>
          </a:p>
          <a:p>
            <a:pPr algn="l" rtl="0"/>
            <a:r>
              <a:rPr lang="en-US" b="1" dirty="0"/>
              <a:t>s/e</a:t>
            </a:r>
            <a:r>
              <a:rPr lang="en-US" dirty="0"/>
              <a:t>:</a:t>
            </a:r>
            <a:r>
              <a:rPr lang="en-US" b="1" dirty="0"/>
              <a:t> </a:t>
            </a:r>
          </a:p>
          <a:p>
            <a:pPr algn="l" rtl="0"/>
            <a:r>
              <a:rPr lang="en-US" dirty="0" err="1"/>
              <a:t>Cimetidine</a:t>
            </a:r>
            <a:r>
              <a:rPr lang="en-US" dirty="0"/>
              <a:t>:(headache)</a:t>
            </a:r>
          </a:p>
          <a:p>
            <a:pPr algn="l" rtl="0"/>
            <a:r>
              <a:rPr lang="en-US" dirty="0" err="1"/>
              <a:t>Famotidine</a:t>
            </a:r>
            <a:r>
              <a:rPr lang="en-US" dirty="0"/>
              <a:t>, </a:t>
            </a:r>
            <a:r>
              <a:rPr lang="en-US" dirty="0" err="1"/>
              <a:t>Nizatidine</a:t>
            </a:r>
            <a:r>
              <a:rPr lang="en-US" dirty="0"/>
              <a:t>, Ranitidine( Constipation ,diarrhea )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Adult Dosage Regimen:</a:t>
            </a:r>
          </a:p>
          <a:p>
            <a:pPr algn="l" rtl="0"/>
            <a:r>
              <a:rPr lang="en-US" b="1" dirty="0" err="1"/>
              <a:t>Famotidine</a:t>
            </a:r>
            <a:r>
              <a:rPr lang="en-US" b="1" dirty="0"/>
              <a:t>:</a:t>
            </a:r>
            <a:r>
              <a:rPr lang="en-US" dirty="0"/>
              <a:t> 10 mg twice daily </a:t>
            </a:r>
            <a:r>
              <a:rPr lang="en-US" dirty="0" err="1"/>
              <a:t>prn</a:t>
            </a:r>
            <a:r>
              <a:rPr lang="en-US" dirty="0"/>
              <a:t>.</a:t>
            </a:r>
          </a:p>
          <a:p>
            <a:pPr algn="l" rtl="0"/>
            <a:r>
              <a:rPr lang="en-US" b="1" dirty="0"/>
              <a:t>Ranitidine:</a:t>
            </a:r>
            <a:r>
              <a:rPr lang="en-US" dirty="0"/>
              <a:t> 75 mg twice daily </a:t>
            </a:r>
            <a:r>
              <a:rPr lang="en-US" dirty="0" err="1"/>
              <a:t>prn</a:t>
            </a:r>
            <a:r>
              <a:rPr lang="en-US" dirty="0"/>
              <a:t>.</a:t>
            </a:r>
          </a:p>
          <a:p>
            <a:pPr algn="l" rtl="0"/>
            <a:endParaRPr lang="en-US" b="1" dirty="0"/>
          </a:p>
          <a:p>
            <a:pPr algn="l" rtl="0"/>
            <a:endParaRPr lang="en-US" b="1" dirty="0"/>
          </a:p>
          <a:p>
            <a:pPr algn="l" rtl="0"/>
            <a:endParaRPr lang="en-US" b="1" dirty="0"/>
          </a:p>
          <a:p>
            <a:pPr algn="l" rtl="0">
              <a:buNone/>
            </a:pPr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dirty="0"/>
              <a:t>5-HT3-RAs : </a:t>
            </a:r>
            <a:r>
              <a:rPr lang="en-US" dirty="0"/>
              <a:t>(Rx)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 err="1"/>
              <a:t>dolasetron</a:t>
            </a:r>
            <a:r>
              <a:rPr lang="en-US" b="1" dirty="0"/>
              <a:t>, </a:t>
            </a:r>
            <a:r>
              <a:rPr lang="en-US" b="1" dirty="0" err="1"/>
              <a:t>granisetron</a:t>
            </a:r>
            <a:r>
              <a:rPr lang="en-US" b="1" dirty="0"/>
              <a:t> , </a:t>
            </a:r>
            <a:r>
              <a:rPr lang="en-US" b="1" dirty="0" err="1"/>
              <a:t>ondansetron</a:t>
            </a:r>
            <a:r>
              <a:rPr lang="en-US" b="1" dirty="0"/>
              <a:t> ,</a:t>
            </a:r>
            <a:r>
              <a:rPr lang="en-US" dirty="0"/>
              <a:t>and </a:t>
            </a:r>
            <a:r>
              <a:rPr lang="en-US" b="1" dirty="0" err="1"/>
              <a:t>palonosetron</a:t>
            </a:r>
            <a:r>
              <a:rPr lang="en-US" b="1" dirty="0"/>
              <a:t>.</a:t>
            </a:r>
          </a:p>
          <a:p>
            <a:pPr algn="l" rtl="0"/>
            <a:endParaRPr lang="en-US" b="1" dirty="0"/>
          </a:p>
          <a:p>
            <a:pPr algn="l" rtl="0"/>
            <a:r>
              <a:rPr lang="en-US" dirty="0"/>
              <a:t>Tab, IV formulations are available</a:t>
            </a:r>
          </a:p>
          <a:p>
            <a:pPr algn="l" rtl="0"/>
            <a:endParaRPr lang="en-US" b="1" dirty="0"/>
          </a:p>
          <a:p>
            <a:pPr algn="l" rtl="0"/>
            <a:r>
              <a:rPr lang="en-US" dirty="0"/>
              <a:t>are used in the management of CINV, PONV, and radiation-induced nausea and vomiting.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s/e:</a:t>
            </a:r>
            <a:r>
              <a:rPr lang="en-US" dirty="0"/>
              <a:t> constipation, headache, and asthenia.</a:t>
            </a:r>
          </a:p>
          <a:p>
            <a:pPr algn="l" rtl="0"/>
            <a:endParaRPr lang="en-US" b="1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r" rtl="0"/>
            <a:endParaRPr lang="en-US" b="1" dirty="0"/>
          </a:p>
          <a:p>
            <a:pPr algn="l" rtl="0"/>
            <a:endParaRPr lang="en-US" b="1" dirty="0"/>
          </a:p>
          <a:p>
            <a:pPr algn="r" rtl="0"/>
            <a:endParaRPr lang="ar-S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dirty="0" err="1"/>
              <a:t>Metoclopramide</a:t>
            </a:r>
            <a:r>
              <a:rPr lang="en-US" b="1" dirty="0"/>
              <a:t>  :</a:t>
            </a:r>
            <a:r>
              <a:rPr lang="en-US" dirty="0"/>
              <a:t> (Rx)</a:t>
            </a:r>
            <a:endParaRPr lang="en-US" b="1" dirty="0"/>
          </a:p>
          <a:p>
            <a:pPr algn="l" rtl="0"/>
            <a:r>
              <a:rPr lang="en-US" dirty="0"/>
              <a:t>works by blocking </a:t>
            </a:r>
            <a:r>
              <a:rPr lang="en-US" dirty="0" err="1"/>
              <a:t>dopaminergic</a:t>
            </a:r>
            <a:r>
              <a:rPr lang="en-US" dirty="0"/>
              <a:t> receptors centrally in the CTZ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is used in patients with diabetic </a:t>
            </a:r>
            <a:r>
              <a:rPr lang="en-US" dirty="0" err="1"/>
              <a:t>gastroparesis</a:t>
            </a:r>
            <a:r>
              <a:rPr lang="en-US" dirty="0"/>
              <a:t> and with </a:t>
            </a:r>
            <a:r>
              <a:rPr lang="en-US" dirty="0" err="1"/>
              <a:t>dexamethasone</a:t>
            </a:r>
            <a:r>
              <a:rPr lang="en-US" dirty="0"/>
              <a:t> for prophylaxis of delayed CINV.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s/e</a:t>
            </a:r>
            <a:r>
              <a:rPr lang="en-US" dirty="0"/>
              <a:t>: Asthenia, headache, somnolence</a:t>
            </a:r>
          </a:p>
          <a:p>
            <a:pPr algn="l" rtl="0"/>
            <a:r>
              <a:rPr lang="en-US" b="1" dirty="0"/>
              <a:t>Adult Dosage Regimen:</a:t>
            </a:r>
          </a:p>
          <a:p>
            <a:pPr algn="l" rtl="0"/>
            <a:r>
              <a:rPr lang="en-US" dirty="0"/>
              <a:t>10 mg four times daily (tab)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b="1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b="1" dirty="0" err="1"/>
              <a:t>Olanzapine</a:t>
            </a:r>
            <a:r>
              <a:rPr lang="en-US" b="1" dirty="0"/>
              <a:t>:</a:t>
            </a:r>
            <a:r>
              <a:rPr lang="en-US" dirty="0"/>
              <a:t> (Rx)</a:t>
            </a:r>
          </a:p>
          <a:p>
            <a:pPr algn="l" rtl="0"/>
            <a:r>
              <a:rPr lang="en-US" dirty="0"/>
              <a:t>is an antipsychotic that blocks several NT including dopamine, serotonin, adrenergic, (H1) and 5-HT3-RA. 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is used effectively in combination to control acute and delayed CINV in patients receiving highly </a:t>
            </a:r>
            <a:r>
              <a:rPr lang="en-US" dirty="0" err="1"/>
              <a:t>emetogenic</a:t>
            </a:r>
            <a:r>
              <a:rPr lang="en-US" dirty="0"/>
              <a:t> chemotherapy ,and in breakthrough N/V following prophylaxis for CINV.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s/e:</a:t>
            </a:r>
            <a:r>
              <a:rPr lang="en-US" dirty="0"/>
              <a:t> Sedation, constipation, and restlessness</a:t>
            </a:r>
          </a:p>
          <a:p>
            <a:pPr algn="l" rtl="0"/>
            <a:r>
              <a:rPr lang="en-US" b="1" dirty="0"/>
              <a:t>Adult Dosage Regimen:</a:t>
            </a:r>
          </a:p>
          <a:p>
            <a:pPr algn="l" rtl="0"/>
            <a:r>
              <a:rPr lang="en-US" dirty="0"/>
              <a:t>2.5-5 mg twice daily (Tab)</a:t>
            </a:r>
          </a:p>
          <a:p>
            <a:pPr algn="l" rtl="0"/>
            <a:endParaRPr lang="en-US" b="1" dirty="0"/>
          </a:p>
          <a:p>
            <a:pPr algn="l" rtl="0"/>
            <a:endParaRPr lang="en-US" dirty="0"/>
          </a:p>
          <a:p>
            <a:pPr algn="l" rtl="0"/>
            <a:endParaRPr lang="en-US" b="1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US" b="1" dirty="0" err="1"/>
              <a:t>Phenothiazines</a:t>
            </a:r>
            <a:r>
              <a:rPr lang="en-US" b="1" dirty="0"/>
              <a:t>:</a:t>
            </a:r>
            <a:r>
              <a:rPr lang="en-US" dirty="0"/>
              <a:t> (Rx)</a:t>
            </a:r>
          </a:p>
          <a:p>
            <a:pPr algn="l" rtl="0"/>
            <a:r>
              <a:rPr lang="en-US" b="1" dirty="0"/>
              <a:t>Chlorpromazine , </a:t>
            </a:r>
            <a:r>
              <a:rPr lang="en-US" b="1" dirty="0" err="1"/>
              <a:t>Prochlorperazine</a:t>
            </a:r>
            <a:r>
              <a:rPr lang="en-US" b="1" dirty="0"/>
              <a:t> ,</a:t>
            </a:r>
            <a:r>
              <a:rPr lang="en-US" b="1" dirty="0" err="1"/>
              <a:t>Promethazine</a:t>
            </a:r>
            <a:r>
              <a:rPr lang="en-US" dirty="0"/>
              <a:t> (available in many dosage forms)</a:t>
            </a:r>
            <a:r>
              <a:rPr lang="en-US" b="1" dirty="0"/>
              <a:t>.</a:t>
            </a:r>
          </a:p>
          <a:p>
            <a:pPr algn="l" rtl="0"/>
            <a:endParaRPr lang="en-US" b="1" dirty="0"/>
          </a:p>
          <a:p>
            <a:pPr algn="l" rtl="0"/>
            <a:r>
              <a:rPr lang="en-US" dirty="0"/>
              <a:t>block dopamine receptors, most likely in the CTZ.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They are most useful with </a:t>
            </a:r>
            <a:r>
              <a:rPr lang="en-US" dirty="0" err="1"/>
              <a:t>simpleN</a:t>
            </a:r>
            <a:r>
              <a:rPr lang="en-US" dirty="0"/>
              <a:t>/V.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s/e:</a:t>
            </a:r>
          </a:p>
          <a:p>
            <a:pPr marL="514350" indent="-514350" algn="l" rtl="0"/>
            <a:r>
              <a:rPr lang="en-US" b="1" dirty="0"/>
              <a:t>Chlorpromazine</a:t>
            </a:r>
            <a:r>
              <a:rPr lang="en-US" dirty="0"/>
              <a:t>: Constipation, dizziness, tachycardia, TD</a:t>
            </a:r>
          </a:p>
          <a:p>
            <a:pPr algn="l" rtl="0"/>
            <a:r>
              <a:rPr lang="en-US" b="1" dirty="0"/>
              <a:t> </a:t>
            </a:r>
            <a:r>
              <a:rPr lang="en-US" b="1" dirty="0" err="1"/>
              <a:t>Prochlorperazine</a:t>
            </a:r>
            <a:r>
              <a:rPr lang="en-US" dirty="0"/>
              <a:t>: Prolonged QT interval, sedation, TD</a:t>
            </a:r>
          </a:p>
          <a:p>
            <a:pPr algn="l" rtl="0"/>
            <a:r>
              <a:rPr lang="en-US" b="1" dirty="0" err="1"/>
              <a:t>Promethazine</a:t>
            </a:r>
            <a:r>
              <a:rPr lang="en-US" dirty="0"/>
              <a:t>: Drowsiness, sedation</a:t>
            </a:r>
          </a:p>
          <a:p>
            <a:pPr algn="l" rtl="0"/>
            <a:endParaRPr lang="en-US" b="1" dirty="0"/>
          </a:p>
          <a:p>
            <a:pPr algn="l" rtl="0"/>
            <a:endParaRPr lang="en-US" b="1" dirty="0"/>
          </a:p>
          <a:p>
            <a:pPr algn="l" rtl="0"/>
            <a:endParaRPr lang="en-US" b="1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b="1" dirty="0"/>
              <a:t>NK</a:t>
            </a:r>
            <a:r>
              <a:rPr lang="en-US" b="1" baseline="-25000" dirty="0"/>
              <a:t>1</a:t>
            </a:r>
            <a:r>
              <a:rPr lang="en-US" b="1" dirty="0"/>
              <a:t> receptor antagonists:</a:t>
            </a:r>
            <a:r>
              <a:rPr lang="en-US" dirty="0"/>
              <a:t> (Rx) </a:t>
            </a:r>
          </a:p>
          <a:p>
            <a:pPr algn="l" rtl="0"/>
            <a:r>
              <a:rPr lang="en-US" b="1" dirty="0" err="1"/>
              <a:t>Aprepitant</a:t>
            </a:r>
            <a:r>
              <a:rPr lang="en-US" b="1" dirty="0"/>
              <a:t> , </a:t>
            </a:r>
            <a:r>
              <a:rPr lang="en-US" b="1" dirty="0" err="1"/>
              <a:t>Fosaprepitant</a:t>
            </a:r>
            <a:r>
              <a:rPr lang="en-US" b="1" dirty="0"/>
              <a:t>  , </a:t>
            </a:r>
            <a:r>
              <a:rPr lang="en-US" b="1" dirty="0" err="1"/>
              <a:t>Netupitant</a:t>
            </a:r>
            <a:r>
              <a:rPr lang="en-US" b="1" dirty="0"/>
              <a:t>/</a:t>
            </a:r>
            <a:r>
              <a:rPr lang="en-US" b="1" dirty="0" err="1"/>
              <a:t>palonosetron</a:t>
            </a:r>
            <a:r>
              <a:rPr lang="en-US" b="1" dirty="0"/>
              <a:t> , </a:t>
            </a:r>
            <a:r>
              <a:rPr lang="en-US" b="1" dirty="0" err="1"/>
              <a:t>Rolapitant</a:t>
            </a:r>
            <a:r>
              <a:rPr lang="en-US" b="1" dirty="0"/>
              <a:t>.</a:t>
            </a:r>
          </a:p>
          <a:p>
            <a:pPr algn="l" rtl="0"/>
            <a:endParaRPr lang="en-US" b="1" dirty="0"/>
          </a:p>
          <a:p>
            <a:pPr algn="l" rtl="0"/>
            <a:r>
              <a:rPr lang="en-US" dirty="0"/>
              <a:t>are used in patients receiving moderate to highly </a:t>
            </a:r>
            <a:r>
              <a:rPr lang="en-US" dirty="0" err="1"/>
              <a:t>emetogenic</a:t>
            </a:r>
            <a:r>
              <a:rPr lang="en-US" dirty="0"/>
              <a:t> chemotherapy as part of a three drug combination.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 err="1"/>
              <a:t>Aprepitant</a:t>
            </a:r>
            <a:r>
              <a:rPr lang="en-US" dirty="0"/>
              <a:t> (Cap, IV):</a:t>
            </a:r>
          </a:p>
          <a:p>
            <a:pPr algn="l" rtl="0"/>
            <a:r>
              <a:rPr lang="en-US" b="1" dirty="0"/>
              <a:t>s/e:</a:t>
            </a:r>
            <a:r>
              <a:rPr lang="en-US" dirty="0"/>
              <a:t>Constipation, diarrhea, headache, hiccups</a:t>
            </a:r>
          </a:p>
          <a:p>
            <a:pPr algn="l" rtl="0"/>
            <a:r>
              <a:rPr lang="en-US" dirty="0"/>
              <a:t> has the potential for numerous drug interactions.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endParaRPr lang="ar-SA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dirty="0" err="1"/>
              <a:t>Fosaprepitant</a:t>
            </a:r>
            <a:r>
              <a:rPr lang="en-US" b="1" dirty="0"/>
              <a:t> </a:t>
            </a:r>
            <a:r>
              <a:rPr lang="en-US" dirty="0"/>
              <a:t>(IV):an </a:t>
            </a:r>
            <a:r>
              <a:rPr lang="en-US" dirty="0" err="1"/>
              <a:t>injectable</a:t>
            </a:r>
            <a:r>
              <a:rPr lang="en-US" dirty="0"/>
              <a:t> form of </a:t>
            </a:r>
            <a:r>
              <a:rPr lang="en-US" dirty="0" err="1"/>
              <a:t>aprepitant</a:t>
            </a:r>
            <a:r>
              <a:rPr lang="en-US" dirty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 err="1"/>
              <a:t>Rolapitant</a:t>
            </a:r>
            <a:r>
              <a:rPr lang="en-US" dirty="0"/>
              <a:t> (Cap)</a:t>
            </a:r>
            <a:r>
              <a:rPr lang="en-US" b="1" dirty="0"/>
              <a:t>:</a:t>
            </a:r>
            <a:r>
              <a:rPr lang="en-US" dirty="0"/>
              <a:t> it has a significantly longer half-life compared to </a:t>
            </a:r>
            <a:r>
              <a:rPr lang="en-US" dirty="0" err="1"/>
              <a:t>aprepitant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 it has no effects on CYP3A4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 err="1"/>
              <a:t>Netupitant</a:t>
            </a:r>
            <a:r>
              <a:rPr lang="en-US" b="1" dirty="0"/>
              <a:t>/</a:t>
            </a:r>
            <a:r>
              <a:rPr lang="en-US" b="1" dirty="0" err="1"/>
              <a:t>palonosetron</a:t>
            </a:r>
            <a:r>
              <a:rPr lang="en-US" dirty="0"/>
              <a:t> (Cap)</a:t>
            </a:r>
            <a:r>
              <a:rPr lang="en-US" b="1" dirty="0"/>
              <a:t>:</a:t>
            </a:r>
          </a:p>
          <a:p>
            <a:pPr algn="l" rtl="0"/>
            <a:r>
              <a:rPr lang="en-US" dirty="0"/>
              <a:t>it is a moderate inhibitor of CYP3A4.</a:t>
            </a:r>
          </a:p>
          <a:p>
            <a:pPr algn="l" rtl="0"/>
            <a:r>
              <a:rPr lang="en-US" b="1" dirty="0"/>
              <a:t>s/e:</a:t>
            </a:r>
            <a:r>
              <a:rPr lang="en-US" dirty="0"/>
              <a:t> headache, asthenia, fatigue, and dyspepsia.</a:t>
            </a:r>
            <a:endParaRPr lang="en-US" b="1" dirty="0"/>
          </a:p>
          <a:p>
            <a:pPr algn="l" rtl="0"/>
            <a:endParaRPr lang="en-US" dirty="0"/>
          </a:p>
          <a:p>
            <a:pPr algn="l" rtl="0"/>
            <a:endParaRPr lang="en-US" b="1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CINV</a:t>
            </a:r>
            <a:r>
              <a:rPr lang="en-US" dirty="0"/>
              <a:t>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/>
              <a:t>There are </a:t>
            </a:r>
            <a:r>
              <a:rPr lang="en-US" b="1" dirty="0"/>
              <a:t>five</a:t>
            </a:r>
            <a:r>
              <a:rPr lang="en-US" dirty="0"/>
              <a:t> categories of CINV:</a:t>
            </a:r>
          </a:p>
          <a:p>
            <a:pPr algn="l" rtl="0"/>
            <a:endParaRPr lang="en-US" dirty="0"/>
          </a:p>
          <a:p>
            <a:pPr marL="514350" indent="-514350" algn="l" rtl="0"/>
            <a:r>
              <a:rPr lang="en-US" b="1" dirty="0"/>
              <a:t>Acute</a:t>
            </a:r>
            <a:r>
              <a:rPr lang="en-US" dirty="0"/>
              <a:t>: occurs within 24 hours of chemotherapy administration </a:t>
            </a:r>
          </a:p>
          <a:p>
            <a:pPr marL="514350" indent="-514350" algn="l" rtl="0"/>
            <a:r>
              <a:rPr lang="en-US" b="1" dirty="0"/>
              <a:t>Delayed</a:t>
            </a:r>
            <a:r>
              <a:rPr lang="en-US" dirty="0"/>
              <a:t>: it starts more than 24 hours after chemotherapy administration</a:t>
            </a:r>
          </a:p>
          <a:p>
            <a:pPr marL="514350" indent="-514350" algn="l" rtl="0"/>
            <a:r>
              <a:rPr lang="en-US" dirty="0"/>
              <a:t> </a:t>
            </a:r>
            <a:r>
              <a:rPr lang="en-US" b="1" dirty="0"/>
              <a:t>anticipatory</a:t>
            </a:r>
            <a:r>
              <a:rPr lang="en-US" dirty="0"/>
              <a:t>: N/V that occurs prior to receiving chemotherapy </a:t>
            </a:r>
          </a:p>
          <a:p>
            <a:pPr marL="514350" indent="-514350" algn="l" rtl="0"/>
            <a:r>
              <a:rPr lang="en-US" dirty="0"/>
              <a:t> </a:t>
            </a:r>
            <a:r>
              <a:rPr lang="en-US" b="1" dirty="0"/>
              <a:t>breakthrough</a:t>
            </a:r>
            <a:r>
              <a:rPr lang="en-US" dirty="0"/>
              <a:t>: emesis occurring despite prophylactic administration of </a:t>
            </a:r>
            <a:r>
              <a:rPr lang="en-US" dirty="0" err="1"/>
              <a:t>antiemetics</a:t>
            </a:r>
            <a:r>
              <a:rPr lang="en-US" dirty="0"/>
              <a:t> and requiring the use of rescue </a:t>
            </a:r>
            <a:r>
              <a:rPr lang="en-US" dirty="0" err="1"/>
              <a:t>antiemetics</a:t>
            </a:r>
            <a:r>
              <a:rPr lang="en-US" dirty="0"/>
              <a:t>.</a:t>
            </a:r>
          </a:p>
          <a:p>
            <a:pPr marL="514350" indent="-514350" algn="l" rtl="0"/>
            <a:r>
              <a:rPr lang="en-US" b="1" dirty="0"/>
              <a:t>refractory:</a:t>
            </a:r>
            <a:r>
              <a:rPr lang="en-US" dirty="0"/>
              <a:t> there is a poor response to multiple antiemetic regimens.</a:t>
            </a:r>
            <a:endParaRPr lang="ar-SA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b="1" dirty="0"/>
              <a:t>Non-Chemotherapy Etiologies of Nausea and Vomiting in Cancer Patients:</a:t>
            </a:r>
          </a:p>
          <a:p>
            <a:pPr algn="l" rtl="0"/>
            <a:endParaRPr lang="en-US" b="1" dirty="0"/>
          </a:p>
          <a:p>
            <a:pPr algn="l" rtl="0"/>
            <a:r>
              <a:rPr lang="en-US" dirty="0"/>
              <a:t>Fluid and electrolyte abnormalities</a:t>
            </a:r>
          </a:p>
          <a:p>
            <a:pPr algn="l" rtl="0"/>
            <a:r>
              <a:rPr lang="en-US" dirty="0"/>
              <a:t>Drug induced: </a:t>
            </a:r>
            <a:r>
              <a:rPr lang="en-US" dirty="0" err="1"/>
              <a:t>Opiates,Antibiotics,Antifungals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GI obstruction</a:t>
            </a:r>
          </a:p>
          <a:p>
            <a:pPr algn="l" rtl="0"/>
            <a:r>
              <a:rPr lang="en-US" dirty="0"/>
              <a:t>Increased ICP</a:t>
            </a:r>
          </a:p>
          <a:p>
            <a:pPr algn="l" rtl="0"/>
            <a:r>
              <a:rPr lang="en-US" dirty="0"/>
              <a:t>Peritonitis</a:t>
            </a:r>
          </a:p>
          <a:p>
            <a:pPr algn="l" rtl="0"/>
            <a:r>
              <a:rPr lang="en-US" dirty="0"/>
              <a:t>Metastases(brain, </a:t>
            </a:r>
            <a:r>
              <a:rPr lang="en-US" dirty="0" err="1"/>
              <a:t>Meninges,Hepatic</a:t>
            </a:r>
            <a:r>
              <a:rPr lang="en-US" dirty="0"/>
              <a:t>)</a:t>
            </a:r>
          </a:p>
          <a:p>
            <a:pPr algn="l" rtl="0"/>
            <a:r>
              <a:rPr lang="en-US" dirty="0"/>
              <a:t>Uremia</a:t>
            </a:r>
          </a:p>
          <a:p>
            <a:pPr algn="l" rtl="0"/>
            <a:r>
              <a:rPr lang="en-US" dirty="0"/>
              <a:t>Infections (septicemia, local)</a:t>
            </a:r>
          </a:p>
          <a:p>
            <a:pPr algn="l" rtl="0"/>
            <a:r>
              <a:rPr lang="en-US" dirty="0"/>
              <a:t>Radiation therapy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b="1" dirty="0"/>
          </a:p>
          <a:p>
            <a:pPr algn="l" rtl="0">
              <a:buNone/>
            </a:pPr>
            <a:endParaRPr lang="en-US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b="1" dirty="0"/>
              <a:t>Principles of Antiemetic Use for CINV:</a:t>
            </a:r>
          </a:p>
          <a:p>
            <a:pPr algn="l" rtl="0"/>
            <a:r>
              <a:rPr lang="en-US" dirty="0"/>
              <a:t>The primary goal of emesis prevention is no N/V throughout the period of emetic risk.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r>
              <a:rPr lang="en-US" dirty="0"/>
              <a:t>The selection of regimen should be based on </a:t>
            </a:r>
            <a:r>
              <a:rPr lang="en-US" dirty="0" err="1"/>
              <a:t>emetogenicity</a:t>
            </a:r>
            <a:r>
              <a:rPr lang="en-US" dirty="0"/>
              <a:t> risk . Prior emetic experience and patient-specific factors should also be considered.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When given in equipotent doses, oral and IV 5-HT3-RAs are equivalent in efficacy.</a:t>
            </a:r>
          </a:p>
          <a:p>
            <a:pPr algn="l" rtl="0"/>
            <a:r>
              <a:rPr lang="en-US" dirty="0"/>
              <a:t>The toxicities of </a:t>
            </a:r>
            <a:r>
              <a:rPr lang="en-US" dirty="0" err="1"/>
              <a:t>antiemetics</a:t>
            </a:r>
            <a:r>
              <a:rPr lang="en-US" dirty="0"/>
              <a:t> should be considered and managed </a:t>
            </a:r>
            <a:r>
              <a:rPr lang="en-US" dirty="0" err="1"/>
              <a:t>appropriatel</a:t>
            </a:r>
            <a:endParaRPr lang="en-US" dirty="0"/>
          </a:p>
          <a:p>
            <a:pPr algn="l" rtl="0"/>
            <a:endParaRPr lang="en-US" b="1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Etiology: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b="1" dirty="0"/>
              <a:t>GI mechanisms: </a:t>
            </a:r>
            <a:r>
              <a:rPr lang="en-US" dirty="0"/>
              <a:t>mechanical obstruction , functional GI disorders , organic GI disorders, acute gastroenteritis.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Cardiovascular diseases: </a:t>
            </a:r>
            <a:r>
              <a:rPr lang="en-US" dirty="0"/>
              <a:t>acute MI , CHF, radio-frequency ablation.</a:t>
            </a:r>
          </a:p>
          <a:p>
            <a:pPr algn="l" rtl="0"/>
            <a:endParaRPr lang="en-US" b="1" dirty="0"/>
          </a:p>
          <a:p>
            <a:pPr algn="l" rtl="0"/>
            <a:r>
              <a:rPr lang="en-US" b="1" dirty="0"/>
              <a:t>Neurologic </a:t>
            </a:r>
            <a:r>
              <a:rPr lang="en-US" b="1" dirty="0" err="1"/>
              <a:t>processes:</a:t>
            </a:r>
            <a:r>
              <a:rPr lang="en-US" dirty="0" err="1"/>
              <a:t>increased</a:t>
            </a:r>
            <a:r>
              <a:rPr lang="en-US" dirty="0"/>
              <a:t> ICP ,Migraine Vestibular disorders.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Therapy-induced causes :</a:t>
            </a:r>
            <a:r>
              <a:rPr lang="en-US" dirty="0"/>
              <a:t>chemotherapy , RT, </a:t>
            </a:r>
            <a:r>
              <a:rPr lang="en-US" dirty="0" err="1"/>
              <a:t>Theophylline</a:t>
            </a:r>
            <a:r>
              <a:rPr lang="en-US" dirty="0"/>
              <a:t> ,Anticonvulsant ,Digitalis preparations,   Opiates , Antibiotics ,Volatile GA .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>
              <a:buNone/>
            </a:pPr>
            <a:endParaRPr lang="en-US" dirty="0"/>
          </a:p>
          <a:p>
            <a:pPr algn="l" rtl="0"/>
            <a:endParaRPr lang="en-US" b="1" dirty="0"/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b="1" dirty="0"/>
              <a:t>Dosage Recommendations for CINV for Adult Patients:</a:t>
            </a:r>
          </a:p>
          <a:p>
            <a:pPr algn="l" rtl="0"/>
            <a:endParaRPr lang="en-US" b="1" dirty="0"/>
          </a:p>
          <a:p>
            <a:pPr algn="l" rtl="0"/>
            <a:r>
              <a:rPr lang="en-US" b="1" dirty="0"/>
              <a:t>High </a:t>
            </a:r>
            <a:r>
              <a:rPr lang="en-US" b="1" dirty="0" err="1"/>
              <a:t>Emetogenic</a:t>
            </a:r>
            <a:r>
              <a:rPr lang="en-US" b="1" dirty="0"/>
              <a:t> Risk :</a:t>
            </a:r>
            <a:r>
              <a:rPr lang="en-US" dirty="0"/>
              <a:t> </a:t>
            </a:r>
          </a:p>
          <a:p>
            <a:pPr algn="l" rtl="0"/>
            <a:r>
              <a:rPr lang="en-US" dirty="0"/>
              <a:t>Day 1(Prior to Chemotherapy) :</a:t>
            </a:r>
            <a:r>
              <a:rPr lang="en-US" dirty="0" err="1"/>
              <a:t>Aprepitant</a:t>
            </a:r>
            <a:r>
              <a:rPr lang="en-US" dirty="0"/>
              <a:t> 125 mg PO × 1 , </a:t>
            </a:r>
            <a:r>
              <a:rPr lang="en-US" dirty="0" err="1"/>
              <a:t>Dolasetron</a:t>
            </a:r>
            <a:r>
              <a:rPr lang="en-US" dirty="0"/>
              <a:t> 100 mg PO × 1 , </a:t>
            </a:r>
            <a:r>
              <a:rPr lang="en-US" dirty="0" err="1"/>
              <a:t>Dexamethasone</a:t>
            </a:r>
            <a:r>
              <a:rPr lang="en-US" dirty="0"/>
              <a:t> 12 mg PO/IV × 1</a:t>
            </a:r>
          </a:p>
          <a:p>
            <a:pPr algn="l" rtl="0"/>
            <a:endParaRPr lang="en-US" baseline="30000" dirty="0"/>
          </a:p>
          <a:p>
            <a:pPr algn="l" rtl="0"/>
            <a:r>
              <a:rPr lang="en-US" i="1" dirty="0"/>
              <a:t>Day 2&amp;3 :</a:t>
            </a:r>
            <a:r>
              <a:rPr lang="en-US" dirty="0"/>
              <a:t> </a:t>
            </a:r>
            <a:r>
              <a:rPr lang="en-US" dirty="0" err="1"/>
              <a:t>Aprepitant</a:t>
            </a:r>
            <a:r>
              <a:rPr lang="en-US" dirty="0"/>
              <a:t> 80 mg PO + </a:t>
            </a:r>
            <a:r>
              <a:rPr lang="en-US" dirty="0" err="1"/>
              <a:t>Dexamethasone</a:t>
            </a:r>
            <a:r>
              <a:rPr lang="en-US" dirty="0"/>
              <a:t> 8 mg IV/PO </a:t>
            </a:r>
          </a:p>
          <a:p>
            <a:pPr algn="l" rtl="0"/>
            <a:endParaRPr lang="en-US" dirty="0"/>
          </a:p>
          <a:p>
            <a:pPr algn="l" rtl="0"/>
            <a:r>
              <a:rPr lang="en-US" i="1" dirty="0"/>
              <a:t>Day 4 :</a:t>
            </a:r>
            <a:r>
              <a:rPr lang="en-US" dirty="0"/>
              <a:t> </a:t>
            </a:r>
            <a:r>
              <a:rPr lang="en-US" dirty="0" err="1"/>
              <a:t>Dexamethasone</a:t>
            </a:r>
            <a:r>
              <a:rPr lang="en-US" dirty="0"/>
              <a:t> 8 mg IV/PO </a:t>
            </a:r>
            <a:br>
              <a:rPr lang="en-US" dirty="0"/>
            </a:br>
            <a:endParaRPr lang="ar-SA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dirty="0"/>
              <a:t>Moderate:</a:t>
            </a:r>
          </a:p>
          <a:p>
            <a:pPr algn="l" rtl="0"/>
            <a:r>
              <a:rPr lang="en-US" dirty="0"/>
              <a:t>Day 1(Prior to Chemotherapy) :</a:t>
            </a:r>
            <a:r>
              <a:rPr lang="en-US" i="1" dirty="0"/>
              <a:t>5—HT3 (</a:t>
            </a:r>
            <a:r>
              <a:rPr lang="en-US" i="1" dirty="0" err="1"/>
              <a:t>Palonosetron</a:t>
            </a:r>
            <a:r>
              <a:rPr lang="en-US" i="1" dirty="0"/>
              <a:t> Preferred) + Steroid ± NK1</a:t>
            </a:r>
          </a:p>
          <a:p>
            <a:pPr algn="l" rtl="0"/>
            <a:r>
              <a:rPr lang="en-US" i="1" dirty="0"/>
              <a:t>Day 2&amp;3: 5—HT3 </a:t>
            </a:r>
            <a:r>
              <a:rPr lang="en-US" i="1" dirty="0" err="1"/>
              <a:t>Monotherapy</a:t>
            </a:r>
            <a:r>
              <a:rPr lang="en-US" i="1" dirty="0"/>
              <a:t> (e.g.</a:t>
            </a:r>
            <a:r>
              <a:rPr lang="pl-PL" dirty="0"/>
              <a:t>Dolasetron 100 mg PO daily</a:t>
            </a:r>
            <a:r>
              <a:rPr lang="en-US" dirty="0"/>
              <a:t>)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Low:</a:t>
            </a:r>
            <a:r>
              <a:rPr lang="en-US" dirty="0"/>
              <a:t> </a:t>
            </a:r>
            <a:r>
              <a:rPr lang="en-US" i="1" dirty="0"/>
              <a:t>(</a:t>
            </a:r>
            <a:r>
              <a:rPr lang="en-US" i="1" dirty="0" err="1"/>
              <a:t>e.g</a:t>
            </a:r>
            <a:r>
              <a:rPr lang="en-US" i="1" dirty="0"/>
              <a:t> </a:t>
            </a:r>
            <a:r>
              <a:rPr lang="en-US" dirty="0" err="1"/>
              <a:t>Dexamethasone</a:t>
            </a:r>
            <a:r>
              <a:rPr lang="en-US" dirty="0"/>
              <a:t> 12 mg IV/PO IV daily, </a:t>
            </a:r>
            <a:r>
              <a:rPr lang="en-US" dirty="0" err="1"/>
              <a:t>Metoclopramide</a:t>
            </a:r>
            <a:r>
              <a:rPr lang="en-US" dirty="0"/>
              <a:t> 10-40 mg IV/PO, then every 4-6 hours </a:t>
            </a:r>
            <a:r>
              <a:rPr lang="en-US" dirty="0" err="1"/>
              <a:t>prn</a:t>
            </a:r>
            <a:r>
              <a:rPr lang="en-US" dirty="0"/>
              <a:t>)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Minimal: </a:t>
            </a:r>
            <a:r>
              <a:rPr lang="en-US" dirty="0"/>
              <a:t>None</a:t>
            </a:r>
          </a:p>
          <a:p>
            <a:pPr algn="l" rtl="0"/>
            <a:endParaRPr lang="en-US" b="1" i="1" dirty="0"/>
          </a:p>
          <a:p>
            <a:pPr algn="l" rtl="0"/>
            <a:endParaRPr lang="en-US" b="1" i="1" dirty="0"/>
          </a:p>
          <a:p>
            <a:pPr algn="l" rtl="0"/>
            <a:endParaRPr lang="en-US" b="1" i="1" dirty="0"/>
          </a:p>
          <a:p>
            <a:pPr algn="l" rtl="0"/>
            <a:endParaRPr lang="en-US" b="1" i="1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b="1" dirty="0"/>
              <a:t>Prophylaxis of Delayed CINV:</a:t>
            </a:r>
          </a:p>
          <a:p>
            <a:pPr algn="l" rtl="0"/>
            <a:r>
              <a:rPr lang="en-US" dirty="0"/>
              <a:t>The regimen used in the prevention of acute CINV will often dictate the regimen to be used for delayed N/V. These  frequently include 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These  frequently include continuing</a:t>
            </a:r>
            <a:r>
              <a:rPr lang="en-US" b="1" dirty="0"/>
              <a:t> </a:t>
            </a:r>
            <a:r>
              <a:rPr lang="en-US" b="1" dirty="0" err="1"/>
              <a:t>dexamethasone</a:t>
            </a:r>
            <a:r>
              <a:rPr lang="en-US" dirty="0"/>
              <a:t> or </a:t>
            </a:r>
            <a:r>
              <a:rPr lang="en-US" b="1" dirty="0" err="1"/>
              <a:t>olanzapine</a:t>
            </a:r>
            <a:r>
              <a:rPr lang="en-US" dirty="0"/>
              <a:t> for up to 3 days for those receiving HEC.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r>
              <a:rPr lang="en-US" dirty="0"/>
              <a:t> For those who use </a:t>
            </a:r>
            <a:r>
              <a:rPr lang="en-US" b="1" dirty="0" err="1"/>
              <a:t>aprepitant</a:t>
            </a:r>
            <a:r>
              <a:rPr lang="en-US" dirty="0"/>
              <a:t> for prevention of acute CINV, </a:t>
            </a:r>
            <a:r>
              <a:rPr lang="en-US" dirty="0" err="1"/>
              <a:t>aprepitant</a:t>
            </a:r>
            <a:r>
              <a:rPr lang="en-US" dirty="0"/>
              <a:t> must be continued for 3 days in addition to </a:t>
            </a:r>
            <a:r>
              <a:rPr lang="en-US" dirty="0" err="1"/>
              <a:t>dexamethasone</a:t>
            </a:r>
            <a:r>
              <a:rPr lang="en-US" dirty="0"/>
              <a:t>. </a:t>
            </a:r>
          </a:p>
          <a:p>
            <a:pPr algn="l" rtl="0"/>
            <a:endParaRPr lang="en-US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b="1" dirty="0"/>
              <a:t>Prophylaxis and Treatment of Anticipatory Nausea and Vomiting:</a:t>
            </a:r>
          </a:p>
          <a:p>
            <a:pPr algn="l" rtl="0"/>
            <a:endParaRPr lang="en-US" b="1" dirty="0"/>
          </a:p>
          <a:p>
            <a:pPr algn="l" rtl="0"/>
            <a:r>
              <a:rPr lang="en-US" dirty="0"/>
              <a:t>There are some </a:t>
            </a:r>
            <a:r>
              <a:rPr lang="en-US" dirty="0" err="1"/>
              <a:t>nonpharmacologic</a:t>
            </a:r>
            <a:r>
              <a:rPr lang="en-US" dirty="0"/>
              <a:t> options, such as use of behavioral therapy, hypnosis, or music therapy, may be used for ANV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r>
              <a:rPr lang="en-US" dirty="0"/>
              <a:t>BDZ therapy may be used the decrease the occurrence of ANV, options such as oral </a:t>
            </a:r>
            <a:r>
              <a:rPr lang="en-US" b="1" dirty="0" err="1"/>
              <a:t>alprazolam</a:t>
            </a:r>
            <a:r>
              <a:rPr lang="en-US" dirty="0"/>
              <a:t> 0.5-1 mg or oral </a:t>
            </a:r>
            <a:r>
              <a:rPr lang="en-US" b="1" dirty="0" err="1"/>
              <a:t>lorazepam</a:t>
            </a:r>
            <a:r>
              <a:rPr lang="en-US" dirty="0"/>
              <a:t> 0.5-2 mg starting the evening prior to chemotherapy and then an addition dose 1 to 2 hours prior to chemotherapy administration may be used.</a:t>
            </a:r>
          </a:p>
          <a:p>
            <a:pPr algn="l" rtl="0"/>
            <a:endParaRPr lang="en-US" b="1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b="1" dirty="0"/>
              <a:t>Treatment of Breakthrough CINV:</a:t>
            </a:r>
          </a:p>
          <a:p>
            <a:pPr algn="l" rtl="0"/>
            <a:r>
              <a:rPr lang="en-US" dirty="0"/>
              <a:t> prescribe an antiemetic from a different pharmacologic class for rescue of breakthrough N/V.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Rescue medications used in adult include </a:t>
            </a:r>
            <a:r>
              <a:rPr lang="en-US" dirty="0" err="1"/>
              <a:t>prochlorperazine</a:t>
            </a:r>
            <a:r>
              <a:rPr lang="en-US" dirty="0"/>
              <a:t>, </a:t>
            </a:r>
            <a:r>
              <a:rPr lang="en-US" dirty="0" err="1"/>
              <a:t>promethazine</a:t>
            </a:r>
            <a:r>
              <a:rPr lang="en-US" dirty="0"/>
              <a:t>, </a:t>
            </a:r>
            <a:r>
              <a:rPr lang="en-US" dirty="0" err="1"/>
              <a:t>lorazepam</a:t>
            </a:r>
            <a:r>
              <a:rPr lang="en-US" dirty="0"/>
              <a:t>, </a:t>
            </a:r>
            <a:r>
              <a:rPr lang="en-US" dirty="0" err="1"/>
              <a:t>metoclopramide</a:t>
            </a:r>
            <a:r>
              <a:rPr lang="en-US" dirty="0"/>
              <a:t>, haloperidol, 5-HT3-Ras ,  </a:t>
            </a:r>
            <a:r>
              <a:rPr lang="en-US" dirty="0" err="1"/>
              <a:t>dexamethasone</a:t>
            </a:r>
            <a:r>
              <a:rPr lang="en-US" dirty="0"/>
              <a:t>, </a:t>
            </a:r>
            <a:r>
              <a:rPr lang="en-US" dirty="0" err="1"/>
              <a:t>cannabinoids</a:t>
            </a:r>
            <a:r>
              <a:rPr lang="en-US" dirty="0"/>
              <a:t>, or </a:t>
            </a:r>
            <a:r>
              <a:rPr lang="en-US" dirty="0" err="1"/>
              <a:t>olanzapine</a:t>
            </a:r>
            <a:r>
              <a:rPr lang="en-US" dirty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Around-the-clock dosing of rescue </a:t>
            </a:r>
            <a:r>
              <a:rPr lang="en-US" dirty="0" err="1"/>
              <a:t>antiemetics</a:t>
            </a:r>
            <a:r>
              <a:rPr lang="en-US" dirty="0"/>
              <a:t> should be considered rather than as-needed administration</a:t>
            </a:r>
          </a:p>
          <a:p>
            <a:pPr algn="l" rtl="0"/>
            <a:endParaRPr lang="en-US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dirty="0"/>
              <a:t>Treatment of Refractory Nausea and Vomiting</a:t>
            </a:r>
            <a:r>
              <a:rPr lang="en-US" dirty="0"/>
              <a:t>: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endParaRPr lang="en-US" dirty="0"/>
          </a:p>
          <a:p>
            <a:pPr algn="l" rtl="0"/>
            <a:r>
              <a:rPr lang="en-US" dirty="0"/>
              <a:t>The general approach to the management of refractory CINV is to upgrade the antiemetic strategy to the next level of prophylaxis </a:t>
            </a:r>
            <a:r>
              <a:rPr lang="en-US" b="1" dirty="0"/>
              <a:t>or </a:t>
            </a:r>
            <a:r>
              <a:rPr lang="en-US" dirty="0"/>
              <a:t>add breakthrough </a:t>
            </a:r>
            <a:r>
              <a:rPr lang="en-US" dirty="0" err="1"/>
              <a:t>antiemetics</a:t>
            </a:r>
            <a:r>
              <a:rPr lang="en-US" dirty="0"/>
              <a:t> to the regimen.</a:t>
            </a:r>
          </a:p>
          <a:p>
            <a:pPr algn="l" rtl="0">
              <a:buNone/>
            </a:pPr>
            <a:endParaRPr lang="en-US" dirty="0"/>
          </a:p>
          <a:p>
            <a:pPr algn="l" rtl="0">
              <a:buNone/>
            </a:pPr>
            <a:r>
              <a:rPr lang="en-US" dirty="0"/>
              <a:t>. </a:t>
            </a:r>
          </a:p>
          <a:p>
            <a:pPr algn="l" rtl="0"/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/>
              <a:t>Treatment of Multiday Chemotherapy:</a:t>
            </a:r>
          </a:p>
          <a:p>
            <a:pPr algn="l" rtl="0"/>
            <a:r>
              <a:rPr lang="en-US" dirty="0"/>
              <a:t>Chemotherapy regimens are occasionally administered over multiple days. 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the combination of a 5-HT3-RA plus daily </a:t>
            </a:r>
            <a:r>
              <a:rPr lang="en-US" dirty="0" err="1"/>
              <a:t>dexamethasone</a:t>
            </a:r>
            <a:r>
              <a:rPr lang="en-US" dirty="0"/>
              <a:t> is the standard of care.</a:t>
            </a:r>
          </a:p>
          <a:p>
            <a:pPr algn="l" rtl="0"/>
            <a:endParaRPr lang="en-US" dirty="0"/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Postoperative nausea and vomiting: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PONV :occurs in 30% of patients and usually within 24 hours of undergoing anesthesia.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Risk Factors for PONV: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/>
              <a:t>Patient-related factors:</a:t>
            </a:r>
          </a:p>
          <a:p>
            <a:pPr algn="l" rtl="0"/>
            <a:r>
              <a:rPr lang="en-US" dirty="0"/>
              <a:t>Age less than 50 years old</a:t>
            </a:r>
          </a:p>
          <a:p>
            <a:pPr algn="l" rtl="0"/>
            <a:r>
              <a:rPr lang="en-US" dirty="0"/>
              <a:t> Female gender</a:t>
            </a:r>
          </a:p>
          <a:p>
            <a:pPr algn="l" rtl="0"/>
            <a:r>
              <a:rPr lang="en-US" dirty="0"/>
              <a:t> Nonsmoker</a:t>
            </a:r>
          </a:p>
          <a:p>
            <a:pPr algn="l" rtl="0"/>
            <a:r>
              <a:rPr lang="en-US" dirty="0"/>
              <a:t> History of PONV or motion sickness</a:t>
            </a:r>
          </a:p>
          <a:p>
            <a:pPr algn="l" rtl="0"/>
            <a:r>
              <a:rPr lang="en-US" dirty="0"/>
              <a:t> Hydration status</a:t>
            </a:r>
          </a:p>
          <a:p>
            <a:pPr marL="514350" indent="-514350" algn="l" rtl="0">
              <a:buNone/>
            </a:pPr>
            <a:endParaRPr lang="en-US" dirty="0"/>
          </a:p>
          <a:p>
            <a:pPr marL="514350" indent="-514350" algn="l" rtl="0">
              <a:buFont typeface="+mj-lt"/>
              <a:buAutoNum type="arabicPeriod"/>
            </a:pPr>
            <a:endParaRPr lang="en-US" dirty="0"/>
          </a:p>
          <a:p>
            <a:pPr algn="l" rtl="0"/>
            <a:endParaRPr lang="en-US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7498080" cy="4800600"/>
          </a:xfrm>
        </p:spPr>
        <p:txBody>
          <a:bodyPr>
            <a:normAutofit lnSpcReduction="10000"/>
          </a:bodyPr>
          <a:lstStyle/>
          <a:p>
            <a:pPr marL="514350" indent="-514350" algn="l" rtl="0">
              <a:buNone/>
            </a:pPr>
            <a:r>
              <a:rPr lang="en-US" dirty="0"/>
              <a:t>2. Factors related to anesthesia:</a:t>
            </a:r>
          </a:p>
          <a:p>
            <a:pPr algn="l" rtl="0"/>
            <a:r>
              <a:rPr lang="en-US" dirty="0"/>
              <a:t>Use of general anesthesia</a:t>
            </a:r>
          </a:p>
          <a:p>
            <a:pPr algn="l" rtl="0"/>
            <a:r>
              <a:rPr lang="en-US" dirty="0"/>
              <a:t> Use of volatile anesthetics</a:t>
            </a:r>
          </a:p>
          <a:p>
            <a:pPr algn="l" rtl="0"/>
            <a:r>
              <a:rPr lang="en-US" dirty="0"/>
              <a:t> Nitrous oxide</a:t>
            </a:r>
          </a:p>
          <a:p>
            <a:pPr algn="l" rtl="0"/>
            <a:r>
              <a:rPr lang="en-US" dirty="0"/>
              <a:t> Use of </a:t>
            </a:r>
            <a:r>
              <a:rPr lang="en-US" dirty="0" err="1"/>
              <a:t>opioids</a:t>
            </a:r>
            <a:endParaRPr lang="en-US" dirty="0"/>
          </a:p>
          <a:p>
            <a:pPr algn="l" rtl="0"/>
            <a:endParaRPr lang="en-US" dirty="0"/>
          </a:p>
          <a:p>
            <a:pPr algn="l" rtl="0"/>
            <a:r>
              <a:rPr lang="en-US" dirty="0"/>
              <a:t>3.</a:t>
            </a:r>
            <a:r>
              <a:rPr lang="en-US" b="1" dirty="0"/>
              <a:t> </a:t>
            </a:r>
            <a:r>
              <a:rPr lang="en-US" dirty="0"/>
              <a:t>Factors related to surgery:</a:t>
            </a:r>
          </a:p>
          <a:p>
            <a:pPr algn="l" rtl="0"/>
            <a:r>
              <a:rPr lang="en-US" dirty="0"/>
              <a:t>Type of surgical procedure</a:t>
            </a:r>
          </a:p>
          <a:p>
            <a:pPr algn="l" rtl="0"/>
            <a:r>
              <a:rPr lang="en-US" dirty="0"/>
              <a:t> Duration of surgery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b="1" dirty="0"/>
              <a:t>Prophylaxis of PONV:</a:t>
            </a:r>
          </a:p>
          <a:p>
            <a:pPr algn="l" rtl="0"/>
            <a:endParaRPr lang="en-US" b="1" dirty="0"/>
          </a:p>
          <a:p>
            <a:pPr algn="l" rtl="0"/>
            <a:r>
              <a:rPr lang="en-US" dirty="0"/>
              <a:t>Patients at highest risk of vomiting should receive two or more prophylactic </a:t>
            </a:r>
            <a:r>
              <a:rPr lang="en-US" dirty="0" err="1"/>
              <a:t>antiemetics</a:t>
            </a:r>
            <a:r>
              <a:rPr lang="en-US" dirty="0"/>
              <a:t> from different pharmacologic classes, while those at moderate risk should receive one or two drugs.</a:t>
            </a:r>
          </a:p>
          <a:p>
            <a:pPr algn="l" rtl="0"/>
            <a:endParaRPr lang="en-US" b="1" dirty="0"/>
          </a:p>
          <a:p>
            <a:pPr algn="l" rtl="0"/>
            <a:r>
              <a:rPr lang="en-US" dirty="0"/>
              <a:t>Timing the administration of the antiemetic is dependent on the agent used.</a:t>
            </a:r>
          </a:p>
          <a:p>
            <a:pPr algn="l" rtl="0"/>
            <a:endParaRPr lang="en-US" dirty="0"/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0915" y="1675526"/>
            <a:ext cx="7498080" cy="6203658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b="1" dirty="0"/>
              <a:t>Metabolic disorders: </a:t>
            </a:r>
            <a:r>
              <a:rPr lang="en-US" dirty="0"/>
              <a:t>DM (DKA) , </a:t>
            </a:r>
            <a:r>
              <a:rPr lang="en-US" dirty="0" err="1"/>
              <a:t>addison’s</a:t>
            </a:r>
            <a:r>
              <a:rPr lang="en-US" dirty="0"/>
              <a:t> disease , uremia.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Psychiatric causes: </a:t>
            </a:r>
            <a:r>
              <a:rPr lang="en-US" dirty="0"/>
              <a:t>psychogenic vomiting , anxiety disorders , anorexia nervosa.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Drug withdrawal</a:t>
            </a:r>
            <a:r>
              <a:rPr lang="en-US" dirty="0"/>
              <a:t>: opiates, BDZ.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Miscellaneous causes: </a:t>
            </a:r>
            <a:r>
              <a:rPr lang="en-US" dirty="0"/>
              <a:t>pregnancy ,noxious odors ,</a:t>
            </a:r>
          </a:p>
          <a:p>
            <a:pPr algn="l" rtl="0">
              <a:buNone/>
            </a:pPr>
            <a:r>
              <a:rPr lang="en-US" dirty="0"/>
              <a:t>operative procedures.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>
              <a:buNone/>
            </a:pPr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dirty="0"/>
              <a:t>Pharmacological options for the prevention of PONV include 5-HT3-RAs, NK1 antagonist, corticosteroids, </a:t>
            </a:r>
            <a:r>
              <a:rPr lang="en-US" dirty="0" err="1"/>
              <a:t>droperidol</a:t>
            </a:r>
            <a:r>
              <a:rPr lang="en-US" dirty="0"/>
              <a:t>, haloperidol, antihistamines, and </a:t>
            </a:r>
            <a:r>
              <a:rPr lang="en-US" dirty="0" err="1"/>
              <a:t>anticholinergics</a:t>
            </a:r>
            <a:r>
              <a:rPr lang="en-US" dirty="0"/>
              <a:t>.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r>
              <a:rPr lang="en-US" dirty="0"/>
              <a:t>No differences were found between 5-HT3-RA plus </a:t>
            </a:r>
            <a:r>
              <a:rPr lang="en-US" dirty="0" err="1"/>
              <a:t>droperidol</a:t>
            </a:r>
            <a:r>
              <a:rPr lang="en-US" dirty="0"/>
              <a:t>, 5-HT3-RA plus </a:t>
            </a:r>
            <a:r>
              <a:rPr lang="en-US" dirty="0" err="1"/>
              <a:t>dexamethasone</a:t>
            </a:r>
            <a:r>
              <a:rPr lang="en-US" dirty="0"/>
              <a:t>, and </a:t>
            </a:r>
            <a:r>
              <a:rPr lang="en-US" dirty="0" err="1"/>
              <a:t>droperidol</a:t>
            </a:r>
            <a:r>
              <a:rPr lang="en-US" dirty="0"/>
              <a:t> plus </a:t>
            </a:r>
            <a:r>
              <a:rPr lang="en-US" dirty="0" err="1"/>
              <a:t>dexamethasone</a:t>
            </a:r>
            <a:endParaRPr lang="en-US" dirty="0"/>
          </a:p>
          <a:p>
            <a:pPr algn="l" rtl="0"/>
            <a:endParaRPr lang="en-US" dirty="0"/>
          </a:p>
          <a:p>
            <a:pPr algn="l" rtl="0"/>
            <a:r>
              <a:rPr lang="en-US" dirty="0" err="1"/>
              <a:t>Monotherapy</a:t>
            </a:r>
            <a:r>
              <a:rPr lang="en-US" dirty="0"/>
              <a:t> with </a:t>
            </a:r>
            <a:r>
              <a:rPr lang="en-US" dirty="0" err="1"/>
              <a:t>perphenazine</a:t>
            </a:r>
            <a:r>
              <a:rPr lang="en-US" dirty="0"/>
              <a:t> </a:t>
            </a:r>
            <a:r>
              <a:rPr lang="en-US" dirty="0" err="1"/>
              <a:t>metoclopramide</a:t>
            </a:r>
            <a:r>
              <a:rPr lang="en-US" dirty="0"/>
              <a:t>  scopolamine are as effective as placebo for the prophylaxis of PONV.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Prophylactic Doses of </a:t>
            </a:r>
            <a:r>
              <a:rPr lang="en-US" sz="2400" b="1" dirty="0" err="1"/>
              <a:t>Antiemetics</a:t>
            </a:r>
            <a:r>
              <a:rPr lang="en-US" sz="2400" b="1" dirty="0"/>
              <a:t> for Postoperative N/V in Adults and Children</a:t>
            </a:r>
            <a:endParaRPr lang="ar-SA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1426853"/>
          <a:ext cx="9144000" cy="51856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90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0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73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7629">
                <a:tc>
                  <a:txBody>
                    <a:bodyPr/>
                    <a:lstStyle/>
                    <a:p>
                      <a:pPr rtl="1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Timing of </a:t>
                      </a:r>
                      <a:r>
                        <a:rPr lang="en-US" sz="1800" b="1" i="0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Dose</a:t>
                      </a:r>
                      <a:r>
                        <a:rPr lang="en-US" sz="1800" b="1" i="1" kern="1200" baseline="300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Pediatric Dose (IV)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Adult Dose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Drug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088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Within 3 hours prior to induction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labeled for use in pediatrics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mg orally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Aprepitant</a:t>
                      </a:r>
                      <a:r>
                        <a:rPr lang="en-US" sz="1800" b="0" i="1" kern="1200" baseline="30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dirty="0">
                        <a:latin typeface="Source Sans Pr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629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induction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 mcg/kg up to 5 mg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4-5 mg IV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Dexamethasone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629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specified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 mg/kg up to 25 mg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mg/kg IV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Dimenhydrinate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629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specified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de-DE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0.5-2 mg (IM or IV)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Haloperidol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645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induction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mg IV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Methylprednisolone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7629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end of surgery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50-100 mcg/kg up to 4 mg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mg IV, 8 mg ODT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Ondansetron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6613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Prior evening or 4 hours before surgery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Transdermal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patch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Scopolamine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dirty="0"/>
              <a:t>Treatment of PONV:</a:t>
            </a:r>
          </a:p>
          <a:p>
            <a:pPr algn="l" rtl="0">
              <a:buNone/>
            </a:pPr>
            <a:endParaRPr lang="en-US" b="1" dirty="0"/>
          </a:p>
          <a:p>
            <a:pPr algn="l" rtl="0"/>
            <a:r>
              <a:rPr lang="en-US" dirty="0"/>
              <a:t>Patients who experience PONV after receiving prophylactic treatment with a combination of 5-HT3-RA plus </a:t>
            </a:r>
            <a:r>
              <a:rPr lang="en-US" dirty="0" err="1"/>
              <a:t>dexamethasone</a:t>
            </a:r>
            <a:r>
              <a:rPr lang="en-US" dirty="0"/>
              <a:t> should be given rescue therapy from a different drug class such as a </a:t>
            </a:r>
            <a:r>
              <a:rPr lang="en-US" dirty="0" err="1"/>
              <a:t>phenothiazine</a:t>
            </a:r>
            <a:r>
              <a:rPr lang="en-US" dirty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Repeating the agent given for PONV prophylaxis within 6 hours of surgery offers no additional benefit.</a:t>
            </a:r>
          </a:p>
          <a:p>
            <a:pPr algn="l" rtl="0"/>
            <a:endParaRPr lang="en-US" dirty="0"/>
          </a:p>
          <a:p>
            <a:pPr algn="l" rtl="0">
              <a:buNone/>
            </a:pPr>
            <a:endParaRPr lang="en-US" b="1" dirty="0"/>
          </a:p>
          <a:p>
            <a:pPr algn="l" rtl="0">
              <a:buNone/>
            </a:pPr>
            <a:endParaRPr lang="en-US" b="1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buNone/>
            </a:pPr>
            <a:endParaRPr lang="en-US" dirty="0"/>
          </a:p>
          <a:p>
            <a:pPr algn="l" rtl="0"/>
            <a:r>
              <a:rPr lang="en-US" dirty="0"/>
              <a:t>An emetic episode occurring more than 6 hours postoperatively can be treated with any of the drugs used for prophylaxis except   </a:t>
            </a:r>
            <a:r>
              <a:rPr lang="en-US" dirty="0" err="1"/>
              <a:t>dexamethasone</a:t>
            </a:r>
            <a:r>
              <a:rPr lang="en-US" dirty="0"/>
              <a:t> and </a:t>
            </a:r>
            <a:r>
              <a:rPr lang="en-US" dirty="0" err="1"/>
              <a:t>transdermal</a:t>
            </a:r>
            <a:r>
              <a:rPr lang="en-US" dirty="0"/>
              <a:t> scopolamine.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If no prophylaxis was given initially, the recommended treatment is low-dose 5-HT3-RA such as </a:t>
            </a:r>
            <a:r>
              <a:rPr lang="en-US" dirty="0" err="1"/>
              <a:t>ondansetron</a:t>
            </a:r>
            <a:r>
              <a:rPr lang="en-US" dirty="0"/>
              <a:t> 1 mg</a:t>
            </a:r>
            <a:endParaRPr lang="ar-SA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Nausea and vomiting associated </a:t>
            </a:r>
            <a:r>
              <a:rPr lang="ar-SA" dirty="0"/>
              <a:t>:</a:t>
            </a:r>
            <a:r>
              <a:rPr lang="en-US" dirty="0"/>
              <a:t>with radiation therapy (RT)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/>
              <a:t>RINV is neither as predictable nor as severe as CINV, and many patients receiving RT will not experience N/V.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Risk factors associated with the development of RINV include :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/>
              <a:t>combination </a:t>
            </a:r>
            <a:r>
              <a:rPr lang="en-US" dirty="0" err="1"/>
              <a:t>chemoradiotherapy</a:t>
            </a:r>
            <a:endParaRPr lang="en-US" dirty="0"/>
          </a:p>
          <a:p>
            <a:pPr marL="514350" indent="-514350" algn="l" rtl="0">
              <a:buFont typeface="+mj-lt"/>
              <a:buAutoNum type="arabicPeriod"/>
            </a:pPr>
            <a:r>
              <a:rPr lang="en-US" dirty="0"/>
              <a:t> prior CINV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/>
              <a:t> upper abdomen RT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/>
              <a:t>field size.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dirty="0"/>
              <a:t>Four radiotherapy-induced emesis risk groups :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Highest</a:t>
            </a:r>
            <a:r>
              <a:rPr lang="en-US" dirty="0"/>
              <a:t> risk: Total-body or nodal irradiation (TBI/TNI).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Moderate</a:t>
            </a:r>
            <a:r>
              <a:rPr lang="en-US" dirty="0"/>
              <a:t> risk: Upper body or abdomen and </a:t>
            </a:r>
            <a:r>
              <a:rPr lang="en-US" dirty="0" err="1"/>
              <a:t>hemibody</a:t>
            </a:r>
            <a:r>
              <a:rPr lang="en-US" dirty="0"/>
              <a:t> RT.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Low</a:t>
            </a:r>
            <a:r>
              <a:rPr lang="en-US" dirty="0"/>
              <a:t> risk: Cranial, </a:t>
            </a:r>
            <a:r>
              <a:rPr lang="en-US" dirty="0" err="1"/>
              <a:t>craniospinal</a:t>
            </a:r>
            <a:r>
              <a:rPr lang="en-US" dirty="0"/>
              <a:t>, head and neck, lower thorax, and pelvic RT.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Minimal</a:t>
            </a:r>
            <a:r>
              <a:rPr lang="en-US" dirty="0"/>
              <a:t> risk: Extremity or breast RT.</a:t>
            </a:r>
            <a:endParaRPr lang="ar-SA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dirty="0"/>
              <a:t>Prophylaxis of RINV:</a:t>
            </a:r>
          </a:p>
          <a:p>
            <a:pPr algn="l" rtl="0"/>
            <a:r>
              <a:rPr lang="en-US" dirty="0"/>
              <a:t>Patients undergoing RT to the upper abdomen or receiving total or </a:t>
            </a:r>
            <a:r>
              <a:rPr lang="en-US" dirty="0" err="1"/>
              <a:t>hemibody</a:t>
            </a:r>
            <a:r>
              <a:rPr lang="en-US" dirty="0"/>
              <a:t> irradiation should receive prophylactic </a:t>
            </a:r>
            <a:r>
              <a:rPr lang="en-US" dirty="0" err="1"/>
              <a:t>antiemetics</a:t>
            </a:r>
            <a:r>
              <a:rPr lang="en-US" dirty="0"/>
              <a:t> .</a:t>
            </a:r>
          </a:p>
          <a:p>
            <a:pPr algn="l" rtl="0"/>
            <a:endParaRPr lang="en-US" dirty="0"/>
          </a:p>
          <a:p>
            <a:pPr algn="l" rtl="0"/>
            <a:endParaRPr lang="en-US" b="1" dirty="0"/>
          </a:p>
          <a:p>
            <a:pPr algn="l" rtl="0"/>
            <a:r>
              <a:rPr lang="en-US" dirty="0"/>
              <a:t>preventive therapy with a 5-HT3-RA throughout RT and </a:t>
            </a:r>
            <a:r>
              <a:rPr lang="en-US" dirty="0" err="1"/>
              <a:t>dexamethasone</a:t>
            </a:r>
            <a:r>
              <a:rPr lang="en-US" dirty="0"/>
              <a:t> on fractions 1 through 5 in patients who are receiving TBI (high emetic risk). </a:t>
            </a:r>
            <a:endParaRPr lang="ar-SA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Patients undergoing RT procedures with moderate emetic risk should receive a 5-HT3-RA prior to each fraction and  </a:t>
            </a:r>
            <a:r>
              <a:rPr lang="en-US" dirty="0" err="1"/>
              <a:t>dexamethasone</a:t>
            </a:r>
            <a:r>
              <a:rPr lang="en-US" dirty="0"/>
              <a:t> on fractions 1 through 5.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Those receiving low emetic risk radiotherapy may be given a 5-HT3-RA either throughout RT or only as needed for rescue. For minimal emetic risk, a 5-HT3-RA, </a:t>
            </a:r>
            <a:r>
              <a:rPr lang="en-US" dirty="0" err="1"/>
              <a:t>metoclopramide</a:t>
            </a:r>
            <a:r>
              <a:rPr lang="en-US" dirty="0"/>
              <a:t>, or </a:t>
            </a:r>
            <a:r>
              <a:rPr lang="en-US" dirty="0" err="1"/>
              <a:t>prochlorperazine</a:t>
            </a:r>
            <a:r>
              <a:rPr lang="en-US" dirty="0"/>
              <a:t> may be offered.</a:t>
            </a:r>
            <a:endParaRPr lang="ar-SA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Disorders of balance: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b="1" dirty="0"/>
              <a:t>Disorders of balance </a:t>
            </a:r>
            <a:r>
              <a:rPr lang="en-US" dirty="0"/>
              <a:t>include vertigo, dizziness, and motion sickness.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 The etiology of these complaints may include diseases that are:</a:t>
            </a:r>
          </a:p>
          <a:p>
            <a:pPr algn="l" rtl="0"/>
            <a:r>
              <a:rPr lang="en-US" dirty="0"/>
              <a:t> infectious , </a:t>
            </a:r>
            <a:r>
              <a:rPr lang="en-US" dirty="0" err="1"/>
              <a:t>postinfectious</a:t>
            </a:r>
            <a:endParaRPr lang="en-US" dirty="0"/>
          </a:p>
          <a:p>
            <a:pPr algn="l" rtl="0"/>
            <a:r>
              <a:rPr lang="en-US" dirty="0"/>
              <a:t> </a:t>
            </a:r>
            <a:r>
              <a:rPr lang="en-US" dirty="0" err="1"/>
              <a:t>demyelinative</a:t>
            </a:r>
            <a:r>
              <a:rPr lang="en-US" dirty="0"/>
              <a:t> </a:t>
            </a:r>
          </a:p>
          <a:p>
            <a:pPr algn="l" rtl="0"/>
            <a:r>
              <a:rPr lang="en-US" dirty="0"/>
              <a:t>vascular</a:t>
            </a:r>
          </a:p>
          <a:p>
            <a:pPr algn="l" rtl="0"/>
            <a:r>
              <a:rPr lang="en-US" dirty="0"/>
              <a:t> </a:t>
            </a:r>
            <a:r>
              <a:rPr lang="en-US" dirty="0" err="1"/>
              <a:t>neoplastic</a:t>
            </a:r>
            <a:endParaRPr lang="en-US" dirty="0"/>
          </a:p>
          <a:p>
            <a:pPr algn="l" rtl="0"/>
            <a:r>
              <a:rPr lang="en-US" dirty="0"/>
              <a:t> degenerative</a:t>
            </a:r>
          </a:p>
          <a:p>
            <a:pPr algn="l" rtl="0"/>
            <a:r>
              <a:rPr lang="en-US" dirty="0"/>
              <a:t> traumatic</a:t>
            </a:r>
          </a:p>
          <a:p>
            <a:pPr algn="l" rtl="0"/>
            <a:r>
              <a:rPr lang="en-US" dirty="0"/>
              <a:t> toxic, psychogenic, or idiopathic.</a:t>
            </a:r>
            <a:endParaRPr lang="ar-SA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/>
              <a:t> Beneficial therapy for patients with balance disorders can most reliably be found among the antihistaminic–</a:t>
            </a:r>
            <a:r>
              <a:rPr lang="en-US" dirty="0" err="1"/>
              <a:t>anticholinergic</a:t>
            </a:r>
            <a:r>
              <a:rPr lang="en-US" dirty="0"/>
              <a:t> agents.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scopolamine is effective for the prevention of motion sickness and is considered first-line for this indication.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First-generation sedating antihistamines are also effective. </a:t>
            </a: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Pathophysiology</a:t>
            </a:r>
            <a:r>
              <a:rPr lang="en-US" dirty="0"/>
              <a:t>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dirty="0"/>
              <a:t>There are </a:t>
            </a:r>
            <a:r>
              <a:rPr lang="en-US" b="1" dirty="0"/>
              <a:t>three</a:t>
            </a:r>
            <a:r>
              <a:rPr lang="en-US" dirty="0"/>
              <a:t> consecutive phases of emesis:</a:t>
            </a:r>
          </a:p>
          <a:p>
            <a:pPr algn="l" rtl="0">
              <a:buNone/>
            </a:pPr>
            <a:r>
              <a:rPr lang="en-US" dirty="0"/>
              <a:t> 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b="1" dirty="0"/>
              <a:t>Nausea</a:t>
            </a:r>
            <a:r>
              <a:rPr lang="en-US" dirty="0"/>
              <a:t>: the imminent need to vomit, is associated with gastric stasis. </a:t>
            </a:r>
          </a:p>
          <a:p>
            <a:pPr marL="514350" indent="-514350" algn="l" rtl="0">
              <a:buNone/>
            </a:pPr>
            <a:endParaRPr lang="en-US" dirty="0"/>
          </a:p>
          <a:p>
            <a:pPr marL="514350" indent="-514350" algn="l" rtl="0">
              <a:buNone/>
            </a:pPr>
            <a:r>
              <a:rPr lang="en-US" dirty="0"/>
              <a:t>2.  </a:t>
            </a:r>
            <a:r>
              <a:rPr lang="en-US" b="1" dirty="0"/>
              <a:t>Retching</a:t>
            </a:r>
            <a:r>
              <a:rPr lang="en-US" dirty="0"/>
              <a:t> : is the labored movement of abdominal and thoracic muscles before vomiting. </a:t>
            </a:r>
          </a:p>
          <a:p>
            <a:pPr marL="514350" indent="-514350" algn="l" rtl="0">
              <a:buNone/>
            </a:pPr>
            <a:endParaRPr lang="en-US" dirty="0"/>
          </a:p>
          <a:p>
            <a:pPr marL="514350" indent="-514350" algn="l" rtl="0">
              <a:buNone/>
            </a:pPr>
            <a:r>
              <a:rPr lang="en-US" dirty="0"/>
              <a:t>3.  </a:t>
            </a:r>
            <a:r>
              <a:rPr lang="en-US" b="1" dirty="0"/>
              <a:t>Vomiting</a:t>
            </a:r>
            <a:r>
              <a:rPr lang="en-US" dirty="0"/>
              <a:t> : is the forceful expulsion of gastric contents due to GI </a:t>
            </a:r>
            <a:r>
              <a:rPr lang="en-US" dirty="0" err="1"/>
              <a:t>retroperistalsis</a:t>
            </a:r>
            <a:r>
              <a:rPr lang="en-US" dirty="0"/>
              <a:t>.</a:t>
            </a:r>
            <a:endParaRPr lang="ar-SA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Antiemetic use during pregnancy: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75% of pregnant women experience N/V to some degree during the first trimester of pregnancy.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 Symptoms are self-limited for the majority although approximately 1% develop </a:t>
            </a:r>
            <a:r>
              <a:rPr lang="en-US" dirty="0" err="1"/>
              <a:t>hyperemesis</a:t>
            </a:r>
            <a:r>
              <a:rPr lang="en-US" dirty="0"/>
              <a:t> </a:t>
            </a:r>
            <a:r>
              <a:rPr lang="en-US" dirty="0" err="1"/>
              <a:t>gravidarum</a:t>
            </a:r>
            <a:r>
              <a:rPr lang="en-US" dirty="0"/>
              <a:t>.</a:t>
            </a:r>
            <a:endParaRPr lang="ar-SA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dirty="0"/>
              <a:t>Initial management of NVP often involves dietary changes and/or lifestyle modifications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endParaRPr lang="en-US" dirty="0"/>
          </a:p>
          <a:p>
            <a:pPr algn="l" rtl="0"/>
            <a:r>
              <a:rPr lang="en-US" dirty="0"/>
              <a:t>Persistent nausea and/or vomiting leads to the consideration of drug therapy.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Pyridoxine, with or without </a:t>
            </a:r>
            <a:r>
              <a:rPr lang="en-US" dirty="0" err="1"/>
              <a:t>doxylamine</a:t>
            </a:r>
            <a:r>
              <a:rPr lang="en-US" dirty="0"/>
              <a:t> is recommended as first-line</a:t>
            </a:r>
          </a:p>
          <a:p>
            <a:pPr algn="l" rtl="0"/>
            <a:endParaRPr lang="en-US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Patients with persistent NVP or who show signs of dehydration should receive IV fluid replacement with thiamine.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err="1"/>
              <a:t>Ondansetron</a:t>
            </a:r>
            <a:r>
              <a:rPr lang="en-US" dirty="0"/>
              <a:t>, </a:t>
            </a:r>
            <a:r>
              <a:rPr lang="en-US" dirty="0" err="1"/>
              <a:t>promethazine</a:t>
            </a:r>
            <a:r>
              <a:rPr lang="en-US" dirty="0"/>
              <a:t>, and </a:t>
            </a:r>
            <a:r>
              <a:rPr lang="en-US" dirty="0" err="1"/>
              <a:t>metoclopramide</a:t>
            </a:r>
            <a:r>
              <a:rPr lang="en-US" dirty="0"/>
              <a:t> have similar effectiveness for </a:t>
            </a:r>
            <a:r>
              <a:rPr lang="en-US" dirty="0" err="1"/>
              <a:t>hyperemesis</a:t>
            </a:r>
            <a:r>
              <a:rPr lang="en-US" dirty="0"/>
              <a:t> </a:t>
            </a:r>
            <a:r>
              <a:rPr lang="en-US" dirty="0" err="1"/>
              <a:t>gravidarum</a:t>
            </a:r>
            <a:endParaRPr lang="en-US" dirty="0"/>
          </a:p>
          <a:p>
            <a:pPr algn="l" rtl="0"/>
            <a:endParaRPr lang="en-US" dirty="0"/>
          </a:p>
          <a:p>
            <a:pPr algn="l" rtl="0"/>
            <a:r>
              <a:rPr lang="en-US" dirty="0" err="1"/>
              <a:t>Glucocorticoids</a:t>
            </a:r>
            <a:r>
              <a:rPr lang="en-US" dirty="0"/>
              <a:t> may be used in patients with severe NVP or </a:t>
            </a:r>
            <a:r>
              <a:rPr lang="en-US" dirty="0" err="1"/>
              <a:t>hyperemesis</a:t>
            </a:r>
            <a:r>
              <a:rPr lang="en-US" dirty="0"/>
              <a:t> </a:t>
            </a:r>
            <a:r>
              <a:rPr lang="en-US" dirty="0" err="1"/>
              <a:t>gravidarum</a:t>
            </a:r>
            <a:r>
              <a:rPr lang="en-US" dirty="0"/>
              <a:t> but should be used only after 10 weeks of gestation 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Antiemetic use in special population: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dirty="0"/>
              <a:t>Chemotherapy-Induced Nausea and Vomiting in Children:</a:t>
            </a:r>
          </a:p>
          <a:p>
            <a:pPr algn="l" rtl="0"/>
            <a:r>
              <a:rPr lang="en-US" dirty="0"/>
              <a:t>corticosteroid plus a 5-HT3-RA be administered as prophylaxis of acute CINV of high or moderate emetic risk.</a:t>
            </a:r>
            <a:r>
              <a:rPr lang="en-US" baseline="30000" dirty="0"/>
              <a:t> </a:t>
            </a:r>
          </a:p>
          <a:p>
            <a:pPr algn="l" rtl="0">
              <a:buNone/>
            </a:pPr>
            <a:r>
              <a:rPr lang="en-US" dirty="0"/>
              <a:t> </a:t>
            </a:r>
          </a:p>
          <a:p>
            <a:pPr algn="l" rtl="0"/>
            <a:r>
              <a:rPr lang="en-US" dirty="0"/>
              <a:t>5-HT3-RAs are more efficacious and have less adverse effects than </a:t>
            </a:r>
            <a:r>
              <a:rPr lang="en-US" dirty="0" err="1"/>
              <a:t>metoclopramide</a:t>
            </a:r>
            <a:r>
              <a:rPr lang="en-US" dirty="0"/>
              <a:t>, </a:t>
            </a:r>
            <a:r>
              <a:rPr lang="en-US" dirty="0" err="1"/>
              <a:t>phenothiazines</a:t>
            </a:r>
            <a:r>
              <a:rPr lang="en-US" dirty="0"/>
              <a:t>, and </a:t>
            </a:r>
            <a:r>
              <a:rPr lang="en-US" dirty="0" err="1"/>
              <a:t>cannabinoids</a:t>
            </a:r>
            <a:r>
              <a:rPr lang="en-US" dirty="0"/>
              <a:t> in children for the prevention of CINV.</a:t>
            </a:r>
            <a:endParaRPr lang="ar-SA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b="1" dirty="0"/>
              <a:t>Gastroenteritis in Children:</a:t>
            </a:r>
          </a:p>
          <a:p>
            <a:pPr algn="l" rtl="0"/>
            <a:endParaRPr lang="en-US" b="1" dirty="0"/>
          </a:p>
          <a:p>
            <a:pPr algn="l" rtl="0"/>
            <a:r>
              <a:rPr lang="en-US" dirty="0"/>
              <a:t>N /V  associated with pediatric gastroenteritis is usually self-limited and improves with correction of dehydration.</a:t>
            </a:r>
          </a:p>
          <a:p>
            <a:pPr algn="l" rtl="0"/>
            <a:endParaRPr lang="en-US" b="1" dirty="0"/>
          </a:p>
          <a:p>
            <a:pPr algn="l" rtl="0"/>
            <a:r>
              <a:rPr lang="en-US" dirty="0"/>
              <a:t>Pediatric practitioners may prescribe </a:t>
            </a:r>
            <a:r>
              <a:rPr lang="en-US" dirty="0" err="1"/>
              <a:t>antiemetics</a:t>
            </a:r>
            <a:r>
              <a:rPr lang="en-US" dirty="0"/>
              <a:t> for intractable vomiting due to gastroenteritis.</a:t>
            </a:r>
          </a:p>
          <a:p>
            <a:pPr algn="l" rtl="0"/>
            <a:endParaRPr lang="en-US" b="1" dirty="0"/>
          </a:p>
          <a:p>
            <a:pPr algn="l" rtl="0"/>
            <a:r>
              <a:rPr lang="en-US" dirty="0"/>
              <a:t>Administration of </a:t>
            </a:r>
            <a:r>
              <a:rPr lang="en-US" dirty="0" err="1"/>
              <a:t>ondansetron</a:t>
            </a:r>
            <a:r>
              <a:rPr lang="en-US" dirty="0"/>
              <a:t> is associated with deceased vomiting and a reduced need for intravenous therapy and hospital admissions.</a:t>
            </a:r>
            <a:endParaRPr lang="en-US" b="1" dirty="0"/>
          </a:p>
          <a:p>
            <a:endParaRPr lang="ar-SA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dirty="0"/>
              <a:t>Antiemetic Use in Geriatric Patients:</a:t>
            </a:r>
          </a:p>
          <a:p>
            <a:pPr algn="l" rtl="0"/>
            <a:endParaRPr lang="en-US" b="1" dirty="0"/>
          </a:p>
          <a:p>
            <a:pPr algn="l" rtl="0"/>
            <a:r>
              <a:rPr lang="en-US" dirty="0"/>
              <a:t>first-generation antihistamines ,</a:t>
            </a:r>
            <a:r>
              <a:rPr lang="en-US" dirty="0" err="1"/>
              <a:t>scopolaminedue</a:t>
            </a:r>
            <a:r>
              <a:rPr lang="en-US" dirty="0"/>
              <a:t> , and </a:t>
            </a:r>
            <a:r>
              <a:rPr lang="en-US" dirty="0" err="1"/>
              <a:t>Metoclopramide</a:t>
            </a:r>
            <a:r>
              <a:rPr lang="en-US" dirty="0"/>
              <a:t> is on a Beers Criteria medication list that  considered potentially inappropriate in the older adults.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r>
              <a:rPr lang="en-US" dirty="0"/>
              <a:t>. </a:t>
            </a:r>
            <a:r>
              <a:rPr lang="en-US" dirty="0" err="1"/>
              <a:t>Ondansetron</a:t>
            </a:r>
            <a:r>
              <a:rPr lang="en-US" dirty="0"/>
              <a:t> may be considered a preferred antiemetic in older adults</a:t>
            </a:r>
            <a:endParaRPr lang="en-US" b="1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0">
              <a:buNone/>
            </a:pPr>
            <a:endParaRPr lang="en-US" dirty="0"/>
          </a:p>
          <a:p>
            <a:pPr algn="ctr" rtl="0">
              <a:buNone/>
            </a:pPr>
            <a:endParaRPr lang="en-US" dirty="0"/>
          </a:p>
          <a:p>
            <a:pPr algn="ctr" rtl="0">
              <a:buNone/>
            </a:pPr>
            <a:r>
              <a:rPr lang="en-US" sz="6600" dirty="0"/>
              <a:t>ANY </a:t>
            </a:r>
          </a:p>
          <a:p>
            <a:pPr algn="ctr" rtl="0">
              <a:buNone/>
            </a:pPr>
            <a:r>
              <a:rPr lang="en-US" sz="6600" dirty="0"/>
              <a:t>QUESTION????</a:t>
            </a:r>
            <a:endParaRPr lang="ar-SA" sz="6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dirty="0"/>
              <a:t>Vomiting is triggered by afferent impulses to the VC, Impulses are received from sensory centers, such as (CTZ), cerebral cortex, and visceral afferents from the pharynx and GI tract. 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When excited, afferent impulses are integrated by the VC , resulting in efferent impulses to the salivation center, respiratory center, and the pharyngeal, (GI), and abdominal muscles, leading to vomiting.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/>
              <a:t>Clinical Presentation of Nausea and Vomiting: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dirty="0"/>
              <a:t>Symptoms: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r>
              <a:rPr lang="en-US" i="1" dirty="0"/>
              <a:t>Simple:</a:t>
            </a:r>
            <a:r>
              <a:rPr lang="en-US" dirty="0"/>
              <a:t> Self-limiting, resolves spontaneously, and requires only symptomatic therapy.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r>
              <a:rPr lang="en-US" i="1" dirty="0"/>
              <a:t>Complex:</a:t>
            </a:r>
            <a:r>
              <a:rPr lang="en-US" dirty="0"/>
              <a:t> Not relieved after administration of </a:t>
            </a:r>
            <a:r>
              <a:rPr lang="en-US" dirty="0" err="1"/>
              <a:t>antiemetics</a:t>
            </a:r>
            <a:r>
              <a:rPr lang="en-US" dirty="0"/>
              <a:t> ,progressive deterioration of patient secondary to fluid-electrolyte imbalances.</a:t>
            </a: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b="1" dirty="0"/>
              <a:t>Signs:</a:t>
            </a:r>
          </a:p>
          <a:p>
            <a:pPr algn="l" rtl="0"/>
            <a:r>
              <a:rPr lang="en-US" i="1" dirty="0"/>
              <a:t>Simple:</a:t>
            </a:r>
            <a:r>
              <a:rPr lang="en-US" dirty="0"/>
              <a:t> Patient complaint of queasiness or discomfort</a:t>
            </a:r>
          </a:p>
          <a:p>
            <a:pPr algn="l" rtl="0"/>
            <a:r>
              <a:rPr lang="en-US" i="1" dirty="0"/>
              <a:t>Complex:</a:t>
            </a:r>
            <a:r>
              <a:rPr lang="en-US" dirty="0"/>
              <a:t> Weight loss; fever; abdominal pain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Laboratory tests:</a:t>
            </a:r>
          </a:p>
          <a:p>
            <a:pPr algn="l" rtl="0"/>
            <a:r>
              <a:rPr lang="en-US" i="1" dirty="0"/>
              <a:t>Simple:</a:t>
            </a:r>
            <a:r>
              <a:rPr lang="en-US" dirty="0"/>
              <a:t> None</a:t>
            </a:r>
          </a:p>
          <a:p>
            <a:pPr algn="l" rtl="0"/>
            <a:r>
              <a:rPr lang="en-US" i="1" dirty="0"/>
              <a:t>Complex:</a:t>
            </a:r>
            <a:r>
              <a:rPr lang="en-US" dirty="0"/>
              <a:t> Serum electrolyte concentrations; upper/lower GI evaluation</a:t>
            </a:r>
          </a:p>
          <a:p>
            <a:pPr algn="l" rtl="0"/>
            <a:endParaRPr lang="en-US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Goal of Treatment</a:t>
            </a:r>
            <a:r>
              <a:rPr lang="en-US" dirty="0"/>
              <a:t>:</a:t>
            </a:r>
          </a:p>
          <a:p>
            <a:pPr algn="l" rtl="0">
              <a:buNone/>
            </a:pPr>
            <a:r>
              <a:rPr lang="en-US" dirty="0"/>
              <a:t> </a:t>
            </a:r>
          </a:p>
          <a:p>
            <a:pPr algn="l" rtl="0">
              <a:buNone/>
            </a:pPr>
            <a:r>
              <a:rPr lang="en-US" dirty="0"/>
              <a:t>prevent or eliminate nausea and vomiting; ideally accomplished without adverse effects or with clinically acceptable adverse effects , and appropriate cost issues should be considered.</a:t>
            </a:r>
            <a:endParaRPr lang="ar-S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1306</TotalTime>
  <Words>1795</Words>
  <Application>Microsoft Office PowerPoint</Application>
  <PresentationFormat>On-screen Show (4:3)</PresentationFormat>
  <Paragraphs>467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Solstice</vt:lpstr>
      <vt:lpstr>Nausea and Vomiting </vt:lpstr>
      <vt:lpstr>Definitions:</vt:lpstr>
      <vt:lpstr>Etiology:</vt:lpstr>
      <vt:lpstr>PowerPoint Presentation</vt:lpstr>
      <vt:lpstr>Pathophysiology:</vt:lpstr>
      <vt:lpstr>PowerPoint Presentation</vt:lpstr>
      <vt:lpstr>Clinical Presentation of Nausea and Vomiting:</vt:lpstr>
      <vt:lpstr>PowerPoint Presentation</vt:lpstr>
      <vt:lpstr>Treatment:</vt:lpstr>
      <vt:lpstr>PowerPoint Presentation</vt:lpstr>
      <vt:lpstr>PowerPoint Presentation</vt:lpstr>
      <vt:lpstr>PowerPoint Presentation</vt:lpstr>
      <vt:lpstr>PowerPoint Presentation</vt:lpstr>
      <vt:lpstr>Medications: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CINV: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Postoperative nausea and vomiting:</vt:lpstr>
      <vt:lpstr>PowerPoint Presentation</vt:lpstr>
      <vt:lpstr>PowerPoint Presentation</vt:lpstr>
      <vt:lpstr>PowerPoint Presentation</vt:lpstr>
      <vt:lpstr>Prophylactic Doses of Antiemetics for Postoperative N/V in Adults and Children</vt:lpstr>
      <vt:lpstr>PowerPoint Presentation</vt:lpstr>
      <vt:lpstr>PowerPoint Presentation</vt:lpstr>
      <vt:lpstr>Nausea and vomiting associated :with radiation therapy (RT)</vt:lpstr>
      <vt:lpstr>PowerPoint Presentation</vt:lpstr>
      <vt:lpstr>PowerPoint Presentation</vt:lpstr>
      <vt:lpstr>PowerPoint Presentation</vt:lpstr>
      <vt:lpstr>Disorders of balance:</vt:lpstr>
      <vt:lpstr>PowerPoint Presentation</vt:lpstr>
      <vt:lpstr>Antiemetic use during pregnancy:</vt:lpstr>
      <vt:lpstr>PowerPoint Presentation</vt:lpstr>
      <vt:lpstr>PowerPoint Presentation</vt:lpstr>
      <vt:lpstr>Antiemetic use in special population: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Nausea and Vomiting </dc:title>
  <dc:creator>ss</dc:creator>
  <cp:lastModifiedBy>shorouq omari</cp:lastModifiedBy>
  <cp:revision>237</cp:revision>
  <dcterms:created xsi:type="dcterms:W3CDTF">2020-03-01T10:34:35Z</dcterms:created>
  <dcterms:modified xsi:type="dcterms:W3CDTF">2020-03-05T04:39:24Z</dcterms:modified>
</cp:coreProperties>
</file>