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4138" r:id="rId1"/>
  </p:sldMasterIdLst>
  <p:sldIdLst>
    <p:sldId id="256" r:id="rId2"/>
    <p:sldId id="257" r:id="rId3"/>
    <p:sldId id="259" r:id="rId4"/>
    <p:sldId id="258" r:id="rId5"/>
    <p:sldId id="260" r:id="rId6"/>
    <p:sldId id="261" r:id="rId7"/>
    <p:sldId id="269" r:id="rId8"/>
    <p:sldId id="263" r:id="rId9"/>
    <p:sldId id="266" r:id="rId10"/>
    <p:sldId id="267" r:id="rId11"/>
    <p:sldId id="270" r:id="rId12"/>
    <p:sldId id="323" r:id="rId13"/>
    <p:sldId id="324" r:id="rId14"/>
    <p:sldId id="275" r:id="rId15"/>
    <p:sldId id="322" r:id="rId16"/>
    <p:sldId id="271" r:id="rId17"/>
    <p:sldId id="272" r:id="rId18"/>
    <p:sldId id="273" r:id="rId19"/>
    <p:sldId id="274" r:id="rId20"/>
    <p:sldId id="276" r:id="rId21"/>
    <p:sldId id="277" r:id="rId22"/>
    <p:sldId id="279" r:id="rId23"/>
    <p:sldId id="280" r:id="rId24"/>
    <p:sldId id="281" r:id="rId25"/>
    <p:sldId id="278" r:id="rId26"/>
    <p:sldId id="282" r:id="rId27"/>
    <p:sldId id="283" r:id="rId28"/>
    <p:sldId id="286" r:id="rId29"/>
    <p:sldId id="284" r:id="rId30"/>
    <p:sldId id="287" r:id="rId31"/>
    <p:sldId id="285" r:id="rId32"/>
    <p:sldId id="288" r:id="rId33"/>
    <p:sldId id="290" r:id="rId34"/>
    <p:sldId id="289" r:id="rId35"/>
    <p:sldId id="291" r:id="rId36"/>
    <p:sldId id="292" r:id="rId37"/>
    <p:sldId id="293" r:id="rId38"/>
    <p:sldId id="294" r:id="rId39"/>
    <p:sldId id="299" r:id="rId40"/>
    <p:sldId id="298" r:id="rId41"/>
    <p:sldId id="296" r:id="rId42"/>
    <p:sldId id="295" r:id="rId43"/>
    <p:sldId id="300" r:id="rId44"/>
    <p:sldId id="301" r:id="rId45"/>
    <p:sldId id="302" r:id="rId46"/>
    <p:sldId id="303" r:id="rId47"/>
    <p:sldId id="304" r:id="rId48"/>
    <p:sldId id="305" r:id="rId49"/>
    <p:sldId id="306" r:id="rId50"/>
    <p:sldId id="307" r:id="rId51"/>
    <p:sldId id="309" r:id="rId52"/>
    <p:sldId id="314" r:id="rId53"/>
    <p:sldId id="315" r:id="rId54"/>
    <p:sldId id="316" r:id="rId55"/>
    <p:sldId id="317" r:id="rId56"/>
    <p:sldId id="318" r:id="rId57"/>
    <p:sldId id="320" r:id="rId58"/>
    <p:sldId id="325"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161" autoAdjust="0"/>
  </p:normalViewPr>
  <p:slideViewPr>
    <p:cSldViewPr snapToGrid="0">
      <p:cViewPr>
        <p:scale>
          <a:sx n="75" d="100"/>
          <a:sy n="75" d="100"/>
        </p:scale>
        <p:origin x="4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10/20/2020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102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10/20/2020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84320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10/20/2020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33496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10/20/2020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32299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10/20/2020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15098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10/20/2020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315229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10/20/2020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7689668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10/20/2020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095883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BC1C18-307B-4F68-A007-B5B542270E8D}" type="datetimeFigureOut">
              <a:rPr lang="en-US" smtClean="0"/>
              <a:t>10/20/2020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213672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10/20/2020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292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C1C18-307B-4F68-A007-B5B542270E8D}" type="datetimeFigureOut">
              <a:rPr lang="en-US" smtClean="0"/>
              <a:t>10/20/2020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59182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10/20/2020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792239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10/20/2020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361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10/20/2020</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72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10/20/2020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820218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10/20/2020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056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10/20/2020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3507541"/>
      </p:ext>
    </p:extLst>
  </p:cSld>
  <p:clrMap bg1="dk1" tx1="lt1" bg2="dk2" tx2="lt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 id="2147484152" r:id="rId14"/>
    <p:sldLayoutId id="2147484153" r:id="rId15"/>
    <p:sldLayoutId id="2147484154"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6859" y="2868746"/>
            <a:ext cx="8085908" cy="2268559"/>
          </a:xfrm>
        </p:spPr>
        <p:txBody>
          <a:bodyPr/>
          <a:lstStyle/>
          <a:p>
            <a:pPr algn="ctr"/>
            <a:r>
              <a:rPr lang="en-US" dirty="0" smtClean="0">
                <a:solidFill>
                  <a:schemeClr val="accent1">
                    <a:lumMod val="20000"/>
                    <a:lumOff val="80000"/>
                  </a:schemeClr>
                </a:solidFill>
              </a:rPr>
              <a:t>Rheumatoid Arthritis </a:t>
            </a:r>
            <a:endParaRPr lang="en-US" dirty="0">
              <a:solidFill>
                <a:schemeClr val="accent1">
                  <a:lumMod val="20000"/>
                  <a:lumOff val="80000"/>
                </a:schemeClr>
              </a:solidFill>
            </a:endParaRPr>
          </a:p>
        </p:txBody>
      </p:sp>
      <p:pic>
        <p:nvPicPr>
          <p:cNvPr id="3" name="Picture 2"/>
          <p:cNvPicPr>
            <a:picLocks noChangeAspect="1"/>
          </p:cNvPicPr>
          <p:nvPr/>
        </p:nvPicPr>
        <p:blipFill>
          <a:blip r:embed="rId2"/>
          <a:stretch>
            <a:fillRect/>
          </a:stretch>
        </p:blipFill>
        <p:spPr>
          <a:xfrm>
            <a:off x="1201783" y="581024"/>
            <a:ext cx="9743531" cy="3220267"/>
          </a:xfrm>
          <a:prstGeom prst="rect">
            <a:avLst/>
          </a:prstGeom>
          <a:ln>
            <a:noFill/>
          </a:ln>
          <a:effectLst>
            <a:softEdge rad="112500"/>
          </a:effectLst>
        </p:spPr>
      </p:pic>
    </p:spTree>
    <p:extLst>
      <p:ext uri="{BB962C8B-B14F-4D97-AF65-F5344CB8AC3E}">
        <p14:creationId xmlns:p14="http://schemas.microsoft.com/office/powerpoint/2010/main" val="1743827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Pathophysiology</a:t>
            </a:r>
          </a:p>
        </p:txBody>
      </p:sp>
      <p:sp>
        <p:nvSpPr>
          <p:cNvPr id="3" name="Content Placeholder 2"/>
          <p:cNvSpPr>
            <a:spLocks noGrp="1"/>
          </p:cNvSpPr>
          <p:nvPr>
            <p:ph idx="1"/>
          </p:nvPr>
        </p:nvSpPr>
        <p:spPr>
          <a:xfrm>
            <a:off x="182879" y="2133600"/>
            <a:ext cx="11848011" cy="3777622"/>
          </a:xfrm>
        </p:spPr>
        <p:txBody>
          <a:bodyPr/>
          <a:lstStyle/>
          <a:p>
            <a:r>
              <a:rPr lang="en-US" dirty="0">
                <a:solidFill>
                  <a:schemeClr val="tx2"/>
                </a:solidFill>
              </a:rPr>
              <a:t>Cytokines in the cartilage drive the generation of reactive nitrogen and </a:t>
            </a:r>
            <a:r>
              <a:rPr lang="en-US" dirty="0" smtClean="0">
                <a:solidFill>
                  <a:schemeClr val="tx2"/>
                </a:solidFill>
              </a:rPr>
              <a:t>oxygen</a:t>
            </a:r>
            <a:r>
              <a:rPr lang="en-US" dirty="0">
                <a:solidFill>
                  <a:schemeClr val="tx2"/>
                </a:solidFill>
              </a:rPr>
              <a:t> species while increasing chondrocyte catabolism, inhibiting chondrocyte anabolism, and increasing extracellular matrix destruction. </a:t>
            </a:r>
            <a:r>
              <a:rPr lang="en-US" dirty="0" err="1">
                <a:solidFill>
                  <a:schemeClr val="tx2"/>
                </a:solidFill>
              </a:rPr>
              <a:t>Proinflammatory</a:t>
            </a:r>
            <a:r>
              <a:rPr lang="en-US" dirty="0">
                <a:solidFill>
                  <a:schemeClr val="tx2"/>
                </a:solidFill>
              </a:rPr>
              <a:t> cytokines travel to the bone, </a:t>
            </a:r>
            <a:r>
              <a:rPr lang="en-US" dirty="0" smtClean="0">
                <a:solidFill>
                  <a:schemeClr val="tx2"/>
                </a:solidFill>
              </a:rPr>
              <a:t>and </a:t>
            </a:r>
            <a:r>
              <a:rPr lang="en-US" dirty="0">
                <a:solidFill>
                  <a:schemeClr val="tx2"/>
                </a:solidFill>
              </a:rPr>
              <a:t>enhance the differentiation and activity of osteoclasts leading to bone matrix </a:t>
            </a:r>
            <a:r>
              <a:rPr lang="en-US" dirty="0" smtClean="0">
                <a:solidFill>
                  <a:schemeClr val="tx2"/>
                </a:solidFill>
              </a:rPr>
              <a:t>destruction.</a:t>
            </a:r>
            <a:endParaRPr lang="en-US" baseline="30000" dirty="0">
              <a:solidFill>
                <a:schemeClr val="tx2"/>
              </a:solidFill>
            </a:endParaRPr>
          </a:p>
          <a:p>
            <a:r>
              <a:rPr lang="en-US" dirty="0" smtClean="0">
                <a:solidFill>
                  <a:schemeClr val="tx2"/>
                </a:solidFill>
              </a:rPr>
              <a:t>Circulating </a:t>
            </a:r>
            <a:r>
              <a:rPr lang="en-US" dirty="0">
                <a:solidFill>
                  <a:schemeClr val="tx2"/>
                </a:solidFill>
              </a:rPr>
              <a:t>immune complexes and T cells have been found in the extra-articular involvement of RA. </a:t>
            </a:r>
          </a:p>
        </p:txBody>
      </p:sp>
    </p:spTree>
    <p:extLst>
      <p:ext uri="{BB962C8B-B14F-4D97-AF65-F5344CB8AC3E}">
        <p14:creationId xmlns:p14="http://schemas.microsoft.com/office/powerpoint/2010/main" val="88362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33" y="663299"/>
            <a:ext cx="8911687" cy="1280890"/>
          </a:xfrm>
        </p:spPr>
        <p:txBody>
          <a:bodyPr/>
          <a:lstStyle/>
          <a:p>
            <a:r>
              <a:rPr lang="en-US" dirty="0" smtClean="0">
                <a:solidFill>
                  <a:schemeClr val="tx2"/>
                </a:solidFill>
              </a:rPr>
              <a:t>Clinical</a:t>
            </a:r>
            <a:r>
              <a:rPr lang="en-US" dirty="0" smtClean="0"/>
              <a:t> </a:t>
            </a:r>
            <a:r>
              <a:rPr lang="en-US" dirty="0" smtClean="0">
                <a:solidFill>
                  <a:schemeClr val="tx2"/>
                </a:solidFill>
              </a:rPr>
              <a:t>presentation</a:t>
            </a:r>
            <a:r>
              <a:rPr lang="en-US" dirty="0" smtClean="0"/>
              <a:t> </a:t>
            </a:r>
            <a:endParaRPr lang="en-US" dirty="0"/>
          </a:p>
        </p:txBody>
      </p:sp>
      <p:sp>
        <p:nvSpPr>
          <p:cNvPr id="3" name="Content Placeholder 2"/>
          <p:cNvSpPr>
            <a:spLocks noGrp="1"/>
          </p:cNvSpPr>
          <p:nvPr>
            <p:ph idx="1"/>
          </p:nvPr>
        </p:nvSpPr>
        <p:spPr>
          <a:xfrm>
            <a:off x="261255" y="2351314"/>
            <a:ext cx="11930745" cy="3847291"/>
          </a:xfrm>
        </p:spPr>
        <p:txBody>
          <a:bodyPr/>
          <a:lstStyle/>
          <a:p>
            <a:pPr marL="0" indent="0">
              <a:buNone/>
            </a:pPr>
            <a:r>
              <a:rPr lang="en-US" b="1" dirty="0">
                <a:solidFill>
                  <a:schemeClr val="tx2"/>
                </a:solidFill>
              </a:rPr>
              <a:t>Joint Involvement</a:t>
            </a:r>
            <a:endParaRPr lang="en-US" dirty="0">
              <a:solidFill>
                <a:schemeClr val="tx2"/>
              </a:solidFill>
            </a:endParaRPr>
          </a:p>
          <a:p>
            <a:r>
              <a:rPr lang="en-US" dirty="0">
                <a:solidFill>
                  <a:schemeClr val="tx2"/>
                </a:solidFill>
              </a:rPr>
              <a:t>Hands, wrists, ankles, and feet most commonly affected, </a:t>
            </a:r>
            <a:r>
              <a:rPr lang="en-US" b="1" dirty="0">
                <a:solidFill>
                  <a:schemeClr val="tx2"/>
                </a:solidFill>
              </a:rPr>
              <a:t>often bilaterally</a:t>
            </a:r>
          </a:p>
          <a:p>
            <a:r>
              <a:rPr lang="en-US" dirty="0">
                <a:solidFill>
                  <a:schemeClr val="tx2"/>
                </a:solidFill>
              </a:rPr>
              <a:t>Presence of </a:t>
            </a:r>
            <a:r>
              <a:rPr lang="en-US" b="1" dirty="0">
                <a:solidFill>
                  <a:schemeClr val="tx2"/>
                </a:solidFill>
              </a:rPr>
              <a:t>warmth and swelling </a:t>
            </a:r>
            <a:r>
              <a:rPr lang="en-US" dirty="0">
                <a:solidFill>
                  <a:schemeClr val="tx2"/>
                </a:solidFill>
              </a:rPr>
              <a:t>with or without pain</a:t>
            </a:r>
          </a:p>
          <a:p>
            <a:r>
              <a:rPr lang="en-US" dirty="0">
                <a:solidFill>
                  <a:schemeClr val="tx2"/>
                </a:solidFill>
              </a:rPr>
              <a:t>Prolonged </a:t>
            </a:r>
            <a:r>
              <a:rPr lang="en-US" b="1" dirty="0">
                <a:solidFill>
                  <a:schemeClr val="tx2"/>
                </a:solidFill>
              </a:rPr>
              <a:t>morning stiffness</a:t>
            </a:r>
            <a:r>
              <a:rPr lang="en-US" dirty="0">
                <a:solidFill>
                  <a:schemeClr val="tx2"/>
                </a:solidFill>
              </a:rPr>
              <a:t>, often for longer than 30 minutes in duration</a:t>
            </a:r>
          </a:p>
          <a:p>
            <a:r>
              <a:rPr lang="en-US" dirty="0">
                <a:solidFill>
                  <a:schemeClr val="tx2"/>
                </a:solidFill>
              </a:rPr>
              <a:t>Decreased functionality</a:t>
            </a:r>
          </a:p>
          <a:p>
            <a:r>
              <a:rPr lang="en-US" dirty="0">
                <a:solidFill>
                  <a:schemeClr val="tx2"/>
                </a:solidFill>
              </a:rPr>
              <a:t>Symptoms present for 6 weeks or more</a:t>
            </a:r>
          </a:p>
          <a:p>
            <a:r>
              <a:rPr lang="en-US" dirty="0">
                <a:solidFill>
                  <a:schemeClr val="tx2"/>
                </a:solidFill>
              </a:rPr>
              <a:t>Subluxations and deformities possible with advanced disease</a:t>
            </a:r>
          </a:p>
          <a:p>
            <a:endParaRPr lang="en-US" dirty="0">
              <a:solidFill>
                <a:schemeClr val="tx2"/>
              </a:solidFill>
            </a:endParaRPr>
          </a:p>
        </p:txBody>
      </p:sp>
    </p:spTree>
    <p:extLst>
      <p:ext uri="{BB962C8B-B14F-4D97-AF65-F5344CB8AC3E}">
        <p14:creationId xmlns:p14="http://schemas.microsoft.com/office/powerpoint/2010/main" val="2518269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omparing rheumatoid arthritis and osteoarthrit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9559" y="2262330"/>
            <a:ext cx="6019800" cy="43462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4072" y="2262330"/>
            <a:ext cx="4655127"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Osteoarthritis, the most common form of arthritis, involves the wearing away of the cartilage that caps the bones in your joints. </a:t>
            </a:r>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With </a:t>
            </a:r>
            <a:r>
              <a:rPr lang="en-US" dirty="0">
                <a:solidFill>
                  <a:schemeClr val="tx2"/>
                </a:solidFill>
              </a:rPr>
              <a:t>rheumatoid arthritis, the synovial membrane that protects and lubricates joints becomes inflamed, causing pain and swelling. Joint erosion may follow</a:t>
            </a:r>
            <a:r>
              <a:rPr lang="en-US" dirty="0" smtClean="0">
                <a:solidFill>
                  <a:schemeClr val="tx2"/>
                </a:solidFill>
              </a:rPr>
              <a:t>.</a:t>
            </a:r>
          </a:p>
          <a:p>
            <a:pPr marL="285750" indent="-285750">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1197614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eDucate | Rheumatoid arthritis (RA) overvie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08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790" y="624110"/>
            <a:ext cx="8911687" cy="1280890"/>
          </a:xfrm>
        </p:spPr>
        <p:txBody>
          <a:bodyPr/>
          <a:lstStyle/>
          <a:p>
            <a:pPr algn="ctr"/>
            <a:r>
              <a:rPr lang="en-US" dirty="0"/>
              <a:t>Patterns of joint involvement in rheumatoid arthritis.</a:t>
            </a:r>
          </a:p>
        </p:txBody>
      </p:sp>
      <p:pic>
        <p:nvPicPr>
          <p:cNvPr id="1026" name="Picture 2" descr="A schematic depicts patterns of joint involvement in rheumatoid arthritis. The schematic shows a human form with diagrammatic representation of all the joints of the human body. Joints are shown in three colors; those very commonly involved in rheumatoid arthritis are shown in red, those commonly involved are shown in orange, and the joints uncommonly involved are shown in yellow. The joints of the hands, feet, wrists, and ankles are most commonly involved, and are shown in red. Elbows, shoulders, knees, cervical spine, and temporomandibular joints are commonly affected and are shown in orange. Hip joint and distal interphalangeal joints of the fingers are uncommonly involved and are shown in yello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0181" y="2042160"/>
            <a:ext cx="8582296" cy="48158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680922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55" y="2147455"/>
            <a:ext cx="9642763" cy="4572000"/>
          </a:xfrm>
        </p:spPr>
      </p:pic>
    </p:spTree>
    <p:extLst>
      <p:ext uri="{BB962C8B-B14F-4D97-AF65-F5344CB8AC3E}">
        <p14:creationId xmlns:p14="http://schemas.microsoft.com/office/powerpoint/2010/main" val="3160031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845" y="676361"/>
            <a:ext cx="8911687" cy="1280890"/>
          </a:xfrm>
        </p:spPr>
        <p:txBody>
          <a:bodyPr/>
          <a:lstStyle/>
          <a:p>
            <a:r>
              <a:rPr lang="en-US" dirty="0">
                <a:solidFill>
                  <a:schemeClr val="tx2"/>
                </a:solidFill>
              </a:rPr>
              <a:t>Clinical presentation </a:t>
            </a:r>
          </a:p>
        </p:txBody>
      </p:sp>
      <p:sp>
        <p:nvSpPr>
          <p:cNvPr id="3" name="Content Placeholder 2"/>
          <p:cNvSpPr>
            <a:spLocks noGrp="1"/>
          </p:cNvSpPr>
          <p:nvPr>
            <p:ph idx="1"/>
          </p:nvPr>
        </p:nvSpPr>
        <p:spPr>
          <a:xfrm>
            <a:off x="277086" y="1498600"/>
            <a:ext cx="11914914" cy="5359400"/>
          </a:xfrm>
        </p:spPr>
        <p:txBody>
          <a:bodyPr>
            <a:normAutofit/>
          </a:bodyPr>
          <a:lstStyle/>
          <a:p>
            <a:pPr marL="0" indent="0">
              <a:buNone/>
            </a:pPr>
            <a:r>
              <a:rPr lang="en-US" b="1" dirty="0">
                <a:solidFill>
                  <a:schemeClr val="tx2"/>
                </a:solidFill>
              </a:rPr>
              <a:t>Extra-articular </a:t>
            </a:r>
            <a:r>
              <a:rPr lang="en-US" b="1" dirty="0" smtClean="0">
                <a:solidFill>
                  <a:schemeClr val="tx2"/>
                </a:solidFill>
              </a:rPr>
              <a:t>Involvement</a:t>
            </a:r>
          </a:p>
          <a:p>
            <a:r>
              <a:rPr lang="en-US" dirty="0" smtClean="0">
                <a:solidFill>
                  <a:schemeClr val="tx2"/>
                </a:solidFill>
              </a:rPr>
              <a:t>Generalized </a:t>
            </a:r>
            <a:r>
              <a:rPr lang="en-US" dirty="0">
                <a:solidFill>
                  <a:schemeClr val="tx2"/>
                </a:solidFill>
              </a:rPr>
              <a:t>fatigue, weakness, and decreased mood are nonspecific implications of disease</a:t>
            </a:r>
          </a:p>
          <a:p>
            <a:r>
              <a:rPr lang="en-US" dirty="0">
                <a:solidFill>
                  <a:schemeClr val="tx2"/>
                </a:solidFill>
              </a:rPr>
              <a:t>Rheumatoid nodules can be found on extensor or pleural lining surfaces</a:t>
            </a:r>
          </a:p>
          <a:p>
            <a:r>
              <a:rPr lang="en-US" dirty="0" smtClean="0">
                <a:solidFill>
                  <a:schemeClr val="tx2"/>
                </a:solidFill>
              </a:rPr>
              <a:t>Pulmonary complications such as Interstitial </a:t>
            </a:r>
            <a:r>
              <a:rPr lang="en-US" dirty="0">
                <a:solidFill>
                  <a:schemeClr val="tx2"/>
                </a:solidFill>
              </a:rPr>
              <a:t>lung disease or pleural disease</a:t>
            </a:r>
          </a:p>
          <a:p>
            <a:r>
              <a:rPr lang="en-US" dirty="0">
                <a:solidFill>
                  <a:schemeClr val="tx2"/>
                </a:solidFill>
              </a:rPr>
              <a:t>Vasculitis</a:t>
            </a:r>
          </a:p>
          <a:p>
            <a:r>
              <a:rPr lang="en-US" dirty="0" smtClean="0">
                <a:solidFill>
                  <a:schemeClr val="tx2"/>
                </a:solidFill>
              </a:rPr>
              <a:t>Ocular manifestations such as </a:t>
            </a:r>
            <a:r>
              <a:rPr lang="en-US" dirty="0" err="1" smtClean="0">
                <a:solidFill>
                  <a:schemeClr val="tx2"/>
                </a:solidFill>
              </a:rPr>
              <a:t>Keratoconjunctivitis</a:t>
            </a:r>
            <a:r>
              <a:rPr lang="en-US" dirty="0" smtClean="0">
                <a:solidFill>
                  <a:schemeClr val="tx2"/>
                </a:solidFill>
              </a:rPr>
              <a:t> </a:t>
            </a:r>
            <a:r>
              <a:rPr lang="en-US" dirty="0" err="1">
                <a:solidFill>
                  <a:schemeClr val="tx2"/>
                </a:solidFill>
              </a:rPr>
              <a:t>sicca</a:t>
            </a:r>
            <a:r>
              <a:rPr lang="en-US" dirty="0">
                <a:solidFill>
                  <a:schemeClr val="tx2"/>
                </a:solidFill>
              </a:rPr>
              <a:t>, </a:t>
            </a:r>
            <a:r>
              <a:rPr lang="en-US" dirty="0" err="1">
                <a:solidFill>
                  <a:schemeClr val="tx2"/>
                </a:solidFill>
              </a:rPr>
              <a:t>scleritis</a:t>
            </a:r>
            <a:r>
              <a:rPr lang="en-US" dirty="0">
                <a:solidFill>
                  <a:schemeClr val="tx2"/>
                </a:solidFill>
              </a:rPr>
              <a:t>, or </a:t>
            </a:r>
            <a:r>
              <a:rPr lang="en-US" dirty="0" err="1">
                <a:solidFill>
                  <a:schemeClr val="tx2"/>
                </a:solidFill>
              </a:rPr>
              <a:t>Sjögren’s</a:t>
            </a:r>
            <a:r>
              <a:rPr lang="en-US" dirty="0">
                <a:solidFill>
                  <a:schemeClr val="tx2"/>
                </a:solidFill>
              </a:rPr>
              <a:t> syndrome</a:t>
            </a:r>
          </a:p>
          <a:p>
            <a:r>
              <a:rPr lang="en-US" dirty="0" smtClean="0">
                <a:solidFill>
                  <a:schemeClr val="tx2"/>
                </a:solidFill>
              </a:rPr>
              <a:t>Cardiac involvement such as Pericarditis</a:t>
            </a:r>
            <a:r>
              <a:rPr lang="en-US" dirty="0">
                <a:solidFill>
                  <a:schemeClr val="tx2"/>
                </a:solidFill>
              </a:rPr>
              <a:t>, cardiac conduction abnormalities, or myocarditis</a:t>
            </a:r>
          </a:p>
          <a:p>
            <a:r>
              <a:rPr lang="en-US" dirty="0" smtClean="0">
                <a:solidFill>
                  <a:schemeClr val="tx2"/>
                </a:solidFill>
              </a:rPr>
              <a:t>Hematologic involvement such as </a:t>
            </a:r>
            <a:r>
              <a:rPr lang="en-US" dirty="0" err="1" smtClean="0">
                <a:solidFill>
                  <a:schemeClr val="tx2"/>
                </a:solidFill>
              </a:rPr>
              <a:t>Felty</a:t>
            </a:r>
            <a:r>
              <a:rPr lang="en-US" dirty="0" smtClean="0">
                <a:solidFill>
                  <a:schemeClr val="tx2"/>
                </a:solidFill>
              </a:rPr>
              <a:t> </a:t>
            </a:r>
            <a:r>
              <a:rPr lang="en-US" dirty="0">
                <a:solidFill>
                  <a:schemeClr val="tx2"/>
                </a:solidFill>
              </a:rPr>
              <a:t>syndrome or </a:t>
            </a:r>
            <a:r>
              <a:rPr lang="en-US" dirty="0" smtClean="0">
                <a:solidFill>
                  <a:schemeClr val="tx2"/>
                </a:solidFill>
              </a:rPr>
              <a:t>anemia</a:t>
            </a:r>
          </a:p>
          <a:p>
            <a:r>
              <a:rPr lang="en-US" dirty="0">
                <a:solidFill>
                  <a:schemeClr val="tx2"/>
                </a:solidFill>
              </a:rPr>
              <a:t>Lymphadenopathy may occur in patients with RA, and when present, it warrants a work-up for infection or malignancy. </a:t>
            </a:r>
            <a:endParaRPr lang="en-US" dirty="0" smtClean="0">
              <a:solidFill>
                <a:schemeClr val="tx2"/>
              </a:solidFill>
            </a:endParaRPr>
          </a:p>
          <a:p>
            <a:r>
              <a:rPr lang="en-US" dirty="0" smtClean="0">
                <a:solidFill>
                  <a:schemeClr val="tx2"/>
                </a:solidFill>
              </a:rPr>
              <a:t>Amyloidosis </a:t>
            </a:r>
            <a:r>
              <a:rPr lang="en-US" dirty="0">
                <a:solidFill>
                  <a:schemeClr val="tx2"/>
                </a:solidFill>
              </a:rPr>
              <a:t>is a rare complication of longstanding RA and may lead to renal and gastrointestinal complications</a:t>
            </a:r>
            <a:r>
              <a:rPr lang="en-US" dirty="0" smtClean="0">
                <a:solidFill>
                  <a:schemeClr val="tx2"/>
                </a:solidFill>
              </a:rPr>
              <a:t>.</a:t>
            </a:r>
          </a:p>
          <a:p>
            <a:r>
              <a:rPr lang="en-US" dirty="0" smtClean="0">
                <a:solidFill>
                  <a:schemeClr val="tx2"/>
                </a:solidFill>
              </a:rPr>
              <a:t> </a:t>
            </a:r>
            <a:r>
              <a:rPr lang="en-US" dirty="0">
                <a:solidFill>
                  <a:schemeClr val="tx2"/>
                </a:solidFill>
              </a:rPr>
              <a:t>Osteoporosis in patients with RA is almost 2 times higher than in patients without </a:t>
            </a:r>
            <a:r>
              <a:rPr lang="en-US" dirty="0" smtClean="0">
                <a:solidFill>
                  <a:schemeClr val="tx2"/>
                </a:solidFill>
              </a:rPr>
              <a:t>RA.</a:t>
            </a:r>
            <a:endParaRPr lang="en-US" dirty="0">
              <a:solidFill>
                <a:schemeClr val="tx2"/>
              </a:solidFill>
            </a:endParaRPr>
          </a:p>
          <a:p>
            <a:pPr marL="0" indent="0">
              <a:buNone/>
            </a:pPr>
            <a:r>
              <a:rPr lang="en-US" dirty="0">
                <a:solidFill>
                  <a:schemeClr val="tx2"/>
                </a:solidFill>
              </a:rPr>
              <a:t> Patients with </a:t>
            </a:r>
            <a:r>
              <a:rPr lang="en-US" b="1" dirty="0">
                <a:solidFill>
                  <a:schemeClr val="tx2"/>
                </a:solidFill>
              </a:rPr>
              <a:t>high-titer RF or ACPA </a:t>
            </a:r>
            <a:r>
              <a:rPr lang="en-US" dirty="0">
                <a:solidFill>
                  <a:schemeClr val="tx2"/>
                </a:solidFill>
              </a:rPr>
              <a:t>have a higher likelihood of extra-articular manifestations.</a:t>
            </a:r>
          </a:p>
          <a:p>
            <a:pPr marL="0" indent="0">
              <a:buNone/>
            </a:pPr>
            <a:endParaRPr lang="en-US" dirty="0">
              <a:solidFill>
                <a:schemeClr val="tx2"/>
              </a:solidFill>
            </a:endParaRPr>
          </a:p>
        </p:txBody>
      </p:sp>
    </p:spTree>
    <p:extLst>
      <p:ext uri="{BB962C8B-B14F-4D97-AF65-F5344CB8AC3E}">
        <p14:creationId xmlns:p14="http://schemas.microsoft.com/office/powerpoint/2010/main" val="651455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159" y="650236"/>
            <a:ext cx="8911687" cy="1280890"/>
          </a:xfrm>
        </p:spPr>
        <p:txBody>
          <a:bodyPr/>
          <a:lstStyle/>
          <a:p>
            <a:r>
              <a:rPr lang="en-US" dirty="0" smtClean="0">
                <a:solidFill>
                  <a:schemeClr val="tx2"/>
                </a:solidFill>
              </a:rPr>
              <a:t>Clinical presentation</a:t>
            </a:r>
            <a:endParaRPr lang="en-US" dirty="0">
              <a:solidFill>
                <a:schemeClr val="tx2"/>
              </a:solidFill>
            </a:endParaRPr>
          </a:p>
        </p:txBody>
      </p:sp>
      <p:sp>
        <p:nvSpPr>
          <p:cNvPr id="3" name="Content Placeholder 2"/>
          <p:cNvSpPr>
            <a:spLocks noGrp="1"/>
          </p:cNvSpPr>
          <p:nvPr>
            <p:ph idx="1"/>
          </p:nvPr>
        </p:nvSpPr>
        <p:spPr>
          <a:xfrm>
            <a:off x="277086" y="2081348"/>
            <a:ext cx="11766868" cy="4632959"/>
          </a:xfrm>
        </p:spPr>
        <p:txBody>
          <a:bodyPr/>
          <a:lstStyle/>
          <a:p>
            <a:pPr marL="0" indent="0">
              <a:buNone/>
            </a:pPr>
            <a:r>
              <a:rPr lang="en-US" b="1" dirty="0">
                <a:solidFill>
                  <a:schemeClr val="tx2"/>
                </a:solidFill>
              </a:rPr>
              <a:t>Laboratory </a:t>
            </a:r>
            <a:r>
              <a:rPr lang="en-US" b="1" dirty="0" smtClean="0">
                <a:solidFill>
                  <a:schemeClr val="tx2"/>
                </a:solidFill>
              </a:rPr>
              <a:t>Findings</a:t>
            </a:r>
          </a:p>
          <a:p>
            <a:r>
              <a:rPr lang="en-US" dirty="0" smtClean="0">
                <a:solidFill>
                  <a:schemeClr val="tx2"/>
                </a:solidFill>
              </a:rPr>
              <a:t>The </a:t>
            </a:r>
            <a:r>
              <a:rPr lang="en-US" dirty="0">
                <a:solidFill>
                  <a:schemeClr val="tx2"/>
                </a:solidFill>
              </a:rPr>
              <a:t>complete blood count can be altered by RA or its treatment</a:t>
            </a:r>
          </a:p>
          <a:p>
            <a:r>
              <a:rPr lang="en-US" dirty="0">
                <a:solidFill>
                  <a:schemeClr val="tx2"/>
                </a:solidFill>
              </a:rPr>
              <a:t>Rheumatoid factor is detected in 70% to 80% of patients with RA with higher titers, which reflects increased sensitivity and more progressive disease</a:t>
            </a:r>
          </a:p>
          <a:p>
            <a:r>
              <a:rPr lang="en-US" dirty="0">
                <a:solidFill>
                  <a:schemeClr val="tx2"/>
                </a:solidFill>
              </a:rPr>
              <a:t>Anti-cyclic </a:t>
            </a:r>
            <a:r>
              <a:rPr lang="en-US" dirty="0" err="1">
                <a:solidFill>
                  <a:schemeClr val="tx2"/>
                </a:solidFill>
              </a:rPr>
              <a:t>citrullinated</a:t>
            </a:r>
            <a:r>
              <a:rPr lang="en-US" dirty="0">
                <a:solidFill>
                  <a:schemeClr val="tx2"/>
                </a:solidFill>
              </a:rPr>
              <a:t> antibodies are more specific for disease, particularly early stage, and generally indicate more aggressive disease</a:t>
            </a:r>
          </a:p>
          <a:p>
            <a:r>
              <a:rPr lang="en-US" dirty="0">
                <a:solidFill>
                  <a:schemeClr val="tx2"/>
                </a:solidFill>
              </a:rPr>
              <a:t>Erythrocyte sedimentation rate and C-reactive proteins may indicate the presence of a nonspecific inflammatory process</a:t>
            </a:r>
          </a:p>
          <a:p>
            <a:r>
              <a:rPr lang="en-US" dirty="0">
                <a:solidFill>
                  <a:schemeClr val="tx2"/>
                </a:solidFill>
              </a:rPr>
              <a:t>Synovial fluid analysis through joint aspiration typically demonstrates a high white blood cell count in the absence of crystals or </a:t>
            </a:r>
            <a:r>
              <a:rPr lang="en-US" dirty="0" smtClean="0">
                <a:solidFill>
                  <a:schemeClr val="tx2"/>
                </a:solidFill>
              </a:rPr>
              <a:t>infection</a:t>
            </a:r>
          </a:p>
          <a:p>
            <a:pPr marL="0" indent="0">
              <a:buNone/>
            </a:pPr>
            <a:endParaRPr lang="en-US" dirty="0">
              <a:solidFill>
                <a:schemeClr val="tx2"/>
              </a:solidFill>
            </a:endParaRPr>
          </a:p>
        </p:txBody>
      </p:sp>
    </p:spTree>
    <p:extLst>
      <p:ext uri="{BB962C8B-B14F-4D97-AF65-F5344CB8AC3E}">
        <p14:creationId xmlns:p14="http://schemas.microsoft.com/office/powerpoint/2010/main" val="745990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217" y="676362"/>
            <a:ext cx="8911687" cy="1280890"/>
          </a:xfrm>
        </p:spPr>
        <p:txBody>
          <a:bodyPr/>
          <a:lstStyle/>
          <a:p>
            <a:r>
              <a:rPr lang="en-US" dirty="0">
                <a:solidFill>
                  <a:schemeClr val="tx2"/>
                </a:solidFill>
              </a:rPr>
              <a:t>Clinical presentation</a:t>
            </a:r>
          </a:p>
        </p:txBody>
      </p:sp>
      <p:sp>
        <p:nvSpPr>
          <p:cNvPr id="3" name="Content Placeholder 2"/>
          <p:cNvSpPr>
            <a:spLocks noGrp="1"/>
          </p:cNvSpPr>
          <p:nvPr>
            <p:ph idx="1"/>
          </p:nvPr>
        </p:nvSpPr>
        <p:spPr>
          <a:xfrm>
            <a:off x="264024" y="1622169"/>
            <a:ext cx="11927976" cy="3777622"/>
          </a:xfrm>
        </p:spPr>
        <p:txBody>
          <a:bodyPr/>
          <a:lstStyle/>
          <a:p>
            <a:pPr marL="0" indent="0">
              <a:buNone/>
            </a:pPr>
            <a:r>
              <a:rPr lang="en-US" b="1" dirty="0">
                <a:solidFill>
                  <a:schemeClr val="tx2"/>
                </a:solidFill>
              </a:rPr>
              <a:t>Radiography</a:t>
            </a:r>
            <a:endParaRPr lang="en-US" dirty="0">
              <a:solidFill>
                <a:schemeClr val="tx2"/>
              </a:solidFill>
            </a:endParaRPr>
          </a:p>
          <a:p>
            <a:r>
              <a:rPr lang="en-US" dirty="0">
                <a:solidFill>
                  <a:schemeClr val="tx2"/>
                </a:solidFill>
              </a:rPr>
              <a:t>In early stages of RA, it may show soft-tissue swelling and joint space narrowing</a:t>
            </a:r>
          </a:p>
          <a:p>
            <a:r>
              <a:rPr lang="en-US" dirty="0">
                <a:solidFill>
                  <a:schemeClr val="tx2"/>
                </a:solidFill>
              </a:rPr>
              <a:t>In late-stage disease, it may show joint subluxations, deviations, and secondary arthritis</a:t>
            </a:r>
          </a:p>
          <a:p>
            <a:endParaRPr lang="en-US" dirty="0">
              <a:solidFill>
                <a:schemeClr val="tx2"/>
              </a:solidFill>
            </a:endParaRPr>
          </a:p>
        </p:txBody>
      </p:sp>
      <p:pic>
        <p:nvPicPr>
          <p:cNvPr id="4" name="Picture 3"/>
          <p:cNvPicPr>
            <a:picLocks noChangeAspect="1"/>
          </p:cNvPicPr>
          <p:nvPr/>
        </p:nvPicPr>
        <p:blipFill>
          <a:blip r:embed="rId2"/>
          <a:stretch>
            <a:fillRect/>
          </a:stretch>
        </p:blipFill>
        <p:spPr>
          <a:xfrm>
            <a:off x="457200" y="3665400"/>
            <a:ext cx="5541818" cy="2840182"/>
          </a:xfrm>
          <a:prstGeom prst="rect">
            <a:avLst/>
          </a:prstGeom>
        </p:spPr>
      </p:pic>
      <p:pic>
        <p:nvPicPr>
          <p:cNvPr id="5" name="Picture 4"/>
          <p:cNvPicPr>
            <a:picLocks noChangeAspect="1"/>
          </p:cNvPicPr>
          <p:nvPr/>
        </p:nvPicPr>
        <p:blipFill>
          <a:blip r:embed="rId3"/>
          <a:stretch>
            <a:fillRect/>
          </a:stretch>
        </p:blipFill>
        <p:spPr>
          <a:xfrm>
            <a:off x="6192193" y="3665400"/>
            <a:ext cx="5875115" cy="2840182"/>
          </a:xfrm>
          <a:prstGeom prst="rect">
            <a:avLst/>
          </a:prstGeom>
        </p:spPr>
      </p:pic>
    </p:spTree>
    <p:extLst>
      <p:ext uri="{BB962C8B-B14F-4D97-AF65-F5344CB8AC3E}">
        <p14:creationId xmlns:p14="http://schemas.microsoft.com/office/powerpoint/2010/main" val="45481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536" y="637173"/>
            <a:ext cx="8911687" cy="1280890"/>
          </a:xfrm>
        </p:spPr>
        <p:txBody>
          <a:bodyPr/>
          <a:lstStyle/>
          <a:p>
            <a:r>
              <a:rPr lang="en-US" dirty="0" smtClean="0">
                <a:solidFill>
                  <a:schemeClr val="tx2"/>
                </a:solidFill>
              </a:rPr>
              <a:t>Diagnostic criteria </a:t>
            </a:r>
            <a:endParaRPr lang="en-US" dirty="0">
              <a:solidFill>
                <a:schemeClr val="tx2"/>
              </a:solidFill>
            </a:endParaRPr>
          </a:p>
        </p:txBody>
      </p:sp>
      <p:sp>
        <p:nvSpPr>
          <p:cNvPr id="3" name="Content Placeholder 2"/>
          <p:cNvSpPr>
            <a:spLocks noGrp="1"/>
          </p:cNvSpPr>
          <p:nvPr>
            <p:ph idx="1"/>
          </p:nvPr>
        </p:nvSpPr>
        <p:spPr>
          <a:xfrm>
            <a:off x="222069" y="1918064"/>
            <a:ext cx="11282543" cy="3993158"/>
          </a:xfrm>
        </p:spPr>
        <p:txBody>
          <a:bodyPr/>
          <a:lstStyle/>
          <a:p>
            <a:r>
              <a:rPr lang="en-US" dirty="0" smtClean="0">
                <a:solidFill>
                  <a:schemeClr val="tx2"/>
                </a:solidFill>
              </a:rPr>
              <a:t>Early identification </a:t>
            </a:r>
            <a:r>
              <a:rPr lang="en-US" dirty="0">
                <a:solidFill>
                  <a:schemeClr val="tx2"/>
                </a:solidFill>
              </a:rPr>
              <a:t>of patients with RA may allow for earlier treatment geared toward preventing structural damage to joints.</a:t>
            </a:r>
            <a:endParaRPr lang="en-US" dirty="0" smtClean="0">
              <a:solidFill>
                <a:schemeClr val="tx2"/>
              </a:solidFill>
            </a:endParaRPr>
          </a:p>
          <a:p>
            <a:r>
              <a:rPr lang="en-US" dirty="0" smtClean="0">
                <a:solidFill>
                  <a:schemeClr val="tx2"/>
                </a:solidFill>
              </a:rPr>
              <a:t>A </a:t>
            </a:r>
            <a:r>
              <a:rPr lang="en-US" dirty="0">
                <a:solidFill>
                  <a:schemeClr val="tx2"/>
                </a:solidFill>
              </a:rPr>
              <a:t>total score of </a:t>
            </a:r>
            <a:r>
              <a:rPr lang="en-US" b="1" dirty="0">
                <a:solidFill>
                  <a:schemeClr val="tx2"/>
                </a:solidFill>
              </a:rPr>
              <a:t>6 or more </a:t>
            </a:r>
            <a:r>
              <a:rPr lang="en-US" dirty="0">
                <a:solidFill>
                  <a:schemeClr val="tx2"/>
                </a:solidFill>
              </a:rPr>
              <a:t>out of a possible total score of 10 is considered diagnostic for </a:t>
            </a:r>
            <a:r>
              <a:rPr lang="en-US" dirty="0" smtClean="0">
                <a:solidFill>
                  <a:schemeClr val="tx2"/>
                </a:solidFill>
              </a:rPr>
              <a:t>RA. </a:t>
            </a:r>
          </a:p>
          <a:p>
            <a:r>
              <a:rPr lang="en-US" dirty="0">
                <a:solidFill>
                  <a:schemeClr val="tx2"/>
                </a:solidFill>
              </a:rPr>
              <a:t> Not all patients with RA will score 6 or greater initially but may evolve to higher scores over time.</a:t>
            </a:r>
          </a:p>
        </p:txBody>
      </p:sp>
    </p:spTree>
    <p:extLst>
      <p:ext uri="{BB962C8B-B14F-4D97-AF65-F5344CB8AC3E}">
        <p14:creationId xmlns:p14="http://schemas.microsoft.com/office/powerpoint/2010/main" val="3064835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615" y="644044"/>
            <a:ext cx="7958331" cy="1077229"/>
          </a:xfrm>
        </p:spPr>
        <p:txBody>
          <a:bodyPr/>
          <a:lstStyle/>
          <a:p>
            <a:pPr algn="l"/>
            <a:r>
              <a:rPr lang="en-US" dirty="0" smtClean="0">
                <a:solidFill>
                  <a:schemeClr val="accent1">
                    <a:lumMod val="20000"/>
                    <a:lumOff val="80000"/>
                  </a:schemeClr>
                </a:solidFill>
              </a:rPr>
              <a:t>Introduction</a:t>
            </a:r>
            <a:endParaRPr lang="en-US" dirty="0">
              <a:solidFill>
                <a:schemeClr val="accent1">
                  <a:lumMod val="20000"/>
                  <a:lumOff val="80000"/>
                </a:schemeClr>
              </a:solidFill>
            </a:endParaRPr>
          </a:p>
        </p:txBody>
      </p:sp>
      <p:sp>
        <p:nvSpPr>
          <p:cNvPr id="3" name="Content Placeholder 2"/>
          <p:cNvSpPr>
            <a:spLocks noGrp="1"/>
          </p:cNvSpPr>
          <p:nvPr>
            <p:ph idx="1"/>
          </p:nvPr>
        </p:nvSpPr>
        <p:spPr>
          <a:xfrm>
            <a:off x="101600" y="2293416"/>
            <a:ext cx="12090400" cy="4653484"/>
          </a:xfrm>
        </p:spPr>
        <p:txBody>
          <a:bodyPr>
            <a:normAutofit/>
          </a:bodyPr>
          <a:lstStyle/>
          <a:p>
            <a:r>
              <a:rPr lang="en-US" dirty="0" smtClean="0">
                <a:solidFill>
                  <a:schemeClr val="accent1">
                    <a:lumMod val="20000"/>
                    <a:lumOff val="80000"/>
                  </a:schemeClr>
                </a:solidFill>
              </a:rPr>
              <a:t>Rheumatoid </a:t>
            </a:r>
            <a:r>
              <a:rPr lang="en-US" dirty="0">
                <a:solidFill>
                  <a:schemeClr val="accent1">
                    <a:lumMod val="20000"/>
                    <a:lumOff val="80000"/>
                  </a:schemeClr>
                </a:solidFill>
              </a:rPr>
              <a:t>arthritis (RA) is a common, chronic, progressive autoimmune condition that primarily affects the joint and synovium but can also have detrimental effects on organ systems throughout the body</a:t>
            </a:r>
            <a:r>
              <a:rPr lang="en-US" dirty="0" smtClean="0">
                <a:solidFill>
                  <a:schemeClr val="accent1">
                    <a:lumMod val="20000"/>
                    <a:lumOff val="80000"/>
                  </a:schemeClr>
                </a:solidFill>
              </a:rPr>
              <a:t>. </a:t>
            </a:r>
            <a:r>
              <a:rPr lang="en-US" dirty="0">
                <a:solidFill>
                  <a:schemeClr val="accent1">
                    <a:lumMod val="20000"/>
                    <a:lumOff val="80000"/>
                  </a:schemeClr>
                </a:solidFill>
              </a:rPr>
              <a:t>It can have substantial and devastating effects on one’s ability to function and complete basic activities of daily living. </a:t>
            </a:r>
            <a:endParaRPr lang="en-US" dirty="0" smtClean="0">
              <a:solidFill>
                <a:schemeClr val="accent1">
                  <a:lumMod val="20000"/>
                  <a:lumOff val="80000"/>
                </a:schemeClr>
              </a:solidFill>
            </a:endParaRPr>
          </a:p>
        </p:txBody>
      </p:sp>
      <p:pic>
        <p:nvPicPr>
          <p:cNvPr id="4" name="Picture 3"/>
          <p:cNvPicPr>
            <a:picLocks noChangeAspect="1"/>
          </p:cNvPicPr>
          <p:nvPr/>
        </p:nvPicPr>
        <p:blipFill>
          <a:blip r:embed="rId2"/>
          <a:stretch>
            <a:fillRect/>
          </a:stretch>
        </p:blipFill>
        <p:spPr>
          <a:xfrm>
            <a:off x="6705599" y="3931227"/>
            <a:ext cx="5167745" cy="2441864"/>
          </a:xfrm>
          <a:prstGeom prst="rect">
            <a:avLst/>
          </a:prstGeom>
          <a:ln>
            <a:noFill/>
          </a:ln>
          <a:effectLst>
            <a:softEdge rad="112500"/>
          </a:effectLst>
        </p:spPr>
      </p:pic>
    </p:spTree>
    <p:extLst>
      <p:ext uri="{BB962C8B-B14F-4D97-AF65-F5344CB8AC3E}">
        <p14:creationId xmlns:p14="http://schemas.microsoft.com/office/powerpoint/2010/main" val="1508923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091" y="637173"/>
            <a:ext cx="8911687" cy="1280890"/>
          </a:xfrm>
        </p:spPr>
        <p:txBody>
          <a:bodyPr/>
          <a:lstStyle/>
          <a:p>
            <a:r>
              <a:rPr lang="en-US" dirty="0">
                <a:solidFill>
                  <a:schemeClr val="tx2"/>
                </a:solidFill>
              </a:rPr>
              <a:t>ACR/EULAR Rheumatoid Arthritis Classification Criteria</a:t>
            </a:r>
          </a:p>
        </p:txBody>
      </p:sp>
      <p:pic>
        <p:nvPicPr>
          <p:cNvPr id="4" name="Content Placeholder 3"/>
          <p:cNvPicPr>
            <a:picLocks noGrp="1" noChangeAspect="1"/>
          </p:cNvPicPr>
          <p:nvPr>
            <p:ph idx="1"/>
          </p:nvPr>
        </p:nvPicPr>
        <p:blipFill>
          <a:blip r:embed="rId2"/>
          <a:stretch>
            <a:fillRect/>
          </a:stretch>
        </p:blipFill>
        <p:spPr>
          <a:xfrm>
            <a:off x="623455" y="2208212"/>
            <a:ext cx="11277600" cy="4511243"/>
          </a:xfrm>
          <a:prstGeom prst="rect">
            <a:avLst/>
          </a:prstGeom>
        </p:spPr>
      </p:pic>
    </p:spTree>
    <p:extLst>
      <p:ext uri="{BB962C8B-B14F-4D97-AF65-F5344CB8AC3E}">
        <p14:creationId xmlns:p14="http://schemas.microsoft.com/office/powerpoint/2010/main" val="916225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908" y="676362"/>
            <a:ext cx="8911687" cy="1280890"/>
          </a:xfrm>
        </p:spPr>
        <p:txBody>
          <a:bodyPr/>
          <a:lstStyle/>
          <a:p>
            <a:r>
              <a:rPr lang="en-US" dirty="0" smtClean="0">
                <a:solidFill>
                  <a:schemeClr val="tx2"/>
                </a:solidFill>
              </a:rPr>
              <a:t>Treatment</a:t>
            </a:r>
            <a:r>
              <a:rPr lang="en-US" dirty="0" smtClean="0"/>
              <a:t/>
            </a:r>
            <a:br>
              <a:rPr lang="en-US" dirty="0" smtClean="0"/>
            </a:br>
            <a:endParaRPr lang="en-US" dirty="0"/>
          </a:p>
        </p:txBody>
      </p:sp>
      <p:sp>
        <p:nvSpPr>
          <p:cNvPr id="3" name="Content Placeholder 2"/>
          <p:cNvSpPr>
            <a:spLocks noGrp="1"/>
          </p:cNvSpPr>
          <p:nvPr>
            <p:ph idx="1"/>
          </p:nvPr>
        </p:nvSpPr>
        <p:spPr>
          <a:xfrm>
            <a:off x="300446" y="1802674"/>
            <a:ext cx="11652068" cy="4754880"/>
          </a:xfrm>
        </p:spPr>
        <p:txBody>
          <a:bodyPr/>
          <a:lstStyle/>
          <a:p>
            <a:pPr marL="0" indent="0">
              <a:buNone/>
            </a:pPr>
            <a:r>
              <a:rPr lang="en-US" b="1" dirty="0">
                <a:solidFill>
                  <a:schemeClr val="tx2"/>
                </a:solidFill>
              </a:rPr>
              <a:t>Desired Outcomes</a:t>
            </a:r>
          </a:p>
          <a:p>
            <a:r>
              <a:rPr lang="en-US" dirty="0">
                <a:solidFill>
                  <a:schemeClr val="tx2"/>
                </a:solidFill>
              </a:rPr>
              <a:t>The ACR as well as the EULAR guidelines suggest a </a:t>
            </a:r>
            <a:r>
              <a:rPr lang="en-US" b="1" dirty="0">
                <a:solidFill>
                  <a:schemeClr val="tx2"/>
                </a:solidFill>
              </a:rPr>
              <a:t>treat-to-target approach </a:t>
            </a:r>
            <a:r>
              <a:rPr lang="en-US" dirty="0">
                <a:solidFill>
                  <a:schemeClr val="tx2"/>
                </a:solidFill>
              </a:rPr>
              <a:t>when treating patients with </a:t>
            </a:r>
            <a:r>
              <a:rPr lang="en-US" dirty="0" smtClean="0">
                <a:solidFill>
                  <a:schemeClr val="tx2"/>
                </a:solidFill>
              </a:rPr>
              <a:t>RA, suggesting that </a:t>
            </a:r>
            <a:r>
              <a:rPr lang="en-US" dirty="0">
                <a:solidFill>
                  <a:schemeClr val="tx2"/>
                </a:solidFill>
              </a:rPr>
              <a:t>if remission cannot be achieved, low disease activity is an acceptable alternative </a:t>
            </a:r>
            <a:r>
              <a:rPr lang="en-US" dirty="0" smtClean="0">
                <a:solidFill>
                  <a:schemeClr val="tx2"/>
                </a:solidFill>
              </a:rPr>
              <a:t>target.</a:t>
            </a:r>
            <a:r>
              <a:rPr lang="en-US" dirty="0">
                <a:solidFill>
                  <a:schemeClr val="tx2"/>
                </a:solidFill>
              </a:rPr>
              <a:t> </a:t>
            </a:r>
            <a:endParaRPr lang="en-US" dirty="0" smtClean="0">
              <a:solidFill>
                <a:schemeClr val="tx2"/>
              </a:solidFill>
            </a:endParaRPr>
          </a:p>
          <a:p>
            <a:r>
              <a:rPr lang="en-US" dirty="0" smtClean="0">
                <a:solidFill>
                  <a:schemeClr val="tx2"/>
                </a:solidFill>
              </a:rPr>
              <a:t> </a:t>
            </a:r>
            <a:r>
              <a:rPr lang="en-US" dirty="0">
                <a:solidFill>
                  <a:schemeClr val="tx2"/>
                </a:solidFill>
              </a:rPr>
              <a:t>In general, RA treatment is directed toward </a:t>
            </a:r>
            <a:r>
              <a:rPr lang="en-US" b="1" dirty="0">
                <a:solidFill>
                  <a:schemeClr val="tx2"/>
                </a:solidFill>
              </a:rPr>
              <a:t>reducing inflammation and symptoms</a:t>
            </a:r>
            <a:r>
              <a:rPr lang="en-US" dirty="0">
                <a:solidFill>
                  <a:schemeClr val="tx2"/>
                </a:solidFill>
              </a:rPr>
              <a:t>, including joint pain and stiffness. Most of the therapies used to treat RA slow the disease progression and thus the progression of irreversible joint damage, which can help decrease disability and improve quality of </a:t>
            </a:r>
            <a:r>
              <a:rPr lang="en-US" dirty="0" smtClean="0">
                <a:solidFill>
                  <a:schemeClr val="tx2"/>
                </a:solidFill>
              </a:rPr>
              <a:t>life.</a:t>
            </a:r>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2320781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34" y="663299"/>
            <a:ext cx="8911687" cy="1280890"/>
          </a:xfrm>
        </p:spPr>
        <p:txBody>
          <a:bodyPr/>
          <a:lstStyle/>
          <a:p>
            <a:r>
              <a:rPr lang="en-US" dirty="0" smtClean="0">
                <a:solidFill>
                  <a:schemeClr val="tx2"/>
                </a:solidFill>
              </a:rPr>
              <a:t>Treatment</a:t>
            </a:r>
            <a:r>
              <a:rPr lang="en-US" dirty="0" smtClean="0"/>
              <a:t/>
            </a:r>
            <a:br>
              <a:rPr lang="en-US" dirty="0" smtClean="0"/>
            </a:br>
            <a:endParaRPr lang="en-US" dirty="0"/>
          </a:p>
        </p:txBody>
      </p:sp>
      <p:sp>
        <p:nvSpPr>
          <p:cNvPr id="3" name="Content Placeholder 2"/>
          <p:cNvSpPr>
            <a:spLocks noGrp="1"/>
          </p:cNvSpPr>
          <p:nvPr>
            <p:ph idx="1"/>
          </p:nvPr>
        </p:nvSpPr>
        <p:spPr>
          <a:xfrm>
            <a:off x="274320" y="1841863"/>
            <a:ext cx="11917680" cy="4781006"/>
          </a:xfrm>
        </p:spPr>
        <p:txBody>
          <a:bodyPr/>
          <a:lstStyle/>
          <a:p>
            <a:pPr marL="0" indent="0">
              <a:buNone/>
            </a:pPr>
            <a:r>
              <a:rPr lang="en-US" b="1" dirty="0">
                <a:solidFill>
                  <a:schemeClr val="tx2"/>
                </a:solidFill>
              </a:rPr>
              <a:t>General Approach To Treatment</a:t>
            </a:r>
          </a:p>
          <a:p>
            <a:pPr marL="0" indent="0">
              <a:buNone/>
            </a:pPr>
            <a:endParaRPr lang="en-US" dirty="0" smtClean="0">
              <a:solidFill>
                <a:schemeClr val="tx2"/>
              </a:solidFill>
            </a:endParaRPr>
          </a:p>
          <a:p>
            <a:r>
              <a:rPr lang="en-US" dirty="0" smtClean="0">
                <a:solidFill>
                  <a:schemeClr val="tx2"/>
                </a:solidFill>
              </a:rPr>
              <a:t>Available </a:t>
            </a:r>
            <a:r>
              <a:rPr lang="en-US" dirty="0">
                <a:solidFill>
                  <a:schemeClr val="tx2"/>
                </a:solidFill>
              </a:rPr>
              <a:t>pharmacologic therapies </a:t>
            </a:r>
            <a:r>
              <a:rPr lang="en-US" b="1" dirty="0">
                <a:solidFill>
                  <a:schemeClr val="tx2"/>
                </a:solidFill>
              </a:rPr>
              <a:t>do not reverse joint damage </a:t>
            </a:r>
            <a:r>
              <a:rPr lang="en-US" dirty="0">
                <a:solidFill>
                  <a:schemeClr val="tx2"/>
                </a:solidFill>
              </a:rPr>
              <a:t>that has already occurred. Therefore, early aggressive treatment of RA is imperative. Several studies have supported that </a:t>
            </a:r>
            <a:r>
              <a:rPr lang="en-US" b="1" dirty="0">
                <a:solidFill>
                  <a:schemeClr val="tx2"/>
                </a:solidFill>
              </a:rPr>
              <a:t>early treatment</a:t>
            </a:r>
            <a:r>
              <a:rPr lang="en-US" dirty="0">
                <a:solidFill>
                  <a:schemeClr val="tx2"/>
                </a:solidFill>
              </a:rPr>
              <a:t> of RA results in improved outcomes and have shown that patients with a shorter disease duration are more likely to respond to treatment</a:t>
            </a:r>
            <a:r>
              <a:rPr lang="en-US" dirty="0" smtClean="0">
                <a:solidFill>
                  <a:schemeClr val="tx2"/>
                </a:solidFill>
              </a:rPr>
              <a:t>.</a:t>
            </a:r>
            <a:r>
              <a:rPr lang="en-US" baseline="30000" dirty="0" smtClean="0">
                <a:solidFill>
                  <a:schemeClr val="tx2"/>
                </a:solidFill>
              </a:rPr>
              <a:t> </a:t>
            </a:r>
            <a:r>
              <a:rPr lang="en-US" dirty="0">
                <a:solidFill>
                  <a:schemeClr val="tx2"/>
                </a:solidFill>
              </a:rPr>
              <a:t> </a:t>
            </a:r>
            <a:endParaRPr lang="en-US" dirty="0" smtClean="0">
              <a:solidFill>
                <a:schemeClr val="tx2"/>
              </a:solidFill>
            </a:endParaRPr>
          </a:p>
          <a:p>
            <a:r>
              <a:rPr lang="en-US" dirty="0" err="1" smtClean="0">
                <a:solidFill>
                  <a:schemeClr val="tx2"/>
                </a:solidFill>
              </a:rPr>
              <a:t>Nonpharmacologic</a:t>
            </a:r>
            <a:r>
              <a:rPr lang="en-US" dirty="0" smtClean="0">
                <a:solidFill>
                  <a:schemeClr val="tx2"/>
                </a:solidFill>
              </a:rPr>
              <a:t> therapies also play a role in the management of RA and encourage patients to take an active role in managing their disease. Therefore, the </a:t>
            </a:r>
            <a:r>
              <a:rPr lang="en-US" dirty="0">
                <a:solidFill>
                  <a:schemeClr val="tx2"/>
                </a:solidFill>
              </a:rPr>
              <a:t>approach to the treatment of RA should include both pharmacologic and </a:t>
            </a:r>
            <a:r>
              <a:rPr lang="en-US" dirty="0" err="1">
                <a:solidFill>
                  <a:schemeClr val="tx2"/>
                </a:solidFill>
              </a:rPr>
              <a:t>nonpharmacologic</a:t>
            </a:r>
            <a:r>
              <a:rPr lang="en-US" dirty="0">
                <a:solidFill>
                  <a:schemeClr val="tx2"/>
                </a:solidFill>
              </a:rPr>
              <a:t> methodologies. </a:t>
            </a:r>
          </a:p>
        </p:txBody>
      </p:sp>
    </p:spTree>
    <p:extLst>
      <p:ext uri="{BB962C8B-B14F-4D97-AF65-F5344CB8AC3E}">
        <p14:creationId xmlns:p14="http://schemas.microsoft.com/office/powerpoint/2010/main" val="3108312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050" y="692331"/>
            <a:ext cx="9623562" cy="1277982"/>
          </a:xfrm>
        </p:spPr>
        <p:txBody>
          <a:bodyPr/>
          <a:lstStyle/>
          <a:p>
            <a:r>
              <a:rPr lang="en-US" dirty="0" smtClean="0">
                <a:solidFill>
                  <a:schemeClr val="tx2"/>
                </a:solidFill>
              </a:rPr>
              <a:t>Treatment</a:t>
            </a:r>
            <a:r>
              <a:rPr lang="en-US" dirty="0" smtClean="0"/>
              <a:t/>
            </a:r>
            <a:br>
              <a:rPr lang="en-US" dirty="0" smtClean="0"/>
            </a:br>
            <a:endParaRPr lang="en-US" dirty="0"/>
          </a:p>
        </p:txBody>
      </p:sp>
      <p:sp>
        <p:nvSpPr>
          <p:cNvPr id="3" name="Content Placeholder 2"/>
          <p:cNvSpPr>
            <a:spLocks noGrp="1"/>
          </p:cNvSpPr>
          <p:nvPr>
            <p:ph idx="1"/>
          </p:nvPr>
        </p:nvSpPr>
        <p:spPr>
          <a:xfrm>
            <a:off x="222068" y="1970313"/>
            <a:ext cx="11969931" cy="4587241"/>
          </a:xfrm>
        </p:spPr>
        <p:txBody>
          <a:bodyPr>
            <a:normAutofit/>
          </a:bodyPr>
          <a:lstStyle/>
          <a:p>
            <a:pPr marL="0" indent="0">
              <a:buNone/>
            </a:pPr>
            <a:r>
              <a:rPr lang="en-US" b="1" dirty="0" err="1" smtClean="0">
                <a:solidFill>
                  <a:schemeClr val="tx2"/>
                </a:solidFill>
              </a:rPr>
              <a:t>Nonpharmacologic</a:t>
            </a:r>
            <a:r>
              <a:rPr lang="en-US" b="1" dirty="0" smtClean="0">
                <a:solidFill>
                  <a:schemeClr val="tx2"/>
                </a:solidFill>
              </a:rPr>
              <a:t> treatment</a:t>
            </a:r>
          </a:p>
          <a:p>
            <a:r>
              <a:rPr lang="en-US" dirty="0" smtClean="0">
                <a:solidFill>
                  <a:schemeClr val="tx2"/>
                </a:solidFill>
              </a:rPr>
              <a:t>Patient </a:t>
            </a:r>
            <a:r>
              <a:rPr lang="en-US" dirty="0">
                <a:solidFill>
                  <a:schemeClr val="tx2"/>
                </a:solidFill>
              </a:rPr>
              <a:t>education should involve disease state education as well as medication </a:t>
            </a:r>
            <a:r>
              <a:rPr lang="en-US" dirty="0" smtClean="0">
                <a:solidFill>
                  <a:schemeClr val="tx2"/>
                </a:solidFill>
              </a:rPr>
              <a:t>education. </a:t>
            </a:r>
          </a:p>
          <a:p>
            <a:r>
              <a:rPr lang="en-US" dirty="0" smtClean="0">
                <a:solidFill>
                  <a:schemeClr val="tx2"/>
                </a:solidFill>
              </a:rPr>
              <a:t>Physical </a:t>
            </a:r>
            <a:r>
              <a:rPr lang="en-US" dirty="0">
                <a:solidFill>
                  <a:schemeClr val="tx2"/>
                </a:solidFill>
              </a:rPr>
              <a:t>therapy is beneficial for reducing pain and inflammation while preserving joint function</a:t>
            </a:r>
            <a:r>
              <a:rPr lang="en-US" dirty="0" smtClean="0">
                <a:solidFill>
                  <a:schemeClr val="tx2"/>
                </a:solidFill>
              </a:rPr>
              <a:t>.</a:t>
            </a:r>
          </a:p>
          <a:p>
            <a:r>
              <a:rPr lang="en-US" dirty="0">
                <a:solidFill>
                  <a:schemeClr val="tx2"/>
                </a:solidFill>
              </a:rPr>
              <a:t>E</a:t>
            </a:r>
            <a:r>
              <a:rPr lang="en-US" dirty="0" smtClean="0">
                <a:solidFill>
                  <a:schemeClr val="tx2"/>
                </a:solidFill>
              </a:rPr>
              <a:t>xercise </a:t>
            </a:r>
            <a:r>
              <a:rPr lang="en-US" dirty="0">
                <a:solidFill>
                  <a:schemeClr val="tx2"/>
                </a:solidFill>
              </a:rPr>
              <a:t>and physical activity, including aerobic activity and muscle-strengthening exercises, have been demonstrated to improve RA-related disease outcomes. </a:t>
            </a:r>
            <a:endParaRPr lang="en-US" dirty="0" smtClean="0">
              <a:solidFill>
                <a:schemeClr val="tx2"/>
              </a:solidFill>
            </a:endParaRPr>
          </a:p>
          <a:p>
            <a:r>
              <a:rPr lang="en-US" dirty="0" smtClean="0">
                <a:solidFill>
                  <a:schemeClr val="tx2"/>
                </a:solidFill>
              </a:rPr>
              <a:t>Assistive </a:t>
            </a:r>
            <a:r>
              <a:rPr lang="en-US" dirty="0">
                <a:solidFill>
                  <a:schemeClr val="tx2"/>
                </a:solidFill>
              </a:rPr>
              <a:t>devices and orthoses such as braces and supports are useful to improve pain and function. </a:t>
            </a:r>
            <a:endParaRPr lang="en-US" dirty="0" smtClean="0">
              <a:solidFill>
                <a:schemeClr val="tx2"/>
              </a:solidFill>
            </a:endParaRPr>
          </a:p>
          <a:p>
            <a:r>
              <a:rPr lang="en-US" dirty="0" smtClean="0">
                <a:solidFill>
                  <a:schemeClr val="tx2"/>
                </a:solidFill>
              </a:rPr>
              <a:t>Occupational </a:t>
            </a:r>
            <a:r>
              <a:rPr lang="en-US" dirty="0">
                <a:solidFill>
                  <a:schemeClr val="tx2"/>
                </a:solidFill>
              </a:rPr>
              <a:t>therapy can be </a:t>
            </a:r>
            <a:r>
              <a:rPr lang="en-US" dirty="0" smtClean="0">
                <a:solidFill>
                  <a:schemeClr val="tx2"/>
                </a:solidFill>
              </a:rPr>
              <a:t>effective and provide several benefits such as exercises, appropriate footwear, and splinting.</a:t>
            </a:r>
          </a:p>
          <a:p>
            <a:r>
              <a:rPr lang="en-US" dirty="0" smtClean="0">
                <a:solidFill>
                  <a:schemeClr val="tx2"/>
                </a:solidFill>
              </a:rPr>
              <a:t> Weight loss can help decrease the stress on joints. </a:t>
            </a:r>
          </a:p>
          <a:p>
            <a:r>
              <a:rPr lang="en-US" dirty="0" smtClean="0">
                <a:solidFill>
                  <a:schemeClr val="tx2"/>
                </a:solidFill>
              </a:rPr>
              <a:t>Surgical options, including joint replacements, are reserved for patients with more severe disease where there may have significant cartilage loss.</a:t>
            </a:r>
          </a:p>
          <a:p>
            <a:endParaRPr lang="en-US" dirty="0">
              <a:solidFill>
                <a:schemeClr val="tx2"/>
              </a:solidFill>
            </a:endParaRPr>
          </a:p>
        </p:txBody>
      </p:sp>
    </p:spTree>
    <p:extLst>
      <p:ext uri="{BB962C8B-B14F-4D97-AF65-F5344CB8AC3E}">
        <p14:creationId xmlns:p14="http://schemas.microsoft.com/office/powerpoint/2010/main" val="2125103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910" y="684872"/>
            <a:ext cx="8911687" cy="1280890"/>
          </a:xfrm>
        </p:spPr>
        <p:txBody>
          <a:bodyPr/>
          <a:lstStyle/>
          <a:p>
            <a:r>
              <a:rPr lang="en-US" dirty="0" smtClean="0">
                <a:solidFill>
                  <a:schemeClr val="tx2"/>
                </a:solidFill>
              </a:rPr>
              <a:t>Treatment</a:t>
            </a:r>
            <a:r>
              <a:rPr lang="en-US" dirty="0" smtClean="0"/>
              <a:t/>
            </a:r>
            <a:br>
              <a:rPr lang="en-US" dirty="0" smtClean="0"/>
            </a:br>
            <a:endParaRPr lang="en-US" dirty="0"/>
          </a:p>
        </p:txBody>
      </p:sp>
      <p:sp>
        <p:nvSpPr>
          <p:cNvPr id="3" name="Content Placeholder 2"/>
          <p:cNvSpPr>
            <a:spLocks noGrp="1"/>
          </p:cNvSpPr>
          <p:nvPr>
            <p:ph idx="1"/>
          </p:nvPr>
        </p:nvSpPr>
        <p:spPr>
          <a:xfrm>
            <a:off x="188818" y="1688670"/>
            <a:ext cx="12003182" cy="5169329"/>
          </a:xfrm>
        </p:spPr>
        <p:txBody>
          <a:bodyPr>
            <a:normAutofit/>
          </a:bodyPr>
          <a:lstStyle/>
          <a:p>
            <a:pPr marL="0" indent="0">
              <a:buNone/>
            </a:pPr>
            <a:r>
              <a:rPr lang="en-US" b="1" dirty="0">
                <a:solidFill>
                  <a:schemeClr val="tx2"/>
                </a:solidFill>
              </a:rPr>
              <a:t>Pharmacologic Therapy</a:t>
            </a:r>
          </a:p>
          <a:p>
            <a:r>
              <a:rPr lang="en-US" dirty="0">
                <a:solidFill>
                  <a:schemeClr val="tx2"/>
                </a:solidFill>
              </a:rPr>
              <a:t>Currently available therapies used to treat RA and also slow the progression of the disease </a:t>
            </a:r>
            <a:r>
              <a:rPr lang="en-US" dirty="0" smtClean="0">
                <a:solidFill>
                  <a:schemeClr val="tx2"/>
                </a:solidFill>
              </a:rPr>
              <a:t>include:</a:t>
            </a:r>
          </a:p>
          <a:p>
            <a:pPr>
              <a:buFont typeface="+mj-lt"/>
              <a:buAutoNum type="arabicPeriod"/>
            </a:pPr>
            <a:r>
              <a:rPr lang="en-US" dirty="0" smtClean="0">
                <a:solidFill>
                  <a:schemeClr val="tx2"/>
                </a:solidFill>
              </a:rPr>
              <a:t>Conventional </a:t>
            </a:r>
            <a:r>
              <a:rPr lang="en-US" b="1" dirty="0">
                <a:solidFill>
                  <a:schemeClr val="tx2"/>
                </a:solidFill>
              </a:rPr>
              <a:t>DMARDs</a:t>
            </a:r>
            <a:r>
              <a:rPr lang="en-US" dirty="0">
                <a:solidFill>
                  <a:schemeClr val="tx2"/>
                </a:solidFill>
              </a:rPr>
              <a:t> </a:t>
            </a:r>
            <a:endParaRPr lang="en-US" dirty="0" smtClean="0">
              <a:solidFill>
                <a:schemeClr val="tx2"/>
              </a:solidFill>
            </a:endParaRPr>
          </a:p>
          <a:p>
            <a:pPr>
              <a:buFont typeface="+mj-lt"/>
              <a:buAutoNum type="arabicPeriod"/>
            </a:pPr>
            <a:r>
              <a:rPr lang="en-US" b="1" dirty="0" smtClean="0">
                <a:solidFill>
                  <a:schemeClr val="tx2"/>
                </a:solidFill>
              </a:rPr>
              <a:t>Biologic</a:t>
            </a:r>
            <a:r>
              <a:rPr lang="en-US" dirty="0" smtClean="0">
                <a:solidFill>
                  <a:schemeClr val="tx2"/>
                </a:solidFill>
              </a:rPr>
              <a:t> </a:t>
            </a:r>
            <a:r>
              <a:rPr lang="en-US" dirty="0">
                <a:solidFill>
                  <a:schemeClr val="tx2"/>
                </a:solidFill>
              </a:rPr>
              <a:t>DMARDs </a:t>
            </a:r>
            <a:r>
              <a:rPr lang="en-US" dirty="0" smtClean="0">
                <a:solidFill>
                  <a:schemeClr val="tx2"/>
                </a:solidFill>
              </a:rPr>
              <a:t>which fall </a:t>
            </a:r>
            <a:r>
              <a:rPr lang="en-US" dirty="0">
                <a:solidFill>
                  <a:schemeClr val="tx2"/>
                </a:solidFill>
              </a:rPr>
              <a:t>into two categories: tissue necrosis factor (TNF) inhibitor biologics </a:t>
            </a:r>
            <a:r>
              <a:rPr lang="en-US" dirty="0" smtClean="0">
                <a:solidFill>
                  <a:schemeClr val="tx2"/>
                </a:solidFill>
              </a:rPr>
              <a:t>and </a:t>
            </a:r>
            <a:r>
              <a:rPr lang="en-US" dirty="0">
                <a:solidFill>
                  <a:schemeClr val="tx2"/>
                </a:solidFill>
              </a:rPr>
              <a:t>non-TNF </a:t>
            </a:r>
            <a:r>
              <a:rPr lang="en-US" dirty="0" smtClean="0">
                <a:solidFill>
                  <a:schemeClr val="tx2"/>
                </a:solidFill>
              </a:rPr>
              <a:t>biologics</a:t>
            </a:r>
            <a:endParaRPr lang="en-US" u="sng" dirty="0">
              <a:solidFill>
                <a:schemeClr val="tx2"/>
              </a:solidFill>
            </a:endParaRPr>
          </a:p>
          <a:p>
            <a:pPr>
              <a:buFont typeface="+mj-lt"/>
              <a:buAutoNum type="arabicPeriod"/>
            </a:pPr>
            <a:r>
              <a:rPr lang="en-US" dirty="0" smtClean="0">
                <a:solidFill>
                  <a:schemeClr val="tx2"/>
                </a:solidFill>
              </a:rPr>
              <a:t>The </a:t>
            </a:r>
            <a:r>
              <a:rPr lang="en-US" dirty="0">
                <a:solidFill>
                  <a:schemeClr val="tx2"/>
                </a:solidFill>
              </a:rPr>
              <a:t>small-molecule agent </a:t>
            </a:r>
            <a:r>
              <a:rPr lang="en-US" b="1" dirty="0" err="1">
                <a:solidFill>
                  <a:schemeClr val="tx2"/>
                </a:solidFill>
              </a:rPr>
              <a:t>Tofacitinib</a:t>
            </a:r>
            <a:r>
              <a:rPr lang="en-US" dirty="0" smtClean="0">
                <a:solidFill>
                  <a:schemeClr val="tx2"/>
                </a:solidFill>
              </a:rPr>
              <a:t> </a:t>
            </a:r>
          </a:p>
          <a:p>
            <a:pPr marL="0" indent="0">
              <a:buNone/>
            </a:pPr>
            <a:r>
              <a:rPr lang="en-US" dirty="0" smtClean="0">
                <a:solidFill>
                  <a:schemeClr val="tx2"/>
                </a:solidFill>
              </a:rPr>
              <a:t>Many of the therapies used to treat RA are also indicated and used in the treatment of other conditions such as psoriatic arthritis and ankylosing spondylitis.</a:t>
            </a:r>
            <a:endParaRPr lang="en-US" dirty="0">
              <a:solidFill>
                <a:schemeClr val="tx2"/>
              </a:solidFill>
            </a:endParaRPr>
          </a:p>
        </p:txBody>
      </p:sp>
    </p:spTree>
    <p:extLst>
      <p:ext uri="{BB962C8B-B14F-4D97-AF65-F5344CB8AC3E}">
        <p14:creationId xmlns:p14="http://schemas.microsoft.com/office/powerpoint/2010/main" val="3390886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991" y="624110"/>
            <a:ext cx="8911687" cy="1280890"/>
          </a:xfrm>
        </p:spPr>
        <p:txBody>
          <a:bodyPr/>
          <a:lstStyle/>
          <a:p>
            <a:r>
              <a:rPr lang="en-US" dirty="0">
                <a:solidFill>
                  <a:schemeClr val="tx2"/>
                </a:solidFill>
              </a:rPr>
              <a:t>Treatment</a:t>
            </a:r>
            <a:endParaRPr lang="en-US" dirty="0"/>
          </a:p>
        </p:txBody>
      </p:sp>
      <p:sp>
        <p:nvSpPr>
          <p:cNvPr id="3" name="Content Placeholder 2"/>
          <p:cNvSpPr>
            <a:spLocks noGrp="1"/>
          </p:cNvSpPr>
          <p:nvPr>
            <p:ph idx="1"/>
          </p:nvPr>
        </p:nvSpPr>
        <p:spPr>
          <a:xfrm>
            <a:off x="221672" y="1905000"/>
            <a:ext cx="11970327" cy="4006222"/>
          </a:xfrm>
        </p:spPr>
        <p:txBody>
          <a:bodyPr/>
          <a:lstStyle/>
          <a:p>
            <a:r>
              <a:rPr lang="en-US" dirty="0">
                <a:solidFill>
                  <a:schemeClr val="tx2"/>
                </a:solidFill>
              </a:rPr>
              <a:t>The current guidelines for treatment of RA recommend </a:t>
            </a:r>
            <a:r>
              <a:rPr lang="en-US" b="1" dirty="0">
                <a:solidFill>
                  <a:schemeClr val="tx2"/>
                </a:solidFill>
              </a:rPr>
              <a:t>initiation of conventional DMARDs </a:t>
            </a:r>
            <a:r>
              <a:rPr lang="en-US" dirty="0">
                <a:solidFill>
                  <a:schemeClr val="tx2"/>
                </a:solidFill>
              </a:rPr>
              <a:t>irrespective of disease activity in treatment-naive patients </a:t>
            </a:r>
            <a:r>
              <a:rPr lang="en-US" dirty="0" smtClean="0">
                <a:solidFill>
                  <a:schemeClr val="tx2"/>
                </a:solidFill>
              </a:rPr>
              <a:t>once </a:t>
            </a:r>
            <a:r>
              <a:rPr lang="en-US" dirty="0">
                <a:solidFill>
                  <a:schemeClr val="tx2"/>
                </a:solidFill>
              </a:rPr>
              <a:t>a diagnosis is established. </a:t>
            </a:r>
            <a:endParaRPr lang="en-US" dirty="0" smtClean="0">
              <a:solidFill>
                <a:schemeClr val="tx2"/>
              </a:solidFill>
            </a:endParaRPr>
          </a:p>
          <a:p>
            <a:r>
              <a:rPr lang="en-US" dirty="0" smtClean="0">
                <a:solidFill>
                  <a:schemeClr val="tx2"/>
                </a:solidFill>
              </a:rPr>
              <a:t>The </a:t>
            </a:r>
            <a:r>
              <a:rPr lang="en-US" dirty="0">
                <a:solidFill>
                  <a:schemeClr val="tx2"/>
                </a:solidFill>
              </a:rPr>
              <a:t>preferred conventional DMARD is </a:t>
            </a:r>
            <a:r>
              <a:rPr lang="en-US" b="1" dirty="0">
                <a:solidFill>
                  <a:schemeClr val="tx2"/>
                </a:solidFill>
              </a:rPr>
              <a:t>methotrexate </a:t>
            </a:r>
            <a:r>
              <a:rPr lang="en-US" dirty="0">
                <a:solidFill>
                  <a:schemeClr val="tx2"/>
                </a:solidFill>
              </a:rPr>
              <a:t>unless a contraindication to its use exists</a:t>
            </a:r>
            <a:r>
              <a:rPr lang="en-US" dirty="0" smtClean="0">
                <a:solidFill>
                  <a:schemeClr val="tx2"/>
                </a:solidFill>
              </a:rPr>
              <a:t>.</a:t>
            </a:r>
          </a:p>
          <a:p>
            <a:r>
              <a:rPr lang="en-US" dirty="0" smtClean="0">
                <a:solidFill>
                  <a:schemeClr val="tx2"/>
                </a:solidFill>
              </a:rPr>
              <a:t>In </a:t>
            </a:r>
            <a:r>
              <a:rPr lang="en-US" dirty="0">
                <a:solidFill>
                  <a:schemeClr val="tx2"/>
                </a:solidFill>
              </a:rPr>
              <a:t>practice though choice of therapy may ultimately be dependent on level of disease activity, comorbid health conditions, patient preference, and often insurance coverage.</a:t>
            </a:r>
          </a:p>
        </p:txBody>
      </p:sp>
    </p:spTree>
    <p:extLst>
      <p:ext uri="{BB962C8B-B14F-4D97-AF65-F5344CB8AC3E}">
        <p14:creationId xmlns:p14="http://schemas.microsoft.com/office/powerpoint/2010/main" val="1688454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119" y="360873"/>
            <a:ext cx="8911687" cy="1280890"/>
          </a:xfrm>
        </p:spPr>
        <p:txBody>
          <a:bodyPr>
            <a:normAutofit fontScale="90000"/>
          </a:bodyPr>
          <a:lstStyle/>
          <a:p>
            <a:r>
              <a:rPr lang="en-US" dirty="0">
                <a:solidFill>
                  <a:schemeClr val="tx2"/>
                </a:solidFill>
              </a:rPr>
              <a:t>Treatment algorithm for rheumatoid arthritis based on the American College of Rheumatology guidelines</a:t>
            </a:r>
          </a:p>
        </p:txBody>
      </p:sp>
      <p:pic>
        <p:nvPicPr>
          <p:cNvPr id="4" name="Content Placeholder 3"/>
          <p:cNvPicPr>
            <a:picLocks noGrp="1" noChangeAspect="1"/>
          </p:cNvPicPr>
          <p:nvPr>
            <p:ph idx="1"/>
          </p:nvPr>
        </p:nvPicPr>
        <p:blipFill>
          <a:blip r:embed="rId2"/>
          <a:stretch>
            <a:fillRect/>
          </a:stretch>
        </p:blipFill>
        <p:spPr>
          <a:xfrm>
            <a:off x="1039091" y="1995055"/>
            <a:ext cx="10141528" cy="4862945"/>
          </a:xfrm>
          <a:prstGeom prst="rect">
            <a:avLst/>
          </a:prstGeom>
        </p:spPr>
      </p:pic>
    </p:spTree>
    <p:extLst>
      <p:ext uri="{BB962C8B-B14F-4D97-AF65-F5344CB8AC3E}">
        <p14:creationId xmlns:p14="http://schemas.microsoft.com/office/powerpoint/2010/main" val="1631003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616" y="672600"/>
            <a:ext cx="8911687" cy="1280890"/>
          </a:xfrm>
        </p:spPr>
        <p:txBody>
          <a:bodyPr/>
          <a:lstStyle/>
          <a:p>
            <a:r>
              <a:rPr lang="en-US" dirty="0">
                <a:solidFill>
                  <a:schemeClr val="tx2"/>
                </a:solidFill>
              </a:rPr>
              <a:t>Treatment</a:t>
            </a:r>
            <a:endParaRPr lang="en-US" dirty="0"/>
          </a:p>
        </p:txBody>
      </p:sp>
      <p:sp>
        <p:nvSpPr>
          <p:cNvPr id="3" name="Content Placeholder 2"/>
          <p:cNvSpPr>
            <a:spLocks noGrp="1"/>
          </p:cNvSpPr>
          <p:nvPr>
            <p:ph idx="1"/>
          </p:nvPr>
        </p:nvSpPr>
        <p:spPr>
          <a:xfrm>
            <a:off x="152400" y="1814944"/>
            <a:ext cx="12039600" cy="4932220"/>
          </a:xfrm>
        </p:spPr>
        <p:txBody>
          <a:bodyPr>
            <a:normAutofit/>
          </a:bodyPr>
          <a:lstStyle/>
          <a:p>
            <a:r>
              <a:rPr lang="en-US" dirty="0">
                <a:solidFill>
                  <a:schemeClr val="tx2"/>
                </a:solidFill>
              </a:rPr>
              <a:t>In patients with </a:t>
            </a:r>
            <a:r>
              <a:rPr lang="en-US" b="1" dirty="0">
                <a:solidFill>
                  <a:schemeClr val="tx2"/>
                </a:solidFill>
              </a:rPr>
              <a:t>early </a:t>
            </a:r>
            <a:r>
              <a:rPr lang="en-US" b="1" dirty="0" smtClean="0">
                <a:solidFill>
                  <a:schemeClr val="tx2"/>
                </a:solidFill>
              </a:rPr>
              <a:t>RA </a:t>
            </a:r>
            <a:r>
              <a:rPr lang="en-US" dirty="0" smtClean="0">
                <a:solidFill>
                  <a:schemeClr val="tx2"/>
                </a:solidFill>
              </a:rPr>
              <a:t>(duration </a:t>
            </a:r>
            <a:r>
              <a:rPr lang="en-US" dirty="0">
                <a:solidFill>
                  <a:schemeClr val="tx2"/>
                </a:solidFill>
              </a:rPr>
              <a:t>of disease/symptoms </a:t>
            </a:r>
            <a:r>
              <a:rPr lang="en-US" dirty="0" smtClean="0">
                <a:solidFill>
                  <a:schemeClr val="tx2"/>
                </a:solidFill>
              </a:rPr>
              <a:t>of </a:t>
            </a:r>
            <a:r>
              <a:rPr lang="en-US" dirty="0">
                <a:solidFill>
                  <a:schemeClr val="tx2"/>
                </a:solidFill>
              </a:rPr>
              <a:t>less than 6 </a:t>
            </a:r>
            <a:r>
              <a:rPr lang="en-US" dirty="0" smtClean="0">
                <a:solidFill>
                  <a:schemeClr val="tx2"/>
                </a:solidFill>
              </a:rPr>
              <a:t>months) and </a:t>
            </a:r>
            <a:r>
              <a:rPr lang="en-US" dirty="0">
                <a:solidFill>
                  <a:schemeClr val="tx2"/>
                </a:solidFill>
              </a:rPr>
              <a:t>with low disease activity, treatment with DMARD monotherapy is recommended. </a:t>
            </a:r>
            <a:endParaRPr lang="en-US" dirty="0" smtClean="0">
              <a:solidFill>
                <a:schemeClr val="tx2"/>
              </a:solidFill>
            </a:endParaRPr>
          </a:p>
          <a:p>
            <a:r>
              <a:rPr lang="en-US" dirty="0" smtClean="0">
                <a:solidFill>
                  <a:schemeClr val="tx2"/>
                </a:solidFill>
              </a:rPr>
              <a:t>Double </a:t>
            </a:r>
            <a:r>
              <a:rPr lang="en-US" dirty="0">
                <a:solidFill>
                  <a:schemeClr val="tx2"/>
                </a:solidFill>
              </a:rPr>
              <a:t>or triple DMARD therapy is recommended if disease activity is moderate or high</a:t>
            </a:r>
            <a:r>
              <a:rPr lang="en-US" dirty="0" smtClean="0">
                <a:solidFill>
                  <a:schemeClr val="tx2"/>
                </a:solidFill>
              </a:rPr>
              <a:t>.</a:t>
            </a:r>
          </a:p>
          <a:p>
            <a:r>
              <a:rPr lang="en-US" dirty="0" smtClean="0">
                <a:solidFill>
                  <a:schemeClr val="tx2"/>
                </a:solidFill>
              </a:rPr>
              <a:t>A </a:t>
            </a:r>
            <a:r>
              <a:rPr lang="en-US" dirty="0">
                <a:solidFill>
                  <a:schemeClr val="tx2"/>
                </a:solidFill>
              </a:rPr>
              <a:t>biologic agent can be used as monotherapy or with conventional DMARD(s) in patients with moderate or high disease activity. </a:t>
            </a:r>
            <a:endParaRPr lang="en-US" dirty="0" smtClean="0">
              <a:solidFill>
                <a:schemeClr val="tx2"/>
              </a:solidFill>
            </a:endParaRPr>
          </a:p>
          <a:p>
            <a:r>
              <a:rPr lang="en-US" dirty="0" err="1">
                <a:solidFill>
                  <a:schemeClr val="tx2"/>
                </a:solidFill>
              </a:rPr>
              <a:t>Tofacitinib</a:t>
            </a:r>
            <a:r>
              <a:rPr lang="en-US" dirty="0">
                <a:solidFill>
                  <a:schemeClr val="tx2"/>
                </a:solidFill>
              </a:rPr>
              <a:t> would be an alternate option if disease activity remains moderate or high with combination conventional DMARDs</a:t>
            </a:r>
            <a:r>
              <a:rPr lang="en-US" dirty="0" smtClean="0">
                <a:solidFill>
                  <a:schemeClr val="tx2"/>
                </a:solidFill>
              </a:rPr>
              <a:t>.</a:t>
            </a:r>
          </a:p>
        </p:txBody>
      </p:sp>
    </p:spTree>
    <p:extLst>
      <p:ext uri="{BB962C8B-B14F-4D97-AF65-F5344CB8AC3E}">
        <p14:creationId xmlns:p14="http://schemas.microsoft.com/office/powerpoint/2010/main" val="1585897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43" y="637965"/>
            <a:ext cx="8911687" cy="1280890"/>
          </a:xfrm>
        </p:spPr>
        <p:txBody>
          <a:bodyPr/>
          <a:lstStyle/>
          <a:p>
            <a:r>
              <a:rPr lang="en-US" dirty="0" smtClean="0">
                <a:solidFill>
                  <a:schemeClr val="tx2"/>
                </a:solidFill>
              </a:rPr>
              <a:t>Treatment</a:t>
            </a:r>
            <a:r>
              <a:rPr lang="en-US" dirty="0" smtClean="0"/>
              <a:t> </a:t>
            </a:r>
            <a:endParaRPr lang="en-US" dirty="0"/>
          </a:p>
        </p:txBody>
      </p:sp>
      <p:sp>
        <p:nvSpPr>
          <p:cNvPr id="3" name="Content Placeholder 2"/>
          <p:cNvSpPr>
            <a:spLocks noGrp="1"/>
          </p:cNvSpPr>
          <p:nvPr>
            <p:ph idx="1"/>
          </p:nvPr>
        </p:nvSpPr>
        <p:spPr>
          <a:xfrm>
            <a:off x="318655" y="1918855"/>
            <a:ext cx="11873345" cy="4565072"/>
          </a:xfrm>
        </p:spPr>
        <p:txBody>
          <a:bodyPr/>
          <a:lstStyle/>
          <a:p>
            <a:r>
              <a:rPr lang="en-US" dirty="0">
                <a:solidFill>
                  <a:schemeClr val="tx2"/>
                </a:solidFill>
              </a:rPr>
              <a:t>If disease activity remains moderate or high despite DMARD or biologic agents, a low-dose </a:t>
            </a:r>
            <a:r>
              <a:rPr lang="en-US" u="sng" dirty="0">
                <a:solidFill>
                  <a:schemeClr val="tx2"/>
                </a:solidFill>
              </a:rPr>
              <a:t>glucocorticoid</a:t>
            </a:r>
            <a:r>
              <a:rPr lang="en-US" dirty="0">
                <a:solidFill>
                  <a:schemeClr val="tx2"/>
                </a:solidFill>
              </a:rPr>
              <a:t> can be added for the shortest duration of time necessary. </a:t>
            </a:r>
            <a:r>
              <a:rPr lang="en-US" dirty="0" smtClean="0">
                <a:solidFill>
                  <a:schemeClr val="tx2"/>
                </a:solidFill>
              </a:rPr>
              <a:t>(Low-dose </a:t>
            </a:r>
            <a:r>
              <a:rPr lang="en-US" dirty="0">
                <a:solidFill>
                  <a:schemeClr val="tx2"/>
                </a:solidFill>
              </a:rPr>
              <a:t>glucocorticoid is defined as prednisone 10 mg/day or less or an equivalent amount of another glucocorticoid</a:t>
            </a:r>
            <a:r>
              <a:rPr lang="en-US" dirty="0" smtClean="0">
                <a:solidFill>
                  <a:schemeClr val="tx2"/>
                </a:solidFill>
              </a:rPr>
              <a:t>.)</a:t>
            </a:r>
            <a:endParaRPr lang="en-US" dirty="0">
              <a:solidFill>
                <a:schemeClr val="tx2"/>
              </a:solidFill>
            </a:endParaRPr>
          </a:p>
          <a:p>
            <a:r>
              <a:rPr lang="en-US" dirty="0">
                <a:solidFill>
                  <a:schemeClr val="tx2"/>
                </a:solidFill>
              </a:rPr>
              <a:t>If patients achieve remission, DMARDs and biologic agents can be </a:t>
            </a:r>
            <a:r>
              <a:rPr lang="en-US" b="1" dirty="0">
                <a:solidFill>
                  <a:schemeClr val="tx2"/>
                </a:solidFill>
              </a:rPr>
              <a:t>tapered</a:t>
            </a:r>
            <a:r>
              <a:rPr lang="en-US" dirty="0">
                <a:solidFill>
                  <a:schemeClr val="tx2"/>
                </a:solidFill>
              </a:rPr>
              <a:t>; however, patients should remain on DMARD therapy at some level.</a:t>
            </a:r>
          </a:p>
        </p:txBody>
      </p:sp>
    </p:spTree>
    <p:extLst>
      <p:ext uri="{BB962C8B-B14F-4D97-AF65-F5344CB8AC3E}">
        <p14:creationId xmlns:p14="http://schemas.microsoft.com/office/powerpoint/2010/main" val="613284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015" y="624110"/>
            <a:ext cx="8911687" cy="1280890"/>
          </a:xfrm>
        </p:spPr>
        <p:txBody>
          <a:bodyPr/>
          <a:lstStyle/>
          <a:p>
            <a:r>
              <a:rPr lang="en-US" dirty="0">
                <a:solidFill>
                  <a:schemeClr val="tx2"/>
                </a:solidFill>
              </a:rPr>
              <a:t>Treatment</a:t>
            </a:r>
            <a:endParaRPr lang="en-US" dirty="0"/>
          </a:p>
        </p:txBody>
      </p:sp>
      <p:sp>
        <p:nvSpPr>
          <p:cNvPr id="3" name="Content Placeholder 2"/>
          <p:cNvSpPr>
            <a:spLocks noGrp="1"/>
          </p:cNvSpPr>
          <p:nvPr>
            <p:ph idx="1"/>
          </p:nvPr>
        </p:nvSpPr>
        <p:spPr>
          <a:xfrm>
            <a:off x="180109" y="1759527"/>
            <a:ext cx="11845636" cy="5098473"/>
          </a:xfrm>
        </p:spPr>
        <p:txBody>
          <a:bodyPr>
            <a:normAutofit/>
          </a:bodyPr>
          <a:lstStyle/>
          <a:p>
            <a:r>
              <a:rPr lang="en-US" dirty="0">
                <a:solidFill>
                  <a:schemeClr val="tx2"/>
                </a:solidFill>
              </a:rPr>
              <a:t>In patients with </a:t>
            </a:r>
            <a:r>
              <a:rPr lang="en-US" b="1" dirty="0">
                <a:solidFill>
                  <a:schemeClr val="tx2"/>
                </a:solidFill>
              </a:rPr>
              <a:t>established RA </a:t>
            </a:r>
            <a:r>
              <a:rPr lang="en-US" dirty="0">
                <a:solidFill>
                  <a:schemeClr val="tx2"/>
                </a:solidFill>
              </a:rPr>
              <a:t>(duration of disease/symptoms for 6 months or more), treatment with DMARD monotherapy is recommended despite disease activity in DMARD-naive patients. </a:t>
            </a:r>
            <a:endParaRPr lang="en-US" dirty="0" smtClean="0">
              <a:solidFill>
                <a:schemeClr val="tx2"/>
              </a:solidFill>
            </a:endParaRPr>
          </a:p>
          <a:p>
            <a:r>
              <a:rPr lang="en-US" dirty="0" smtClean="0">
                <a:solidFill>
                  <a:schemeClr val="tx2"/>
                </a:solidFill>
              </a:rPr>
              <a:t>Combination </a:t>
            </a:r>
            <a:r>
              <a:rPr lang="en-US" dirty="0">
                <a:solidFill>
                  <a:schemeClr val="tx2"/>
                </a:solidFill>
              </a:rPr>
              <a:t>conventional DMARDs or a biologic DMARD or </a:t>
            </a:r>
            <a:r>
              <a:rPr lang="en-US" dirty="0" err="1">
                <a:solidFill>
                  <a:schemeClr val="tx2"/>
                </a:solidFill>
              </a:rPr>
              <a:t>tofacitinib</a:t>
            </a:r>
            <a:r>
              <a:rPr lang="en-US" dirty="0">
                <a:solidFill>
                  <a:schemeClr val="tx2"/>
                </a:solidFill>
              </a:rPr>
              <a:t> can be used if disease activity remains moderate or high after an adequate trial with DMARD monotherapy</a:t>
            </a:r>
            <a:r>
              <a:rPr lang="en-US" dirty="0" smtClean="0">
                <a:solidFill>
                  <a:schemeClr val="tx2"/>
                </a:solidFill>
              </a:rPr>
              <a:t>.</a:t>
            </a:r>
          </a:p>
          <a:p>
            <a:r>
              <a:rPr lang="en-US" dirty="0" smtClean="0">
                <a:solidFill>
                  <a:schemeClr val="tx2"/>
                </a:solidFill>
              </a:rPr>
              <a:t> </a:t>
            </a:r>
            <a:r>
              <a:rPr lang="en-US" dirty="0">
                <a:solidFill>
                  <a:schemeClr val="tx2"/>
                </a:solidFill>
              </a:rPr>
              <a:t>In patients who are on TNF inhibitor monotherapy with moderate or high disease activity, one or two DMARDs can be added to the TNF inhibitor. </a:t>
            </a:r>
            <a:endParaRPr lang="en-US" dirty="0" smtClean="0">
              <a:solidFill>
                <a:schemeClr val="tx2"/>
              </a:solidFill>
            </a:endParaRPr>
          </a:p>
        </p:txBody>
      </p:sp>
    </p:spTree>
    <p:extLst>
      <p:ext uri="{BB962C8B-B14F-4D97-AF65-F5344CB8AC3E}">
        <p14:creationId xmlns:p14="http://schemas.microsoft.com/office/powerpoint/2010/main" val="4214183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025" y="624110"/>
            <a:ext cx="8911687" cy="1280890"/>
          </a:xfrm>
        </p:spPr>
        <p:txBody>
          <a:bodyPr>
            <a:normAutofit/>
          </a:bodyPr>
          <a:lstStyle/>
          <a:p>
            <a:pPr algn="l"/>
            <a:r>
              <a:rPr lang="en-US" dirty="0" smtClean="0">
                <a:solidFill>
                  <a:schemeClr val="accent1">
                    <a:lumMod val="20000"/>
                    <a:lumOff val="80000"/>
                  </a:schemeClr>
                </a:solidFill>
              </a:rPr>
              <a:t>Epidemiology</a:t>
            </a:r>
            <a:r>
              <a:rPr lang="en-US" dirty="0" smtClean="0"/>
              <a:t/>
            </a:r>
            <a:br>
              <a:rPr lang="en-US" dirty="0" smtClean="0"/>
            </a:br>
            <a:endParaRPr lang="en-US" dirty="0"/>
          </a:p>
        </p:txBody>
      </p:sp>
      <p:sp>
        <p:nvSpPr>
          <p:cNvPr id="3" name="Content Placeholder 2"/>
          <p:cNvSpPr>
            <a:spLocks noGrp="1"/>
          </p:cNvSpPr>
          <p:nvPr>
            <p:ph idx="1"/>
          </p:nvPr>
        </p:nvSpPr>
        <p:spPr>
          <a:xfrm>
            <a:off x="127000" y="2039416"/>
            <a:ext cx="12065000" cy="3997828"/>
          </a:xfrm>
        </p:spPr>
        <p:txBody>
          <a:bodyPr>
            <a:normAutofit/>
          </a:bodyPr>
          <a:lstStyle/>
          <a:p>
            <a:r>
              <a:rPr lang="en-US" dirty="0" smtClean="0">
                <a:solidFill>
                  <a:schemeClr val="accent1">
                    <a:lumMod val="20000"/>
                    <a:lumOff val="80000"/>
                  </a:schemeClr>
                </a:solidFill>
              </a:rPr>
              <a:t>Worldwide </a:t>
            </a:r>
            <a:r>
              <a:rPr lang="en-US" dirty="0">
                <a:solidFill>
                  <a:schemeClr val="accent1">
                    <a:lumMod val="20000"/>
                    <a:lumOff val="80000"/>
                  </a:schemeClr>
                </a:solidFill>
              </a:rPr>
              <a:t>disease prevalence is approximately 1% </a:t>
            </a:r>
            <a:r>
              <a:rPr lang="en-US" dirty="0" smtClean="0">
                <a:solidFill>
                  <a:schemeClr val="accent1">
                    <a:lumMod val="20000"/>
                    <a:lumOff val="80000"/>
                  </a:schemeClr>
                </a:solidFill>
              </a:rPr>
              <a:t>(specifically in North </a:t>
            </a:r>
            <a:r>
              <a:rPr lang="en-US" dirty="0">
                <a:solidFill>
                  <a:schemeClr val="accent1">
                    <a:lumMod val="20000"/>
                    <a:lumOff val="80000"/>
                  </a:schemeClr>
                </a:solidFill>
              </a:rPr>
              <a:t>American and Northern European </a:t>
            </a:r>
            <a:r>
              <a:rPr lang="en-US" dirty="0" smtClean="0">
                <a:solidFill>
                  <a:schemeClr val="accent1">
                    <a:lumMod val="20000"/>
                    <a:lumOff val="80000"/>
                  </a:schemeClr>
                </a:solidFill>
              </a:rPr>
              <a:t>countries), </a:t>
            </a:r>
            <a:r>
              <a:rPr lang="en-US" dirty="0">
                <a:solidFill>
                  <a:schemeClr val="accent1">
                    <a:lumMod val="20000"/>
                    <a:lumOff val="80000"/>
                  </a:schemeClr>
                </a:solidFill>
              </a:rPr>
              <a:t>however, native American-Indian populations have the highest prevalence noted (approximately 5%-6%). </a:t>
            </a:r>
            <a:r>
              <a:rPr lang="en-US" dirty="0" smtClean="0">
                <a:solidFill>
                  <a:schemeClr val="accent1">
                    <a:lumMod val="20000"/>
                    <a:lumOff val="80000"/>
                  </a:schemeClr>
                </a:solidFill>
              </a:rPr>
              <a:t>The prevalence is lower in other regions.</a:t>
            </a:r>
          </a:p>
          <a:p>
            <a:r>
              <a:rPr lang="en-US" dirty="0" smtClean="0">
                <a:solidFill>
                  <a:schemeClr val="accent1">
                    <a:lumMod val="20000"/>
                    <a:lumOff val="80000"/>
                  </a:schemeClr>
                </a:solidFill>
              </a:rPr>
              <a:t>Women </a:t>
            </a:r>
            <a:r>
              <a:rPr lang="en-US" dirty="0">
                <a:solidFill>
                  <a:schemeClr val="accent1">
                    <a:lumMod val="20000"/>
                    <a:lumOff val="80000"/>
                  </a:schemeClr>
                </a:solidFill>
              </a:rPr>
              <a:t>are twice as likely to develop the disease compared with </a:t>
            </a:r>
            <a:r>
              <a:rPr lang="en-US" dirty="0" smtClean="0">
                <a:solidFill>
                  <a:schemeClr val="accent1">
                    <a:lumMod val="20000"/>
                    <a:lumOff val="80000"/>
                  </a:schemeClr>
                </a:solidFill>
              </a:rPr>
              <a:t>men.</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5068109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598" y="693383"/>
            <a:ext cx="8911687" cy="1280890"/>
          </a:xfrm>
        </p:spPr>
        <p:txBody>
          <a:bodyPr/>
          <a:lstStyle/>
          <a:p>
            <a:r>
              <a:rPr lang="en-US" dirty="0" smtClean="0">
                <a:solidFill>
                  <a:schemeClr val="tx2"/>
                </a:solidFill>
              </a:rPr>
              <a:t>Treatment</a:t>
            </a:r>
            <a:r>
              <a:rPr lang="en-US" dirty="0" smtClean="0"/>
              <a:t> </a:t>
            </a:r>
            <a:endParaRPr lang="en-US" dirty="0"/>
          </a:p>
        </p:txBody>
      </p:sp>
      <p:sp>
        <p:nvSpPr>
          <p:cNvPr id="3" name="Content Placeholder 2"/>
          <p:cNvSpPr>
            <a:spLocks noGrp="1"/>
          </p:cNvSpPr>
          <p:nvPr>
            <p:ph idx="1"/>
          </p:nvPr>
        </p:nvSpPr>
        <p:spPr>
          <a:xfrm>
            <a:off x="152400" y="1579418"/>
            <a:ext cx="11928764" cy="5278582"/>
          </a:xfrm>
        </p:spPr>
        <p:txBody>
          <a:bodyPr/>
          <a:lstStyle/>
          <a:p>
            <a:r>
              <a:rPr lang="en-US" dirty="0">
                <a:solidFill>
                  <a:schemeClr val="tx2"/>
                </a:solidFill>
              </a:rPr>
              <a:t>A non-TNF biologic can be used in place of a TNF inhibitor if disease activity remains moderate or high on a TNF inhibitor. This is </a:t>
            </a:r>
            <a:r>
              <a:rPr lang="en-US" b="1" dirty="0">
                <a:solidFill>
                  <a:schemeClr val="tx2"/>
                </a:solidFill>
              </a:rPr>
              <a:t>recommended over </a:t>
            </a:r>
            <a:r>
              <a:rPr lang="en-US" b="1" dirty="0" err="1">
                <a:solidFill>
                  <a:schemeClr val="tx2"/>
                </a:solidFill>
              </a:rPr>
              <a:t>tofacitinib</a:t>
            </a:r>
            <a:r>
              <a:rPr lang="en-US" b="1" dirty="0">
                <a:solidFill>
                  <a:schemeClr val="tx2"/>
                </a:solidFill>
              </a:rPr>
              <a:t>. </a:t>
            </a:r>
          </a:p>
          <a:p>
            <a:r>
              <a:rPr lang="en-US" dirty="0">
                <a:solidFill>
                  <a:schemeClr val="tx2"/>
                </a:solidFill>
              </a:rPr>
              <a:t>Therapy can be switched to another non-TNF biologic if a single non-TNF biologic is unable to adequately control disease activity.</a:t>
            </a:r>
          </a:p>
          <a:p>
            <a:r>
              <a:rPr lang="en-US" dirty="0" smtClean="0">
                <a:solidFill>
                  <a:schemeClr val="tx2"/>
                </a:solidFill>
              </a:rPr>
              <a:t>If </a:t>
            </a:r>
            <a:r>
              <a:rPr lang="en-US" dirty="0">
                <a:solidFill>
                  <a:schemeClr val="tx2"/>
                </a:solidFill>
              </a:rPr>
              <a:t>courses of two TNF inhibitors have not adequately controlled disease activity, a non-TNF biologic can be initiated. </a:t>
            </a:r>
          </a:p>
          <a:p>
            <a:r>
              <a:rPr lang="en-US" dirty="0" err="1">
                <a:solidFill>
                  <a:schemeClr val="tx2"/>
                </a:solidFill>
              </a:rPr>
              <a:t>Tofacitinib</a:t>
            </a:r>
            <a:r>
              <a:rPr lang="en-US" dirty="0">
                <a:solidFill>
                  <a:schemeClr val="tx2"/>
                </a:solidFill>
              </a:rPr>
              <a:t> can be initiated if disease activity persists despite multiple TNF inhibitors in patients for whom non-TNF biologics are not an option. </a:t>
            </a:r>
          </a:p>
          <a:p>
            <a:r>
              <a:rPr lang="en-US" dirty="0">
                <a:solidFill>
                  <a:schemeClr val="tx2"/>
                </a:solidFill>
              </a:rPr>
              <a:t>Glucocorticoids can be added if disease flares occur or are inadequately controlled despite DMARD, TNF inhibitor, or non-TNF biologic therapy.</a:t>
            </a:r>
          </a:p>
          <a:p>
            <a:endParaRPr lang="en-US" dirty="0">
              <a:solidFill>
                <a:schemeClr val="tx2"/>
              </a:solidFill>
            </a:endParaRPr>
          </a:p>
        </p:txBody>
      </p:sp>
    </p:spTree>
    <p:extLst>
      <p:ext uri="{BB962C8B-B14F-4D97-AF65-F5344CB8AC3E}">
        <p14:creationId xmlns:p14="http://schemas.microsoft.com/office/powerpoint/2010/main" val="2345418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925" y="624110"/>
            <a:ext cx="8911687" cy="1280890"/>
          </a:xfrm>
        </p:spPr>
        <p:txBody>
          <a:bodyPr/>
          <a:lstStyle/>
          <a:p>
            <a:r>
              <a:rPr lang="en-US" dirty="0">
                <a:solidFill>
                  <a:schemeClr val="tx2"/>
                </a:solidFill>
              </a:rPr>
              <a:t>Treatment</a:t>
            </a:r>
            <a:endParaRPr lang="en-US" dirty="0"/>
          </a:p>
        </p:txBody>
      </p:sp>
      <p:sp>
        <p:nvSpPr>
          <p:cNvPr id="3" name="Content Placeholder 2"/>
          <p:cNvSpPr>
            <a:spLocks noGrp="1"/>
          </p:cNvSpPr>
          <p:nvPr>
            <p:ph idx="1"/>
          </p:nvPr>
        </p:nvSpPr>
        <p:spPr>
          <a:xfrm>
            <a:off x="165100" y="1413164"/>
            <a:ext cx="11925300" cy="5279736"/>
          </a:xfrm>
        </p:spPr>
        <p:txBody>
          <a:bodyPr>
            <a:normAutofit/>
          </a:bodyPr>
          <a:lstStyle/>
          <a:p>
            <a:r>
              <a:rPr lang="en-US" dirty="0">
                <a:solidFill>
                  <a:schemeClr val="tx2"/>
                </a:solidFill>
              </a:rPr>
              <a:t>DMARDs can take </a:t>
            </a:r>
            <a:r>
              <a:rPr lang="en-US" b="1" dirty="0">
                <a:solidFill>
                  <a:schemeClr val="tx2"/>
                </a:solidFill>
              </a:rPr>
              <a:t>weeks to months </a:t>
            </a:r>
            <a:r>
              <a:rPr lang="en-US" dirty="0">
                <a:solidFill>
                  <a:schemeClr val="tx2"/>
                </a:solidFill>
              </a:rPr>
              <a:t>to take effect in patients with RA. </a:t>
            </a:r>
            <a:endParaRPr lang="en-US" dirty="0" smtClean="0">
              <a:solidFill>
                <a:schemeClr val="tx2"/>
              </a:solidFill>
            </a:endParaRPr>
          </a:p>
          <a:p>
            <a:r>
              <a:rPr lang="en-US" dirty="0" smtClean="0">
                <a:solidFill>
                  <a:schemeClr val="tx2"/>
                </a:solidFill>
              </a:rPr>
              <a:t>NSAIDs </a:t>
            </a:r>
            <a:r>
              <a:rPr lang="en-US" dirty="0">
                <a:solidFill>
                  <a:schemeClr val="tx2"/>
                </a:solidFill>
              </a:rPr>
              <a:t>and/or glucocorticoids, as well as other analgesics such as acetaminophen, can provide symptomatic relief and have a more rapid onset of action than DMARDs; they are often used as </a:t>
            </a:r>
            <a:r>
              <a:rPr lang="en-US" b="1" dirty="0">
                <a:solidFill>
                  <a:schemeClr val="tx2"/>
                </a:solidFill>
              </a:rPr>
              <a:t>“bridge” therapy</a:t>
            </a:r>
            <a:r>
              <a:rPr lang="en-US" dirty="0">
                <a:solidFill>
                  <a:schemeClr val="tx2"/>
                </a:solidFill>
              </a:rPr>
              <a:t>. </a:t>
            </a:r>
            <a:endParaRPr lang="en-US" dirty="0" smtClean="0">
              <a:solidFill>
                <a:schemeClr val="tx2"/>
              </a:solidFill>
            </a:endParaRPr>
          </a:p>
          <a:p>
            <a:r>
              <a:rPr lang="en-US" dirty="0" smtClean="0">
                <a:solidFill>
                  <a:schemeClr val="tx2"/>
                </a:solidFill>
              </a:rPr>
              <a:t>NSAIDs </a:t>
            </a:r>
            <a:r>
              <a:rPr lang="en-US" dirty="0">
                <a:solidFill>
                  <a:schemeClr val="tx2"/>
                </a:solidFill>
              </a:rPr>
              <a:t>do not impact disease progression, and </a:t>
            </a:r>
            <a:r>
              <a:rPr lang="en-US" dirty="0" smtClean="0">
                <a:solidFill>
                  <a:schemeClr val="tx2"/>
                </a:solidFill>
              </a:rPr>
              <a:t>corticosteroids slow RA progression but </a:t>
            </a:r>
            <a:r>
              <a:rPr lang="en-US" dirty="0">
                <a:solidFill>
                  <a:schemeClr val="tx2"/>
                </a:solidFill>
              </a:rPr>
              <a:t>have several side effects associated with their use, making both less desirable choices for long-term use</a:t>
            </a:r>
            <a:r>
              <a:rPr lang="en-US" dirty="0" smtClean="0">
                <a:solidFill>
                  <a:schemeClr val="tx2"/>
                </a:solidFill>
              </a:rPr>
              <a:t>.</a:t>
            </a:r>
          </a:p>
          <a:p>
            <a:r>
              <a:rPr lang="en-US" dirty="0">
                <a:solidFill>
                  <a:schemeClr val="tx2"/>
                </a:solidFill>
              </a:rPr>
              <a:t>Glucocorticoids can be administered orally or intramuscularly. Intra-articular injections </a:t>
            </a:r>
            <a:r>
              <a:rPr lang="en-US" dirty="0" smtClean="0">
                <a:solidFill>
                  <a:schemeClr val="tx2"/>
                </a:solidFill>
              </a:rPr>
              <a:t>can </a:t>
            </a:r>
            <a:r>
              <a:rPr lang="en-US" dirty="0">
                <a:solidFill>
                  <a:schemeClr val="tx2"/>
                </a:solidFill>
              </a:rPr>
              <a:t>provide a local decrease in inflammation and pain relief. The intra-articular route is associated with fewer systemic adverse </a:t>
            </a:r>
            <a:r>
              <a:rPr lang="en-US" dirty="0" smtClean="0">
                <a:solidFill>
                  <a:schemeClr val="tx2"/>
                </a:solidFill>
              </a:rPr>
              <a:t>effects. </a:t>
            </a:r>
            <a:r>
              <a:rPr lang="en-US" dirty="0">
                <a:solidFill>
                  <a:schemeClr val="tx2"/>
                </a:solidFill>
              </a:rPr>
              <a:t>Intra-articular injections should not be repeated more often than </a:t>
            </a:r>
            <a:r>
              <a:rPr lang="en-US" u="sng" dirty="0">
                <a:solidFill>
                  <a:schemeClr val="tx2"/>
                </a:solidFill>
              </a:rPr>
              <a:t>every 3 months </a:t>
            </a:r>
            <a:r>
              <a:rPr lang="en-US" dirty="0">
                <a:solidFill>
                  <a:schemeClr val="tx2"/>
                </a:solidFill>
              </a:rPr>
              <a:t>because of the potential for accelerated loss of cartilage in the joint. </a:t>
            </a:r>
          </a:p>
          <a:p>
            <a:r>
              <a:rPr lang="en-US" dirty="0">
                <a:solidFill>
                  <a:schemeClr val="tx2"/>
                </a:solidFill>
              </a:rPr>
              <a:t>Typically, oral glucocorticoids, such as prednisone, are taken once daily. Intramuscular glucocorticoids such </a:t>
            </a:r>
            <a:r>
              <a:rPr lang="en-US" dirty="0" smtClean="0">
                <a:solidFill>
                  <a:schemeClr val="tx2"/>
                </a:solidFill>
              </a:rPr>
              <a:t>as triamcinolone</a:t>
            </a:r>
            <a:r>
              <a:rPr lang="en-US" dirty="0">
                <a:solidFill>
                  <a:schemeClr val="tx2"/>
                </a:solidFill>
              </a:rPr>
              <a:t> </a:t>
            </a:r>
            <a:r>
              <a:rPr lang="en-US" dirty="0" err="1">
                <a:solidFill>
                  <a:schemeClr val="tx2"/>
                </a:solidFill>
              </a:rPr>
              <a:t>acetonide</a:t>
            </a:r>
            <a:r>
              <a:rPr lang="en-US" dirty="0">
                <a:solidFill>
                  <a:schemeClr val="tx2"/>
                </a:solidFill>
              </a:rPr>
              <a:t> and methylprednisolone acetate can be administered instead of oral steroids based on patient preference or in patients who may not adhere to daily oral therapy. This can also be used in place of an intra-articular injection when multiple joints are involved</a:t>
            </a:r>
            <a:r>
              <a:rPr lang="en-US" dirty="0" smtClean="0">
                <a:solidFill>
                  <a:schemeClr val="tx2"/>
                </a:solidFill>
              </a:rPr>
              <a:t>.</a:t>
            </a:r>
          </a:p>
          <a:p>
            <a:r>
              <a:rPr lang="en-US" dirty="0" smtClean="0">
                <a:solidFill>
                  <a:schemeClr val="tx2"/>
                </a:solidFill>
              </a:rPr>
              <a:t>Glucocorticoids </a:t>
            </a:r>
            <a:r>
              <a:rPr lang="en-US" dirty="0">
                <a:solidFill>
                  <a:schemeClr val="tx2"/>
                </a:solidFill>
              </a:rPr>
              <a:t>should be</a:t>
            </a:r>
            <a:r>
              <a:rPr lang="en-US" b="1" dirty="0">
                <a:solidFill>
                  <a:schemeClr val="tx2"/>
                </a:solidFill>
              </a:rPr>
              <a:t> </a:t>
            </a:r>
            <a:r>
              <a:rPr lang="en-US" b="1" dirty="0" smtClean="0">
                <a:solidFill>
                  <a:schemeClr val="tx2"/>
                </a:solidFill>
              </a:rPr>
              <a:t>tapered. </a:t>
            </a:r>
            <a:endParaRPr lang="en-US" b="1"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3611162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725" y="416292"/>
            <a:ext cx="8911687" cy="1280890"/>
          </a:xfrm>
        </p:spPr>
        <p:txBody>
          <a:bodyPr>
            <a:normAutofit fontScale="90000"/>
          </a:bodyPr>
          <a:lstStyle/>
          <a:p>
            <a:r>
              <a:rPr lang="en-US" b="1" dirty="0">
                <a:solidFill>
                  <a:schemeClr val="tx2"/>
                </a:solidFill>
              </a:rPr>
              <a:t>Conventional Disease-Modifying </a:t>
            </a:r>
            <a:r>
              <a:rPr lang="en-US" b="1" dirty="0" err="1">
                <a:solidFill>
                  <a:schemeClr val="tx2"/>
                </a:solidFill>
              </a:rPr>
              <a:t>Antirheumatic</a:t>
            </a:r>
            <a:r>
              <a:rPr lang="en-US" b="1" dirty="0">
                <a:solidFill>
                  <a:schemeClr val="tx2"/>
                </a:solidFill>
              </a:rPr>
              <a:t> </a:t>
            </a:r>
            <a:r>
              <a:rPr lang="en-US" b="1" dirty="0" smtClean="0">
                <a:solidFill>
                  <a:schemeClr val="tx2"/>
                </a:solidFill>
              </a:rPr>
              <a:t>Drugs</a:t>
            </a:r>
            <a:r>
              <a:rPr lang="en-US" b="1" dirty="0">
                <a:solidFill>
                  <a:schemeClr val="tx2"/>
                </a:solidFill>
              </a:rPr>
              <a:t/>
            </a:r>
            <a:br>
              <a:rPr lang="en-US" b="1" dirty="0">
                <a:solidFill>
                  <a:schemeClr val="tx2"/>
                </a:solidFill>
              </a:rPr>
            </a:br>
            <a:endParaRPr lang="en-US" dirty="0">
              <a:solidFill>
                <a:schemeClr val="tx2"/>
              </a:solidFill>
            </a:endParaRPr>
          </a:p>
        </p:txBody>
      </p:sp>
      <p:sp>
        <p:nvSpPr>
          <p:cNvPr id="3" name="Content Placeholder 2"/>
          <p:cNvSpPr>
            <a:spLocks noGrp="1"/>
          </p:cNvSpPr>
          <p:nvPr>
            <p:ph idx="1"/>
          </p:nvPr>
        </p:nvSpPr>
        <p:spPr>
          <a:xfrm>
            <a:off x="241301" y="1953491"/>
            <a:ext cx="11823700" cy="3957731"/>
          </a:xfrm>
        </p:spPr>
        <p:txBody>
          <a:bodyPr>
            <a:normAutofit/>
          </a:bodyPr>
          <a:lstStyle/>
          <a:p>
            <a:pPr marL="0" indent="0">
              <a:buNone/>
            </a:pPr>
            <a:r>
              <a:rPr lang="en-US" b="1" dirty="0" smtClean="0">
                <a:solidFill>
                  <a:schemeClr val="tx2"/>
                </a:solidFill>
              </a:rPr>
              <a:t>Methotrexate: </a:t>
            </a:r>
          </a:p>
          <a:p>
            <a:r>
              <a:rPr lang="en-US" dirty="0" smtClean="0">
                <a:solidFill>
                  <a:schemeClr val="tx2"/>
                </a:solidFill>
              </a:rPr>
              <a:t>It is the </a:t>
            </a:r>
            <a:r>
              <a:rPr lang="en-US" b="1" dirty="0" smtClean="0">
                <a:solidFill>
                  <a:schemeClr val="tx2"/>
                </a:solidFill>
              </a:rPr>
              <a:t>DMARD </a:t>
            </a:r>
            <a:r>
              <a:rPr lang="en-US" b="1" dirty="0">
                <a:solidFill>
                  <a:schemeClr val="tx2"/>
                </a:solidFill>
              </a:rPr>
              <a:t>of choice </a:t>
            </a:r>
            <a:r>
              <a:rPr lang="en-US" dirty="0">
                <a:solidFill>
                  <a:schemeClr val="tx2"/>
                </a:solidFill>
              </a:rPr>
              <a:t>for most patients unless its use is </a:t>
            </a:r>
            <a:r>
              <a:rPr lang="en-US" dirty="0" smtClean="0">
                <a:solidFill>
                  <a:schemeClr val="tx2"/>
                </a:solidFill>
              </a:rPr>
              <a:t>contraindicated.</a:t>
            </a:r>
            <a:r>
              <a:rPr lang="en-US" baseline="30000" dirty="0" smtClean="0">
                <a:solidFill>
                  <a:schemeClr val="tx2"/>
                </a:solidFill>
              </a:rPr>
              <a:t> </a:t>
            </a:r>
            <a:r>
              <a:rPr lang="en-US" dirty="0" smtClean="0">
                <a:solidFill>
                  <a:schemeClr val="tx2"/>
                </a:solidFill>
              </a:rPr>
              <a:t>Methotrexate has a sustained clinical response over time </a:t>
            </a:r>
            <a:r>
              <a:rPr lang="en-US" dirty="0">
                <a:solidFill>
                  <a:schemeClr val="tx2"/>
                </a:solidFill>
              </a:rPr>
              <a:t>and a glucocorticoid-sparing </a:t>
            </a:r>
            <a:r>
              <a:rPr lang="en-US" dirty="0" smtClean="0">
                <a:solidFill>
                  <a:schemeClr val="tx2"/>
                </a:solidFill>
              </a:rPr>
              <a:t>effect.</a:t>
            </a:r>
            <a:r>
              <a:rPr lang="en-US" dirty="0">
                <a:solidFill>
                  <a:schemeClr val="tx2"/>
                </a:solidFill>
              </a:rPr>
              <a:t> </a:t>
            </a:r>
            <a:endParaRPr lang="en-US" dirty="0" smtClean="0">
              <a:solidFill>
                <a:schemeClr val="tx2"/>
              </a:solidFill>
            </a:endParaRPr>
          </a:p>
          <a:p>
            <a:r>
              <a:rPr lang="en-US" dirty="0" smtClean="0">
                <a:solidFill>
                  <a:schemeClr val="tx2"/>
                </a:solidFill>
              </a:rPr>
              <a:t>Methotrexate inhibits </a:t>
            </a:r>
            <a:r>
              <a:rPr lang="en-US" dirty="0" err="1">
                <a:solidFill>
                  <a:schemeClr val="tx2"/>
                </a:solidFill>
              </a:rPr>
              <a:t>dihydrofolate</a:t>
            </a:r>
            <a:r>
              <a:rPr lang="en-US" dirty="0">
                <a:solidFill>
                  <a:schemeClr val="tx2"/>
                </a:solidFill>
              </a:rPr>
              <a:t> reductase. </a:t>
            </a:r>
            <a:r>
              <a:rPr lang="en-US" dirty="0" smtClean="0">
                <a:solidFill>
                  <a:schemeClr val="tx2"/>
                </a:solidFill>
              </a:rPr>
              <a:t>Through </a:t>
            </a:r>
            <a:r>
              <a:rPr lang="en-US" dirty="0">
                <a:solidFill>
                  <a:schemeClr val="tx2"/>
                </a:solidFill>
              </a:rPr>
              <a:t>this action, methotrexate inhibits DNA synthesis and repair and cellular </a:t>
            </a:r>
            <a:r>
              <a:rPr lang="en-US" dirty="0" smtClean="0">
                <a:solidFill>
                  <a:schemeClr val="tx2"/>
                </a:solidFill>
              </a:rPr>
              <a:t>replication.</a:t>
            </a:r>
            <a:endParaRPr lang="en-US" dirty="0">
              <a:solidFill>
                <a:schemeClr val="tx2"/>
              </a:solidFill>
            </a:endParaRPr>
          </a:p>
          <a:p>
            <a:r>
              <a:rPr lang="en-US" dirty="0">
                <a:solidFill>
                  <a:schemeClr val="tx2"/>
                </a:solidFill>
              </a:rPr>
              <a:t>Methotrexate is taken </a:t>
            </a:r>
            <a:r>
              <a:rPr lang="en-US" b="1" dirty="0">
                <a:solidFill>
                  <a:schemeClr val="tx2"/>
                </a:solidFill>
              </a:rPr>
              <a:t>once weekly </a:t>
            </a:r>
            <a:r>
              <a:rPr lang="en-US" dirty="0">
                <a:solidFill>
                  <a:schemeClr val="tx2"/>
                </a:solidFill>
              </a:rPr>
              <a:t>and is typically given in either </a:t>
            </a:r>
            <a:r>
              <a:rPr lang="en-US" dirty="0" smtClean="0">
                <a:solidFill>
                  <a:schemeClr val="tx2"/>
                </a:solidFill>
              </a:rPr>
              <a:t>tablet </a:t>
            </a:r>
            <a:r>
              <a:rPr lang="en-US" dirty="0">
                <a:solidFill>
                  <a:schemeClr val="tx2"/>
                </a:solidFill>
              </a:rPr>
              <a:t>form or as a </a:t>
            </a:r>
            <a:r>
              <a:rPr lang="en-US" dirty="0" smtClean="0">
                <a:solidFill>
                  <a:schemeClr val="tx2"/>
                </a:solidFill>
              </a:rPr>
              <a:t>SC injection</a:t>
            </a:r>
            <a:r>
              <a:rPr lang="en-US" dirty="0">
                <a:solidFill>
                  <a:schemeClr val="tx2"/>
                </a:solidFill>
              </a:rPr>
              <a:t>. It is also available as </a:t>
            </a:r>
            <a:r>
              <a:rPr lang="en-US" dirty="0" smtClean="0">
                <a:solidFill>
                  <a:schemeClr val="tx2"/>
                </a:solidFill>
              </a:rPr>
              <a:t>IM injection</a:t>
            </a:r>
            <a:r>
              <a:rPr lang="en-US" dirty="0">
                <a:solidFill>
                  <a:schemeClr val="tx2"/>
                </a:solidFill>
              </a:rPr>
              <a:t>. </a:t>
            </a:r>
            <a:endParaRPr lang="en-US" dirty="0" smtClean="0">
              <a:solidFill>
                <a:schemeClr val="tx2"/>
              </a:solidFill>
            </a:endParaRPr>
          </a:p>
          <a:p>
            <a:r>
              <a:rPr lang="en-US" dirty="0" smtClean="0">
                <a:solidFill>
                  <a:schemeClr val="tx2"/>
                </a:solidFill>
              </a:rPr>
              <a:t>The bioavailability of oral methotrexate decreases </a:t>
            </a:r>
            <a:r>
              <a:rPr lang="en-US" dirty="0">
                <a:solidFill>
                  <a:schemeClr val="tx2"/>
                </a:solidFill>
              </a:rPr>
              <a:t>at higher doses. </a:t>
            </a:r>
            <a:endParaRPr lang="en-US" dirty="0" smtClean="0">
              <a:solidFill>
                <a:schemeClr val="tx2"/>
              </a:solidFill>
            </a:endParaRPr>
          </a:p>
          <a:p>
            <a:r>
              <a:rPr lang="en-US" dirty="0" smtClean="0">
                <a:solidFill>
                  <a:schemeClr val="tx2"/>
                </a:solidFill>
              </a:rPr>
              <a:t>Methotrexate </a:t>
            </a:r>
            <a:r>
              <a:rPr lang="en-US" dirty="0">
                <a:solidFill>
                  <a:schemeClr val="tx2"/>
                </a:solidFill>
              </a:rPr>
              <a:t>is about 50% protein bound and is excreted by the </a:t>
            </a:r>
            <a:r>
              <a:rPr lang="en-US" dirty="0" smtClean="0">
                <a:solidFill>
                  <a:schemeClr val="tx2"/>
                </a:solidFill>
              </a:rPr>
              <a:t>kidney.</a:t>
            </a:r>
            <a:endParaRPr lang="en-US" baseline="30000" dirty="0">
              <a:solidFill>
                <a:schemeClr val="tx2"/>
              </a:solidFill>
            </a:endParaRPr>
          </a:p>
          <a:p>
            <a:pPr marL="0" indent="0">
              <a:buNone/>
            </a:pPr>
            <a:endParaRPr lang="en-US" b="1" dirty="0">
              <a:solidFill>
                <a:schemeClr val="tx2"/>
              </a:solidFill>
            </a:endParaRPr>
          </a:p>
        </p:txBody>
      </p:sp>
    </p:spTree>
    <p:extLst>
      <p:ext uri="{BB962C8B-B14F-4D97-AF65-F5344CB8AC3E}">
        <p14:creationId xmlns:p14="http://schemas.microsoft.com/office/powerpoint/2010/main" val="2697130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901" y="584200"/>
            <a:ext cx="9129712" cy="1282700"/>
          </a:xfrm>
        </p:spPr>
        <p:txBody>
          <a:bodyPr>
            <a:normAutofit fontScale="90000"/>
          </a:bodyPr>
          <a:lstStyle/>
          <a:p>
            <a:r>
              <a:rPr lang="en-US" b="1" dirty="0">
                <a:solidFill>
                  <a:schemeClr val="tx2"/>
                </a:solidFill>
              </a:rPr>
              <a:t>Conventional Disease-Modifying </a:t>
            </a:r>
            <a:r>
              <a:rPr lang="en-US" b="1" dirty="0" err="1">
                <a:solidFill>
                  <a:schemeClr val="tx2"/>
                </a:solidFill>
              </a:rPr>
              <a:t>Antirheumatic</a:t>
            </a:r>
            <a:r>
              <a:rPr lang="en-US" b="1" dirty="0">
                <a:solidFill>
                  <a:schemeClr val="tx2"/>
                </a:solidFill>
              </a:rPr>
              <a:t> Drugs</a:t>
            </a:r>
            <a:br>
              <a:rPr lang="en-US" b="1" dirty="0">
                <a:solidFill>
                  <a:schemeClr val="tx2"/>
                </a:solidFill>
              </a:rPr>
            </a:br>
            <a:endParaRPr lang="en-US" dirty="0"/>
          </a:p>
        </p:txBody>
      </p:sp>
      <p:sp>
        <p:nvSpPr>
          <p:cNvPr id="3" name="Content Placeholder 2"/>
          <p:cNvSpPr>
            <a:spLocks noGrp="1"/>
          </p:cNvSpPr>
          <p:nvPr>
            <p:ph idx="1"/>
          </p:nvPr>
        </p:nvSpPr>
        <p:spPr>
          <a:xfrm>
            <a:off x="215900" y="2108200"/>
            <a:ext cx="11976100" cy="3777622"/>
          </a:xfrm>
        </p:spPr>
        <p:txBody>
          <a:bodyPr/>
          <a:lstStyle/>
          <a:p>
            <a:r>
              <a:rPr lang="en-US" dirty="0" smtClean="0">
                <a:solidFill>
                  <a:schemeClr val="tx2"/>
                </a:solidFill>
              </a:rPr>
              <a:t>Injectable </a:t>
            </a:r>
            <a:r>
              <a:rPr lang="en-US" dirty="0">
                <a:solidFill>
                  <a:schemeClr val="tx2"/>
                </a:solidFill>
              </a:rPr>
              <a:t>methotrexate has a higher bioavailability compared with oral methotrexate and thus provides superior clinical efficacy. Injectable methotrexate is typically better tolerated and has less potential to cause gastrointestinal side effects as well.</a:t>
            </a:r>
            <a:endParaRPr lang="en-US" baseline="30000" dirty="0">
              <a:solidFill>
                <a:schemeClr val="tx2"/>
              </a:solidFill>
            </a:endParaRPr>
          </a:p>
          <a:p>
            <a:r>
              <a:rPr lang="en-US" dirty="0">
                <a:solidFill>
                  <a:schemeClr val="tx2"/>
                </a:solidFill>
              </a:rPr>
              <a:t> The doses used for the treatment of RA typically range from </a:t>
            </a:r>
            <a:r>
              <a:rPr lang="en-US" u="sng" dirty="0">
                <a:solidFill>
                  <a:schemeClr val="tx2"/>
                </a:solidFill>
              </a:rPr>
              <a:t>7.5 to 20 mg weekly</a:t>
            </a:r>
            <a:r>
              <a:rPr lang="en-US" dirty="0" smtClean="0">
                <a:solidFill>
                  <a:schemeClr val="tx2"/>
                </a:solidFill>
              </a:rPr>
              <a:t>.</a:t>
            </a:r>
            <a:r>
              <a:rPr lang="en-US" dirty="0">
                <a:solidFill>
                  <a:schemeClr val="tx2"/>
                </a:solidFill>
              </a:rPr>
              <a:t> At doses higher than 15 mg weekly, oral methotrexate may not have significant added clinical benefit; changing to subcutaneous methotrexate may increase bioavailability and clinical benefit.</a:t>
            </a:r>
            <a:endParaRPr lang="en-US" baseline="30000" dirty="0">
              <a:solidFill>
                <a:schemeClr val="tx2"/>
              </a:solidFill>
            </a:endParaRPr>
          </a:p>
          <a:p>
            <a:r>
              <a:rPr lang="en-US" dirty="0">
                <a:solidFill>
                  <a:schemeClr val="tx2"/>
                </a:solidFill>
              </a:rPr>
              <a:t> Clinical benefit can be seen </a:t>
            </a:r>
            <a:r>
              <a:rPr lang="en-US" u="sng" dirty="0">
                <a:solidFill>
                  <a:schemeClr val="tx2"/>
                </a:solidFill>
              </a:rPr>
              <a:t>3 to 6 weeks </a:t>
            </a:r>
            <a:r>
              <a:rPr lang="en-US" dirty="0">
                <a:solidFill>
                  <a:schemeClr val="tx2"/>
                </a:solidFill>
              </a:rPr>
              <a:t>after starting methotrexate therapy.</a:t>
            </a:r>
          </a:p>
          <a:p>
            <a:pPr marL="0" indent="0">
              <a:buNone/>
            </a:pPr>
            <a:endParaRPr lang="en-US" dirty="0"/>
          </a:p>
        </p:txBody>
      </p:sp>
    </p:spTree>
    <p:extLst>
      <p:ext uri="{BB962C8B-B14F-4D97-AF65-F5344CB8AC3E}">
        <p14:creationId xmlns:p14="http://schemas.microsoft.com/office/powerpoint/2010/main" val="1339029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525" y="573310"/>
            <a:ext cx="8911687" cy="1280890"/>
          </a:xfrm>
        </p:spPr>
        <p:txBody>
          <a:bodyPr>
            <a:normAutofit fontScale="90000"/>
          </a:bodyPr>
          <a:lstStyle/>
          <a:p>
            <a:r>
              <a:rPr lang="en-US" b="1" dirty="0">
                <a:solidFill>
                  <a:schemeClr val="tx2"/>
                </a:solidFill>
              </a:rPr>
              <a:t>Conventional Disease-Modifying </a:t>
            </a:r>
            <a:r>
              <a:rPr lang="en-US" b="1" dirty="0" err="1">
                <a:solidFill>
                  <a:schemeClr val="tx2"/>
                </a:solidFill>
              </a:rPr>
              <a:t>Antirheumatic</a:t>
            </a:r>
            <a:r>
              <a:rPr lang="en-US" b="1" dirty="0">
                <a:solidFill>
                  <a:schemeClr val="tx2"/>
                </a:solidFill>
              </a:rPr>
              <a:t> Drugs</a:t>
            </a:r>
            <a:br>
              <a:rPr lang="en-US" b="1" dirty="0">
                <a:solidFill>
                  <a:schemeClr val="tx2"/>
                </a:solidFill>
              </a:rPr>
            </a:br>
            <a:endParaRPr lang="en-US" dirty="0"/>
          </a:p>
        </p:txBody>
      </p:sp>
      <p:sp>
        <p:nvSpPr>
          <p:cNvPr id="3" name="Content Placeholder 2"/>
          <p:cNvSpPr>
            <a:spLocks noGrp="1"/>
          </p:cNvSpPr>
          <p:nvPr>
            <p:ph idx="1"/>
          </p:nvPr>
        </p:nvSpPr>
        <p:spPr>
          <a:xfrm>
            <a:off x="228600" y="2133600"/>
            <a:ext cx="11963400" cy="4597400"/>
          </a:xfrm>
        </p:spPr>
        <p:txBody>
          <a:bodyPr>
            <a:normAutofit/>
          </a:bodyPr>
          <a:lstStyle/>
          <a:p>
            <a:r>
              <a:rPr lang="en-US" dirty="0">
                <a:solidFill>
                  <a:schemeClr val="tx2"/>
                </a:solidFill>
              </a:rPr>
              <a:t>Methotrexate is </a:t>
            </a:r>
            <a:r>
              <a:rPr lang="en-US" b="1" dirty="0">
                <a:solidFill>
                  <a:schemeClr val="tx2"/>
                </a:solidFill>
              </a:rPr>
              <a:t>teratogenic </a:t>
            </a:r>
            <a:r>
              <a:rPr lang="en-US" dirty="0">
                <a:solidFill>
                  <a:schemeClr val="tx2"/>
                </a:solidFill>
              </a:rPr>
              <a:t>and is therefore contraindicated in pregnancy and breastfeeding. </a:t>
            </a:r>
            <a:endParaRPr lang="en-US" dirty="0" smtClean="0">
              <a:solidFill>
                <a:schemeClr val="tx2"/>
              </a:solidFill>
            </a:endParaRPr>
          </a:p>
          <a:p>
            <a:r>
              <a:rPr lang="en-US" dirty="0" smtClean="0">
                <a:solidFill>
                  <a:schemeClr val="tx2"/>
                </a:solidFill>
              </a:rPr>
              <a:t>Additional </a:t>
            </a:r>
            <a:r>
              <a:rPr lang="en-US" dirty="0">
                <a:solidFill>
                  <a:schemeClr val="tx2"/>
                </a:solidFill>
              </a:rPr>
              <a:t>contraindications include alcoholism, alcoholic liver disease or other chronic liver disease, immunodeficiency, and preexisting hematologic disorders, such as leukopenia and thrombocytopenia</a:t>
            </a:r>
            <a:r>
              <a:rPr lang="en-US" dirty="0" smtClean="0">
                <a:solidFill>
                  <a:schemeClr val="tx2"/>
                </a:solidFill>
              </a:rPr>
              <a:t>.</a:t>
            </a:r>
          </a:p>
          <a:p>
            <a:r>
              <a:rPr lang="en-US" dirty="0" smtClean="0">
                <a:solidFill>
                  <a:schemeClr val="tx2"/>
                </a:solidFill>
              </a:rPr>
              <a:t> </a:t>
            </a:r>
            <a:r>
              <a:rPr lang="en-US" dirty="0">
                <a:solidFill>
                  <a:schemeClr val="tx2"/>
                </a:solidFill>
              </a:rPr>
              <a:t>Methotrexate excretion is reduced in renal impairment and may require dose reduction or discontinuation in some cases. Excretion is also reduced in ascites or pleural </a:t>
            </a:r>
            <a:r>
              <a:rPr lang="en-US" dirty="0" smtClean="0">
                <a:solidFill>
                  <a:schemeClr val="tx2"/>
                </a:solidFill>
              </a:rPr>
              <a:t>effusions.</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460141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725" y="484410"/>
            <a:ext cx="8911687" cy="1280890"/>
          </a:xfrm>
        </p:spPr>
        <p:txBody>
          <a:bodyPr>
            <a:normAutofit fontScale="90000"/>
          </a:bodyPr>
          <a:lstStyle/>
          <a:p>
            <a:r>
              <a:rPr lang="en-US" b="1" dirty="0">
                <a:solidFill>
                  <a:schemeClr val="tx2"/>
                </a:solidFill>
              </a:rPr>
              <a:t>Conventional Disease-Modifying </a:t>
            </a:r>
            <a:r>
              <a:rPr lang="en-US" b="1" dirty="0" err="1">
                <a:solidFill>
                  <a:schemeClr val="tx2"/>
                </a:solidFill>
              </a:rPr>
              <a:t>Antirheumatic</a:t>
            </a:r>
            <a:r>
              <a:rPr lang="en-US" b="1" dirty="0">
                <a:solidFill>
                  <a:schemeClr val="tx2"/>
                </a:solidFill>
              </a:rPr>
              <a:t> Drugs</a:t>
            </a:r>
            <a:br>
              <a:rPr lang="en-US" b="1" dirty="0">
                <a:solidFill>
                  <a:schemeClr val="tx2"/>
                </a:solidFill>
              </a:rPr>
            </a:br>
            <a:endParaRPr lang="en-US" dirty="0"/>
          </a:p>
        </p:txBody>
      </p:sp>
      <p:sp>
        <p:nvSpPr>
          <p:cNvPr id="3" name="Content Placeholder 2"/>
          <p:cNvSpPr>
            <a:spLocks noGrp="1"/>
          </p:cNvSpPr>
          <p:nvPr>
            <p:ph idx="1"/>
          </p:nvPr>
        </p:nvSpPr>
        <p:spPr>
          <a:xfrm>
            <a:off x="177800" y="2133600"/>
            <a:ext cx="11899900" cy="3777622"/>
          </a:xfrm>
        </p:spPr>
        <p:txBody>
          <a:bodyPr/>
          <a:lstStyle/>
          <a:p>
            <a:r>
              <a:rPr lang="en-US" dirty="0">
                <a:solidFill>
                  <a:schemeClr val="tx2"/>
                </a:solidFill>
              </a:rPr>
              <a:t>Recommended laboratory monitoring prior to starting methotrexate </a:t>
            </a:r>
            <a:r>
              <a:rPr lang="en-US" dirty="0" smtClean="0">
                <a:solidFill>
                  <a:schemeClr val="tx2"/>
                </a:solidFill>
              </a:rPr>
              <a:t>includes </a:t>
            </a:r>
            <a:r>
              <a:rPr lang="en-US" b="1" dirty="0" smtClean="0">
                <a:solidFill>
                  <a:schemeClr val="tx2"/>
                </a:solidFill>
              </a:rPr>
              <a:t>CBC</a:t>
            </a:r>
            <a:r>
              <a:rPr lang="en-US" dirty="0" smtClean="0">
                <a:solidFill>
                  <a:schemeClr val="tx2"/>
                </a:solidFill>
              </a:rPr>
              <a:t> with </a:t>
            </a:r>
            <a:r>
              <a:rPr lang="en-US" dirty="0">
                <a:solidFill>
                  <a:schemeClr val="tx2"/>
                </a:solidFill>
              </a:rPr>
              <a:t>differential, </a:t>
            </a:r>
            <a:r>
              <a:rPr lang="en-US" b="1" dirty="0" smtClean="0">
                <a:solidFill>
                  <a:schemeClr val="tx2"/>
                </a:solidFill>
              </a:rPr>
              <a:t>ALT</a:t>
            </a:r>
            <a:r>
              <a:rPr lang="en-US" dirty="0" smtClean="0">
                <a:solidFill>
                  <a:schemeClr val="tx2"/>
                </a:solidFill>
              </a:rPr>
              <a:t>, </a:t>
            </a:r>
            <a:r>
              <a:rPr lang="en-US" b="1" dirty="0" smtClean="0">
                <a:solidFill>
                  <a:schemeClr val="tx2"/>
                </a:solidFill>
              </a:rPr>
              <a:t>AST</a:t>
            </a:r>
            <a:r>
              <a:rPr lang="en-US" dirty="0" smtClean="0">
                <a:solidFill>
                  <a:schemeClr val="tx2"/>
                </a:solidFill>
              </a:rPr>
              <a:t>, </a:t>
            </a:r>
            <a:r>
              <a:rPr lang="en-US" dirty="0">
                <a:solidFill>
                  <a:schemeClr val="tx2"/>
                </a:solidFill>
              </a:rPr>
              <a:t>and </a:t>
            </a:r>
            <a:r>
              <a:rPr lang="en-US" b="1" dirty="0">
                <a:solidFill>
                  <a:schemeClr val="tx2"/>
                </a:solidFill>
              </a:rPr>
              <a:t>renal</a:t>
            </a:r>
            <a:r>
              <a:rPr lang="en-US" dirty="0">
                <a:solidFill>
                  <a:schemeClr val="tx2"/>
                </a:solidFill>
              </a:rPr>
              <a:t> function. These should </a:t>
            </a:r>
            <a:r>
              <a:rPr lang="en-US" u="sng" dirty="0">
                <a:solidFill>
                  <a:schemeClr val="tx2"/>
                </a:solidFill>
              </a:rPr>
              <a:t>be monitored every 2 to 4 weeks for 3 months </a:t>
            </a:r>
            <a:r>
              <a:rPr lang="en-US" dirty="0">
                <a:solidFill>
                  <a:schemeClr val="tx2"/>
                </a:solidFill>
              </a:rPr>
              <a:t>after initiation or following a dose increase, then every 8 to 12 weeks during 3 to 6 months of therapy, and every 12 weeks after 6 months of therapy</a:t>
            </a:r>
            <a:r>
              <a:rPr lang="en-US" dirty="0" smtClean="0">
                <a:solidFill>
                  <a:schemeClr val="tx2"/>
                </a:solidFill>
              </a:rPr>
              <a:t>.</a:t>
            </a:r>
            <a:endParaRPr lang="en-US" baseline="30000" dirty="0" smtClean="0">
              <a:solidFill>
                <a:schemeClr val="tx2"/>
              </a:solidFill>
            </a:endParaRPr>
          </a:p>
          <a:p>
            <a:r>
              <a:rPr lang="en-US" dirty="0" smtClean="0">
                <a:solidFill>
                  <a:schemeClr val="tx2"/>
                </a:solidFill>
              </a:rPr>
              <a:t>A </a:t>
            </a:r>
            <a:r>
              <a:rPr lang="en-US" dirty="0">
                <a:solidFill>
                  <a:schemeClr val="tx2"/>
                </a:solidFill>
              </a:rPr>
              <a:t>chest x-ray film can be considered before starting methotrexate in patients with underlying lung disease</a:t>
            </a:r>
            <a:r>
              <a:rPr lang="en-US" dirty="0" smtClean="0">
                <a:solidFill>
                  <a:schemeClr val="tx2"/>
                </a:solidFill>
              </a:rPr>
              <a:t>.</a:t>
            </a:r>
          </a:p>
          <a:p>
            <a:r>
              <a:rPr lang="en-US" dirty="0" smtClean="0">
                <a:solidFill>
                  <a:schemeClr val="tx2"/>
                </a:solidFill>
              </a:rPr>
              <a:t>Hepatitis </a:t>
            </a:r>
            <a:r>
              <a:rPr lang="en-US" dirty="0">
                <a:solidFill>
                  <a:schemeClr val="tx2"/>
                </a:solidFill>
              </a:rPr>
              <a:t>B, hepatitis C, and tuberculosis screenings should be obtained at baseline in high-risk </a:t>
            </a:r>
            <a:r>
              <a:rPr lang="en-US" dirty="0" smtClean="0">
                <a:solidFill>
                  <a:schemeClr val="tx2"/>
                </a:solidFill>
              </a:rPr>
              <a:t>patients.</a:t>
            </a: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1764535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725" y="535210"/>
            <a:ext cx="8911687" cy="1280890"/>
          </a:xfrm>
        </p:spPr>
        <p:txBody>
          <a:bodyPr>
            <a:normAutofit fontScale="90000"/>
          </a:bodyPr>
          <a:lstStyle/>
          <a:p>
            <a:r>
              <a:rPr lang="en-US" b="1" dirty="0">
                <a:solidFill>
                  <a:schemeClr val="tx2"/>
                </a:solidFill>
              </a:rPr>
              <a:t>Conventional Disease-Modifying </a:t>
            </a:r>
            <a:r>
              <a:rPr lang="en-US" b="1" dirty="0" err="1">
                <a:solidFill>
                  <a:schemeClr val="tx2"/>
                </a:solidFill>
              </a:rPr>
              <a:t>Antirheumatic</a:t>
            </a:r>
            <a:r>
              <a:rPr lang="en-US" b="1" dirty="0">
                <a:solidFill>
                  <a:schemeClr val="tx2"/>
                </a:solidFill>
              </a:rPr>
              <a:t> Drugs</a:t>
            </a:r>
            <a:br>
              <a:rPr lang="en-US" b="1" dirty="0">
                <a:solidFill>
                  <a:schemeClr val="tx2"/>
                </a:solidFill>
              </a:rPr>
            </a:br>
            <a:endParaRPr lang="en-US" dirty="0"/>
          </a:p>
        </p:txBody>
      </p:sp>
      <p:sp>
        <p:nvSpPr>
          <p:cNvPr id="3" name="Content Placeholder 2"/>
          <p:cNvSpPr>
            <a:spLocks noGrp="1"/>
          </p:cNvSpPr>
          <p:nvPr>
            <p:ph idx="1"/>
          </p:nvPr>
        </p:nvSpPr>
        <p:spPr>
          <a:xfrm>
            <a:off x="393700" y="2133600"/>
            <a:ext cx="11518900" cy="3777622"/>
          </a:xfrm>
        </p:spPr>
        <p:txBody>
          <a:bodyPr/>
          <a:lstStyle/>
          <a:p>
            <a:r>
              <a:rPr lang="en-US" dirty="0">
                <a:solidFill>
                  <a:schemeClr val="tx2"/>
                </a:solidFill>
              </a:rPr>
              <a:t>Adverse effects of methotrexate include infection, pulmonary complications (</a:t>
            </a:r>
            <a:r>
              <a:rPr lang="en-US" dirty="0" err="1">
                <a:solidFill>
                  <a:schemeClr val="tx2"/>
                </a:solidFill>
              </a:rPr>
              <a:t>eg</a:t>
            </a:r>
            <a:r>
              <a:rPr lang="en-US" dirty="0">
                <a:solidFill>
                  <a:schemeClr val="tx2"/>
                </a:solidFill>
              </a:rPr>
              <a:t>, interstitial pneumonitis and </a:t>
            </a:r>
            <a:r>
              <a:rPr lang="en-US" dirty="0" smtClean="0">
                <a:solidFill>
                  <a:schemeClr val="tx2"/>
                </a:solidFill>
              </a:rPr>
              <a:t>COPD), </a:t>
            </a:r>
            <a:r>
              <a:rPr lang="en-US" dirty="0">
                <a:solidFill>
                  <a:schemeClr val="tx2"/>
                </a:solidFill>
              </a:rPr>
              <a:t>gastrointestinal problems (</a:t>
            </a:r>
            <a:r>
              <a:rPr lang="en-US" dirty="0" err="1">
                <a:solidFill>
                  <a:schemeClr val="tx2"/>
                </a:solidFill>
              </a:rPr>
              <a:t>eg</a:t>
            </a:r>
            <a:r>
              <a:rPr lang="en-US" dirty="0">
                <a:solidFill>
                  <a:schemeClr val="tx2"/>
                </a:solidFill>
              </a:rPr>
              <a:t>, perforation and diarrhea), hematologic changes (</a:t>
            </a:r>
            <a:r>
              <a:rPr lang="en-US" dirty="0" err="1">
                <a:solidFill>
                  <a:schemeClr val="tx2"/>
                </a:solidFill>
              </a:rPr>
              <a:t>eg</a:t>
            </a:r>
            <a:r>
              <a:rPr lang="en-US" dirty="0">
                <a:solidFill>
                  <a:schemeClr val="tx2"/>
                </a:solidFill>
              </a:rPr>
              <a:t>, thrombocytopenia and leukopenia), and hepatic toxicities (</a:t>
            </a:r>
            <a:r>
              <a:rPr lang="en-US" dirty="0" err="1">
                <a:solidFill>
                  <a:schemeClr val="tx2"/>
                </a:solidFill>
              </a:rPr>
              <a:t>eg</a:t>
            </a:r>
            <a:r>
              <a:rPr lang="en-US" dirty="0">
                <a:solidFill>
                  <a:schemeClr val="tx2"/>
                </a:solidFill>
              </a:rPr>
              <a:t>, elevated liver enzymes and cirrhosis</a:t>
            </a:r>
            <a:r>
              <a:rPr lang="en-US" dirty="0" smtClean="0">
                <a:solidFill>
                  <a:schemeClr val="tx2"/>
                </a:solidFill>
              </a:rPr>
              <a:t>).</a:t>
            </a:r>
          </a:p>
          <a:p>
            <a:r>
              <a:rPr lang="en-US" dirty="0" smtClean="0">
                <a:solidFill>
                  <a:schemeClr val="tx2"/>
                </a:solidFill>
              </a:rPr>
              <a:t> </a:t>
            </a:r>
            <a:r>
              <a:rPr lang="en-US" dirty="0">
                <a:solidFill>
                  <a:schemeClr val="tx2"/>
                </a:solidFill>
              </a:rPr>
              <a:t>Because methotrexate is a structural analogue of folic acid, it can cause folic acid deficiency; methotrexate should be </a:t>
            </a:r>
            <a:r>
              <a:rPr lang="en-US" b="1" dirty="0">
                <a:solidFill>
                  <a:schemeClr val="tx2"/>
                </a:solidFill>
              </a:rPr>
              <a:t>given with folic acid 1 to 5 mg daily </a:t>
            </a:r>
            <a:r>
              <a:rPr lang="en-US" dirty="0">
                <a:solidFill>
                  <a:schemeClr val="tx2"/>
                </a:solidFill>
              </a:rPr>
              <a:t>to reduce the incidence of toxicities associated with </a:t>
            </a:r>
            <a:r>
              <a:rPr lang="en-US" dirty="0" smtClean="0">
                <a:solidFill>
                  <a:schemeClr val="tx2"/>
                </a:solidFill>
              </a:rPr>
              <a:t>methotrexate.</a:t>
            </a:r>
            <a:endParaRPr lang="en-US" dirty="0">
              <a:solidFill>
                <a:schemeClr val="tx2"/>
              </a:solidFill>
            </a:endParaRPr>
          </a:p>
        </p:txBody>
      </p:sp>
    </p:spTree>
    <p:extLst>
      <p:ext uri="{BB962C8B-B14F-4D97-AF65-F5344CB8AC3E}">
        <p14:creationId xmlns:p14="http://schemas.microsoft.com/office/powerpoint/2010/main" val="2070677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725" y="497110"/>
            <a:ext cx="8911687" cy="1280890"/>
          </a:xfrm>
        </p:spPr>
        <p:txBody>
          <a:bodyPr>
            <a:normAutofit fontScale="90000"/>
          </a:bodyPr>
          <a:lstStyle/>
          <a:p>
            <a:r>
              <a:rPr lang="en-US" b="1" dirty="0">
                <a:solidFill>
                  <a:schemeClr val="tx2"/>
                </a:solidFill>
              </a:rPr>
              <a:t>Conventional Disease-Modifying </a:t>
            </a:r>
            <a:r>
              <a:rPr lang="en-US" b="1" dirty="0" err="1">
                <a:solidFill>
                  <a:schemeClr val="tx2"/>
                </a:solidFill>
              </a:rPr>
              <a:t>Antirheumatic</a:t>
            </a:r>
            <a:r>
              <a:rPr lang="en-US" b="1" dirty="0">
                <a:solidFill>
                  <a:schemeClr val="tx2"/>
                </a:solidFill>
              </a:rPr>
              <a:t> Drugs</a:t>
            </a:r>
            <a:br>
              <a:rPr lang="en-US" b="1" dirty="0">
                <a:solidFill>
                  <a:schemeClr val="tx2"/>
                </a:solidFill>
              </a:rPr>
            </a:br>
            <a:endParaRPr lang="en-US" dirty="0"/>
          </a:p>
        </p:txBody>
      </p:sp>
      <p:sp>
        <p:nvSpPr>
          <p:cNvPr id="3" name="Content Placeholder 2"/>
          <p:cNvSpPr>
            <a:spLocks noGrp="1"/>
          </p:cNvSpPr>
          <p:nvPr>
            <p:ph idx="1"/>
          </p:nvPr>
        </p:nvSpPr>
        <p:spPr>
          <a:xfrm>
            <a:off x="355600" y="2133600"/>
            <a:ext cx="11531600" cy="3777622"/>
          </a:xfrm>
        </p:spPr>
        <p:txBody>
          <a:bodyPr>
            <a:normAutofit/>
          </a:bodyPr>
          <a:lstStyle/>
          <a:p>
            <a:pPr marL="0" indent="0">
              <a:buNone/>
            </a:pPr>
            <a:r>
              <a:rPr lang="en-US" b="1" dirty="0" err="1">
                <a:solidFill>
                  <a:schemeClr val="tx2"/>
                </a:solidFill>
              </a:rPr>
              <a:t>Leflunomide</a:t>
            </a:r>
            <a:endParaRPr lang="en-US" b="1" dirty="0">
              <a:solidFill>
                <a:schemeClr val="tx2"/>
              </a:solidFill>
            </a:endParaRPr>
          </a:p>
          <a:p>
            <a:r>
              <a:rPr lang="en-US" dirty="0" smtClean="0">
                <a:solidFill>
                  <a:schemeClr val="tx2"/>
                </a:solidFill>
              </a:rPr>
              <a:t>It is </a:t>
            </a:r>
            <a:r>
              <a:rPr lang="en-US" dirty="0">
                <a:solidFill>
                  <a:schemeClr val="tx2"/>
                </a:solidFill>
              </a:rPr>
              <a:t>an oral DMARD that inhibits pyrimidine synthesis, can be used as monotherapy or in combination with other DMARDs to treat RA. </a:t>
            </a:r>
            <a:r>
              <a:rPr lang="en-US" dirty="0" smtClean="0">
                <a:solidFill>
                  <a:schemeClr val="tx2"/>
                </a:solidFill>
              </a:rPr>
              <a:t>It has </a:t>
            </a:r>
            <a:r>
              <a:rPr lang="en-US" dirty="0">
                <a:solidFill>
                  <a:schemeClr val="tx2"/>
                </a:solidFill>
              </a:rPr>
              <a:t>been shown to reduce signs and symptoms of RA, inhibit structural damage, and improve physical function. </a:t>
            </a:r>
            <a:endParaRPr lang="en-US" dirty="0" smtClean="0">
              <a:solidFill>
                <a:schemeClr val="tx2"/>
              </a:solidFill>
            </a:endParaRPr>
          </a:p>
          <a:p>
            <a:r>
              <a:rPr lang="en-US" dirty="0" smtClean="0">
                <a:solidFill>
                  <a:schemeClr val="tx2"/>
                </a:solidFill>
              </a:rPr>
              <a:t>It is </a:t>
            </a:r>
            <a:r>
              <a:rPr lang="en-US" dirty="0">
                <a:solidFill>
                  <a:schemeClr val="tx2"/>
                </a:solidFill>
              </a:rPr>
              <a:t>significantly protein bound (&gt;99.3%). The typical maintenance dose used to treat RA is </a:t>
            </a:r>
            <a:r>
              <a:rPr lang="en-US" u="sng" dirty="0">
                <a:solidFill>
                  <a:schemeClr val="tx2"/>
                </a:solidFill>
              </a:rPr>
              <a:t>20 mg daily</a:t>
            </a:r>
            <a:r>
              <a:rPr lang="en-US" dirty="0">
                <a:solidFill>
                  <a:schemeClr val="tx2"/>
                </a:solidFill>
              </a:rPr>
              <a:t>; the dose can be decreased to 10 mg daily if patients are unable to tolerate higher doses. A loading dose can be given of 100 mg for 3 </a:t>
            </a:r>
            <a:r>
              <a:rPr lang="en-US" dirty="0" smtClean="0">
                <a:solidFill>
                  <a:schemeClr val="tx2"/>
                </a:solidFill>
              </a:rPr>
              <a:t>days, </a:t>
            </a:r>
            <a:r>
              <a:rPr lang="en-US" dirty="0">
                <a:solidFill>
                  <a:schemeClr val="tx2"/>
                </a:solidFill>
              </a:rPr>
              <a:t>but this may increase the risk for toxicities.</a:t>
            </a:r>
          </a:p>
          <a:p>
            <a:r>
              <a:rPr lang="en-US" dirty="0" smtClean="0">
                <a:solidFill>
                  <a:schemeClr val="tx2"/>
                </a:solidFill>
              </a:rPr>
              <a:t>It has </a:t>
            </a:r>
            <a:r>
              <a:rPr lang="en-US" dirty="0">
                <a:solidFill>
                  <a:schemeClr val="tx2"/>
                </a:solidFill>
              </a:rPr>
              <a:t>a half-life of about 2 weeks and may require washout </a:t>
            </a:r>
            <a:r>
              <a:rPr lang="en-US" b="1" dirty="0">
                <a:solidFill>
                  <a:schemeClr val="tx2"/>
                </a:solidFill>
              </a:rPr>
              <a:t>with cholestyramine </a:t>
            </a:r>
            <a:r>
              <a:rPr lang="en-US" dirty="0">
                <a:solidFill>
                  <a:schemeClr val="tx2"/>
                </a:solidFill>
              </a:rPr>
              <a:t>if rapid elimination is required due to toxicity or incidental pregnancy. </a:t>
            </a:r>
            <a:endParaRPr lang="en-US" dirty="0" smtClean="0">
              <a:solidFill>
                <a:schemeClr val="tx2"/>
              </a:solidFill>
            </a:endParaRPr>
          </a:p>
          <a:p>
            <a:r>
              <a:rPr lang="en-US" dirty="0" smtClean="0">
                <a:solidFill>
                  <a:schemeClr val="tx2"/>
                </a:solidFill>
              </a:rPr>
              <a:t>It is </a:t>
            </a:r>
            <a:r>
              <a:rPr lang="en-US" dirty="0">
                <a:solidFill>
                  <a:schemeClr val="tx2"/>
                </a:solidFill>
              </a:rPr>
              <a:t>excreted by the kidneys as well as through direct biliary excretion</a:t>
            </a:r>
            <a:r>
              <a:rPr lang="en-US" dirty="0" smtClean="0">
                <a:solidFill>
                  <a:schemeClr val="tx2"/>
                </a:solidFill>
              </a:rPr>
              <a:t>.</a:t>
            </a:r>
            <a:endParaRPr lang="en-US" baseline="30000"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2909750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925" y="459010"/>
            <a:ext cx="8911687" cy="1280890"/>
          </a:xfrm>
        </p:spPr>
        <p:txBody>
          <a:bodyPr>
            <a:normAutofit fontScale="90000"/>
          </a:bodyPr>
          <a:lstStyle/>
          <a:p>
            <a:r>
              <a:rPr lang="en-US" b="1" dirty="0">
                <a:solidFill>
                  <a:schemeClr val="tx2"/>
                </a:solidFill>
              </a:rPr>
              <a:t>Conventional Disease-Modifying </a:t>
            </a:r>
            <a:r>
              <a:rPr lang="en-US" b="1" dirty="0" err="1">
                <a:solidFill>
                  <a:schemeClr val="tx2"/>
                </a:solidFill>
              </a:rPr>
              <a:t>Antirheumatic</a:t>
            </a:r>
            <a:r>
              <a:rPr lang="en-US" b="1" dirty="0">
                <a:solidFill>
                  <a:schemeClr val="tx2"/>
                </a:solidFill>
              </a:rPr>
              <a:t> Drugs</a:t>
            </a:r>
            <a:br>
              <a:rPr lang="en-US" b="1" dirty="0">
                <a:solidFill>
                  <a:schemeClr val="tx2"/>
                </a:solidFill>
              </a:rPr>
            </a:br>
            <a:endParaRPr lang="en-US" dirty="0"/>
          </a:p>
        </p:txBody>
      </p:sp>
      <p:sp>
        <p:nvSpPr>
          <p:cNvPr id="3" name="Content Placeholder 2"/>
          <p:cNvSpPr>
            <a:spLocks noGrp="1"/>
          </p:cNvSpPr>
          <p:nvPr>
            <p:ph idx="1"/>
          </p:nvPr>
        </p:nvSpPr>
        <p:spPr>
          <a:xfrm>
            <a:off x="228600" y="2133600"/>
            <a:ext cx="11849100" cy="3777622"/>
          </a:xfrm>
        </p:spPr>
        <p:txBody>
          <a:bodyPr>
            <a:normAutofit/>
          </a:bodyPr>
          <a:lstStyle/>
          <a:p>
            <a:r>
              <a:rPr lang="en-US" dirty="0">
                <a:solidFill>
                  <a:schemeClr val="tx2"/>
                </a:solidFill>
              </a:rPr>
              <a:t>Baseline </a:t>
            </a:r>
            <a:r>
              <a:rPr lang="en-US" dirty="0" smtClean="0">
                <a:solidFill>
                  <a:schemeClr val="tx2"/>
                </a:solidFill>
              </a:rPr>
              <a:t>monitoring of </a:t>
            </a:r>
            <a:r>
              <a:rPr lang="en-US" dirty="0" err="1" smtClean="0">
                <a:solidFill>
                  <a:schemeClr val="tx2"/>
                </a:solidFill>
              </a:rPr>
              <a:t>Leflunomide</a:t>
            </a:r>
            <a:r>
              <a:rPr lang="en-US" dirty="0" smtClean="0">
                <a:solidFill>
                  <a:schemeClr val="tx2"/>
                </a:solidFill>
              </a:rPr>
              <a:t> </a:t>
            </a:r>
            <a:r>
              <a:rPr lang="en-US" dirty="0">
                <a:solidFill>
                  <a:schemeClr val="tx2"/>
                </a:solidFill>
              </a:rPr>
              <a:t>should include a </a:t>
            </a:r>
            <a:r>
              <a:rPr lang="en-US" b="1" dirty="0">
                <a:solidFill>
                  <a:schemeClr val="tx2"/>
                </a:solidFill>
              </a:rPr>
              <a:t>tuberculosis </a:t>
            </a:r>
            <a:r>
              <a:rPr lang="en-US" dirty="0">
                <a:solidFill>
                  <a:schemeClr val="tx2"/>
                </a:solidFill>
              </a:rPr>
              <a:t>screening, </a:t>
            </a:r>
            <a:r>
              <a:rPr lang="en-US" b="1" dirty="0">
                <a:solidFill>
                  <a:schemeClr val="tx2"/>
                </a:solidFill>
              </a:rPr>
              <a:t>CBC</a:t>
            </a:r>
            <a:r>
              <a:rPr lang="en-US" dirty="0">
                <a:solidFill>
                  <a:schemeClr val="tx2"/>
                </a:solidFill>
              </a:rPr>
              <a:t> with differential, </a:t>
            </a:r>
            <a:r>
              <a:rPr lang="en-US" b="1" dirty="0">
                <a:solidFill>
                  <a:schemeClr val="tx2"/>
                </a:solidFill>
              </a:rPr>
              <a:t>ALT</a:t>
            </a:r>
            <a:r>
              <a:rPr lang="en-US" dirty="0">
                <a:solidFill>
                  <a:schemeClr val="tx2"/>
                </a:solidFill>
              </a:rPr>
              <a:t>, </a:t>
            </a:r>
            <a:r>
              <a:rPr lang="en-US" b="1" dirty="0">
                <a:solidFill>
                  <a:schemeClr val="tx2"/>
                </a:solidFill>
              </a:rPr>
              <a:t>AST</a:t>
            </a:r>
            <a:r>
              <a:rPr lang="en-US" dirty="0">
                <a:solidFill>
                  <a:schemeClr val="tx2"/>
                </a:solidFill>
              </a:rPr>
              <a:t>, and </a:t>
            </a:r>
            <a:r>
              <a:rPr lang="en-US" b="1" dirty="0">
                <a:solidFill>
                  <a:schemeClr val="tx2"/>
                </a:solidFill>
              </a:rPr>
              <a:t>renal </a:t>
            </a:r>
            <a:r>
              <a:rPr lang="en-US" dirty="0">
                <a:solidFill>
                  <a:schemeClr val="tx2"/>
                </a:solidFill>
              </a:rPr>
              <a:t>function. These should be </a:t>
            </a:r>
            <a:r>
              <a:rPr lang="en-US" u="sng" dirty="0" smtClean="0">
                <a:solidFill>
                  <a:schemeClr val="tx2"/>
                </a:solidFill>
              </a:rPr>
              <a:t>monitored frequently with the same </a:t>
            </a:r>
            <a:r>
              <a:rPr lang="en-US" u="sng" dirty="0" err="1" smtClean="0">
                <a:solidFill>
                  <a:schemeClr val="tx2"/>
                </a:solidFill>
              </a:rPr>
              <a:t>monitioring</a:t>
            </a:r>
            <a:r>
              <a:rPr lang="en-US" u="sng" dirty="0" smtClean="0">
                <a:solidFill>
                  <a:schemeClr val="tx2"/>
                </a:solidFill>
              </a:rPr>
              <a:t> frequency of methotrexate. </a:t>
            </a:r>
            <a:endParaRPr lang="en-US" dirty="0">
              <a:solidFill>
                <a:schemeClr val="tx2"/>
              </a:solidFill>
            </a:endParaRPr>
          </a:p>
          <a:p>
            <a:r>
              <a:rPr lang="en-US" dirty="0">
                <a:solidFill>
                  <a:schemeClr val="tx2"/>
                </a:solidFill>
              </a:rPr>
              <a:t>Adverse reactions associated with </a:t>
            </a:r>
            <a:r>
              <a:rPr lang="en-US" dirty="0" err="1">
                <a:solidFill>
                  <a:schemeClr val="tx2"/>
                </a:solidFill>
              </a:rPr>
              <a:t>leflunomide</a:t>
            </a:r>
            <a:r>
              <a:rPr lang="en-US" dirty="0">
                <a:solidFill>
                  <a:schemeClr val="tx2"/>
                </a:solidFill>
              </a:rPr>
              <a:t> include diarrhea, elevated liver enzymes, alopecia, elevated blood pressure, and rash. </a:t>
            </a:r>
          </a:p>
          <a:p>
            <a:r>
              <a:rPr lang="en-US" dirty="0">
                <a:solidFill>
                  <a:schemeClr val="tx2"/>
                </a:solidFill>
              </a:rPr>
              <a:t>If </a:t>
            </a:r>
            <a:r>
              <a:rPr lang="en-US" b="1" dirty="0">
                <a:solidFill>
                  <a:schemeClr val="tx2"/>
                </a:solidFill>
              </a:rPr>
              <a:t>ALT is three times</a:t>
            </a:r>
            <a:r>
              <a:rPr lang="en-US" dirty="0">
                <a:solidFill>
                  <a:schemeClr val="tx2"/>
                </a:solidFill>
              </a:rPr>
              <a:t> the </a:t>
            </a:r>
            <a:r>
              <a:rPr lang="en-US" dirty="0" smtClean="0">
                <a:solidFill>
                  <a:schemeClr val="tx2"/>
                </a:solidFill>
              </a:rPr>
              <a:t>upper </a:t>
            </a:r>
            <a:r>
              <a:rPr lang="en-US" dirty="0">
                <a:solidFill>
                  <a:schemeClr val="tx2"/>
                </a:solidFill>
              </a:rPr>
              <a:t>limit of normal (ULN), </a:t>
            </a:r>
            <a:r>
              <a:rPr lang="en-US" dirty="0" err="1">
                <a:solidFill>
                  <a:schemeClr val="tx2"/>
                </a:solidFill>
              </a:rPr>
              <a:t>leflunomide</a:t>
            </a:r>
            <a:r>
              <a:rPr lang="en-US" dirty="0">
                <a:solidFill>
                  <a:schemeClr val="tx2"/>
                </a:solidFill>
              </a:rPr>
              <a:t> should be </a:t>
            </a:r>
            <a:r>
              <a:rPr lang="en-US" b="1" dirty="0">
                <a:solidFill>
                  <a:schemeClr val="tx2"/>
                </a:solidFill>
              </a:rPr>
              <a:t>discontinued</a:t>
            </a:r>
            <a:r>
              <a:rPr lang="en-US" dirty="0">
                <a:solidFill>
                  <a:schemeClr val="tx2"/>
                </a:solidFill>
              </a:rPr>
              <a:t>. </a:t>
            </a:r>
          </a:p>
          <a:p>
            <a:r>
              <a:rPr lang="en-US" dirty="0" err="1">
                <a:solidFill>
                  <a:schemeClr val="tx2"/>
                </a:solidFill>
              </a:rPr>
              <a:t>Leflunomide</a:t>
            </a:r>
            <a:r>
              <a:rPr lang="en-US" dirty="0">
                <a:solidFill>
                  <a:schemeClr val="tx2"/>
                </a:solidFill>
              </a:rPr>
              <a:t> </a:t>
            </a:r>
            <a:r>
              <a:rPr lang="en-US" b="1" dirty="0">
                <a:solidFill>
                  <a:schemeClr val="tx2"/>
                </a:solidFill>
              </a:rPr>
              <a:t>should not be used </a:t>
            </a:r>
            <a:r>
              <a:rPr lang="en-US" dirty="0">
                <a:solidFill>
                  <a:schemeClr val="tx2"/>
                </a:solidFill>
              </a:rPr>
              <a:t>in pregnant or nursing mothers or in patients with severe hepatic impairment.</a:t>
            </a:r>
          </a:p>
          <a:p>
            <a:endParaRPr lang="en-US" dirty="0"/>
          </a:p>
        </p:txBody>
      </p:sp>
    </p:spTree>
    <p:extLst>
      <p:ext uri="{BB962C8B-B14F-4D97-AF65-F5344CB8AC3E}">
        <p14:creationId xmlns:p14="http://schemas.microsoft.com/office/powerpoint/2010/main" val="1001774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25" y="497110"/>
            <a:ext cx="8911687" cy="1280890"/>
          </a:xfrm>
        </p:spPr>
        <p:txBody>
          <a:bodyPr>
            <a:normAutofit fontScale="90000"/>
          </a:bodyPr>
          <a:lstStyle/>
          <a:p>
            <a:r>
              <a:rPr lang="en-US" b="1" dirty="0">
                <a:solidFill>
                  <a:schemeClr val="tx2"/>
                </a:solidFill>
              </a:rPr>
              <a:t>Conventional Disease-Modifying </a:t>
            </a:r>
            <a:r>
              <a:rPr lang="en-US" b="1" dirty="0" err="1">
                <a:solidFill>
                  <a:schemeClr val="tx2"/>
                </a:solidFill>
              </a:rPr>
              <a:t>Antirheumatic</a:t>
            </a:r>
            <a:r>
              <a:rPr lang="en-US" b="1" dirty="0">
                <a:solidFill>
                  <a:schemeClr val="tx2"/>
                </a:solidFill>
              </a:rPr>
              <a:t> Drugs</a:t>
            </a:r>
            <a:br>
              <a:rPr lang="en-US" b="1" dirty="0">
                <a:solidFill>
                  <a:schemeClr val="tx2"/>
                </a:solidFill>
              </a:rPr>
            </a:br>
            <a:endParaRPr lang="en-US" dirty="0"/>
          </a:p>
        </p:txBody>
      </p:sp>
      <p:sp>
        <p:nvSpPr>
          <p:cNvPr id="3" name="Content Placeholder 2"/>
          <p:cNvSpPr>
            <a:spLocks noGrp="1"/>
          </p:cNvSpPr>
          <p:nvPr>
            <p:ph idx="1"/>
          </p:nvPr>
        </p:nvSpPr>
        <p:spPr>
          <a:xfrm>
            <a:off x="177800" y="2133600"/>
            <a:ext cx="12014200" cy="4622800"/>
          </a:xfrm>
        </p:spPr>
        <p:txBody>
          <a:bodyPr>
            <a:normAutofit/>
          </a:bodyPr>
          <a:lstStyle/>
          <a:p>
            <a:pPr marL="0" indent="0">
              <a:buNone/>
            </a:pPr>
            <a:r>
              <a:rPr lang="en-US" b="1" dirty="0">
                <a:solidFill>
                  <a:schemeClr val="tx2"/>
                </a:solidFill>
              </a:rPr>
              <a:t>Sulfasalazine</a:t>
            </a:r>
          </a:p>
          <a:p>
            <a:r>
              <a:rPr lang="en-US" dirty="0" smtClean="0">
                <a:solidFill>
                  <a:schemeClr val="tx2"/>
                </a:solidFill>
              </a:rPr>
              <a:t>It </a:t>
            </a:r>
            <a:r>
              <a:rPr lang="en-US" dirty="0">
                <a:solidFill>
                  <a:schemeClr val="tx2"/>
                </a:solidFill>
              </a:rPr>
              <a:t>is a prodrug with two metabolites, 5-aminosalicylic acid (5-ASA) and </a:t>
            </a:r>
            <a:r>
              <a:rPr lang="en-US" dirty="0" err="1">
                <a:solidFill>
                  <a:schemeClr val="tx2"/>
                </a:solidFill>
              </a:rPr>
              <a:t>sulfapyridine</a:t>
            </a:r>
            <a:r>
              <a:rPr lang="en-US" dirty="0">
                <a:solidFill>
                  <a:schemeClr val="tx2"/>
                </a:solidFill>
              </a:rPr>
              <a:t>. The exact mechanism of action of sulfasalazine for the treatment of RA is unknown, but it has been shown to have </a:t>
            </a:r>
            <a:r>
              <a:rPr lang="en-US" dirty="0" err="1">
                <a:solidFill>
                  <a:schemeClr val="tx2"/>
                </a:solidFill>
              </a:rPr>
              <a:t>immunomodulating</a:t>
            </a:r>
            <a:r>
              <a:rPr lang="en-US" dirty="0">
                <a:solidFill>
                  <a:schemeClr val="tx2"/>
                </a:solidFill>
              </a:rPr>
              <a:t> and anti-inflammatory properties. </a:t>
            </a:r>
            <a:r>
              <a:rPr lang="en-US" dirty="0" smtClean="0">
                <a:solidFill>
                  <a:schemeClr val="tx2"/>
                </a:solidFill>
              </a:rPr>
              <a:t>Sulfasalazine </a:t>
            </a:r>
            <a:r>
              <a:rPr lang="en-US" dirty="0">
                <a:solidFill>
                  <a:schemeClr val="tx2"/>
                </a:solidFill>
              </a:rPr>
              <a:t>can be used as monotherapy or in combination with other DMARDs to treat RA. </a:t>
            </a:r>
            <a:endParaRPr lang="en-US" dirty="0" smtClean="0">
              <a:solidFill>
                <a:schemeClr val="tx2"/>
              </a:solidFill>
            </a:endParaRPr>
          </a:p>
          <a:p>
            <a:r>
              <a:rPr lang="en-US" dirty="0" smtClean="0">
                <a:solidFill>
                  <a:schemeClr val="tx2"/>
                </a:solidFill>
              </a:rPr>
              <a:t>The </a:t>
            </a:r>
            <a:r>
              <a:rPr lang="en-US" dirty="0">
                <a:solidFill>
                  <a:schemeClr val="tx2"/>
                </a:solidFill>
              </a:rPr>
              <a:t>typical starting dose of sulfasalazine is </a:t>
            </a:r>
            <a:r>
              <a:rPr lang="en-US" u="sng" dirty="0">
                <a:solidFill>
                  <a:schemeClr val="tx2"/>
                </a:solidFill>
              </a:rPr>
              <a:t>500 mg daily or 1 g daily in two divided doses</a:t>
            </a:r>
            <a:r>
              <a:rPr lang="en-US" dirty="0">
                <a:solidFill>
                  <a:schemeClr val="tx2"/>
                </a:solidFill>
              </a:rPr>
              <a:t>; this can be increased weekly to </a:t>
            </a:r>
            <a:r>
              <a:rPr lang="en-US" u="sng" dirty="0">
                <a:solidFill>
                  <a:schemeClr val="tx2"/>
                </a:solidFill>
              </a:rPr>
              <a:t>2 g daily </a:t>
            </a:r>
            <a:r>
              <a:rPr lang="en-US" dirty="0">
                <a:solidFill>
                  <a:schemeClr val="tx2"/>
                </a:solidFill>
              </a:rPr>
              <a:t>in two divided doses to minimize the risk of adverse events. </a:t>
            </a:r>
            <a:endParaRPr lang="en-US" dirty="0" smtClean="0">
              <a:solidFill>
                <a:schemeClr val="tx2"/>
              </a:solidFill>
            </a:endParaRPr>
          </a:p>
          <a:p>
            <a:r>
              <a:rPr lang="en-US" dirty="0" smtClean="0">
                <a:solidFill>
                  <a:schemeClr val="tx2"/>
                </a:solidFill>
              </a:rPr>
              <a:t>Clinical </a:t>
            </a:r>
            <a:r>
              <a:rPr lang="en-US" dirty="0">
                <a:solidFill>
                  <a:schemeClr val="tx2"/>
                </a:solidFill>
              </a:rPr>
              <a:t>benefit can be seen </a:t>
            </a:r>
            <a:r>
              <a:rPr lang="en-US" u="sng" dirty="0">
                <a:solidFill>
                  <a:schemeClr val="tx2"/>
                </a:solidFill>
              </a:rPr>
              <a:t>in 4 weeks</a:t>
            </a:r>
            <a:r>
              <a:rPr lang="en-US" dirty="0">
                <a:solidFill>
                  <a:schemeClr val="tx2"/>
                </a:solidFill>
              </a:rPr>
              <a:t>, but some individuals may need to be on sulfasalazine for 12 weeks before clinical benefit is achieved. If clinical benefit is not sufficient after 12 weeks of therapy, the dose can be further titrated to 3 g/day in evenly divided doses.</a:t>
            </a:r>
          </a:p>
          <a:p>
            <a:r>
              <a:rPr lang="en-US" dirty="0">
                <a:solidFill>
                  <a:schemeClr val="tx2"/>
                </a:solidFill>
              </a:rPr>
              <a:t>Sulfasalazine is primarily eliminated by the kidney and should be used </a:t>
            </a:r>
            <a:r>
              <a:rPr lang="en-US" b="1" dirty="0">
                <a:solidFill>
                  <a:schemeClr val="tx2"/>
                </a:solidFill>
              </a:rPr>
              <a:t>with caution in renal impairment</a:t>
            </a:r>
            <a:r>
              <a:rPr lang="en-US" dirty="0">
                <a:solidFill>
                  <a:schemeClr val="tx2"/>
                </a:solidFill>
              </a:rPr>
              <a:t>. </a:t>
            </a:r>
            <a:endParaRPr lang="en-US" dirty="0" smtClean="0">
              <a:solidFill>
                <a:schemeClr val="tx2"/>
              </a:solidFill>
            </a:endParaRPr>
          </a:p>
          <a:p>
            <a:r>
              <a:rPr lang="en-US" dirty="0" smtClean="0">
                <a:solidFill>
                  <a:schemeClr val="tx2"/>
                </a:solidFill>
              </a:rPr>
              <a:t>Sulfasalazine </a:t>
            </a:r>
            <a:r>
              <a:rPr lang="en-US" dirty="0">
                <a:solidFill>
                  <a:schemeClr val="tx2"/>
                </a:solidFill>
              </a:rPr>
              <a:t>is </a:t>
            </a:r>
            <a:r>
              <a:rPr lang="en-US" b="1" dirty="0">
                <a:solidFill>
                  <a:schemeClr val="tx2"/>
                </a:solidFill>
              </a:rPr>
              <a:t>contraindicated in sulfonamide or salicylate </a:t>
            </a:r>
            <a:r>
              <a:rPr lang="en-US" b="1" dirty="0" smtClean="0">
                <a:solidFill>
                  <a:schemeClr val="tx2"/>
                </a:solidFill>
              </a:rPr>
              <a:t>allergy</a:t>
            </a:r>
            <a:r>
              <a:rPr lang="en-US" dirty="0" smtClean="0">
                <a:solidFill>
                  <a:schemeClr val="tx2"/>
                </a:solidFill>
              </a:rPr>
              <a:t>.</a:t>
            </a:r>
            <a:r>
              <a:rPr lang="en-US" dirty="0">
                <a:solidFill>
                  <a:schemeClr val="tx2"/>
                </a:solidFill>
              </a:rPr>
              <a:t> </a:t>
            </a:r>
            <a:endParaRPr lang="en-US" dirty="0" smtClean="0">
              <a:solidFill>
                <a:schemeClr val="tx2"/>
              </a:solidFill>
            </a:endParaRPr>
          </a:p>
          <a:p>
            <a:endParaRPr lang="en-US" b="1" dirty="0">
              <a:solidFill>
                <a:schemeClr val="tx2"/>
              </a:solidFill>
            </a:endParaRPr>
          </a:p>
        </p:txBody>
      </p:sp>
    </p:spTree>
    <p:extLst>
      <p:ext uri="{BB962C8B-B14F-4D97-AF65-F5344CB8AC3E}">
        <p14:creationId xmlns:p14="http://schemas.microsoft.com/office/powerpoint/2010/main" val="995233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720" y="600828"/>
            <a:ext cx="9613861" cy="1080938"/>
          </a:xfrm>
        </p:spPr>
        <p:txBody>
          <a:bodyPr/>
          <a:lstStyle/>
          <a:p>
            <a:r>
              <a:rPr lang="en-US" dirty="0" smtClean="0">
                <a:solidFill>
                  <a:schemeClr val="tx2"/>
                </a:solidFill>
              </a:rPr>
              <a:t>Epidemiology</a:t>
            </a:r>
            <a:r>
              <a:rPr lang="en-US" dirty="0" smtClean="0"/>
              <a:t> </a:t>
            </a:r>
            <a:endParaRPr lang="en-US" dirty="0"/>
          </a:p>
        </p:txBody>
      </p:sp>
      <p:sp>
        <p:nvSpPr>
          <p:cNvPr id="3" name="Content Placeholder 2"/>
          <p:cNvSpPr>
            <a:spLocks noGrp="1"/>
          </p:cNvSpPr>
          <p:nvPr>
            <p:ph idx="1"/>
          </p:nvPr>
        </p:nvSpPr>
        <p:spPr>
          <a:xfrm>
            <a:off x="102450" y="2273373"/>
            <a:ext cx="12192000" cy="3599316"/>
          </a:xfrm>
        </p:spPr>
        <p:txBody>
          <a:bodyPr>
            <a:normAutofit/>
          </a:bodyPr>
          <a:lstStyle/>
          <a:p>
            <a:r>
              <a:rPr lang="en-US" dirty="0">
                <a:solidFill>
                  <a:schemeClr val="tx2"/>
                </a:solidFill>
              </a:rPr>
              <a:t>RA generally presents in </a:t>
            </a:r>
            <a:r>
              <a:rPr lang="en-US" dirty="0" smtClean="0">
                <a:solidFill>
                  <a:schemeClr val="tx2"/>
                </a:solidFill>
              </a:rPr>
              <a:t>the  fifth decade of life with increasing prevalence up to the eighth decade of life.</a:t>
            </a:r>
            <a:r>
              <a:rPr lang="en-US" dirty="0">
                <a:solidFill>
                  <a:schemeClr val="tx2"/>
                </a:solidFill>
              </a:rPr>
              <a:t> RA can affect children age 16 years or younger; in these patients, the condition is referred to as juvenile RA. </a:t>
            </a:r>
          </a:p>
          <a:p>
            <a:r>
              <a:rPr lang="en-US" dirty="0" smtClean="0">
                <a:solidFill>
                  <a:schemeClr val="tx2"/>
                </a:solidFill>
              </a:rPr>
              <a:t>Cardiovascular </a:t>
            </a:r>
            <a:r>
              <a:rPr lang="en-US" dirty="0">
                <a:solidFill>
                  <a:schemeClr val="tx2"/>
                </a:solidFill>
              </a:rPr>
              <a:t>(CV) disease is the leading cause of death in RA and presents the greatest concern. Patients with RA have a higher risk of major adverse CV events, and RA disease activity is a predictor of increased CV risk. </a:t>
            </a:r>
            <a:endParaRPr lang="en-US" dirty="0" smtClean="0">
              <a:solidFill>
                <a:schemeClr val="tx2"/>
              </a:solidFill>
            </a:endParaRPr>
          </a:p>
          <a:p>
            <a:r>
              <a:rPr lang="en-US" dirty="0" smtClean="0">
                <a:solidFill>
                  <a:schemeClr val="tx2"/>
                </a:solidFill>
              </a:rPr>
              <a:t>Other common comorbid autoimmune diseases include insulin-dependent diabetes mellitus and autoimmune thyroid disease.</a:t>
            </a:r>
          </a:p>
          <a:p>
            <a:pPr marL="0" indent="0">
              <a:buNone/>
            </a:pPr>
            <a:endParaRPr lang="en-US" dirty="0">
              <a:solidFill>
                <a:schemeClr val="tx2"/>
              </a:solidFill>
            </a:endParaRPr>
          </a:p>
        </p:txBody>
      </p:sp>
    </p:spTree>
    <p:extLst>
      <p:ext uri="{BB962C8B-B14F-4D97-AF65-F5344CB8AC3E}">
        <p14:creationId xmlns:p14="http://schemas.microsoft.com/office/powerpoint/2010/main" val="3202309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325" y="497110"/>
            <a:ext cx="8911687" cy="1280890"/>
          </a:xfrm>
        </p:spPr>
        <p:txBody>
          <a:bodyPr>
            <a:normAutofit fontScale="90000"/>
          </a:bodyPr>
          <a:lstStyle/>
          <a:p>
            <a:r>
              <a:rPr lang="en-US" b="1" dirty="0">
                <a:solidFill>
                  <a:schemeClr val="tx2"/>
                </a:solidFill>
              </a:rPr>
              <a:t>Conventional Disease-Modifying </a:t>
            </a:r>
            <a:r>
              <a:rPr lang="en-US" b="1" dirty="0" err="1">
                <a:solidFill>
                  <a:schemeClr val="tx2"/>
                </a:solidFill>
              </a:rPr>
              <a:t>Antirheumatic</a:t>
            </a:r>
            <a:r>
              <a:rPr lang="en-US" b="1" dirty="0">
                <a:solidFill>
                  <a:schemeClr val="tx2"/>
                </a:solidFill>
              </a:rPr>
              <a:t> Drugs</a:t>
            </a:r>
            <a:br>
              <a:rPr lang="en-US" b="1" dirty="0">
                <a:solidFill>
                  <a:schemeClr val="tx2"/>
                </a:solidFill>
              </a:rPr>
            </a:br>
            <a:endParaRPr lang="en-US" dirty="0"/>
          </a:p>
        </p:txBody>
      </p:sp>
      <p:sp>
        <p:nvSpPr>
          <p:cNvPr id="3" name="Content Placeholder 2"/>
          <p:cNvSpPr>
            <a:spLocks noGrp="1"/>
          </p:cNvSpPr>
          <p:nvPr>
            <p:ph idx="1"/>
          </p:nvPr>
        </p:nvSpPr>
        <p:spPr>
          <a:xfrm>
            <a:off x="165100" y="2133600"/>
            <a:ext cx="11899900" cy="4597400"/>
          </a:xfrm>
        </p:spPr>
        <p:txBody>
          <a:bodyPr>
            <a:normAutofit/>
          </a:bodyPr>
          <a:lstStyle/>
          <a:p>
            <a:r>
              <a:rPr lang="en-US" dirty="0" smtClean="0">
                <a:solidFill>
                  <a:schemeClr val="tx2"/>
                </a:solidFill>
              </a:rPr>
              <a:t>Baseline </a:t>
            </a:r>
            <a:r>
              <a:rPr lang="en-US" dirty="0">
                <a:solidFill>
                  <a:schemeClr val="tx2"/>
                </a:solidFill>
              </a:rPr>
              <a:t>monitoring </a:t>
            </a:r>
            <a:r>
              <a:rPr lang="en-US" dirty="0" smtClean="0">
                <a:solidFill>
                  <a:schemeClr val="tx2"/>
                </a:solidFill>
              </a:rPr>
              <a:t>of Sulfasalazine is the same as that of Methotrexate.</a:t>
            </a:r>
            <a:endParaRPr lang="en-US" baseline="30000" dirty="0">
              <a:solidFill>
                <a:schemeClr val="tx2"/>
              </a:solidFill>
            </a:endParaRPr>
          </a:p>
          <a:p>
            <a:r>
              <a:rPr lang="en-US" dirty="0">
                <a:solidFill>
                  <a:schemeClr val="tx2"/>
                </a:solidFill>
              </a:rPr>
              <a:t> Glucose-6-phosphate dehydrogenase </a:t>
            </a:r>
            <a:r>
              <a:rPr lang="en-US" b="1" dirty="0" smtClean="0">
                <a:solidFill>
                  <a:schemeClr val="tx2"/>
                </a:solidFill>
              </a:rPr>
              <a:t>(G6PD) </a:t>
            </a:r>
            <a:r>
              <a:rPr lang="en-US" dirty="0" smtClean="0">
                <a:solidFill>
                  <a:schemeClr val="tx2"/>
                </a:solidFill>
              </a:rPr>
              <a:t>deficiency </a:t>
            </a:r>
            <a:r>
              <a:rPr lang="en-US" dirty="0">
                <a:solidFill>
                  <a:schemeClr val="tx2"/>
                </a:solidFill>
              </a:rPr>
              <a:t>can cause hemolytic anemia; therefore, </a:t>
            </a:r>
            <a:r>
              <a:rPr lang="en-US" b="1" dirty="0">
                <a:solidFill>
                  <a:schemeClr val="tx2"/>
                </a:solidFill>
              </a:rPr>
              <a:t>screening</a:t>
            </a:r>
            <a:r>
              <a:rPr lang="en-US" dirty="0">
                <a:solidFill>
                  <a:schemeClr val="tx2"/>
                </a:solidFill>
              </a:rPr>
              <a:t> for this prior to initiation should be considered.</a:t>
            </a:r>
          </a:p>
          <a:p>
            <a:r>
              <a:rPr lang="en-US" dirty="0">
                <a:solidFill>
                  <a:schemeClr val="tx2"/>
                </a:solidFill>
              </a:rPr>
              <a:t>Sulfasalazine use is limited by its potential to cause </a:t>
            </a:r>
            <a:r>
              <a:rPr lang="en-US" b="1" dirty="0">
                <a:solidFill>
                  <a:schemeClr val="tx2"/>
                </a:solidFill>
              </a:rPr>
              <a:t>gastrointestinal adverse effects</a:t>
            </a:r>
            <a:r>
              <a:rPr lang="en-US" dirty="0">
                <a:solidFill>
                  <a:schemeClr val="tx2"/>
                </a:solidFill>
              </a:rPr>
              <a:t>, including diarrhea, nausea, vomiting, and anorexia. Less common adverse effects associated with sulfasalazine include rash, </a:t>
            </a:r>
            <a:r>
              <a:rPr lang="en-US" dirty="0" err="1">
                <a:solidFill>
                  <a:schemeClr val="tx2"/>
                </a:solidFill>
              </a:rPr>
              <a:t>urticaria</a:t>
            </a:r>
            <a:r>
              <a:rPr lang="en-US" dirty="0">
                <a:solidFill>
                  <a:schemeClr val="tx2"/>
                </a:solidFill>
              </a:rPr>
              <a:t>, blood cell abnormalities (including leukopenia, anemia, and thrombocytopenia), severe hypersensitivity reactions (including Stevens-Johnson syndrome), photosensitivity, elevated liver enzymes, and alopecia. Sulfasalazine can also cause urine and skin discoloration. </a:t>
            </a:r>
          </a:p>
          <a:p>
            <a:r>
              <a:rPr lang="en-US" dirty="0">
                <a:solidFill>
                  <a:schemeClr val="tx2"/>
                </a:solidFill>
              </a:rPr>
              <a:t>Sulfasalazine crosses the placenta and is present in breast milk but </a:t>
            </a:r>
            <a:r>
              <a:rPr lang="en-US" b="1" dirty="0">
                <a:solidFill>
                  <a:schemeClr val="tx2"/>
                </a:solidFill>
              </a:rPr>
              <a:t>can be used in pregnant and nursing mothers with caution.</a:t>
            </a:r>
          </a:p>
          <a:p>
            <a:endParaRPr lang="en-US" dirty="0">
              <a:solidFill>
                <a:schemeClr val="tx2"/>
              </a:solidFill>
            </a:endParaRPr>
          </a:p>
        </p:txBody>
      </p:sp>
    </p:spTree>
    <p:extLst>
      <p:ext uri="{BB962C8B-B14F-4D97-AF65-F5344CB8AC3E}">
        <p14:creationId xmlns:p14="http://schemas.microsoft.com/office/powerpoint/2010/main" val="36059489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925" y="497110"/>
            <a:ext cx="8911687" cy="1280890"/>
          </a:xfrm>
        </p:spPr>
        <p:txBody>
          <a:bodyPr>
            <a:normAutofit fontScale="90000"/>
          </a:bodyPr>
          <a:lstStyle/>
          <a:p>
            <a:r>
              <a:rPr lang="en-US" b="1" dirty="0">
                <a:solidFill>
                  <a:schemeClr val="tx2"/>
                </a:solidFill>
              </a:rPr>
              <a:t>Conventional Disease-Modifying </a:t>
            </a:r>
            <a:r>
              <a:rPr lang="en-US" b="1" dirty="0" err="1">
                <a:solidFill>
                  <a:schemeClr val="tx2"/>
                </a:solidFill>
              </a:rPr>
              <a:t>Antirheumatic</a:t>
            </a:r>
            <a:r>
              <a:rPr lang="en-US" b="1" dirty="0">
                <a:solidFill>
                  <a:schemeClr val="tx2"/>
                </a:solidFill>
              </a:rPr>
              <a:t> Drugs</a:t>
            </a:r>
            <a:br>
              <a:rPr lang="en-US" b="1" dirty="0">
                <a:solidFill>
                  <a:schemeClr val="tx2"/>
                </a:solidFill>
              </a:rPr>
            </a:br>
            <a:endParaRPr lang="en-US" dirty="0"/>
          </a:p>
        </p:txBody>
      </p:sp>
      <p:sp>
        <p:nvSpPr>
          <p:cNvPr id="3" name="Content Placeholder 2"/>
          <p:cNvSpPr>
            <a:spLocks noGrp="1"/>
          </p:cNvSpPr>
          <p:nvPr>
            <p:ph idx="1"/>
          </p:nvPr>
        </p:nvSpPr>
        <p:spPr>
          <a:xfrm>
            <a:off x="203200" y="2133600"/>
            <a:ext cx="11988800" cy="4622800"/>
          </a:xfrm>
        </p:spPr>
        <p:txBody>
          <a:bodyPr>
            <a:normAutofit/>
          </a:bodyPr>
          <a:lstStyle/>
          <a:p>
            <a:pPr marL="0" indent="0">
              <a:buNone/>
            </a:pPr>
            <a:r>
              <a:rPr lang="en-US" b="1" dirty="0" err="1">
                <a:solidFill>
                  <a:schemeClr val="tx2"/>
                </a:solidFill>
              </a:rPr>
              <a:t>Hydroxychloroquine</a:t>
            </a:r>
            <a:endParaRPr lang="en-US" b="1" dirty="0">
              <a:solidFill>
                <a:schemeClr val="tx2"/>
              </a:solidFill>
            </a:endParaRPr>
          </a:p>
          <a:p>
            <a:r>
              <a:rPr lang="en-US" dirty="0" smtClean="0">
                <a:solidFill>
                  <a:schemeClr val="tx2"/>
                </a:solidFill>
              </a:rPr>
              <a:t>It </a:t>
            </a:r>
            <a:r>
              <a:rPr lang="en-US" b="1" dirty="0">
                <a:solidFill>
                  <a:schemeClr val="tx2"/>
                </a:solidFill>
              </a:rPr>
              <a:t>is typically used in combination </a:t>
            </a:r>
            <a:r>
              <a:rPr lang="en-US" dirty="0">
                <a:solidFill>
                  <a:schemeClr val="tx2"/>
                </a:solidFill>
              </a:rPr>
              <a:t>with other DMARDs in patients with RA, but it can be used as monotherapy in mild cases. The mechanism of action in the treatment of RA is not fully understood, but a proposed mechanism for its anti-inflammatory properties is its interference with antigen processing in macrophages and other antigen-presenting </a:t>
            </a:r>
            <a:r>
              <a:rPr lang="en-US" dirty="0" smtClean="0">
                <a:solidFill>
                  <a:schemeClr val="tx2"/>
                </a:solidFill>
              </a:rPr>
              <a:t>cells.</a:t>
            </a:r>
            <a:endParaRPr lang="en-US" baseline="30000" dirty="0">
              <a:solidFill>
                <a:schemeClr val="tx2"/>
              </a:solidFill>
            </a:endParaRPr>
          </a:p>
          <a:p>
            <a:r>
              <a:rPr lang="en-US" dirty="0" err="1" smtClean="0">
                <a:solidFill>
                  <a:schemeClr val="tx2"/>
                </a:solidFill>
              </a:rPr>
              <a:t>Hydroxychloroquine’s</a:t>
            </a:r>
            <a:r>
              <a:rPr lang="en-US" dirty="0" smtClean="0">
                <a:solidFill>
                  <a:schemeClr val="tx2"/>
                </a:solidFill>
              </a:rPr>
              <a:t> </a:t>
            </a:r>
            <a:r>
              <a:rPr lang="en-US" dirty="0">
                <a:solidFill>
                  <a:schemeClr val="tx2"/>
                </a:solidFill>
              </a:rPr>
              <a:t>oral absorption is incomplete and </a:t>
            </a:r>
            <a:r>
              <a:rPr lang="en-US" dirty="0" smtClean="0">
                <a:solidFill>
                  <a:schemeClr val="tx2"/>
                </a:solidFill>
              </a:rPr>
              <a:t>inconsistent. It </a:t>
            </a:r>
            <a:r>
              <a:rPr lang="en-US" dirty="0">
                <a:solidFill>
                  <a:schemeClr val="tx2"/>
                </a:solidFill>
              </a:rPr>
              <a:t>is about 40% protein bound and excreted predominately in the </a:t>
            </a:r>
            <a:r>
              <a:rPr lang="en-US" dirty="0" smtClean="0">
                <a:solidFill>
                  <a:schemeClr val="tx2"/>
                </a:solidFill>
              </a:rPr>
              <a:t>urine.</a:t>
            </a:r>
            <a:endParaRPr lang="en-US" dirty="0">
              <a:solidFill>
                <a:schemeClr val="tx2"/>
              </a:solidFill>
            </a:endParaRPr>
          </a:p>
          <a:p>
            <a:r>
              <a:rPr lang="en-US" dirty="0">
                <a:solidFill>
                  <a:schemeClr val="tx2"/>
                </a:solidFill>
              </a:rPr>
              <a:t>The typical dose of </a:t>
            </a:r>
            <a:r>
              <a:rPr lang="en-US" dirty="0" err="1">
                <a:solidFill>
                  <a:schemeClr val="tx2"/>
                </a:solidFill>
              </a:rPr>
              <a:t>hydroxychloroquine</a:t>
            </a:r>
            <a:r>
              <a:rPr lang="en-US" dirty="0">
                <a:solidFill>
                  <a:schemeClr val="tx2"/>
                </a:solidFill>
              </a:rPr>
              <a:t> is </a:t>
            </a:r>
            <a:r>
              <a:rPr lang="en-US" u="sng" dirty="0">
                <a:solidFill>
                  <a:schemeClr val="tx2"/>
                </a:solidFill>
              </a:rPr>
              <a:t>400 mg daily </a:t>
            </a:r>
            <a:r>
              <a:rPr lang="en-US" dirty="0">
                <a:solidFill>
                  <a:schemeClr val="tx2"/>
                </a:solidFill>
              </a:rPr>
              <a:t>either as one dose or as two divided doses. Clinical benefit is delayed and may </a:t>
            </a:r>
            <a:r>
              <a:rPr lang="en-US" u="sng" dirty="0">
                <a:solidFill>
                  <a:schemeClr val="tx2"/>
                </a:solidFill>
              </a:rPr>
              <a:t>take several weeks</a:t>
            </a:r>
            <a:r>
              <a:rPr lang="en-US" dirty="0" smtClean="0">
                <a:solidFill>
                  <a:schemeClr val="tx2"/>
                </a:solidFill>
              </a:rPr>
              <a:t>.</a:t>
            </a:r>
          </a:p>
          <a:p>
            <a:r>
              <a:rPr lang="en-US" dirty="0" smtClean="0">
                <a:solidFill>
                  <a:schemeClr val="tx2"/>
                </a:solidFill>
              </a:rPr>
              <a:t> </a:t>
            </a:r>
            <a:r>
              <a:rPr lang="en-US" dirty="0">
                <a:solidFill>
                  <a:schemeClr val="tx2"/>
                </a:solidFill>
              </a:rPr>
              <a:t>The main advantage of </a:t>
            </a:r>
            <a:r>
              <a:rPr lang="en-US" dirty="0" err="1">
                <a:solidFill>
                  <a:schemeClr val="tx2"/>
                </a:solidFill>
              </a:rPr>
              <a:t>hydroxychloroquine</a:t>
            </a:r>
            <a:r>
              <a:rPr lang="en-US" dirty="0">
                <a:solidFill>
                  <a:schemeClr val="tx2"/>
                </a:solidFill>
              </a:rPr>
              <a:t> use is that </a:t>
            </a:r>
            <a:r>
              <a:rPr lang="en-US" b="1" dirty="0">
                <a:solidFill>
                  <a:schemeClr val="tx2"/>
                </a:solidFill>
              </a:rPr>
              <a:t>it does not require frequent, routine laboratory monitoring</a:t>
            </a:r>
            <a:r>
              <a:rPr lang="en-US" dirty="0">
                <a:solidFill>
                  <a:schemeClr val="tx2"/>
                </a:solidFill>
              </a:rPr>
              <a:t> because it is not generally associated with infection risk or hepatic, renal, or blood cell abnormalities</a:t>
            </a:r>
            <a:r>
              <a:rPr lang="en-US" dirty="0" smtClean="0">
                <a:solidFill>
                  <a:schemeClr val="tx2"/>
                </a:solidFill>
              </a:rPr>
              <a:t>.</a:t>
            </a:r>
          </a:p>
        </p:txBody>
      </p:sp>
    </p:spTree>
    <p:extLst>
      <p:ext uri="{BB962C8B-B14F-4D97-AF65-F5344CB8AC3E}">
        <p14:creationId xmlns:p14="http://schemas.microsoft.com/office/powerpoint/2010/main" val="3813945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125" y="446310"/>
            <a:ext cx="8911687" cy="1280890"/>
          </a:xfrm>
        </p:spPr>
        <p:txBody>
          <a:bodyPr>
            <a:normAutofit fontScale="90000"/>
          </a:bodyPr>
          <a:lstStyle/>
          <a:p>
            <a:r>
              <a:rPr lang="en-US" b="1" dirty="0">
                <a:solidFill>
                  <a:schemeClr val="tx2"/>
                </a:solidFill>
              </a:rPr>
              <a:t>Conventional Disease-Modifying </a:t>
            </a:r>
            <a:r>
              <a:rPr lang="en-US" b="1" dirty="0" err="1">
                <a:solidFill>
                  <a:schemeClr val="tx2"/>
                </a:solidFill>
              </a:rPr>
              <a:t>Antirheumatic</a:t>
            </a:r>
            <a:r>
              <a:rPr lang="en-US" b="1" dirty="0">
                <a:solidFill>
                  <a:schemeClr val="tx2"/>
                </a:solidFill>
              </a:rPr>
              <a:t> Drugs</a:t>
            </a:r>
            <a:br>
              <a:rPr lang="en-US" b="1" dirty="0">
                <a:solidFill>
                  <a:schemeClr val="tx2"/>
                </a:solidFill>
              </a:rPr>
            </a:br>
            <a:endParaRPr lang="en-US" dirty="0"/>
          </a:p>
        </p:txBody>
      </p:sp>
      <p:sp>
        <p:nvSpPr>
          <p:cNvPr id="3" name="Content Placeholder 2"/>
          <p:cNvSpPr>
            <a:spLocks noGrp="1"/>
          </p:cNvSpPr>
          <p:nvPr>
            <p:ph idx="1"/>
          </p:nvPr>
        </p:nvSpPr>
        <p:spPr>
          <a:xfrm>
            <a:off x="228600" y="2133600"/>
            <a:ext cx="11874500" cy="3777622"/>
          </a:xfrm>
        </p:spPr>
        <p:txBody>
          <a:bodyPr>
            <a:normAutofit/>
          </a:bodyPr>
          <a:lstStyle/>
          <a:p>
            <a:r>
              <a:rPr lang="en-US" dirty="0">
                <a:solidFill>
                  <a:schemeClr val="tx2"/>
                </a:solidFill>
              </a:rPr>
              <a:t> The most common adverse effects with </a:t>
            </a:r>
            <a:r>
              <a:rPr lang="en-US" dirty="0" err="1">
                <a:solidFill>
                  <a:schemeClr val="tx2"/>
                </a:solidFill>
              </a:rPr>
              <a:t>hydroxychloroquine</a:t>
            </a:r>
            <a:r>
              <a:rPr lang="en-US" dirty="0">
                <a:solidFill>
                  <a:schemeClr val="tx2"/>
                </a:solidFill>
              </a:rPr>
              <a:t> are </a:t>
            </a:r>
            <a:r>
              <a:rPr lang="en-US" b="1" dirty="0">
                <a:solidFill>
                  <a:schemeClr val="tx2"/>
                </a:solidFill>
              </a:rPr>
              <a:t>gastrointestinal side effects</a:t>
            </a:r>
            <a:r>
              <a:rPr lang="en-US" dirty="0">
                <a:solidFill>
                  <a:schemeClr val="tx2"/>
                </a:solidFill>
              </a:rPr>
              <a:t>, including nausea, vomiting, and diarrhea; these can sometimes be mitigated by taking the </a:t>
            </a:r>
            <a:r>
              <a:rPr lang="en-US" b="1" dirty="0">
                <a:solidFill>
                  <a:schemeClr val="tx2"/>
                </a:solidFill>
              </a:rPr>
              <a:t>medication with food or splitting the dose </a:t>
            </a:r>
            <a:r>
              <a:rPr lang="en-US" dirty="0">
                <a:solidFill>
                  <a:schemeClr val="tx2"/>
                </a:solidFill>
              </a:rPr>
              <a:t>into two doses.</a:t>
            </a:r>
          </a:p>
          <a:p>
            <a:r>
              <a:rPr lang="en-US" dirty="0">
                <a:solidFill>
                  <a:schemeClr val="tx2"/>
                </a:solidFill>
              </a:rPr>
              <a:t>Irreversible retinal damage can occur with </a:t>
            </a:r>
            <a:r>
              <a:rPr lang="en-US" dirty="0" err="1">
                <a:solidFill>
                  <a:schemeClr val="tx2"/>
                </a:solidFill>
              </a:rPr>
              <a:t>hydroxychloroquine</a:t>
            </a:r>
            <a:r>
              <a:rPr lang="en-US" dirty="0">
                <a:solidFill>
                  <a:schemeClr val="tx2"/>
                </a:solidFill>
              </a:rPr>
              <a:t> use. For patients with risk factors for developing retinal damage, such as low body weight and renal and hepatic impairment, </a:t>
            </a:r>
            <a:r>
              <a:rPr lang="en-US" u="sng" dirty="0">
                <a:solidFill>
                  <a:schemeClr val="tx2"/>
                </a:solidFill>
              </a:rPr>
              <a:t>ophthalmologic exams </a:t>
            </a:r>
            <a:r>
              <a:rPr lang="en-US" dirty="0">
                <a:solidFill>
                  <a:schemeClr val="tx2"/>
                </a:solidFill>
              </a:rPr>
              <a:t>should be conducted </a:t>
            </a:r>
            <a:r>
              <a:rPr lang="en-US" b="1" dirty="0">
                <a:solidFill>
                  <a:schemeClr val="tx2"/>
                </a:solidFill>
              </a:rPr>
              <a:t>annually</a:t>
            </a:r>
            <a:r>
              <a:rPr lang="en-US" dirty="0">
                <a:solidFill>
                  <a:schemeClr val="tx2"/>
                </a:solidFill>
              </a:rPr>
              <a:t> throughout the treatment with this drug. If patients do not have risk factors for developing retinal damage, an ophthalmologic examination should be completed </a:t>
            </a:r>
            <a:r>
              <a:rPr lang="en-US" b="1" dirty="0">
                <a:solidFill>
                  <a:schemeClr val="tx2"/>
                </a:solidFill>
              </a:rPr>
              <a:t>within 5 years </a:t>
            </a:r>
            <a:r>
              <a:rPr lang="en-US" dirty="0">
                <a:solidFill>
                  <a:schemeClr val="tx2"/>
                </a:solidFill>
              </a:rPr>
              <a:t>of starting </a:t>
            </a:r>
            <a:r>
              <a:rPr lang="en-US" dirty="0" err="1">
                <a:solidFill>
                  <a:schemeClr val="tx2"/>
                </a:solidFill>
              </a:rPr>
              <a:t>hydroxychloroquine</a:t>
            </a:r>
            <a:r>
              <a:rPr lang="en-US" dirty="0">
                <a:solidFill>
                  <a:schemeClr val="tx2"/>
                </a:solidFill>
              </a:rPr>
              <a:t> and then repeated annually.</a:t>
            </a:r>
          </a:p>
          <a:p>
            <a:r>
              <a:rPr lang="en-US" dirty="0" err="1">
                <a:solidFill>
                  <a:schemeClr val="tx2"/>
                </a:solidFill>
              </a:rPr>
              <a:t>Hydroxychloroquine</a:t>
            </a:r>
            <a:r>
              <a:rPr lang="en-US" dirty="0">
                <a:solidFill>
                  <a:schemeClr val="tx2"/>
                </a:solidFill>
              </a:rPr>
              <a:t> </a:t>
            </a:r>
            <a:r>
              <a:rPr lang="en-US" b="1" dirty="0">
                <a:solidFill>
                  <a:schemeClr val="tx2"/>
                </a:solidFill>
              </a:rPr>
              <a:t>can be continued during pregnancy </a:t>
            </a:r>
            <a:r>
              <a:rPr lang="en-US" dirty="0">
                <a:solidFill>
                  <a:schemeClr val="tx2"/>
                </a:solidFill>
              </a:rPr>
              <a:t>as no studies have shown an increased risk of birth defects or ocular toxicities.</a:t>
            </a:r>
          </a:p>
          <a:p>
            <a:r>
              <a:rPr lang="en-US" dirty="0">
                <a:solidFill>
                  <a:schemeClr val="tx2"/>
                </a:solidFill>
              </a:rPr>
              <a:t> </a:t>
            </a:r>
            <a:r>
              <a:rPr lang="en-US" dirty="0" err="1">
                <a:solidFill>
                  <a:schemeClr val="tx2"/>
                </a:solidFill>
              </a:rPr>
              <a:t>Hydroxychloroquine</a:t>
            </a:r>
            <a:r>
              <a:rPr lang="en-US" dirty="0">
                <a:solidFill>
                  <a:schemeClr val="tx2"/>
                </a:solidFill>
              </a:rPr>
              <a:t> is excreted into the breast milk, and </a:t>
            </a:r>
            <a:r>
              <a:rPr lang="en-US" b="1" dirty="0">
                <a:solidFill>
                  <a:schemeClr val="tx2"/>
                </a:solidFill>
              </a:rPr>
              <a:t>caution </a:t>
            </a:r>
            <a:r>
              <a:rPr lang="en-US" dirty="0">
                <a:solidFill>
                  <a:schemeClr val="tx2"/>
                </a:solidFill>
              </a:rPr>
              <a:t>should be exercised in nursing mothers.</a:t>
            </a:r>
          </a:p>
        </p:txBody>
      </p:sp>
    </p:spTree>
    <p:extLst>
      <p:ext uri="{BB962C8B-B14F-4D97-AF65-F5344CB8AC3E}">
        <p14:creationId xmlns:p14="http://schemas.microsoft.com/office/powerpoint/2010/main" val="1336593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425" y="497110"/>
            <a:ext cx="8911687" cy="1280890"/>
          </a:xfrm>
        </p:spPr>
        <p:txBody>
          <a:bodyPr>
            <a:normAutofit fontScale="90000"/>
          </a:bodyPr>
          <a:lstStyle/>
          <a:p>
            <a:r>
              <a:rPr lang="en-US" b="1" dirty="0">
                <a:solidFill>
                  <a:schemeClr val="tx2"/>
                </a:solidFill>
              </a:rPr>
              <a:t>Biologic Disease-Modifying </a:t>
            </a:r>
            <a:r>
              <a:rPr lang="en-US" b="1" dirty="0" err="1">
                <a:solidFill>
                  <a:schemeClr val="tx2"/>
                </a:solidFill>
              </a:rPr>
              <a:t>Antirheumatic</a:t>
            </a:r>
            <a:r>
              <a:rPr lang="en-US" b="1" dirty="0">
                <a:solidFill>
                  <a:schemeClr val="tx2"/>
                </a:solidFill>
              </a:rPr>
              <a:t> Drugs</a:t>
            </a:r>
            <a:br>
              <a:rPr lang="en-US" b="1" dirty="0">
                <a:solidFill>
                  <a:schemeClr val="tx2"/>
                </a:solidFill>
              </a:rPr>
            </a:br>
            <a:endParaRPr lang="en-US" dirty="0">
              <a:solidFill>
                <a:schemeClr val="tx2"/>
              </a:solidFill>
            </a:endParaRPr>
          </a:p>
        </p:txBody>
      </p:sp>
      <p:sp>
        <p:nvSpPr>
          <p:cNvPr id="3" name="Content Placeholder 2"/>
          <p:cNvSpPr>
            <a:spLocks noGrp="1"/>
          </p:cNvSpPr>
          <p:nvPr>
            <p:ph idx="1"/>
          </p:nvPr>
        </p:nvSpPr>
        <p:spPr>
          <a:xfrm>
            <a:off x="228600" y="1778000"/>
            <a:ext cx="11963400" cy="4495800"/>
          </a:xfrm>
        </p:spPr>
        <p:txBody>
          <a:bodyPr>
            <a:normAutofit/>
          </a:bodyPr>
          <a:lstStyle/>
          <a:p>
            <a:r>
              <a:rPr lang="en-US" dirty="0">
                <a:solidFill>
                  <a:schemeClr val="tx2"/>
                </a:solidFill>
              </a:rPr>
              <a:t>Biologics </a:t>
            </a:r>
            <a:r>
              <a:rPr lang="en-US" dirty="0" smtClean="0">
                <a:solidFill>
                  <a:schemeClr val="tx2"/>
                </a:solidFill>
              </a:rPr>
              <a:t>are </a:t>
            </a:r>
            <a:r>
              <a:rPr lang="en-US" dirty="0">
                <a:solidFill>
                  <a:schemeClr val="tx2"/>
                </a:solidFill>
              </a:rPr>
              <a:t>genetically engineered protein molecules that have varying mechanisms by which they decrease inflammation. </a:t>
            </a:r>
            <a:endParaRPr lang="en-US" dirty="0" smtClean="0">
              <a:solidFill>
                <a:schemeClr val="tx2"/>
              </a:solidFill>
            </a:endParaRPr>
          </a:p>
          <a:p>
            <a:r>
              <a:rPr lang="en-US" dirty="0" smtClean="0">
                <a:solidFill>
                  <a:schemeClr val="tx2"/>
                </a:solidFill>
              </a:rPr>
              <a:t>They </a:t>
            </a:r>
            <a:r>
              <a:rPr lang="en-US" dirty="0">
                <a:solidFill>
                  <a:schemeClr val="tx2"/>
                </a:solidFill>
              </a:rPr>
              <a:t>can be separated into two groups: </a:t>
            </a:r>
            <a:endParaRPr lang="en-US" dirty="0" smtClean="0">
              <a:solidFill>
                <a:schemeClr val="tx2"/>
              </a:solidFill>
            </a:endParaRPr>
          </a:p>
          <a:p>
            <a:pPr marL="0" indent="0">
              <a:buNone/>
            </a:pPr>
            <a:r>
              <a:rPr lang="en-US" dirty="0" smtClean="0">
                <a:solidFill>
                  <a:schemeClr val="tx2"/>
                </a:solidFill>
              </a:rPr>
              <a:t>1- TNF </a:t>
            </a:r>
            <a:r>
              <a:rPr lang="en-US" dirty="0">
                <a:solidFill>
                  <a:schemeClr val="tx2"/>
                </a:solidFill>
              </a:rPr>
              <a:t>inhibitor biologics </a:t>
            </a:r>
            <a:r>
              <a:rPr lang="en-US" dirty="0" smtClean="0">
                <a:solidFill>
                  <a:schemeClr val="tx2"/>
                </a:solidFill>
              </a:rPr>
              <a:t>includes </a:t>
            </a:r>
            <a:r>
              <a:rPr lang="en-US" dirty="0" err="1">
                <a:solidFill>
                  <a:schemeClr val="tx2"/>
                </a:solidFill>
              </a:rPr>
              <a:t>adalimumab</a:t>
            </a:r>
            <a:r>
              <a:rPr lang="en-US" dirty="0">
                <a:solidFill>
                  <a:schemeClr val="tx2"/>
                </a:solidFill>
              </a:rPr>
              <a:t>, </a:t>
            </a:r>
            <a:r>
              <a:rPr lang="en-US" dirty="0" err="1">
                <a:solidFill>
                  <a:schemeClr val="tx2"/>
                </a:solidFill>
              </a:rPr>
              <a:t>etanercept</a:t>
            </a:r>
            <a:r>
              <a:rPr lang="en-US" dirty="0">
                <a:solidFill>
                  <a:schemeClr val="tx2"/>
                </a:solidFill>
              </a:rPr>
              <a:t>, </a:t>
            </a:r>
            <a:r>
              <a:rPr lang="en-US" dirty="0" err="1">
                <a:solidFill>
                  <a:schemeClr val="tx2"/>
                </a:solidFill>
              </a:rPr>
              <a:t>certolizumab</a:t>
            </a:r>
            <a:r>
              <a:rPr lang="en-US" dirty="0">
                <a:solidFill>
                  <a:schemeClr val="tx2"/>
                </a:solidFill>
              </a:rPr>
              <a:t>, </a:t>
            </a:r>
            <a:r>
              <a:rPr lang="en-US" dirty="0" err="1">
                <a:solidFill>
                  <a:schemeClr val="tx2"/>
                </a:solidFill>
              </a:rPr>
              <a:t>golimumab</a:t>
            </a:r>
            <a:r>
              <a:rPr lang="en-US" dirty="0">
                <a:solidFill>
                  <a:schemeClr val="tx2"/>
                </a:solidFill>
              </a:rPr>
              <a:t>, and </a:t>
            </a:r>
            <a:r>
              <a:rPr lang="en-US" dirty="0" smtClean="0">
                <a:solidFill>
                  <a:schemeClr val="tx2"/>
                </a:solidFill>
              </a:rPr>
              <a:t>infliximab</a:t>
            </a:r>
          </a:p>
          <a:p>
            <a:pPr marL="0" indent="0">
              <a:buNone/>
            </a:pPr>
            <a:r>
              <a:rPr lang="en-US" dirty="0" smtClean="0">
                <a:solidFill>
                  <a:schemeClr val="tx2"/>
                </a:solidFill>
              </a:rPr>
              <a:t>2- </a:t>
            </a:r>
            <a:r>
              <a:rPr lang="en-US" dirty="0" smtClean="0">
                <a:solidFill>
                  <a:schemeClr val="tx2"/>
                </a:solidFill>
              </a:rPr>
              <a:t>Non-TNF </a:t>
            </a:r>
            <a:r>
              <a:rPr lang="en-US" dirty="0">
                <a:solidFill>
                  <a:schemeClr val="tx2"/>
                </a:solidFill>
              </a:rPr>
              <a:t>biologics </a:t>
            </a:r>
            <a:r>
              <a:rPr lang="en-US" dirty="0" smtClean="0">
                <a:solidFill>
                  <a:schemeClr val="tx2"/>
                </a:solidFill>
              </a:rPr>
              <a:t>includes</a:t>
            </a:r>
            <a:r>
              <a:rPr lang="en-US" dirty="0">
                <a:solidFill>
                  <a:schemeClr val="tx2"/>
                </a:solidFill>
              </a:rPr>
              <a:t> </a:t>
            </a:r>
            <a:r>
              <a:rPr lang="en-US" dirty="0" err="1">
                <a:solidFill>
                  <a:schemeClr val="tx2"/>
                </a:solidFill>
              </a:rPr>
              <a:t>abatacept</a:t>
            </a:r>
            <a:r>
              <a:rPr lang="en-US" dirty="0">
                <a:solidFill>
                  <a:schemeClr val="tx2"/>
                </a:solidFill>
              </a:rPr>
              <a:t>, </a:t>
            </a:r>
            <a:r>
              <a:rPr lang="en-US" dirty="0" err="1">
                <a:solidFill>
                  <a:schemeClr val="tx2"/>
                </a:solidFill>
              </a:rPr>
              <a:t>tocilizumab</a:t>
            </a:r>
            <a:r>
              <a:rPr lang="en-US" dirty="0">
                <a:solidFill>
                  <a:schemeClr val="tx2"/>
                </a:solidFill>
              </a:rPr>
              <a:t>, rituximab, </a:t>
            </a:r>
            <a:r>
              <a:rPr lang="en-US" dirty="0" err="1">
                <a:solidFill>
                  <a:schemeClr val="tx2"/>
                </a:solidFill>
              </a:rPr>
              <a:t>anakinra</a:t>
            </a:r>
            <a:r>
              <a:rPr lang="en-US" dirty="0">
                <a:solidFill>
                  <a:schemeClr val="tx2"/>
                </a:solidFill>
              </a:rPr>
              <a:t>, and </a:t>
            </a:r>
            <a:r>
              <a:rPr lang="en-US" dirty="0" err="1">
                <a:solidFill>
                  <a:schemeClr val="tx2"/>
                </a:solidFill>
              </a:rPr>
              <a:t>sarilumab</a:t>
            </a:r>
            <a:r>
              <a:rPr lang="en-US" dirty="0">
                <a:solidFill>
                  <a:schemeClr val="tx2"/>
                </a:solidFill>
              </a:rPr>
              <a:t>.</a:t>
            </a:r>
          </a:p>
          <a:p>
            <a:r>
              <a:rPr lang="en-US" dirty="0">
                <a:solidFill>
                  <a:schemeClr val="tx2"/>
                </a:solidFill>
              </a:rPr>
              <a:t>Biologic DMARDs are associated with an </a:t>
            </a:r>
            <a:r>
              <a:rPr lang="en-US" b="1" dirty="0">
                <a:solidFill>
                  <a:schemeClr val="tx2"/>
                </a:solidFill>
              </a:rPr>
              <a:t>increased risk of infection </a:t>
            </a:r>
            <a:r>
              <a:rPr lang="en-US" dirty="0">
                <a:solidFill>
                  <a:schemeClr val="tx2"/>
                </a:solidFill>
              </a:rPr>
              <a:t>due to their immunosuppressant effects. </a:t>
            </a:r>
            <a:endParaRPr lang="en-US" dirty="0" smtClean="0">
              <a:solidFill>
                <a:schemeClr val="tx2"/>
              </a:solidFill>
            </a:endParaRPr>
          </a:p>
          <a:p>
            <a:r>
              <a:rPr lang="en-US" dirty="0" smtClean="0">
                <a:solidFill>
                  <a:schemeClr val="tx2"/>
                </a:solidFill>
              </a:rPr>
              <a:t>A </a:t>
            </a:r>
            <a:r>
              <a:rPr lang="en-US" b="1" dirty="0">
                <a:solidFill>
                  <a:schemeClr val="tx2"/>
                </a:solidFill>
              </a:rPr>
              <a:t>tuberculin skin </a:t>
            </a:r>
            <a:r>
              <a:rPr lang="en-US" dirty="0">
                <a:solidFill>
                  <a:schemeClr val="tx2"/>
                </a:solidFill>
              </a:rPr>
              <a:t>test or interferon gamma release assay </a:t>
            </a:r>
            <a:r>
              <a:rPr lang="en-US" b="1" dirty="0">
                <a:solidFill>
                  <a:schemeClr val="tx2"/>
                </a:solidFill>
              </a:rPr>
              <a:t>(IGRA) </a:t>
            </a:r>
            <a:r>
              <a:rPr lang="en-US" dirty="0">
                <a:solidFill>
                  <a:schemeClr val="tx2"/>
                </a:solidFill>
              </a:rPr>
              <a:t>blood test should be obtained before starting a biologic to detect and treat latent or active tuberculosis. </a:t>
            </a:r>
            <a:endParaRPr lang="en-US" dirty="0" smtClean="0">
              <a:solidFill>
                <a:schemeClr val="tx2"/>
              </a:solidFill>
            </a:endParaRPr>
          </a:p>
          <a:p>
            <a:r>
              <a:rPr lang="en-US" dirty="0" smtClean="0">
                <a:solidFill>
                  <a:schemeClr val="tx2"/>
                </a:solidFill>
              </a:rPr>
              <a:t>Patients </a:t>
            </a:r>
            <a:r>
              <a:rPr lang="en-US" dirty="0">
                <a:solidFill>
                  <a:schemeClr val="tx2"/>
                </a:solidFill>
              </a:rPr>
              <a:t>should also be </a:t>
            </a:r>
            <a:r>
              <a:rPr lang="en-US" b="1" dirty="0">
                <a:solidFill>
                  <a:schemeClr val="tx2"/>
                </a:solidFill>
              </a:rPr>
              <a:t>screened for hepatitis B </a:t>
            </a:r>
            <a:r>
              <a:rPr lang="en-US" dirty="0">
                <a:solidFill>
                  <a:schemeClr val="tx2"/>
                </a:solidFill>
              </a:rPr>
              <a:t>before starting biologic therapy because of the risk for reactivation.</a:t>
            </a:r>
          </a:p>
          <a:p>
            <a:endParaRPr lang="en-US" dirty="0">
              <a:solidFill>
                <a:schemeClr val="tx2"/>
              </a:solidFill>
            </a:endParaRPr>
          </a:p>
        </p:txBody>
      </p:sp>
    </p:spTree>
    <p:extLst>
      <p:ext uri="{BB962C8B-B14F-4D97-AF65-F5344CB8AC3E}">
        <p14:creationId xmlns:p14="http://schemas.microsoft.com/office/powerpoint/2010/main" val="477782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25" y="509810"/>
            <a:ext cx="8911687" cy="1280890"/>
          </a:xfrm>
        </p:spPr>
        <p:txBody>
          <a:bodyPr>
            <a:normAutofit fontScale="90000"/>
          </a:bodyPr>
          <a:lstStyle/>
          <a:p>
            <a:r>
              <a:rPr lang="en-US" b="1" dirty="0">
                <a:solidFill>
                  <a:schemeClr val="tx2"/>
                </a:solidFill>
              </a:rPr>
              <a:t>Biologic Disease-Modifying </a:t>
            </a:r>
            <a:r>
              <a:rPr lang="en-US" b="1" dirty="0" err="1">
                <a:solidFill>
                  <a:schemeClr val="tx2"/>
                </a:solidFill>
              </a:rPr>
              <a:t>Antirheumatic</a:t>
            </a:r>
            <a:r>
              <a:rPr lang="en-US" b="1" dirty="0">
                <a:solidFill>
                  <a:schemeClr val="tx2"/>
                </a:solidFill>
              </a:rPr>
              <a:t> Drugs</a:t>
            </a:r>
            <a:br>
              <a:rPr lang="en-US" b="1" dirty="0">
                <a:solidFill>
                  <a:schemeClr val="tx2"/>
                </a:solidFill>
              </a:rPr>
            </a:br>
            <a:endParaRPr lang="en-US" dirty="0">
              <a:solidFill>
                <a:schemeClr val="tx2"/>
              </a:solidFill>
            </a:endParaRPr>
          </a:p>
        </p:txBody>
      </p:sp>
      <p:sp>
        <p:nvSpPr>
          <p:cNvPr id="3" name="Content Placeholder 2"/>
          <p:cNvSpPr>
            <a:spLocks noGrp="1"/>
          </p:cNvSpPr>
          <p:nvPr>
            <p:ph idx="1"/>
          </p:nvPr>
        </p:nvSpPr>
        <p:spPr>
          <a:xfrm>
            <a:off x="177800" y="1790700"/>
            <a:ext cx="11849100" cy="4120522"/>
          </a:xfrm>
        </p:spPr>
        <p:txBody>
          <a:bodyPr/>
          <a:lstStyle/>
          <a:p>
            <a:r>
              <a:rPr lang="en-US" dirty="0">
                <a:solidFill>
                  <a:schemeClr val="tx2"/>
                </a:solidFill>
              </a:rPr>
              <a:t>Biologic agents can be used in combination with conventional DMARDs, but </a:t>
            </a:r>
            <a:r>
              <a:rPr lang="en-US" b="1" dirty="0">
                <a:solidFill>
                  <a:schemeClr val="tx2"/>
                </a:solidFill>
              </a:rPr>
              <a:t>multiple biologics should not be used concomitantly</a:t>
            </a:r>
            <a:r>
              <a:rPr lang="en-US" dirty="0">
                <a:solidFill>
                  <a:schemeClr val="tx2"/>
                </a:solidFill>
              </a:rPr>
              <a:t> due to additive immunosuppressive effects</a:t>
            </a:r>
            <a:r>
              <a:rPr lang="en-US" dirty="0" smtClean="0">
                <a:solidFill>
                  <a:schemeClr val="tx2"/>
                </a:solidFill>
              </a:rPr>
              <a:t>.</a:t>
            </a:r>
          </a:p>
          <a:p>
            <a:r>
              <a:rPr lang="en-US" dirty="0" smtClean="0">
                <a:solidFill>
                  <a:schemeClr val="tx2"/>
                </a:solidFill>
              </a:rPr>
              <a:t> </a:t>
            </a:r>
            <a:r>
              <a:rPr lang="en-US" dirty="0">
                <a:solidFill>
                  <a:schemeClr val="tx2"/>
                </a:solidFill>
              </a:rPr>
              <a:t>In general, if patients are switched from one biologic to another, the new agent should be initiated when the patient is due for a dose of the previous biologic to avoid potential adverse effects. </a:t>
            </a:r>
            <a:endParaRPr lang="en-US" dirty="0" smtClean="0">
              <a:solidFill>
                <a:schemeClr val="tx2"/>
              </a:solidFill>
            </a:endParaRPr>
          </a:p>
          <a:p>
            <a:r>
              <a:rPr lang="en-US" dirty="0" smtClean="0">
                <a:solidFill>
                  <a:schemeClr val="tx2"/>
                </a:solidFill>
              </a:rPr>
              <a:t>Patients </a:t>
            </a:r>
            <a:r>
              <a:rPr lang="en-US" dirty="0">
                <a:solidFill>
                  <a:schemeClr val="tx2"/>
                </a:solidFill>
              </a:rPr>
              <a:t>should notify their providers if they are being treated for an </a:t>
            </a:r>
            <a:r>
              <a:rPr lang="en-US" b="1" dirty="0">
                <a:solidFill>
                  <a:schemeClr val="tx2"/>
                </a:solidFill>
              </a:rPr>
              <a:t>infection</a:t>
            </a:r>
            <a:r>
              <a:rPr lang="en-US" dirty="0">
                <a:solidFill>
                  <a:schemeClr val="tx2"/>
                </a:solidFill>
              </a:rPr>
              <a:t> or plan to undergo </a:t>
            </a:r>
            <a:r>
              <a:rPr lang="en-US" b="1" dirty="0">
                <a:solidFill>
                  <a:schemeClr val="tx2"/>
                </a:solidFill>
              </a:rPr>
              <a:t>major surgery </a:t>
            </a:r>
            <a:r>
              <a:rPr lang="en-US" dirty="0">
                <a:solidFill>
                  <a:schemeClr val="tx2"/>
                </a:solidFill>
              </a:rPr>
              <a:t>while on a biologic or before starting a biologic. A patient’s therapy may need to be held until appropriate postsurgical healing and/or resolution of infection can be confirmed.</a:t>
            </a:r>
          </a:p>
        </p:txBody>
      </p:sp>
    </p:spTree>
    <p:extLst>
      <p:ext uri="{BB962C8B-B14F-4D97-AF65-F5344CB8AC3E}">
        <p14:creationId xmlns:p14="http://schemas.microsoft.com/office/powerpoint/2010/main" val="3663107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25" y="624110"/>
            <a:ext cx="8911687" cy="1280890"/>
          </a:xfrm>
        </p:spPr>
        <p:txBody>
          <a:bodyPr/>
          <a:lstStyle/>
          <a:p>
            <a:r>
              <a:rPr lang="en-US" b="1" dirty="0">
                <a:solidFill>
                  <a:schemeClr val="tx2"/>
                </a:solidFill>
              </a:rPr>
              <a:t>TNF Inhibitor Biologics</a:t>
            </a:r>
            <a:br>
              <a:rPr lang="en-US" b="1" dirty="0">
                <a:solidFill>
                  <a:schemeClr val="tx2"/>
                </a:solidFill>
              </a:rPr>
            </a:br>
            <a:endParaRPr lang="en-US" dirty="0">
              <a:solidFill>
                <a:schemeClr val="tx2"/>
              </a:solidFill>
            </a:endParaRPr>
          </a:p>
        </p:txBody>
      </p:sp>
      <p:sp>
        <p:nvSpPr>
          <p:cNvPr id="3" name="Content Placeholder 2"/>
          <p:cNvSpPr>
            <a:spLocks noGrp="1"/>
          </p:cNvSpPr>
          <p:nvPr>
            <p:ph idx="1"/>
          </p:nvPr>
        </p:nvSpPr>
        <p:spPr>
          <a:xfrm>
            <a:off x="152400" y="1905000"/>
            <a:ext cx="12039600" cy="4559300"/>
          </a:xfrm>
        </p:spPr>
        <p:txBody>
          <a:bodyPr>
            <a:normAutofit/>
          </a:bodyPr>
          <a:lstStyle/>
          <a:p>
            <a:r>
              <a:rPr lang="en-US" dirty="0">
                <a:solidFill>
                  <a:schemeClr val="tx2"/>
                </a:solidFill>
              </a:rPr>
              <a:t>TNF inhibitors block the </a:t>
            </a:r>
            <a:r>
              <a:rPr lang="en-US" dirty="0" err="1">
                <a:solidFill>
                  <a:schemeClr val="tx2"/>
                </a:solidFill>
              </a:rPr>
              <a:t>proinflammatory</a:t>
            </a:r>
            <a:r>
              <a:rPr lang="en-US" dirty="0">
                <a:solidFill>
                  <a:schemeClr val="tx2"/>
                </a:solidFill>
              </a:rPr>
              <a:t> cytokine TNF-α. Elevated levels of TNF-α are found in the synovial fluid of individuals with RA as well as other rheumatologic conditions. </a:t>
            </a:r>
            <a:endParaRPr lang="en-US" dirty="0" smtClean="0">
              <a:solidFill>
                <a:schemeClr val="tx2"/>
              </a:solidFill>
            </a:endParaRPr>
          </a:p>
          <a:p>
            <a:r>
              <a:rPr lang="en-US" dirty="0" smtClean="0">
                <a:solidFill>
                  <a:schemeClr val="tx2"/>
                </a:solidFill>
              </a:rPr>
              <a:t>These agents </a:t>
            </a:r>
            <a:r>
              <a:rPr lang="en-US" u="sng" dirty="0" smtClean="0">
                <a:solidFill>
                  <a:schemeClr val="tx2"/>
                </a:solidFill>
              </a:rPr>
              <a:t>can </a:t>
            </a:r>
            <a:r>
              <a:rPr lang="en-US" u="sng" dirty="0">
                <a:solidFill>
                  <a:schemeClr val="tx2"/>
                </a:solidFill>
              </a:rPr>
              <a:t>take several weeks</a:t>
            </a:r>
            <a:r>
              <a:rPr lang="en-US" dirty="0">
                <a:solidFill>
                  <a:schemeClr val="tx2"/>
                </a:solidFill>
              </a:rPr>
              <a:t> for clinical benefit to be noted and </a:t>
            </a:r>
            <a:r>
              <a:rPr lang="en-US" u="sng" dirty="0">
                <a:solidFill>
                  <a:schemeClr val="tx2"/>
                </a:solidFill>
              </a:rPr>
              <a:t>up to 3 months </a:t>
            </a:r>
            <a:r>
              <a:rPr lang="en-US" dirty="0">
                <a:solidFill>
                  <a:schemeClr val="tx2"/>
                </a:solidFill>
              </a:rPr>
              <a:t>to achieve full clinical </a:t>
            </a:r>
            <a:r>
              <a:rPr lang="en-US" dirty="0" smtClean="0">
                <a:solidFill>
                  <a:schemeClr val="tx2"/>
                </a:solidFill>
              </a:rPr>
              <a:t>benefit.</a:t>
            </a:r>
          </a:p>
          <a:p>
            <a:r>
              <a:rPr lang="en-US" dirty="0" smtClean="0">
                <a:solidFill>
                  <a:schemeClr val="tx2"/>
                </a:solidFill>
              </a:rPr>
              <a:t>A </a:t>
            </a:r>
            <a:r>
              <a:rPr lang="en-US" dirty="0">
                <a:solidFill>
                  <a:schemeClr val="tx2"/>
                </a:solidFill>
              </a:rPr>
              <a:t>major limitation to the use of TNF inhibitors is </a:t>
            </a:r>
            <a:r>
              <a:rPr lang="en-US" b="1" dirty="0">
                <a:solidFill>
                  <a:schemeClr val="tx2"/>
                </a:solidFill>
              </a:rPr>
              <a:t>cost</a:t>
            </a:r>
            <a:r>
              <a:rPr lang="en-US" dirty="0">
                <a:solidFill>
                  <a:schemeClr val="tx2"/>
                </a:solidFill>
              </a:rPr>
              <a:t>, as they are more expensive than conventional DMARDs. </a:t>
            </a:r>
            <a:endParaRPr lang="en-US" dirty="0" smtClean="0">
              <a:solidFill>
                <a:schemeClr val="tx2"/>
              </a:solidFill>
            </a:endParaRPr>
          </a:p>
          <a:p>
            <a:r>
              <a:rPr lang="en-US" dirty="0" smtClean="0">
                <a:solidFill>
                  <a:schemeClr val="tx2"/>
                </a:solidFill>
              </a:rPr>
              <a:t>Although </a:t>
            </a:r>
            <a:r>
              <a:rPr lang="en-US" dirty="0">
                <a:solidFill>
                  <a:schemeClr val="tx2"/>
                </a:solidFill>
              </a:rPr>
              <a:t>these agents have similar side effect profile and contraindications, the TNF inhibitors all have differing structures, pharmacokinetics, and dosing schemes. The selection of an agent depends on cost and patient preference for route and frequency of administration. </a:t>
            </a:r>
            <a:endParaRPr lang="en-US" dirty="0" smtClean="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9698739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925" y="674910"/>
            <a:ext cx="8911687" cy="1280890"/>
          </a:xfrm>
        </p:spPr>
        <p:txBody>
          <a:bodyPr/>
          <a:lstStyle/>
          <a:p>
            <a:r>
              <a:rPr lang="en-US" b="1" dirty="0">
                <a:solidFill>
                  <a:schemeClr val="tx2"/>
                </a:solidFill>
              </a:rPr>
              <a:t>TNF Inhibitor Biologics</a:t>
            </a:r>
            <a:br>
              <a:rPr lang="en-US" b="1" dirty="0">
                <a:solidFill>
                  <a:schemeClr val="tx2"/>
                </a:solidFill>
              </a:rPr>
            </a:br>
            <a:endParaRPr lang="en-US" dirty="0"/>
          </a:p>
        </p:txBody>
      </p:sp>
      <p:sp>
        <p:nvSpPr>
          <p:cNvPr id="3" name="Content Placeholder 2"/>
          <p:cNvSpPr>
            <a:spLocks noGrp="1"/>
          </p:cNvSpPr>
          <p:nvPr>
            <p:ph idx="1"/>
          </p:nvPr>
        </p:nvSpPr>
        <p:spPr>
          <a:xfrm>
            <a:off x="127000" y="2057400"/>
            <a:ext cx="11887200" cy="4660900"/>
          </a:xfrm>
        </p:spPr>
        <p:txBody>
          <a:bodyPr>
            <a:normAutofit/>
          </a:bodyPr>
          <a:lstStyle/>
          <a:p>
            <a:r>
              <a:rPr lang="en-US" dirty="0">
                <a:solidFill>
                  <a:schemeClr val="tx2"/>
                </a:solidFill>
              </a:rPr>
              <a:t>TNF inhibitors </a:t>
            </a:r>
            <a:r>
              <a:rPr lang="en-US" u="sng" dirty="0">
                <a:solidFill>
                  <a:schemeClr val="tx2"/>
                </a:solidFill>
              </a:rPr>
              <a:t>should not be used in patients with moderate-to-severe heart failure </a:t>
            </a:r>
            <a:r>
              <a:rPr lang="en-US" dirty="0" smtClean="0">
                <a:solidFill>
                  <a:schemeClr val="tx2"/>
                </a:solidFill>
              </a:rPr>
              <a:t>(NYHA </a:t>
            </a:r>
            <a:r>
              <a:rPr lang="en-US" dirty="0">
                <a:solidFill>
                  <a:schemeClr val="tx2"/>
                </a:solidFill>
              </a:rPr>
              <a:t>class III/IV), as new-onset and worsening heart failure has been reported with TNF inhibitors.</a:t>
            </a:r>
          </a:p>
          <a:p>
            <a:r>
              <a:rPr lang="en-US" dirty="0">
                <a:solidFill>
                  <a:schemeClr val="tx2"/>
                </a:solidFill>
              </a:rPr>
              <a:t> These agents increase the risk of serious infection and malignancies such as lymphoma and skin cancers.</a:t>
            </a:r>
          </a:p>
          <a:p>
            <a:r>
              <a:rPr lang="en-US" dirty="0">
                <a:solidFill>
                  <a:schemeClr val="tx2"/>
                </a:solidFill>
              </a:rPr>
              <a:t>New-onset or exacerbation of </a:t>
            </a:r>
            <a:r>
              <a:rPr lang="en-US" u="sng" dirty="0">
                <a:solidFill>
                  <a:schemeClr val="tx2"/>
                </a:solidFill>
              </a:rPr>
              <a:t>demyelinating disorders </a:t>
            </a:r>
            <a:r>
              <a:rPr lang="en-US" dirty="0">
                <a:solidFill>
                  <a:schemeClr val="tx2"/>
                </a:solidFill>
              </a:rPr>
              <a:t>such as multiple sclerosis has been observed with TNF-α inhibitors. Therapy </a:t>
            </a:r>
            <a:r>
              <a:rPr lang="en-US" u="sng" dirty="0">
                <a:solidFill>
                  <a:schemeClr val="tx2"/>
                </a:solidFill>
              </a:rPr>
              <a:t>should be discontinued </a:t>
            </a:r>
            <a:r>
              <a:rPr lang="en-US" dirty="0">
                <a:solidFill>
                  <a:schemeClr val="tx2"/>
                </a:solidFill>
              </a:rPr>
              <a:t>in patients who develop symptoms of demyelinating disorders, and caution should be exercised in using these agents in this patient population</a:t>
            </a:r>
            <a:r>
              <a:rPr lang="en-US" dirty="0" smtClean="0">
                <a:solidFill>
                  <a:schemeClr val="tx2"/>
                </a:solidFill>
              </a:rPr>
              <a:t>.</a:t>
            </a:r>
            <a:endParaRPr lang="en-US" dirty="0">
              <a:solidFill>
                <a:schemeClr val="tx2"/>
              </a:solidFill>
            </a:endParaRPr>
          </a:p>
          <a:p>
            <a:r>
              <a:rPr lang="en-US" dirty="0">
                <a:solidFill>
                  <a:schemeClr val="tx2"/>
                </a:solidFill>
              </a:rPr>
              <a:t>During therapy, a </a:t>
            </a:r>
            <a:r>
              <a:rPr lang="en-US" b="1" dirty="0">
                <a:solidFill>
                  <a:schemeClr val="tx2"/>
                </a:solidFill>
              </a:rPr>
              <a:t>CBC </a:t>
            </a:r>
            <a:r>
              <a:rPr lang="en-US" dirty="0">
                <a:solidFill>
                  <a:schemeClr val="tx2"/>
                </a:solidFill>
              </a:rPr>
              <a:t>with differential should be monitored periodically as TNF inhibitors can cause blood cell disorders including pancytopenia. Other monitoring includes signs/symptoms of </a:t>
            </a:r>
            <a:r>
              <a:rPr lang="en-US" b="1" dirty="0">
                <a:solidFill>
                  <a:schemeClr val="tx2"/>
                </a:solidFill>
              </a:rPr>
              <a:t>malignancy and serious infections.</a:t>
            </a:r>
          </a:p>
          <a:p>
            <a:endParaRPr lang="en-US" dirty="0"/>
          </a:p>
        </p:txBody>
      </p:sp>
    </p:spTree>
    <p:extLst>
      <p:ext uri="{BB962C8B-B14F-4D97-AF65-F5344CB8AC3E}">
        <p14:creationId xmlns:p14="http://schemas.microsoft.com/office/powerpoint/2010/main" val="3094541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434" y="624110"/>
            <a:ext cx="8911687" cy="1280890"/>
          </a:xfrm>
        </p:spPr>
        <p:txBody>
          <a:bodyPr/>
          <a:lstStyle/>
          <a:p>
            <a:r>
              <a:rPr lang="en-US" b="1" dirty="0">
                <a:solidFill>
                  <a:schemeClr val="tx2"/>
                </a:solidFill>
              </a:rPr>
              <a:t>TNF Inhibitor Biologics</a:t>
            </a:r>
            <a:br>
              <a:rPr lang="en-US" b="1" dirty="0">
                <a:solidFill>
                  <a:schemeClr val="tx2"/>
                </a:solidFill>
              </a:rPr>
            </a:br>
            <a:endParaRPr lang="en-US" dirty="0"/>
          </a:p>
        </p:txBody>
      </p:sp>
      <p:sp>
        <p:nvSpPr>
          <p:cNvPr id="3" name="Content Placeholder 2"/>
          <p:cNvSpPr>
            <a:spLocks noGrp="1"/>
          </p:cNvSpPr>
          <p:nvPr>
            <p:ph idx="1"/>
          </p:nvPr>
        </p:nvSpPr>
        <p:spPr>
          <a:xfrm>
            <a:off x="203200" y="2286000"/>
            <a:ext cx="11988800" cy="4470400"/>
          </a:xfrm>
        </p:spPr>
        <p:txBody>
          <a:bodyPr>
            <a:normAutofit/>
          </a:bodyPr>
          <a:lstStyle/>
          <a:p>
            <a:r>
              <a:rPr lang="en-US" dirty="0" err="1" smtClean="0">
                <a:solidFill>
                  <a:schemeClr val="tx2"/>
                </a:solidFill>
              </a:rPr>
              <a:t>Certolizumab</a:t>
            </a:r>
            <a:r>
              <a:rPr lang="en-US" dirty="0">
                <a:solidFill>
                  <a:schemeClr val="tx2"/>
                </a:solidFill>
              </a:rPr>
              <a:t>, </a:t>
            </a:r>
            <a:r>
              <a:rPr lang="en-US" dirty="0" err="1" smtClean="0">
                <a:solidFill>
                  <a:schemeClr val="tx2"/>
                </a:solidFill>
              </a:rPr>
              <a:t>Adalimumab</a:t>
            </a:r>
            <a:r>
              <a:rPr lang="en-US" dirty="0" smtClean="0">
                <a:solidFill>
                  <a:schemeClr val="tx2"/>
                </a:solidFill>
              </a:rPr>
              <a:t>, </a:t>
            </a:r>
            <a:r>
              <a:rPr lang="en-US" dirty="0" err="1" smtClean="0">
                <a:solidFill>
                  <a:schemeClr val="tx2"/>
                </a:solidFill>
              </a:rPr>
              <a:t>Etanercept</a:t>
            </a:r>
            <a:r>
              <a:rPr lang="en-US" dirty="0" smtClean="0">
                <a:solidFill>
                  <a:schemeClr val="tx2"/>
                </a:solidFill>
              </a:rPr>
              <a:t>, and </a:t>
            </a:r>
            <a:r>
              <a:rPr lang="en-US" dirty="0" err="1" smtClean="0">
                <a:solidFill>
                  <a:schemeClr val="tx2"/>
                </a:solidFill>
              </a:rPr>
              <a:t>Golimumab</a:t>
            </a:r>
            <a:r>
              <a:rPr lang="en-US" dirty="0" smtClean="0">
                <a:solidFill>
                  <a:schemeClr val="tx2"/>
                </a:solidFill>
              </a:rPr>
              <a:t> are given as SC injections.</a:t>
            </a:r>
          </a:p>
          <a:p>
            <a:r>
              <a:rPr lang="en-US" dirty="0" smtClean="0">
                <a:solidFill>
                  <a:schemeClr val="tx2"/>
                </a:solidFill>
              </a:rPr>
              <a:t>Infliximab</a:t>
            </a:r>
            <a:r>
              <a:rPr lang="en-US" b="1" dirty="0">
                <a:solidFill>
                  <a:schemeClr val="tx2"/>
                </a:solidFill>
              </a:rPr>
              <a:t> </a:t>
            </a:r>
            <a:r>
              <a:rPr lang="en-US" dirty="0" smtClean="0">
                <a:solidFill>
                  <a:schemeClr val="tx2"/>
                </a:solidFill>
              </a:rPr>
              <a:t>is given as IV infusion, typical dosing is 3 mg/kg at weeks 0, 2, and 6, followed by every 8 weeks.</a:t>
            </a:r>
            <a:endParaRPr lang="en-US" b="1" dirty="0" smtClean="0">
              <a:solidFill>
                <a:schemeClr val="tx2"/>
              </a:solidFill>
            </a:endParaRPr>
          </a:p>
          <a:p>
            <a:pPr>
              <a:buFont typeface="+mj-lt"/>
              <a:buAutoNum type="arabicPeriod"/>
            </a:pPr>
            <a:endParaRPr lang="en-US" dirty="0">
              <a:solidFill>
                <a:schemeClr val="tx2"/>
              </a:solidFill>
            </a:endParaRPr>
          </a:p>
        </p:txBody>
      </p:sp>
    </p:spTree>
    <p:extLst>
      <p:ext uri="{BB962C8B-B14F-4D97-AF65-F5344CB8AC3E}">
        <p14:creationId xmlns:p14="http://schemas.microsoft.com/office/powerpoint/2010/main" val="10735689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70" y="651818"/>
            <a:ext cx="8911687" cy="1280890"/>
          </a:xfrm>
        </p:spPr>
        <p:txBody>
          <a:bodyPr/>
          <a:lstStyle/>
          <a:p>
            <a:r>
              <a:rPr lang="en-US" b="1" dirty="0" smtClean="0">
                <a:solidFill>
                  <a:schemeClr val="tx2"/>
                </a:solidFill>
              </a:rPr>
              <a:t>TNF Inhibitor Biologics</a:t>
            </a:r>
            <a:r>
              <a:rPr lang="en-US" b="1" dirty="0">
                <a:solidFill>
                  <a:schemeClr val="tx2"/>
                </a:solidFill>
              </a:rPr>
              <a:t/>
            </a:r>
            <a:br>
              <a:rPr lang="en-US" b="1" dirty="0">
                <a:solidFill>
                  <a:schemeClr val="tx2"/>
                </a:solidFill>
              </a:rPr>
            </a:br>
            <a:endParaRPr lang="en-US" dirty="0">
              <a:solidFill>
                <a:schemeClr val="tx2"/>
              </a:solidFill>
            </a:endParaRPr>
          </a:p>
        </p:txBody>
      </p:sp>
      <p:sp>
        <p:nvSpPr>
          <p:cNvPr id="3" name="Content Placeholder 2"/>
          <p:cNvSpPr>
            <a:spLocks noGrp="1"/>
          </p:cNvSpPr>
          <p:nvPr>
            <p:ph idx="1"/>
          </p:nvPr>
        </p:nvSpPr>
        <p:spPr>
          <a:xfrm>
            <a:off x="235527" y="2133599"/>
            <a:ext cx="11804073" cy="4405745"/>
          </a:xfrm>
        </p:spPr>
        <p:txBody>
          <a:bodyPr/>
          <a:lstStyle/>
          <a:p>
            <a:pPr marL="0" indent="0">
              <a:buNone/>
            </a:pPr>
            <a:r>
              <a:rPr lang="en-US" b="1" dirty="0" smtClean="0">
                <a:solidFill>
                  <a:schemeClr val="tx2"/>
                </a:solidFill>
              </a:rPr>
              <a:t>Infliximab</a:t>
            </a:r>
            <a:r>
              <a:rPr lang="en-US" dirty="0" smtClean="0">
                <a:solidFill>
                  <a:schemeClr val="tx2"/>
                </a:solidFill>
              </a:rPr>
              <a:t> </a:t>
            </a:r>
          </a:p>
          <a:p>
            <a:r>
              <a:rPr lang="en-US" dirty="0" smtClean="0">
                <a:solidFill>
                  <a:schemeClr val="tx2"/>
                </a:solidFill>
              </a:rPr>
              <a:t>About 15</a:t>
            </a:r>
            <a:r>
              <a:rPr lang="en-US" dirty="0">
                <a:solidFill>
                  <a:schemeClr val="tx2"/>
                </a:solidFill>
              </a:rPr>
              <a:t>% of patients develop </a:t>
            </a:r>
            <a:r>
              <a:rPr lang="en-US" b="1" dirty="0">
                <a:solidFill>
                  <a:schemeClr val="tx2"/>
                </a:solidFill>
              </a:rPr>
              <a:t>antibodies to infliximab</a:t>
            </a:r>
            <a:r>
              <a:rPr lang="en-US" dirty="0">
                <a:solidFill>
                  <a:schemeClr val="tx2"/>
                </a:solidFill>
              </a:rPr>
              <a:t>. Patients who develop these antibodies typically have a higher likelihood of developing an </a:t>
            </a:r>
            <a:r>
              <a:rPr lang="en-US" b="1" dirty="0">
                <a:solidFill>
                  <a:schemeClr val="tx2"/>
                </a:solidFill>
              </a:rPr>
              <a:t>infusion reaction</a:t>
            </a:r>
            <a:r>
              <a:rPr lang="en-US" dirty="0">
                <a:solidFill>
                  <a:schemeClr val="tx2"/>
                </a:solidFill>
              </a:rPr>
              <a:t>, have increased clearance of infliximab, and therefore </a:t>
            </a:r>
            <a:r>
              <a:rPr lang="en-US" b="1" dirty="0">
                <a:solidFill>
                  <a:schemeClr val="tx2"/>
                </a:solidFill>
              </a:rPr>
              <a:t>decreased efficacy</a:t>
            </a:r>
            <a:r>
              <a:rPr lang="en-US" dirty="0">
                <a:solidFill>
                  <a:schemeClr val="tx2"/>
                </a:solidFill>
              </a:rPr>
              <a:t>. I</a:t>
            </a:r>
            <a:r>
              <a:rPr lang="en-US" dirty="0" smtClean="0">
                <a:solidFill>
                  <a:schemeClr val="tx2"/>
                </a:solidFill>
              </a:rPr>
              <a:t>nfliximab </a:t>
            </a:r>
            <a:r>
              <a:rPr lang="en-US" dirty="0">
                <a:solidFill>
                  <a:schemeClr val="tx2"/>
                </a:solidFill>
              </a:rPr>
              <a:t>antibodies </a:t>
            </a:r>
            <a:r>
              <a:rPr lang="en-US" dirty="0" smtClean="0">
                <a:solidFill>
                  <a:schemeClr val="tx2"/>
                </a:solidFill>
              </a:rPr>
              <a:t>can me measured if </a:t>
            </a:r>
            <a:r>
              <a:rPr lang="en-US" dirty="0">
                <a:solidFill>
                  <a:schemeClr val="tx2"/>
                </a:solidFill>
              </a:rPr>
              <a:t>this is suspected. </a:t>
            </a:r>
            <a:endParaRPr lang="en-US" dirty="0" smtClean="0">
              <a:solidFill>
                <a:schemeClr val="tx2"/>
              </a:solidFill>
            </a:endParaRPr>
          </a:p>
          <a:p>
            <a:r>
              <a:rPr lang="en-US" dirty="0" smtClean="0">
                <a:solidFill>
                  <a:schemeClr val="tx2"/>
                </a:solidFill>
              </a:rPr>
              <a:t>When </a:t>
            </a:r>
            <a:r>
              <a:rPr lang="en-US" dirty="0">
                <a:solidFill>
                  <a:schemeClr val="tx2"/>
                </a:solidFill>
              </a:rPr>
              <a:t>infusion reactions occur with infliximab, they typically begin within 2 hours of infusion. </a:t>
            </a:r>
            <a:r>
              <a:rPr lang="en-US" u="sng" dirty="0">
                <a:solidFill>
                  <a:schemeClr val="tx2"/>
                </a:solidFill>
              </a:rPr>
              <a:t>Concomitant use with </a:t>
            </a:r>
            <a:r>
              <a:rPr lang="en-US" u="sng" dirty="0" err="1">
                <a:solidFill>
                  <a:schemeClr val="tx2"/>
                </a:solidFill>
              </a:rPr>
              <a:t>immunosuppressants</a:t>
            </a:r>
            <a:r>
              <a:rPr lang="en-US" dirty="0">
                <a:solidFill>
                  <a:schemeClr val="tx2"/>
                </a:solidFill>
              </a:rPr>
              <a:t> such as methotrexate can lessen the likelihood of developing antibodies to infliximab. </a:t>
            </a:r>
            <a:endParaRPr lang="en-US" dirty="0" smtClean="0">
              <a:solidFill>
                <a:schemeClr val="tx2"/>
              </a:solidFill>
            </a:endParaRPr>
          </a:p>
          <a:p>
            <a:r>
              <a:rPr lang="en-US" dirty="0" smtClean="0">
                <a:solidFill>
                  <a:schemeClr val="tx2"/>
                </a:solidFill>
              </a:rPr>
              <a:t>Premedication </a:t>
            </a:r>
            <a:r>
              <a:rPr lang="en-US" dirty="0">
                <a:solidFill>
                  <a:schemeClr val="tx2"/>
                </a:solidFill>
              </a:rPr>
              <a:t>with an </a:t>
            </a:r>
            <a:r>
              <a:rPr lang="en-US" u="sng" dirty="0">
                <a:solidFill>
                  <a:schemeClr val="tx2"/>
                </a:solidFill>
              </a:rPr>
              <a:t>antihistamine, acetaminophen, and/or a glucocorticoid </a:t>
            </a:r>
            <a:r>
              <a:rPr lang="en-US" dirty="0">
                <a:solidFill>
                  <a:schemeClr val="tx2"/>
                </a:solidFill>
              </a:rPr>
              <a:t>can help decrease the likelihood of patients developing infusion-related </a:t>
            </a:r>
            <a:r>
              <a:rPr lang="en-US" dirty="0" smtClean="0">
                <a:solidFill>
                  <a:schemeClr val="tx2"/>
                </a:solidFill>
              </a:rPr>
              <a:t>reactions.</a:t>
            </a:r>
            <a:endParaRPr lang="en-US" dirty="0">
              <a:solidFill>
                <a:schemeClr val="tx2"/>
              </a:solidFill>
            </a:endParaRPr>
          </a:p>
        </p:txBody>
      </p:sp>
    </p:spTree>
    <p:extLst>
      <p:ext uri="{BB962C8B-B14F-4D97-AF65-F5344CB8AC3E}">
        <p14:creationId xmlns:p14="http://schemas.microsoft.com/office/powerpoint/2010/main" val="38966678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625" y="624110"/>
            <a:ext cx="8911687" cy="1280890"/>
          </a:xfrm>
        </p:spPr>
        <p:txBody>
          <a:bodyPr/>
          <a:lstStyle/>
          <a:p>
            <a:r>
              <a:rPr lang="en-US" b="1" dirty="0">
                <a:solidFill>
                  <a:schemeClr val="tx2"/>
                </a:solidFill>
              </a:rPr>
              <a:t>Non-TNF Biologics</a:t>
            </a:r>
            <a:br>
              <a:rPr lang="en-US" b="1" dirty="0">
                <a:solidFill>
                  <a:schemeClr val="tx2"/>
                </a:solidFill>
              </a:rPr>
            </a:br>
            <a:endParaRPr lang="en-US" dirty="0">
              <a:solidFill>
                <a:schemeClr val="tx2"/>
              </a:solidFill>
            </a:endParaRPr>
          </a:p>
        </p:txBody>
      </p:sp>
      <p:sp>
        <p:nvSpPr>
          <p:cNvPr id="3" name="Content Placeholder 2"/>
          <p:cNvSpPr>
            <a:spLocks noGrp="1"/>
          </p:cNvSpPr>
          <p:nvPr>
            <p:ph idx="1"/>
          </p:nvPr>
        </p:nvSpPr>
        <p:spPr>
          <a:xfrm>
            <a:off x="292100" y="1801091"/>
            <a:ext cx="11899900" cy="5209309"/>
          </a:xfrm>
        </p:spPr>
        <p:txBody>
          <a:bodyPr>
            <a:normAutofit/>
          </a:bodyPr>
          <a:lstStyle/>
          <a:p>
            <a:pPr marL="0" indent="0">
              <a:buNone/>
            </a:pPr>
            <a:r>
              <a:rPr lang="en-US" b="1" dirty="0" smtClean="0">
                <a:solidFill>
                  <a:schemeClr val="tx2"/>
                </a:solidFill>
              </a:rPr>
              <a:t>1- </a:t>
            </a:r>
            <a:r>
              <a:rPr lang="en-US" b="1" dirty="0" err="1" smtClean="0">
                <a:solidFill>
                  <a:schemeClr val="tx2"/>
                </a:solidFill>
              </a:rPr>
              <a:t>Abatacept</a:t>
            </a:r>
            <a:r>
              <a:rPr lang="en-US" dirty="0" smtClean="0">
                <a:solidFill>
                  <a:schemeClr val="tx2"/>
                </a:solidFill>
              </a:rPr>
              <a:t>: </a:t>
            </a:r>
            <a:r>
              <a:rPr lang="en-US" dirty="0">
                <a:solidFill>
                  <a:schemeClr val="tx2"/>
                </a:solidFill>
              </a:rPr>
              <a:t> </a:t>
            </a:r>
            <a:r>
              <a:rPr lang="en-US" dirty="0" smtClean="0">
                <a:solidFill>
                  <a:schemeClr val="tx2"/>
                </a:solidFill>
              </a:rPr>
              <a:t>a selective </a:t>
            </a:r>
            <a:r>
              <a:rPr lang="en-US" dirty="0">
                <a:solidFill>
                  <a:schemeClr val="tx2"/>
                </a:solidFill>
              </a:rPr>
              <a:t>co-stimulation modulator that inhibits T-cell activation by binding to CD80 and CD86. </a:t>
            </a:r>
            <a:r>
              <a:rPr lang="en-US" dirty="0" smtClean="0">
                <a:solidFill>
                  <a:schemeClr val="tx2"/>
                </a:solidFill>
              </a:rPr>
              <a:t>Found as SC injection &amp; IV infusion. It should </a:t>
            </a:r>
            <a:r>
              <a:rPr lang="en-US" dirty="0">
                <a:solidFill>
                  <a:schemeClr val="tx2"/>
                </a:solidFill>
              </a:rPr>
              <a:t>be used with caution in patients with </a:t>
            </a:r>
            <a:r>
              <a:rPr lang="en-US" dirty="0" smtClean="0">
                <a:solidFill>
                  <a:schemeClr val="tx2"/>
                </a:solidFill>
              </a:rPr>
              <a:t>COPD.</a:t>
            </a:r>
            <a:endParaRPr lang="en-US" b="1" dirty="0" smtClean="0">
              <a:solidFill>
                <a:schemeClr val="tx2"/>
              </a:solidFill>
            </a:endParaRPr>
          </a:p>
          <a:p>
            <a:pPr marL="0" indent="0">
              <a:buNone/>
            </a:pPr>
            <a:r>
              <a:rPr lang="en-US" b="1" dirty="0" smtClean="0">
                <a:solidFill>
                  <a:schemeClr val="tx2"/>
                </a:solidFill>
              </a:rPr>
              <a:t>2- </a:t>
            </a:r>
            <a:r>
              <a:rPr lang="en-US" b="1" dirty="0" err="1" smtClean="0">
                <a:solidFill>
                  <a:schemeClr val="tx2"/>
                </a:solidFill>
              </a:rPr>
              <a:t>Tocilizumab</a:t>
            </a:r>
            <a:r>
              <a:rPr lang="en-US" b="1" dirty="0" smtClean="0">
                <a:solidFill>
                  <a:schemeClr val="tx2"/>
                </a:solidFill>
              </a:rPr>
              <a:t>: </a:t>
            </a:r>
            <a:r>
              <a:rPr lang="en-US" dirty="0" smtClean="0">
                <a:solidFill>
                  <a:schemeClr val="tx2"/>
                </a:solidFill>
              </a:rPr>
              <a:t>a </a:t>
            </a:r>
            <a:r>
              <a:rPr lang="en-US" dirty="0">
                <a:solidFill>
                  <a:schemeClr val="tx2"/>
                </a:solidFill>
              </a:rPr>
              <a:t>monoclonal antibody that inhibits the binding of the </a:t>
            </a:r>
            <a:r>
              <a:rPr lang="en-US" dirty="0" err="1">
                <a:solidFill>
                  <a:schemeClr val="tx2"/>
                </a:solidFill>
              </a:rPr>
              <a:t>proinflammatory</a:t>
            </a:r>
            <a:r>
              <a:rPr lang="en-US" dirty="0">
                <a:solidFill>
                  <a:schemeClr val="tx2"/>
                </a:solidFill>
              </a:rPr>
              <a:t> cytokine IL-6 to its receptor</a:t>
            </a:r>
            <a:r>
              <a:rPr lang="en-US" dirty="0" smtClean="0">
                <a:solidFill>
                  <a:schemeClr val="tx2"/>
                </a:solidFill>
              </a:rPr>
              <a:t>. Found as SC </a:t>
            </a:r>
            <a:r>
              <a:rPr lang="en-US" dirty="0">
                <a:solidFill>
                  <a:schemeClr val="tx2"/>
                </a:solidFill>
              </a:rPr>
              <a:t>injection </a:t>
            </a:r>
            <a:r>
              <a:rPr lang="en-US" dirty="0" smtClean="0">
                <a:solidFill>
                  <a:schemeClr val="tx2"/>
                </a:solidFill>
              </a:rPr>
              <a:t>&amp; IV infusion. </a:t>
            </a:r>
          </a:p>
          <a:p>
            <a:pPr marL="0" indent="0">
              <a:buNone/>
            </a:pPr>
            <a:r>
              <a:rPr lang="en-US" b="1" dirty="0" smtClean="0">
                <a:solidFill>
                  <a:schemeClr val="tx2"/>
                </a:solidFill>
              </a:rPr>
              <a:t>3- </a:t>
            </a:r>
            <a:r>
              <a:rPr lang="en-US" b="1" dirty="0">
                <a:solidFill>
                  <a:schemeClr val="tx2"/>
                </a:solidFill>
              </a:rPr>
              <a:t>Rituximab: </a:t>
            </a:r>
            <a:r>
              <a:rPr lang="en-US" dirty="0">
                <a:solidFill>
                  <a:schemeClr val="tx2"/>
                </a:solidFill>
              </a:rPr>
              <a:t>a monoclonal antibody that binds the CD20 antigen found on the surface of B cells. Found as IV infusion. </a:t>
            </a:r>
          </a:p>
          <a:p>
            <a:pPr marL="0" indent="0">
              <a:buNone/>
            </a:pPr>
            <a:r>
              <a:rPr lang="en-US" b="1" dirty="0">
                <a:solidFill>
                  <a:schemeClr val="tx2"/>
                </a:solidFill>
              </a:rPr>
              <a:t>4- </a:t>
            </a:r>
            <a:r>
              <a:rPr lang="en-US" b="1" dirty="0" err="1">
                <a:solidFill>
                  <a:schemeClr val="tx2"/>
                </a:solidFill>
              </a:rPr>
              <a:t>Anakinra</a:t>
            </a:r>
            <a:r>
              <a:rPr lang="en-US" b="1" dirty="0">
                <a:solidFill>
                  <a:schemeClr val="tx2"/>
                </a:solidFill>
              </a:rPr>
              <a:t>: </a:t>
            </a:r>
            <a:r>
              <a:rPr lang="en-US" dirty="0">
                <a:solidFill>
                  <a:schemeClr val="tx2"/>
                </a:solidFill>
              </a:rPr>
              <a:t>inhibits IL-1, which is involved in inflammatory responses. Found as SC injection.</a:t>
            </a:r>
          </a:p>
          <a:p>
            <a:pPr marL="0" indent="0">
              <a:buNone/>
            </a:pPr>
            <a:r>
              <a:rPr lang="en-US" dirty="0">
                <a:solidFill>
                  <a:schemeClr val="tx2"/>
                </a:solidFill>
              </a:rPr>
              <a:t> </a:t>
            </a:r>
            <a:r>
              <a:rPr lang="en-US" b="1" dirty="0">
                <a:solidFill>
                  <a:schemeClr val="tx2"/>
                </a:solidFill>
              </a:rPr>
              <a:t>5- </a:t>
            </a:r>
            <a:r>
              <a:rPr lang="en-US" b="1" dirty="0" err="1">
                <a:solidFill>
                  <a:schemeClr val="tx2"/>
                </a:solidFill>
              </a:rPr>
              <a:t>Sarilumab</a:t>
            </a:r>
            <a:r>
              <a:rPr lang="en-US" b="1" dirty="0">
                <a:solidFill>
                  <a:schemeClr val="tx2"/>
                </a:solidFill>
              </a:rPr>
              <a:t>: </a:t>
            </a:r>
            <a:r>
              <a:rPr lang="en-US" dirty="0">
                <a:solidFill>
                  <a:schemeClr val="tx2"/>
                </a:solidFill>
              </a:rPr>
              <a:t>IL-6 receptor antagonist. Found as SC injection. </a:t>
            </a:r>
            <a:endParaRPr lang="en-US" b="1" dirty="0">
              <a:solidFill>
                <a:schemeClr val="tx2"/>
              </a:solidFill>
            </a:endParaRPr>
          </a:p>
          <a:p>
            <a:pPr marL="0" indent="0">
              <a:buNone/>
            </a:pPr>
            <a:endParaRPr lang="en-US" dirty="0" smtClean="0">
              <a:solidFill>
                <a:schemeClr val="tx2"/>
              </a:solidFill>
            </a:endParaRPr>
          </a:p>
          <a:p>
            <a:pPr>
              <a:buFont typeface="+mj-lt"/>
              <a:buAutoNum type="arabicPeriod"/>
            </a:pPr>
            <a:endParaRPr lang="en-US" u="sng" baseline="30000" dirty="0">
              <a:solidFill>
                <a:schemeClr val="tx2"/>
              </a:solidFill>
            </a:endParaRPr>
          </a:p>
          <a:p>
            <a:pPr marL="0" indent="0">
              <a:buNone/>
            </a:pPr>
            <a:endParaRPr lang="en-US" b="1" dirty="0" smtClean="0">
              <a:solidFill>
                <a:schemeClr val="tx2"/>
              </a:solidFill>
            </a:endParaRPr>
          </a:p>
        </p:txBody>
      </p:sp>
    </p:spTree>
    <p:extLst>
      <p:ext uri="{BB962C8B-B14F-4D97-AF65-F5344CB8AC3E}">
        <p14:creationId xmlns:p14="http://schemas.microsoft.com/office/powerpoint/2010/main" val="3166156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625" y="636810"/>
            <a:ext cx="8911687" cy="1280890"/>
          </a:xfrm>
        </p:spPr>
        <p:txBody>
          <a:bodyPr/>
          <a:lstStyle/>
          <a:p>
            <a:r>
              <a:rPr lang="en-US" dirty="0" smtClean="0">
                <a:solidFill>
                  <a:schemeClr val="tx2"/>
                </a:solidFill>
              </a:rPr>
              <a:t>Etiology</a:t>
            </a:r>
            <a:r>
              <a:rPr lang="en-US" dirty="0" smtClean="0"/>
              <a:t/>
            </a:r>
            <a:br>
              <a:rPr lang="en-US" dirty="0" smtClean="0"/>
            </a:br>
            <a:endParaRPr lang="en-US" dirty="0"/>
          </a:p>
        </p:txBody>
      </p:sp>
      <p:sp>
        <p:nvSpPr>
          <p:cNvPr id="3" name="Content Placeholder 2"/>
          <p:cNvSpPr>
            <a:spLocks noGrp="1"/>
          </p:cNvSpPr>
          <p:nvPr>
            <p:ph idx="1"/>
          </p:nvPr>
        </p:nvSpPr>
        <p:spPr>
          <a:xfrm>
            <a:off x="139700" y="2133600"/>
            <a:ext cx="12052300" cy="3777622"/>
          </a:xfrm>
        </p:spPr>
        <p:txBody>
          <a:bodyPr/>
          <a:lstStyle/>
          <a:p>
            <a:r>
              <a:rPr lang="en-US" dirty="0">
                <a:solidFill>
                  <a:schemeClr val="tx2"/>
                </a:solidFill>
              </a:rPr>
              <a:t>The specific cause of RA is unknown. The disease results from a mix of genetic susceptibility and </a:t>
            </a:r>
            <a:r>
              <a:rPr lang="en-US" dirty="0" err="1">
                <a:solidFill>
                  <a:schemeClr val="tx2"/>
                </a:solidFill>
              </a:rPr>
              <a:t>nongenetic</a:t>
            </a:r>
            <a:r>
              <a:rPr lang="en-US" dirty="0">
                <a:solidFill>
                  <a:schemeClr val="tx2"/>
                </a:solidFill>
              </a:rPr>
              <a:t> factors combined with a triggering event</a:t>
            </a:r>
            <a:r>
              <a:rPr lang="en-US" dirty="0" smtClean="0">
                <a:solidFill>
                  <a:schemeClr val="tx2"/>
                </a:solidFill>
              </a:rPr>
              <a:t>.</a:t>
            </a:r>
          </a:p>
          <a:p>
            <a:r>
              <a:rPr lang="en-US" dirty="0" smtClean="0">
                <a:solidFill>
                  <a:schemeClr val="tx2"/>
                </a:solidFill>
              </a:rPr>
              <a:t>Genetic </a:t>
            </a:r>
            <a:r>
              <a:rPr lang="en-US" dirty="0">
                <a:solidFill>
                  <a:schemeClr val="tx2"/>
                </a:solidFill>
              </a:rPr>
              <a:t>polymorphisms seem to play a large </a:t>
            </a:r>
            <a:r>
              <a:rPr lang="en-US" dirty="0" smtClean="0">
                <a:solidFill>
                  <a:schemeClr val="tx2"/>
                </a:solidFill>
              </a:rPr>
              <a:t>role. </a:t>
            </a:r>
            <a:r>
              <a:rPr lang="en-US" dirty="0">
                <a:solidFill>
                  <a:schemeClr val="tx2"/>
                </a:solidFill>
              </a:rPr>
              <a:t>There is a thought that multiple genes are involved, specifically those of the human leukocyte antigen (HLA) system</a:t>
            </a:r>
            <a:r>
              <a:rPr lang="en-US" dirty="0" smtClean="0">
                <a:solidFill>
                  <a:schemeClr val="tx2"/>
                </a:solidFill>
              </a:rPr>
              <a:t>.</a:t>
            </a:r>
            <a:r>
              <a:rPr lang="en-US" dirty="0">
                <a:solidFill>
                  <a:schemeClr val="tx2"/>
                </a:solidFill>
              </a:rPr>
              <a:t> </a:t>
            </a:r>
            <a:endParaRPr lang="en-US" dirty="0" smtClean="0">
              <a:solidFill>
                <a:schemeClr val="tx2"/>
              </a:solidFill>
            </a:endParaRPr>
          </a:p>
          <a:p>
            <a:r>
              <a:rPr lang="en-US" dirty="0" smtClean="0">
                <a:solidFill>
                  <a:schemeClr val="tx2"/>
                </a:solidFill>
              </a:rPr>
              <a:t>Genetics </a:t>
            </a:r>
            <a:r>
              <a:rPr lang="en-US" dirty="0">
                <a:solidFill>
                  <a:schemeClr val="tx2"/>
                </a:solidFill>
              </a:rPr>
              <a:t>also seems to play a role based on familial studies</a:t>
            </a:r>
            <a:r>
              <a:rPr lang="en-US" dirty="0" smtClean="0">
                <a:solidFill>
                  <a:schemeClr val="tx2"/>
                </a:solidFill>
              </a:rPr>
              <a:t>.</a:t>
            </a:r>
            <a:r>
              <a:rPr lang="en-US" dirty="0">
                <a:solidFill>
                  <a:schemeClr val="tx2"/>
                </a:solidFill>
              </a:rPr>
              <a:t> Patients with a first-degree relative with RA are at a higher risk of having RA themselves when </a:t>
            </a:r>
            <a:r>
              <a:rPr lang="en-US" dirty="0" err="1">
                <a:solidFill>
                  <a:schemeClr val="tx2"/>
                </a:solidFill>
              </a:rPr>
              <a:t>nongenetic</a:t>
            </a:r>
            <a:r>
              <a:rPr lang="en-US" dirty="0">
                <a:solidFill>
                  <a:schemeClr val="tx2"/>
                </a:solidFill>
              </a:rPr>
              <a:t> factors are </a:t>
            </a:r>
            <a:r>
              <a:rPr lang="en-US" dirty="0" smtClean="0">
                <a:solidFill>
                  <a:schemeClr val="tx2"/>
                </a:solidFill>
              </a:rPr>
              <a:t>standardized.</a:t>
            </a:r>
            <a:endParaRPr lang="en-US" dirty="0">
              <a:solidFill>
                <a:schemeClr val="tx2"/>
              </a:solidFill>
            </a:endParaRPr>
          </a:p>
        </p:txBody>
      </p:sp>
    </p:spTree>
    <p:extLst>
      <p:ext uri="{BB962C8B-B14F-4D97-AF65-F5344CB8AC3E}">
        <p14:creationId xmlns:p14="http://schemas.microsoft.com/office/powerpoint/2010/main" val="28036655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25" y="624110"/>
            <a:ext cx="8911687" cy="1280890"/>
          </a:xfrm>
        </p:spPr>
        <p:txBody>
          <a:bodyPr/>
          <a:lstStyle/>
          <a:p>
            <a:r>
              <a:rPr lang="en-US" b="1" dirty="0" err="1" smtClean="0">
                <a:solidFill>
                  <a:schemeClr val="tx2"/>
                </a:solidFill>
              </a:rPr>
              <a:t>Tofacitinib</a:t>
            </a:r>
            <a:endParaRPr lang="en-US" b="1" dirty="0">
              <a:solidFill>
                <a:schemeClr val="tx2"/>
              </a:solidFill>
            </a:endParaRPr>
          </a:p>
        </p:txBody>
      </p:sp>
      <p:sp>
        <p:nvSpPr>
          <p:cNvPr id="3" name="Content Placeholder 2"/>
          <p:cNvSpPr>
            <a:spLocks noGrp="1"/>
          </p:cNvSpPr>
          <p:nvPr>
            <p:ph idx="1"/>
          </p:nvPr>
        </p:nvSpPr>
        <p:spPr>
          <a:xfrm>
            <a:off x="415636" y="1773382"/>
            <a:ext cx="11088976" cy="4137840"/>
          </a:xfrm>
        </p:spPr>
        <p:txBody>
          <a:bodyPr>
            <a:normAutofit/>
          </a:bodyPr>
          <a:lstStyle/>
          <a:p>
            <a:r>
              <a:rPr lang="en-US" dirty="0" smtClean="0">
                <a:solidFill>
                  <a:schemeClr val="tx2"/>
                </a:solidFill>
              </a:rPr>
              <a:t>It is an </a:t>
            </a:r>
            <a:r>
              <a:rPr lang="en-US" dirty="0">
                <a:solidFill>
                  <a:schemeClr val="tx2"/>
                </a:solidFill>
              </a:rPr>
              <a:t>oral Janus kinase (JAK) </a:t>
            </a:r>
            <a:r>
              <a:rPr lang="en-US" dirty="0" smtClean="0">
                <a:solidFill>
                  <a:schemeClr val="tx2"/>
                </a:solidFill>
              </a:rPr>
              <a:t>inhibitor.</a:t>
            </a:r>
          </a:p>
          <a:p>
            <a:r>
              <a:rPr lang="en-US" dirty="0" smtClean="0">
                <a:solidFill>
                  <a:schemeClr val="tx2"/>
                </a:solidFill>
              </a:rPr>
              <a:t>It </a:t>
            </a:r>
            <a:r>
              <a:rPr lang="en-US" dirty="0">
                <a:solidFill>
                  <a:schemeClr val="tx2"/>
                </a:solidFill>
              </a:rPr>
              <a:t>can be used as monotherapy or in combination with conventional DMARDs and </a:t>
            </a:r>
            <a:r>
              <a:rPr lang="en-US" b="1" dirty="0">
                <a:solidFill>
                  <a:schemeClr val="tx2"/>
                </a:solidFill>
              </a:rPr>
              <a:t>should not be used with biologic DMARDs. </a:t>
            </a:r>
            <a:endParaRPr lang="en-US" b="1" dirty="0" smtClean="0">
              <a:solidFill>
                <a:schemeClr val="tx2"/>
              </a:solidFill>
            </a:endParaRPr>
          </a:p>
          <a:p>
            <a:r>
              <a:rPr lang="en-US" dirty="0" smtClean="0">
                <a:solidFill>
                  <a:schemeClr val="tx2"/>
                </a:solidFill>
              </a:rPr>
              <a:t>A </a:t>
            </a:r>
            <a:r>
              <a:rPr lang="en-US" dirty="0">
                <a:solidFill>
                  <a:schemeClr val="tx2"/>
                </a:solidFill>
              </a:rPr>
              <a:t>common measure in studies of RA is </a:t>
            </a:r>
            <a:r>
              <a:rPr lang="en-US" i="1" dirty="0">
                <a:solidFill>
                  <a:schemeClr val="tx2"/>
                </a:solidFill>
              </a:rPr>
              <a:t>ACR 20</a:t>
            </a:r>
            <a:r>
              <a:rPr lang="en-US" dirty="0">
                <a:solidFill>
                  <a:schemeClr val="tx2"/>
                </a:solidFill>
              </a:rPr>
              <a:t> improvement, which is defined as at least a 20% improvement in seven ACR core measures of disease activity, including tender and swollen joints as well as patients’ assessment of disease activity and physical function. </a:t>
            </a:r>
          </a:p>
          <a:p>
            <a:endParaRPr lang="en-US" dirty="0">
              <a:solidFill>
                <a:schemeClr val="tx2"/>
              </a:solidFill>
            </a:endParaRPr>
          </a:p>
        </p:txBody>
      </p:sp>
    </p:spTree>
    <p:extLst>
      <p:ext uri="{BB962C8B-B14F-4D97-AF65-F5344CB8AC3E}">
        <p14:creationId xmlns:p14="http://schemas.microsoft.com/office/powerpoint/2010/main" val="752015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356" y="388583"/>
            <a:ext cx="8911687" cy="1280890"/>
          </a:xfrm>
        </p:spPr>
        <p:txBody>
          <a:bodyPr/>
          <a:lstStyle/>
          <a:p>
            <a:r>
              <a:rPr lang="en-US" b="1" dirty="0">
                <a:solidFill>
                  <a:schemeClr val="tx2"/>
                </a:solidFill>
              </a:rPr>
              <a:t>Other Disease-Modifying </a:t>
            </a:r>
            <a:r>
              <a:rPr lang="en-US" b="1" dirty="0" err="1">
                <a:solidFill>
                  <a:schemeClr val="tx2"/>
                </a:solidFill>
              </a:rPr>
              <a:t>Antirheumatic</a:t>
            </a:r>
            <a:r>
              <a:rPr lang="en-US" b="1" dirty="0">
                <a:solidFill>
                  <a:schemeClr val="tx2"/>
                </a:solidFill>
              </a:rPr>
              <a:t> </a:t>
            </a:r>
            <a:r>
              <a:rPr lang="en-US" b="1" dirty="0" smtClean="0">
                <a:solidFill>
                  <a:schemeClr val="tx2"/>
                </a:solidFill>
              </a:rPr>
              <a:t>Drugs</a:t>
            </a:r>
            <a:endParaRPr lang="en-US" dirty="0">
              <a:solidFill>
                <a:schemeClr val="tx2"/>
              </a:solidFill>
            </a:endParaRPr>
          </a:p>
        </p:txBody>
      </p:sp>
      <p:sp>
        <p:nvSpPr>
          <p:cNvPr id="3" name="Content Placeholder 2"/>
          <p:cNvSpPr>
            <a:spLocks noGrp="1"/>
          </p:cNvSpPr>
          <p:nvPr>
            <p:ph idx="1"/>
          </p:nvPr>
        </p:nvSpPr>
        <p:spPr>
          <a:xfrm>
            <a:off x="193964" y="2175164"/>
            <a:ext cx="11887200" cy="3777622"/>
          </a:xfrm>
        </p:spPr>
        <p:txBody>
          <a:bodyPr/>
          <a:lstStyle/>
          <a:p>
            <a:r>
              <a:rPr lang="en-US" dirty="0" smtClean="0">
                <a:solidFill>
                  <a:schemeClr val="tx2"/>
                </a:solidFill>
              </a:rPr>
              <a:t>Therapies </a:t>
            </a:r>
            <a:r>
              <a:rPr lang="en-US" dirty="0">
                <a:solidFill>
                  <a:schemeClr val="tx2"/>
                </a:solidFill>
              </a:rPr>
              <a:t>such as azathioprine, </a:t>
            </a:r>
            <a:r>
              <a:rPr lang="en-US" dirty="0" smtClean="0">
                <a:solidFill>
                  <a:schemeClr val="tx2"/>
                </a:solidFill>
              </a:rPr>
              <a:t>cyclosporine,</a:t>
            </a:r>
            <a:r>
              <a:rPr lang="en-US" dirty="0">
                <a:solidFill>
                  <a:schemeClr val="tx2"/>
                </a:solidFill>
              </a:rPr>
              <a:t> </a:t>
            </a:r>
            <a:r>
              <a:rPr lang="en-US" dirty="0" smtClean="0">
                <a:solidFill>
                  <a:schemeClr val="tx2"/>
                </a:solidFill>
              </a:rPr>
              <a:t>minocycline, </a:t>
            </a:r>
            <a:r>
              <a:rPr lang="en-US" dirty="0">
                <a:solidFill>
                  <a:schemeClr val="tx2"/>
                </a:solidFill>
              </a:rPr>
              <a:t>and gold salts were previously used to treat RA. With the development of other DMARDs and biologics, they are now used infrequently and have no recent data to support their </a:t>
            </a:r>
            <a:r>
              <a:rPr lang="en-US" dirty="0" smtClean="0">
                <a:solidFill>
                  <a:schemeClr val="tx2"/>
                </a:solidFill>
              </a:rPr>
              <a:t>use.</a:t>
            </a:r>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28887102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180" y="637964"/>
            <a:ext cx="8911687" cy="1280890"/>
          </a:xfrm>
        </p:spPr>
        <p:txBody>
          <a:bodyPr/>
          <a:lstStyle/>
          <a:p>
            <a:r>
              <a:rPr lang="en-US" b="1" dirty="0" smtClean="0">
                <a:solidFill>
                  <a:schemeClr val="tx2"/>
                </a:solidFill>
              </a:rPr>
              <a:t>Special populations</a:t>
            </a:r>
            <a:endParaRPr lang="en-US" b="1" dirty="0">
              <a:solidFill>
                <a:schemeClr val="tx2"/>
              </a:solidFill>
            </a:endParaRPr>
          </a:p>
        </p:txBody>
      </p:sp>
      <p:sp>
        <p:nvSpPr>
          <p:cNvPr id="3" name="Content Placeholder 2"/>
          <p:cNvSpPr>
            <a:spLocks noGrp="1"/>
          </p:cNvSpPr>
          <p:nvPr>
            <p:ph idx="1"/>
          </p:nvPr>
        </p:nvSpPr>
        <p:spPr>
          <a:xfrm>
            <a:off x="387927" y="1918854"/>
            <a:ext cx="11693237" cy="3936950"/>
          </a:xfrm>
        </p:spPr>
        <p:txBody>
          <a:bodyPr/>
          <a:lstStyle/>
          <a:p>
            <a:pPr marL="0" indent="0">
              <a:buNone/>
            </a:pPr>
            <a:r>
              <a:rPr lang="en-US" b="1" dirty="0" smtClean="0">
                <a:solidFill>
                  <a:schemeClr val="tx2"/>
                </a:solidFill>
              </a:rPr>
              <a:t>Pregnancy and lactation:</a:t>
            </a:r>
          </a:p>
          <a:p>
            <a:r>
              <a:rPr lang="en-US" dirty="0" smtClean="0">
                <a:solidFill>
                  <a:schemeClr val="tx2"/>
                </a:solidFill>
              </a:rPr>
              <a:t>DMARDs </a:t>
            </a:r>
            <a:r>
              <a:rPr lang="en-US" dirty="0">
                <a:solidFill>
                  <a:schemeClr val="tx2"/>
                </a:solidFill>
              </a:rPr>
              <a:t>that can be used during pregnancy include </a:t>
            </a:r>
            <a:r>
              <a:rPr lang="en-US" b="1" dirty="0" err="1">
                <a:solidFill>
                  <a:schemeClr val="tx2"/>
                </a:solidFill>
              </a:rPr>
              <a:t>hydroxychloroquine</a:t>
            </a:r>
            <a:r>
              <a:rPr lang="en-US" b="1" dirty="0">
                <a:solidFill>
                  <a:schemeClr val="tx2"/>
                </a:solidFill>
              </a:rPr>
              <a:t> and </a:t>
            </a:r>
            <a:r>
              <a:rPr lang="en-US" b="1" dirty="0" smtClean="0">
                <a:solidFill>
                  <a:schemeClr val="tx2"/>
                </a:solidFill>
              </a:rPr>
              <a:t>sulfasalazine.</a:t>
            </a:r>
            <a:r>
              <a:rPr lang="en-US" b="1" baseline="30000" dirty="0">
                <a:solidFill>
                  <a:schemeClr val="tx2"/>
                </a:solidFill>
              </a:rPr>
              <a:t> </a:t>
            </a:r>
          </a:p>
          <a:p>
            <a:r>
              <a:rPr lang="en-US" dirty="0" smtClean="0">
                <a:solidFill>
                  <a:schemeClr val="tx2"/>
                </a:solidFill>
              </a:rPr>
              <a:t>Current </a:t>
            </a:r>
            <a:r>
              <a:rPr lang="en-US" dirty="0">
                <a:solidFill>
                  <a:schemeClr val="tx2"/>
                </a:solidFill>
              </a:rPr>
              <a:t>evidence suggests no increase in congenital malformations with </a:t>
            </a:r>
            <a:r>
              <a:rPr lang="en-US" b="1" dirty="0">
                <a:solidFill>
                  <a:schemeClr val="tx2"/>
                </a:solidFill>
              </a:rPr>
              <a:t>TNF inhibitors </a:t>
            </a:r>
            <a:r>
              <a:rPr lang="en-US" dirty="0">
                <a:solidFill>
                  <a:schemeClr val="tx2"/>
                </a:solidFill>
              </a:rPr>
              <a:t>and therefore they can also be considered for use during the first part of </a:t>
            </a:r>
            <a:r>
              <a:rPr lang="en-US" dirty="0" smtClean="0">
                <a:solidFill>
                  <a:schemeClr val="tx2"/>
                </a:solidFill>
              </a:rPr>
              <a:t>pregnancy.</a:t>
            </a:r>
            <a:r>
              <a:rPr lang="en-US" baseline="30000" dirty="0">
                <a:solidFill>
                  <a:schemeClr val="tx2"/>
                </a:solidFill>
              </a:rPr>
              <a:t> </a:t>
            </a:r>
            <a:r>
              <a:rPr lang="en-US" dirty="0" smtClean="0">
                <a:solidFill>
                  <a:schemeClr val="tx2"/>
                </a:solidFill>
              </a:rPr>
              <a:t>Specifically</a:t>
            </a:r>
            <a:r>
              <a:rPr lang="en-US" dirty="0">
                <a:solidFill>
                  <a:schemeClr val="tx2"/>
                </a:solidFill>
              </a:rPr>
              <a:t>, </a:t>
            </a:r>
            <a:r>
              <a:rPr lang="en-US" dirty="0" err="1">
                <a:solidFill>
                  <a:schemeClr val="tx2"/>
                </a:solidFill>
              </a:rPr>
              <a:t>etanercept</a:t>
            </a:r>
            <a:r>
              <a:rPr lang="en-US" dirty="0">
                <a:solidFill>
                  <a:schemeClr val="tx2"/>
                </a:solidFill>
              </a:rPr>
              <a:t> and </a:t>
            </a:r>
            <a:r>
              <a:rPr lang="en-US" dirty="0" err="1">
                <a:solidFill>
                  <a:schemeClr val="tx2"/>
                </a:solidFill>
              </a:rPr>
              <a:t>certolizumab</a:t>
            </a:r>
            <a:r>
              <a:rPr lang="en-US" dirty="0">
                <a:solidFill>
                  <a:schemeClr val="tx2"/>
                </a:solidFill>
              </a:rPr>
              <a:t> may be continued throughout pregnancy.</a:t>
            </a:r>
            <a:endParaRPr lang="en-US" baseline="30000" dirty="0" smtClean="0">
              <a:solidFill>
                <a:schemeClr val="tx2"/>
              </a:solidFill>
            </a:endParaRPr>
          </a:p>
          <a:p>
            <a:r>
              <a:rPr lang="en-US" dirty="0" smtClean="0">
                <a:solidFill>
                  <a:schemeClr val="tx2"/>
                </a:solidFill>
              </a:rPr>
              <a:t>Because </a:t>
            </a:r>
            <a:r>
              <a:rPr lang="en-US" dirty="0">
                <a:solidFill>
                  <a:schemeClr val="tx2"/>
                </a:solidFill>
              </a:rPr>
              <a:t>of risks associated with paternal exposure to DMARDs, family planning for male patients should also be taken into account when developing treatment </a:t>
            </a:r>
            <a:r>
              <a:rPr lang="en-US" dirty="0" smtClean="0">
                <a:solidFill>
                  <a:schemeClr val="tx2"/>
                </a:solidFill>
              </a:rPr>
              <a:t>plans.</a:t>
            </a:r>
          </a:p>
          <a:p>
            <a:r>
              <a:rPr lang="en-US" dirty="0" smtClean="0">
                <a:solidFill>
                  <a:schemeClr val="tx2"/>
                </a:solidFill>
              </a:rPr>
              <a:t>For </a:t>
            </a:r>
            <a:r>
              <a:rPr lang="en-US" dirty="0">
                <a:solidFill>
                  <a:schemeClr val="tx2"/>
                </a:solidFill>
              </a:rPr>
              <a:t>women who are breastfeeding, </a:t>
            </a:r>
            <a:r>
              <a:rPr lang="en-US" b="1" dirty="0">
                <a:solidFill>
                  <a:schemeClr val="tx2"/>
                </a:solidFill>
              </a:rPr>
              <a:t>methotrexate and </a:t>
            </a:r>
            <a:r>
              <a:rPr lang="en-US" b="1" dirty="0" err="1" smtClean="0">
                <a:solidFill>
                  <a:schemeClr val="tx2"/>
                </a:solidFill>
              </a:rPr>
              <a:t>leflunomide</a:t>
            </a:r>
            <a:r>
              <a:rPr lang="en-US" b="1" dirty="0">
                <a:solidFill>
                  <a:schemeClr val="tx2"/>
                </a:solidFill>
              </a:rPr>
              <a:t> would be contraindicated</a:t>
            </a:r>
            <a:r>
              <a:rPr lang="en-US" dirty="0">
                <a:solidFill>
                  <a:schemeClr val="tx2"/>
                </a:solidFill>
              </a:rPr>
              <a:t>.</a:t>
            </a:r>
          </a:p>
        </p:txBody>
      </p:sp>
    </p:spTree>
    <p:extLst>
      <p:ext uri="{BB962C8B-B14F-4D97-AF65-F5344CB8AC3E}">
        <p14:creationId xmlns:p14="http://schemas.microsoft.com/office/powerpoint/2010/main" val="28390643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239" y="580568"/>
            <a:ext cx="8911687" cy="1280890"/>
          </a:xfrm>
        </p:spPr>
        <p:txBody>
          <a:bodyPr/>
          <a:lstStyle/>
          <a:p>
            <a:r>
              <a:rPr lang="en-US" b="1" dirty="0">
                <a:solidFill>
                  <a:schemeClr val="tx2"/>
                </a:solidFill>
              </a:rPr>
              <a:t>Special populations</a:t>
            </a:r>
            <a:endParaRPr lang="en-US" dirty="0"/>
          </a:p>
        </p:txBody>
      </p:sp>
      <p:sp>
        <p:nvSpPr>
          <p:cNvPr id="3" name="Content Placeholder 2"/>
          <p:cNvSpPr>
            <a:spLocks noGrp="1"/>
          </p:cNvSpPr>
          <p:nvPr>
            <p:ph idx="1"/>
          </p:nvPr>
        </p:nvSpPr>
        <p:spPr>
          <a:xfrm>
            <a:off x="174171" y="1861458"/>
            <a:ext cx="11785600" cy="4049764"/>
          </a:xfrm>
        </p:spPr>
        <p:txBody>
          <a:bodyPr/>
          <a:lstStyle/>
          <a:p>
            <a:pPr marL="0" indent="0">
              <a:buNone/>
            </a:pPr>
            <a:r>
              <a:rPr lang="en-US" b="1" dirty="0" smtClean="0">
                <a:solidFill>
                  <a:schemeClr val="tx2"/>
                </a:solidFill>
              </a:rPr>
              <a:t>Serious infections:</a:t>
            </a:r>
          </a:p>
          <a:p>
            <a:r>
              <a:rPr lang="en-US" dirty="0">
                <a:solidFill>
                  <a:schemeClr val="tx2"/>
                </a:solidFill>
              </a:rPr>
              <a:t>In patients with a history of serious infections, </a:t>
            </a:r>
            <a:r>
              <a:rPr lang="en-US" b="1" dirty="0">
                <a:solidFill>
                  <a:schemeClr val="tx2"/>
                </a:solidFill>
              </a:rPr>
              <a:t>combination DMARDs are recommended over TNF inhibitors.</a:t>
            </a:r>
            <a:r>
              <a:rPr lang="en-US" dirty="0">
                <a:solidFill>
                  <a:schemeClr val="tx2"/>
                </a:solidFill>
              </a:rPr>
              <a:t> </a:t>
            </a:r>
            <a:r>
              <a:rPr lang="en-US" dirty="0" err="1" smtClean="0">
                <a:solidFill>
                  <a:schemeClr val="tx2"/>
                </a:solidFill>
              </a:rPr>
              <a:t>Abatacept</a:t>
            </a:r>
            <a:r>
              <a:rPr lang="en-US" dirty="0">
                <a:solidFill>
                  <a:schemeClr val="tx2"/>
                </a:solidFill>
              </a:rPr>
              <a:t> can be considered over TNF </a:t>
            </a:r>
            <a:r>
              <a:rPr lang="en-US" dirty="0" smtClean="0">
                <a:solidFill>
                  <a:schemeClr val="tx2"/>
                </a:solidFill>
              </a:rPr>
              <a:t>inhibitors.</a:t>
            </a:r>
          </a:p>
          <a:p>
            <a:r>
              <a:rPr lang="en-US" dirty="0" smtClean="0">
                <a:solidFill>
                  <a:schemeClr val="tx2"/>
                </a:solidFill>
              </a:rPr>
              <a:t>If the patient has latent tuberculosis, then a </a:t>
            </a:r>
            <a:r>
              <a:rPr lang="en-US" dirty="0">
                <a:solidFill>
                  <a:schemeClr val="tx2"/>
                </a:solidFill>
              </a:rPr>
              <a:t>biologic DMARD or </a:t>
            </a:r>
            <a:r>
              <a:rPr lang="en-US" dirty="0" err="1">
                <a:solidFill>
                  <a:schemeClr val="tx2"/>
                </a:solidFill>
              </a:rPr>
              <a:t>tofacitinib</a:t>
            </a:r>
            <a:r>
              <a:rPr lang="en-US" dirty="0">
                <a:solidFill>
                  <a:schemeClr val="tx2"/>
                </a:solidFill>
              </a:rPr>
              <a:t> can be started or resumed after completing at least 1 month of treatment for latent tuberculosis. If </a:t>
            </a:r>
            <a:r>
              <a:rPr lang="en-US" dirty="0" smtClean="0">
                <a:solidFill>
                  <a:schemeClr val="tx2"/>
                </a:solidFill>
              </a:rPr>
              <a:t>the patient has </a:t>
            </a:r>
            <a:r>
              <a:rPr lang="en-US" dirty="0">
                <a:solidFill>
                  <a:schemeClr val="tx2"/>
                </a:solidFill>
              </a:rPr>
              <a:t>active </a:t>
            </a:r>
            <a:r>
              <a:rPr lang="en-US" dirty="0" smtClean="0">
                <a:solidFill>
                  <a:schemeClr val="tx2"/>
                </a:solidFill>
              </a:rPr>
              <a:t>tuberculosis, then a </a:t>
            </a:r>
            <a:r>
              <a:rPr lang="en-US" dirty="0">
                <a:solidFill>
                  <a:schemeClr val="tx2"/>
                </a:solidFill>
              </a:rPr>
              <a:t>biologic DMARD or </a:t>
            </a:r>
            <a:r>
              <a:rPr lang="en-US" dirty="0" err="1">
                <a:solidFill>
                  <a:schemeClr val="tx2"/>
                </a:solidFill>
              </a:rPr>
              <a:t>tofacitinib</a:t>
            </a:r>
            <a:r>
              <a:rPr lang="en-US" dirty="0">
                <a:solidFill>
                  <a:schemeClr val="tx2"/>
                </a:solidFill>
              </a:rPr>
              <a:t> can be started or resumed after the patient has completed treatment for active </a:t>
            </a:r>
            <a:r>
              <a:rPr lang="en-US" dirty="0" smtClean="0">
                <a:solidFill>
                  <a:schemeClr val="tx2"/>
                </a:solidFill>
              </a:rPr>
              <a:t>tuberculosis.</a:t>
            </a:r>
          </a:p>
          <a:p>
            <a:endParaRPr lang="en-US" dirty="0">
              <a:solidFill>
                <a:schemeClr val="tx2"/>
              </a:solidFill>
            </a:endParaRPr>
          </a:p>
        </p:txBody>
      </p:sp>
    </p:spTree>
    <p:extLst>
      <p:ext uri="{BB962C8B-B14F-4D97-AF65-F5344CB8AC3E}">
        <p14:creationId xmlns:p14="http://schemas.microsoft.com/office/powerpoint/2010/main" val="17164629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839" y="653138"/>
            <a:ext cx="8911687" cy="1280890"/>
          </a:xfrm>
        </p:spPr>
        <p:txBody>
          <a:bodyPr/>
          <a:lstStyle/>
          <a:p>
            <a:r>
              <a:rPr lang="en-US" b="1" dirty="0" smtClean="0">
                <a:solidFill>
                  <a:schemeClr val="tx2"/>
                </a:solidFill>
              </a:rPr>
              <a:t>Special populations</a:t>
            </a:r>
            <a:endParaRPr lang="en-US" b="1" dirty="0">
              <a:solidFill>
                <a:schemeClr val="tx2"/>
              </a:solidFill>
            </a:endParaRPr>
          </a:p>
        </p:txBody>
      </p:sp>
      <p:sp>
        <p:nvSpPr>
          <p:cNvPr id="3" name="Content Placeholder 2"/>
          <p:cNvSpPr>
            <a:spLocks noGrp="1"/>
          </p:cNvSpPr>
          <p:nvPr>
            <p:ph idx="1"/>
          </p:nvPr>
        </p:nvSpPr>
        <p:spPr>
          <a:xfrm>
            <a:off x="190501" y="2133600"/>
            <a:ext cx="12001500" cy="3777622"/>
          </a:xfrm>
        </p:spPr>
        <p:txBody>
          <a:bodyPr>
            <a:normAutofit lnSpcReduction="10000"/>
          </a:bodyPr>
          <a:lstStyle/>
          <a:p>
            <a:pPr marL="0" indent="0">
              <a:buNone/>
            </a:pPr>
            <a:r>
              <a:rPr lang="en-US" b="1" dirty="0">
                <a:solidFill>
                  <a:schemeClr val="tx2"/>
                </a:solidFill>
              </a:rPr>
              <a:t>Hepatitis</a:t>
            </a:r>
          </a:p>
          <a:p>
            <a:r>
              <a:rPr lang="en-US" dirty="0">
                <a:solidFill>
                  <a:schemeClr val="tx2"/>
                </a:solidFill>
              </a:rPr>
              <a:t>In patients with hepatitis B infection who are currently receiving treatment for hepatitis B, treatment of RA should be the same as in patients without a history of hepatitis. </a:t>
            </a:r>
            <a:endParaRPr lang="en-US" dirty="0" smtClean="0">
              <a:solidFill>
                <a:schemeClr val="tx2"/>
              </a:solidFill>
            </a:endParaRPr>
          </a:p>
          <a:p>
            <a:r>
              <a:rPr lang="en-US" dirty="0" smtClean="0">
                <a:solidFill>
                  <a:schemeClr val="tx2"/>
                </a:solidFill>
              </a:rPr>
              <a:t>In </a:t>
            </a:r>
            <a:r>
              <a:rPr lang="en-US" dirty="0">
                <a:solidFill>
                  <a:schemeClr val="tx2"/>
                </a:solidFill>
              </a:rPr>
              <a:t>patients with prior exposure to hepatitis B, RA treatment should be the same as unexposed patients with monitoring of viral load every 6 to 12 months. </a:t>
            </a:r>
            <a:endParaRPr lang="en-US" dirty="0" smtClean="0">
              <a:solidFill>
                <a:schemeClr val="tx2"/>
              </a:solidFill>
            </a:endParaRPr>
          </a:p>
          <a:p>
            <a:r>
              <a:rPr lang="en-US" dirty="0" smtClean="0">
                <a:solidFill>
                  <a:schemeClr val="tx2"/>
                </a:solidFill>
              </a:rPr>
              <a:t>In </a:t>
            </a:r>
            <a:r>
              <a:rPr lang="en-US" dirty="0">
                <a:solidFill>
                  <a:schemeClr val="tx2"/>
                </a:solidFill>
              </a:rPr>
              <a:t>patients with history of untreated hepatitis B, </a:t>
            </a:r>
            <a:r>
              <a:rPr lang="en-US" b="1" dirty="0">
                <a:solidFill>
                  <a:schemeClr val="tx2"/>
                </a:solidFill>
              </a:rPr>
              <a:t>treatment of hepatitis B should be considered prior to initiating immunosuppressive therapies.</a:t>
            </a:r>
          </a:p>
          <a:p>
            <a:r>
              <a:rPr lang="en-US" dirty="0">
                <a:solidFill>
                  <a:schemeClr val="tx2"/>
                </a:solidFill>
              </a:rPr>
              <a:t>Patients who are being treated for hepatitis C should not be treated differently than patients without hepatitis C. TNF inhibitors can be used in patients with hepatitis C when they are being treated for this viral infection</a:t>
            </a:r>
            <a:r>
              <a:rPr lang="en-US" dirty="0" smtClean="0">
                <a:solidFill>
                  <a:schemeClr val="tx2"/>
                </a:solidFill>
              </a:rPr>
              <a:t>.</a:t>
            </a:r>
          </a:p>
          <a:p>
            <a:r>
              <a:rPr lang="en-US" dirty="0" smtClean="0">
                <a:solidFill>
                  <a:schemeClr val="tx2"/>
                </a:solidFill>
              </a:rPr>
              <a:t> </a:t>
            </a:r>
            <a:r>
              <a:rPr lang="en-US" dirty="0">
                <a:solidFill>
                  <a:schemeClr val="tx2"/>
                </a:solidFill>
              </a:rPr>
              <a:t>In patients with </a:t>
            </a:r>
            <a:r>
              <a:rPr lang="en-US" b="1" dirty="0">
                <a:solidFill>
                  <a:schemeClr val="tx2"/>
                </a:solidFill>
              </a:rPr>
              <a:t>untreated hepatitis C, DMARDs are recommended over TNF inhibitors</a:t>
            </a:r>
            <a:r>
              <a:rPr lang="en-US" dirty="0">
                <a:solidFill>
                  <a:schemeClr val="tx2"/>
                </a:solidFill>
              </a:rPr>
              <a:t>. Methotrexate and </a:t>
            </a:r>
            <a:r>
              <a:rPr lang="en-US" dirty="0" err="1">
                <a:solidFill>
                  <a:schemeClr val="tx2"/>
                </a:solidFill>
              </a:rPr>
              <a:t>leflunomide</a:t>
            </a:r>
            <a:r>
              <a:rPr lang="en-US" dirty="0">
                <a:solidFill>
                  <a:schemeClr val="tx2"/>
                </a:solidFill>
              </a:rPr>
              <a:t> should be </a:t>
            </a:r>
            <a:r>
              <a:rPr lang="en-US" b="1" dirty="0">
                <a:solidFill>
                  <a:schemeClr val="tx2"/>
                </a:solidFill>
              </a:rPr>
              <a:t>avoided</a:t>
            </a:r>
            <a:r>
              <a:rPr lang="en-US" dirty="0">
                <a:solidFill>
                  <a:schemeClr val="tx2"/>
                </a:solidFill>
              </a:rPr>
              <a:t> due to potential effects on the </a:t>
            </a:r>
            <a:r>
              <a:rPr lang="en-US" dirty="0" smtClean="0">
                <a:solidFill>
                  <a:schemeClr val="tx2"/>
                </a:solidFill>
              </a:rPr>
              <a:t>liver</a:t>
            </a:r>
            <a:r>
              <a:rPr lang="en-US" dirty="0">
                <a:solidFill>
                  <a:schemeClr val="tx2"/>
                </a:solidFill>
              </a:rPr>
              <a:t>.</a:t>
            </a:r>
          </a:p>
        </p:txBody>
      </p:sp>
    </p:spTree>
    <p:extLst>
      <p:ext uri="{BB962C8B-B14F-4D97-AF65-F5344CB8AC3E}">
        <p14:creationId xmlns:p14="http://schemas.microsoft.com/office/powerpoint/2010/main" val="6499810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297" y="580567"/>
            <a:ext cx="8911687" cy="1280890"/>
          </a:xfrm>
        </p:spPr>
        <p:txBody>
          <a:bodyPr/>
          <a:lstStyle/>
          <a:p>
            <a:r>
              <a:rPr lang="en-US" b="1" dirty="0" smtClean="0">
                <a:solidFill>
                  <a:schemeClr val="tx2"/>
                </a:solidFill>
              </a:rPr>
              <a:t>Special populations</a:t>
            </a:r>
            <a:endParaRPr lang="en-US" b="1" dirty="0">
              <a:solidFill>
                <a:schemeClr val="tx2"/>
              </a:solidFill>
            </a:endParaRPr>
          </a:p>
        </p:txBody>
      </p:sp>
      <p:sp>
        <p:nvSpPr>
          <p:cNvPr id="3" name="Content Placeholder 2"/>
          <p:cNvSpPr>
            <a:spLocks noGrp="1"/>
          </p:cNvSpPr>
          <p:nvPr>
            <p:ph idx="1"/>
          </p:nvPr>
        </p:nvSpPr>
        <p:spPr>
          <a:xfrm>
            <a:off x="193964" y="1861457"/>
            <a:ext cx="11998036" cy="4885707"/>
          </a:xfrm>
        </p:spPr>
        <p:txBody>
          <a:bodyPr>
            <a:normAutofit/>
          </a:bodyPr>
          <a:lstStyle/>
          <a:p>
            <a:pPr marL="0" indent="0">
              <a:buNone/>
            </a:pPr>
            <a:r>
              <a:rPr lang="en-US" b="1" dirty="0">
                <a:solidFill>
                  <a:schemeClr val="tx2"/>
                </a:solidFill>
              </a:rPr>
              <a:t>Malignancy</a:t>
            </a:r>
          </a:p>
          <a:p>
            <a:r>
              <a:rPr lang="en-US" dirty="0">
                <a:solidFill>
                  <a:schemeClr val="tx2"/>
                </a:solidFill>
              </a:rPr>
              <a:t>In patients with previous melanoma and </a:t>
            </a:r>
            <a:r>
              <a:rPr lang="en-US" dirty="0" err="1">
                <a:solidFill>
                  <a:schemeClr val="tx2"/>
                </a:solidFill>
              </a:rPr>
              <a:t>nonmelanoma</a:t>
            </a:r>
            <a:r>
              <a:rPr lang="en-US" dirty="0">
                <a:solidFill>
                  <a:schemeClr val="tx2"/>
                </a:solidFill>
              </a:rPr>
              <a:t> </a:t>
            </a:r>
            <a:r>
              <a:rPr lang="en-US" b="1" dirty="0">
                <a:solidFill>
                  <a:schemeClr val="tx2"/>
                </a:solidFill>
              </a:rPr>
              <a:t>skin cancer</a:t>
            </a:r>
            <a:r>
              <a:rPr lang="en-US" dirty="0">
                <a:solidFill>
                  <a:schemeClr val="tx2"/>
                </a:solidFill>
              </a:rPr>
              <a:t>, </a:t>
            </a:r>
            <a:r>
              <a:rPr lang="en-US" b="1" dirty="0">
                <a:solidFill>
                  <a:schemeClr val="tx2"/>
                </a:solidFill>
              </a:rPr>
              <a:t>DMARDs are preferred </a:t>
            </a:r>
            <a:r>
              <a:rPr lang="en-US" dirty="0">
                <a:solidFill>
                  <a:schemeClr val="tx2"/>
                </a:solidFill>
              </a:rPr>
              <a:t>over biologic agents and </a:t>
            </a:r>
            <a:r>
              <a:rPr lang="en-US" dirty="0" err="1" smtClean="0">
                <a:solidFill>
                  <a:schemeClr val="tx2"/>
                </a:solidFill>
              </a:rPr>
              <a:t>tofacitinib</a:t>
            </a:r>
            <a:r>
              <a:rPr lang="en-US" dirty="0" smtClean="0">
                <a:solidFill>
                  <a:schemeClr val="tx2"/>
                </a:solidFill>
              </a:rPr>
              <a:t> because DMARDs </a:t>
            </a:r>
            <a:r>
              <a:rPr lang="en-US" dirty="0">
                <a:solidFill>
                  <a:schemeClr val="tx2"/>
                </a:solidFill>
              </a:rPr>
              <a:t>are less immunosuppressive than </a:t>
            </a:r>
            <a:r>
              <a:rPr lang="en-US" dirty="0" smtClean="0">
                <a:solidFill>
                  <a:schemeClr val="tx2"/>
                </a:solidFill>
              </a:rPr>
              <a:t>biologics. However</a:t>
            </a:r>
            <a:r>
              <a:rPr lang="en-US" dirty="0">
                <a:solidFill>
                  <a:schemeClr val="tx2"/>
                </a:solidFill>
              </a:rPr>
              <a:t>, in patients with low-grade skin cancer with history of prior treatment, biologics could be considered with close monitoring of the skin by a dermatologist</a:t>
            </a:r>
            <a:r>
              <a:rPr lang="en-US" dirty="0" smtClean="0">
                <a:solidFill>
                  <a:schemeClr val="tx2"/>
                </a:solidFill>
              </a:rPr>
              <a:t>.</a:t>
            </a:r>
            <a:endParaRPr lang="en-US" dirty="0">
              <a:solidFill>
                <a:schemeClr val="tx2"/>
              </a:solidFill>
            </a:endParaRPr>
          </a:p>
          <a:p>
            <a:r>
              <a:rPr lang="en-US" dirty="0">
                <a:solidFill>
                  <a:schemeClr val="tx2"/>
                </a:solidFill>
              </a:rPr>
              <a:t>In patients with previously treated lymphoproliferative disorders, rituximab use is recommended over TNF inhibitors because of the known </a:t>
            </a:r>
            <a:r>
              <a:rPr lang="en-US" b="1" dirty="0">
                <a:solidFill>
                  <a:schemeClr val="tx2"/>
                </a:solidFill>
              </a:rPr>
              <a:t>increased risk of lymphoma with TNF inhibitors</a:t>
            </a:r>
            <a:r>
              <a:rPr lang="en-US" dirty="0">
                <a:solidFill>
                  <a:schemeClr val="tx2"/>
                </a:solidFill>
              </a:rPr>
              <a:t>. </a:t>
            </a:r>
            <a:r>
              <a:rPr lang="en-US" dirty="0" smtClean="0">
                <a:solidFill>
                  <a:schemeClr val="tx2"/>
                </a:solidFill>
              </a:rPr>
              <a:t>Combination </a:t>
            </a:r>
            <a:r>
              <a:rPr lang="en-US" dirty="0">
                <a:solidFill>
                  <a:schemeClr val="tx2"/>
                </a:solidFill>
              </a:rPr>
              <a:t>DMARDs, </a:t>
            </a:r>
            <a:r>
              <a:rPr lang="en-US" dirty="0" err="1">
                <a:solidFill>
                  <a:schemeClr val="tx2"/>
                </a:solidFill>
              </a:rPr>
              <a:t>abatacept</a:t>
            </a:r>
            <a:r>
              <a:rPr lang="en-US" dirty="0">
                <a:solidFill>
                  <a:schemeClr val="tx2"/>
                </a:solidFill>
              </a:rPr>
              <a:t>, or </a:t>
            </a:r>
            <a:r>
              <a:rPr lang="en-US" dirty="0" err="1">
                <a:solidFill>
                  <a:schemeClr val="tx2"/>
                </a:solidFill>
              </a:rPr>
              <a:t>tocilizumab</a:t>
            </a:r>
            <a:r>
              <a:rPr lang="en-US" dirty="0">
                <a:solidFill>
                  <a:schemeClr val="tx2"/>
                </a:solidFill>
              </a:rPr>
              <a:t> can be considered over TNF inhibitors. </a:t>
            </a:r>
            <a:endParaRPr lang="en-US" dirty="0" smtClean="0">
              <a:solidFill>
                <a:schemeClr val="tx2"/>
              </a:solidFill>
            </a:endParaRPr>
          </a:p>
          <a:p>
            <a:r>
              <a:rPr lang="en-US" dirty="0" smtClean="0">
                <a:solidFill>
                  <a:schemeClr val="tx2"/>
                </a:solidFill>
              </a:rPr>
              <a:t>Patients </a:t>
            </a:r>
            <a:r>
              <a:rPr lang="en-US" dirty="0">
                <a:solidFill>
                  <a:schemeClr val="tx2"/>
                </a:solidFill>
              </a:rPr>
              <a:t>with a history of previously treated solid organ malignancy should be treated as patients without this </a:t>
            </a:r>
            <a:r>
              <a:rPr lang="en-US" dirty="0" smtClean="0">
                <a:solidFill>
                  <a:schemeClr val="tx2"/>
                </a:solidFill>
              </a:rPr>
              <a:t>history.</a:t>
            </a:r>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511223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239" y="682167"/>
            <a:ext cx="8911687" cy="1280890"/>
          </a:xfrm>
        </p:spPr>
        <p:txBody>
          <a:bodyPr/>
          <a:lstStyle/>
          <a:p>
            <a:r>
              <a:rPr lang="en-US" b="1" dirty="0">
                <a:solidFill>
                  <a:schemeClr val="tx2"/>
                </a:solidFill>
              </a:rPr>
              <a:t>Special populations</a:t>
            </a:r>
            <a:endParaRPr lang="en-US" dirty="0"/>
          </a:p>
        </p:txBody>
      </p:sp>
      <p:sp>
        <p:nvSpPr>
          <p:cNvPr id="3" name="Content Placeholder 2"/>
          <p:cNvSpPr>
            <a:spLocks noGrp="1"/>
          </p:cNvSpPr>
          <p:nvPr>
            <p:ph idx="1"/>
          </p:nvPr>
        </p:nvSpPr>
        <p:spPr>
          <a:xfrm>
            <a:off x="246742" y="1963057"/>
            <a:ext cx="11843657" cy="3991708"/>
          </a:xfrm>
        </p:spPr>
        <p:txBody>
          <a:bodyPr/>
          <a:lstStyle/>
          <a:p>
            <a:pPr marL="0" indent="0">
              <a:buNone/>
            </a:pPr>
            <a:r>
              <a:rPr lang="en-US" b="1" dirty="0" smtClean="0">
                <a:solidFill>
                  <a:schemeClr val="tx2"/>
                </a:solidFill>
              </a:rPr>
              <a:t>Heart </a:t>
            </a:r>
            <a:r>
              <a:rPr lang="en-US" b="1" dirty="0">
                <a:solidFill>
                  <a:schemeClr val="tx2"/>
                </a:solidFill>
              </a:rPr>
              <a:t>Failure</a:t>
            </a:r>
          </a:p>
          <a:p>
            <a:r>
              <a:rPr lang="en-US" dirty="0">
                <a:solidFill>
                  <a:schemeClr val="tx2"/>
                </a:solidFill>
              </a:rPr>
              <a:t>TNF inhibitors should be avoided in patients with NYHA II, III, or </a:t>
            </a:r>
            <a:r>
              <a:rPr lang="en-US" dirty="0" smtClean="0">
                <a:solidFill>
                  <a:schemeClr val="tx2"/>
                </a:solidFill>
              </a:rPr>
              <a:t>IV.</a:t>
            </a:r>
            <a:r>
              <a:rPr lang="en-US" dirty="0">
                <a:solidFill>
                  <a:schemeClr val="tx2"/>
                </a:solidFill>
              </a:rPr>
              <a:t> </a:t>
            </a:r>
            <a:r>
              <a:rPr lang="en-US" dirty="0" smtClean="0">
                <a:solidFill>
                  <a:schemeClr val="tx2"/>
                </a:solidFill>
              </a:rPr>
              <a:t>If </a:t>
            </a:r>
            <a:r>
              <a:rPr lang="en-US" dirty="0">
                <a:solidFill>
                  <a:schemeClr val="tx2"/>
                </a:solidFill>
              </a:rPr>
              <a:t>patients develop signs of worsening heart failure on TNF inhibitors, this therapy should be discontinued. </a:t>
            </a:r>
            <a:endParaRPr lang="en-US" dirty="0" smtClean="0">
              <a:solidFill>
                <a:schemeClr val="tx2"/>
              </a:solidFill>
            </a:endParaRPr>
          </a:p>
          <a:p>
            <a:r>
              <a:rPr lang="en-US" dirty="0" smtClean="0">
                <a:solidFill>
                  <a:schemeClr val="tx2"/>
                </a:solidFill>
              </a:rPr>
              <a:t>Combination </a:t>
            </a:r>
            <a:r>
              <a:rPr lang="en-US" dirty="0">
                <a:solidFill>
                  <a:schemeClr val="tx2"/>
                </a:solidFill>
              </a:rPr>
              <a:t>DMARDs, non-TNF biologics, or </a:t>
            </a:r>
            <a:r>
              <a:rPr lang="en-US" dirty="0" err="1">
                <a:solidFill>
                  <a:schemeClr val="tx2"/>
                </a:solidFill>
              </a:rPr>
              <a:t>tofacitinib</a:t>
            </a:r>
            <a:r>
              <a:rPr lang="en-US" dirty="0">
                <a:solidFill>
                  <a:schemeClr val="tx2"/>
                </a:solidFill>
              </a:rPr>
              <a:t> would be recommended as alternative </a:t>
            </a:r>
            <a:r>
              <a:rPr lang="en-US" dirty="0" smtClean="0">
                <a:solidFill>
                  <a:schemeClr val="tx2"/>
                </a:solidFill>
              </a:rPr>
              <a:t>therapies.</a:t>
            </a:r>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6839966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211" y="595082"/>
            <a:ext cx="8911687" cy="1280890"/>
          </a:xfrm>
        </p:spPr>
        <p:txBody>
          <a:bodyPr>
            <a:normAutofit fontScale="90000"/>
          </a:bodyPr>
          <a:lstStyle/>
          <a:p>
            <a:r>
              <a:rPr lang="en-US" b="1" dirty="0">
                <a:solidFill>
                  <a:schemeClr val="tx2"/>
                </a:solidFill>
              </a:rPr>
              <a:t>EVALUATION OF THERAPEUTIC OUTCOMES</a:t>
            </a:r>
            <a:br>
              <a:rPr lang="en-US" b="1" dirty="0">
                <a:solidFill>
                  <a:schemeClr val="tx2"/>
                </a:solidFill>
              </a:rPr>
            </a:br>
            <a:endParaRPr lang="en-US" dirty="0">
              <a:solidFill>
                <a:schemeClr val="tx2"/>
              </a:solidFill>
            </a:endParaRPr>
          </a:p>
        </p:txBody>
      </p:sp>
      <p:sp>
        <p:nvSpPr>
          <p:cNvPr id="3" name="Content Placeholder 2"/>
          <p:cNvSpPr>
            <a:spLocks noGrp="1"/>
          </p:cNvSpPr>
          <p:nvPr>
            <p:ph idx="1"/>
          </p:nvPr>
        </p:nvSpPr>
        <p:spPr>
          <a:xfrm>
            <a:off x="261256" y="2133600"/>
            <a:ext cx="11930743" cy="4557486"/>
          </a:xfrm>
        </p:spPr>
        <p:txBody>
          <a:bodyPr>
            <a:normAutofit/>
          </a:bodyPr>
          <a:lstStyle/>
          <a:p>
            <a:r>
              <a:rPr lang="en-US" dirty="0" smtClean="0">
                <a:solidFill>
                  <a:schemeClr val="tx2"/>
                </a:solidFill>
              </a:rPr>
              <a:t>The </a:t>
            </a:r>
            <a:r>
              <a:rPr lang="en-US" dirty="0">
                <a:solidFill>
                  <a:schemeClr val="tx2"/>
                </a:solidFill>
              </a:rPr>
              <a:t>evaluation of therapeutic outcomes should be based largely on the patient’s subjective improvement of RA </a:t>
            </a:r>
            <a:r>
              <a:rPr lang="en-US" dirty="0" smtClean="0">
                <a:solidFill>
                  <a:schemeClr val="tx2"/>
                </a:solidFill>
              </a:rPr>
              <a:t>symptoms, </a:t>
            </a:r>
            <a:r>
              <a:rPr lang="en-US" dirty="0">
                <a:solidFill>
                  <a:schemeClr val="tx2"/>
                </a:solidFill>
              </a:rPr>
              <a:t>as well as on a patient’s ability to perform activities of daily living. </a:t>
            </a:r>
            <a:endParaRPr lang="en-US" dirty="0" smtClean="0">
              <a:solidFill>
                <a:schemeClr val="tx2"/>
              </a:solidFill>
            </a:endParaRPr>
          </a:p>
          <a:p>
            <a:r>
              <a:rPr lang="en-US" dirty="0" smtClean="0">
                <a:solidFill>
                  <a:schemeClr val="tx2"/>
                </a:solidFill>
              </a:rPr>
              <a:t>A </a:t>
            </a:r>
            <a:r>
              <a:rPr lang="en-US" dirty="0">
                <a:solidFill>
                  <a:schemeClr val="tx2"/>
                </a:solidFill>
              </a:rPr>
              <a:t>physical examination should also be conducted at each visit to evaluate the number of swollen and/or tender joints to obtain objective data. </a:t>
            </a:r>
            <a:endParaRPr lang="en-US" dirty="0" smtClean="0">
              <a:solidFill>
                <a:schemeClr val="tx2"/>
              </a:solidFill>
            </a:endParaRPr>
          </a:p>
          <a:p>
            <a:r>
              <a:rPr lang="en-US" dirty="0">
                <a:solidFill>
                  <a:schemeClr val="tx2"/>
                </a:solidFill>
              </a:rPr>
              <a:t>Laboratory monitoring of acute phase reactants such as CRP and ESR can be useful in assessing inflammation. </a:t>
            </a:r>
            <a:endParaRPr lang="en-US" dirty="0" smtClean="0">
              <a:solidFill>
                <a:schemeClr val="tx2"/>
              </a:solidFill>
            </a:endParaRPr>
          </a:p>
          <a:p>
            <a:r>
              <a:rPr lang="en-US" dirty="0" smtClean="0">
                <a:solidFill>
                  <a:schemeClr val="tx2"/>
                </a:solidFill>
              </a:rPr>
              <a:t>Plain </a:t>
            </a:r>
            <a:r>
              <a:rPr lang="en-US" dirty="0">
                <a:solidFill>
                  <a:schemeClr val="tx2"/>
                </a:solidFill>
              </a:rPr>
              <a:t>radiographs of the hands, wrists, and forefeet should be </a:t>
            </a:r>
            <a:r>
              <a:rPr lang="en-US" dirty="0" smtClean="0">
                <a:solidFill>
                  <a:schemeClr val="tx2"/>
                </a:solidFill>
              </a:rPr>
              <a:t>obtained. Little-to-no </a:t>
            </a:r>
            <a:r>
              <a:rPr lang="en-US" dirty="0">
                <a:solidFill>
                  <a:schemeClr val="tx2"/>
                </a:solidFill>
              </a:rPr>
              <a:t>evidence of RA disease progression should be evident on this imaging if drug therapy is effective. </a:t>
            </a:r>
            <a:endParaRPr lang="en-US" dirty="0" smtClean="0">
              <a:solidFill>
                <a:schemeClr val="tx2"/>
              </a:solidFill>
            </a:endParaRPr>
          </a:p>
          <a:p>
            <a:r>
              <a:rPr lang="en-US" dirty="0" smtClean="0">
                <a:solidFill>
                  <a:schemeClr val="tx2"/>
                </a:solidFill>
              </a:rPr>
              <a:t>It </a:t>
            </a:r>
            <a:r>
              <a:rPr lang="en-US" dirty="0">
                <a:solidFill>
                  <a:schemeClr val="tx2"/>
                </a:solidFill>
              </a:rPr>
              <a:t>is also important to monitor and assess for adverse effects of the medications used to treat RA</a:t>
            </a:r>
          </a:p>
          <a:p>
            <a:endParaRPr lang="en-US" dirty="0">
              <a:solidFill>
                <a:schemeClr val="tx2"/>
              </a:solidFill>
            </a:endParaRPr>
          </a:p>
        </p:txBody>
      </p:sp>
    </p:spTree>
    <p:extLst>
      <p:ext uri="{BB962C8B-B14F-4D97-AF65-F5344CB8AC3E}">
        <p14:creationId xmlns:p14="http://schemas.microsoft.com/office/powerpoint/2010/main" val="10815975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907" y="637965"/>
            <a:ext cx="8911687" cy="1280890"/>
          </a:xfrm>
        </p:spPr>
        <p:txBody>
          <a:bodyPr/>
          <a:lstStyle/>
          <a:p>
            <a:r>
              <a:rPr lang="en-US" dirty="0" smtClean="0">
                <a:solidFill>
                  <a:schemeClr val="tx2"/>
                </a:solidFill>
              </a:rPr>
              <a:t>References</a:t>
            </a:r>
            <a:r>
              <a:rPr lang="en-US" dirty="0" smtClean="0"/>
              <a:t/>
            </a:r>
            <a:br>
              <a:rPr lang="en-US" dirty="0" smtClean="0"/>
            </a:br>
            <a:endParaRPr lang="en-US" dirty="0"/>
          </a:p>
        </p:txBody>
      </p:sp>
      <p:sp>
        <p:nvSpPr>
          <p:cNvPr id="3" name="Content Placeholder 2"/>
          <p:cNvSpPr>
            <a:spLocks noGrp="1"/>
          </p:cNvSpPr>
          <p:nvPr>
            <p:ph idx="1"/>
          </p:nvPr>
        </p:nvSpPr>
        <p:spPr>
          <a:xfrm>
            <a:off x="390052" y="2147454"/>
            <a:ext cx="8915400" cy="3777622"/>
          </a:xfrm>
        </p:spPr>
        <p:txBody>
          <a:bodyPr/>
          <a:lstStyle/>
          <a:p>
            <a:r>
              <a:rPr lang="en-US" dirty="0">
                <a:solidFill>
                  <a:schemeClr val="tx2"/>
                </a:solidFill>
              </a:rPr>
              <a:t>http://www.educatehealth.ca/physician/rheumatology/rheumatoid-arthritis/rheumatoid-arthritis-(ra)-</a:t>
            </a:r>
            <a:r>
              <a:rPr lang="en-US" dirty="0" smtClean="0">
                <a:solidFill>
                  <a:schemeClr val="tx2"/>
                </a:solidFill>
              </a:rPr>
              <a:t>overview.aspx</a:t>
            </a:r>
          </a:p>
          <a:p>
            <a:r>
              <a:rPr lang="en-US" dirty="0">
                <a:solidFill>
                  <a:schemeClr val="tx2"/>
                </a:solidFill>
              </a:rPr>
              <a:t>https://</a:t>
            </a:r>
            <a:r>
              <a:rPr lang="en-US" dirty="0" smtClean="0">
                <a:solidFill>
                  <a:schemeClr val="tx2"/>
                </a:solidFill>
              </a:rPr>
              <a:t>www.mayoclinic.org/diseases-conditions/arthritis/multimedia/osteoarthritis-vs-rheumatoid-arthritis/img-20008728</a:t>
            </a:r>
          </a:p>
          <a:p>
            <a:r>
              <a:rPr lang="en-US" b="1" dirty="0">
                <a:solidFill>
                  <a:schemeClr val="tx2"/>
                </a:solidFill>
              </a:rPr>
              <a:t>Pharmacotherapy: A Pathophysiologic Approach, 11e</a:t>
            </a:r>
          </a:p>
          <a:p>
            <a:endParaRPr lang="en-US" dirty="0">
              <a:solidFill>
                <a:schemeClr val="tx2"/>
              </a:solidFill>
            </a:endParaRPr>
          </a:p>
          <a:p>
            <a:endParaRPr lang="en-US" dirty="0" smtClean="0"/>
          </a:p>
          <a:p>
            <a:endParaRPr lang="en-US" dirty="0"/>
          </a:p>
        </p:txBody>
      </p:sp>
    </p:spTree>
    <p:extLst>
      <p:ext uri="{BB962C8B-B14F-4D97-AF65-F5344CB8AC3E}">
        <p14:creationId xmlns:p14="http://schemas.microsoft.com/office/powerpoint/2010/main" val="3892315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325" y="649510"/>
            <a:ext cx="8911687" cy="1280890"/>
          </a:xfrm>
        </p:spPr>
        <p:txBody>
          <a:bodyPr/>
          <a:lstStyle/>
          <a:p>
            <a:r>
              <a:rPr lang="en-US" dirty="0" smtClean="0">
                <a:solidFill>
                  <a:schemeClr val="tx2"/>
                </a:solidFill>
              </a:rPr>
              <a:t>Etiology</a:t>
            </a:r>
            <a:r>
              <a:rPr lang="en-US" dirty="0" smtClean="0"/>
              <a:t/>
            </a:r>
            <a:br>
              <a:rPr lang="en-US" dirty="0" smtClean="0"/>
            </a:br>
            <a:endParaRPr lang="en-US" dirty="0"/>
          </a:p>
        </p:txBody>
      </p:sp>
      <p:sp>
        <p:nvSpPr>
          <p:cNvPr id="3" name="Content Placeholder 2"/>
          <p:cNvSpPr>
            <a:spLocks noGrp="1"/>
          </p:cNvSpPr>
          <p:nvPr>
            <p:ph idx="1"/>
          </p:nvPr>
        </p:nvSpPr>
        <p:spPr>
          <a:xfrm>
            <a:off x="203200" y="2133600"/>
            <a:ext cx="11988800" cy="3777622"/>
          </a:xfrm>
        </p:spPr>
        <p:txBody>
          <a:bodyPr>
            <a:normAutofit/>
          </a:bodyPr>
          <a:lstStyle/>
          <a:p>
            <a:r>
              <a:rPr lang="en-US" dirty="0">
                <a:solidFill>
                  <a:schemeClr val="tx2"/>
                </a:solidFill>
              </a:rPr>
              <a:t>Studies show some variability regarding the role of hormonal regulation and the likelihood of RA development, particularly with </a:t>
            </a:r>
            <a:r>
              <a:rPr lang="en-US" dirty="0" smtClean="0">
                <a:solidFill>
                  <a:schemeClr val="tx2"/>
                </a:solidFill>
              </a:rPr>
              <a:t>estrogen.</a:t>
            </a:r>
          </a:p>
          <a:p>
            <a:r>
              <a:rPr lang="en-US" dirty="0" smtClean="0">
                <a:solidFill>
                  <a:schemeClr val="tx2"/>
                </a:solidFill>
              </a:rPr>
              <a:t>Pregnancy </a:t>
            </a:r>
            <a:r>
              <a:rPr lang="en-US" dirty="0">
                <a:solidFill>
                  <a:schemeClr val="tx2"/>
                </a:solidFill>
              </a:rPr>
              <a:t>is often associated with disease remission in the last trimester, but flares commonly occur in the acute postpartum period</a:t>
            </a:r>
            <a:r>
              <a:rPr lang="en-US" dirty="0" smtClean="0">
                <a:solidFill>
                  <a:schemeClr val="tx2"/>
                </a:solidFill>
              </a:rPr>
              <a:t>.</a:t>
            </a:r>
            <a:r>
              <a:rPr lang="en-US" dirty="0">
                <a:solidFill>
                  <a:schemeClr val="tx2"/>
                </a:solidFill>
              </a:rPr>
              <a:t> </a:t>
            </a:r>
            <a:endParaRPr lang="en-US" dirty="0" smtClean="0">
              <a:solidFill>
                <a:schemeClr val="tx2"/>
              </a:solidFill>
            </a:endParaRPr>
          </a:p>
          <a:p>
            <a:r>
              <a:rPr lang="en-US" dirty="0" smtClean="0">
                <a:solidFill>
                  <a:schemeClr val="tx2"/>
                </a:solidFill>
              </a:rPr>
              <a:t>Men </a:t>
            </a:r>
            <a:r>
              <a:rPr lang="en-US" dirty="0">
                <a:solidFill>
                  <a:schemeClr val="tx2"/>
                </a:solidFill>
              </a:rPr>
              <a:t>with low testosterone levels are more likely to have RA, suggesting testosterone may provide a protective effect as </a:t>
            </a:r>
            <a:r>
              <a:rPr lang="en-US" dirty="0" smtClean="0">
                <a:solidFill>
                  <a:schemeClr val="tx2"/>
                </a:solidFill>
              </a:rPr>
              <a:t>well.</a:t>
            </a:r>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3000818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342" y="624110"/>
            <a:ext cx="8911687" cy="1280890"/>
          </a:xfrm>
        </p:spPr>
        <p:txBody>
          <a:bodyPr/>
          <a:lstStyle/>
          <a:p>
            <a:r>
              <a:rPr lang="en-US" dirty="0" smtClean="0">
                <a:solidFill>
                  <a:schemeClr val="tx2"/>
                </a:solidFill>
              </a:rPr>
              <a:t>Etiology</a:t>
            </a:r>
            <a:r>
              <a:rPr lang="en-US" dirty="0" smtClean="0"/>
              <a:t/>
            </a:r>
            <a:br>
              <a:rPr lang="en-US" dirty="0" smtClean="0"/>
            </a:br>
            <a:endParaRPr lang="en-US" dirty="0"/>
          </a:p>
        </p:txBody>
      </p:sp>
      <p:sp>
        <p:nvSpPr>
          <p:cNvPr id="3" name="Content Placeholder 2"/>
          <p:cNvSpPr>
            <a:spLocks noGrp="1"/>
          </p:cNvSpPr>
          <p:nvPr>
            <p:ph idx="1"/>
          </p:nvPr>
        </p:nvSpPr>
        <p:spPr>
          <a:xfrm>
            <a:off x="209005" y="2133600"/>
            <a:ext cx="11848011" cy="3777622"/>
          </a:xfrm>
        </p:spPr>
        <p:txBody>
          <a:bodyPr/>
          <a:lstStyle/>
          <a:p>
            <a:r>
              <a:rPr lang="en-US" dirty="0" err="1">
                <a:solidFill>
                  <a:schemeClr val="tx2"/>
                </a:solidFill>
              </a:rPr>
              <a:t>Nongenetic</a:t>
            </a:r>
            <a:r>
              <a:rPr lang="en-US" dirty="0">
                <a:solidFill>
                  <a:schemeClr val="tx2"/>
                </a:solidFill>
              </a:rPr>
              <a:t> or environmental factors possibly associated with RA include </a:t>
            </a:r>
            <a:r>
              <a:rPr lang="en-US" b="1" dirty="0">
                <a:solidFill>
                  <a:schemeClr val="tx2"/>
                </a:solidFill>
              </a:rPr>
              <a:t>cigarette </a:t>
            </a:r>
            <a:r>
              <a:rPr lang="en-US" b="1" dirty="0" smtClean="0">
                <a:solidFill>
                  <a:schemeClr val="tx2"/>
                </a:solidFill>
              </a:rPr>
              <a:t>use (</a:t>
            </a:r>
            <a:r>
              <a:rPr lang="en-US" dirty="0">
                <a:solidFill>
                  <a:schemeClr val="tx2"/>
                </a:solidFill>
              </a:rPr>
              <a:t>tied to increased disease activity, increased biomarkers, and poor </a:t>
            </a:r>
            <a:r>
              <a:rPr lang="en-US" dirty="0" smtClean="0">
                <a:solidFill>
                  <a:schemeClr val="tx2"/>
                </a:solidFill>
              </a:rPr>
              <a:t>prognoses)</a:t>
            </a:r>
            <a:r>
              <a:rPr lang="en-US" b="1" dirty="0" smtClean="0">
                <a:solidFill>
                  <a:schemeClr val="tx2"/>
                </a:solidFill>
              </a:rPr>
              <a:t>, </a:t>
            </a:r>
            <a:r>
              <a:rPr lang="en-US" dirty="0">
                <a:solidFill>
                  <a:schemeClr val="tx2"/>
                </a:solidFill>
              </a:rPr>
              <a:t>coffee consumption, and obesity. </a:t>
            </a:r>
            <a:endParaRPr lang="en-US" dirty="0" smtClean="0">
              <a:solidFill>
                <a:schemeClr val="tx2"/>
              </a:solidFill>
            </a:endParaRPr>
          </a:p>
          <a:p>
            <a:r>
              <a:rPr lang="en-US" dirty="0">
                <a:solidFill>
                  <a:schemeClr val="tx2"/>
                </a:solidFill>
              </a:rPr>
              <a:t> An omega-3 rich diet seems to provide a favorable impact on disease development. </a:t>
            </a:r>
            <a:endParaRPr lang="en-US" dirty="0" smtClean="0">
              <a:solidFill>
                <a:schemeClr val="tx2"/>
              </a:solidFill>
            </a:endParaRPr>
          </a:p>
          <a:p>
            <a:r>
              <a:rPr lang="en-US" dirty="0" smtClean="0">
                <a:solidFill>
                  <a:schemeClr val="tx2"/>
                </a:solidFill>
              </a:rPr>
              <a:t>Occupational </a:t>
            </a:r>
            <a:r>
              <a:rPr lang="en-US" dirty="0">
                <a:solidFill>
                  <a:schemeClr val="tx2"/>
                </a:solidFill>
              </a:rPr>
              <a:t>hazards, such as exposure to silica, may also play a role in susceptibility to disease</a:t>
            </a:r>
            <a:r>
              <a:rPr lang="en-US" dirty="0" smtClean="0">
                <a:solidFill>
                  <a:schemeClr val="tx2"/>
                </a:solidFill>
              </a:rPr>
              <a:t>.</a:t>
            </a:r>
          </a:p>
          <a:p>
            <a:r>
              <a:rPr lang="en-US" dirty="0">
                <a:solidFill>
                  <a:schemeClr val="tx2"/>
                </a:solidFill>
              </a:rPr>
              <a:t>Additional factors are thought to be needed to trigger the disease itself. An infectious process is hypothesized to be the primary trigger. The </a:t>
            </a:r>
            <a:r>
              <a:rPr lang="en-US" b="1" dirty="0">
                <a:solidFill>
                  <a:schemeClr val="tx2"/>
                </a:solidFill>
              </a:rPr>
              <a:t>Epstein–Barr virus and retroviruses </a:t>
            </a:r>
            <a:r>
              <a:rPr lang="en-US" dirty="0">
                <a:solidFill>
                  <a:schemeClr val="tx2"/>
                </a:solidFill>
              </a:rPr>
              <a:t>are most commonly associated with the disease. </a:t>
            </a:r>
          </a:p>
          <a:p>
            <a:r>
              <a:rPr lang="en-US" dirty="0">
                <a:solidFill>
                  <a:schemeClr val="tx2"/>
                </a:solidFill>
              </a:rPr>
              <a:t>Further studies are required to help uncover the exact etiology of RA.</a:t>
            </a:r>
          </a:p>
          <a:p>
            <a:endParaRPr lang="en-US" dirty="0">
              <a:solidFill>
                <a:schemeClr val="tx2"/>
              </a:solidFill>
            </a:endParaRPr>
          </a:p>
          <a:p>
            <a:endParaRPr lang="en-US" dirty="0"/>
          </a:p>
        </p:txBody>
      </p:sp>
    </p:spTree>
    <p:extLst>
      <p:ext uri="{BB962C8B-B14F-4D97-AF65-F5344CB8AC3E}">
        <p14:creationId xmlns:p14="http://schemas.microsoft.com/office/powerpoint/2010/main" val="1076864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625" y="624110"/>
            <a:ext cx="8911687" cy="1280890"/>
          </a:xfrm>
        </p:spPr>
        <p:txBody>
          <a:bodyPr/>
          <a:lstStyle/>
          <a:p>
            <a:r>
              <a:rPr lang="en-US" dirty="0" smtClean="0">
                <a:solidFill>
                  <a:schemeClr val="tx2"/>
                </a:solidFill>
              </a:rPr>
              <a:t>Pathophysiology</a:t>
            </a:r>
            <a:r>
              <a:rPr lang="en-US" dirty="0" smtClean="0"/>
              <a:t/>
            </a:r>
            <a:br>
              <a:rPr lang="en-US" dirty="0" smtClean="0"/>
            </a:br>
            <a:endParaRPr lang="en-US" dirty="0"/>
          </a:p>
        </p:txBody>
      </p:sp>
      <p:sp>
        <p:nvSpPr>
          <p:cNvPr id="3" name="Content Placeholder 2"/>
          <p:cNvSpPr>
            <a:spLocks noGrp="1"/>
          </p:cNvSpPr>
          <p:nvPr>
            <p:ph idx="1"/>
          </p:nvPr>
        </p:nvSpPr>
        <p:spPr>
          <a:xfrm>
            <a:off x="177800" y="2133600"/>
            <a:ext cx="12014200" cy="3777622"/>
          </a:xfrm>
        </p:spPr>
        <p:txBody>
          <a:bodyPr>
            <a:normAutofit/>
          </a:bodyPr>
          <a:lstStyle/>
          <a:p>
            <a:r>
              <a:rPr lang="en-US" b="1" dirty="0" smtClean="0">
                <a:solidFill>
                  <a:schemeClr val="tx2"/>
                </a:solidFill>
              </a:rPr>
              <a:t>Overstimulation </a:t>
            </a:r>
            <a:r>
              <a:rPr lang="en-US" b="1" dirty="0">
                <a:solidFill>
                  <a:schemeClr val="tx2"/>
                </a:solidFill>
              </a:rPr>
              <a:t>of the innate immune system </a:t>
            </a:r>
            <a:r>
              <a:rPr lang="en-US" dirty="0">
                <a:solidFill>
                  <a:schemeClr val="tx2"/>
                </a:solidFill>
              </a:rPr>
              <a:t>is thought to be one of the earliest histologic changes in </a:t>
            </a:r>
            <a:r>
              <a:rPr lang="en-US" dirty="0" smtClean="0">
                <a:solidFill>
                  <a:schemeClr val="tx2"/>
                </a:solidFill>
              </a:rPr>
              <a:t>RA. </a:t>
            </a:r>
          </a:p>
          <a:p>
            <a:r>
              <a:rPr lang="en-US" b="1" dirty="0" smtClean="0">
                <a:solidFill>
                  <a:schemeClr val="tx2"/>
                </a:solidFill>
              </a:rPr>
              <a:t>T </a:t>
            </a:r>
            <a:r>
              <a:rPr lang="en-US" b="1" dirty="0">
                <a:solidFill>
                  <a:schemeClr val="tx2"/>
                </a:solidFill>
              </a:rPr>
              <a:t>cells </a:t>
            </a:r>
            <a:r>
              <a:rPr lang="en-US" dirty="0">
                <a:solidFill>
                  <a:schemeClr val="tx2"/>
                </a:solidFill>
              </a:rPr>
              <a:t>display an activated surface phenotype with high allele expression of </a:t>
            </a:r>
            <a:r>
              <a:rPr lang="en-US" dirty="0" smtClean="0">
                <a:solidFill>
                  <a:schemeClr val="tx2"/>
                </a:solidFill>
              </a:rPr>
              <a:t>the human </a:t>
            </a:r>
            <a:r>
              <a:rPr lang="en-US" dirty="0">
                <a:solidFill>
                  <a:schemeClr val="tx2"/>
                </a:solidFill>
              </a:rPr>
              <a:t>major histocompatibility </a:t>
            </a:r>
            <a:r>
              <a:rPr lang="en-US" dirty="0" smtClean="0">
                <a:solidFill>
                  <a:schemeClr val="tx2"/>
                </a:solidFill>
              </a:rPr>
              <a:t>complex (HLA) </a:t>
            </a:r>
            <a:r>
              <a:rPr lang="en-US" dirty="0">
                <a:solidFill>
                  <a:schemeClr val="tx2"/>
                </a:solidFill>
              </a:rPr>
              <a:t>and CD 27, increasing their affinity for </a:t>
            </a:r>
            <a:r>
              <a:rPr lang="en-US" dirty="0" err="1">
                <a:solidFill>
                  <a:schemeClr val="tx2"/>
                </a:solidFill>
              </a:rPr>
              <a:t>lymphokines</a:t>
            </a:r>
            <a:r>
              <a:rPr lang="en-US" dirty="0">
                <a:solidFill>
                  <a:schemeClr val="tx2"/>
                </a:solidFill>
              </a:rPr>
              <a:t>. Activated T cells stimulate </a:t>
            </a:r>
            <a:r>
              <a:rPr lang="en-US" b="1" dirty="0">
                <a:solidFill>
                  <a:schemeClr val="tx2"/>
                </a:solidFill>
              </a:rPr>
              <a:t>B cells</a:t>
            </a:r>
            <a:r>
              <a:rPr lang="en-US" dirty="0">
                <a:solidFill>
                  <a:schemeClr val="tx2"/>
                </a:solidFill>
              </a:rPr>
              <a:t>, causing production of </a:t>
            </a:r>
            <a:r>
              <a:rPr lang="en-US" dirty="0" smtClean="0">
                <a:solidFill>
                  <a:schemeClr val="tx2"/>
                </a:solidFill>
              </a:rPr>
              <a:t>autoantibodies which form </a:t>
            </a:r>
            <a:r>
              <a:rPr lang="en-US" dirty="0">
                <a:solidFill>
                  <a:schemeClr val="tx2"/>
                </a:solidFill>
              </a:rPr>
              <a:t>large complexes that deposit throughout the body. </a:t>
            </a:r>
            <a:endParaRPr lang="en-US" dirty="0" smtClean="0">
              <a:solidFill>
                <a:schemeClr val="tx2"/>
              </a:solidFill>
            </a:endParaRPr>
          </a:p>
          <a:p>
            <a:r>
              <a:rPr lang="en-US" dirty="0" smtClean="0">
                <a:solidFill>
                  <a:schemeClr val="tx2"/>
                </a:solidFill>
              </a:rPr>
              <a:t>Antibodies </a:t>
            </a:r>
            <a:r>
              <a:rPr lang="en-US" dirty="0">
                <a:solidFill>
                  <a:schemeClr val="tx2"/>
                </a:solidFill>
              </a:rPr>
              <a:t>to immunoglobulin G (IgG) have a strong correlation to the pathogenesis and poor prognosis of RA and are known as </a:t>
            </a:r>
            <a:r>
              <a:rPr lang="en-US" b="1" dirty="0">
                <a:solidFill>
                  <a:schemeClr val="tx2"/>
                </a:solidFill>
              </a:rPr>
              <a:t>rheumatoid factor (RF</a:t>
            </a:r>
            <a:r>
              <a:rPr lang="en-US" b="1" dirty="0" smtClean="0">
                <a:solidFill>
                  <a:schemeClr val="tx2"/>
                </a:solidFill>
              </a:rPr>
              <a:t>).</a:t>
            </a:r>
          </a:p>
          <a:p>
            <a:r>
              <a:rPr lang="en-US" b="1" dirty="0" smtClean="0">
                <a:solidFill>
                  <a:schemeClr val="tx2"/>
                </a:solidFill>
              </a:rPr>
              <a:t> </a:t>
            </a:r>
            <a:r>
              <a:rPr lang="en-US" dirty="0">
                <a:solidFill>
                  <a:schemeClr val="tx2"/>
                </a:solidFill>
              </a:rPr>
              <a:t>B cells also produce </a:t>
            </a:r>
            <a:r>
              <a:rPr lang="en-US" b="1" dirty="0" err="1">
                <a:solidFill>
                  <a:schemeClr val="tx2"/>
                </a:solidFill>
              </a:rPr>
              <a:t>proinflammatory</a:t>
            </a:r>
            <a:r>
              <a:rPr lang="en-US" b="1" dirty="0">
                <a:solidFill>
                  <a:schemeClr val="tx2"/>
                </a:solidFill>
              </a:rPr>
              <a:t> cytokines</a:t>
            </a:r>
            <a:r>
              <a:rPr lang="en-US" dirty="0">
                <a:solidFill>
                  <a:schemeClr val="tx2"/>
                </a:solidFill>
              </a:rPr>
              <a:t>, including tumor necrosis factor (TNF) and the interleukin (IL) system, which are responsible for inducing expression of adhesion molecules on the endothelium, further enhancing T-cell proliferation and differentiation, encouraging cell migration, and regulating matrix </a:t>
            </a:r>
            <a:r>
              <a:rPr lang="en-US" dirty="0" smtClean="0">
                <a:solidFill>
                  <a:schemeClr val="tx2"/>
                </a:solidFill>
              </a:rPr>
              <a:t>modeling.</a:t>
            </a:r>
            <a:endParaRPr lang="en-US" dirty="0">
              <a:solidFill>
                <a:schemeClr val="tx2"/>
              </a:solidFill>
            </a:endParaRPr>
          </a:p>
        </p:txBody>
      </p:sp>
    </p:spTree>
    <p:extLst>
      <p:ext uri="{BB962C8B-B14F-4D97-AF65-F5344CB8AC3E}">
        <p14:creationId xmlns:p14="http://schemas.microsoft.com/office/powerpoint/2010/main" val="3475788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Pathophysiology</a:t>
            </a:r>
          </a:p>
        </p:txBody>
      </p:sp>
      <p:sp>
        <p:nvSpPr>
          <p:cNvPr id="3" name="Content Placeholder 2"/>
          <p:cNvSpPr>
            <a:spLocks noGrp="1"/>
          </p:cNvSpPr>
          <p:nvPr>
            <p:ph idx="1"/>
          </p:nvPr>
        </p:nvSpPr>
        <p:spPr>
          <a:xfrm>
            <a:off x="182880" y="2133600"/>
            <a:ext cx="12009120" cy="3777622"/>
          </a:xfrm>
        </p:spPr>
        <p:txBody>
          <a:bodyPr>
            <a:normAutofit/>
          </a:bodyPr>
          <a:lstStyle/>
          <a:p>
            <a:r>
              <a:rPr lang="en-US" dirty="0">
                <a:solidFill>
                  <a:schemeClr val="tx2"/>
                </a:solidFill>
              </a:rPr>
              <a:t>Other mechanisms of pathogenesis include </a:t>
            </a:r>
            <a:r>
              <a:rPr lang="en-US" b="1" dirty="0">
                <a:solidFill>
                  <a:schemeClr val="tx2"/>
                </a:solidFill>
              </a:rPr>
              <a:t>overexpression of tumor suppressor gene </a:t>
            </a:r>
            <a:r>
              <a:rPr lang="en-US" b="1" i="1" dirty="0">
                <a:solidFill>
                  <a:schemeClr val="tx2"/>
                </a:solidFill>
              </a:rPr>
              <a:t>p53</a:t>
            </a:r>
            <a:r>
              <a:rPr lang="en-US" dirty="0">
                <a:solidFill>
                  <a:schemeClr val="tx2"/>
                </a:solidFill>
              </a:rPr>
              <a:t>, </a:t>
            </a:r>
            <a:r>
              <a:rPr lang="en-US" dirty="0" smtClean="0">
                <a:solidFill>
                  <a:schemeClr val="tx2"/>
                </a:solidFill>
              </a:rPr>
              <a:t>which increases </a:t>
            </a:r>
            <a:r>
              <a:rPr lang="en-US" dirty="0">
                <a:solidFill>
                  <a:schemeClr val="tx2"/>
                </a:solidFill>
              </a:rPr>
              <a:t>presence of anti-</a:t>
            </a:r>
            <a:r>
              <a:rPr lang="en-US" dirty="0" err="1">
                <a:solidFill>
                  <a:schemeClr val="tx2"/>
                </a:solidFill>
              </a:rPr>
              <a:t>citrullinated</a:t>
            </a:r>
            <a:r>
              <a:rPr lang="en-US" dirty="0">
                <a:solidFill>
                  <a:schemeClr val="tx2"/>
                </a:solidFill>
              </a:rPr>
              <a:t> protein antibodies (ACPA</a:t>
            </a:r>
            <a:r>
              <a:rPr lang="en-US" dirty="0" smtClean="0">
                <a:solidFill>
                  <a:schemeClr val="tx2"/>
                </a:solidFill>
              </a:rPr>
              <a:t>). </a:t>
            </a:r>
            <a:r>
              <a:rPr lang="en-US" b="1" dirty="0" smtClean="0">
                <a:solidFill>
                  <a:schemeClr val="tx2"/>
                </a:solidFill>
              </a:rPr>
              <a:t>ACPA </a:t>
            </a:r>
            <a:r>
              <a:rPr lang="en-US" dirty="0" smtClean="0">
                <a:solidFill>
                  <a:schemeClr val="tx2"/>
                </a:solidFill>
              </a:rPr>
              <a:t>positivity is associated </a:t>
            </a:r>
            <a:r>
              <a:rPr lang="en-US" dirty="0">
                <a:solidFill>
                  <a:schemeClr val="tx2"/>
                </a:solidFill>
              </a:rPr>
              <a:t>with a poorer prognosis in patients with </a:t>
            </a:r>
            <a:r>
              <a:rPr lang="en-US" dirty="0" smtClean="0">
                <a:solidFill>
                  <a:schemeClr val="tx2"/>
                </a:solidFill>
              </a:rPr>
              <a:t>RA.</a:t>
            </a:r>
            <a:endParaRPr lang="en-US" dirty="0">
              <a:solidFill>
                <a:schemeClr val="tx2"/>
              </a:solidFill>
            </a:endParaRPr>
          </a:p>
          <a:p>
            <a:r>
              <a:rPr lang="en-US" dirty="0" smtClean="0">
                <a:solidFill>
                  <a:schemeClr val="tx2"/>
                </a:solidFill>
              </a:rPr>
              <a:t>Migration </a:t>
            </a:r>
            <a:r>
              <a:rPr lang="en-US" dirty="0">
                <a:solidFill>
                  <a:schemeClr val="tx2"/>
                </a:solidFill>
              </a:rPr>
              <a:t>of lymphocytes, macrophages, and mononuclear cells into the synovium and synovial cavity are some of the earliest histologic changes in RA. With the increased mass to the synovium comes </a:t>
            </a:r>
            <a:r>
              <a:rPr lang="en-US" b="1" dirty="0">
                <a:solidFill>
                  <a:schemeClr val="tx2"/>
                </a:solidFill>
              </a:rPr>
              <a:t>hypertrophy and subsequently </a:t>
            </a:r>
            <a:r>
              <a:rPr lang="en-US" b="1" dirty="0" smtClean="0">
                <a:solidFill>
                  <a:schemeClr val="tx2"/>
                </a:solidFill>
              </a:rPr>
              <a:t>angiogenesis</a:t>
            </a:r>
            <a:r>
              <a:rPr lang="en-US" dirty="0" smtClean="0">
                <a:solidFill>
                  <a:schemeClr val="tx2"/>
                </a:solidFill>
              </a:rPr>
              <a:t>. As </a:t>
            </a:r>
            <a:r>
              <a:rPr lang="en-US" dirty="0">
                <a:solidFill>
                  <a:schemeClr val="tx2"/>
                </a:solidFill>
              </a:rPr>
              <a:t>the vessels develop, cytokines also stimulate further migration of both innate and adaptive immune systems into the synovium, causing inflammation</a:t>
            </a:r>
            <a:r>
              <a:rPr lang="en-US" dirty="0" smtClean="0">
                <a:solidFill>
                  <a:schemeClr val="tx2"/>
                </a:solidFill>
              </a:rPr>
              <a:t>.</a:t>
            </a:r>
          </a:p>
          <a:p>
            <a:r>
              <a:rPr lang="en-US" dirty="0" smtClean="0">
                <a:solidFill>
                  <a:schemeClr val="tx2"/>
                </a:solidFill>
              </a:rPr>
              <a:t> </a:t>
            </a:r>
            <a:r>
              <a:rPr lang="en-US" dirty="0">
                <a:solidFill>
                  <a:schemeClr val="tx2"/>
                </a:solidFill>
              </a:rPr>
              <a:t>The inflamed, fibrotic synovium found in RA is known as a </a:t>
            </a:r>
            <a:r>
              <a:rPr lang="en-US" b="1" dirty="0" smtClean="0">
                <a:solidFill>
                  <a:schemeClr val="tx2"/>
                </a:solidFill>
              </a:rPr>
              <a:t>pannus</a:t>
            </a:r>
            <a:r>
              <a:rPr lang="en-US" dirty="0" smtClean="0">
                <a:solidFill>
                  <a:schemeClr val="tx2"/>
                </a:solidFill>
              </a:rPr>
              <a:t>, and it invades </a:t>
            </a:r>
            <a:r>
              <a:rPr lang="en-US" dirty="0">
                <a:solidFill>
                  <a:schemeClr val="tx2"/>
                </a:solidFill>
              </a:rPr>
              <a:t>cartilage and bone around it, thereby promoting further destruction and </a:t>
            </a:r>
            <a:r>
              <a:rPr lang="en-US" dirty="0" smtClean="0">
                <a:solidFill>
                  <a:schemeClr val="tx2"/>
                </a:solidFill>
              </a:rPr>
              <a:t>dysregulation.</a:t>
            </a:r>
            <a:endParaRPr lang="en-US" dirty="0">
              <a:solidFill>
                <a:schemeClr val="tx2"/>
              </a:solidFill>
            </a:endParaRPr>
          </a:p>
        </p:txBody>
      </p:sp>
    </p:spTree>
    <p:extLst>
      <p:ext uri="{BB962C8B-B14F-4D97-AF65-F5344CB8AC3E}">
        <p14:creationId xmlns:p14="http://schemas.microsoft.com/office/powerpoint/2010/main" val="2518679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Wisp</Template>
  <TotalTime>1302</TotalTime>
  <Words>5287</Words>
  <Application>Microsoft Office PowerPoint</Application>
  <PresentationFormat>Widescreen</PresentationFormat>
  <Paragraphs>267</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Century Gothic</vt:lpstr>
      <vt:lpstr>Wingdings 3</vt:lpstr>
      <vt:lpstr>Wisp</vt:lpstr>
      <vt:lpstr>Rheumatoid Arthritis </vt:lpstr>
      <vt:lpstr>Introduction</vt:lpstr>
      <vt:lpstr>Epidemiology </vt:lpstr>
      <vt:lpstr>Epidemiology </vt:lpstr>
      <vt:lpstr>Etiology </vt:lpstr>
      <vt:lpstr>Etiology </vt:lpstr>
      <vt:lpstr>Etiology </vt:lpstr>
      <vt:lpstr>Pathophysiology </vt:lpstr>
      <vt:lpstr>Pathophysiology</vt:lpstr>
      <vt:lpstr>Pathophysiology</vt:lpstr>
      <vt:lpstr>Clinical presentation </vt:lpstr>
      <vt:lpstr>PowerPoint Presentation</vt:lpstr>
      <vt:lpstr>PowerPoint Presentation</vt:lpstr>
      <vt:lpstr>Patterns of joint involvement in rheumatoid arthritis.</vt:lpstr>
      <vt:lpstr>PowerPoint Presentation</vt:lpstr>
      <vt:lpstr>Clinical presentation </vt:lpstr>
      <vt:lpstr>Clinical presentation</vt:lpstr>
      <vt:lpstr>Clinical presentation</vt:lpstr>
      <vt:lpstr>Diagnostic criteria </vt:lpstr>
      <vt:lpstr>ACR/EULAR Rheumatoid Arthritis Classification Criteria</vt:lpstr>
      <vt:lpstr>Treatment </vt:lpstr>
      <vt:lpstr>Treatment </vt:lpstr>
      <vt:lpstr>Treatment </vt:lpstr>
      <vt:lpstr>Treatment </vt:lpstr>
      <vt:lpstr>Treatment</vt:lpstr>
      <vt:lpstr>Treatment algorithm for rheumatoid arthritis based on the American College of Rheumatology guidelines</vt:lpstr>
      <vt:lpstr>Treatment</vt:lpstr>
      <vt:lpstr>Treatment </vt:lpstr>
      <vt:lpstr>Treatment</vt:lpstr>
      <vt:lpstr>Treatment </vt:lpstr>
      <vt:lpstr>Treatment</vt:lpstr>
      <vt:lpstr>Conventional Disease-Modifying Antirheumatic Drugs </vt:lpstr>
      <vt:lpstr>Conventional Disease-Modifying Antirheumatic Drugs </vt:lpstr>
      <vt:lpstr>Conventional Disease-Modifying Antirheumatic Drugs </vt:lpstr>
      <vt:lpstr>Conventional Disease-Modifying Antirheumatic Drugs </vt:lpstr>
      <vt:lpstr>Conventional Disease-Modifying Antirheumatic Drugs </vt:lpstr>
      <vt:lpstr>Conventional Disease-Modifying Antirheumatic Drugs </vt:lpstr>
      <vt:lpstr>Conventional Disease-Modifying Antirheumatic Drugs </vt:lpstr>
      <vt:lpstr>Conventional Disease-Modifying Antirheumatic Drugs </vt:lpstr>
      <vt:lpstr>Conventional Disease-Modifying Antirheumatic Drugs </vt:lpstr>
      <vt:lpstr>Conventional Disease-Modifying Antirheumatic Drugs </vt:lpstr>
      <vt:lpstr>Conventional Disease-Modifying Antirheumatic Drugs </vt:lpstr>
      <vt:lpstr>Biologic Disease-Modifying Antirheumatic Drugs </vt:lpstr>
      <vt:lpstr>Biologic Disease-Modifying Antirheumatic Drugs </vt:lpstr>
      <vt:lpstr>TNF Inhibitor Biologics </vt:lpstr>
      <vt:lpstr>TNF Inhibitor Biologics </vt:lpstr>
      <vt:lpstr>TNF Inhibitor Biologics </vt:lpstr>
      <vt:lpstr>TNF Inhibitor Biologics </vt:lpstr>
      <vt:lpstr>Non-TNF Biologics </vt:lpstr>
      <vt:lpstr>Tofacitinib</vt:lpstr>
      <vt:lpstr>Other Disease-Modifying Antirheumatic Drugs</vt:lpstr>
      <vt:lpstr>Special populations</vt:lpstr>
      <vt:lpstr>Special populations</vt:lpstr>
      <vt:lpstr>Special populations</vt:lpstr>
      <vt:lpstr>Special populations</vt:lpstr>
      <vt:lpstr>Special populations</vt:lpstr>
      <vt:lpstr>EVALUATION OF THERAPEUTIC OUTCOMES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Rheumatoid Arthritis </dc:title>
  <dc:creator>Inas</dc:creator>
  <cp:lastModifiedBy>Inas</cp:lastModifiedBy>
  <cp:revision>126</cp:revision>
  <dcterms:created xsi:type="dcterms:W3CDTF">2020-10-13T17:26:00Z</dcterms:created>
  <dcterms:modified xsi:type="dcterms:W3CDTF">2020-10-20T22:13:04Z</dcterms:modified>
</cp:coreProperties>
</file>