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36"/>
  </p:notesMasterIdLst>
  <p:sldIdLst>
    <p:sldId id="256" r:id="rId2"/>
    <p:sldId id="257" r:id="rId3"/>
    <p:sldId id="318" r:id="rId4"/>
    <p:sldId id="297" r:id="rId5"/>
    <p:sldId id="298" r:id="rId6"/>
    <p:sldId id="262" r:id="rId7"/>
    <p:sldId id="299" r:id="rId8"/>
    <p:sldId id="317" r:id="rId9"/>
    <p:sldId id="300" r:id="rId10"/>
    <p:sldId id="324" r:id="rId11"/>
    <p:sldId id="301" r:id="rId12"/>
    <p:sldId id="259" r:id="rId13"/>
    <p:sldId id="308" r:id="rId14"/>
    <p:sldId id="260" r:id="rId15"/>
    <p:sldId id="302" r:id="rId16"/>
    <p:sldId id="303" r:id="rId17"/>
    <p:sldId id="304" r:id="rId18"/>
    <p:sldId id="305" r:id="rId19"/>
    <p:sldId id="307" r:id="rId20"/>
    <p:sldId id="306" r:id="rId21"/>
    <p:sldId id="309" r:id="rId22"/>
    <p:sldId id="310" r:id="rId23"/>
    <p:sldId id="312" r:id="rId24"/>
    <p:sldId id="311" r:id="rId25"/>
    <p:sldId id="313" r:id="rId26"/>
    <p:sldId id="319" r:id="rId27"/>
    <p:sldId id="320" r:id="rId28"/>
    <p:sldId id="315" r:id="rId29"/>
    <p:sldId id="322" r:id="rId30"/>
    <p:sldId id="326" r:id="rId31"/>
    <p:sldId id="314" r:id="rId32"/>
    <p:sldId id="316" r:id="rId33"/>
    <p:sldId id="323" r:id="rId34"/>
    <p:sldId id="325" r:id="rId35"/>
  </p:sldIdLst>
  <p:sldSz cx="9144000" cy="5143500" type="screen16x9"/>
  <p:notesSz cx="6858000" cy="9144000"/>
  <p:embeddedFontLst>
    <p:embeddedFont>
      <p:font typeface="Assistant ExtraLight" pitchFamily="2" charset="-79"/>
      <p:regular r:id="rId37"/>
      <p:bold r:id="rId38"/>
    </p:embeddedFont>
    <p:embeddedFont>
      <p:font typeface="Marvel" panose="02000000000000000000" pitchFamily="2" charset="0"/>
      <p:regular r:id="rId39"/>
      <p:bold r:id="rId40"/>
      <p:italic r:id="rId41"/>
      <p:boldItalic r:id="rId42"/>
    </p:embeddedFont>
    <p:embeddedFont>
      <p:font typeface="PT Serif" panose="020A0603040505020204" pitchFamily="18" charset="77"/>
      <p:regular r:id="rId43"/>
      <p:bold r:id="rId44"/>
      <p:italic r:id="rId45"/>
      <p:boldItalic r:id="rId46"/>
    </p:embeddedFont>
    <p:embeddedFont>
      <p:font typeface="Source Sans Pro" panose="020B0503030403020204" pitchFamily="34" charset="0"/>
      <p:regular r:id="rId47"/>
      <p:bold r:id="rId48"/>
      <p:italic r:id="rId49"/>
      <p:boldItalic r:id="rId50"/>
    </p:embeddedFont>
    <p:embeddedFont>
      <p:font typeface="Thasadith" pitchFamily="2" charset="-34"/>
      <p:regular r:id="rId51"/>
      <p:bold r:id="rId52"/>
      <p:italic r:id="rId53"/>
      <p:boldItalic r:id="rId5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0D5CC43-4CDB-47A7-940D-1CF9C969D77B}">
  <a:tblStyle styleId="{10D5CC43-4CDB-47A7-940D-1CF9C969D77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89"/>
  </p:normalViewPr>
  <p:slideViewPr>
    <p:cSldViewPr>
      <p:cViewPr varScale="1">
        <p:scale>
          <a:sx n="144" d="100"/>
          <a:sy n="144" d="100"/>
        </p:scale>
        <p:origin x="720" y="1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0" Type="http://schemas.openxmlformats.org/officeDocument/2006/relationships/slide" Target="slides/slide19.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20603124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707c3e161e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707c3e161e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63da1a4385_0_163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63da1a4385_0_163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70a131ff51_0_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70a131ff51_0_4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70a131ff51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70a131ff51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70a131ff51_0_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70a131ff51_0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p:nvPr/>
        </p:nvSpPr>
        <p:spPr>
          <a:xfrm>
            <a:off x="-704675" y="-232625"/>
            <a:ext cx="7994100" cy="4113900"/>
          </a:xfrm>
          <a:prstGeom prst="roundRect">
            <a:avLst>
              <a:gd name="adj" fmla="val 16667"/>
            </a:avLst>
          </a:prstGeom>
          <a:solidFill>
            <a:srgbClr val="EE8C94">
              <a:alpha val="606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5413900" y="2822600"/>
            <a:ext cx="2913300" cy="2610000"/>
          </a:xfrm>
          <a:prstGeom prst="roundRect">
            <a:avLst>
              <a:gd name="adj" fmla="val 16667"/>
            </a:avLst>
          </a:prstGeom>
          <a:solidFill>
            <a:srgbClr val="AED7E8">
              <a:alpha val="52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rot="5400000">
            <a:off x="7898825" y="407700"/>
            <a:ext cx="2111400" cy="1952400"/>
          </a:xfrm>
          <a:prstGeom prst="roundRect">
            <a:avLst>
              <a:gd name="adj" fmla="val 16667"/>
            </a:avLst>
          </a:prstGeom>
          <a:solidFill>
            <a:srgbClr val="AED7E8">
              <a:alpha val="528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rot="896">
            <a:off x="1043701" y="907800"/>
            <a:ext cx="6904200" cy="2052600"/>
          </a:xfrm>
          <a:prstGeom prst="rect">
            <a:avLst/>
          </a:prstGeom>
        </p:spPr>
        <p:txBody>
          <a:bodyPr spcFirstLastPara="1" wrap="square" lIns="91425" tIns="91425" rIns="91425" bIns="91425" anchor="t" anchorCtr="0">
            <a:noAutofit/>
          </a:bodyPr>
          <a:lstStyle>
            <a:lvl1pPr lvl="0">
              <a:spcBef>
                <a:spcPts val="0"/>
              </a:spcBef>
              <a:spcAft>
                <a:spcPts val="0"/>
              </a:spcAft>
              <a:buSzPts val="5200"/>
              <a:buNone/>
              <a:defRPr sz="6000">
                <a:solidFill>
                  <a:schemeClr val="lt1"/>
                </a:solidFill>
              </a:defRPr>
            </a:lvl1pPr>
            <a:lvl2pPr lvl="1" algn="ctr">
              <a:spcBef>
                <a:spcPts val="0"/>
              </a:spcBef>
              <a:spcAft>
                <a:spcPts val="0"/>
              </a:spcAft>
              <a:buSzPts val="5200"/>
              <a:buFont typeface="Thasadith"/>
              <a:buNone/>
              <a:defRPr sz="5200">
                <a:latin typeface="Thasadith"/>
                <a:ea typeface="Thasadith"/>
                <a:cs typeface="Thasadith"/>
                <a:sym typeface="Thasadith"/>
              </a:defRPr>
            </a:lvl2pPr>
            <a:lvl3pPr lvl="2" algn="ctr">
              <a:spcBef>
                <a:spcPts val="0"/>
              </a:spcBef>
              <a:spcAft>
                <a:spcPts val="0"/>
              </a:spcAft>
              <a:buSzPts val="5200"/>
              <a:buFont typeface="Thasadith"/>
              <a:buNone/>
              <a:defRPr sz="5200">
                <a:latin typeface="Thasadith"/>
                <a:ea typeface="Thasadith"/>
                <a:cs typeface="Thasadith"/>
                <a:sym typeface="Thasadith"/>
              </a:defRPr>
            </a:lvl3pPr>
            <a:lvl4pPr lvl="3" algn="ctr">
              <a:spcBef>
                <a:spcPts val="0"/>
              </a:spcBef>
              <a:spcAft>
                <a:spcPts val="0"/>
              </a:spcAft>
              <a:buSzPts val="5200"/>
              <a:buFont typeface="Thasadith"/>
              <a:buNone/>
              <a:defRPr sz="5200">
                <a:latin typeface="Thasadith"/>
                <a:ea typeface="Thasadith"/>
                <a:cs typeface="Thasadith"/>
                <a:sym typeface="Thasadith"/>
              </a:defRPr>
            </a:lvl4pPr>
            <a:lvl5pPr lvl="4" algn="ctr">
              <a:spcBef>
                <a:spcPts val="0"/>
              </a:spcBef>
              <a:spcAft>
                <a:spcPts val="0"/>
              </a:spcAft>
              <a:buSzPts val="5200"/>
              <a:buFont typeface="Thasadith"/>
              <a:buNone/>
              <a:defRPr sz="5200">
                <a:latin typeface="Thasadith"/>
                <a:ea typeface="Thasadith"/>
                <a:cs typeface="Thasadith"/>
                <a:sym typeface="Thasadith"/>
              </a:defRPr>
            </a:lvl5pPr>
            <a:lvl6pPr lvl="5" algn="ctr">
              <a:spcBef>
                <a:spcPts val="0"/>
              </a:spcBef>
              <a:spcAft>
                <a:spcPts val="0"/>
              </a:spcAft>
              <a:buSzPts val="5200"/>
              <a:buFont typeface="Thasadith"/>
              <a:buNone/>
              <a:defRPr sz="5200">
                <a:latin typeface="Thasadith"/>
                <a:ea typeface="Thasadith"/>
                <a:cs typeface="Thasadith"/>
                <a:sym typeface="Thasadith"/>
              </a:defRPr>
            </a:lvl6pPr>
            <a:lvl7pPr lvl="6" algn="ctr">
              <a:spcBef>
                <a:spcPts val="0"/>
              </a:spcBef>
              <a:spcAft>
                <a:spcPts val="0"/>
              </a:spcAft>
              <a:buSzPts val="5200"/>
              <a:buFont typeface="Thasadith"/>
              <a:buNone/>
              <a:defRPr sz="5200">
                <a:latin typeface="Thasadith"/>
                <a:ea typeface="Thasadith"/>
                <a:cs typeface="Thasadith"/>
                <a:sym typeface="Thasadith"/>
              </a:defRPr>
            </a:lvl7pPr>
            <a:lvl8pPr lvl="7" algn="ctr">
              <a:spcBef>
                <a:spcPts val="0"/>
              </a:spcBef>
              <a:spcAft>
                <a:spcPts val="0"/>
              </a:spcAft>
              <a:buSzPts val="5200"/>
              <a:buFont typeface="Thasadith"/>
              <a:buNone/>
              <a:defRPr sz="5200">
                <a:latin typeface="Thasadith"/>
                <a:ea typeface="Thasadith"/>
                <a:cs typeface="Thasadith"/>
                <a:sym typeface="Thasadith"/>
              </a:defRPr>
            </a:lvl8pPr>
            <a:lvl9pPr lvl="8" algn="ctr">
              <a:spcBef>
                <a:spcPts val="0"/>
              </a:spcBef>
              <a:spcAft>
                <a:spcPts val="0"/>
              </a:spcAft>
              <a:buSzPts val="5200"/>
              <a:buFont typeface="Thasadith"/>
              <a:buNone/>
              <a:defRPr sz="5200">
                <a:latin typeface="Thasadith"/>
                <a:ea typeface="Thasadith"/>
                <a:cs typeface="Thasadith"/>
                <a:sym typeface="Thasadith"/>
              </a:defRPr>
            </a:lvl9pPr>
          </a:lstStyle>
          <a:p>
            <a:endParaRPr/>
          </a:p>
        </p:txBody>
      </p:sp>
      <p:sp>
        <p:nvSpPr>
          <p:cNvPr id="13" name="Google Shape;13;p2"/>
          <p:cNvSpPr txBox="1">
            <a:spLocks noGrp="1"/>
          </p:cNvSpPr>
          <p:nvPr>
            <p:ph type="subTitle" idx="1"/>
          </p:nvPr>
        </p:nvSpPr>
        <p:spPr>
          <a:xfrm rot="1416">
            <a:off x="5456962" y="3940825"/>
            <a:ext cx="2913300" cy="7926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2800"/>
              <a:buFont typeface="PT Serif"/>
              <a:buNone/>
              <a:defRPr/>
            </a:lvl1pPr>
            <a:lvl2pPr lvl="1" algn="ctr">
              <a:lnSpc>
                <a:spcPct val="100000"/>
              </a:lnSpc>
              <a:spcBef>
                <a:spcPts val="0"/>
              </a:spcBef>
              <a:spcAft>
                <a:spcPts val="0"/>
              </a:spcAft>
              <a:buSzPts val="2800"/>
              <a:buFont typeface="PT Serif"/>
              <a:buNone/>
              <a:defRPr sz="2800">
                <a:latin typeface="PT Serif"/>
                <a:ea typeface="PT Serif"/>
                <a:cs typeface="PT Serif"/>
                <a:sym typeface="PT Serif"/>
              </a:defRPr>
            </a:lvl2pPr>
            <a:lvl3pPr lvl="2" algn="ctr">
              <a:lnSpc>
                <a:spcPct val="100000"/>
              </a:lnSpc>
              <a:spcBef>
                <a:spcPts val="0"/>
              </a:spcBef>
              <a:spcAft>
                <a:spcPts val="0"/>
              </a:spcAft>
              <a:buSzPts val="2800"/>
              <a:buFont typeface="PT Serif"/>
              <a:buNone/>
              <a:defRPr sz="2800">
                <a:latin typeface="PT Serif"/>
                <a:ea typeface="PT Serif"/>
                <a:cs typeface="PT Serif"/>
                <a:sym typeface="PT Serif"/>
              </a:defRPr>
            </a:lvl3pPr>
            <a:lvl4pPr lvl="3" algn="ctr">
              <a:lnSpc>
                <a:spcPct val="100000"/>
              </a:lnSpc>
              <a:spcBef>
                <a:spcPts val="0"/>
              </a:spcBef>
              <a:spcAft>
                <a:spcPts val="0"/>
              </a:spcAft>
              <a:buSzPts val="2800"/>
              <a:buFont typeface="PT Serif"/>
              <a:buNone/>
              <a:defRPr sz="2800">
                <a:latin typeface="PT Serif"/>
                <a:ea typeface="PT Serif"/>
                <a:cs typeface="PT Serif"/>
                <a:sym typeface="PT Serif"/>
              </a:defRPr>
            </a:lvl4pPr>
            <a:lvl5pPr lvl="4" algn="ctr">
              <a:lnSpc>
                <a:spcPct val="100000"/>
              </a:lnSpc>
              <a:spcBef>
                <a:spcPts val="0"/>
              </a:spcBef>
              <a:spcAft>
                <a:spcPts val="0"/>
              </a:spcAft>
              <a:buSzPts val="2800"/>
              <a:buFont typeface="PT Serif"/>
              <a:buNone/>
              <a:defRPr sz="2800">
                <a:latin typeface="PT Serif"/>
                <a:ea typeface="PT Serif"/>
                <a:cs typeface="PT Serif"/>
                <a:sym typeface="PT Serif"/>
              </a:defRPr>
            </a:lvl5pPr>
            <a:lvl6pPr lvl="5" algn="ctr">
              <a:lnSpc>
                <a:spcPct val="100000"/>
              </a:lnSpc>
              <a:spcBef>
                <a:spcPts val="0"/>
              </a:spcBef>
              <a:spcAft>
                <a:spcPts val="0"/>
              </a:spcAft>
              <a:buSzPts val="2800"/>
              <a:buFont typeface="PT Serif"/>
              <a:buNone/>
              <a:defRPr sz="2800">
                <a:latin typeface="PT Serif"/>
                <a:ea typeface="PT Serif"/>
                <a:cs typeface="PT Serif"/>
                <a:sym typeface="PT Serif"/>
              </a:defRPr>
            </a:lvl6pPr>
            <a:lvl7pPr lvl="6" algn="ctr">
              <a:lnSpc>
                <a:spcPct val="100000"/>
              </a:lnSpc>
              <a:spcBef>
                <a:spcPts val="0"/>
              </a:spcBef>
              <a:spcAft>
                <a:spcPts val="0"/>
              </a:spcAft>
              <a:buSzPts val="2800"/>
              <a:buFont typeface="PT Serif"/>
              <a:buNone/>
              <a:defRPr sz="2800">
                <a:latin typeface="PT Serif"/>
                <a:ea typeface="PT Serif"/>
                <a:cs typeface="PT Serif"/>
                <a:sym typeface="PT Serif"/>
              </a:defRPr>
            </a:lvl7pPr>
            <a:lvl8pPr lvl="7" algn="ctr">
              <a:lnSpc>
                <a:spcPct val="100000"/>
              </a:lnSpc>
              <a:spcBef>
                <a:spcPts val="0"/>
              </a:spcBef>
              <a:spcAft>
                <a:spcPts val="0"/>
              </a:spcAft>
              <a:buSzPts val="2800"/>
              <a:buFont typeface="PT Serif"/>
              <a:buNone/>
              <a:defRPr sz="2800">
                <a:latin typeface="PT Serif"/>
                <a:ea typeface="PT Serif"/>
                <a:cs typeface="PT Serif"/>
                <a:sym typeface="PT Serif"/>
              </a:defRPr>
            </a:lvl8pPr>
            <a:lvl9pPr lvl="8" algn="ctr">
              <a:lnSpc>
                <a:spcPct val="100000"/>
              </a:lnSpc>
              <a:spcBef>
                <a:spcPts val="0"/>
              </a:spcBef>
              <a:spcAft>
                <a:spcPts val="0"/>
              </a:spcAft>
              <a:buSzPts val="2800"/>
              <a:buFont typeface="PT Serif"/>
              <a:buNone/>
              <a:defRPr sz="2800">
                <a:latin typeface="PT Serif"/>
                <a:ea typeface="PT Serif"/>
                <a:cs typeface="PT Serif"/>
                <a:sym typeface="PT Serif"/>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echnology design 1">
  <p:cSld name="CUSTOM_10">
    <p:spTree>
      <p:nvGrpSpPr>
        <p:cNvPr id="1" name="Shape 121"/>
        <p:cNvGrpSpPr/>
        <p:nvPr/>
      </p:nvGrpSpPr>
      <p:grpSpPr>
        <a:xfrm>
          <a:off x="0" y="0"/>
          <a:ext cx="0" cy="0"/>
          <a:chOff x="0" y="0"/>
          <a:chExt cx="0" cy="0"/>
        </a:xfrm>
      </p:grpSpPr>
      <p:sp>
        <p:nvSpPr>
          <p:cNvPr id="122" name="Google Shape;122;p19"/>
          <p:cNvSpPr/>
          <p:nvPr/>
        </p:nvSpPr>
        <p:spPr>
          <a:xfrm>
            <a:off x="-123750" y="-40925"/>
            <a:ext cx="1514400" cy="10581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9"/>
          <p:cNvSpPr txBox="1">
            <a:spLocks noGrp="1"/>
          </p:cNvSpPr>
          <p:nvPr>
            <p:ph type="subTitle" idx="1"/>
          </p:nvPr>
        </p:nvSpPr>
        <p:spPr>
          <a:xfrm flipH="1">
            <a:off x="623531" y="1232948"/>
            <a:ext cx="1797000" cy="1107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400">
                <a:solidFill>
                  <a:schemeClr val="dk1"/>
                </a:solidFill>
              </a:defRPr>
            </a:lvl1pPr>
            <a:lvl2pPr lvl="1" algn="r" rtl="0">
              <a:lnSpc>
                <a:spcPct val="100000"/>
              </a:lnSpc>
              <a:spcBef>
                <a:spcPts val="0"/>
              </a:spcBef>
              <a:spcAft>
                <a:spcPts val="0"/>
              </a:spcAft>
              <a:buSzPts val="1400"/>
              <a:buNone/>
              <a:defRPr/>
            </a:lvl2pPr>
            <a:lvl3pPr lvl="2" algn="r" rtl="0">
              <a:lnSpc>
                <a:spcPct val="100000"/>
              </a:lnSpc>
              <a:spcBef>
                <a:spcPts val="0"/>
              </a:spcBef>
              <a:spcAft>
                <a:spcPts val="0"/>
              </a:spcAft>
              <a:buSzPts val="1200"/>
              <a:buNone/>
              <a:defRPr/>
            </a:lvl3pPr>
            <a:lvl4pPr lvl="3" algn="r" rtl="0">
              <a:lnSpc>
                <a:spcPct val="100000"/>
              </a:lnSpc>
              <a:spcBef>
                <a:spcPts val="0"/>
              </a:spcBef>
              <a:spcAft>
                <a:spcPts val="0"/>
              </a:spcAft>
              <a:buSzPts val="1200"/>
              <a:buNone/>
              <a:defRPr/>
            </a:lvl4pPr>
            <a:lvl5pPr lvl="4" algn="r" rtl="0">
              <a:lnSpc>
                <a:spcPct val="100000"/>
              </a:lnSpc>
              <a:spcBef>
                <a:spcPts val="0"/>
              </a:spcBef>
              <a:spcAft>
                <a:spcPts val="0"/>
              </a:spcAft>
              <a:buSzPts val="1200"/>
              <a:buNone/>
              <a:defRPr/>
            </a:lvl5pPr>
            <a:lvl6pPr lvl="5" algn="r" rtl="0">
              <a:lnSpc>
                <a:spcPct val="100000"/>
              </a:lnSpc>
              <a:spcBef>
                <a:spcPts val="0"/>
              </a:spcBef>
              <a:spcAft>
                <a:spcPts val="0"/>
              </a:spcAft>
              <a:buSzPts val="1200"/>
              <a:buNone/>
              <a:defRPr/>
            </a:lvl6pPr>
            <a:lvl7pPr lvl="6" algn="r" rtl="0">
              <a:lnSpc>
                <a:spcPct val="100000"/>
              </a:lnSpc>
              <a:spcBef>
                <a:spcPts val="0"/>
              </a:spcBef>
              <a:spcAft>
                <a:spcPts val="0"/>
              </a:spcAft>
              <a:buSzPts val="1200"/>
              <a:buNone/>
              <a:defRPr/>
            </a:lvl7pPr>
            <a:lvl8pPr lvl="7" algn="r" rtl="0">
              <a:lnSpc>
                <a:spcPct val="100000"/>
              </a:lnSpc>
              <a:spcBef>
                <a:spcPts val="0"/>
              </a:spcBef>
              <a:spcAft>
                <a:spcPts val="0"/>
              </a:spcAft>
              <a:buSzPts val="1200"/>
              <a:buNone/>
              <a:defRPr/>
            </a:lvl8pPr>
            <a:lvl9pPr lvl="8" algn="r" rtl="0">
              <a:lnSpc>
                <a:spcPct val="100000"/>
              </a:lnSpc>
              <a:spcBef>
                <a:spcPts val="0"/>
              </a:spcBef>
              <a:spcAft>
                <a:spcPts val="0"/>
              </a:spcAft>
              <a:buSzPts val="1200"/>
              <a:buNone/>
              <a:defRPr/>
            </a:lvl9pPr>
          </a:lstStyle>
          <a:p>
            <a:endParaRPr/>
          </a:p>
        </p:txBody>
      </p:sp>
      <p:sp>
        <p:nvSpPr>
          <p:cNvPr id="124" name="Google Shape;124;p19"/>
          <p:cNvSpPr txBox="1">
            <a:spLocks noGrp="1"/>
          </p:cNvSpPr>
          <p:nvPr>
            <p:ph type="title"/>
          </p:nvPr>
        </p:nvSpPr>
        <p:spPr>
          <a:xfrm>
            <a:off x="594657" y="355641"/>
            <a:ext cx="3155400" cy="1261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6">
    <p:spTree>
      <p:nvGrpSpPr>
        <p:cNvPr id="1" name="Shape 145"/>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46"/>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0"/>
        <p:cNvGrpSpPr/>
        <p:nvPr/>
      </p:nvGrpSpPr>
      <p:grpSpPr>
        <a:xfrm>
          <a:off x="0" y="0"/>
          <a:ext cx="0" cy="0"/>
          <a:chOff x="0" y="0"/>
          <a:chExt cx="0" cy="0"/>
        </a:xfrm>
      </p:grpSpPr>
      <p:sp>
        <p:nvSpPr>
          <p:cNvPr id="21" name="Google Shape;21;p4"/>
          <p:cNvSpPr/>
          <p:nvPr/>
        </p:nvSpPr>
        <p:spPr>
          <a:xfrm>
            <a:off x="4064375" y="3780725"/>
            <a:ext cx="5877000" cy="96600"/>
          </a:xfrm>
          <a:prstGeom prst="roundRect">
            <a:avLst>
              <a:gd name="adj" fmla="val 50000"/>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4"/>
          <p:cNvSpPr/>
          <p:nvPr/>
        </p:nvSpPr>
        <p:spPr>
          <a:xfrm>
            <a:off x="-219000" y="1904250"/>
            <a:ext cx="2558400" cy="13350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4"/>
          <p:cNvSpPr txBox="1">
            <a:spLocks noGrp="1"/>
          </p:cNvSpPr>
          <p:nvPr>
            <p:ph type="body" idx="1"/>
          </p:nvPr>
        </p:nvSpPr>
        <p:spPr>
          <a:xfrm>
            <a:off x="4000575" y="1587725"/>
            <a:ext cx="4276800" cy="2788500"/>
          </a:xfrm>
          <a:prstGeom prst="rect">
            <a:avLst/>
          </a:prstGeom>
        </p:spPr>
        <p:txBody>
          <a:bodyPr spcFirstLastPara="1" wrap="square" lIns="91425" tIns="91425" rIns="91425" bIns="91425" anchor="t" anchorCtr="0">
            <a:noAutofit/>
          </a:bodyPr>
          <a:lstStyle>
            <a:lvl1pPr marL="457200" lvl="0" indent="-330200">
              <a:spcBef>
                <a:spcPts val="0"/>
              </a:spcBef>
              <a:spcAft>
                <a:spcPts val="0"/>
              </a:spcAft>
              <a:buSzPts val="1600"/>
              <a:buFont typeface="Raleway Thin"/>
              <a:buChar char="●"/>
              <a:defRPr/>
            </a:lvl1pPr>
            <a:lvl2pPr marL="914400" lvl="1" indent="-330200">
              <a:spcBef>
                <a:spcPts val="0"/>
              </a:spcBef>
              <a:spcAft>
                <a:spcPts val="0"/>
              </a:spcAft>
              <a:buSzPts val="1600"/>
              <a:buFont typeface="Nunito Light"/>
              <a:buChar char="○"/>
              <a:defRPr/>
            </a:lvl2pPr>
            <a:lvl3pPr marL="1371600" lvl="2" indent="-323850">
              <a:spcBef>
                <a:spcPts val="1600"/>
              </a:spcBef>
              <a:spcAft>
                <a:spcPts val="0"/>
              </a:spcAft>
              <a:buSzPts val="1500"/>
              <a:buFont typeface="Nunito Light"/>
              <a:buChar char="■"/>
              <a:defRPr/>
            </a:lvl3pPr>
            <a:lvl4pPr marL="1828800" lvl="3" indent="-323850">
              <a:spcBef>
                <a:spcPts val="1600"/>
              </a:spcBef>
              <a:spcAft>
                <a:spcPts val="0"/>
              </a:spcAft>
              <a:buSzPts val="1500"/>
              <a:buFont typeface="Nunito Light"/>
              <a:buChar char="●"/>
              <a:defRPr/>
            </a:lvl4pPr>
            <a:lvl5pPr marL="2286000" lvl="4" indent="-304800">
              <a:spcBef>
                <a:spcPts val="1600"/>
              </a:spcBef>
              <a:spcAft>
                <a:spcPts val="0"/>
              </a:spcAft>
              <a:buSzPts val="1200"/>
              <a:buFont typeface="Nunito Light"/>
              <a:buChar char="○"/>
              <a:defRPr/>
            </a:lvl5pPr>
            <a:lvl6pPr marL="2743200" lvl="5" indent="-304800">
              <a:spcBef>
                <a:spcPts val="1600"/>
              </a:spcBef>
              <a:spcAft>
                <a:spcPts val="0"/>
              </a:spcAft>
              <a:buSzPts val="1200"/>
              <a:buFont typeface="Nunito Light"/>
              <a:buChar char="■"/>
              <a:defRPr/>
            </a:lvl6pPr>
            <a:lvl7pPr marL="3200400" lvl="6" indent="-311150">
              <a:spcBef>
                <a:spcPts val="1600"/>
              </a:spcBef>
              <a:spcAft>
                <a:spcPts val="0"/>
              </a:spcAft>
              <a:buSzPts val="1300"/>
              <a:buFont typeface="Nunito Light"/>
              <a:buChar char="●"/>
              <a:defRPr/>
            </a:lvl7pPr>
            <a:lvl8pPr marL="3657600" lvl="7" indent="-311150">
              <a:spcBef>
                <a:spcPts val="1600"/>
              </a:spcBef>
              <a:spcAft>
                <a:spcPts val="0"/>
              </a:spcAft>
              <a:buSzPts val="1300"/>
              <a:buFont typeface="Nunito Light"/>
              <a:buChar char="○"/>
              <a:defRPr/>
            </a:lvl8pPr>
            <a:lvl9pPr marL="4114800" lvl="8" indent="-304800">
              <a:spcBef>
                <a:spcPts val="1600"/>
              </a:spcBef>
              <a:spcAft>
                <a:spcPts val="1600"/>
              </a:spcAft>
              <a:buSzPts val="1200"/>
              <a:buFont typeface="Nunito Light"/>
              <a:buChar char="■"/>
              <a:defRPr/>
            </a:lvl9pPr>
          </a:lstStyle>
          <a:p>
            <a:endParaRPr/>
          </a:p>
        </p:txBody>
      </p:sp>
      <p:sp>
        <p:nvSpPr>
          <p:cNvPr id="24" name="Google Shape;24;p4"/>
          <p:cNvSpPr txBox="1">
            <a:spLocks noGrp="1"/>
          </p:cNvSpPr>
          <p:nvPr>
            <p:ph type="title"/>
          </p:nvPr>
        </p:nvSpPr>
        <p:spPr>
          <a:xfrm>
            <a:off x="670850" y="2302053"/>
            <a:ext cx="3155400" cy="8043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
        <p:cNvGrpSpPr/>
        <p:nvPr/>
      </p:nvGrpSpPr>
      <p:grpSpPr>
        <a:xfrm>
          <a:off x="0" y="0"/>
          <a:ext cx="0" cy="0"/>
          <a:chOff x="0" y="0"/>
          <a:chExt cx="0" cy="0"/>
        </a:xfrm>
      </p:grpSpPr>
      <p:sp>
        <p:nvSpPr>
          <p:cNvPr id="26" name="Google Shape;26;p5"/>
          <p:cNvSpPr txBox="1">
            <a:spLocks noGrp="1"/>
          </p:cNvSpPr>
          <p:nvPr>
            <p:ph type="ctrTitle"/>
          </p:nvPr>
        </p:nvSpPr>
        <p:spPr>
          <a:xfrm flipH="1">
            <a:off x="5623705" y="1995919"/>
            <a:ext cx="1560600" cy="456000"/>
          </a:xfrm>
          <a:prstGeom prst="rect">
            <a:avLst/>
          </a:prstGeom>
        </p:spPr>
        <p:txBody>
          <a:bodyPr spcFirstLastPara="1" wrap="square" lIns="91425" tIns="91425" rIns="91425" bIns="91425" anchor="b" anchorCtr="0">
            <a:noAutofit/>
          </a:bodyPr>
          <a:lstStyle>
            <a:lvl1pPr lvl="0" rtl="0">
              <a:spcBef>
                <a:spcPts val="0"/>
              </a:spcBef>
              <a:spcAft>
                <a:spcPts val="0"/>
              </a:spcAft>
              <a:buSzPts val="24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7" name="Google Shape;27;p5"/>
          <p:cNvSpPr txBox="1">
            <a:spLocks noGrp="1"/>
          </p:cNvSpPr>
          <p:nvPr>
            <p:ph type="subTitle" idx="1"/>
          </p:nvPr>
        </p:nvSpPr>
        <p:spPr>
          <a:xfrm flipH="1">
            <a:off x="5623768" y="2402167"/>
            <a:ext cx="2516100" cy="17043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28" name="Google Shape;28;p5"/>
          <p:cNvSpPr txBox="1">
            <a:spLocks noGrp="1"/>
          </p:cNvSpPr>
          <p:nvPr>
            <p:ph type="ctrTitle" idx="2"/>
          </p:nvPr>
        </p:nvSpPr>
        <p:spPr>
          <a:xfrm flipH="1">
            <a:off x="1702544" y="1995914"/>
            <a:ext cx="1817700" cy="456000"/>
          </a:xfrm>
          <a:prstGeom prst="rect">
            <a:avLst/>
          </a:prstGeom>
        </p:spPr>
        <p:txBody>
          <a:bodyPr spcFirstLastPara="1" wrap="square" lIns="91425" tIns="91425" rIns="91425" bIns="91425" anchor="b" anchorCtr="0">
            <a:noAutofit/>
          </a:bodyPr>
          <a:lstStyle>
            <a:lvl1pPr lvl="0" algn="r" rtl="0">
              <a:spcBef>
                <a:spcPts val="0"/>
              </a:spcBef>
              <a:spcAft>
                <a:spcPts val="0"/>
              </a:spcAft>
              <a:buSzPts val="24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29" name="Google Shape;29;p5"/>
          <p:cNvSpPr txBox="1">
            <a:spLocks noGrp="1"/>
          </p:cNvSpPr>
          <p:nvPr>
            <p:ph type="subTitle" idx="3"/>
          </p:nvPr>
        </p:nvSpPr>
        <p:spPr>
          <a:xfrm flipH="1">
            <a:off x="1004132" y="2402167"/>
            <a:ext cx="2516100" cy="1704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30" name="Google Shape;30;p5"/>
          <p:cNvSpPr txBox="1">
            <a:spLocks noGrp="1"/>
          </p:cNvSpPr>
          <p:nvPr>
            <p:ph type="title" idx="4"/>
          </p:nvPr>
        </p:nvSpPr>
        <p:spPr>
          <a:xfrm>
            <a:off x="5427350" y="356124"/>
            <a:ext cx="3097800" cy="937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a:lvl1pPr>
            <a:lvl2pPr lvl="1" algn="r" rtl="0">
              <a:spcBef>
                <a:spcPts val="0"/>
              </a:spcBef>
              <a:spcAft>
                <a:spcPts val="0"/>
              </a:spcAft>
              <a:buNone/>
              <a:defRPr sz="3000"/>
            </a:lvl2pPr>
            <a:lvl3pPr lvl="2" algn="r" rtl="0">
              <a:spcBef>
                <a:spcPts val="0"/>
              </a:spcBef>
              <a:spcAft>
                <a:spcPts val="0"/>
              </a:spcAft>
              <a:buNone/>
              <a:defRPr sz="3000"/>
            </a:lvl3pPr>
            <a:lvl4pPr lvl="3" algn="r" rtl="0">
              <a:spcBef>
                <a:spcPts val="0"/>
              </a:spcBef>
              <a:spcAft>
                <a:spcPts val="0"/>
              </a:spcAft>
              <a:buNone/>
              <a:defRPr sz="3000"/>
            </a:lvl4pPr>
            <a:lvl5pPr lvl="4" algn="r" rtl="0">
              <a:spcBef>
                <a:spcPts val="0"/>
              </a:spcBef>
              <a:spcAft>
                <a:spcPts val="0"/>
              </a:spcAft>
              <a:buNone/>
              <a:defRPr sz="3000"/>
            </a:lvl5pPr>
            <a:lvl6pPr lvl="5" algn="r" rtl="0">
              <a:spcBef>
                <a:spcPts val="0"/>
              </a:spcBef>
              <a:spcAft>
                <a:spcPts val="0"/>
              </a:spcAft>
              <a:buNone/>
              <a:defRPr sz="3000"/>
            </a:lvl6pPr>
            <a:lvl7pPr lvl="6" algn="r" rtl="0">
              <a:spcBef>
                <a:spcPts val="0"/>
              </a:spcBef>
              <a:spcAft>
                <a:spcPts val="0"/>
              </a:spcAft>
              <a:buNone/>
              <a:defRPr sz="3000"/>
            </a:lvl7pPr>
            <a:lvl8pPr lvl="7" algn="r" rtl="0">
              <a:spcBef>
                <a:spcPts val="0"/>
              </a:spcBef>
              <a:spcAft>
                <a:spcPts val="0"/>
              </a:spcAft>
              <a:buNone/>
              <a:defRPr sz="3000"/>
            </a:lvl8pPr>
            <a:lvl9pPr lvl="8" algn="r" rtl="0">
              <a:spcBef>
                <a:spcPts val="0"/>
              </a:spcBef>
              <a:spcAft>
                <a:spcPts val="0"/>
              </a:spcAft>
              <a:buNone/>
              <a:defRPr sz="30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4"/>
        <p:cNvGrpSpPr/>
        <p:nvPr/>
      </p:nvGrpSpPr>
      <p:grpSpPr>
        <a:xfrm>
          <a:off x="0" y="0"/>
          <a:ext cx="0" cy="0"/>
          <a:chOff x="0" y="0"/>
          <a:chExt cx="0" cy="0"/>
        </a:xfrm>
      </p:grpSpPr>
      <p:sp>
        <p:nvSpPr>
          <p:cNvPr id="35" name="Google Shape;35;p7"/>
          <p:cNvSpPr/>
          <p:nvPr/>
        </p:nvSpPr>
        <p:spPr>
          <a:xfrm>
            <a:off x="-123750" y="-40925"/>
            <a:ext cx="1514400" cy="10581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36;p7"/>
          <p:cNvSpPr txBox="1">
            <a:spLocks noGrp="1"/>
          </p:cNvSpPr>
          <p:nvPr>
            <p:ph type="subTitle" idx="1"/>
          </p:nvPr>
        </p:nvSpPr>
        <p:spPr>
          <a:xfrm flipH="1">
            <a:off x="624750" y="1321800"/>
            <a:ext cx="7704000" cy="3360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434343"/>
              </a:buClr>
              <a:buSzPts val="1200"/>
              <a:buAutoNum type="arabicPeriod"/>
              <a:defRPr sz="1400"/>
            </a:lvl1pPr>
            <a:lvl2pPr lvl="1" algn="ctr" rtl="0">
              <a:lnSpc>
                <a:spcPct val="100000"/>
              </a:lnSpc>
              <a:spcBef>
                <a:spcPts val="0"/>
              </a:spcBef>
              <a:spcAft>
                <a:spcPts val="0"/>
              </a:spcAft>
              <a:buClr>
                <a:srgbClr val="434343"/>
              </a:buClr>
              <a:buSzPts val="1200"/>
              <a:buFont typeface="Roboto Condensed Light"/>
              <a:buAutoNum type="alphaLcPeriod"/>
              <a:defRPr sz="1200"/>
            </a:lvl2pPr>
            <a:lvl3pPr lvl="2" algn="ctr" rtl="0">
              <a:lnSpc>
                <a:spcPct val="100000"/>
              </a:lnSpc>
              <a:spcBef>
                <a:spcPts val="0"/>
              </a:spcBef>
              <a:spcAft>
                <a:spcPts val="0"/>
              </a:spcAft>
              <a:buClr>
                <a:srgbClr val="434343"/>
              </a:buClr>
              <a:buSzPts val="1200"/>
              <a:buFont typeface="Roboto Condensed Light"/>
              <a:buAutoNum type="romanLcPeriod"/>
              <a:defRPr sz="1200"/>
            </a:lvl3pPr>
            <a:lvl4pPr lvl="3" algn="ctr" rtl="0">
              <a:lnSpc>
                <a:spcPct val="100000"/>
              </a:lnSpc>
              <a:spcBef>
                <a:spcPts val="0"/>
              </a:spcBef>
              <a:spcAft>
                <a:spcPts val="0"/>
              </a:spcAft>
              <a:buClr>
                <a:srgbClr val="434343"/>
              </a:buClr>
              <a:buSzPts val="1200"/>
              <a:buFont typeface="Roboto Condensed Light"/>
              <a:buAutoNum type="arabicPeriod"/>
              <a:defRPr sz="1200"/>
            </a:lvl4pPr>
            <a:lvl5pPr lvl="4" algn="ctr" rtl="0">
              <a:lnSpc>
                <a:spcPct val="100000"/>
              </a:lnSpc>
              <a:spcBef>
                <a:spcPts val="0"/>
              </a:spcBef>
              <a:spcAft>
                <a:spcPts val="0"/>
              </a:spcAft>
              <a:buClr>
                <a:srgbClr val="434343"/>
              </a:buClr>
              <a:buSzPts val="1200"/>
              <a:buFont typeface="Roboto Condensed Light"/>
              <a:buAutoNum type="alphaLcPeriod"/>
              <a:defRPr sz="1200"/>
            </a:lvl5pPr>
            <a:lvl6pPr lvl="5" algn="ctr" rtl="0">
              <a:lnSpc>
                <a:spcPct val="100000"/>
              </a:lnSpc>
              <a:spcBef>
                <a:spcPts val="0"/>
              </a:spcBef>
              <a:spcAft>
                <a:spcPts val="0"/>
              </a:spcAft>
              <a:buClr>
                <a:srgbClr val="434343"/>
              </a:buClr>
              <a:buSzPts val="1200"/>
              <a:buFont typeface="Roboto Condensed Light"/>
              <a:buAutoNum type="romanLcPeriod"/>
              <a:defRPr sz="1200"/>
            </a:lvl6pPr>
            <a:lvl7pPr lvl="6" algn="ctr" rtl="0">
              <a:lnSpc>
                <a:spcPct val="100000"/>
              </a:lnSpc>
              <a:spcBef>
                <a:spcPts val="0"/>
              </a:spcBef>
              <a:spcAft>
                <a:spcPts val="0"/>
              </a:spcAft>
              <a:buClr>
                <a:srgbClr val="434343"/>
              </a:buClr>
              <a:buSzPts val="1200"/>
              <a:buFont typeface="Roboto Condensed Light"/>
              <a:buAutoNum type="arabicPeriod"/>
              <a:defRPr sz="1200"/>
            </a:lvl7pPr>
            <a:lvl8pPr lvl="7" algn="ctr" rtl="0">
              <a:lnSpc>
                <a:spcPct val="100000"/>
              </a:lnSpc>
              <a:spcBef>
                <a:spcPts val="0"/>
              </a:spcBef>
              <a:spcAft>
                <a:spcPts val="0"/>
              </a:spcAft>
              <a:buClr>
                <a:srgbClr val="434343"/>
              </a:buClr>
              <a:buSzPts val="1200"/>
              <a:buFont typeface="Roboto Condensed Light"/>
              <a:buAutoNum type="alphaLcPeriod"/>
              <a:defRPr sz="1200"/>
            </a:lvl8pPr>
            <a:lvl9pPr lvl="8" algn="ctr" rtl="0">
              <a:lnSpc>
                <a:spcPct val="100000"/>
              </a:lnSpc>
              <a:spcBef>
                <a:spcPts val="0"/>
              </a:spcBef>
              <a:spcAft>
                <a:spcPts val="0"/>
              </a:spcAft>
              <a:buClr>
                <a:srgbClr val="434343"/>
              </a:buClr>
              <a:buSzPts val="1200"/>
              <a:buFont typeface="Roboto Condensed Light"/>
              <a:buAutoNum type="romanLcPeriod"/>
              <a:defRPr sz="1200"/>
            </a:lvl9pPr>
          </a:lstStyle>
          <a:p>
            <a:endParaRPr/>
          </a:p>
        </p:txBody>
      </p:sp>
      <p:sp>
        <p:nvSpPr>
          <p:cNvPr id="37" name="Google Shape;37;p7"/>
          <p:cNvSpPr txBox="1">
            <a:spLocks noGrp="1"/>
          </p:cNvSpPr>
          <p:nvPr>
            <p:ph type="title"/>
          </p:nvPr>
        </p:nvSpPr>
        <p:spPr>
          <a:xfrm>
            <a:off x="594657" y="355641"/>
            <a:ext cx="3155400" cy="12618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3"/>
        <p:cNvGrpSpPr/>
        <p:nvPr/>
      </p:nvGrpSpPr>
      <p:grpSpPr>
        <a:xfrm>
          <a:off x="0" y="0"/>
          <a:ext cx="0" cy="0"/>
          <a:chOff x="0" y="0"/>
          <a:chExt cx="0" cy="0"/>
        </a:xfrm>
      </p:grpSpPr>
      <p:sp>
        <p:nvSpPr>
          <p:cNvPr id="44" name="Google Shape;44;p9"/>
          <p:cNvSpPr txBox="1">
            <a:spLocks noGrp="1"/>
          </p:cNvSpPr>
          <p:nvPr>
            <p:ph type="subTitle" idx="1"/>
          </p:nvPr>
        </p:nvSpPr>
        <p:spPr>
          <a:xfrm>
            <a:off x="614730" y="2131575"/>
            <a:ext cx="2505900" cy="1431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100"/>
              <a:buNone/>
              <a:defRPr/>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5" name="Google Shape;45;p9"/>
          <p:cNvSpPr txBox="1">
            <a:spLocks noGrp="1"/>
          </p:cNvSpPr>
          <p:nvPr>
            <p:ph type="title"/>
          </p:nvPr>
        </p:nvSpPr>
        <p:spPr>
          <a:xfrm>
            <a:off x="5420751" y="422799"/>
            <a:ext cx="3097800" cy="937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7200">
                <a:solidFill>
                  <a:schemeClr val="lt1"/>
                </a:solidFill>
              </a:defRPr>
            </a:lvl1pPr>
            <a:lvl2pPr lvl="1" algn="r" rtl="0">
              <a:spcBef>
                <a:spcPts val="0"/>
              </a:spcBef>
              <a:spcAft>
                <a:spcPts val="0"/>
              </a:spcAft>
              <a:buNone/>
              <a:defRPr sz="7200">
                <a:solidFill>
                  <a:schemeClr val="lt1"/>
                </a:solidFill>
              </a:defRPr>
            </a:lvl2pPr>
            <a:lvl3pPr lvl="2" algn="r" rtl="0">
              <a:spcBef>
                <a:spcPts val="0"/>
              </a:spcBef>
              <a:spcAft>
                <a:spcPts val="0"/>
              </a:spcAft>
              <a:buNone/>
              <a:defRPr sz="7200">
                <a:solidFill>
                  <a:schemeClr val="lt1"/>
                </a:solidFill>
              </a:defRPr>
            </a:lvl3pPr>
            <a:lvl4pPr lvl="3" algn="r" rtl="0">
              <a:spcBef>
                <a:spcPts val="0"/>
              </a:spcBef>
              <a:spcAft>
                <a:spcPts val="0"/>
              </a:spcAft>
              <a:buNone/>
              <a:defRPr sz="7200">
                <a:solidFill>
                  <a:schemeClr val="lt1"/>
                </a:solidFill>
              </a:defRPr>
            </a:lvl4pPr>
            <a:lvl5pPr lvl="4" algn="r" rtl="0">
              <a:spcBef>
                <a:spcPts val="0"/>
              </a:spcBef>
              <a:spcAft>
                <a:spcPts val="0"/>
              </a:spcAft>
              <a:buNone/>
              <a:defRPr sz="7200">
                <a:solidFill>
                  <a:schemeClr val="lt1"/>
                </a:solidFill>
              </a:defRPr>
            </a:lvl5pPr>
            <a:lvl6pPr lvl="5" algn="r" rtl="0">
              <a:spcBef>
                <a:spcPts val="0"/>
              </a:spcBef>
              <a:spcAft>
                <a:spcPts val="0"/>
              </a:spcAft>
              <a:buNone/>
              <a:defRPr sz="7200">
                <a:solidFill>
                  <a:schemeClr val="lt1"/>
                </a:solidFill>
              </a:defRPr>
            </a:lvl6pPr>
            <a:lvl7pPr lvl="6" algn="r" rtl="0">
              <a:spcBef>
                <a:spcPts val="0"/>
              </a:spcBef>
              <a:spcAft>
                <a:spcPts val="0"/>
              </a:spcAft>
              <a:buNone/>
              <a:defRPr sz="7200">
                <a:solidFill>
                  <a:schemeClr val="lt1"/>
                </a:solidFill>
              </a:defRPr>
            </a:lvl7pPr>
            <a:lvl8pPr lvl="7" algn="r" rtl="0">
              <a:spcBef>
                <a:spcPts val="0"/>
              </a:spcBef>
              <a:spcAft>
                <a:spcPts val="0"/>
              </a:spcAft>
              <a:buNone/>
              <a:defRPr sz="7200">
                <a:solidFill>
                  <a:schemeClr val="lt1"/>
                </a:solidFill>
              </a:defRPr>
            </a:lvl8pPr>
            <a:lvl9pPr lvl="8" algn="r" rtl="0">
              <a:spcBef>
                <a:spcPts val="0"/>
              </a:spcBef>
              <a:spcAft>
                <a:spcPts val="0"/>
              </a:spcAft>
              <a:buNone/>
              <a:defRPr sz="7200">
                <a:solidFill>
                  <a:schemeClr val="lt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4"/>
        <p:cNvGrpSpPr/>
        <p:nvPr/>
      </p:nvGrpSpPr>
      <p:grpSpPr>
        <a:xfrm>
          <a:off x="0" y="0"/>
          <a:ext cx="0" cy="0"/>
          <a:chOff x="0" y="0"/>
          <a:chExt cx="0" cy="0"/>
        </a:xfrm>
      </p:grpSpPr>
      <p:sp>
        <p:nvSpPr>
          <p:cNvPr id="55" name="Google Shape;55;p12"/>
          <p:cNvSpPr txBox="1">
            <a:spLocks noGrp="1"/>
          </p:cNvSpPr>
          <p:nvPr>
            <p:ph type="title" hasCustomPrompt="1"/>
          </p:nvPr>
        </p:nvSpPr>
        <p:spPr>
          <a:xfrm rot="121">
            <a:off x="345816" y="2356616"/>
            <a:ext cx="8520600" cy="1233000"/>
          </a:xfrm>
          <a:prstGeom prst="rect">
            <a:avLst/>
          </a:prstGeom>
        </p:spPr>
        <p:txBody>
          <a:bodyPr spcFirstLastPara="1" wrap="square" lIns="91425" tIns="91425" rIns="91425" bIns="91425" anchor="ctr" anchorCtr="0">
            <a:noAutofit/>
          </a:bodyPr>
          <a:lstStyle>
            <a:lvl1pPr lvl="0" algn="ctr">
              <a:spcBef>
                <a:spcPts val="0"/>
              </a:spcBef>
              <a:spcAft>
                <a:spcPts val="0"/>
              </a:spcAft>
              <a:buSzPts val="12000"/>
              <a:buNone/>
              <a:defRPr sz="72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56" name="Google Shape;56;p12"/>
          <p:cNvSpPr txBox="1">
            <a:spLocks noGrp="1"/>
          </p:cNvSpPr>
          <p:nvPr>
            <p:ph type="subTitle" idx="1"/>
          </p:nvPr>
        </p:nvSpPr>
        <p:spPr>
          <a:xfrm flipH="1">
            <a:off x="3482150" y="1567376"/>
            <a:ext cx="21798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2">
  <p:cSld name="CUSTOM_1_1">
    <p:spTree>
      <p:nvGrpSpPr>
        <p:cNvPr id="1" name="Shape 83"/>
        <p:cNvGrpSpPr/>
        <p:nvPr/>
      </p:nvGrpSpPr>
      <p:grpSpPr>
        <a:xfrm>
          <a:off x="0" y="0"/>
          <a:ext cx="0" cy="0"/>
          <a:chOff x="0" y="0"/>
          <a:chExt cx="0" cy="0"/>
        </a:xfrm>
      </p:grpSpPr>
      <p:sp>
        <p:nvSpPr>
          <p:cNvPr id="84" name="Google Shape;84;p15"/>
          <p:cNvSpPr/>
          <p:nvPr/>
        </p:nvSpPr>
        <p:spPr>
          <a:xfrm>
            <a:off x="7743900" y="-40925"/>
            <a:ext cx="1514400" cy="10581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5"/>
          <p:cNvSpPr txBox="1">
            <a:spLocks noGrp="1"/>
          </p:cNvSpPr>
          <p:nvPr>
            <p:ph type="subTitle" idx="1"/>
          </p:nvPr>
        </p:nvSpPr>
        <p:spPr>
          <a:xfrm flipH="1">
            <a:off x="5108325" y="2292100"/>
            <a:ext cx="3041700" cy="8754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6" name="Google Shape;86;p15"/>
          <p:cNvSpPr txBox="1">
            <a:spLocks noGrp="1"/>
          </p:cNvSpPr>
          <p:nvPr>
            <p:ph type="subTitle" idx="2"/>
          </p:nvPr>
        </p:nvSpPr>
        <p:spPr>
          <a:xfrm flipH="1">
            <a:off x="872325" y="2286475"/>
            <a:ext cx="3101100" cy="10581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200"/>
              <a:buNone/>
              <a:defRPr/>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87" name="Google Shape;87;p15"/>
          <p:cNvSpPr txBox="1">
            <a:spLocks noGrp="1"/>
          </p:cNvSpPr>
          <p:nvPr>
            <p:ph type="title"/>
          </p:nvPr>
        </p:nvSpPr>
        <p:spPr>
          <a:xfrm>
            <a:off x="3842525" y="354225"/>
            <a:ext cx="4674900" cy="634200"/>
          </a:xfrm>
          <a:prstGeom prst="rect">
            <a:avLst/>
          </a:prstGeom>
        </p:spPr>
        <p:txBody>
          <a:bodyPr spcFirstLastPara="1" wrap="square" lIns="91425" tIns="91425" rIns="91425" bIns="91425" anchor="t" anchorCtr="0">
            <a:noAutofit/>
          </a:bodyPr>
          <a:lstStyle>
            <a:lvl1pPr lvl="0" algn="r" rtl="0">
              <a:spcBef>
                <a:spcPts val="0"/>
              </a:spcBef>
              <a:spcAft>
                <a:spcPts val="0"/>
              </a:spcAft>
              <a:buNone/>
              <a:defRPr sz="3000"/>
            </a:lvl1pPr>
            <a:lvl2pPr lvl="1" algn="r" rtl="0">
              <a:spcBef>
                <a:spcPts val="0"/>
              </a:spcBef>
              <a:spcAft>
                <a:spcPts val="0"/>
              </a:spcAft>
              <a:buNone/>
              <a:defRPr sz="3000"/>
            </a:lvl2pPr>
            <a:lvl3pPr lvl="2" algn="r" rtl="0">
              <a:spcBef>
                <a:spcPts val="0"/>
              </a:spcBef>
              <a:spcAft>
                <a:spcPts val="0"/>
              </a:spcAft>
              <a:buNone/>
              <a:defRPr sz="3000"/>
            </a:lvl3pPr>
            <a:lvl4pPr lvl="3" algn="r" rtl="0">
              <a:spcBef>
                <a:spcPts val="0"/>
              </a:spcBef>
              <a:spcAft>
                <a:spcPts val="0"/>
              </a:spcAft>
              <a:buNone/>
              <a:defRPr sz="3000"/>
            </a:lvl4pPr>
            <a:lvl5pPr lvl="4" algn="r" rtl="0">
              <a:spcBef>
                <a:spcPts val="0"/>
              </a:spcBef>
              <a:spcAft>
                <a:spcPts val="0"/>
              </a:spcAft>
              <a:buNone/>
              <a:defRPr sz="3000"/>
            </a:lvl5pPr>
            <a:lvl6pPr lvl="5" algn="r" rtl="0">
              <a:spcBef>
                <a:spcPts val="0"/>
              </a:spcBef>
              <a:spcAft>
                <a:spcPts val="0"/>
              </a:spcAft>
              <a:buNone/>
              <a:defRPr sz="3000"/>
            </a:lvl6pPr>
            <a:lvl7pPr lvl="6" algn="r" rtl="0">
              <a:spcBef>
                <a:spcPts val="0"/>
              </a:spcBef>
              <a:spcAft>
                <a:spcPts val="0"/>
              </a:spcAft>
              <a:buNone/>
              <a:defRPr sz="3000"/>
            </a:lvl7pPr>
            <a:lvl8pPr lvl="7" algn="r" rtl="0">
              <a:spcBef>
                <a:spcPts val="0"/>
              </a:spcBef>
              <a:spcAft>
                <a:spcPts val="0"/>
              </a:spcAft>
              <a:buNone/>
              <a:defRPr sz="3000"/>
            </a:lvl8pPr>
            <a:lvl9pPr lvl="8" algn="r" rtl="0">
              <a:spcBef>
                <a:spcPts val="0"/>
              </a:spcBef>
              <a:spcAft>
                <a:spcPts val="0"/>
              </a:spcAft>
              <a:buNone/>
              <a:defRPr sz="3000"/>
            </a:lvl9pPr>
          </a:lstStyle>
          <a:p>
            <a:endParaRPr/>
          </a:p>
        </p:txBody>
      </p:sp>
      <p:sp>
        <p:nvSpPr>
          <p:cNvPr id="88" name="Google Shape;88;p15"/>
          <p:cNvSpPr txBox="1">
            <a:spLocks noGrp="1"/>
          </p:cNvSpPr>
          <p:nvPr>
            <p:ph type="subTitle" idx="3"/>
          </p:nvPr>
        </p:nvSpPr>
        <p:spPr>
          <a:xfrm flipH="1">
            <a:off x="5170232" y="3921525"/>
            <a:ext cx="1649700" cy="634200"/>
          </a:xfrm>
          <a:prstGeom prst="rect">
            <a:avLst/>
          </a:prstGeom>
        </p:spPr>
        <p:txBody>
          <a:bodyPr spcFirstLastPara="1" wrap="square" lIns="91425" tIns="91425" rIns="91425" bIns="91425" anchor="b" anchorCtr="0">
            <a:noAutofit/>
          </a:bodyPr>
          <a:lstStyle>
            <a:lvl1pPr lvl="0" rtl="0">
              <a:lnSpc>
                <a:spcPct val="100000"/>
              </a:lnSpc>
              <a:spcBef>
                <a:spcPts val="0"/>
              </a:spcBef>
              <a:spcAft>
                <a:spcPts val="0"/>
              </a:spcAft>
              <a:buSzPts val="3000"/>
              <a:buFont typeface="Thasadith"/>
              <a:buNone/>
              <a:defRPr sz="2400">
                <a:latin typeface="Marvel"/>
                <a:ea typeface="Marvel"/>
                <a:cs typeface="Marvel"/>
                <a:sym typeface="Marvel"/>
              </a:defRPr>
            </a:lvl1pPr>
            <a:lvl2pPr lvl="1" algn="ctr" rtl="0">
              <a:lnSpc>
                <a:spcPct val="100000"/>
              </a:lnSpc>
              <a:spcBef>
                <a:spcPts val="0"/>
              </a:spcBef>
              <a:spcAft>
                <a:spcPts val="0"/>
              </a:spcAft>
              <a:buSzPts val="3000"/>
              <a:buFont typeface="Thasadith"/>
              <a:buNone/>
              <a:defRPr sz="3000">
                <a:latin typeface="Thasadith"/>
                <a:ea typeface="Thasadith"/>
                <a:cs typeface="Thasadith"/>
                <a:sym typeface="Thasadith"/>
              </a:defRPr>
            </a:lvl2pPr>
            <a:lvl3pPr lvl="2" algn="ctr" rtl="0">
              <a:lnSpc>
                <a:spcPct val="100000"/>
              </a:lnSpc>
              <a:spcBef>
                <a:spcPts val="0"/>
              </a:spcBef>
              <a:spcAft>
                <a:spcPts val="0"/>
              </a:spcAft>
              <a:buSzPts val="3000"/>
              <a:buFont typeface="Thasadith"/>
              <a:buNone/>
              <a:defRPr sz="3000">
                <a:latin typeface="Thasadith"/>
                <a:ea typeface="Thasadith"/>
                <a:cs typeface="Thasadith"/>
                <a:sym typeface="Thasadith"/>
              </a:defRPr>
            </a:lvl3pPr>
            <a:lvl4pPr lvl="3" algn="ctr" rtl="0">
              <a:lnSpc>
                <a:spcPct val="100000"/>
              </a:lnSpc>
              <a:spcBef>
                <a:spcPts val="0"/>
              </a:spcBef>
              <a:spcAft>
                <a:spcPts val="0"/>
              </a:spcAft>
              <a:buSzPts val="3000"/>
              <a:buFont typeface="Thasadith"/>
              <a:buNone/>
              <a:defRPr sz="3000">
                <a:latin typeface="Thasadith"/>
                <a:ea typeface="Thasadith"/>
                <a:cs typeface="Thasadith"/>
                <a:sym typeface="Thasadith"/>
              </a:defRPr>
            </a:lvl4pPr>
            <a:lvl5pPr lvl="4" algn="ctr" rtl="0">
              <a:lnSpc>
                <a:spcPct val="100000"/>
              </a:lnSpc>
              <a:spcBef>
                <a:spcPts val="0"/>
              </a:spcBef>
              <a:spcAft>
                <a:spcPts val="0"/>
              </a:spcAft>
              <a:buSzPts val="3000"/>
              <a:buFont typeface="Thasadith"/>
              <a:buNone/>
              <a:defRPr sz="3000">
                <a:latin typeface="Thasadith"/>
                <a:ea typeface="Thasadith"/>
                <a:cs typeface="Thasadith"/>
                <a:sym typeface="Thasadith"/>
              </a:defRPr>
            </a:lvl5pPr>
            <a:lvl6pPr lvl="5" algn="ctr" rtl="0">
              <a:lnSpc>
                <a:spcPct val="100000"/>
              </a:lnSpc>
              <a:spcBef>
                <a:spcPts val="0"/>
              </a:spcBef>
              <a:spcAft>
                <a:spcPts val="0"/>
              </a:spcAft>
              <a:buSzPts val="3000"/>
              <a:buFont typeface="Thasadith"/>
              <a:buNone/>
              <a:defRPr sz="3000">
                <a:latin typeface="Thasadith"/>
                <a:ea typeface="Thasadith"/>
                <a:cs typeface="Thasadith"/>
                <a:sym typeface="Thasadith"/>
              </a:defRPr>
            </a:lvl6pPr>
            <a:lvl7pPr lvl="6" algn="ctr" rtl="0">
              <a:lnSpc>
                <a:spcPct val="100000"/>
              </a:lnSpc>
              <a:spcBef>
                <a:spcPts val="0"/>
              </a:spcBef>
              <a:spcAft>
                <a:spcPts val="0"/>
              </a:spcAft>
              <a:buSzPts val="3000"/>
              <a:buFont typeface="Thasadith"/>
              <a:buNone/>
              <a:defRPr sz="3000">
                <a:latin typeface="Thasadith"/>
                <a:ea typeface="Thasadith"/>
                <a:cs typeface="Thasadith"/>
                <a:sym typeface="Thasadith"/>
              </a:defRPr>
            </a:lvl7pPr>
            <a:lvl8pPr lvl="7" algn="ctr" rtl="0">
              <a:lnSpc>
                <a:spcPct val="100000"/>
              </a:lnSpc>
              <a:spcBef>
                <a:spcPts val="0"/>
              </a:spcBef>
              <a:spcAft>
                <a:spcPts val="0"/>
              </a:spcAft>
              <a:buSzPts val="3000"/>
              <a:buFont typeface="Thasadith"/>
              <a:buNone/>
              <a:defRPr sz="3000">
                <a:latin typeface="Thasadith"/>
                <a:ea typeface="Thasadith"/>
                <a:cs typeface="Thasadith"/>
                <a:sym typeface="Thasadith"/>
              </a:defRPr>
            </a:lvl8pPr>
            <a:lvl9pPr lvl="8" algn="ctr" rtl="0">
              <a:lnSpc>
                <a:spcPct val="100000"/>
              </a:lnSpc>
              <a:spcBef>
                <a:spcPts val="0"/>
              </a:spcBef>
              <a:spcAft>
                <a:spcPts val="0"/>
              </a:spcAft>
              <a:buSzPts val="3000"/>
              <a:buFont typeface="Thasadith"/>
              <a:buNone/>
              <a:defRPr sz="3000">
                <a:latin typeface="Thasadith"/>
                <a:ea typeface="Thasadith"/>
                <a:cs typeface="Thasadith"/>
                <a:sym typeface="Thasadith"/>
              </a:defRPr>
            </a:lvl9pPr>
          </a:lstStyle>
          <a:p>
            <a:endParaRPr/>
          </a:p>
        </p:txBody>
      </p:sp>
      <p:sp>
        <p:nvSpPr>
          <p:cNvPr id="89" name="Google Shape;89;p15"/>
          <p:cNvSpPr txBox="1">
            <a:spLocks noGrp="1"/>
          </p:cNvSpPr>
          <p:nvPr>
            <p:ph type="subTitle" idx="4"/>
          </p:nvPr>
        </p:nvSpPr>
        <p:spPr>
          <a:xfrm flipH="1">
            <a:off x="2291625" y="3921514"/>
            <a:ext cx="1681800" cy="634200"/>
          </a:xfrm>
          <a:prstGeom prst="rect">
            <a:avLst/>
          </a:prstGeom>
        </p:spPr>
        <p:txBody>
          <a:bodyPr spcFirstLastPara="1" wrap="square" lIns="91425" tIns="91425" rIns="91425" bIns="91425" anchor="b" anchorCtr="0">
            <a:noAutofit/>
          </a:bodyPr>
          <a:lstStyle>
            <a:lvl1pPr lvl="0" algn="r" rtl="0">
              <a:lnSpc>
                <a:spcPct val="100000"/>
              </a:lnSpc>
              <a:spcBef>
                <a:spcPts val="0"/>
              </a:spcBef>
              <a:spcAft>
                <a:spcPts val="0"/>
              </a:spcAft>
              <a:buSzPts val="3000"/>
              <a:buFont typeface="Thasadith"/>
              <a:buNone/>
              <a:defRPr sz="2400">
                <a:latin typeface="Marvel"/>
                <a:ea typeface="Marvel"/>
                <a:cs typeface="Marvel"/>
                <a:sym typeface="Marvel"/>
              </a:defRPr>
            </a:lvl1pPr>
            <a:lvl2pPr lvl="1" algn="ctr" rtl="0">
              <a:lnSpc>
                <a:spcPct val="100000"/>
              </a:lnSpc>
              <a:spcBef>
                <a:spcPts val="0"/>
              </a:spcBef>
              <a:spcAft>
                <a:spcPts val="0"/>
              </a:spcAft>
              <a:buSzPts val="3000"/>
              <a:buFont typeface="Thasadith"/>
              <a:buNone/>
              <a:defRPr sz="3000">
                <a:latin typeface="Thasadith"/>
                <a:ea typeface="Thasadith"/>
                <a:cs typeface="Thasadith"/>
                <a:sym typeface="Thasadith"/>
              </a:defRPr>
            </a:lvl2pPr>
            <a:lvl3pPr lvl="2" algn="ctr" rtl="0">
              <a:lnSpc>
                <a:spcPct val="100000"/>
              </a:lnSpc>
              <a:spcBef>
                <a:spcPts val="0"/>
              </a:spcBef>
              <a:spcAft>
                <a:spcPts val="0"/>
              </a:spcAft>
              <a:buSzPts val="3000"/>
              <a:buFont typeface="Thasadith"/>
              <a:buNone/>
              <a:defRPr sz="3000">
                <a:latin typeface="Thasadith"/>
                <a:ea typeface="Thasadith"/>
                <a:cs typeface="Thasadith"/>
                <a:sym typeface="Thasadith"/>
              </a:defRPr>
            </a:lvl3pPr>
            <a:lvl4pPr lvl="3" algn="ctr" rtl="0">
              <a:lnSpc>
                <a:spcPct val="100000"/>
              </a:lnSpc>
              <a:spcBef>
                <a:spcPts val="0"/>
              </a:spcBef>
              <a:spcAft>
                <a:spcPts val="0"/>
              </a:spcAft>
              <a:buSzPts val="3000"/>
              <a:buFont typeface="Thasadith"/>
              <a:buNone/>
              <a:defRPr sz="3000">
                <a:latin typeface="Thasadith"/>
                <a:ea typeface="Thasadith"/>
                <a:cs typeface="Thasadith"/>
                <a:sym typeface="Thasadith"/>
              </a:defRPr>
            </a:lvl4pPr>
            <a:lvl5pPr lvl="4" algn="ctr" rtl="0">
              <a:lnSpc>
                <a:spcPct val="100000"/>
              </a:lnSpc>
              <a:spcBef>
                <a:spcPts val="0"/>
              </a:spcBef>
              <a:spcAft>
                <a:spcPts val="0"/>
              </a:spcAft>
              <a:buSzPts val="3000"/>
              <a:buFont typeface="Thasadith"/>
              <a:buNone/>
              <a:defRPr sz="3000">
                <a:latin typeface="Thasadith"/>
                <a:ea typeface="Thasadith"/>
                <a:cs typeface="Thasadith"/>
                <a:sym typeface="Thasadith"/>
              </a:defRPr>
            </a:lvl5pPr>
            <a:lvl6pPr lvl="5" algn="ctr" rtl="0">
              <a:lnSpc>
                <a:spcPct val="100000"/>
              </a:lnSpc>
              <a:spcBef>
                <a:spcPts val="0"/>
              </a:spcBef>
              <a:spcAft>
                <a:spcPts val="0"/>
              </a:spcAft>
              <a:buSzPts val="3000"/>
              <a:buFont typeface="Thasadith"/>
              <a:buNone/>
              <a:defRPr sz="3000">
                <a:latin typeface="Thasadith"/>
                <a:ea typeface="Thasadith"/>
                <a:cs typeface="Thasadith"/>
                <a:sym typeface="Thasadith"/>
              </a:defRPr>
            </a:lvl6pPr>
            <a:lvl7pPr lvl="6" algn="ctr" rtl="0">
              <a:lnSpc>
                <a:spcPct val="100000"/>
              </a:lnSpc>
              <a:spcBef>
                <a:spcPts val="0"/>
              </a:spcBef>
              <a:spcAft>
                <a:spcPts val="0"/>
              </a:spcAft>
              <a:buSzPts val="3000"/>
              <a:buFont typeface="Thasadith"/>
              <a:buNone/>
              <a:defRPr sz="3000">
                <a:latin typeface="Thasadith"/>
                <a:ea typeface="Thasadith"/>
                <a:cs typeface="Thasadith"/>
                <a:sym typeface="Thasadith"/>
              </a:defRPr>
            </a:lvl7pPr>
            <a:lvl8pPr lvl="7" algn="ctr" rtl="0">
              <a:lnSpc>
                <a:spcPct val="100000"/>
              </a:lnSpc>
              <a:spcBef>
                <a:spcPts val="0"/>
              </a:spcBef>
              <a:spcAft>
                <a:spcPts val="0"/>
              </a:spcAft>
              <a:buSzPts val="3000"/>
              <a:buFont typeface="Thasadith"/>
              <a:buNone/>
              <a:defRPr sz="3000">
                <a:latin typeface="Thasadith"/>
                <a:ea typeface="Thasadith"/>
                <a:cs typeface="Thasadith"/>
                <a:sym typeface="Thasadith"/>
              </a:defRPr>
            </a:lvl8pPr>
            <a:lvl9pPr lvl="8" algn="ctr" rtl="0">
              <a:lnSpc>
                <a:spcPct val="100000"/>
              </a:lnSpc>
              <a:spcBef>
                <a:spcPts val="0"/>
              </a:spcBef>
              <a:spcAft>
                <a:spcPts val="0"/>
              </a:spcAft>
              <a:buSzPts val="3000"/>
              <a:buFont typeface="Thasadith"/>
              <a:buNone/>
              <a:defRPr sz="3000">
                <a:latin typeface="Thasadith"/>
                <a:ea typeface="Thasadith"/>
                <a:cs typeface="Thasadith"/>
                <a:sym typeface="Thasadith"/>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hree columns ">
  <p:cSld name="CUSTOM_2">
    <p:spTree>
      <p:nvGrpSpPr>
        <p:cNvPr id="1" name="Shape 90"/>
        <p:cNvGrpSpPr/>
        <p:nvPr/>
      </p:nvGrpSpPr>
      <p:grpSpPr>
        <a:xfrm>
          <a:off x="0" y="0"/>
          <a:ext cx="0" cy="0"/>
          <a:chOff x="0" y="0"/>
          <a:chExt cx="0" cy="0"/>
        </a:xfrm>
      </p:grpSpPr>
      <p:sp>
        <p:nvSpPr>
          <p:cNvPr id="91" name="Google Shape;91;p16"/>
          <p:cNvSpPr/>
          <p:nvPr/>
        </p:nvSpPr>
        <p:spPr>
          <a:xfrm>
            <a:off x="-123750" y="-40925"/>
            <a:ext cx="1514400" cy="10581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16"/>
          <p:cNvSpPr txBox="1">
            <a:spLocks noGrp="1"/>
          </p:cNvSpPr>
          <p:nvPr>
            <p:ph type="ctrTitle"/>
          </p:nvPr>
        </p:nvSpPr>
        <p:spPr>
          <a:xfrm flipH="1">
            <a:off x="6605688" y="248933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3" name="Google Shape;93;p16"/>
          <p:cNvSpPr txBox="1">
            <a:spLocks noGrp="1"/>
          </p:cNvSpPr>
          <p:nvPr>
            <p:ph type="subTitle" idx="1"/>
          </p:nvPr>
        </p:nvSpPr>
        <p:spPr>
          <a:xfrm flipH="1">
            <a:off x="6404388" y="2911450"/>
            <a:ext cx="19632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4" name="Google Shape;94;p16"/>
          <p:cNvSpPr txBox="1">
            <a:spLocks noGrp="1"/>
          </p:cNvSpPr>
          <p:nvPr>
            <p:ph type="ctrTitle" idx="2"/>
          </p:nvPr>
        </p:nvSpPr>
        <p:spPr>
          <a:xfrm flipH="1">
            <a:off x="977706" y="2489339"/>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5" name="Google Shape;95;p16"/>
          <p:cNvSpPr txBox="1">
            <a:spLocks noGrp="1"/>
          </p:cNvSpPr>
          <p:nvPr>
            <p:ph type="subTitle" idx="3"/>
          </p:nvPr>
        </p:nvSpPr>
        <p:spPr>
          <a:xfrm flipH="1">
            <a:off x="877501" y="2911450"/>
            <a:ext cx="17610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6" name="Google Shape;96;p16"/>
          <p:cNvSpPr txBox="1">
            <a:spLocks noGrp="1"/>
          </p:cNvSpPr>
          <p:nvPr>
            <p:ph type="ctrTitle" idx="4"/>
          </p:nvPr>
        </p:nvSpPr>
        <p:spPr>
          <a:xfrm flipH="1">
            <a:off x="3664356" y="2489339"/>
            <a:ext cx="18153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2400"/>
              <a:buNone/>
              <a:defRPr sz="2000"/>
            </a:lvl1pPr>
            <a:lvl2pPr lvl="1" algn="ctr" rtl="0">
              <a:spcBef>
                <a:spcPts val="0"/>
              </a:spcBef>
              <a:spcAft>
                <a:spcPts val="0"/>
              </a:spcAft>
              <a:buSzPts val="1800"/>
              <a:buNone/>
              <a:defRPr sz="1800"/>
            </a:lvl2pPr>
            <a:lvl3pPr lvl="2" algn="ctr" rtl="0">
              <a:spcBef>
                <a:spcPts val="0"/>
              </a:spcBef>
              <a:spcAft>
                <a:spcPts val="0"/>
              </a:spcAft>
              <a:buSzPts val="1800"/>
              <a:buNone/>
              <a:defRPr sz="1800"/>
            </a:lvl3pPr>
            <a:lvl4pPr lvl="3" algn="ctr" rtl="0">
              <a:spcBef>
                <a:spcPts val="0"/>
              </a:spcBef>
              <a:spcAft>
                <a:spcPts val="0"/>
              </a:spcAft>
              <a:buSzPts val="1800"/>
              <a:buNone/>
              <a:defRPr sz="1800"/>
            </a:lvl4pPr>
            <a:lvl5pPr lvl="4" algn="ctr" rtl="0">
              <a:spcBef>
                <a:spcPts val="0"/>
              </a:spcBef>
              <a:spcAft>
                <a:spcPts val="0"/>
              </a:spcAft>
              <a:buSzPts val="1800"/>
              <a:buNone/>
              <a:defRPr sz="1800"/>
            </a:lvl5pPr>
            <a:lvl6pPr lvl="5" algn="ctr" rtl="0">
              <a:spcBef>
                <a:spcPts val="0"/>
              </a:spcBef>
              <a:spcAft>
                <a:spcPts val="0"/>
              </a:spcAft>
              <a:buSzPts val="1800"/>
              <a:buNone/>
              <a:defRPr sz="1800"/>
            </a:lvl6pPr>
            <a:lvl7pPr lvl="6" algn="ctr" rtl="0">
              <a:spcBef>
                <a:spcPts val="0"/>
              </a:spcBef>
              <a:spcAft>
                <a:spcPts val="0"/>
              </a:spcAft>
              <a:buSzPts val="1800"/>
              <a:buNone/>
              <a:defRPr sz="1800"/>
            </a:lvl7pPr>
            <a:lvl8pPr lvl="7" algn="ctr" rtl="0">
              <a:spcBef>
                <a:spcPts val="0"/>
              </a:spcBef>
              <a:spcAft>
                <a:spcPts val="0"/>
              </a:spcAft>
              <a:buSzPts val="1800"/>
              <a:buNone/>
              <a:defRPr sz="1800"/>
            </a:lvl8pPr>
            <a:lvl9pPr lvl="8" algn="ctr" rtl="0">
              <a:spcBef>
                <a:spcPts val="0"/>
              </a:spcBef>
              <a:spcAft>
                <a:spcPts val="0"/>
              </a:spcAft>
              <a:buSzPts val="1800"/>
              <a:buNone/>
              <a:defRPr sz="1800"/>
            </a:lvl9pPr>
          </a:lstStyle>
          <a:p>
            <a:endParaRPr/>
          </a:p>
        </p:txBody>
      </p:sp>
      <p:sp>
        <p:nvSpPr>
          <p:cNvPr id="97" name="Google Shape;97;p16"/>
          <p:cNvSpPr txBox="1">
            <a:spLocks noGrp="1"/>
          </p:cNvSpPr>
          <p:nvPr>
            <p:ph type="subTitle" idx="5"/>
          </p:nvPr>
        </p:nvSpPr>
        <p:spPr>
          <a:xfrm flipH="1">
            <a:off x="3664351" y="2911450"/>
            <a:ext cx="18153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98" name="Google Shape;98;p16"/>
          <p:cNvSpPr txBox="1">
            <a:spLocks noGrp="1"/>
          </p:cNvSpPr>
          <p:nvPr>
            <p:ph type="title" idx="6"/>
          </p:nvPr>
        </p:nvSpPr>
        <p:spPr>
          <a:xfrm>
            <a:off x="603525" y="355646"/>
            <a:ext cx="3393600" cy="7524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six columns">
  <p:cSld name="CUSTOM_3">
    <p:spTree>
      <p:nvGrpSpPr>
        <p:cNvPr id="1" name="Shape 99"/>
        <p:cNvGrpSpPr/>
        <p:nvPr/>
      </p:nvGrpSpPr>
      <p:grpSpPr>
        <a:xfrm>
          <a:off x="0" y="0"/>
          <a:ext cx="0" cy="0"/>
          <a:chOff x="0" y="0"/>
          <a:chExt cx="0" cy="0"/>
        </a:xfrm>
      </p:grpSpPr>
      <p:sp>
        <p:nvSpPr>
          <p:cNvPr id="100" name="Google Shape;100;p17"/>
          <p:cNvSpPr/>
          <p:nvPr/>
        </p:nvSpPr>
        <p:spPr>
          <a:xfrm>
            <a:off x="-123750" y="-40925"/>
            <a:ext cx="1514400" cy="1058100"/>
          </a:xfrm>
          <a:prstGeom prst="roundRect">
            <a:avLst>
              <a:gd name="adj" fmla="val 16667"/>
            </a:avLst>
          </a:prstGeom>
          <a:solidFill>
            <a:srgbClr val="EE8C94">
              <a:alpha val="252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7"/>
          <p:cNvSpPr txBox="1">
            <a:spLocks noGrp="1"/>
          </p:cNvSpPr>
          <p:nvPr>
            <p:ph type="ctrTitle"/>
          </p:nvPr>
        </p:nvSpPr>
        <p:spPr>
          <a:xfrm flipH="1">
            <a:off x="6196038" y="1526811"/>
            <a:ext cx="18240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400"/>
              <a:buNone/>
              <a:defRPr sz="1800">
                <a:solidFill>
                  <a:schemeClr val="lt1"/>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02" name="Google Shape;102;p17"/>
          <p:cNvSpPr txBox="1">
            <a:spLocks noGrp="1"/>
          </p:cNvSpPr>
          <p:nvPr>
            <p:ph type="subTitle" idx="1"/>
          </p:nvPr>
        </p:nvSpPr>
        <p:spPr>
          <a:xfrm flipH="1">
            <a:off x="6050688" y="2114681"/>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3" name="Google Shape;103;p17"/>
          <p:cNvSpPr txBox="1">
            <a:spLocks noGrp="1"/>
          </p:cNvSpPr>
          <p:nvPr>
            <p:ph type="ctrTitle" idx="2"/>
          </p:nvPr>
        </p:nvSpPr>
        <p:spPr>
          <a:xfrm flipH="1">
            <a:off x="3817913" y="1526811"/>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400"/>
              <a:buNone/>
              <a:defRPr sz="1800">
                <a:solidFill>
                  <a:schemeClr val="lt1"/>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04" name="Google Shape;104;p17"/>
          <p:cNvSpPr txBox="1">
            <a:spLocks noGrp="1"/>
          </p:cNvSpPr>
          <p:nvPr>
            <p:ph type="subTitle" idx="3"/>
          </p:nvPr>
        </p:nvSpPr>
        <p:spPr>
          <a:xfrm flipH="1">
            <a:off x="3540863" y="2114681"/>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5" name="Google Shape;105;p17"/>
          <p:cNvSpPr txBox="1">
            <a:spLocks noGrp="1"/>
          </p:cNvSpPr>
          <p:nvPr>
            <p:ph type="ctrTitle" idx="4"/>
          </p:nvPr>
        </p:nvSpPr>
        <p:spPr>
          <a:xfrm flipH="1">
            <a:off x="6327738" y="3137772"/>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400"/>
              <a:buNone/>
              <a:defRPr sz="1800">
                <a:solidFill>
                  <a:schemeClr val="lt1"/>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06" name="Google Shape;106;p17"/>
          <p:cNvSpPr txBox="1">
            <a:spLocks noGrp="1"/>
          </p:cNvSpPr>
          <p:nvPr>
            <p:ph type="subTitle" idx="5"/>
          </p:nvPr>
        </p:nvSpPr>
        <p:spPr>
          <a:xfrm flipH="1">
            <a:off x="6050688" y="3730243"/>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7" name="Google Shape;107;p17"/>
          <p:cNvSpPr txBox="1">
            <a:spLocks noGrp="1"/>
          </p:cNvSpPr>
          <p:nvPr>
            <p:ph type="ctrTitle" idx="6"/>
          </p:nvPr>
        </p:nvSpPr>
        <p:spPr>
          <a:xfrm flipH="1">
            <a:off x="1255663" y="1670211"/>
            <a:ext cx="1560600" cy="4344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400"/>
              <a:buNone/>
              <a:defRPr sz="1800">
                <a:solidFill>
                  <a:schemeClr val="lt1"/>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08" name="Google Shape;108;p17"/>
          <p:cNvSpPr txBox="1">
            <a:spLocks noGrp="1"/>
          </p:cNvSpPr>
          <p:nvPr>
            <p:ph type="subTitle" idx="7"/>
          </p:nvPr>
        </p:nvSpPr>
        <p:spPr>
          <a:xfrm flipH="1">
            <a:off x="978613" y="2114680"/>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09" name="Google Shape;109;p17"/>
          <p:cNvSpPr txBox="1">
            <a:spLocks noGrp="1"/>
          </p:cNvSpPr>
          <p:nvPr>
            <p:ph type="ctrTitle" idx="8"/>
          </p:nvPr>
        </p:nvSpPr>
        <p:spPr>
          <a:xfrm flipH="1">
            <a:off x="3817913" y="3137772"/>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400"/>
              <a:buNone/>
              <a:defRPr sz="1800">
                <a:solidFill>
                  <a:schemeClr val="lt1"/>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10" name="Google Shape;110;p17"/>
          <p:cNvSpPr txBox="1">
            <a:spLocks noGrp="1"/>
          </p:cNvSpPr>
          <p:nvPr>
            <p:ph type="subTitle" idx="9"/>
          </p:nvPr>
        </p:nvSpPr>
        <p:spPr>
          <a:xfrm flipH="1">
            <a:off x="3540863" y="3730243"/>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1" name="Google Shape;111;p17"/>
          <p:cNvSpPr txBox="1">
            <a:spLocks noGrp="1"/>
          </p:cNvSpPr>
          <p:nvPr>
            <p:ph type="ctrTitle" idx="13"/>
          </p:nvPr>
        </p:nvSpPr>
        <p:spPr>
          <a:xfrm flipH="1">
            <a:off x="1255664" y="3137780"/>
            <a:ext cx="1560600" cy="577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accent3"/>
              </a:buClr>
              <a:buSzPts val="1400"/>
              <a:buNone/>
              <a:defRPr sz="1800">
                <a:solidFill>
                  <a:schemeClr val="lt1"/>
                </a:solidFill>
              </a:defRPr>
            </a:lvl1pPr>
            <a:lvl2pPr lvl="1" algn="ctr" rtl="0">
              <a:spcBef>
                <a:spcPts val="0"/>
              </a:spcBef>
              <a:spcAft>
                <a:spcPts val="0"/>
              </a:spcAft>
              <a:buClr>
                <a:schemeClr val="accent3"/>
              </a:buClr>
              <a:buSzPts val="1400"/>
              <a:buNone/>
              <a:defRPr sz="1400">
                <a:solidFill>
                  <a:schemeClr val="accent3"/>
                </a:solidFill>
              </a:defRPr>
            </a:lvl2pPr>
            <a:lvl3pPr lvl="2" algn="ctr" rtl="0">
              <a:spcBef>
                <a:spcPts val="0"/>
              </a:spcBef>
              <a:spcAft>
                <a:spcPts val="0"/>
              </a:spcAft>
              <a:buClr>
                <a:schemeClr val="accent3"/>
              </a:buClr>
              <a:buSzPts val="1400"/>
              <a:buNone/>
              <a:defRPr sz="1400">
                <a:solidFill>
                  <a:schemeClr val="accent3"/>
                </a:solidFill>
              </a:defRPr>
            </a:lvl3pPr>
            <a:lvl4pPr lvl="3" algn="ctr" rtl="0">
              <a:spcBef>
                <a:spcPts val="0"/>
              </a:spcBef>
              <a:spcAft>
                <a:spcPts val="0"/>
              </a:spcAft>
              <a:buClr>
                <a:schemeClr val="accent3"/>
              </a:buClr>
              <a:buSzPts val="1400"/>
              <a:buNone/>
              <a:defRPr sz="1400">
                <a:solidFill>
                  <a:schemeClr val="accent3"/>
                </a:solidFill>
              </a:defRPr>
            </a:lvl4pPr>
            <a:lvl5pPr lvl="4" algn="ctr" rtl="0">
              <a:spcBef>
                <a:spcPts val="0"/>
              </a:spcBef>
              <a:spcAft>
                <a:spcPts val="0"/>
              </a:spcAft>
              <a:buClr>
                <a:schemeClr val="accent3"/>
              </a:buClr>
              <a:buSzPts val="1400"/>
              <a:buNone/>
              <a:defRPr sz="1400">
                <a:solidFill>
                  <a:schemeClr val="accent3"/>
                </a:solidFill>
              </a:defRPr>
            </a:lvl5pPr>
            <a:lvl6pPr lvl="5" algn="ctr" rtl="0">
              <a:spcBef>
                <a:spcPts val="0"/>
              </a:spcBef>
              <a:spcAft>
                <a:spcPts val="0"/>
              </a:spcAft>
              <a:buClr>
                <a:schemeClr val="accent3"/>
              </a:buClr>
              <a:buSzPts val="1400"/>
              <a:buNone/>
              <a:defRPr sz="1400">
                <a:solidFill>
                  <a:schemeClr val="accent3"/>
                </a:solidFill>
              </a:defRPr>
            </a:lvl6pPr>
            <a:lvl7pPr lvl="6" algn="ctr" rtl="0">
              <a:spcBef>
                <a:spcPts val="0"/>
              </a:spcBef>
              <a:spcAft>
                <a:spcPts val="0"/>
              </a:spcAft>
              <a:buClr>
                <a:schemeClr val="accent3"/>
              </a:buClr>
              <a:buSzPts val="1400"/>
              <a:buNone/>
              <a:defRPr sz="1400">
                <a:solidFill>
                  <a:schemeClr val="accent3"/>
                </a:solidFill>
              </a:defRPr>
            </a:lvl7pPr>
            <a:lvl8pPr lvl="7" algn="ctr" rtl="0">
              <a:spcBef>
                <a:spcPts val="0"/>
              </a:spcBef>
              <a:spcAft>
                <a:spcPts val="0"/>
              </a:spcAft>
              <a:buClr>
                <a:schemeClr val="accent3"/>
              </a:buClr>
              <a:buSzPts val="1400"/>
              <a:buNone/>
              <a:defRPr sz="1400">
                <a:solidFill>
                  <a:schemeClr val="accent3"/>
                </a:solidFill>
              </a:defRPr>
            </a:lvl8pPr>
            <a:lvl9pPr lvl="8" algn="ctr" rtl="0">
              <a:spcBef>
                <a:spcPts val="0"/>
              </a:spcBef>
              <a:spcAft>
                <a:spcPts val="0"/>
              </a:spcAft>
              <a:buClr>
                <a:schemeClr val="accent3"/>
              </a:buClr>
              <a:buSzPts val="1400"/>
              <a:buNone/>
              <a:defRPr sz="1400">
                <a:solidFill>
                  <a:schemeClr val="accent3"/>
                </a:solidFill>
              </a:defRPr>
            </a:lvl9pPr>
          </a:lstStyle>
          <a:p>
            <a:endParaRPr/>
          </a:p>
        </p:txBody>
      </p:sp>
      <p:sp>
        <p:nvSpPr>
          <p:cNvPr id="112" name="Google Shape;112;p17"/>
          <p:cNvSpPr txBox="1">
            <a:spLocks noGrp="1"/>
          </p:cNvSpPr>
          <p:nvPr>
            <p:ph type="subTitle" idx="14"/>
          </p:nvPr>
        </p:nvSpPr>
        <p:spPr>
          <a:xfrm flipH="1">
            <a:off x="978613" y="3730257"/>
            <a:ext cx="2114700" cy="875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200"/>
              <a:buNone/>
              <a:defRPr sz="1400"/>
            </a:lvl1pPr>
            <a:lvl2pPr lvl="1" algn="ctr" rtl="0">
              <a:lnSpc>
                <a:spcPct val="100000"/>
              </a:lnSpc>
              <a:spcBef>
                <a:spcPts val="0"/>
              </a:spcBef>
              <a:spcAft>
                <a:spcPts val="0"/>
              </a:spcAft>
              <a:buSzPts val="1200"/>
              <a:buNone/>
              <a:defRPr sz="1200"/>
            </a:lvl2pPr>
            <a:lvl3pPr lvl="2" algn="ctr" rtl="0">
              <a:lnSpc>
                <a:spcPct val="100000"/>
              </a:lnSpc>
              <a:spcBef>
                <a:spcPts val="0"/>
              </a:spcBef>
              <a:spcAft>
                <a:spcPts val="0"/>
              </a:spcAft>
              <a:buSzPts val="1200"/>
              <a:buNone/>
              <a:defRPr sz="1200"/>
            </a:lvl3pPr>
            <a:lvl4pPr lvl="3" algn="ctr" rtl="0">
              <a:lnSpc>
                <a:spcPct val="100000"/>
              </a:lnSpc>
              <a:spcBef>
                <a:spcPts val="0"/>
              </a:spcBef>
              <a:spcAft>
                <a:spcPts val="0"/>
              </a:spcAft>
              <a:buSzPts val="1200"/>
              <a:buNone/>
              <a:defRPr sz="1200"/>
            </a:lvl4pPr>
            <a:lvl5pPr lvl="4" algn="ctr" rtl="0">
              <a:lnSpc>
                <a:spcPct val="100000"/>
              </a:lnSpc>
              <a:spcBef>
                <a:spcPts val="0"/>
              </a:spcBef>
              <a:spcAft>
                <a:spcPts val="0"/>
              </a:spcAft>
              <a:buSzPts val="1200"/>
              <a:buNone/>
              <a:defRPr sz="1200"/>
            </a:lvl5pPr>
            <a:lvl6pPr lvl="5" algn="ctr" rtl="0">
              <a:lnSpc>
                <a:spcPct val="100000"/>
              </a:lnSpc>
              <a:spcBef>
                <a:spcPts val="0"/>
              </a:spcBef>
              <a:spcAft>
                <a:spcPts val="0"/>
              </a:spcAft>
              <a:buSzPts val="1200"/>
              <a:buNone/>
              <a:defRPr sz="1200"/>
            </a:lvl6pPr>
            <a:lvl7pPr lvl="6" algn="ctr" rtl="0">
              <a:lnSpc>
                <a:spcPct val="100000"/>
              </a:lnSpc>
              <a:spcBef>
                <a:spcPts val="0"/>
              </a:spcBef>
              <a:spcAft>
                <a:spcPts val="0"/>
              </a:spcAft>
              <a:buSzPts val="1200"/>
              <a:buNone/>
              <a:defRPr sz="1200"/>
            </a:lvl7pPr>
            <a:lvl8pPr lvl="7" algn="ctr" rtl="0">
              <a:lnSpc>
                <a:spcPct val="100000"/>
              </a:lnSpc>
              <a:spcBef>
                <a:spcPts val="0"/>
              </a:spcBef>
              <a:spcAft>
                <a:spcPts val="0"/>
              </a:spcAft>
              <a:buSzPts val="1200"/>
              <a:buNone/>
              <a:defRPr sz="1200"/>
            </a:lvl8pPr>
            <a:lvl9pPr lvl="8" algn="ctr" rtl="0">
              <a:lnSpc>
                <a:spcPct val="100000"/>
              </a:lnSpc>
              <a:spcBef>
                <a:spcPts val="0"/>
              </a:spcBef>
              <a:spcAft>
                <a:spcPts val="0"/>
              </a:spcAft>
              <a:buSzPts val="1200"/>
              <a:buNone/>
              <a:defRPr sz="1200"/>
            </a:lvl9pPr>
          </a:lstStyle>
          <a:p>
            <a:endParaRPr/>
          </a:p>
        </p:txBody>
      </p:sp>
      <p:sp>
        <p:nvSpPr>
          <p:cNvPr id="113" name="Google Shape;113;p17"/>
          <p:cNvSpPr txBox="1">
            <a:spLocks noGrp="1"/>
          </p:cNvSpPr>
          <p:nvPr>
            <p:ph type="title" idx="15"/>
          </p:nvPr>
        </p:nvSpPr>
        <p:spPr>
          <a:xfrm>
            <a:off x="594650" y="355650"/>
            <a:ext cx="2463000" cy="692700"/>
          </a:xfrm>
          <a:prstGeom prst="rect">
            <a:avLst/>
          </a:prstGeom>
        </p:spPr>
        <p:txBody>
          <a:bodyPr spcFirstLastPara="1" wrap="square" lIns="91425" tIns="91425" rIns="91425" bIns="91425" anchor="t" anchorCtr="0">
            <a:noAutofit/>
          </a:bodyPr>
          <a:lstStyle>
            <a:lvl1pPr lvl="0" rtl="0">
              <a:spcBef>
                <a:spcPts val="0"/>
              </a:spcBef>
              <a:spcAft>
                <a:spcPts val="0"/>
              </a:spcAft>
              <a:buNone/>
              <a:defRPr sz="3000"/>
            </a:lvl1pPr>
            <a:lvl2pPr lvl="1" rtl="0">
              <a:spcBef>
                <a:spcPts val="0"/>
              </a:spcBef>
              <a:spcAft>
                <a:spcPts val="0"/>
              </a:spcAft>
              <a:buNone/>
              <a:defRPr sz="3000"/>
            </a:lvl2pPr>
            <a:lvl3pPr lvl="2" rtl="0">
              <a:spcBef>
                <a:spcPts val="0"/>
              </a:spcBef>
              <a:spcAft>
                <a:spcPts val="0"/>
              </a:spcAft>
              <a:buNone/>
              <a:defRPr sz="3000"/>
            </a:lvl3pPr>
            <a:lvl4pPr lvl="3" rtl="0">
              <a:spcBef>
                <a:spcPts val="0"/>
              </a:spcBef>
              <a:spcAft>
                <a:spcPts val="0"/>
              </a:spcAft>
              <a:buNone/>
              <a:defRPr sz="3000"/>
            </a:lvl4pPr>
            <a:lvl5pPr lvl="4" rtl="0">
              <a:spcBef>
                <a:spcPts val="0"/>
              </a:spcBef>
              <a:spcAft>
                <a:spcPts val="0"/>
              </a:spcAft>
              <a:buNone/>
              <a:defRPr sz="3000"/>
            </a:lvl5pPr>
            <a:lvl6pPr lvl="5" rtl="0">
              <a:spcBef>
                <a:spcPts val="0"/>
              </a:spcBef>
              <a:spcAft>
                <a:spcPts val="0"/>
              </a:spcAft>
              <a:buNone/>
              <a:defRPr sz="3000"/>
            </a:lvl6pPr>
            <a:lvl7pPr lvl="6" rtl="0">
              <a:spcBef>
                <a:spcPts val="0"/>
              </a:spcBef>
              <a:spcAft>
                <a:spcPts val="0"/>
              </a:spcAft>
              <a:buNone/>
              <a:defRPr sz="3000"/>
            </a:lvl7pPr>
            <a:lvl8pPr lvl="7" rtl="0">
              <a:spcBef>
                <a:spcPts val="0"/>
              </a:spcBef>
              <a:spcAft>
                <a:spcPts val="0"/>
              </a:spcAft>
              <a:buNone/>
              <a:defRPr sz="3000"/>
            </a:lvl8pPr>
            <a:lvl9pPr lvl="8" rtl="0">
              <a:spcBef>
                <a:spcPts val="0"/>
              </a:spcBef>
              <a:spcAft>
                <a:spcPts val="0"/>
              </a:spcAft>
              <a:buNone/>
              <a:defRPr sz="30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400"/>
              <a:buFont typeface="Marvel"/>
              <a:buNone/>
              <a:defRPr sz="2400" b="1">
                <a:solidFill>
                  <a:schemeClr val="dk1"/>
                </a:solidFill>
                <a:latin typeface="Marvel"/>
                <a:ea typeface="Marvel"/>
                <a:cs typeface="Marvel"/>
                <a:sym typeface="Marvel"/>
              </a:defRPr>
            </a:lvl1pPr>
            <a:lvl2pPr lvl="1">
              <a:spcBef>
                <a:spcPts val="0"/>
              </a:spcBef>
              <a:spcAft>
                <a:spcPts val="0"/>
              </a:spcAft>
              <a:buClr>
                <a:schemeClr val="dk1"/>
              </a:buClr>
              <a:buSzPts val="2400"/>
              <a:buFont typeface="Marvel"/>
              <a:buNone/>
              <a:defRPr sz="2400" b="1">
                <a:solidFill>
                  <a:schemeClr val="dk1"/>
                </a:solidFill>
                <a:latin typeface="Marvel"/>
                <a:ea typeface="Marvel"/>
                <a:cs typeface="Marvel"/>
                <a:sym typeface="Marvel"/>
              </a:defRPr>
            </a:lvl2pPr>
            <a:lvl3pPr lvl="2">
              <a:spcBef>
                <a:spcPts val="0"/>
              </a:spcBef>
              <a:spcAft>
                <a:spcPts val="0"/>
              </a:spcAft>
              <a:buClr>
                <a:schemeClr val="dk1"/>
              </a:buClr>
              <a:buSzPts val="2400"/>
              <a:buFont typeface="Marvel"/>
              <a:buNone/>
              <a:defRPr sz="2400" b="1">
                <a:solidFill>
                  <a:schemeClr val="dk1"/>
                </a:solidFill>
                <a:latin typeface="Marvel"/>
                <a:ea typeface="Marvel"/>
                <a:cs typeface="Marvel"/>
                <a:sym typeface="Marvel"/>
              </a:defRPr>
            </a:lvl3pPr>
            <a:lvl4pPr lvl="3">
              <a:spcBef>
                <a:spcPts val="0"/>
              </a:spcBef>
              <a:spcAft>
                <a:spcPts val="0"/>
              </a:spcAft>
              <a:buClr>
                <a:schemeClr val="dk1"/>
              </a:buClr>
              <a:buSzPts val="2400"/>
              <a:buFont typeface="Marvel"/>
              <a:buNone/>
              <a:defRPr sz="2400" b="1">
                <a:solidFill>
                  <a:schemeClr val="dk1"/>
                </a:solidFill>
                <a:latin typeface="Marvel"/>
                <a:ea typeface="Marvel"/>
                <a:cs typeface="Marvel"/>
                <a:sym typeface="Marvel"/>
              </a:defRPr>
            </a:lvl4pPr>
            <a:lvl5pPr lvl="4">
              <a:spcBef>
                <a:spcPts val="0"/>
              </a:spcBef>
              <a:spcAft>
                <a:spcPts val="0"/>
              </a:spcAft>
              <a:buClr>
                <a:schemeClr val="dk1"/>
              </a:buClr>
              <a:buSzPts val="2400"/>
              <a:buFont typeface="Marvel"/>
              <a:buNone/>
              <a:defRPr sz="2400" b="1">
                <a:solidFill>
                  <a:schemeClr val="dk1"/>
                </a:solidFill>
                <a:latin typeface="Marvel"/>
                <a:ea typeface="Marvel"/>
                <a:cs typeface="Marvel"/>
                <a:sym typeface="Marvel"/>
              </a:defRPr>
            </a:lvl5pPr>
            <a:lvl6pPr lvl="5">
              <a:spcBef>
                <a:spcPts val="0"/>
              </a:spcBef>
              <a:spcAft>
                <a:spcPts val="0"/>
              </a:spcAft>
              <a:buClr>
                <a:schemeClr val="dk1"/>
              </a:buClr>
              <a:buSzPts val="2400"/>
              <a:buFont typeface="Marvel"/>
              <a:buNone/>
              <a:defRPr sz="2400" b="1">
                <a:solidFill>
                  <a:schemeClr val="dk1"/>
                </a:solidFill>
                <a:latin typeface="Marvel"/>
                <a:ea typeface="Marvel"/>
                <a:cs typeface="Marvel"/>
                <a:sym typeface="Marvel"/>
              </a:defRPr>
            </a:lvl6pPr>
            <a:lvl7pPr lvl="6">
              <a:spcBef>
                <a:spcPts val="0"/>
              </a:spcBef>
              <a:spcAft>
                <a:spcPts val="0"/>
              </a:spcAft>
              <a:buClr>
                <a:schemeClr val="dk1"/>
              </a:buClr>
              <a:buSzPts val="2400"/>
              <a:buFont typeface="Marvel"/>
              <a:buNone/>
              <a:defRPr sz="2400" b="1">
                <a:solidFill>
                  <a:schemeClr val="dk1"/>
                </a:solidFill>
                <a:latin typeface="Marvel"/>
                <a:ea typeface="Marvel"/>
                <a:cs typeface="Marvel"/>
                <a:sym typeface="Marvel"/>
              </a:defRPr>
            </a:lvl7pPr>
            <a:lvl8pPr lvl="7">
              <a:spcBef>
                <a:spcPts val="0"/>
              </a:spcBef>
              <a:spcAft>
                <a:spcPts val="0"/>
              </a:spcAft>
              <a:buClr>
                <a:schemeClr val="dk1"/>
              </a:buClr>
              <a:buSzPts val="2400"/>
              <a:buFont typeface="Marvel"/>
              <a:buNone/>
              <a:defRPr sz="2400" b="1">
                <a:solidFill>
                  <a:schemeClr val="dk1"/>
                </a:solidFill>
                <a:latin typeface="Marvel"/>
                <a:ea typeface="Marvel"/>
                <a:cs typeface="Marvel"/>
                <a:sym typeface="Marvel"/>
              </a:defRPr>
            </a:lvl8pPr>
            <a:lvl9pPr lvl="8">
              <a:spcBef>
                <a:spcPts val="0"/>
              </a:spcBef>
              <a:spcAft>
                <a:spcPts val="0"/>
              </a:spcAft>
              <a:buClr>
                <a:schemeClr val="dk1"/>
              </a:buClr>
              <a:buSzPts val="2400"/>
              <a:buFont typeface="Marvel"/>
              <a:buNone/>
              <a:defRPr sz="2400" b="1">
                <a:solidFill>
                  <a:schemeClr val="dk1"/>
                </a:solidFill>
                <a:latin typeface="Marvel"/>
                <a:ea typeface="Marvel"/>
                <a:cs typeface="Marvel"/>
                <a:sym typeface="Marve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1"/>
              </a:buClr>
              <a:buSzPts val="1800"/>
              <a:buFont typeface="Assistant ExtraLight"/>
              <a:buChar char="●"/>
              <a:defRPr sz="1800">
                <a:solidFill>
                  <a:schemeClr val="dk1"/>
                </a:solidFill>
                <a:latin typeface="Assistant ExtraLight"/>
                <a:ea typeface="Assistant ExtraLight"/>
                <a:cs typeface="Assistant ExtraLight"/>
                <a:sym typeface="Assistant ExtraLight"/>
              </a:defRPr>
            </a:lvl1pPr>
            <a:lvl2pPr marL="914400" lvl="1" indent="-317500">
              <a:lnSpc>
                <a:spcPct val="115000"/>
              </a:lnSpc>
              <a:spcBef>
                <a:spcPts val="1600"/>
              </a:spcBef>
              <a:spcAft>
                <a:spcPts val="0"/>
              </a:spcAft>
              <a:buClr>
                <a:schemeClr val="dk1"/>
              </a:buClr>
              <a:buSzPts val="1400"/>
              <a:buFont typeface="Assistant ExtraLight"/>
              <a:buChar char="○"/>
              <a:defRPr>
                <a:solidFill>
                  <a:schemeClr val="dk1"/>
                </a:solidFill>
                <a:latin typeface="Assistant ExtraLight"/>
                <a:ea typeface="Assistant ExtraLight"/>
                <a:cs typeface="Assistant ExtraLight"/>
                <a:sym typeface="Assistant ExtraLight"/>
              </a:defRPr>
            </a:lvl2pPr>
            <a:lvl3pPr marL="1371600" lvl="2" indent="-304800">
              <a:lnSpc>
                <a:spcPct val="115000"/>
              </a:lnSpc>
              <a:spcBef>
                <a:spcPts val="1600"/>
              </a:spcBef>
              <a:spcAft>
                <a:spcPts val="0"/>
              </a:spcAft>
              <a:buClr>
                <a:schemeClr val="dk1"/>
              </a:buClr>
              <a:buSzPts val="1200"/>
              <a:buFont typeface="Assistant ExtraLight"/>
              <a:buChar char="■"/>
              <a:defRPr sz="1200">
                <a:solidFill>
                  <a:schemeClr val="dk1"/>
                </a:solidFill>
                <a:latin typeface="Assistant ExtraLight"/>
                <a:ea typeface="Assistant ExtraLight"/>
                <a:cs typeface="Assistant ExtraLight"/>
                <a:sym typeface="Assistant ExtraLight"/>
              </a:defRPr>
            </a:lvl3pPr>
            <a:lvl4pPr marL="1828800" lvl="3" indent="-304800">
              <a:lnSpc>
                <a:spcPct val="115000"/>
              </a:lnSpc>
              <a:spcBef>
                <a:spcPts val="1600"/>
              </a:spcBef>
              <a:spcAft>
                <a:spcPts val="0"/>
              </a:spcAft>
              <a:buClr>
                <a:schemeClr val="dk1"/>
              </a:buClr>
              <a:buSzPts val="1200"/>
              <a:buFont typeface="Assistant ExtraLight"/>
              <a:buChar char="●"/>
              <a:defRPr sz="1200">
                <a:solidFill>
                  <a:schemeClr val="dk1"/>
                </a:solidFill>
                <a:latin typeface="Assistant ExtraLight"/>
                <a:ea typeface="Assistant ExtraLight"/>
                <a:cs typeface="Assistant ExtraLight"/>
                <a:sym typeface="Assistant ExtraLight"/>
              </a:defRPr>
            </a:lvl4pPr>
            <a:lvl5pPr marL="2286000" lvl="4" indent="-304800">
              <a:lnSpc>
                <a:spcPct val="115000"/>
              </a:lnSpc>
              <a:spcBef>
                <a:spcPts val="1600"/>
              </a:spcBef>
              <a:spcAft>
                <a:spcPts val="0"/>
              </a:spcAft>
              <a:buClr>
                <a:schemeClr val="dk1"/>
              </a:buClr>
              <a:buSzPts val="1200"/>
              <a:buFont typeface="Assistant ExtraLight"/>
              <a:buChar char="○"/>
              <a:defRPr sz="1200">
                <a:solidFill>
                  <a:schemeClr val="dk1"/>
                </a:solidFill>
                <a:latin typeface="Assistant ExtraLight"/>
                <a:ea typeface="Assistant ExtraLight"/>
                <a:cs typeface="Assistant ExtraLight"/>
                <a:sym typeface="Assistant ExtraLight"/>
              </a:defRPr>
            </a:lvl5pPr>
            <a:lvl6pPr marL="2743200" lvl="5" indent="-304800">
              <a:lnSpc>
                <a:spcPct val="115000"/>
              </a:lnSpc>
              <a:spcBef>
                <a:spcPts val="1600"/>
              </a:spcBef>
              <a:spcAft>
                <a:spcPts val="0"/>
              </a:spcAft>
              <a:buClr>
                <a:schemeClr val="dk1"/>
              </a:buClr>
              <a:buSzPts val="1200"/>
              <a:buFont typeface="Assistant ExtraLight"/>
              <a:buChar char="■"/>
              <a:defRPr sz="1200">
                <a:solidFill>
                  <a:schemeClr val="dk1"/>
                </a:solidFill>
                <a:latin typeface="Assistant ExtraLight"/>
                <a:ea typeface="Assistant ExtraLight"/>
                <a:cs typeface="Assistant ExtraLight"/>
                <a:sym typeface="Assistant ExtraLight"/>
              </a:defRPr>
            </a:lvl6pPr>
            <a:lvl7pPr marL="3200400" lvl="6" indent="-304800">
              <a:lnSpc>
                <a:spcPct val="115000"/>
              </a:lnSpc>
              <a:spcBef>
                <a:spcPts val="1600"/>
              </a:spcBef>
              <a:spcAft>
                <a:spcPts val="0"/>
              </a:spcAft>
              <a:buClr>
                <a:schemeClr val="dk1"/>
              </a:buClr>
              <a:buSzPts val="1200"/>
              <a:buFont typeface="Assistant ExtraLight"/>
              <a:buChar char="●"/>
              <a:defRPr sz="1200">
                <a:solidFill>
                  <a:schemeClr val="dk1"/>
                </a:solidFill>
                <a:latin typeface="Assistant ExtraLight"/>
                <a:ea typeface="Assistant ExtraLight"/>
                <a:cs typeface="Assistant ExtraLight"/>
                <a:sym typeface="Assistant ExtraLight"/>
              </a:defRPr>
            </a:lvl7pPr>
            <a:lvl8pPr marL="3657600" lvl="7" indent="-304800">
              <a:lnSpc>
                <a:spcPct val="115000"/>
              </a:lnSpc>
              <a:spcBef>
                <a:spcPts val="1600"/>
              </a:spcBef>
              <a:spcAft>
                <a:spcPts val="0"/>
              </a:spcAft>
              <a:buClr>
                <a:schemeClr val="dk1"/>
              </a:buClr>
              <a:buSzPts val="1200"/>
              <a:buFont typeface="Assistant ExtraLight"/>
              <a:buChar char="○"/>
              <a:defRPr sz="1200">
                <a:solidFill>
                  <a:schemeClr val="dk1"/>
                </a:solidFill>
                <a:latin typeface="Assistant ExtraLight"/>
                <a:ea typeface="Assistant ExtraLight"/>
                <a:cs typeface="Assistant ExtraLight"/>
                <a:sym typeface="Assistant ExtraLight"/>
              </a:defRPr>
            </a:lvl8pPr>
            <a:lvl9pPr marL="4114800" lvl="8" indent="-304800">
              <a:lnSpc>
                <a:spcPct val="115000"/>
              </a:lnSpc>
              <a:spcBef>
                <a:spcPts val="1600"/>
              </a:spcBef>
              <a:spcAft>
                <a:spcPts val="1600"/>
              </a:spcAft>
              <a:buClr>
                <a:schemeClr val="dk1"/>
              </a:buClr>
              <a:buSzPts val="1200"/>
              <a:buFont typeface="Assistant ExtraLight"/>
              <a:buChar char="■"/>
              <a:defRPr sz="1200">
                <a:solidFill>
                  <a:schemeClr val="dk1"/>
                </a:solidFill>
                <a:latin typeface="Assistant ExtraLight"/>
                <a:ea typeface="Assistant ExtraLight"/>
                <a:cs typeface="Assistant ExtraLight"/>
                <a:sym typeface="Assistant ExtraLight"/>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3" r:id="rId4"/>
    <p:sldLayoutId id="2147483655" r:id="rId5"/>
    <p:sldLayoutId id="2147483658" r:id="rId6"/>
    <p:sldLayoutId id="2147483661" r:id="rId7"/>
    <p:sldLayoutId id="2147483662" r:id="rId8"/>
    <p:sldLayoutId id="2147483663" r:id="rId9"/>
    <p:sldLayoutId id="2147483665" r:id="rId10"/>
    <p:sldLayoutId id="2147483670" r:id="rId11"/>
    <p:sldLayoutId id="2147483671"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3.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hyperlink" Target="https://accesspharmacy.mhmedical.com/drugs.aspx?GbosID=131606"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hyperlink" Target="https://accesspharmacy.mhmedical.com/drugs.aspx?GbosID=426425"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accesspharmacy.mhmedical.com/content.aspx?bookid=2577&amp;sectionid=219306075#dipipharm11_c50_fn015" TargetMode="External"/><Relationship Id="rId2" Type="http://schemas.openxmlformats.org/officeDocument/2006/relationships/hyperlink" Target="https://accesspharmacy.mhmedical.com/content.aspx?bookid=2577&amp;sectionid=219306075#dipipharm11_c50_fn014" TargetMode="External"/><Relationship Id="rId1" Type="http://schemas.openxmlformats.org/officeDocument/2006/relationships/slideLayout" Target="../slideLayouts/slideLayout12.xml"/><Relationship Id="rId6" Type="http://schemas.openxmlformats.org/officeDocument/2006/relationships/hyperlink" Target="https://accesspharmacy.mhmedical.com/content.aspx?bookid=2577&amp;sectionid=219306075#dipipharm11_c50_fn018" TargetMode="External"/><Relationship Id="rId5" Type="http://schemas.openxmlformats.org/officeDocument/2006/relationships/hyperlink" Target="https://accesspharmacy.mhmedical.com/content.aspx?bookid=2577&amp;sectionid=219306075#dipipharm11_c50_fn017" TargetMode="External"/><Relationship Id="rId4" Type="http://schemas.openxmlformats.org/officeDocument/2006/relationships/hyperlink" Target="https://accesspharmacy.mhmedical.com/content.aspx?bookid=2577&amp;sectionid=219306075#dipipharm11_c50_fn016"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28"/>
          <p:cNvSpPr txBox="1">
            <a:spLocks noGrp="1"/>
          </p:cNvSpPr>
          <p:nvPr>
            <p:ph type="subTitle" idx="1"/>
          </p:nvPr>
        </p:nvSpPr>
        <p:spPr>
          <a:xfrm rot="1416">
            <a:off x="5486604" y="3943354"/>
            <a:ext cx="2913300" cy="993712"/>
          </a:xfrm>
          <a:prstGeom prst="rect">
            <a:avLst/>
          </a:prstGeom>
        </p:spPr>
        <p:txBody>
          <a:bodyPr spcFirstLastPara="1" wrap="square" lIns="91425" tIns="91425" rIns="91425" bIns="91425" anchor="ctr" anchorCtr="0">
            <a:noAutofit/>
          </a:bodyPr>
          <a:lstStyle/>
          <a:p>
            <a:pPr marL="0" lvl="0" indent="0" algn="just" rtl="0">
              <a:spcBef>
                <a:spcPts val="0"/>
              </a:spcBef>
              <a:spcAft>
                <a:spcPts val="0"/>
              </a:spcAft>
              <a:buNone/>
            </a:pPr>
            <a:r>
              <a:rPr lang="en-US" sz="1600" dirty="0"/>
              <a:t>    Done by:  </a:t>
            </a:r>
            <a:r>
              <a:rPr lang="en-US" sz="1600" dirty="0" err="1"/>
              <a:t>Esraa</a:t>
            </a:r>
            <a:r>
              <a:rPr lang="en-US" sz="1600" dirty="0"/>
              <a:t> </a:t>
            </a:r>
            <a:r>
              <a:rPr lang="en-US" sz="1600" dirty="0" err="1"/>
              <a:t>Bany</a:t>
            </a:r>
            <a:r>
              <a:rPr lang="en-US" sz="1600" dirty="0"/>
              <a:t> </a:t>
            </a:r>
            <a:r>
              <a:rPr lang="en-US" sz="1600" dirty="0" err="1"/>
              <a:t>Odeh</a:t>
            </a:r>
            <a:r>
              <a:rPr lang="en-US" sz="1600" dirty="0"/>
              <a:t>.</a:t>
            </a:r>
          </a:p>
          <a:p>
            <a:pPr marL="0" lvl="0" indent="0" algn="just" rtl="0">
              <a:spcBef>
                <a:spcPts val="0"/>
              </a:spcBef>
              <a:spcAft>
                <a:spcPts val="0"/>
              </a:spcAft>
              <a:buNone/>
            </a:pPr>
            <a:r>
              <a:rPr lang="en-US" sz="1600" dirty="0"/>
              <a:t>Instructor :  Dr. </a:t>
            </a:r>
            <a:r>
              <a:rPr lang="en-US" sz="1600" dirty="0" err="1"/>
              <a:t>Raed</a:t>
            </a:r>
            <a:r>
              <a:rPr lang="en-US" sz="1600" dirty="0"/>
              <a:t> </a:t>
            </a:r>
            <a:r>
              <a:rPr lang="en-US" sz="1600" dirty="0" err="1"/>
              <a:t>Madia</a:t>
            </a:r>
            <a:r>
              <a:rPr lang="en-US" sz="1600" dirty="0"/>
              <a:t>.</a:t>
            </a:r>
          </a:p>
          <a:p>
            <a:pPr marL="0" lvl="0" indent="0" algn="just" rtl="0">
              <a:spcBef>
                <a:spcPts val="0"/>
              </a:spcBef>
              <a:spcAft>
                <a:spcPts val="0"/>
              </a:spcAft>
              <a:buNone/>
            </a:pPr>
            <a:r>
              <a:rPr lang="en-US" sz="1600" dirty="0"/>
              <a:t>Internal Medicine rotation.</a:t>
            </a:r>
            <a:endParaRPr sz="1600" dirty="0"/>
          </a:p>
        </p:txBody>
      </p:sp>
      <p:sp>
        <p:nvSpPr>
          <p:cNvPr id="156" name="Google Shape;156;p28"/>
          <p:cNvSpPr txBox="1">
            <a:spLocks noGrp="1"/>
          </p:cNvSpPr>
          <p:nvPr>
            <p:ph type="ctrTitle"/>
          </p:nvPr>
        </p:nvSpPr>
        <p:spPr>
          <a:xfrm rot="896">
            <a:off x="457467" y="1048650"/>
            <a:ext cx="6904200" cy="2052600"/>
          </a:xfrm>
          <a:prstGeom prst="rect">
            <a:avLst/>
          </a:prstGeom>
        </p:spPr>
        <p:txBody>
          <a:bodyPr spcFirstLastPara="1" wrap="square" lIns="91425" tIns="91425" rIns="91425" bIns="91425" anchor="t" anchorCtr="0">
            <a:noAutofit/>
          </a:bodyPr>
          <a:lstStyle/>
          <a:p>
            <a:pPr lvl="0"/>
            <a:r>
              <a:rPr lang="en-US" sz="7200" dirty="0">
                <a:solidFill>
                  <a:srgbClr val="FFFFFF"/>
                </a:solidFill>
                <a:latin typeface="Marvel" charset="0"/>
                <a:sym typeface="Overpass Black"/>
              </a:rPr>
              <a:t>P</a:t>
            </a:r>
            <a:r>
              <a:rPr lang="en" sz="7200" dirty="0">
                <a:solidFill>
                  <a:srgbClr val="FFFFFF"/>
                </a:solidFill>
                <a:latin typeface="Marvel" charset="0"/>
                <a:sym typeface="Overpass Black"/>
              </a:rPr>
              <a:t>eptic ulcer disease</a:t>
            </a:r>
            <a:endParaRPr sz="6600" dirty="0">
              <a:latin typeface="Marvel"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p:txBody>
          <a:bodyPr/>
          <a:lstStyle/>
          <a:p>
            <a:pPr marL="400050" indent="-285750">
              <a:buFont typeface="Courier New" pitchFamily="49" charset="0"/>
              <a:buChar char="o"/>
            </a:pPr>
            <a:r>
              <a:rPr lang="en-US" dirty="0"/>
              <a:t>The pathophysiology of gastric and duodenal ulcers is determined by the balance between aggressive (gastric acid and pepsin) and protective (mucosal defense and repair) factors.</a:t>
            </a:r>
          </a:p>
          <a:p>
            <a:pPr marL="400050" indent="-285750">
              <a:buFont typeface="Courier New" pitchFamily="49" charset="0"/>
              <a:buChar char="o"/>
            </a:pPr>
            <a:endParaRPr lang="en-US" dirty="0"/>
          </a:p>
          <a:p>
            <a:pPr marL="400050" indent="-285750">
              <a:buFont typeface="Courier New" pitchFamily="49" charset="0"/>
              <a:buChar char="o"/>
            </a:pPr>
            <a:r>
              <a:rPr lang="en-US" b="1" i="1" dirty="0"/>
              <a:t>Helicobacter pylori:</a:t>
            </a:r>
          </a:p>
          <a:p>
            <a:pPr marL="114300" indent="0">
              <a:buNone/>
            </a:pPr>
            <a:r>
              <a:rPr lang="en-US" b="1" i="1" dirty="0"/>
              <a:t> </a:t>
            </a:r>
            <a:r>
              <a:rPr lang="en-US" dirty="0"/>
              <a:t> 1. Bacterial enzymes (urease, lipases, and proteases), bacterial adherence, and </a:t>
            </a:r>
            <a:r>
              <a:rPr lang="en-US" i="1" dirty="0"/>
              <a:t>H. pylori</a:t>
            </a:r>
            <a:r>
              <a:rPr lang="en-US" dirty="0"/>
              <a:t> virulence factors produce gastric mucosal injury.</a:t>
            </a:r>
          </a:p>
          <a:p>
            <a:pPr marL="114300" indent="0">
              <a:buNone/>
            </a:pPr>
            <a:r>
              <a:rPr lang="en-US" dirty="0"/>
              <a:t>2. </a:t>
            </a:r>
            <a:r>
              <a:rPr lang="en-US" i="1" dirty="0"/>
              <a:t>H. pylori</a:t>
            </a:r>
            <a:r>
              <a:rPr lang="en-US" dirty="0"/>
              <a:t> induces gastric inflammation by altering the host inflammatory response and damaging epithelial cells.</a:t>
            </a:r>
          </a:p>
          <a:p>
            <a:pPr marL="114300" indent="0">
              <a:buNone/>
            </a:pPr>
            <a:endParaRPr lang="en-US" dirty="0"/>
          </a:p>
          <a:p>
            <a:pPr marL="400050" indent="-285750">
              <a:buFont typeface="Courier New" pitchFamily="49" charset="0"/>
              <a:buChar char="o"/>
            </a:pPr>
            <a:r>
              <a:rPr lang="en-US" b="1" dirty="0" err="1"/>
              <a:t>Nonsteroidal</a:t>
            </a:r>
            <a:r>
              <a:rPr lang="en-US" b="1" dirty="0"/>
              <a:t> Anti-Inflammatory Drugs:</a:t>
            </a:r>
          </a:p>
          <a:p>
            <a:pPr marL="114300" indent="0">
              <a:buNone/>
            </a:pPr>
            <a:r>
              <a:rPr lang="en-US" dirty="0"/>
              <a:t>1. Direct toxicity to gastric </a:t>
            </a:r>
            <a:r>
              <a:rPr lang="en-US" dirty="0" err="1"/>
              <a:t>epithethilal</a:t>
            </a:r>
            <a:r>
              <a:rPr lang="en-US" dirty="0"/>
              <a:t> cells</a:t>
            </a:r>
          </a:p>
          <a:p>
            <a:pPr marL="114300" indent="0">
              <a:buNone/>
            </a:pPr>
            <a:r>
              <a:rPr lang="en-US" dirty="0"/>
              <a:t>3. inhibition of prostaglandin synthesis</a:t>
            </a:r>
          </a:p>
          <a:p>
            <a:pPr marL="114300" indent="0">
              <a:buNone/>
            </a:pPr>
            <a:br>
              <a:rPr lang="en-US" dirty="0"/>
            </a:br>
            <a:endParaRPr lang="en-US" dirty="0"/>
          </a:p>
        </p:txBody>
      </p:sp>
      <p:sp>
        <p:nvSpPr>
          <p:cNvPr id="3" name="عنوان 2"/>
          <p:cNvSpPr>
            <a:spLocks noGrp="1"/>
          </p:cNvSpPr>
          <p:nvPr>
            <p:ph type="title"/>
          </p:nvPr>
        </p:nvSpPr>
        <p:spPr>
          <a:xfrm>
            <a:off x="594657" y="355641"/>
            <a:ext cx="3155400" cy="768309"/>
          </a:xfrm>
        </p:spPr>
        <p:txBody>
          <a:bodyPr/>
          <a:lstStyle/>
          <a:p>
            <a:r>
              <a:rPr lang="en-US" u="sng" dirty="0"/>
              <a:t>PATHOPHYSIOLOGY</a:t>
            </a:r>
            <a:br>
              <a:rPr lang="en-US" dirty="0"/>
            </a:br>
            <a:endParaRPr lang="en-US" dirty="0"/>
          </a:p>
        </p:txBody>
      </p:sp>
    </p:spTree>
    <p:extLst>
      <p:ext uri="{BB962C8B-B14F-4D97-AF65-F5344CB8AC3E}">
        <p14:creationId xmlns:p14="http://schemas.microsoft.com/office/powerpoint/2010/main" val="1258585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645" y="31465"/>
            <a:ext cx="7391400" cy="5089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81289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pic>
        <p:nvPicPr>
          <p:cNvPr id="1025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7150"/>
            <a:ext cx="2362200" cy="695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4" name="Google Shape;184;p31"/>
          <p:cNvSpPr txBox="1">
            <a:spLocks noGrp="1"/>
          </p:cNvSpPr>
          <p:nvPr>
            <p:ph type="title" idx="4294967295"/>
          </p:nvPr>
        </p:nvSpPr>
        <p:spPr>
          <a:xfrm>
            <a:off x="304800" y="133350"/>
            <a:ext cx="3155950" cy="99695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Signs and Symptoms </a:t>
            </a:r>
            <a:endParaRPr dirty="0"/>
          </a:p>
        </p:txBody>
      </p:sp>
      <p:sp>
        <p:nvSpPr>
          <p:cNvPr id="185" name="Google Shape;185;p31"/>
          <p:cNvSpPr txBox="1">
            <a:spLocks noGrp="1"/>
          </p:cNvSpPr>
          <p:nvPr>
            <p:ph type="subTitle" idx="4294967295"/>
          </p:nvPr>
        </p:nvSpPr>
        <p:spPr>
          <a:xfrm flipH="1">
            <a:off x="381000" y="723900"/>
            <a:ext cx="5334000" cy="3886200"/>
          </a:xfrm>
          <a:prstGeom prst="rect">
            <a:avLst/>
          </a:prstGeom>
        </p:spPr>
        <p:txBody>
          <a:bodyPr spcFirstLastPara="1" wrap="square" lIns="91425" tIns="91425" rIns="91425" bIns="91425" anchor="t" anchorCtr="0">
            <a:noAutofit/>
          </a:bodyPr>
          <a:lstStyle/>
          <a:p>
            <a:pPr marL="0" lvl="0" indent="0">
              <a:buNone/>
            </a:pPr>
            <a:r>
              <a:rPr lang="en-US" sz="1200" b="1" u="sng" dirty="0"/>
              <a:t>Symptoms</a:t>
            </a:r>
          </a:p>
          <a:p>
            <a:pPr marL="0" lvl="0" indent="0">
              <a:buNone/>
            </a:pPr>
            <a:endParaRPr lang="en-US" sz="1200" dirty="0"/>
          </a:p>
          <a:p>
            <a:pPr marL="171450" lvl="0" indent="-171450" algn="just">
              <a:buFont typeface="Courier New" pitchFamily="49" charset="0"/>
              <a:buChar char="o"/>
            </a:pPr>
            <a:r>
              <a:rPr lang="en-US" sz="1200" dirty="0"/>
              <a:t>Abdominal pain that is often </a:t>
            </a:r>
            <a:r>
              <a:rPr lang="en-US" sz="1200" dirty="0" err="1"/>
              <a:t>epigastric</a:t>
            </a:r>
            <a:r>
              <a:rPr lang="en-US" sz="1200" dirty="0"/>
              <a:t> and described as burning but may present as vague discomfort, abdominal fullness, or cramping.</a:t>
            </a:r>
          </a:p>
          <a:p>
            <a:pPr marL="171450" indent="-171450" algn="just">
              <a:buFont typeface="Courier New" pitchFamily="49" charset="0"/>
              <a:buChar char="o"/>
            </a:pPr>
            <a:r>
              <a:rPr lang="en-US" sz="1200" dirty="0"/>
              <a:t>A typical nocturnal pain that awakens the patient from sleep (especially between 12 and 3 AM) .</a:t>
            </a:r>
          </a:p>
          <a:p>
            <a:pPr marL="171450" lvl="0" indent="-171450" algn="just">
              <a:buFont typeface="Courier New" pitchFamily="49" charset="0"/>
              <a:buChar char="o"/>
            </a:pPr>
            <a:r>
              <a:rPr lang="en-US" sz="1200" dirty="0"/>
              <a:t>Nausea, vomiting, and anorexia are more common for patients with gastric ulcer than with duodenal ulcer .</a:t>
            </a:r>
          </a:p>
          <a:p>
            <a:pPr marL="171450" lvl="0" indent="-171450" algn="just">
              <a:buFont typeface="Courier New" pitchFamily="49" charset="0"/>
              <a:buChar char="o"/>
            </a:pPr>
            <a:r>
              <a:rPr lang="en-US" sz="1200" dirty="0"/>
              <a:t>Heartburn, belching, and bloating often accompany the pain.</a:t>
            </a:r>
          </a:p>
          <a:p>
            <a:pPr marL="0" lvl="0" indent="0" algn="just">
              <a:buNone/>
            </a:pPr>
            <a:endParaRPr lang="en-US" sz="1200" dirty="0"/>
          </a:p>
          <a:p>
            <a:pPr marL="0" lvl="0" indent="0" algn="just">
              <a:buNone/>
            </a:pPr>
            <a:r>
              <a:rPr lang="en-US" sz="1200" b="1" u="sng" dirty="0"/>
              <a:t>Signs</a:t>
            </a:r>
          </a:p>
          <a:p>
            <a:pPr marL="171450" lvl="0" indent="-171450">
              <a:buFont typeface="Courier New" pitchFamily="49" charset="0"/>
              <a:buChar char="o"/>
            </a:pPr>
            <a:r>
              <a:rPr lang="en-US" sz="1200" dirty="0"/>
              <a:t>Weight loss associated with nausea, vomiting, and anorexia.</a:t>
            </a:r>
          </a:p>
          <a:p>
            <a:pPr marL="171450" lvl="0" indent="-171450">
              <a:buFont typeface="Courier New" pitchFamily="49" charset="0"/>
              <a:buChar char="o"/>
            </a:pPr>
            <a:r>
              <a:rPr lang="en-US" sz="1200" dirty="0"/>
              <a:t>Complications including ulcer bleeding, perforation, penetration, or obstruction.</a:t>
            </a:r>
          </a:p>
          <a:p>
            <a:pPr marL="0" lvl="0" indent="0">
              <a:buNone/>
            </a:pPr>
            <a:endParaRPr lang="en-US" sz="1200" dirty="0"/>
          </a:p>
          <a:p>
            <a:pPr marL="0" lvl="0" indent="0" algn="l" rtl="0">
              <a:spcBef>
                <a:spcPts val="0"/>
              </a:spcBef>
              <a:spcAft>
                <a:spcPts val="0"/>
              </a:spcAft>
              <a:buNone/>
            </a:pPr>
            <a:endParaRPr dirty="0"/>
          </a:p>
        </p:txBody>
      </p:sp>
      <p:pic>
        <p:nvPicPr>
          <p:cNvPr id="10251"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21232" y="-323850"/>
            <a:ext cx="3352800" cy="556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54"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204788"/>
            <a:ext cx="2971800"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3350"/>
            <a:ext cx="1465265"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304800" y="285750"/>
            <a:ext cx="8229600" cy="3908762"/>
          </a:xfrm>
          <a:prstGeom prst="rect">
            <a:avLst/>
          </a:prstGeom>
        </p:spPr>
        <p:txBody>
          <a:bodyPr wrap="square">
            <a:spAutoFit/>
          </a:bodyPr>
          <a:lstStyle/>
          <a:p>
            <a:r>
              <a:rPr lang="en-US" sz="2400" b="1" dirty="0">
                <a:latin typeface="Marvel" charset="0"/>
              </a:rPr>
              <a:t>Alarm Symptoms</a:t>
            </a:r>
            <a:endParaRPr lang="ar-JO" sz="2400" b="1" dirty="0">
              <a:latin typeface="Marvel" charset="0"/>
            </a:endParaRPr>
          </a:p>
          <a:p>
            <a:endParaRPr lang="ar-JO" dirty="0"/>
          </a:p>
          <a:p>
            <a:endParaRPr lang="en-US" dirty="0"/>
          </a:p>
          <a:p>
            <a:endParaRPr lang="ar-JO" dirty="0"/>
          </a:p>
          <a:p>
            <a:pPr marL="285750" indent="-285750">
              <a:buFontTx/>
              <a:buChar char="-"/>
            </a:pPr>
            <a:r>
              <a:rPr lang="en-US" dirty="0"/>
              <a:t>BLEEDING/ANEMIA</a:t>
            </a:r>
          </a:p>
          <a:p>
            <a:pPr marL="285750" indent="-285750">
              <a:buFontTx/>
              <a:buChar char="-"/>
            </a:pPr>
            <a:endParaRPr lang="en-US" dirty="0"/>
          </a:p>
          <a:p>
            <a:pPr marL="285750" indent="-285750">
              <a:buFontTx/>
              <a:buChar char="-"/>
            </a:pPr>
            <a:r>
              <a:rPr lang="en-US" dirty="0"/>
              <a:t> EARLY SATIETY</a:t>
            </a:r>
          </a:p>
          <a:p>
            <a:r>
              <a:rPr lang="en-US" dirty="0"/>
              <a:t> </a:t>
            </a:r>
          </a:p>
          <a:p>
            <a:pPr marL="285750" indent="-285750">
              <a:buFontTx/>
              <a:buChar char="-"/>
            </a:pPr>
            <a:r>
              <a:rPr lang="en-US" dirty="0"/>
              <a:t>WEIGHT LOSS</a:t>
            </a:r>
          </a:p>
          <a:p>
            <a:pPr marL="285750" indent="-285750">
              <a:buFontTx/>
              <a:buChar char="-"/>
            </a:pPr>
            <a:endParaRPr lang="en-US" dirty="0"/>
          </a:p>
          <a:p>
            <a:pPr marL="285750" indent="-285750">
              <a:buFontTx/>
              <a:buChar char="-"/>
            </a:pPr>
            <a:r>
              <a:rPr lang="en-US" dirty="0"/>
              <a:t> DYSPHAGIA</a:t>
            </a:r>
          </a:p>
          <a:p>
            <a:pPr marL="285750" indent="-285750">
              <a:buFontTx/>
              <a:buChar char="-"/>
            </a:pPr>
            <a:endParaRPr lang="en-US" dirty="0"/>
          </a:p>
          <a:p>
            <a:pPr marL="285750" indent="-285750">
              <a:buFontTx/>
              <a:buChar char="-"/>
            </a:pPr>
            <a:r>
              <a:rPr lang="en-US" dirty="0"/>
              <a:t>ODYNOPHAGIA </a:t>
            </a:r>
          </a:p>
          <a:p>
            <a:pPr marL="285750" indent="-285750">
              <a:buFontTx/>
              <a:buChar char="-"/>
            </a:pPr>
            <a:endParaRPr lang="en-US" dirty="0"/>
          </a:p>
          <a:p>
            <a:pPr marL="285750" indent="-285750">
              <a:buFontTx/>
              <a:buChar char="-"/>
            </a:pPr>
            <a:r>
              <a:rPr lang="en-US" dirty="0"/>
              <a:t>RECURRENT VOMITING</a:t>
            </a:r>
          </a:p>
          <a:p>
            <a:pPr marL="285750" indent="-285750">
              <a:buFontTx/>
              <a:buChar char="-"/>
            </a:pPr>
            <a:endParaRPr lang="en-US" dirty="0"/>
          </a:p>
          <a:p>
            <a:pPr marL="285750" indent="-285750">
              <a:buFontTx/>
              <a:buChar char="-"/>
            </a:pPr>
            <a:r>
              <a:rPr lang="en-US" dirty="0"/>
              <a:t>FAMILY OR PERSONAL HX OF GI CANCER</a:t>
            </a:r>
          </a:p>
        </p:txBody>
      </p:sp>
    </p:spTree>
    <p:extLst>
      <p:ext uri="{BB962C8B-B14F-4D97-AF65-F5344CB8AC3E}">
        <p14:creationId xmlns:p14="http://schemas.microsoft.com/office/powerpoint/2010/main" val="3881711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32"/>
          <p:cNvSpPr txBox="1">
            <a:spLocks noGrp="1"/>
          </p:cNvSpPr>
          <p:nvPr>
            <p:ph type="title" idx="6"/>
          </p:nvPr>
        </p:nvSpPr>
        <p:spPr>
          <a:xfrm>
            <a:off x="603525" y="355646"/>
            <a:ext cx="3393600" cy="75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effectLst>
                  <a:outerShdw blurRad="38100" dist="38100" dir="2700000" algn="tl">
                    <a:srgbClr val="000000">
                      <a:alpha val="43137"/>
                    </a:srgbClr>
                  </a:outerShdw>
                </a:effectLst>
              </a:rPr>
              <a:t>Complications </a:t>
            </a:r>
            <a:endParaRPr dirty="0">
              <a:effectLst>
                <a:outerShdw blurRad="38100" dist="38100" dir="2700000" algn="tl">
                  <a:srgbClr val="000000">
                    <a:alpha val="43137"/>
                  </a:srgbClr>
                </a:outerShdw>
              </a:effectLst>
            </a:endParaRPr>
          </a:p>
        </p:txBody>
      </p:sp>
      <p:sp>
        <p:nvSpPr>
          <p:cNvPr id="197" name="Google Shape;197;p32"/>
          <p:cNvSpPr/>
          <p:nvPr/>
        </p:nvSpPr>
        <p:spPr>
          <a:xfrm>
            <a:off x="6172199" y="1200150"/>
            <a:ext cx="2539613" cy="3619262"/>
          </a:xfrm>
          <a:prstGeom prst="roundRect">
            <a:avLst>
              <a:gd name="adj" fmla="val 16667"/>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2"/>
          <p:cNvSpPr/>
          <p:nvPr/>
        </p:nvSpPr>
        <p:spPr>
          <a:xfrm>
            <a:off x="3381039" y="1200150"/>
            <a:ext cx="2514600" cy="3619262"/>
          </a:xfrm>
          <a:prstGeom prst="roundRect">
            <a:avLst>
              <a:gd name="adj" fmla="val 16667"/>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32"/>
          <p:cNvSpPr/>
          <p:nvPr/>
        </p:nvSpPr>
        <p:spPr>
          <a:xfrm>
            <a:off x="533400" y="1209129"/>
            <a:ext cx="2362200" cy="3610283"/>
          </a:xfrm>
          <a:prstGeom prst="roundRect">
            <a:avLst>
              <a:gd name="adj" fmla="val 16667"/>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32"/>
          <p:cNvSpPr txBox="1">
            <a:spLocks noGrp="1"/>
          </p:cNvSpPr>
          <p:nvPr>
            <p:ph type="ctrTitle" idx="2"/>
          </p:nvPr>
        </p:nvSpPr>
        <p:spPr>
          <a:xfrm flipH="1">
            <a:off x="533400" y="2114550"/>
            <a:ext cx="2362200" cy="2704862"/>
          </a:xfrm>
          <a:prstGeom prst="rect">
            <a:avLst/>
          </a:prstGeom>
        </p:spPr>
        <p:txBody>
          <a:bodyPr spcFirstLastPara="1" wrap="square" lIns="91425" tIns="91425" rIns="91425" bIns="91425" anchor="b" anchorCtr="0">
            <a:noAutofit/>
          </a:bodyPr>
          <a:lstStyle/>
          <a:p>
            <a:pPr lvl="0" algn="just"/>
            <a:r>
              <a:rPr lang="en-US" sz="1400" b="0" dirty="0">
                <a:latin typeface="Assistant ExtraLight" charset="-79"/>
                <a:cs typeface="Assistant ExtraLight" charset="-79"/>
              </a:rPr>
              <a:t>It may be occult (hidden) and insidious or may present as melena (black-colored stools) or hematemesis (vomiting of blood). NSAID use (especially in older adults) is the most important risk factor for upper GI bleeding. Deaths occur primarily in patients who continue to bleed or in those patients who re-bleed after the initial bleeding has stopped .</a:t>
            </a:r>
            <a:endParaRPr sz="1400" b="0" dirty="0">
              <a:latin typeface="Assistant ExtraLight" charset="-79"/>
              <a:cs typeface="Assistant ExtraLight" charset="-79"/>
            </a:endParaRPr>
          </a:p>
        </p:txBody>
      </p:sp>
      <p:sp>
        <p:nvSpPr>
          <p:cNvPr id="201" name="Google Shape;201;p32"/>
          <p:cNvSpPr txBox="1">
            <a:spLocks noGrp="1"/>
          </p:cNvSpPr>
          <p:nvPr>
            <p:ph type="subTitle" idx="3"/>
          </p:nvPr>
        </p:nvSpPr>
        <p:spPr>
          <a:xfrm flipH="1">
            <a:off x="-990600" y="4476750"/>
            <a:ext cx="1761000" cy="87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202" name="Google Shape;202;p32"/>
          <p:cNvSpPr txBox="1">
            <a:spLocks noGrp="1"/>
          </p:cNvSpPr>
          <p:nvPr>
            <p:ph type="subTitle" idx="1"/>
          </p:nvPr>
        </p:nvSpPr>
        <p:spPr>
          <a:xfrm flipH="1">
            <a:off x="6375205" y="1657350"/>
            <a:ext cx="2133600" cy="2971800"/>
          </a:xfrm>
          <a:prstGeom prst="rect">
            <a:avLst/>
          </a:prstGeom>
        </p:spPr>
        <p:txBody>
          <a:bodyPr spcFirstLastPara="1" wrap="square" lIns="91425" tIns="91425" rIns="91425" bIns="91425" anchor="t" anchorCtr="0">
            <a:noAutofit/>
          </a:bodyPr>
          <a:lstStyle/>
          <a:p>
            <a:pPr marL="0" lvl="0" indent="0" algn="just"/>
            <a:r>
              <a:rPr lang="en-US" dirty="0"/>
              <a:t>Gastric outlet obstruction is mechanical obstruction caused by scarring, muscular spasm, or edema of the duodenal bulb usually resulting from chronic ulceration. Symptoms occur over several months and include early satiety, bloating, anorexia, nausea, vomiting, and weight loss.</a:t>
            </a:r>
            <a:endParaRPr dirty="0"/>
          </a:p>
        </p:txBody>
      </p:sp>
      <p:sp>
        <p:nvSpPr>
          <p:cNvPr id="203" name="Google Shape;203;p32"/>
          <p:cNvSpPr txBox="1">
            <a:spLocks noGrp="1"/>
          </p:cNvSpPr>
          <p:nvPr>
            <p:ph type="subTitle" idx="5"/>
          </p:nvPr>
        </p:nvSpPr>
        <p:spPr>
          <a:xfrm flipH="1">
            <a:off x="3533439" y="1657350"/>
            <a:ext cx="2209799" cy="2286000"/>
          </a:xfrm>
          <a:prstGeom prst="rect">
            <a:avLst/>
          </a:prstGeom>
        </p:spPr>
        <p:txBody>
          <a:bodyPr spcFirstLastPara="1" wrap="square" lIns="91425" tIns="91425" rIns="91425" bIns="91425" anchor="t" anchorCtr="0">
            <a:noAutofit/>
          </a:bodyPr>
          <a:lstStyle/>
          <a:p>
            <a:pPr marL="0" lvl="0" indent="0" algn="just"/>
            <a:r>
              <a:rPr lang="en-US" dirty="0"/>
              <a:t>a hole forms all the way through the </a:t>
            </a:r>
            <a:r>
              <a:rPr lang="en-US" b="1" dirty="0"/>
              <a:t>stomach</a:t>
            </a:r>
            <a:r>
              <a:rPr lang="en-US" dirty="0"/>
              <a:t>, large bowel, or small intestine, and the gastric contents freely enter the general peritoneal cavity. The pain of perforation is usually sudden, sharp, and severe, beginning first in the epigastrium, but quickly spreading over the entire abdomen. </a:t>
            </a:r>
            <a:endParaRPr dirty="0"/>
          </a:p>
        </p:txBody>
      </p:sp>
      <p:sp>
        <p:nvSpPr>
          <p:cNvPr id="205" name="Google Shape;205;p32"/>
          <p:cNvSpPr txBox="1">
            <a:spLocks noGrp="1"/>
          </p:cNvSpPr>
          <p:nvPr>
            <p:ph type="ctrTitle" idx="4"/>
          </p:nvPr>
        </p:nvSpPr>
        <p:spPr>
          <a:xfrm flipH="1">
            <a:off x="6534355" y="1123950"/>
            <a:ext cx="1815300" cy="577800"/>
          </a:xfrm>
          <a:prstGeom prst="rect">
            <a:avLst/>
          </a:prstGeom>
        </p:spPr>
        <p:txBody>
          <a:bodyPr spcFirstLastPara="1" wrap="square" lIns="91425" tIns="91425" rIns="91425" bIns="91425" anchor="b" anchorCtr="0">
            <a:noAutofit/>
          </a:bodyPr>
          <a:lstStyle/>
          <a:p>
            <a:pPr lvl="0"/>
            <a:r>
              <a:rPr lang="en-US" sz="1800" u="sng" dirty="0"/>
              <a:t>Obstruction</a:t>
            </a:r>
            <a:endParaRPr sz="1800" u="sng" dirty="0"/>
          </a:p>
        </p:txBody>
      </p:sp>
      <p:sp>
        <p:nvSpPr>
          <p:cNvPr id="206" name="Google Shape;206;p32"/>
          <p:cNvSpPr txBox="1">
            <a:spLocks noGrp="1"/>
          </p:cNvSpPr>
          <p:nvPr>
            <p:ph type="ctrTitle" idx="2"/>
          </p:nvPr>
        </p:nvSpPr>
        <p:spPr>
          <a:xfrm flipH="1">
            <a:off x="838200" y="1238488"/>
            <a:ext cx="1752600" cy="457200"/>
          </a:xfrm>
          <a:prstGeom prst="rect">
            <a:avLst/>
          </a:prstGeom>
        </p:spPr>
        <p:txBody>
          <a:bodyPr spcFirstLastPara="1" wrap="square" lIns="91425" tIns="91425" rIns="91425" bIns="91425" anchor="b" anchorCtr="0">
            <a:noAutofit/>
          </a:bodyPr>
          <a:lstStyle/>
          <a:p>
            <a:br>
              <a:rPr lang="en-US" sz="1800" dirty="0"/>
            </a:br>
            <a:br>
              <a:rPr lang="en-US" sz="1800" dirty="0"/>
            </a:br>
            <a:r>
              <a:rPr lang="en-US" sz="1800" u="sng" dirty="0"/>
              <a:t>Upper GI bleeding</a:t>
            </a:r>
            <a:endParaRPr sz="1800" u="sng" dirty="0">
              <a:solidFill>
                <a:schemeClr val="lt1"/>
              </a:solidFill>
            </a:endParaRPr>
          </a:p>
        </p:txBody>
      </p:sp>
      <p:sp>
        <p:nvSpPr>
          <p:cNvPr id="207" name="Google Shape;207;p32"/>
          <p:cNvSpPr txBox="1">
            <a:spLocks noGrp="1"/>
          </p:cNvSpPr>
          <p:nvPr>
            <p:ph type="ctrTitle" idx="2"/>
          </p:nvPr>
        </p:nvSpPr>
        <p:spPr>
          <a:xfrm flipH="1">
            <a:off x="3762039" y="1276350"/>
            <a:ext cx="1752600" cy="457200"/>
          </a:xfrm>
          <a:prstGeom prst="rect">
            <a:avLst/>
          </a:prstGeom>
        </p:spPr>
        <p:txBody>
          <a:bodyPr spcFirstLastPara="1" wrap="square" lIns="91425" tIns="91425" rIns="91425" bIns="91425" anchor="b" anchorCtr="0">
            <a:noAutofit/>
          </a:bodyPr>
          <a:lstStyle/>
          <a:p>
            <a:pPr lvl="0"/>
            <a:r>
              <a:rPr lang="en-US" sz="1800" u="sng" dirty="0"/>
              <a:t>Perforation</a:t>
            </a:r>
            <a:endParaRPr sz="1800" u="sng" dirty="0"/>
          </a:p>
        </p:txBody>
      </p:sp>
      <p:sp>
        <p:nvSpPr>
          <p:cNvPr id="208" name="Google Shape;208;p32"/>
          <p:cNvSpPr txBox="1">
            <a:spLocks noGrp="1"/>
          </p:cNvSpPr>
          <p:nvPr>
            <p:ph type="ctrTitle" idx="2"/>
          </p:nvPr>
        </p:nvSpPr>
        <p:spPr>
          <a:xfrm flipH="1">
            <a:off x="8763000" y="1428750"/>
            <a:ext cx="1560600" cy="5778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endParaRPr sz="4800" dirty="0">
              <a:solidFill>
                <a:schemeClr val="lt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571750"/>
            <a:ext cx="1600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p:txBody>
          <a:bodyPr/>
          <a:lstStyle/>
          <a:p>
            <a:r>
              <a:rPr lang="en-US" dirty="0"/>
              <a:t>Diagnosis </a:t>
            </a:r>
          </a:p>
        </p:txBody>
      </p:sp>
      <p:sp>
        <p:nvSpPr>
          <p:cNvPr id="3" name="عنوان فرعي 2"/>
          <p:cNvSpPr>
            <a:spLocks noGrp="1"/>
          </p:cNvSpPr>
          <p:nvPr>
            <p:ph type="subTitle" idx="1"/>
          </p:nvPr>
        </p:nvSpPr>
        <p:spPr/>
        <p:txBody>
          <a:bodyPr/>
          <a:lstStyle/>
          <a:p>
            <a:pPr marL="114300" indent="0">
              <a:buNone/>
            </a:pPr>
            <a:r>
              <a:rPr lang="en-US" dirty="0"/>
              <a:t>The diagnosis of PUD depends on visualizing the ulcer crater by either upper GI radiography or upper endoscopy Upper endoscopy has replaced radiography as the diagnostic procedure of choice because it provides a more accurate diagnosis and permits direct visualization of the ulcer and implementation of therapeutic maneuvers.</a:t>
            </a:r>
          </a:p>
          <a:p>
            <a:pPr marL="114300" indent="0">
              <a:buNone/>
            </a:pPr>
            <a:endParaRPr lang="en-US" dirty="0"/>
          </a:p>
          <a:p>
            <a:pPr marL="114300" indent="0">
              <a:buNone/>
            </a:pPr>
            <a:endParaRPr lang="en-US" dirty="0"/>
          </a:p>
          <a:p>
            <a:pPr marL="114300" indent="0">
              <a:buNone/>
            </a:pPr>
            <a:r>
              <a:rPr lang="en-US" sz="1600" b="1" dirty="0"/>
              <a:t>Diagnosis of Helicobacter pylori.</a:t>
            </a:r>
          </a:p>
          <a:p>
            <a:pPr marL="114300" indent="0">
              <a:buNone/>
            </a:pPr>
            <a:endParaRPr lang="en-US" dirty="0"/>
          </a:p>
          <a:p>
            <a:pPr marL="114300" indent="0">
              <a:buNone/>
            </a:pPr>
            <a:r>
              <a:rPr lang="en-US" dirty="0"/>
              <a:t>• Invasive testing – requires endoscopy</a:t>
            </a:r>
          </a:p>
          <a:p>
            <a:pPr marL="114300" indent="0">
              <a:buNone/>
            </a:pPr>
            <a:r>
              <a:rPr lang="en-US" dirty="0"/>
              <a:t>• Noninvasive testing – no endoscopy</a:t>
            </a:r>
          </a:p>
        </p:txBody>
      </p:sp>
    </p:spTree>
    <p:extLst>
      <p:ext uri="{BB962C8B-B14F-4D97-AF65-F5344CB8AC3E}">
        <p14:creationId xmlns:p14="http://schemas.microsoft.com/office/powerpoint/2010/main" val="29806015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p:txBody>
          <a:bodyPr/>
          <a:lstStyle/>
          <a:p>
            <a:r>
              <a:rPr lang="en-US" b="1" dirty="0"/>
              <a:t>Invasive testing – requires endoscopy</a:t>
            </a:r>
          </a:p>
          <a:p>
            <a:pPr marL="114300" indent="0">
              <a:buNone/>
            </a:pPr>
            <a:endParaRPr lang="en-US" dirty="0"/>
          </a:p>
          <a:p>
            <a:pPr marL="114300" indent="0">
              <a:buNone/>
            </a:pPr>
            <a:r>
              <a:rPr lang="en-US" dirty="0"/>
              <a:t>Testing that requires upper endoscopy is invasive, more expensive, and usually requires:</a:t>
            </a:r>
          </a:p>
          <a:p>
            <a:pPr marL="114300" indent="0">
              <a:buNone/>
            </a:pPr>
            <a:endParaRPr lang="en-US" dirty="0"/>
          </a:p>
          <a:p>
            <a:pPr marL="400050" indent="-285750">
              <a:buFont typeface="Arial" pitchFamily="34" charset="0"/>
              <a:buChar char="•"/>
            </a:pPr>
            <a:r>
              <a:rPr lang="en-US" dirty="0"/>
              <a:t>Mucosal biopsy for histology.</a:t>
            </a:r>
          </a:p>
          <a:p>
            <a:pPr marL="400050" indent="-285750">
              <a:buFont typeface="Arial" pitchFamily="34" charset="0"/>
              <a:buChar char="•"/>
            </a:pPr>
            <a:r>
              <a:rPr lang="en-US" dirty="0"/>
              <a:t>Detection of urease activity. </a:t>
            </a:r>
          </a:p>
          <a:p>
            <a:pPr marL="400050" indent="-285750">
              <a:buFont typeface="Arial" pitchFamily="34" charset="0"/>
              <a:buChar char="•"/>
            </a:pPr>
            <a:r>
              <a:rPr lang="en-US" dirty="0"/>
              <a:t>Culture (used in cases of treatment failure).</a:t>
            </a:r>
          </a:p>
          <a:p>
            <a:pPr marL="114300" indent="0">
              <a:buNone/>
            </a:pPr>
            <a:endParaRPr lang="en-US" dirty="0"/>
          </a:p>
          <a:p>
            <a:pPr marL="114300" indent="0">
              <a:buNone/>
            </a:pPr>
            <a:r>
              <a:rPr lang="en-US" dirty="0"/>
              <a:t>Because antibiotics and bismuth salts may decrease the sensitivity of rapid urease test, they should be withheld for 4 weeks and proton pump inhibitors (PPIs) for 2 weeks prior to endoscopic testing.</a:t>
            </a:r>
          </a:p>
        </p:txBody>
      </p:sp>
      <p:sp>
        <p:nvSpPr>
          <p:cNvPr id="3" name="عنوان 2"/>
          <p:cNvSpPr>
            <a:spLocks noGrp="1"/>
          </p:cNvSpPr>
          <p:nvPr>
            <p:ph type="title"/>
          </p:nvPr>
        </p:nvSpPr>
        <p:spPr>
          <a:xfrm>
            <a:off x="594657" y="355641"/>
            <a:ext cx="3155400" cy="768309"/>
          </a:xfrm>
        </p:spPr>
        <p:txBody>
          <a:bodyPr/>
          <a:lstStyle/>
          <a:p>
            <a:r>
              <a:rPr lang="en-US" dirty="0"/>
              <a:t>Diagnosis of H. pylori </a:t>
            </a:r>
          </a:p>
        </p:txBody>
      </p:sp>
    </p:spTree>
    <p:extLst>
      <p:ext uri="{BB962C8B-B14F-4D97-AF65-F5344CB8AC3E}">
        <p14:creationId xmlns:p14="http://schemas.microsoft.com/office/powerpoint/2010/main" val="24670644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p:txBody>
          <a:bodyPr/>
          <a:lstStyle/>
          <a:p>
            <a:pPr>
              <a:buAutoNum type="arabicPeriod" startAt="2"/>
            </a:pPr>
            <a:r>
              <a:rPr lang="en-US" b="1" dirty="0"/>
              <a:t>Noninvasive testing – no endoscopy</a:t>
            </a:r>
          </a:p>
          <a:p>
            <a:pPr marL="114300" indent="0">
              <a:buNone/>
            </a:pPr>
            <a:r>
              <a:rPr lang="en-US" b="1" dirty="0"/>
              <a:t> </a:t>
            </a:r>
          </a:p>
          <a:p>
            <a:pPr marL="114300" indent="0">
              <a:buNone/>
            </a:pPr>
            <a:r>
              <a:rPr lang="en-US" dirty="0" err="1"/>
              <a:t>Nonendoscopic</a:t>
            </a:r>
            <a:r>
              <a:rPr lang="en-US" dirty="0"/>
              <a:t> tests are less invasive, more convenient, and less expensive than the endoscopic tests.</a:t>
            </a:r>
          </a:p>
          <a:p>
            <a:pPr marL="114300" indent="0">
              <a:buNone/>
            </a:pPr>
            <a:endParaRPr lang="en-US" dirty="0"/>
          </a:p>
          <a:p>
            <a:pPr marL="400050" indent="-285750">
              <a:buFont typeface="Arial" pitchFamily="34" charset="0"/>
              <a:buChar char="•"/>
            </a:pPr>
            <a:r>
              <a:rPr lang="en-US" u="sng" dirty="0"/>
              <a:t>Antibody testing (</a:t>
            </a:r>
            <a:r>
              <a:rPr lang="en-US" u="sng" dirty="0" err="1"/>
              <a:t>IgG</a:t>
            </a:r>
            <a:r>
              <a:rPr lang="en-US" dirty="0"/>
              <a:t>): 1. </a:t>
            </a:r>
            <a:r>
              <a:rPr lang="en-US" dirty="0" err="1"/>
              <a:t>Fingerstick</a:t>
            </a:r>
            <a:r>
              <a:rPr lang="en-US" dirty="0"/>
              <a:t> or blood test 2. Does not distinguish active vs. previous          3. Not affected by PPI, bismuth subsalicylate.</a:t>
            </a:r>
          </a:p>
          <a:p>
            <a:pPr marL="114300" indent="0">
              <a:buNone/>
            </a:pPr>
            <a:endParaRPr lang="en-US" dirty="0"/>
          </a:p>
          <a:p>
            <a:pPr marL="400050" indent="-285750">
              <a:buFont typeface="Arial" pitchFamily="34" charset="0"/>
              <a:buChar char="•"/>
            </a:pPr>
            <a:r>
              <a:rPr lang="en-US" u="sng" dirty="0"/>
              <a:t>Urea breath test (UBT; </a:t>
            </a:r>
            <a:r>
              <a:rPr lang="en-US" dirty="0"/>
              <a:t> 1.Ingest urea with carbon isotope (13C or 14C) 2. If urease present, urea is cleaved and labeled carbon excreted in CO2 3. Most accurate; ↓by antibiotics, bismuth, PPIs.</a:t>
            </a:r>
          </a:p>
          <a:p>
            <a:pPr marL="114300" indent="0">
              <a:buNone/>
            </a:pPr>
            <a:endParaRPr lang="en-US" dirty="0"/>
          </a:p>
          <a:p>
            <a:pPr marL="400050" indent="-285750">
              <a:buFont typeface="Arial" pitchFamily="34" charset="0"/>
              <a:buChar char="•"/>
            </a:pPr>
            <a:r>
              <a:rPr lang="en-US" u="sng" dirty="0"/>
              <a:t>Fecal antigen test (FAT): </a:t>
            </a:r>
            <a:r>
              <a:rPr lang="en-US" dirty="0"/>
              <a:t>1. Antigen detected in stool 2.↓ by antibiotics, bismuth, PPIs</a:t>
            </a:r>
            <a:endParaRPr lang="en-US" u="sng" dirty="0"/>
          </a:p>
          <a:p>
            <a:pPr marL="114300" indent="0">
              <a:buNone/>
            </a:pPr>
            <a:endParaRPr lang="en-US" dirty="0"/>
          </a:p>
          <a:p>
            <a:pPr marL="114300" indent="0">
              <a:buNone/>
            </a:pPr>
            <a:endParaRPr lang="en-US" dirty="0"/>
          </a:p>
        </p:txBody>
      </p:sp>
      <p:sp>
        <p:nvSpPr>
          <p:cNvPr id="3" name="عنوان 2"/>
          <p:cNvSpPr>
            <a:spLocks noGrp="1"/>
          </p:cNvSpPr>
          <p:nvPr>
            <p:ph type="title"/>
          </p:nvPr>
        </p:nvSpPr>
        <p:spPr>
          <a:xfrm>
            <a:off x="594657" y="355641"/>
            <a:ext cx="3155400" cy="844509"/>
          </a:xfrm>
        </p:spPr>
        <p:txBody>
          <a:bodyPr/>
          <a:lstStyle/>
          <a:p>
            <a:r>
              <a:rPr lang="en-US" dirty="0"/>
              <a:t>Diagnosis of H. pylori </a:t>
            </a:r>
          </a:p>
        </p:txBody>
      </p:sp>
    </p:spTree>
    <p:extLst>
      <p:ext uri="{BB962C8B-B14F-4D97-AF65-F5344CB8AC3E}">
        <p14:creationId xmlns:p14="http://schemas.microsoft.com/office/powerpoint/2010/main" val="23765450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a:xfrm flipH="1">
            <a:off x="609600" y="1428750"/>
            <a:ext cx="7772400" cy="3360600"/>
          </a:xfrm>
        </p:spPr>
        <p:txBody>
          <a:bodyPr/>
          <a:lstStyle/>
          <a:p>
            <a:pPr marL="400050" indent="-285750" algn="just">
              <a:buFont typeface="Wingdings" pitchFamily="2" charset="2"/>
              <a:buChar char="v"/>
            </a:pPr>
            <a:r>
              <a:rPr lang="en-US" sz="1600" dirty="0"/>
              <a:t>The treatment of chronic PUD varies depending on the etiology of the ulcer (</a:t>
            </a:r>
            <a:r>
              <a:rPr lang="en-US" sz="1600" i="1" dirty="0"/>
              <a:t>H. pylori</a:t>
            </a:r>
            <a:r>
              <a:rPr lang="en-US" sz="1600" dirty="0"/>
              <a:t> or NSAID), whether the ulcer is initial or recurrent, and whether complications have occurred .</a:t>
            </a:r>
            <a:endParaRPr lang="en-US" sz="1600" b="1" dirty="0"/>
          </a:p>
          <a:p>
            <a:pPr marL="400050" indent="-285750" algn="just">
              <a:buFont typeface="Wingdings" pitchFamily="2" charset="2"/>
              <a:buChar char="v"/>
            </a:pPr>
            <a:r>
              <a:rPr lang="en-US" sz="1600" b="1" dirty="0"/>
              <a:t>Desired Outcomes are to : </a:t>
            </a:r>
            <a:r>
              <a:rPr lang="en-US" sz="1600" dirty="0"/>
              <a:t>eradicate </a:t>
            </a:r>
            <a:r>
              <a:rPr lang="en-US" sz="1600" i="1" dirty="0"/>
              <a:t>H. pylori</a:t>
            </a:r>
            <a:r>
              <a:rPr lang="en-US" sz="1600" dirty="0"/>
              <a:t>, relieving ulcer pain, healing the ulcer, preventing ulcer recurrence, and reducing ulcer-related complications. </a:t>
            </a:r>
          </a:p>
          <a:p>
            <a:pPr marL="400050" indent="-285750" algn="just">
              <a:buFont typeface="Wingdings" pitchFamily="2" charset="2"/>
              <a:buChar char="v"/>
            </a:pPr>
            <a:r>
              <a:rPr lang="en-US" sz="1600" dirty="0"/>
              <a:t>Antimicrobials such as clarithromycin, </a:t>
            </a:r>
            <a:r>
              <a:rPr lang="en-US" sz="1600" dirty="0">
                <a:hlinkClick r:id="rId2"/>
              </a:rPr>
              <a:t>metronidazole</a:t>
            </a:r>
            <a:r>
              <a:rPr lang="en-US" sz="1600" dirty="0"/>
              <a:t>, amoxicillin, bismuth salts, and </a:t>
            </a:r>
            <a:r>
              <a:rPr lang="en-US" sz="1600" dirty="0" err="1"/>
              <a:t>antisecretory</a:t>
            </a:r>
            <a:r>
              <a:rPr lang="en-US" sz="1600" dirty="0"/>
              <a:t> drugs (PPIs or H2RAs) eradicate </a:t>
            </a:r>
            <a:r>
              <a:rPr lang="en-US" sz="1600" i="1" dirty="0"/>
              <a:t>H. pylori</a:t>
            </a:r>
            <a:r>
              <a:rPr lang="en-US" sz="1600" dirty="0"/>
              <a:t> infection healing the ulcer and relieving ulcer symptoms. </a:t>
            </a:r>
          </a:p>
          <a:p>
            <a:pPr marL="400050" indent="-285750" algn="just">
              <a:buFont typeface="Wingdings" pitchFamily="2" charset="2"/>
              <a:buChar char="v"/>
            </a:pPr>
            <a:r>
              <a:rPr lang="en-US" sz="1600" dirty="0"/>
              <a:t>PPIs are preferred to H2RAs or </a:t>
            </a:r>
            <a:r>
              <a:rPr lang="en-US" sz="1600" dirty="0" err="1"/>
              <a:t>sucralfate</a:t>
            </a:r>
            <a:r>
              <a:rPr lang="en-US" sz="1600" dirty="0"/>
              <a:t> for healing </a:t>
            </a:r>
            <a:r>
              <a:rPr lang="en-US" sz="1600" i="1" dirty="0"/>
              <a:t>H. pylori</a:t>
            </a:r>
            <a:r>
              <a:rPr lang="en-US" sz="1600" dirty="0"/>
              <a:t>-negative NSAID-induced ulcers because they accelerate ulcer healing and provide more effective relief of symptoms.</a:t>
            </a:r>
          </a:p>
          <a:p>
            <a:pPr marL="114300" indent="0" algn="just">
              <a:buNone/>
            </a:pPr>
            <a:endParaRPr lang="en-US" dirty="0"/>
          </a:p>
          <a:p>
            <a:pPr marL="114300" indent="0" algn="just">
              <a:buNone/>
            </a:pPr>
            <a:endParaRPr lang="en-US" dirty="0"/>
          </a:p>
          <a:p>
            <a:pPr marL="114300" indent="0" algn="just">
              <a:buNone/>
            </a:pPr>
            <a:endParaRPr lang="en-US" dirty="0"/>
          </a:p>
        </p:txBody>
      </p:sp>
      <p:sp>
        <p:nvSpPr>
          <p:cNvPr id="3" name="عنوان 2"/>
          <p:cNvSpPr>
            <a:spLocks noGrp="1"/>
          </p:cNvSpPr>
          <p:nvPr>
            <p:ph type="title"/>
          </p:nvPr>
        </p:nvSpPr>
        <p:spPr>
          <a:xfrm>
            <a:off x="594656" y="355641"/>
            <a:ext cx="4510744" cy="768309"/>
          </a:xfrm>
        </p:spPr>
        <p:txBody>
          <a:bodyPr/>
          <a:lstStyle/>
          <a:p>
            <a:r>
              <a:rPr lang="en-US" dirty="0"/>
              <a:t>General Approach to Treatment</a:t>
            </a:r>
            <a:br>
              <a:rPr lang="en-US" dirty="0"/>
            </a:br>
            <a:endParaRPr lang="en-US" dirty="0"/>
          </a:p>
        </p:txBody>
      </p:sp>
    </p:spTree>
    <p:extLst>
      <p:ext uri="{BB962C8B-B14F-4D97-AF65-F5344CB8AC3E}">
        <p14:creationId xmlns:p14="http://schemas.microsoft.com/office/powerpoint/2010/main" val="16418695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p:txBody>
          <a:bodyPr/>
          <a:lstStyle/>
          <a:p>
            <a:pPr marL="400050" indent="-285750">
              <a:buFont typeface="Courier New" pitchFamily="49" charset="0"/>
              <a:buChar char="o"/>
            </a:pPr>
            <a:r>
              <a:rPr lang="en-US" sz="1600" dirty="0"/>
              <a:t>Patients with PUD should eliminate or reduce psychological stress, cigarette smoking, and the use of NSAIDs (including aspirin).</a:t>
            </a:r>
          </a:p>
          <a:p>
            <a:pPr marL="400050" indent="-285750">
              <a:buFont typeface="Courier New" pitchFamily="49" charset="0"/>
              <a:buChar char="o"/>
            </a:pPr>
            <a:r>
              <a:rPr lang="en-US" sz="1600" dirty="0"/>
              <a:t>Although there is no “antiulcer diet,” the patient should avoid foods and beverages (</a:t>
            </a:r>
            <a:r>
              <a:rPr lang="en-US" sz="1600" dirty="0" err="1"/>
              <a:t>eg</a:t>
            </a:r>
            <a:r>
              <a:rPr lang="en-US" sz="1600" dirty="0"/>
              <a:t>, spicy foods, caffeine, and </a:t>
            </a:r>
            <a:r>
              <a:rPr lang="en-US" sz="1600" dirty="0">
                <a:hlinkClick r:id="rId2"/>
              </a:rPr>
              <a:t>alcohol</a:t>
            </a:r>
            <a:r>
              <a:rPr lang="en-US" sz="1600" dirty="0"/>
              <a:t>) that cause dyspepsia or that exacerbate ulcer symptoms.</a:t>
            </a:r>
          </a:p>
          <a:p>
            <a:pPr marL="400050" indent="-285750">
              <a:buFont typeface="Courier New" pitchFamily="49" charset="0"/>
              <a:buChar char="o"/>
            </a:pPr>
            <a:r>
              <a:rPr lang="en-US" sz="1600" dirty="0"/>
              <a:t>If possible, alternative agents such as acetaminophen or non acetylated salicylate (</a:t>
            </a:r>
            <a:r>
              <a:rPr lang="en-US" sz="1600" dirty="0" err="1"/>
              <a:t>eg</a:t>
            </a:r>
            <a:r>
              <a:rPr lang="en-US" sz="1600" dirty="0"/>
              <a:t>, </a:t>
            </a:r>
            <a:r>
              <a:rPr lang="en-US" sz="1600" dirty="0" err="1"/>
              <a:t>salsalate</a:t>
            </a:r>
            <a:r>
              <a:rPr lang="en-US" sz="1600" dirty="0"/>
              <a:t>) should be used for relief of pain.</a:t>
            </a:r>
          </a:p>
          <a:p>
            <a:pPr marL="400050" indent="-285750">
              <a:buFont typeface="Courier New" pitchFamily="49" charset="0"/>
              <a:buChar char="o"/>
            </a:pPr>
            <a:r>
              <a:rPr lang="en-US" sz="1600" dirty="0"/>
              <a:t>Elective surgery for PUD is rarely performed today because of highly effective medical management. A subset of patients, however, may require emergency surgery for bleeding, perforation, or obstruction.</a:t>
            </a:r>
          </a:p>
        </p:txBody>
      </p:sp>
      <p:sp>
        <p:nvSpPr>
          <p:cNvPr id="3" name="عنوان 2"/>
          <p:cNvSpPr>
            <a:spLocks noGrp="1"/>
          </p:cNvSpPr>
          <p:nvPr>
            <p:ph type="title"/>
          </p:nvPr>
        </p:nvSpPr>
        <p:spPr>
          <a:xfrm>
            <a:off x="594656" y="355641"/>
            <a:ext cx="4586944" cy="768309"/>
          </a:xfrm>
        </p:spPr>
        <p:txBody>
          <a:bodyPr/>
          <a:lstStyle/>
          <a:p>
            <a:r>
              <a:rPr lang="en-US" dirty="0"/>
              <a:t>Non</a:t>
            </a:r>
            <a:r>
              <a:rPr lang="ar-JO" dirty="0"/>
              <a:t>-</a:t>
            </a:r>
            <a:r>
              <a:rPr lang="en-US" dirty="0"/>
              <a:t>pharmacologic Therapy</a:t>
            </a:r>
          </a:p>
        </p:txBody>
      </p:sp>
    </p:spTree>
    <p:extLst>
      <p:ext uri="{BB962C8B-B14F-4D97-AF65-F5344CB8AC3E}">
        <p14:creationId xmlns:p14="http://schemas.microsoft.com/office/powerpoint/2010/main" val="7035209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9"/>
          <p:cNvSpPr txBox="1">
            <a:spLocks noGrp="1"/>
          </p:cNvSpPr>
          <p:nvPr>
            <p:ph type="title"/>
          </p:nvPr>
        </p:nvSpPr>
        <p:spPr>
          <a:xfrm>
            <a:off x="594646" y="355650"/>
            <a:ext cx="4844100" cy="1261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b="1" dirty="0"/>
              <a:t>What is peptic ulcer disease?</a:t>
            </a:r>
            <a:endParaRPr b="1" dirty="0"/>
          </a:p>
        </p:txBody>
      </p:sp>
      <p:sp>
        <p:nvSpPr>
          <p:cNvPr id="162" name="Google Shape;162;p29"/>
          <p:cNvSpPr txBox="1">
            <a:spLocks noGrp="1"/>
          </p:cNvSpPr>
          <p:nvPr>
            <p:ph type="subTitle" idx="1"/>
          </p:nvPr>
        </p:nvSpPr>
        <p:spPr>
          <a:xfrm flipH="1">
            <a:off x="609600" y="1289081"/>
            <a:ext cx="7704000" cy="336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a:p>
            <a:pPr marL="0" lvl="0" indent="0">
              <a:buNone/>
            </a:pPr>
            <a:r>
              <a:rPr lang="en-US" dirty="0"/>
              <a:t>A peptic ulcer is a defect in the gastric or duodenal wall that extends through the </a:t>
            </a:r>
            <a:r>
              <a:rPr lang="en-US" dirty="0" err="1"/>
              <a:t>muscularis</a:t>
            </a:r>
            <a:r>
              <a:rPr lang="en-US" dirty="0"/>
              <a:t> mucosa into the deeper layers of the wall. Typically reoccurring disease.</a:t>
            </a:r>
          </a:p>
          <a:p>
            <a:pPr marL="0" lvl="0" indent="0">
              <a:buNone/>
            </a:pPr>
            <a:endParaRPr lang="en-US" dirty="0"/>
          </a:p>
          <a:p>
            <a:pPr marL="285750" indent="-285750">
              <a:buFont typeface="Wingdings" pitchFamily="2" charset="2"/>
              <a:buChar char="§"/>
            </a:pPr>
            <a:r>
              <a:rPr lang="en-US" dirty="0"/>
              <a:t>Most common sites: </a:t>
            </a:r>
            <a:r>
              <a:rPr lang="en-US" u="sng" dirty="0"/>
              <a:t>duodenum </a:t>
            </a:r>
            <a:r>
              <a:rPr lang="en-US" dirty="0"/>
              <a:t>(food </a:t>
            </a:r>
            <a:r>
              <a:rPr lang="en-US" dirty="0" err="1"/>
              <a:t>generlly</a:t>
            </a:r>
            <a:r>
              <a:rPr lang="en-US" dirty="0"/>
              <a:t> relive pain, pain return 1-3 </a:t>
            </a:r>
            <a:r>
              <a:rPr lang="en-US" dirty="0" err="1"/>
              <a:t>hr</a:t>
            </a:r>
            <a:r>
              <a:rPr lang="en-US" dirty="0"/>
              <a:t> after eating) &amp; </a:t>
            </a:r>
            <a:r>
              <a:rPr lang="en-US" u="sng" dirty="0"/>
              <a:t>stomach</a:t>
            </a:r>
            <a:r>
              <a:rPr lang="en-US" dirty="0"/>
              <a:t>(food generally exacerbates pain  ).  </a:t>
            </a:r>
          </a:p>
          <a:p>
            <a:pPr marL="0" lvl="0" indent="0">
              <a:buNone/>
            </a:pPr>
            <a:r>
              <a:rPr lang="en-US" dirty="0"/>
              <a:t>.</a:t>
            </a:r>
          </a:p>
          <a:p>
            <a:pPr marL="285750" lvl="0" indent="-285750">
              <a:buFont typeface="Wingdings" pitchFamily="2" charset="2"/>
              <a:buChar char="§"/>
            </a:pPr>
            <a:endParaRPr lang="en-US" dirty="0"/>
          </a:p>
          <a:p>
            <a:pPr marL="0" lvl="0" indent="0" algn="l" rtl="0">
              <a:spcBef>
                <a:spcPts val="0"/>
              </a:spcBef>
              <a:spcAft>
                <a:spcPts val="0"/>
              </a:spcAft>
              <a:buNone/>
            </a:pPr>
            <a:endParaRPr dirty="0"/>
          </a:p>
        </p:txBody>
      </p:sp>
      <p:cxnSp>
        <p:nvCxnSpPr>
          <p:cNvPr id="6" name="Google Shape;751;p49"/>
          <p:cNvCxnSpPr>
            <a:stCxn id="9" idx="2"/>
            <a:endCxn id="18" idx="0"/>
          </p:cNvCxnSpPr>
          <p:nvPr/>
        </p:nvCxnSpPr>
        <p:spPr>
          <a:xfrm flipH="1">
            <a:off x="3663155" y="3522697"/>
            <a:ext cx="17319" cy="374491"/>
          </a:xfrm>
          <a:prstGeom prst="straightConnector1">
            <a:avLst/>
          </a:prstGeom>
          <a:noFill/>
          <a:ln w="19050" cap="flat" cmpd="sng">
            <a:solidFill>
              <a:schemeClr val="lt2"/>
            </a:solidFill>
            <a:prstDash val="solid"/>
            <a:round/>
            <a:headEnd type="none" w="med" len="med"/>
            <a:tailEnd type="none" w="med" len="med"/>
          </a:ln>
        </p:spPr>
      </p:cxnSp>
      <p:sp>
        <p:nvSpPr>
          <p:cNvPr id="7" name="Google Shape;754;p49"/>
          <p:cNvSpPr txBox="1">
            <a:spLocks/>
          </p:cNvSpPr>
          <p:nvPr/>
        </p:nvSpPr>
        <p:spPr>
          <a:xfrm flipH="1">
            <a:off x="5170881" y="4580816"/>
            <a:ext cx="2120100" cy="10404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Assistant ExtraLight"/>
              <a:buChar char="●"/>
              <a:defRPr sz="1800" b="0" i="0" u="none" strike="noStrike" cap="none">
                <a:solidFill>
                  <a:schemeClr val="dk1"/>
                </a:solidFill>
                <a:latin typeface="Assistant ExtraLight"/>
                <a:ea typeface="Assistant ExtraLight"/>
                <a:cs typeface="Assistant ExtraLight"/>
                <a:sym typeface="Assistant ExtraLight"/>
              </a:defRPr>
            </a:lvl1pPr>
            <a:lvl2pPr marL="914400" marR="0" lvl="1" indent="-317500" algn="l" rtl="0">
              <a:lnSpc>
                <a:spcPct val="115000"/>
              </a:lnSpc>
              <a:spcBef>
                <a:spcPts val="1600"/>
              </a:spcBef>
              <a:spcAft>
                <a:spcPts val="0"/>
              </a:spcAft>
              <a:buClr>
                <a:schemeClr val="dk1"/>
              </a:buClr>
              <a:buSzPts val="1400"/>
              <a:buFont typeface="Assistant ExtraLight"/>
              <a:buChar char="○"/>
              <a:defRPr sz="1400" b="0" i="0" u="none" strike="noStrike" cap="none">
                <a:solidFill>
                  <a:schemeClr val="dk1"/>
                </a:solidFill>
                <a:latin typeface="Assistant ExtraLight"/>
                <a:ea typeface="Assistant ExtraLight"/>
                <a:cs typeface="Assistant ExtraLight"/>
                <a:sym typeface="Assistant ExtraLight"/>
              </a:defRPr>
            </a:lvl2pPr>
            <a:lvl3pPr marL="1371600" marR="0" lvl="2" indent="-304800" algn="l" rtl="0">
              <a:lnSpc>
                <a:spcPct val="115000"/>
              </a:lnSpc>
              <a:spcBef>
                <a:spcPts val="1600"/>
              </a:spcBef>
              <a:spcAft>
                <a:spcPts val="0"/>
              </a:spcAft>
              <a:buClr>
                <a:schemeClr val="dk1"/>
              </a:buClr>
              <a:buSzPts val="1200"/>
              <a:buFont typeface="Assistant ExtraLight"/>
              <a:buChar char="■"/>
              <a:defRPr sz="1200" b="0" i="0" u="none" strike="noStrike" cap="none">
                <a:solidFill>
                  <a:schemeClr val="dk1"/>
                </a:solidFill>
                <a:latin typeface="Assistant ExtraLight"/>
                <a:ea typeface="Assistant ExtraLight"/>
                <a:cs typeface="Assistant ExtraLight"/>
                <a:sym typeface="Assistant ExtraLight"/>
              </a:defRPr>
            </a:lvl3pPr>
            <a:lvl4pPr marL="1828800" marR="0" lvl="3" indent="-304800" algn="l" rtl="0">
              <a:lnSpc>
                <a:spcPct val="115000"/>
              </a:lnSpc>
              <a:spcBef>
                <a:spcPts val="1600"/>
              </a:spcBef>
              <a:spcAft>
                <a:spcPts val="0"/>
              </a:spcAft>
              <a:buClr>
                <a:schemeClr val="dk1"/>
              </a:buClr>
              <a:buSzPts val="1200"/>
              <a:buFont typeface="Assistant ExtraLight"/>
              <a:buChar char="●"/>
              <a:defRPr sz="1200" b="0" i="0" u="none" strike="noStrike" cap="none">
                <a:solidFill>
                  <a:schemeClr val="dk1"/>
                </a:solidFill>
                <a:latin typeface="Assistant ExtraLight"/>
                <a:ea typeface="Assistant ExtraLight"/>
                <a:cs typeface="Assistant ExtraLight"/>
                <a:sym typeface="Assistant ExtraLight"/>
              </a:defRPr>
            </a:lvl4pPr>
            <a:lvl5pPr marL="2286000" marR="0" lvl="4" indent="-304800" algn="l" rtl="0">
              <a:lnSpc>
                <a:spcPct val="115000"/>
              </a:lnSpc>
              <a:spcBef>
                <a:spcPts val="1600"/>
              </a:spcBef>
              <a:spcAft>
                <a:spcPts val="0"/>
              </a:spcAft>
              <a:buClr>
                <a:schemeClr val="dk1"/>
              </a:buClr>
              <a:buSzPts val="1200"/>
              <a:buFont typeface="Assistant ExtraLight"/>
              <a:buChar char="○"/>
              <a:defRPr sz="1200" b="0" i="0" u="none" strike="noStrike" cap="none">
                <a:solidFill>
                  <a:schemeClr val="dk1"/>
                </a:solidFill>
                <a:latin typeface="Assistant ExtraLight"/>
                <a:ea typeface="Assistant ExtraLight"/>
                <a:cs typeface="Assistant ExtraLight"/>
                <a:sym typeface="Assistant ExtraLight"/>
              </a:defRPr>
            </a:lvl5pPr>
            <a:lvl6pPr marL="2743200" marR="0" lvl="5" indent="-304800" algn="l" rtl="0">
              <a:lnSpc>
                <a:spcPct val="115000"/>
              </a:lnSpc>
              <a:spcBef>
                <a:spcPts val="1600"/>
              </a:spcBef>
              <a:spcAft>
                <a:spcPts val="0"/>
              </a:spcAft>
              <a:buClr>
                <a:schemeClr val="dk1"/>
              </a:buClr>
              <a:buSzPts val="1200"/>
              <a:buFont typeface="Assistant ExtraLight"/>
              <a:buChar char="■"/>
              <a:defRPr sz="1200" b="0" i="0" u="none" strike="noStrike" cap="none">
                <a:solidFill>
                  <a:schemeClr val="dk1"/>
                </a:solidFill>
                <a:latin typeface="Assistant ExtraLight"/>
                <a:ea typeface="Assistant ExtraLight"/>
                <a:cs typeface="Assistant ExtraLight"/>
                <a:sym typeface="Assistant ExtraLight"/>
              </a:defRPr>
            </a:lvl6pPr>
            <a:lvl7pPr marL="3200400" marR="0" lvl="6" indent="-304800" algn="l" rtl="0">
              <a:lnSpc>
                <a:spcPct val="115000"/>
              </a:lnSpc>
              <a:spcBef>
                <a:spcPts val="1600"/>
              </a:spcBef>
              <a:spcAft>
                <a:spcPts val="0"/>
              </a:spcAft>
              <a:buClr>
                <a:schemeClr val="dk1"/>
              </a:buClr>
              <a:buSzPts val="1200"/>
              <a:buFont typeface="Assistant ExtraLight"/>
              <a:buChar char="●"/>
              <a:defRPr sz="1200" b="0" i="0" u="none" strike="noStrike" cap="none">
                <a:solidFill>
                  <a:schemeClr val="dk1"/>
                </a:solidFill>
                <a:latin typeface="Assistant ExtraLight"/>
                <a:ea typeface="Assistant ExtraLight"/>
                <a:cs typeface="Assistant ExtraLight"/>
                <a:sym typeface="Assistant ExtraLight"/>
              </a:defRPr>
            </a:lvl7pPr>
            <a:lvl8pPr marL="3657600" marR="0" lvl="7" indent="-304800" algn="l" rtl="0">
              <a:lnSpc>
                <a:spcPct val="115000"/>
              </a:lnSpc>
              <a:spcBef>
                <a:spcPts val="1600"/>
              </a:spcBef>
              <a:spcAft>
                <a:spcPts val="0"/>
              </a:spcAft>
              <a:buClr>
                <a:schemeClr val="dk1"/>
              </a:buClr>
              <a:buSzPts val="1200"/>
              <a:buFont typeface="Assistant ExtraLight"/>
              <a:buChar char="○"/>
              <a:defRPr sz="1200" b="0" i="0" u="none" strike="noStrike" cap="none">
                <a:solidFill>
                  <a:schemeClr val="dk1"/>
                </a:solidFill>
                <a:latin typeface="Assistant ExtraLight"/>
                <a:ea typeface="Assistant ExtraLight"/>
                <a:cs typeface="Assistant ExtraLight"/>
                <a:sym typeface="Assistant ExtraLight"/>
              </a:defRPr>
            </a:lvl8pPr>
            <a:lvl9pPr marL="4114800" marR="0" lvl="8" indent="-304800" algn="l" rtl="0">
              <a:lnSpc>
                <a:spcPct val="115000"/>
              </a:lnSpc>
              <a:spcBef>
                <a:spcPts val="1600"/>
              </a:spcBef>
              <a:spcAft>
                <a:spcPts val="1600"/>
              </a:spcAft>
              <a:buClr>
                <a:schemeClr val="dk1"/>
              </a:buClr>
              <a:buSzPts val="1200"/>
              <a:buFont typeface="Assistant ExtraLight"/>
              <a:buChar char="■"/>
              <a:defRPr sz="1200" b="0" i="0" u="none" strike="noStrike" cap="none">
                <a:solidFill>
                  <a:schemeClr val="dk1"/>
                </a:solidFill>
                <a:latin typeface="Assistant ExtraLight"/>
                <a:ea typeface="Assistant ExtraLight"/>
                <a:cs typeface="Assistant ExtraLight"/>
                <a:sym typeface="Assistant ExtraLight"/>
              </a:defRPr>
            </a:lvl9pPr>
          </a:lstStyle>
          <a:p>
            <a:pPr marL="0" indent="0" algn="ctr">
              <a:lnSpc>
                <a:spcPct val="100000"/>
              </a:lnSpc>
              <a:spcAft>
                <a:spcPts val="1600"/>
              </a:spcAft>
              <a:buFont typeface="Assistant ExtraLight"/>
              <a:buNone/>
            </a:pPr>
            <a:endParaRPr lang="en-US" sz="1400" dirty="0"/>
          </a:p>
        </p:txBody>
      </p:sp>
      <p:sp>
        <p:nvSpPr>
          <p:cNvPr id="8" name="Google Shape;755;p49"/>
          <p:cNvSpPr txBox="1">
            <a:spLocks/>
          </p:cNvSpPr>
          <p:nvPr/>
        </p:nvSpPr>
        <p:spPr>
          <a:xfrm flipH="1">
            <a:off x="124582" y="4114329"/>
            <a:ext cx="1817700" cy="456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1pPr>
            <a:lvl2pPr marR="0" lvl="1"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2pPr>
            <a:lvl3pPr marR="0" lvl="2"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3pPr>
            <a:lvl4pPr marR="0" lvl="3"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4pPr>
            <a:lvl5pPr marR="0" lvl="4"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5pPr>
            <a:lvl6pPr marR="0" lvl="5"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6pPr>
            <a:lvl7pPr marR="0" lvl="6"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7pPr>
            <a:lvl8pPr marR="0" lvl="7"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8pPr>
            <a:lvl9pPr marR="0" lvl="8"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9pPr>
          </a:lstStyle>
          <a:p>
            <a:pPr algn="ctr"/>
            <a:r>
              <a:rPr lang="en-US" sz="1800" dirty="0"/>
              <a:t>Helicobacter pylori-positive</a:t>
            </a:r>
          </a:p>
        </p:txBody>
      </p:sp>
      <p:sp>
        <p:nvSpPr>
          <p:cNvPr id="9" name="Google Shape;752;p49"/>
          <p:cNvSpPr/>
          <p:nvPr/>
        </p:nvSpPr>
        <p:spPr>
          <a:xfrm>
            <a:off x="2442224" y="2753161"/>
            <a:ext cx="2476499" cy="769536"/>
          </a:xfrm>
          <a:prstGeom prst="roundRect">
            <a:avLst>
              <a:gd name="adj" fmla="val 16667"/>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757;p49"/>
          <p:cNvSpPr txBox="1">
            <a:spLocks/>
          </p:cNvSpPr>
          <p:nvPr/>
        </p:nvSpPr>
        <p:spPr>
          <a:xfrm flipH="1">
            <a:off x="2754306" y="2525161"/>
            <a:ext cx="1817700" cy="456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1pPr>
            <a:lvl2pPr marR="0" lvl="1"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2pPr>
            <a:lvl3pPr marR="0" lvl="2"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3pPr>
            <a:lvl4pPr marR="0" lvl="3"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4pPr>
            <a:lvl5pPr marR="0" lvl="4"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5pPr>
            <a:lvl6pPr marR="0" lvl="5"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6pPr>
            <a:lvl7pPr marR="0" lvl="6"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7pPr>
            <a:lvl8pPr marR="0" lvl="7"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8pPr>
            <a:lvl9pPr marR="0" lvl="8"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9pPr>
          </a:lstStyle>
          <a:p>
            <a:pPr algn="ctr"/>
            <a:endParaRPr lang="en-US" sz="2000" dirty="0">
              <a:solidFill>
                <a:schemeClr val="lt1"/>
              </a:solidFill>
            </a:endParaRPr>
          </a:p>
        </p:txBody>
      </p:sp>
      <p:sp>
        <p:nvSpPr>
          <p:cNvPr id="11" name="Google Shape;758;p49"/>
          <p:cNvSpPr/>
          <p:nvPr/>
        </p:nvSpPr>
        <p:spPr>
          <a:xfrm>
            <a:off x="728631" y="3560411"/>
            <a:ext cx="490569" cy="537600"/>
          </a:xfrm>
          <a:prstGeom prst="roundRect">
            <a:avLst>
              <a:gd name="adj" fmla="val 16667"/>
            </a:avLst>
          </a:prstGeom>
          <a:solidFill>
            <a:srgbClr val="EE8C94">
              <a:alpha val="6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759;p49"/>
          <p:cNvSpPr/>
          <p:nvPr/>
        </p:nvSpPr>
        <p:spPr>
          <a:xfrm>
            <a:off x="5926131" y="3679412"/>
            <a:ext cx="474669" cy="527099"/>
          </a:xfrm>
          <a:prstGeom prst="roundRect">
            <a:avLst>
              <a:gd name="adj" fmla="val 16667"/>
            </a:avLst>
          </a:prstGeom>
          <a:solidFill>
            <a:srgbClr val="EE8C94">
              <a:alpha val="6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 name="Google Shape;760;p49"/>
          <p:cNvCxnSpPr>
            <a:stCxn id="9" idx="1"/>
            <a:endCxn id="11" idx="0"/>
          </p:cNvCxnSpPr>
          <p:nvPr/>
        </p:nvCxnSpPr>
        <p:spPr>
          <a:xfrm rot="10800000" flipV="1">
            <a:off x="973916" y="3137929"/>
            <a:ext cx="1468308" cy="422482"/>
          </a:xfrm>
          <a:prstGeom prst="bentConnector2">
            <a:avLst/>
          </a:prstGeom>
          <a:noFill/>
          <a:ln w="19050" cap="flat" cmpd="sng">
            <a:solidFill>
              <a:schemeClr val="accent2"/>
            </a:solidFill>
            <a:prstDash val="solid"/>
            <a:round/>
            <a:headEnd type="none" w="med" len="med"/>
            <a:tailEnd type="none" w="med" len="med"/>
          </a:ln>
        </p:spPr>
      </p:cxnSp>
      <p:cxnSp>
        <p:nvCxnSpPr>
          <p:cNvPr id="14" name="Google Shape;761;p49"/>
          <p:cNvCxnSpPr>
            <a:stCxn id="9" idx="3"/>
            <a:endCxn id="12" idx="0"/>
          </p:cNvCxnSpPr>
          <p:nvPr/>
        </p:nvCxnSpPr>
        <p:spPr>
          <a:xfrm>
            <a:off x="4918723" y="3137929"/>
            <a:ext cx="1244743" cy="541483"/>
          </a:xfrm>
          <a:prstGeom prst="bentConnector2">
            <a:avLst/>
          </a:prstGeom>
          <a:noFill/>
          <a:ln w="19050" cap="flat" cmpd="sng">
            <a:solidFill>
              <a:schemeClr val="accent2"/>
            </a:solidFill>
            <a:prstDash val="solid"/>
            <a:round/>
            <a:headEnd type="none" w="med" len="med"/>
            <a:tailEnd type="none" w="med" len="med"/>
          </a:ln>
        </p:spPr>
      </p:cxnSp>
      <p:sp>
        <p:nvSpPr>
          <p:cNvPr id="15" name="Google Shape;762;p49"/>
          <p:cNvSpPr txBox="1">
            <a:spLocks/>
          </p:cNvSpPr>
          <p:nvPr/>
        </p:nvSpPr>
        <p:spPr>
          <a:xfrm flipH="1">
            <a:off x="2754305" y="2708230"/>
            <a:ext cx="1817700" cy="555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1"/>
              </a:buClr>
              <a:buSzPts val="1800"/>
              <a:buFont typeface="Assistant ExtraLight"/>
              <a:buChar char="●"/>
              <a:defRPr sz="1800" b="0" i="0" u="none" strike="noStrike" cap="none">
                <a:solidFill>
                  <a:schemeClr val="dk1"/>
                </a:solidFill>
                <a:latin typeface="Assistant ExtraLight"/>
                <a:ea typeface="Assistant ExtraLight"/>
                <a:cs typeface="Assistant ExtraLight"/>
                <a:sym typeface="Assistant ExtraLight"/>
              </a:defRPr>
            </a:lvl1pPr>
            <a:lvl2pPr marL="914400" marR="0" lvl="1" indent="-317500" algn="l" rtl="0">
              <a:lnSpc>
                <a:spcPct val="115000"/>
              </a:lnSpc>
              <a:spcBef>
                <a:spcPts val="1600"/>
              </a:spcBef>
              <a:spcAft>
                <a:spcPts val="0"/>
              </a:spcAft>
              <a:buClr>
                <a:schemeClr val="dk1"/>
              </a:buClr>
              <a:buSzPts val="1400"/>
              <a:buFont typeface="Assistant ExtraLight"/>
              <a:buChar char="○"/>
              <a:defRPr sz="1400" b="0" i="0" u="none" strike="noStrike" cap="none">
                <a:solidFill>
                  <a:schemeClr val="dk1"/>
                </a:solidFill>
                <a:latin typeface="Assistant ExtraLight"/>
                <a:ea typeface="Assistant ExtraLight"/>
                <a:cs typeface="Assistant ExtraLight"/>
                <a:sym typeface="Assistant ExtraLight"/>
              </a:defRPr>
            </a:lvl2pPr>
            <a:lvl3pPr marL="1371600" marR="0" lvl="2" indent="-304800" algn="l" rtl="0">
              <a:lnSpc>
                <a:spcPct val="115000"/>
              </a:lnSpc>
              <a:spcBef>
                <a:spcPts val="1600"/>
              </a:spcBef>
              <a:spcAft>
                <a:spcPts val="0"/>
              </a:spcAft>
              <a:buClr>
                <a:schemeClr val="dk1"/>
              </a:buClr>
              <a:buSzPts val="1200"/>
              <a:buFont typeface="Assistant ExtraLight"/>
              <a:buChar char="■"/>
              <a:defRPr sz="1200" b="0" i="0" u="none" strike="noStrike" cap="none">
                <a:solidFill>
                  <a:schemeClr val="dk1"/>
                </a:solidFill>
                <a:latin typeface="Assistant ExtraLight"/>
                <a:ea typeface="Assistant ExtraLight"/>
                <a:cs typeface="Assistant ExtraLight"/>
                <a:sym typeface="Assistant ExtraLight"/>
              </a:defRPr>
            </a:lvl3pPr>
            <a:lvl4pPr marL="1828800" marR="0" lvl="3" indent="-304800" algn="l" rtl="0">
              <a:lnSpc>
                <a:spcPct val="115000"/>
              </a:lnSpc>
              <a:spcBef>
                <a:spcPts val="1600"/>
              </a:spcBef>
              <a:spcAft>
                <a:spcPts val="0"/>
              </a:spcAft>
              <a:buClr>
                <a:schemeClr val="dk1"/>
              </a:buClr>
              <a:buSzPts val="1200"/>
              <a:buFont typeface="Assistant ExtraLight"/>
              <a:buChar char="●"/>
              <a:defRPr sz="1200" b="0" i="0" u="none" strike="noStrike" cap="none">
                <a:solidFill>
                  <a:schemeClr val="dk1"/>
                </a:solidFill>
                <a:latin typeface="Assistant ExtraLight"/>
                <a:ea typeface="Assistant ExtraLight"/>
                <a:cs typeface="Assistant ExtraLight"/>
                <a:sym typeface="Assistant ExtraLight"/>
              </a:defRPr>
            </a:lvl4pPr>
            <a:lvl5pPr marL="2286000" marR="0" lvl="4" indent="-304800" algn="l" rtl="0">
              <a:lnSpc>
                <a:spcPct val="115000"/>
              </a:lnSpc>
              <a:spcBef>
                <a:spcPts val="1600"/>
              </a:spcBef>
              <a:spcAft>
                <a:spcPts val="0"/>
              </a:spcAft>
              <a:buClr>
                <a:schemeClr val="dk1"/>
              </a:buClr>
              <a:buSzPts val="1200"/>
              <a:buFont typeface="Assistant ExtraLight"/>
              <a:buChar char="○"/>
              <a:defRPr sz="1200" b="0" i="0" u="none" strike="noStrike" cap="none">
                <a:solidFill>
                  <a:schemeClr val="dk1"/>
                </a:solidFill>
                <a:latin typeface="Assistant ExtraLight"/>
                <a:ea typeface="Assistant ExtraLight"/>
                <a:cs typeface="Assistant ExtraLight"/>
                <a:sym typeface="Assistant ExtraLight"/>
              </a:defRPr>
            </a:lvl5pPr>
            <a:lvl6pPr marL="2743200" marR="0" lvl="5" indent="-304800" algn="l" rtl="0">
              <a:lnSpc>
                <a:spcPct val="115000"/>
              </a:lnSpc>
              <a:spcBef>
                <a:spcPts val="1600"/>
              </a:spcBef>
              <a:spcAft>
                <a:spcPts val="0"/>
              </a:spcAft>
              <a:buClr>
                <a:schemeClr val="dk1"/>
              </a:buClr>
              <a:buSzPts val="1200"/>
              <a:buFont typeface="Assistant ExtraLight"/>
              <a:buChar char="■"/>
              <a:defRPr sz="1200" b="0" i="0" u="none" strike="noStrike" cap="none">
                <a:solidFill>
                  <a:schemeClr val="dk1"/>
                </a:solidFill>
                <a:latin typeface="Assistant ExtraLight"/>
                <a:ea typeface="Assistant ExtraLight"/>
                <a:cs typeface="Assistant ExtraLight"/>
                <a:sym typeface="Assistant ExtraLight"/>
              </a:defRPr>
            </a:lvl6pPr>
            <a:lvl7pPr marL="3200400" marR="0" lvl="6" indent="-304800" algn="l" rtl="0">
              <a:lnSpc>
                <a:spcPct val="115000"/>
              </a:lnSpc>
              <a:spcBef>
                <a:spcPts val="1600"/>
              </a:spcBef>
              <a:spcAft>
                <a:spcPts val="0"/>
              </a:spcAft>
              <a:buClr>
                <a:schemeClr val="dk1"/>
              </a:buClr>
              <a:buSzPts val="1200"/>
              <a:buFont typeface="Assistant ExtraLight"/>
              <a:buChar char="●"/>
              <a:defRPr sz="1200" b="0" i="0" u="none" strike="noStrike" cap="none">
                <a:solidFill>
                  <a:schemeClr val="dk1"/>
                </a:solidFill>
                <a:latin typeface="Assistant ExtraLight"/>
                <a:ea typeface="Assistant ExtraLight"/>
                <a:cs typeface="Assistant ExtraLight"/>
                <a:sym typeface="Assistant ExtraLight"/>
              </a:defRPr>
            </a:lvl7pPr>
            <a:lvl8pPr marL="3657600" marR="0" lvl="7" indent="-304800" algn="l" rtl="0">
              <a:lnSpc>
                <a:spcPct val="115000"/>
              </a:lnSpc>
              <a:spcBef>
                <a:spcPts val="1600"/>
              </a:spcBef>
              <a:spcAft>
                <a:spcPts val="0"/>
              </a:spcAft>
              <a:buClr>
                <a:schemeClr val="dk1"/>
              </a:buClr>
              <a:buSzPts val="1200"/>
              <a:buFont typeface="Assistant ExtraLight"/>
              <a:buChar char="○"/>
              <a:defRPr sz="1200" b="0" i="0" u="none" strike="noStrike" cap="none">
                <a:solidFill>
                  <a:schemeClr val="dk1"/>
                </a:solidFill>
                <a:latin typeface="Assistant ExtraLight"/>
                <a:ea typeface="Assistant ExtraLight"/>
                <a:cs typeface="Assistant ExtraLight"/>
                <a:sym typeface="Assistant ExtraLight"/>
              </a:defRPr>
            </a:lvl8pPr>
            <a:lvl9pPr marL="4114800" marR="0" lvl="8" indent="-304800" algn="l" rtl="0">
              <a:lnSpc>
                <a:spcPct val="115000"/>
              </a:lnSpc>
              <a:spcBef>
                <a:spcPts val="1600"/>
              </a:spcBef>
              <a:spcAft>
                <a:spcPts val="1600"/>
              </a:spcAft>
              <a:buClr>
                <a:schemeClr val="dk1"/>
              </a:buClr>
              <a:buSzPts val="1200"/>
              <a:buFont typeface="Assistant ExtraLight"/>
              <a:buChar char="■"/>
              <a:defRPr sz="1200" b="0" i="0" u="none" strike="noStrike" cap="none">
                <a:solidFill>
                  <a:schemeClr val="dk1"/>
                </a:solidFill>
                <a:latin typeface="Assistant ExtraLight"/>
                <a:ea typeface="Assistant ExtraLight"/>
                <a:cs typeface="Assistant ExtraLight"/>
                <a:sym typeface="Assistant ExtraLight"/>
              </a:defRPr>
            </a:lvl9pPr>
          </a:lstStyle>
          <a:p>
            <a:pPr marL="0" indent="0" algn="ctr">
              <a:lnSpc>
                <a:spcPct val="100000"/>
              </a:lnSpc>
              <a:spcAft>
                <a:spcPts val="1600"/>
              </a:spcAft>
              <a:buNone/>
            </a:pPr>
            <a:r>
              <a:rPr lang="en-US" sz="1400" dirty="0"/>
              <a:t>Types of PUD according to their etiology: </a:t>
            </a:r>
          </a:p>
        </p:txBody>
      </p:sp>
      <p:sp>
        <p:nvSpPr>
          <p:cNvPr id="16" name="Google Shape;763;p49"/>
          <p:cNvSpPr txBox="1">
            <a:spLocks/>
          </p:cNvSpPr>
          <p:nvPr/>
        </p:nvSpPr>
        <p:spPr>
          <a:xfrm flipH="1">
            <a:off x="584931" y="3642011"/>
            <a:ext cx="753300" cy="3365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1pPr>
            <a:lvl2pPr marR="0" lvl="1"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2pPr>
            <a:lvl3pPr marR="0" lvl="2"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3pPr>
            <a:lvl4pPr marR="0" lvl="3"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4pPr>
            <a:lvl5pPr marR="0" lvl="4"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5pPr>
            <a:lvl6pPr marR="0" lvl="5"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6pPr>
            <a:lvl7pPr marR="0" lvl="6"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7pPr>
            <a:lvl8pPr marR="0" lvl="7"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8pPr>
            <a:lvl9pPr marR="0" lvl="8"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9pPr>
          </a:lstStyle>
          <a:p>
            <a:pPr algn="ctr"/>
            <a:r>
              <a:rPr lang="en" sz="3000" dirty="0">
                <a:solidFill>
                  <a:schemeClr val="lt1"/>
                </a:solidFill>
              </a:rPr>
              <a:t>01</a:t>
            </a:r>
          </a:p>
        </p:txBody>
      </p:sp>
      <p:sp>
        <p:nvSpPr>
          <p:cNvPr id="17" name="Google Shape;764;p49"/>
          <p:cNvSpPr txBox="1">
            <a:spLocks/>
          </p:cNvSpPr>
          <p:nvPr/>
        </p:nvSpPr>
        <p:spPr>
          <a:xfrm flipH="1">
            <a:off x="5714966" y="3681693"/>
            <a:ext cx="897000" cy="4560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1pPr>
            <a:lvl2pPr marR="0" lvl="1"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2pPr>
            <a:lvl3pPr marR="0" lvl="2"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3pPr>
            <a:lvl4pPr marR="0" lvl="3"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4pPr>
            <a:lvl5pPr marR="0" lvl="4"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5pPr>
            <a:lvl6pPr marR="0" lvl="5"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6pPr>
            <a:lvl7pPr marR="0" lvl="6"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7pPr>
            <a:lvl8pPr marR="0" lvl="7"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8pPr>
            <a:lvl9pPr marR="0" lvl="8"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9pPr>
          </a:lstStyle>
          <a:p>
            <a:pPr algn="ctr"/>
            <a:r>
              <a:rPr lang="en" sz="3000" dirty="0">
                <a:solidFill>
                  <a:schemeClr val="lt1"/>
                </a:solidFill>
              </a:rPr>
              <a:t>03</a:t>
            </a:r>
          </a:p>
        </p:txBody>
      </p:sp>
      <p:sp>
        <p:nvSpPr>
          <p:cNvPr id="18" name="Google Shape;753;p49"/>
          <p:cNvSpPr/>
          <p:nvPr/>
        </p:nvSpPr>
        <p:spPr>
          <a:xfrm>
            <a:off x="3399232" y="3897188"/>
            <a:ext cx="527845" cy="517615"/>
          </a:xfrm>
          <a:prstGeom prst="roundRect">
            <a:avLst>
              <a:gd name="adj" fmla="val 16667"/>
            </a:avLst>
          </a:prstGeom>
          <a:solidFill>
            <a:srgbClr val="EE8C94">
              <a:alpha val="603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765;p49"/>
          <p:cNvSpPr txBox="1">
            <a:spLocks/>
          </p:cNvSpPr>
          <p:nvPr/>
        </p:nvSpPr>
        <p:spPr>
          <a:xfrm flipH="1">
            <a:off x="3311605" y="3922179"/>
            <a:ext cx="753299" cy="403832"/>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1pPr>
            <a:lvl2pPr marR="0" lvl="1"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2pPr>
            <a:lvl3pPr marR="0" lvl="2"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3pPr>
            <a:lvl4pPr marR="0" lvl="3"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4pPr>
            <a:lvl5pPr marR="0" lvl="4"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5pPr>
            <a:lvl6pPr marR="0" lvl="5"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6pPr>
            <a:lvl7pPr marR="0" lvl="6"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7pPr>
            <a:lvl8pPr marR="0" lvl="7"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8pPr>
            <a:lvl9pPr marR="0" lvl="8"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9pPr>
          </a:lstStyle>
          <a:p>
            <a:pPr algn="ctr"/>
            <a:r>
              <a:rPr lang="en" sz="3000" dirty="0">
                <a:solidFill>
                  <a:schemeClr val="lt1"/>
                </a:solidFill>
              </a:rPr>
              <a:t>02</a:t>
            </a:r>
          </a:p>
        </p:txBody>
      </p:sp>
      <p:sp>
        <p:nvSpPr>
          <p:cNvPr id="20" name="Google Shape;766;p49"/>
          <p:cNvSpPr txBox="1">
            <a:spLocks/>
          </p:cNvSpPr>
          <p:nvPr/>
        </p:nvSpPr>
        <p:spPr>
          <a:xfrm flipH="1">
            <a:off x="2907956" y="4414803"/>
            <a:ext cx="1560600" cy="456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1pPr>
            <a:lvl2pPr marR="0" lvl="1"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2pPr>
            <a:lvl3pPr marR="0" lvl="2"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3pPr>
            <a:lvl4pPr marR="0" lvl="3"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4pPr>
            <a:lvl5pPr marR="0" lvl="4"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5pPr>
            <a:lvl6pPr marR="0" lvl="5"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6pPr>
            <a:lvl7pPr marR="0" lvl="6"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7pPr>
            <a:lvl8pPr marR="0" lvl="7"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8pPr>
            <a:lvl9pPr marR="0" lvl="8"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9pPr>
          </a:lstStyle>
          <a:p>
            <a:pPr algn="ctr"/>
            <a:r>
              <a:rPr lang="en-US" sz="1800" dirty="0"/>
              <a:t>NSAID-induced</a:t>
            </a:r>
            <a:endParaRPr lang="en-US" sz="2000" dirty="0"/>
          </a:p>
        </p:txBody>
      </p:sp>
      <p:sp>
        <p:nvSpPr>
          <p:cNvPr id="21" name="Google Shape;768;p49"/>
          <p:cNvSpPr txBox="1">
            <a:spLocks/>
          </p:cNvSpPr>
          <p:nvPr/>
        </p:nvSpPr>
        <p:spPr>
          <a:xfrm flipH="1">
            <a:off x="5450631" y="4098011"/>
            <a:ext cx="1560600" cy="4560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1pPr>
            <a:lvl2pPr marR="0" lvl="1"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2pPr>
            <a:lvl3pPr marR="0" lvl="2"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3pPr>
            <a:lvl4pPr marR="0" lvl="3"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4pPr>
            <a:lvl5pPr marR="0" lvl="4"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5pPr>
            <a:lvl6pPr marR="0" lvl="5"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6pPr>
            <a:lvl7pPr marR="0" lvl="6"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7pPr>
            <a:lvl8pPr marR="0" lvl="7"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8pPr>
            <a:lvl9pPr marR="0" lvl="8" algn="l" rtl="0">
              <a:lnSpc>
                <a:spcPct val="100000"/>
              </a:lnSpc>
              <a:spcBef>
                <a:spcPts val="0"/>
              </a:spcBef>
              <a:spcAft>
                <a:spcPts val="0"/>
              </a:spcAft>
              <a:buClr>
                <a:schemeClr val="dk1"/>
              </a:buClr>
              <a:buSzPts val="2400"/>
              <a:buFont typeface="Marvel"/>
              <a:buNone/>
              <a:defRPr sz="2400" b="1" i="0" u="none" strike="noStrike" cap="none">
                <a:solidFill>
                  <a:schemeClr val="dk1"/>
                </a:solidFill>
                <a:latin typeface="Marvel"/>
                <a:ea typeface="Marvel"/>
                <a:cs typeface="Marvel"/>
                <a:sym typeface="Marvel"/>
              </a:defRPr>
            </a:lvl9pPr>
          </a:lstStyle>
          <a:p>
            <a:pPr algn="ctr"/>
            <a:r>
              <a:rPr lang="en-US" sz="1800" dirty="0"/>
              <a:t>Stress-related mucosal damage (SRMD).</a:t>
            </a:r>
            <a:br>
              <a:rPr lang="en-US" sz="1800" dirty="0"/>
            </a:br>
            <a:endParaRPr lang="en-US"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فرعي 4"/>
          <p:cNvSpPr>
            <a:spLocks noGrp="1"/>
          </p:cNvSpPr>
          <p:nvPr>
            <p:ph type="subTitle" idx="1"/>
          </p:nvPr>
        </p:nvSpPr>
        <p:spPr>
          <a:xfrm flipH="1">
            <a:off x="609596" y="1123950"/>
            <a:ext cx="8001003" cy="3733800"/>
          </a:xfrm>
        </p:spPr>
        <p:txBody>
          <a:bodyPr/>
          <a:lstStyle/>
          <a:p>
            <a:r>
              <a:rPr lang="en-US" b="1" dirty="0"/>
              <a:t>Treatment of </a:t>
            </a:r>
            <a:r>
              <a:rPr lang="en-US" b="1" i="1" dirty="0"/>
              <a:t>Helicobacter pylori</a:t>
            </a:r>
            <a:r>
              <a:rPr lang="en-US" b="1" dirty="0"/>
              <a:t>–Positive Ulcers</a:t>
            </a:r>
            <a:endParaRPr lang="ar-JO" b="1" dirty="0"/>
          </a:p>
          <a:p>
            <a:endParaRPr lang="en-US" b="1" dirty="0"/>
          </a:p>
          <a:p>
            <a:r>
              <a:rPr lang="en-US" b="1" dirty="0"/>
              <a:t>Drug used: </a:t>
            </a:r>
            <a:r>
              <a:rPr lang="en-US" dirty="0"/>
              <a:t> 1. Antibiotics – treat the infection : Amoxicillin • Clarithromycin • Metronidazole • Tetracycline</a:t>
            </a:r>
          </a:p>
          <a:p>
            <a:r>
              <a:rPr lang="en-US" dirty="0"/>
              <a:t>                          2. Bismuth subsalicylate (BSS) </a:t>
            </a:r>
          </a:p>
          <a:p>
            <a:r>
              <a:rPr lang="en-US" dirty="0"/>
              <a:t>                          3.  </a:t>
            </a:r>
            <a:r>
              <a:rPr lang="en-US" dirty="0" err="1"/>
              <a:t>Antisecretory</a:t>
            </a:r>
            <a:r>
              <a:rPr lang="en-US" dirty="0"/>
              <a:t> agents – heal the ulcer: PPI or H2RA.</a:t>
            </a:r>
          </a:p>
          <a:p>
            <a:endParaRPr lang="en-US" dirty="0"/>
          </a:p>
          <a:p>
            <a:endParaRPr lang="en-US" dirty="0"/>
          </a:p>
          <a:p>
            <a:pPr>
              <a:buFontTx/>
              <a:buChar char="-"/>
            </a:pPr>
            <a:r>
              <a:rPr lang="en-US" u="sng" dirty="0"/>
              <a:t>Bismuth subsalicylate (BSS</a:t>
            </a:r>
            <a:r>
              <a:rPr lang="en-US" dirty="0"/>
              <a:t>): antibacterial effect, a local </a:t>
            </a:r>
            <a:r>
              <a:rPr lang="en-US" dirty="0" err="1"/>
              <a:t>gastroprotective</a:t>
            </a:r>
            <a:r>
              <a:rPr lang="en-US" dirty="0"/>
              <a:t> effect, and stimulation of endogenous </a:t>
            </a:r>
            <a:r>
              <a:rPr lang="en-US" dirty="0" err="1"/>
              <a:t>PGs.</a:t>
            </a:r>
            <a:r>
              <a:rPr lang="en-US" dirty="0"/>
              <a:t>  S/E: black stools &amp; </a:t>
            </a:r>
            <a:r>
              <a:rPr lang="en-US" dirty="0" err="1"/>
              <a:t>tonque</a:t>
            </a:r>
            <a:r>
              <a:rPr lang="en-US" dirty="0"/>
              <a:t> , constipation.  Renal insufficiency may decrease bismuth elimination.</a:t>
            </a:r>
            <a:endParaRPr lang="ar-JO" dirty="0"/>
          </a:p>
        </p:txBody>
      </p:sp>
      <p:sp>
        <p:nvSpPr>
          <p:cNvPr id="4" name="عنوان 3"/>
          <p:cNvSpPr>
            <a:spLocks noGrp="1"/>
          </p:cNvSpPr>
          <p:nvPr>
            <p:ph type="title"/>
          </p:nvPr>
        </p:nvSpPr>
        <p:spPr>
          <a:xfrm>
            <a:off x="594656" y="355641"/>
            <a:ext cx="3901143" cy="768309"/>
          </a:xfrm>
        </p:spPr>
        <p:txBody>
          <a:bodyPr/>
          <a:lstStyle/>
          <a:p>
            <a:r>
              <a:rPr lang="en-US" dirty="0"/>
              <a:t>Pharmacologic Therapy</a:t>
            </a:r>
            <a:br>
              <a:rPr lang="en-US" dirty="0"/>
            </a:br>
            <a:endParaRPr lang="en-US" dirty="0"/>
          </a:p>
        </p:txBody>
      </p:sp>
    </p:spTree>
    <p:extLst>
      <p:ext uri="{BB962C8B-B14F-4D97-AF65-F5344CB8AC3E}">
        <p14:creationId xmlns:p14="http://schemas.microsoft.com/office/powerpoint/2010/main" val="3848124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فرعي 4"/>
          <p:cNvSpPr>
            <a:spLocks noGrp="1"/>
          </p:cNvSpPr>
          <p:nvPr>
            <p:ph type="subTitle" idx="1"/>
          </p:nvPr>
        </p:nvSpPr>
        <p:spPr/>
        <p:txBody>
          <a:bodyPr/>
          <a:lstStyle/>
          <a:p>
            <a:r>
              <a:rPr lang="en-US" b="1" dirty="0"/>
              <a:t>PPI-based triple therapy</a:t>
            </a:r>
          </a:p>
          <a:p>
            <a:pPr marL="114300" indent="0">
              <a:buNone/>
            </a:pPr>
            <a:endParaRPr lang="en-US" b="1" dirty="0"/>
          </a:p>
          <a:p>
            <a:pPr marL="114300" indent="0">
              <a:buNone/>
            </a:pPr>
            <a:r>
              <a:rPr lang="en-US" b="1" dirty="0">
                <a:solidFill>
                  <a:schemeClr val="accent6">
                    <a:lumMod val="50000"/>
                  </a:schemeClr>
                </a:solidFill>
              </a:rPr>
              <a:t>PPI once or twice daily +Clarithromycin 500 mg twice daily+ Amoxicillin 1 g twice daily.</a:t>
            </a:r>
          </a:p>
          <a:p>
            <a:pPr marL="114300" indent="0">
              <a:buNone/>
            </a:pPr>
            <a:endParaRPr lang="en-US" dirty="0"/>
          </a:p>
          <a:p>
            <a:pPr marL="114300" indent="0">
              <a:buNone/>
            </a:pPr>
            <a:r>
              <a:rPr lang="en-US" dirty="0"/>
              <a:t> - First‐line (cure rate 70‐85%).</a:t>
            </a:r>
          </a:p>
          <a:p>
            <a:pPr marL="114300" indent="0">
              <a:buNone/>
            </a:pPr>
            <a:r>
              <a:rPr lang="en-US" dirty="0"/>
              <a:t> - Duration 14 days.</a:t>
            </a:r>
          </a:p>
          <a:p>
            <a:pPr marL="114300" indent="0">
              <a:buNone/>
            </a:pPr>
            <a:r>
              <a:rPr lang="en-US" dirty="0"/>
              <a:t> - FDA approved.</a:t>
            </a:r>
          </a:p>
          <a:p>
            <a:pPr marL="400050" indent="-285750">
              <a:buFont typeface="Courier New" pitchFamily="49" charset="0"/>
              <a:buChar char="o"/>
            </a:pPr>
            <a:r>
              <a:rPr lang="en-US" dirty="0"/>
              <a:t> Penicillin allergic? </a:t>
            </a:r>
          </a:p>
          <a:p>
            <a:pPr marL="114300" indent="0">
              <a:buNone/>
            </a:pPr>
            <a:r>
              <a:rPr lang="en-US" b="1" dirty="0">
                <a:solidFill>
                  <a:schemeClr val="accent6">
                    <a:lumMod val="50000"/>
                  </a:schemeClr>
                </a:solidFill>
              </a:rPr>
              <a:t>PPI once or twice daily +Clarithromycin 500 mg twice daily+ metronidazole 500 mg twice daily.</a:t>
            </a:r>
          </a:p>
          <a:p>
            <a:pPr marL="114300" indent="0">
              <a:buNone/>
            </a:pPr>
            <a:r>
              <a:rPr lang="en-US" dirty="0">
                <a:solidFill>
                  <a:schemeClr val="accent6">
                    <a:lumMod val="50000"/>
                  </a:schemeClr>
                </a:solidFill>
              </a:rPr>
              <a:t> </a:t>
            </a:r>
            <a:r>
              <a:rPr lang="en-US" dirty="0"/>
              <a:t> - Duration 14 days.</a:t>
            </a:r>
          </a:p>
          <a:p>
            <a:pPr marL="114300" indent="0">
              <a:buNone/>
            </a:pPr>
            <a:r>
              <a:rPr lang="en-US" dirty="0"/>
              <a:t> -  not FDA approved.</a:t>
            </a:r>
          </a:p>
          <a:p>
            <a:pPr marL="114300" indent="0">
              <a:buNone/>
            </a:pPr>
            <a:endParaRPr lang="en-US" dirty="0"/>
          </a:p>
          <a:p>
            <a:pPr marL="114300" indent="0">
              <a:buNone/>
            </a:pPr>
            <a:r>
              <a:rPr lang="en-US" dirty="0"/>
              <a:t>Or  </a:t>
            </a:r>
            <a:r>
              <a:rPr lang="en-US" dirty="0">
                <a:solidFill>
                  <a:schemeClr val="accent6">
                    <a:lumMod val="50000"/>
                  </a:schemeClr>
                </a:solidFill>
              </a:rPr>
              <a:t>Bismuth-Based Quadruple Therapy.</a:t>
            </a:r>
          </a:p>
          <a:p>
            <a:pPr marL="114300" indent="0">
              <a:buNone/>
            </a:pPr>
            <a:endParaRPr lang="en-US" b="1" dirty="0"/>
          </a:p>
        </p:txBody>
      </p:sp>
      <p:sp>
        <p:nvSpPr>
          <p:cNvPr id="4" name="عنوان 3"/>
          <p:cNvSpPr>
            <a:spLocks noGrp="1"/>
          </p:cNvSpPr>
          <p:nvPr>
            <p:ph type="title"/>
          </p:nvPr>
        </p:nvSpPr>
        <p:spPr>
          <a:xfrm>
            <a:off x="594657" y="355641"/>
            <a:ext cx="3155400" cy="692109"/>
          </a:xfrm>
        </p:spPr>
        <p:txBody>
          <a:bodyPr/>
          <a:lstStyle/>
          <a:p>
            <a:r>
              <a:rPr lang="en-US" dirty="0"/>
              <a:t>Regimens for H. pylori</a:t>
            </a:r>
          </a:p>
        </p:txBody>
      </p:sp>
    </p:spTree>
    <p:extLst>
      <p:ext uri="{BB962C8B-B14F-4D97-AF65-F5344CB8AC3E}">
        <p14:creationId xmlns:p14="http://schemas.microsoft.com/office/powerpoint/2010/main" val="26572558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p:txBody>
          <a:bodyPr/>
          <a:lstStyle/>
          <a:p>
            <a:pPr>
              <a:buAutoNum type="arabicPeriod" startAt="2"/>
            </a:pPr>
            <a:r>
              <a:rPr lang="en-US" b="1" dirty="0"/>
              <a:t>Bismuth-Based Quadruple Therapy.</a:t>
            </a:r>
          </a:p>
          <a:p>
            <a:pPr marL="114300" indent="0">
              <a:buNone/>
            </a:pPr>
            <a:endParaRPr lang="en-US" b="1" dirty="0"/>
          </a:p>
          <a:p>
            <a:pPr marL="114300" indent="0">
              <a:buNone/>
            </a:pPr>
            <a:r>
              <a:rPr lang="en-US" b="1" dirty="0">
                <a:solidFill>
                  <a:schemeClr val="accent6">
                    <a:lumMod val="50000"/>
                  </a:schemeClr>
                </a:solidFill>
              </a:rPr>
              <a:t>PPI or H2RA once or twice daily +Bismuth </a:t>
            </a:r>
            <a:r>
              <a:rPr lang="en-US" b="1" dirty="0" err="1">
                <a:solidFill>
                  <a:schemeClr val="accent6">
                    <a:lumMod val="50000"/>
                  </a:schemeClr>
                </a:solidFill>
              </a:rPr>
              <a:t>subsalicylated</a:t>
            </a:r>
            <a:r>
              <a:rPr lang="en-US" b="1" dirty="0">
                <a:solidFill>
                  <a:schemeClr val="accent6">
                    <a:lumMod val="50000"/>
                  </a:schemeClr>
                </a:solidFill>
              </a:rPr>
              <a:t> 525 mg four times daily+ Metronidazole 250-500 mg four times daily+ Tetracycline 500 mg four times daily.</a:t>
            </a:r>
          </a:p>
          <a:p>
            <a:pPr marL="114300" indent="0">
              <a:buNone/>
            </a:pPr>
            <a:endParaRPr lang="en-US" b="1" dirty="0">
              <a:solidFill>
                <a:schemeClr val="accent6">
                  <a:lumMod val="50000"/>
                </a:schemeClr>
              </a:solidFill>
            </a:endParaRPr>
          </a:p>
          <a:p>
            <a:pPr marL="400050" indent="-285750">
              <a:buFontTx/>
              <a:buChar char="-"/>
            </a:pPr>
            <a:r>
              <a:rPr lang="en-US" dirty="0"/>
              <a:t>Good if previous macrolide exposure or allergic to penicillin.</a:t>
            </a:r>
          </a:p>
          <a:p>
            <a:pPr marL="400050" indent="-285750">
              <a:buFontTx/>
              <a:buChar char="-"/>
            </a:pPr>
            <a:r>
              <a:rPr lang="en-US" dirty="0"/>
              <a:t>alternative first-line eradication therapy, although this regimen may be used initially, it is often reserved as a second-line therapy after treatment failure with the PPI-based clarithromycin–amoxicillin regimen.</a:t>
            </a:r>
          </a:p>
          <a:p>
            <a:pPr marL="400050" indent="-285750">
              <a:buFontTx/>
              <a:buChar char="-"/>
            </a:pPr>
            <a:r>
              <a:rPr lang="en-US" dirty="0"/>
              <a:t>10- to 14-day duration. </a:t>
            </a:r>
          </a:p>
          <a:p>
            <a:pPr marL="400050" indent="-285750">
              <a:buFontTx/>
              <a:buChar char="-"/>
            </a:pPr>
            <a:r>
              <a:rPr lang="en-US" dirty="0"/>
              <a:t>High cure rate (80‐90%), but high pill burden.</a:t>
            </a:r>
            <a:endParaRPr lang="en-US" b="1" dirty="0">
              <a:solidFill>
                <a:schemeClr val="accent6">
                  <a:lumMod val="50000"/>
                </a:schemeClr>
              </a:solidFill>
            </a:endParaRPr>
          </a:p>
        </p:txBody>
      </p:sp>
      <p:sp>
        <p:nvSpPr>
          <p:cNvPr id="3" name="عنوان 2"/>
          <p:cNvSpPr>
            <a:spLocks noGrp="1"/>
          </p:cNvSpPr>
          <p:nvPr>
            <p:ph type="title"/>
          </p:nvPr>
        </p:nvSpPr>
        <p:spPr>
          <a:xfrm>
            <a:off x="594657" y="355641"/>
            <a:ext cx="3155400" cy="768309"/>
          </a:xfrm>
        </p:spPr>
        <p:txBody>
          <a:bodyPr/>
          <a:lstStyle/>
          <a:p>
            <a:r>
              <a:rPr lang="en-US" dirty="0"/>
              <a:t>Regimens for H. pylori</a:t>
            </a:r>
          </a:p>
        </p:txBody>
      </p:sp>
    </p:spTree>
    <p:extLst>
      <p:ext uri="{BB962C8B-B14F-4D97-AF65-F5344CB8AC3E}">
        <p14:creationId xmlns:p14="http://schemas.microsoft.com/office/powerpoint/2010/main" val="12643056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p:txBody>
          <a:bodyPr/>
          <a:lstStyle/>
          <a:p>
            <a:pPr>
              <a:buAutoNum type="arabicPeriod" startAt="3"/>
            </a:pPr>
            <a:r>
              <a:rPr lang="en-US" b="1" dirty="0"/>
              <a:t>Sequential therapy</a:t>
            </a:r>
          </a:p>
          <a:p>
            <a:pPr>
              <a:buAutoNum type="arabicPeriod" startAt="3"/>
            </a:pPr>
            <a:endParaRPr lang="en-US" b="1" dirty="0"/>
          </a:p>
          <a:p>
            <a:pPr marL="114300" indent="0">
              <a:buNone/>
            </a:pPr>
            <a:r>
              <a:rPr lang="en-US" b="1" dirty="0">
                <a:solidFill>
                  <a:schemeClr val="accent6">
                    <a:lumMod val="50000"/>
                  </a:schemeClr>
                </a:solidFill>
              </a:rPr>
              <a:t>PPI once or twice daily on days 1 through 10 + Amoxicillin 1 g twice daily on days 1 through 5 +Metronidazole 250-500 mg twice daily on days 6 through 10 + Clarithromycin 250-500 mg twice daily on days 6 through 10.</a:t>
            </a:r>
          </a:p>
          <a:p>
            <a:pPr marL="114300" indent="0">
              <a:buNone/>
            </a:pPr>
            <a:endParaRPr lang="en-US" b="1" dirty="0">
              <a:solidFill>
                <a:schemeClr val="accent6">
                  <a:lumMod val="50000"/>
                </a:schemeClr>
              </a:solidFill>
            </a:endParaRPr>
          </a:p>
          <a:p>
            <a:pPr marL="400050" indent="-285750">
              <a:buFontTx/>
              <a:buChar char="-"/>
            </a:pPr>
            <a:r>
              <a:rPr lang="en-US" dirty="0">
                <a:solidFill>
                  <a:schemeClr val="bg1">
                    <a:lumMod val="10000"/>
                  </a:schemeClr>
                </a:solidFill>
              </a:rPr>
              <a:t>The regimen requires a change in medication mid-treatment, which may contribute to </a:t>
            </a:r>
            <a:r>
              <a:rPr lang="en-US" dirty="0" err="1">
                <a:solidFill>
                  <a:schemeClr val="bg1">
                    <a:lumMod val="10000"/>
                  </a:schemeClr>
                </a:solidFill>
              </a:rPr>
              <a:t>nonadherence</a:t>
            </a:r>
            <a:r>
              <a:rPr lang="en-US" dirty="0">
                <a:solidFill>
                  <a:schemeClr val="bg1">
                    <a:lumMod val="10000"/>
                  </a:schemeClr>
                </a:solidFill>
              </a:rPr>
              <a:t>.</a:t>
            </a:r>
          </a:p>
          <a:p>
            <a:pPr marL="400050" indent="-285750">
              <a:buFontTx/>
              <a:buChar char="-"/>
            </a:pPr>
            <a:r>
              <a:rPr lang="en-US" dirty="0">
                <a:solidFill>
                  <a:schemeClr val="bg1">
                    <a:lumMod val="10000"/>
                  </a:schemeClr>
                </a:solidFill>
              </a:rPr>
              <a:t>Beneficial in situations where antibiotic (particularly clarithromycin) resistance is high.</a:t>
            </a:r>
          </a:p>
          <a:p>
            <a:pPr marL="400050" indent="-285750">
              <a:buFontTx/>
              <a:buChar char="-"/>
            </a:pPr>
            <a:r>
              <a:rPr lang="en-US" dirty="0">
                <a:solidFill>
                  <a:schemeClr val="bg1">
                    <a:lumMod val="10000"/>
                  </a:schemeClr>
                </a:solidFill>
              </a:rPr>
              <a:t>10 days duration.</a:t>
            </a:r>
          </a:p>
        </p:txBody>
      </p:sp>
      <p:sp>
        <p:nvSpPr>
          <p:cNvPr id="3" name="عنوان 2"/>
          <p:cNvSpPr>
            <a:spLocks noGrp="1"/>
          </p:cNvSpPr>
          <p:nvPr>
            <p:ph type="title"/>
          </p:nvPr>
        </p:nvSpPr>
        <p:spPr>
          <a:xfrm>
            <a:off x="594657" y="355641"/>
            <a:ext cx="3155400" cy="844509"/>
          </a:xfrm>
        </p:spPr>
        <p:txBody>
          <a:bodyPr/>
          <a:lstStyle/>
          <a:p>
            <a:r>
              <a:rPr lang="en-US" dirty="0"/>
              <a:t>Regimens for H. pylori</a:t>
            </a:r>
          </a:p>
        </p:txBody>
      </p:sp>
    </p:spTree>
    <p:extLst>
      <p:ext uri="{BB962C8B-B14F-4D97-AF65-F5344CB8AC3E}">
        <p14:creationId xmlns:p14="http://schemas.microsoft.com/office/powerpoint/2010/main" val="781008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p:txBody>
          <a:bodyPr/>
          <a:lstStyle/>
          <a:p>
            <a:pPr marL="114300" indent="0">
              <a:buNone/>
            </a:pPr>
            <a:r>
              <a:rPr lang="en-US" b="1" dirty="0"/>
              <a:t>4.        Non-Bismuth Quadruple “Concomitant” Therapy and Hybrid Therapy</a:t>
            </a:r>
          </a:p>
          <a:p>
            <a:pPr marL="114300" indent="0">
              <a:buNone/>
            </a:pPr>
            <a:r>
              <a:rPr lang="en-US" dirty="0"/>
              <a:t> </a:t>
            </a:r>
          </a:p>
          <a:p>
            <a:pPr marL="114300" indent="0">
              <a:buNone/>
            </a:pPr>
            <a:r>
              <a:rPr lang="en-US" dirty="0"/>
              <a:t>- Non-Bismuth Quadruple or “Concomitant” </a:t>
            </a:r>
            <a:r>
              <a:rPr lang="en-US" dirty="0" err="1"/>
              <a:t>Therapye</a:t>
            </a:r>
            <a:endParaRPr lang="en-US" dirty="0"/>
          </a:p>
          <a:p>
            <a:pPr marL="114300" indent="0">
              <a:buNone/>
            </a:pPr>
            <a:r>
              <a:rPr lang="en-US" b="1" dirty="0">
                <a:solidFill>
                  <a:schemeClr val="accent6">
                    <a:lumMod val="50000"/>
                  </a:schemeClr>
                </a:solidFill>
              </a:rPr>
              <a:t>PPI once or twice daily on days 1 through 10 +Clarithromycin 250-500 mg twice daily on days</a:t>
            </a:r>
          </a:p>
          <a:p>
            <a:pPr marL="114300" indent="0">
              <a:buNone/>
            </a:pPr>
            <a:r>
              <a:rPr lang="en-US" b="1" dirty="0">
                <a:solidFill>
                  <a:schemeClr val="accent6">
                    <a:lumMod val="50000"/>
                  </a:schemeClr>
                </a:solidFill>
              </a:rPr>
              <a:t> 1-10 +Amoxicillin 1 g twice daily on days 1 through 10	+Metronidazole 250-500 mg twice daily on days 1 through 10.</a:t>
            </a:r>
          </a:p>
          <a:p>
            <a:pPr marL="114300" indent="0">
              <a:buNone/>
            </a:pPr>
            <a:endParaRPr lang="en-US" dirty="0"/>
          </a:p>
          <a:p>
            <a:pPr marL="114300" indent="0">
              <a:buNone/>
            </a:pPr>
            <a:endParaRPr lang="en-US" dirty="0"/>
          </a:p>
          <a:p>
            <a:pPr marL="114300" indent="0">
              <a:buNone/>
            </a:pPr>
            <a:r>
              <a:rPr lang="en-US" dirty="0"/>
              <a:t>- Hybrid </a:t>
            </a:r>
            <a:r>
              <a:rPr lang="en-US" dirty="0" err="1"/>
              <a:t>Therapye</a:t>
            </a:r>
            <a:endParaRPr lang="en-US" dirty="0"/>
          </a:p>
          <a:p>
            <a:pPr marL="114300" indent="0">
              <a:buNone/>
            </a:pPr>
            <a:r>
              <a:rPr lang="en-US" b="1" dirty="0">
                <a:solidFill>
                  <a:schemeClr val="accent6">
                    <a:lumMod val="50000"/>
                  </a:schemeClr>
                </a:solidFill>
              </a:rPr>
              <a:t>PPI once or twice daily on days 1 through 14 +Amoxicillin 1 g twice daily on days 1 through 14 +Metronidazole 250-500 mg twice daily on days 7 through 14+Clarithromycin 250-500 mg twice daily on days 7 through 14.</a:t>
            </a:r>
          </a:p>
        </p:txBody>
      </p:sp>
      <p:sp>
        <p:nvSpPr>
          <p:cNvPr id="3" name="عنوان 2"/>
          <p:cNvSpPr>
            <a:spLocks noGrp="1"/>
          </p:cNvSpPr>
          <p:nvPr>
            <p:ph type="title"/>
          </p:nvPr>
        </p:nvSpPr>
        <p:spPr>
          <a:xfrm>
            <a:off x="594657" y="355641"/>
            <a:ext cx="3155400" cy="844509"/>
          </a:xfrm>
        </p:spPr>
        <p:txBody>
          <a:bodyPr/>
          <a:lstStyle/>
          <a:p>
            <a:r>
              <a:rPr lang="en-US" dirty="0"/>
              <a:t>Regimens for H. pylori</a:t>
            </a:r>
          </a:p>
        </p:txBody>
      </p:sp>
    </p:spTree>
    <p:extLst>
      <p:ext uri="{BB962C8B-B14F-4D97-AF65-F5344CB8AC3E}">
        <p14:creationId xmlns:p14="http://schemas.microsoft.com/office/powerpoint/2010/main" val="15922897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a:xfrm flipH="1">
            <a:off x="381000" y="1321800"/>
            <a:ext cx="8458200" cy="3688350"/>
          </a:xfrm>
        </p:spPr>
        <p:txBody>
          <a:bodyPr/>
          <a:lstStyle/>
          <a:p>
            <a:pPr>
              <a:buAutoNum type="arabicPeriod" startAt="5"/>
            </a:pPr>
            <a:r>
              <a:rPr lang="en-US" b="1" dirty="0"/>
              <a:t>Second-Line (Salvage) Therapy for Persistent Infections ( levofloxacin based)</a:t>
            </a:r>
          </a:p>
          <a:p>
            <a:pPr marL="114300" indent="0">
              <a:buNone/>
            </a:pPr>
            <a:endParaRPr lang="en-US" b="1" dirty="0"/>
          </a:p>
          <a:p>
            <a:pPr marL="400050" indent="-285750">
              <a:buFont typeface="Courier New" pitchFamily="49" charset="0"/>
              <a:buChar char="o"/>
            </a:pPr>
            <a:endParaRPr lang="en-US" dirty="0"/>
          </a:p>
          <a:p>
            <a:pPr marL="400050" indent="-285750">
              <a:buFont typeface="Courier New" pitchFamily="49" charset="0"/>
              <a:buChar char="o"/>
            </a:pPr>
            <a:endParaRPr lang="en-US" dirty="0"/>
          </a:p>
          <a:p>
            <a:pPr marL="400050" indent="-285750">
              <a:buFont typeface="Courier New" pitchFamily="49" charset="0"/>
              <a:buChar char="o"/>
            </a:pPr>
            <a:endParaRPr lang="en-US" dirty="0"/>
          </a:p>
          <a:p>
            <a:pPr marL="400050" indent="-285750">
              <a:buFont typeface="Courier New" pitchFamily="49" charset="0"/>
              <a:buChar char="o"/>
            </a:pPr>
            <a:endParaRPr lang="en-US" dirty="0"/>
          </a:p>
          <a:p>
            <a:pPr marL="400050" indent="-285750">
              <a:buFont typeface="Courier New" pitchFamily="49" charset="0"/>
              <a:buChar char="o"/>
            </a:pPr>
            <a:endParaRPr lang="en-US" dirty="0"/>
          </a:p>
          <a:p>
            <a:pPr marL="400050" indent="-285750">
              <a:buFont typeface="Courier New" pitchFamily="49" charset="0"/>
              <a:buChar char="o"/>
            </a:pPr>
            <a:endParaRPr lang="en-US" dirty="0"/>
          </a:p>
          <a:p>
            <a:pPr marL="400050" indent="-285750">
              <a:buFont typeface="Courier New" pitchFamily="49" charset="0"/>
              <a:buChar char="o"/>
            </a:pPr>
            <a:endParaRPr lang="en-US" dirty="0"/>
          </a:p>
          <a:p>
            <a:pPr marL="400050" indent="-285750">
              <a:buFont typeface="Courier New" pitchFamily="49" charset="0"/>
              <a:buChar char="o"/>
            </a:pPr>
            <a:endParaRPr lang="en-US" dirty="0"/>
          </a:p>
          <a:p>
            <a:pPr marL="400050" indent="-285750">
              <a:buFont typeface="Courier New" pitchFamily="49" charset="0"/>
              <a:buChar char="o"/>
            </a:pPr>
            <a:r>
              <a:rPr lang="en-US" dirty="0"/>
              <a:t>Eradication of </a:t>
            </a:r>
            <a:r>
              <a:rPr lang="en-US" i="1" dirty="0"/>
              <a:t>Helicobacter pylori</a:t>
            </a:r>
            <a:r>
              <a:rPr lang="en-US" dirty="0"/>
              <a:t> After Initial Treatment Failure.</a:t>
            </a:r>
          </a:p>
          <a:p>
            <a:pPr marL="400050" indent="-285750">
              <a:buFont typeface="Courier New" pitchFamily="49" charset="0"/>
              <a:buChar char="o"/>
            </a:pPr>
            <a:r>
              <a:rPr lang="en-US" dirty="0"/>
              <a:t>Second-line (salvage) treatment should :</a:t>
            </a:r>
          </a:p>
          <a:p>
            <a:pPr>
              <a:buAutoNum type="alphaLcParenBoth"/>
            </a:pPr>
            <a:r>
              <a:rPr lang="en-US" dirty="0"/>
              <a:t>use antibiotics that were not previously used during initial therapy; </a:t>
            </a:r>
          </a:p>
          <a:p>
            <a:pPr>
              <a:buAutoNum type="alphaLcParenBoth"/>
            </a:pPr>
            <a:r>
              <a:rPr lang="en-US" dirty="0"/>
              <a:t>use antibiotics that are not associated with resistance;</a:t>
            </a:r>
          </a:p>
          <a:p>
            <a:pPr>
              <a:buAutoNum type="alphaLcParenBoth"/>
            </a:pPr>
            <a:r>
              <a:rPr lang="en-US" dirty="0"/>
              <a:t>use a drug that has a topical effect such as bismuth; </a:t>
            </a:r>
          </a:p>
          <a:p>
            <a:pPr>
              <a:buAutoNum type="alphaLcParenBoth"/>
            </a:pPr>
            <a:r>
              <a:rPr lang="en-US" dirty="0"/>
              <a:t>extend the duration of treatment to 14 days.</a:t>
            </a:r>
            <a:endParaRPr lang="en-US" b="1" dirty="0">
              <a:solidFill>
                <a:schemeClr val="accent6">
                  <a:lumMod val="50000"/>
                </a:schemeClr>
              </a:solidFill>
            </a:endParaRPr>
          </a:p>
        </p:txBody>
      </p:sp>
      <p:sp>
        <p:nvSpPr>
          <p:cNvPr id="3" name="عنوان 2"/>
          <p:cNvSpPr>
            <a:spLocks noGrp="1"/>
          </p:cNvSpPr>
          <p:nvPr>
            <p:ph type="title"/>
          </p:nvPr>
        </p:nvSpPr>
        <p:spPr>
          <a:xfrm>
            <a:off x="594657" y="355641"/>
            <a:ext cx="3155400" cy="692109"/>
          </a:xfrm>
        </p:spPr>
        <p:txBody>
          <a:bodyPr/>
          <a:lstStyle/>
          <a:p>
            <a:r>
              <a:rPr lang="en-US" dirty="0"/>
              <a:t>Regimens for H. pylori</a:t>
            </a:r>
          </a:p>
        </p:txBody>
      </p:sp>
      <p:graphicFrame>
        <p:nvGraphicFramePr>
          <p:cNvPr id="5" name="جدول 4"/>
          <p:cNvGraphicFramePr>
            <a:graphicFrameLocks noGrp="1"/>
          </p:cNvGraphicFramePr>
          <p:nvPr>
            <p:extLst>
              <p:ext uri="{D42A27DB-BD31-4B8C-83A1-F6EECF244321}">
                <p14:modId xmlns:p14="http://schemas.microsoft.com/office/powerpoint/2010/main" val="2069934032"/>
              </p:ext>
            </p:extLst>
          </p:nvPr>
        </p:nvGraphicFramePr>
        <p:xfrm>
          <a:off x="381000" y="1733550"/>
          <a:ext cx="8597898" cy="1600199"/>
        </p:xfrm>
        <a:graphic>
          <a:graphicData uri="http://schemas.openxmlformats.org/drawingml/2006/table">
            <a:tbl>
              <a:tblPr/>
              <a:tblGrid>
                <a:gridCol w="1432983">
                  <a:extLst>
                    <a:ext uri="{9D8B030D-6E8A-4147-A177-3AD203B41FA5}">
                      <a16:colId xmlns:a16="http://schemas.microsoft.com/office/drawing/2014/main" val="20000"/>
                    </a:ext>
                  </a:extLst>
                </a:gridCol>
                <a:gridCol w="1081617">
                  <a:extLst>
                    <a:ext uri="{9D8B030D-6E8A-4147-A177-3AD203B41FA5}">
                      <a16:colId xmlns:a16="http://schemas.microsoft.com/office/drawing/2014/main" val="20001"/>
                    </a:ext>
                  </a:extLst>
                </a:gridCol>
                <a:gridCol w="1752600">
                  <a:extLst>
                    <a:ext uri="{9D8B030D-6E8A-4147-A177-3AD203B41FA5}">
                      <a16:colId xmlns:a16="http://schemas.microsoft.com/office/drawing/2014/main" val="20002"/>
                    </a:ext>
                  </a:extLst>
                </a:gridCol>
                <a:gridCol w="1464732">
                  <a:extLst>
                    <a:ext uri="{9D8B030D-6E8A-4147-A177-3AD203B41FA5}">
                      <a16:colId xmlns:a16="http://schemas.microsoft.com/office/drawing/2014/main" val="20003"/>
                    </a:ext>
                  </a:extLst>
                </a:gridCol>
                <a:gridCol w="1432983">
                  <a:extLst>
                    <a:ext uri="{9D8B030D-6E8A-4147-A177-3AD203B41FA5}">
                      <a16:colId xmlns:a16="http://schemas.microsoft.com/office/drawing/2014/main" val="20004"/>
                    </a:ext>
                  </a:extLst>
                </a:gridCol>
                <a:gridCol w="1432983">
                  <a:extLst>
                    <a:ext uri="{9D8B030D-6E8A-4147-A177-3AD203B41FA5}">
                      <a16:colId xmlns:a16="http://schemas.microsoft.com/office/drawing/2014/main" val="20005"/>
                    </a:ext>
                  </a:extLst>
                </a:gridCol>
              </a:tblGrid>
              <a:tr h="418159">
                <a:tc>
                  <a:txBody>
                    <a:bodyPr/>
                    <a:lstStyle/>
                    <a:p>
                      <a:pPr algn="l" fontAlgn="t"/>
                      <a:r>
                        <a:rPr lang="en-US" sz="1000" b="1" dirty="0">
                          <a:effectLst/>
                          <a:latin typeface="Source Sans Pro"/>
                        </a:rPr>
                        <a:t>Levofloxacin triple</a:t>
                      </a:r>
                    </a:p>
                  </a:txBody>
                  <a:tcPr marL="63863" marR="63863" marT="31931" marB="31931">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1000" b="1">
                          <a:effectLst/>
                          <a:latin typeface="Source Sans Pro"/>
                        </a:rPr>
                        <a:t>10-14 days</a:t>
                      </a:r>
                    </a:p>
                  </a:txBody>
                  <a:tcPr marL="63863" marR="63863" marT="31931" marB="31931">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1000" b="1">
                          <a:effectLst/>
                          <a:latin typeface="Source Sans Pro"/>
                        </a:rPr>
                        <a:t>PPI twice daily</a:t>
                      </a:r>
                    </a:p>
                  </a:txBody>
                  <a:tcPr marL="63863" marR="63863" marT="31931" marB="31931">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1000" b="1">
                          <a:effectLst/>
                          <a:latin typeface="Source Sans Pro"/>
                        </a:rPr>
                        <a:t>Levofloxacin 500 mg daily</a:t>
                      </a:r>
                    </a:p>
                  </a:txBody>
                  <a:tcPr marL="63863" marR="63863" marT="31931" marB="31931">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1000" b="1">
                          <a:effectLst/>
                          <a:latin typeface="Source Sans Pro"/>
                        </a:rPr>
                        <a:t>Amoxacillin 1 g twice daily</a:t>
                      </a:r>
                    </a:p>
                  </a:txBody>
                  <a:tcPr marL="63863" marR="63863" marT="31931" marB="31931">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endParaRPr lang="en-US" sz="1000" b="1">
                        <a:effectLst/>
                        <a:latin typeface="Source Sans Pro"/>
                      </a:endParaRPr>
                    </a:p>
                  </a:txBody>
                  <a:tcPr marL="63863" marR="63863" marT="31931" marB="31931">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0"/>
                  </a:ext>
                </a:extLst>
              </a:tr>
              <a:tr h="591020">
                <a:tc>
                  <a:txBody>
                    <a:bodyPr/>
                    <a:lstStyle/>
                    <a:p>
                      <a:pPr algn="l" fontAlgn="t"/>
                      <a:r>
                        <a:rPr lang="en-US" sz="1000" b="1">
                          <a:effectLst/>
                          <a:latin typeface="Source Sans Pro"/>
                        </a:rPr>
                        <a:t>Levofloxacin Sequential</a:t>
                      </a:r>
                    </a:p>
                  </a:txBody>
                  <a:tcPr marL="63863" marR="63863" marT="31931" marB="31931">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1000" b="1" dirty="0">
                          <a:effectLst/>
                          <a:latin typeface="Source Sans Pro"/>
                        </a:rPr>
                        <a:t>10 days</a:t>
                      </a:r>
                    </a:p>
                  </a:txBody>
                  <a:tcPr marL="63863" marR="63863" marT="31931" marB="31931">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1000" b="1" dirty="0">
                          <a:effectLst/>
                          <a:latin typeface="Source Sans Pro"/>
                        </a:rPr>
                        <a:t>PPI twice daily on days 1-10</a:t>
                      </a:r>
                    </a:p>
                  </a:txBody>
                  <a:tcPr marL="63863" marR="63863" marT="31931" marB="31931">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1000" b="1" dirty="0">
                          <a:effectLst/>
                          <a:latin typeface="Source Sans Pro"/>
                        </a:rPr>
                        <a:t>Amoxicillin 1 g twice daily on days 1-10</a:t>
                      </a:r>
                    </a:p>
                  </a:txBody>
                  <a:tcPr marL="63863" marR="63863" marT="31931" marB="31931">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1000" b="1">
                          <a:effectLst/>
                          <a:latin typeface="Source Sans Pro"/>
                        </a:rPr>
                        <a:t>Levofloxacin 500 mg once daily on days 6-10</a:t>
                      </a:r>
                    </a:p>
                  </a:txBody>
                  <a:tcPr marL="63863" marR="63863" marT="31931" marB="31931">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1000" b="1">
                          <a:effectLst/>
                          <a:latin typeface="Source Sans Pro"/>
                        </a:rPr>
                        <a:t>Metronidazole 500 mg twice daily on days 6-10</a:t>
                      </a:r>
                    </a:p>
                  </a:txBody>
                  <a:tcPr marL="63863" marR="63863" marT="31931" marB="31931">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1"/>
                  </a:ext>
                </a:extLst>
              </a:tr>
              <a:tr h="591020">
                <a:tc>
                  <a:txBody>
                    <a:bodyPr/>
                    <a:lstStyle/>
                    <a:p>
                      <a:pPr algn="l" fontAlgn="t"/>
                      <a:r>
                        <a:rPr lang="en-US" sz="1000" b="1" dirty="0">
                          <a:effectLst/>
                          <a:latin typeface="Source Sans Pro"/>
                        </a:rPr>
                        <a:t>LOAD</a:t>
                      </a:r>
                    </a:p>
                  </a:txBody>
                  <a:tcPr marL="63863" marR="63863" marT="31931" marB="31931">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1000" b="1">
                          <a:effectLst/>
                          <a:latin typeface="Source Sans Pro"/>
                        </a:rPr>
                        <a:t>7-10 days</a:t>
                      </a:r>
                    </a:p>
                  </a:txBody>
                  <a:tcPr marL="63863" marR="63863" marT="31931" marB="31931">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1000" b="1">
                          <a:effectLst/>
                          <a:latin typeface="Source Sans Pro"/>
                        </a:rPr>
                        <a:t>Levofloxacin 250 mg once daily</a:t>
                      </a:r>
                    </a:p>
                  </a:txBody>
                  <a:tcPr marL="63863" marR="63863" marT="31931" marB="31931">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1000" b="1" dirty="0">
                          <a:effectLst/>
                          <a:latin typeface="Source Sans Pro"/>
                        </a:rPr>
                        <a:t>Omeprazole (or other PPI) at high dose once daily</a:t>
                      </a:r>
                    </a:p>
                  </a:txBody>
                  <a:tcPr marL="63863" marR="63863" marT="31931" marB="31931">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1000" b="1" dirty="0" err="1">
                          <a:effectLst/>
                          <a:latin typeface="Source Sans Pro"/>
                        </a:rPr>
                        <a:t>Nitazoxanide</a:t>
                      </a:r>
                      <a:r>
                        <a:rPr lang="en-US" sz="1000" b="1" dirty="0">
                          <a:effectLst/>
                          <a:latin typeface="Source Sans Pro"/>
                        </a:rPr>
                        <a:t> (</a:t>
                      </a:r>
                      <a:r>
                        <a:rPr lang="en-US" sz="1000" b="1" dirty="0" err="1">
                          <a:effectLst/>
                          <a:latin typeface="Source Sans Pro"/>
                        </a:rPr>
                        <a:t>Alinia</a:t>
                      </a:r>
                      <a:r>
                        <a:rPr lang="en-US" sz="1000" b="1" dirty="0">
                          <a:effectLst/>
                          <a:latin typeface="Source Sans Pro"/>
                        </a:rPr>
                        <a:t>) 500 mg twice daily</a:t>
                      </a:r>
                    </a:p>
                  </a:txBody>
                  <a:tcPr marL="63863" marR="63863" marT="31931" marB="31931">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1000" b="1" dirty="0">
                          <a:effectLst/>
                          <a:latin typeface="Source Sans Pro"/>
                        </a:rPr>
                        <a:t>Doxycycline 100 mg once daily</a:t>
                      </a:r>
                    </a:p>
                  </a:txBody>
                  <a:tcPr marL="63863" marR="63863" marT="31931" marB="31931">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3810983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p:txBody>
          <a:bodyPr/>
          <a:lstStyle/>
          <a:p>
            <a:endParaRPr lang="en-US" dirty="0"/>
          </a:p>
        </p:txBody>
      </p:sp>
      <p:sp>
        <p:nvSpPr>
          <p:cNvPr id="3" name="عنوان 2"/>
          <p:cNvSpPr>
            <a:spLocks noGrp="1"/>
          </p:cNvSpPr>
          <p:nvPr>
            <p:ph type="title"/>
          </p:nvPr>
        </p:nvSpPr>
        <p:spPr/>
        <p:txBody>
          <a:bodyPr/>
          <a:lstStyle/>
          <a:p>
            <a:endParaRPr lang="en-US"/>
          </a:p>
        </p:txBody>
      </p:sp>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82" y="197450"/>
            <a:ext cx="8762999" cy="49460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8317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جدول 3"/>
          <p:cNvGraphicFramePr>
            <a:graphicFrameLocks noGrp="1"/>
          </p:cNvGraphicFramePr>
          <p:nvPr>
            <p:extLst>
              <p:ext uri="{D42A27DB-BD31-4B8C-83A1-F6EECF244321}">
                <p14:modId xmlns:p14="http://schemas.microsoft.com/office/powerpoint/2010/main" val="171462590"/>
              </p:ext>
            </p:extLst>
          </p:nvPr>
        </p:nvGraphicFramePr>
        <p:xfrm>
          <a:off x="228600" y="126053"/>
          <a:ext cx="8763001" cy="4893614"/>
        </p:xfrm>
        <a:graphic>
          <a:graphicData uri="http://schemas.openxmlformats.org/drawingml/2006/table">
            <a:tbl>
              <a:tblPr/>
              <a:tblGrid>
                <a:gridCol w="1472773">
                  <a:extLst>
                    <a:ext uri="{9D8B030D-6E8A-4147-A177-3AD203B41FA5}">
                      <a16:colId xmlns:a16="http://schemas.microsoft.com/office/drawing/2014/main" val="20000"/>
                    </a:ext>
                  </a:extLst>
                </a:gridCol>
                <a:gridCol w="883664">
                  <a:extLst>
                    <a:ext uri="{9D8B030D-6E8A-4147-A177-3AD203B41FA5}">
                      <a16:colId xmlns:a16="http://schemas.microsoft.com/office/drawing/2014/main" val="20001"/>
                    </a:ext>
                  </a:extLst>
                </a:gridCol>
                <a:gridCol w="2061883">
                  <a:extLst>
                    <a:ext uri="{9D8B030D-6E8A-4147-A177-3AD203B41FA5}">
                      <a16:colId xmlns:a16="http://schemas.microsoft.com/office/drawing/2014/main" val="20002"/>
                    </a:ext>
                  </a:extLst>
                </a:gridCol>
                <a:gridCol w="1448227">
                  <a:extLst>
                    <a:ext uri="{9D8B030D-6E8A-4147-A177-3AD203B41FA5}">
                      <a16:colId xmlns:a16="http://schemas.microsoft.com/office/drawing/2014/main" val="20003"/>
                    </a:ext>
                  </a:extLst>
                </a:gridCol>
                <a:gridCol w="1448227">
                  <a:extLst>
                    <a:ext uri="{9D8B030D-6E8A-4147-A177-3AD203B41FA5}">
                      <a16:colId xmlns:a16="http://schemas.microsoft.com/office/drawing/2014/main" val="20004"/>
                    </a:ext>
                  </a:extLst>
                </a:gridCol>
                <a:gridCol w="1448227">
                  <a:extLst>
                    <a:ext uri="{9D8B030D-6E8A-4147-A177-3AD203B41FA5}">
                      <a16:colId xmlns:a16="http://schemas.microsoft.com/office/drawing/2014/main" val="20005"/>
                    </a:ext>
                  </a:extLst>
                </a:gridCol>
              </a:tblGrid>
              <a:tr h="391233">
                <a:tc>
                  <a:txBody>
                    <a:bodyPr/>
                    <a:lstStyle/>
                    <a:p>
                      <a:pPr algn="l"/>
                      <a:r>
                        <a:rPr lang="en-US" sz="900" b="1" dirty="0">
                          <a:effectLst/>
                          <a:latin typeface="Source Sans Pro"/>
                        </a:rPr>
                        <a:t>Regimen</a:t>
                      </a:r>
                    </a:p>
                  </a:txBody>
                  <a:tcPr marL="46799" marR="46799" marT="23399" marB="23399"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a:r>
                        <a:rPr lang="en-US" sz="900" b="1">
                          <a:effectLst/>
                          <a:latin typeface="Source Sans Pro"/>
                        </a:rPr>
                        <a:t>Duration</a:t>
                      </a:r>
                    </a:p>
                  </a:txBody>
                  <a:tcPr marL="46799" marR="46799" marT="23399" marB="23399"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a:r>
                        <a:rPr lang="en-US" sz="900" b="1">
                          <a:effectLst/>
                          <a:latin typeface="Source Sans Pro"/>
                        </a:rPr>
                        <a:t>Drug #1</a:t>
                      </a:r>
                    </a:p>
                  </a:txBody>
                  <a:tcPr marL="46799" marR="46799" marT="23399" marB="23399"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a:r>
                        <a:rPr lang="en-US" sz="900" b="1">
                          <a:effectLst/>
                          <a:latin typeface="Source Sans Pro"/>
                        </a:rPr>
                        <a:t>Drug #2</a:t>
                      </a:r>
                    </a:p>
                  </a:txBody>
                  <a:tcPr marL="46799" marR="46799" marT="23399" marB="23399"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a:r>
                        <a:rPr lang="en-US" sz="900" b="1">
                          <a:effectLst/>
                          <a:latin typeface="Source Sans Pro"/>
                        </a:rPr>
                        <a:t>Drug #3</a:t>
                      </a:r>
                    </a:p>
                  </a:txBody>
                  <a:tcPr marL="46799" marR="46799" marT="23399" marB="23399"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a:r>
                        <a:rPr lang="en-US" sz="900" b="1">
                          <a:effectLst/>
                          <a:latin typeface="Source Sans Pro"/>
                        </a:rPr>
                        <a:t>Drug #4</a:t>
                      </a:r>
                    </a:p>
                  </a:txBody>
                  <a:tcPr marL="46799" marR="46799" marT="23399" marB="23399" anchor="ct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0"/>
                  </a:ext>
                </a:extLst>
              </a:tr>
              <a:tr h="522658">
                <a:tc>
                  <a:txBody>
                    <a:bodyPr/>
                    <a:lstStyle/>
                    <a:p>
                      <a:pPr algn="l" fontAlgn="t"/>
                      <a:r>
                        <a:rPr lang="en-US" sz="900" b="1" dirty="0">
                          <a:effectLst/>
                          <a:latin typeface="Source Sans Pro"/>
                        </a:rPr>
                        <a:t>Proton Pump Inhibitor–Based Triple </a:t>
                      </a:r>
                      <a:r>
                        <a:rPr lang="en-US" sz="900" b="1" dirty="0" err="1">
                          <a:effectLst/>
                          <a:latin typeface="Source Sans Pro"/>
                        </a:rPr>
                        <a:t>Therapy</a:t>
                      </a:r>
                      <a:r>
                        <a:rPr lang="en-US" sz="900" b="1" i="1" u="none" strike="noStrike" baseline="30000" dirty="0" err="1">
                          <a:solidFill>
                            <a:srgbClr val="005E8D"/>
                          </a:solidFill>
                          <a:effectLst/>
                          <a:latin typeface="Source Sans Pro"/>
                          <a:hlinkClick r:id="rId2"/>
                        </a:rPr>
                        <a:t>a</a:t>
                      </a:r>
                      <a:endParaRPr lang="en-US" sz="900" b="1" dirty="0">
                        <a:effectLst/>
                        <a:latin typeface="Source Sans Pro"/>
                      </a:endParaRP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dirty="0">
                          <a:effectLst/>
                          <a:latin typeface="Source Sans Pro"/>
                        </a:rPr>
                        <a:t>14 days</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dirty="0">
                          <a:effectLst/>
                          <a:latin typeface="Source Sans Pro"/>
                        </a:rPr>
                        <a:t>PPI once or twice </a:t>
                      </a:r>
                      <a:r>
                        <a:rPr lang="en-US" sz="900" b="1" dirty="0" err="1">
                          <a:effectLst/>
                          <a:latin typeface="Source Sans Pro"/>
                        </a:rPr>
                        <a:t>daily</a:t>
                      </a:r>
                      <a:r>
                        <a:rPr lang="en-US" sz="900" b="1" i="1" u="none" strike="noStrike" baseline="30000" dirty="0" err="1">
                          <a:solidFill>
                            <a:srgbClr val="005E8D"/>
                          </a:solidFill>
                          <a:effectLst/>
                          <a:latin typeface="Source Sans Pro"/>
                          <a:hlinkClick r:id="rId3"/>
                        </a:rPr>
                        <a:t>b</a:t>
                      </a:r>
                      <a:endParaRPr lang="en-US" sz="900" b="1" dirty="0">
                        <a:effectLst/>
                        <a:latin typeface="Source Sans Pro"/>
                      </a:endParaRP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Clarithromycin 500 mg twice daily</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Amoxicillin 1 g twice daily </a:t>
                      </a:r>
                      <a:r>
                        <a:rPr lang="en-US" sz="900" b="1" i="1">
                          <a:effectLst/>
                          <a:latin typeface="Source Sans Pro"/>
                        </a:rPr>
                        <a:t>or</a:t>
                      </a:r>
                      <a:r>
                        <a:rPr lang="en-US" sz="900" b="1">
                          <a:effectLst/>
                          <a:latin typeface="Source Sans Pro"/>
                        </a:rPr>
                        <a:t> metronidazole 500 mg twice daily</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endParaRPr lang="en-US" sz="900" b="1">
                        <a:effectLst/>
                        <a:latin typeface="Source Sans Pro"/>
                      </a:endParaRP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1"/>
                  </a:ext>
                </a:extLst>
              </a:tr>
              <a:tr h="522658">
                <a:tc>
                  <a:txBody>
                    <a:bodyPr/>
                    <a:lstStyle/>
                    <a:p>
                      <a:pPr algn="l" fontAlgn="t"/>
                      <a:r>
                        <a:rPr lang="en-US" sz="900" b="1">
                          <a:effectLst/>
                          <a:latin typeface="Source Sans Pro"/>
                        </a:rPr>
                        <a:t>Bismuth Quadruple Therapy</a:t>
                      </a:r>
                      <a:r>
                        <a:rPr lang="en-US" sz="900" b="1" i="1" u="none" strike="noStrike" baseline="30000">
                          <a:solidFill>
                            <a:srgbClr val="005E8D"/>
                          </a:solidFill>
                          <a:effectLst/>
                          <a:latin typeface="Source Sans Pro"/>
                          <a:hlinkClick r:id="rId2"/>
                        </a:rPr>
                        <a:t>a</a:t>
                      </a:r>
                      <a:endParaRPr lang="en-US" sz="900" b="1">
                        <a:effectLst/>
                        <a:latin typeface="Source Sans Pro"/>
                      </a:endParaRP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dirty="0">
                          <a:effectLst/>
                          <a:latin typeface="Source Sans Pro"/>
                        </a:rPr>
                        <a:t>10-14 days</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dirty="0">
                          <a:effectLst/>
                          <a:latin typeface="Source Sans Pro"/>
                        </a:rPr>
                        <a:t>PPI or H2RA once or twice </a:t>
                      </a:r>
                      <a:r>
                        <a:rPr lang="en-US" sz="900" b="1" dirty="0" err="1">
                          <a:effectLst/>
                          <a:latin typeface="Source Sans Pro"/>
                        </a:rPr>
                        <a:t>daily</a:t>
                      </a:r>
                      <a:r>
                        <a:rPr lang="en-US" sz="900" b="1" i="1" u="none" strike="noStrike" baseline="30000" dirty="0" err="1">
                          <a:solidFill>
                            <a:srgbClr val="005E8D"/>
                          </a:solidFill>
                          <a:effectLst/>
                          <a:latin typeface="Source Sans Pro"/>
                          <a:hlinkClick r:id="rId3"/>
                        </a:rPr>
                        <a:t>b</a:t>
                      </a:r>
                      <a:r>
                        <a:rPr lang="en-US" sz="900" b="1" i="1" baseline="30000" dirty="0" err="1">
                          <a:effectLst/>
                          <a:latin typeface="Source Sans Pro"/>
                        </a:rPr>
                        <a:t>,</a:t>
                      </a:r>
                      <a:r>
                        <a:rPr lang="en-US" sz="900" b="1" i="1" u="none" strike="noStrike" baseline="30000" dirty="0" err="1">
                          <a:solidFill>
                            <a:srgbClr val="005E8D"/>
                          </a:solidFill>
                          <a:effectLst/>
                          <a:latin typeface="Source Sans Pro"/>
                          <a:hlinkClick r:id="rId4"/>
                        </a:rPr>
                        <a:t>c</a:t>
                      </a:r>
                      <a:endParaRPr lang="en-US" sz="900" b="1" dirty="0">
                        <a:effectLst/>
                        <a:latin typeface="Source Sans Pro"/>
                      </a:endParaRP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dirty="0">
                          <a:effectLst/>
                          <a:latin typeface="Source Sans Pro"/>
                        </a:rPr>
                        <a:t>Bismuth </a:t>
                      </a:r>
                      <a:r>
                        <a:rPr lang="en-US" sz="900" b="1" dirty="0" err="1">
                          <a:effectLst/>
                          <a:latin typeface="Source Sans Pro"/>
                        </a:rPr>
                        <a:t>subsalicylate</a:t>
                      </a:r>
                      <a:r>
                        <a:rPr lang="en-US" sz="900" b="1" i="1" u="none" strike="noStrike" baseline="30000" dirty="0" err="1">
                          <a:solidFill>
                            <a:srgbClr val="005E8D"/>
                          </a:solidFill>
                          <a:effectLst/>
                          <a:latin typeface="Source Sans Pro"/>
                          <a:hlinkClick r:id="rId5"/>
                        </a:rPr>
                        <a:t>d</a:t>
                      </a:r>
                      <a:r>
                        <a:rPr lang="en-US" sz="900" b="1" dirty="0">
                          <a:effectLst/>
                          <a:latin typeface="Source Sans Pro"/>
                        </a:rPr>
                        <a:t> 525 mg four times daily</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Metronidazole 250-500 mg four times daily</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dirty="0">
                          <a:effectLst/>
                          <a:latin typeface="Source Sans Pro"/>
                        </a:rPr>
                        <a:t>Tetracycline 500 mg four times daily</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2"/>
                  </a:ext>
                </a:extLst>
              </a:tr>
              <a:tr h="675100">
                <a:tc>
                  <a:txBody>
                    <a:bodyPr/>
                    <a:lstStyle/>
                    <a:p>
                      <a:pPr algn="l" fontAlgn="t"/>
                      <a:r>
                        <a:rPr lang="en-US" sz="900" b="1" dirty="0">
                          <a:effectLst/>
                          <a:latin typeface="Source Sans Pro"/>
                        </a:rPr>
                        <a:t>Non-Bismuth Quadruple or “Concomitant” </a:t>
                      </a:r>
                      <a:r>
                        <a:rPr lang="en-US" sz="900" b="1" dirty="0" err="1">
                          <a:effectLst/>
                          <a:latin typeface="Source Sans Pro"/>
                        </a:rPr>
                        <a:t>Therapy</a:t>
                      </a:r>
                      <a:r>
                        <a:rPr lang="en-US" sz="900" b="1" i="1" u="none" strike="noStrike" baseline="30000" dirty="0" err="1">
                          <a:solidFill>
                            <a:srgbClr val="005E8D"/>
                          </a:solidFill>
                          <a:effectLst/>
                          <a:latin typeface="Source Sans Pro"/>
                          <a:hlinkClick r:id="rId6"/>
                        </a:rPr>
                        <a:t>e</a:t>
                      </a:r>
                      <a:endParaRPr lang="en-US" sz="900" b="1" dirty="0">
                        <a:effectLst/>
                        <a:latin typeface="Source Sans Pro"/>
                      </a:endParaRP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10-14 days</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dirty="0">
                          <a:effectLst/>
                          <a:latin typeface="Source Sans Pro"/>
                        </a:rPr>
                        <a:t>PPI once or twice daily on days 1-10</a:t>
                      </a:r>
                      <a:r>
                        <a:rPr lang="en-US" sz="900" b="1" i="1" u="none" strike="noStrike" baseline="30000" dirty="0">
                          <a:solidFill>
                            <a:srgbClr val="005E8D"/>
                          </a:solidFill>
                          <a:effectLst/>
                          <a:latin typeface="Source Sans Pro"/>
                          <a:hlinkClick r:id="rId3"/>
                        </a:rPr>
                        <a:t>b</a:t>
                      </a:r>
                      <a:endParaRPr lang="en-US" sz="900" b="1" dirty="0">
                        <a:effectLst/>
                        <a:latin typeface="Source Sans Pro"/>
                      </a:endParaRP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dirty="0">
                          <a:effectLst/>
                          <a:latin typeface="Source Sans Pro"/>
                        </a:rPr>
                        <a:t>Clarithromycin 250–500 mg twice daily on days 1-10</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Amoxicillin 1 g twice daily on days 1-10</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Metronidazole 250-500 mg twice daily on days 1-10</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3"/>
                  </a:ext>
                </a:extLst>
              </a:tr>
              <a:tr h="522658">
                <a:tc>
                  <a:txBody>
                    <a:bodyPr/>
                    <a:lstStyle/>
                    <a:p>
                      <a:pPr algn="l" fontAlgn="t"/>
                      <a:r>
                        <a:rPr lang="en-US" sz="900" b="1">
                          <a:effectLst/>
                          <a:latin typeface="Source Sans Pro"/>
                        </a:rPr>
                        <a:t>Sequential Therapy</a:t>
                      </a:r>
                      <a:r>
                        <a:rPr lang="en-US" sz="900" b="1" i="1" u="none" strike="noStrike" baseline="30000">
                          <a:solidFill>
                            <a:srgbClr val="005E8D"/>
                          </a:solidFill>
                          <a:effectLst/>
                          <a:latin typeface="Source Sans Pro"/>
                          <a:hlinkClick r:id="rId6"/>
                        </a:rPr>
                        <a:t>e</a:t>
                      </a:r>
                      <a:endParaRPr lang="en-US" sz="900" b="1">
                        <a:effectLst/>
                        <a:latin typeface="Source Sans Pro"/>
                      </a:endParaRP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10 days</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PPI once or twice daily on days 1-10</a:t>
                      </a:r>
                      <a:r>
                        <a:rPr lang="en-US" sz="900" b="1" i="1" u="none" strike="noStrike" baseline="30000">
                          <a:solidFill>
                            <a:srgbClr val="005E8D"/>
                          </a:solidFill>
                          <a:effectLst/>
                          <a:latin typeface="Source Sans Pro"/>
                          <a:hlinkClick r:id="rId3"/>
                        </a:rPr>
                        <a:t>b</a:t>
                      </a:r>
                      <a:endParaRPr lang="en-US" sz="900" b="1">
                        <a:effectLst/>
                        <a:latin typeface="Source Sans Pro"/>
                      </a:endParaRP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Amoxicillin 1 g twice daily on days 1-5</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Metronidazole 250–500 mg twice daily on days 6-10</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Clarithromycin 250-500 mg twice daily on days 6-10</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4"/>
                  </a:ext>
                </a:extLst>
              </a:tr>
              <a:tr h="522658">
                <a:tc>
                  <a:txBody>
                    <a:bodyPr/>
                    <a:lstStyle/>
                    <a:p>
                      <a:pPr algn="l" fontAlgn="t"/>
                      <a:r>
                        <a:rPr lang="en-US" sz="900" b="1">
                          <a:effectLst/>
                          <a:latin typeface="Source Sans Pro"/>
                        </a:rPr>
                        <a:t>Hybrid Therapy</a:t>
                      </a:r>
                      <a:r>
                        <a:rPr lang="en-US" sz="900" b="1" i="1" u="none" strike="noStrike" baseline="30000">
                          <a:solidFill>
                            <a:srgbClr val="005E8D"/>
                          </a:solidFill>
                          <a:effectLst/>
                          <a:latin typeface="Source Sans Pro"/>
                          <a:hlinkClick r:id="rId6"/>
                        </a:rPr>
                        <a:t>e</a:t>
                      </a:r>
                      <a:endParaRPr lang="en-US" sz="900" b="1">
                        <a:effectLst/>
                        <a:latin typeface="Source Sans Pro"/>
                      </a:endParaRP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14 days</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PPI once or twice daily on days 1-14</a:t>
                      </a:r>
                      <a:r>
                        <a:rPr lang="en-US" sz="900" b="1" i="1" u="none" strike="noStrike" baseline="30000">
                          <a:solidFill>
                            <a:srgbClr val="005E8D"/>
                          </a:solidFill>
                          <a:effectLst/>
                          <a:latin typeface="Source Sans Pro"/>
                          <a:hlinkClick r:id="rId3"/>
                        </a:rPr>
                        <a:t>b</a:t>
                      </a:r>
                      <a:endParaRPr lang="en-US" sz="900" b="1">
                        <a:effectLst/>
                        <a:latin typeface="Source Sans Pro"/>
                      </a:endParaRP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Amoxicillin 1 g twice daily on days 1-14</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dirty="0">
                          <a:effectLst/>
                          <a:latin typeface="Source Sans Pro"/>
                        </a:rPr>
                        <a:t>Metronidazole 250–500 mg twice daily on days 7-14</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Clarithromycin 250-500 mg twice daily on days 7-14</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5"/>
                  </a:ext>
                </a:extLst>
              </a:tr>
              <a:tr h="370215">
                <a:tc>
                  <a:txBody>
                    <a:bodyPr/>
                    <a:lstStyle/>
                    <a:p>
                      <a:pPr algn="l" fontAlgn="t"/>
                      <a:r>
                        <a:rPr lang="en-US" sz="900" b="1" dirty="0">
                          <a:effectLst/>
                          <a:latin typeface="Source Sans Pro"/>
                        </a:rPr>
                        <a:t>Levofloxacin triple</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10-14 days</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PPI twice daily</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Levofloxacin 500 mg daily</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dirty="0" err="1">
                          <a:effectLst/>
                          <a:latin typeface="Source Sans Pro"/>
                        </a:rPr>
                        <a:t>Amoxacillin</a:t>
                      </a:r>
                      <a:r>
                        <a:rPr lang="en-US" sz="900" b="1" dirty="0">
                          <a:effectLst/>
                          <a:latin typeface="Source Sans Pro"/>
                        </a:rPr>
                        <a:t> 1 g twice daily</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endParaRPr lang="en-US" sz="900" b="1">
                        <a:effectLst/>
                        <a:latin typeface="Source Sans Pro"/>
                      </a:endParaRP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6"/>
                  </a:ext>
                </a:extLst>
              </a:tr>
              <a:tr h="522658">
                <a:tc>
                  <a:txBody>
                    <a:bodyPr/>
                    <a:lstStyle/>
                    <a:p>
                      <a:pPr algn="l" fontAlgn="t"/>
                      <a:r>
                        <a:rPr lang="en-US" sz="900" b="1">
                          <a:effectLst/>
                          <a:latin typeface="Source Sans Pro"/>
                        </a:rPr>
                        <a:t>Levofloxacin Sequential</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10 days</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PPI twice daily on days 1-10</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Amoxicillin 1 g twice daily on days 1-10</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dirty="0">
                          <a:effectLst/>
                          <a:latin typeface="Source Sans Pro"/>
                        </a:rPr>
                        <a:t>Levofloxacin 500 mg once daily on days 6-10</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Metronidazole 500 mg twice daily on days 6-10</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7"/>
                  </a:ext>
                </a:extLst>
              </a:tr>
              <a:tr h="522658">
                <a:tc>
                  <a:txBody>
                    <a:bodyPr/>
                    <a:lstStyle/>
                    <a:p>
                      <a:pPr algn="l" fontAlgn="t"/>
                      <a:r>
                        <a:rPr lang="en-US" sz="900" b="1">
                          <a:effectLst/>
                          <a:latin typeface="Source Sans Pro"/>
                        </a:rPr>
                        <a:t>LOAD</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7-10 days</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Levofloxacin 250 mg once daily</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Omeprazole (or other PPI) at high dose once daily</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Nitazoxanide (Alinia) 500 mg twice daily</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tc>
                  <a:txBody>
                    <a:bodyPr/>
                    <a:lstStyle/>
                    <a:p>
                      <a:pPr algn="l" fontAlgn="t"/>
                      <a:r>
                        <a:rPr lang="en-US" sz="900" b="1">
                          <a:effectLst/>
                          <a:latin typeface="Source Sans Pro"/>
                        </a:rPr>
                        <a:t>Doxycycline 100 mg once daily</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8"/>
                  </a:ext>
                </a:extLst>
              </a:tr>
              <a:tr h="313820">
                <a:tc>
                  <a:txBody>
                    <a:bodyPr/>
                    <a:lstStyle/>
                    <a:p>
                      <a:pPr algn="l" fontAlgn="t"/>
                      <a:r>
                        <a:rPr lang="en-US" sz="900" b="1" i="0" dirty="0" err="1">
                          <a:solidFill>
                            <a:srgbClr val="333333"/>
                          </a:solidFill>
                          <a:effectLst/>
                          <a:latin typeface="Source Sans Pro"/>
                        </a:rPr>
                        <a:t>Rifabutin</a:t>
                      </a:r>
                      <a:r>
                        <a:rPr lang="en-US" sz="900" b="1" i="0" dirty="0">
                          <a:solidFill>
                            <a:srgbClr val="333333"/>
                          </a:solidFill>
                          <a:effectLst/>
                          <a:latin typeface="Source Sans Pro"/>
                        </a:rPr>
                        <a:t>-Based Triple Therapy</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2F5F9"/>
                    </a:solidFill>
                  </a:tcPr>
                </a:tc>
                <a:tc>
                  <a:txBody>
                    <a:bodyPr/>
                    <a:lstStyle/>
                    <a:p>
                      <a:pPr algn="l" fontAlgn="t"/>
                      <a:r>
                        <a:rPr lang="en-US" sz="900" b="1" i="0">
                          <a:solidFill>
                            <a:srgbClr val="333333"/>
                          </a:solidFill>
                          <a:effectLst/>
                          <a:latin typeface="Source Sans Pro"/>
                        </a:rPr>
                        <a:t>14 days</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2F5F9"/>
                    </a:solidFill>
                  </a:tcPr>
                </a:tc>
                <a:tc>
                  <a:txBody>
                    <a:bodyPr/>
                    <a:lstStyle/>
                    <a:p>
                      <a:pPr algn="l" fontAlgn="t"/>
                      <a:r>
                        <a:rPr lang="en-US" sz="900" b="1" i="0">
                          <a:solidFill>
                            <a:srgbClr val="333333"/>
                          </a:solidFill>
                          <a:effectLst/>
                          <a:latin typeface="Source Sans Pro"/>
                        </a:rPr>
                        <a:t>Omeprazole 40 mg every 8 hours</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2F5F9"/>
                    </a:solidFill>
                  </a:tcPr>
                </a:tc>
                <a:tc>
                  <a:txBody>
                    <a:bodyPr/>
                    <a:lstStyle/>
                    <a:p>
                      <a:pPr algn="l" fontAlgn="t"/>
                      <a:r>
                        <a:rPr lang="en-US" sz="900" b="1" i="0">
                          <a:solidFill>
                            <a:srgbClr val="333333"/>
                          </a:solidFill>
                          <a:effectLst/>
                          <a:latin typeface="Source Sans Pro"/>
                        </a:rPr>
                        <a:t>Amoxicillin 1000 mg every 8 hours</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2F5F9"/>
                    </a:solidFill>
                  </a:tcPr>
                </a:tc>
                <a:tc>
                  <a:txBody>
                    <a:bodyPr/>
                    <a:lstStyle/>
                    <a:p>
                      <a:pPr algn="l" fontAlgn="t"/>
                      <a:r>
                        <a:rPr lang="en-US" sz="900" b="1" i="0">
                          <a:solidFill>
                            <a:srgbClr val="333333"/>
                          </a:solidFill>
                          <a:effectLst/>
                          <a:latin typeface="Source Sans Pro"/>
                        </a:rPr>
                        <a:t>Ribabutin 50 mg every 8 hours</a:t>
                      </a:r>
                    </a:p>
                  </a:txBody>
                  <a:tcPr marL="46799" marR="46799" marT="23399" marB="23399">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solidFill>
                      <a:srgbClr val="F2F5F9"/>
                    </a:solidFill>
                  </a:tcPr>
                </a:tc>
                <a:tc>
                  <a:txBody>
                    <a:bodyPr/>
                    <a:lstStyle/>
                    <a:p>
                      <a:endParaRPr lang="en-US" sz="900" b="1" dirty="0"/>
                    </a:p>
                  </a:txBody>
                  <a:tcPr marL="46799" marR="46799" marT="23399" marB="23399">
                    <a:lnL w="9525" cap="flat" cmpd="sng" algn="ctr">
                      <a:solidFill>
                        <a:srgbClr val="C9C9C9"/>
                      </a:solidFill>
                      <a:prstDash val="solid"/>
                      <a:round/>
                      <a:headEnd type="none" w="med" len="med"/>
                      <a:tailEnd type="none" w="med" len="med"/>
                    </a:lnL>
                    <a:lnT w="9525" cap="flat" cmpd="sng" algn="ctr">
                      <a:solidFill>
                        <a:srgbClr val="C9C9C9"/>
                      </a:solidFill>
                      <a:prstDash val="solid"/>
                      <a:round/>
                      <a:headEnd type="none" w="med" len="med"/>
                      <a:tailEnd type="none" w="med" len="med"/>
                    </a:lnT>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1376444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a:xfrm flipH="1">
            <a:off x="624750" y="1321800"/>
            <a:ext cx="7452450" cy="3360600"/>
          </a:xfrm>
        </p:spPr>
        <p:txBody>
          <a:bodyPr/>
          <a:lstStyle/>
          <a:p>
            <a:pPr marL="228600" lvl="0" indent="-228600" algn="just">
              <a:lnSpc>
                <a:spcPct val="90000"/>
              </a:lnSpc>
              <a:spcBef>
                <a:spcPts val="1000"/>
              </a:spcBef>
              <a:buClrTx/>
              <a:buSzTx/>
              <a:buFont typeface="Arial" panose="020B0604020202020204" pitchFamily="34" charset="0"/>
              <a:buChar char="•"/>
              <a:defRPr/>
            </a:pPr>
            <a:r>
              <a:rPr lang="en-US" dirty="0"/>
              <a:t>NSAID therapy should be interrupted upon confirmation of an active ulcer. Once stopped, most uncomplicated NSAID ulcers heal with standard 8-week regimens of an </a:t>
            </a:r>
            <a:r>
              <a:rPr lang="en-US" b="1" dirty="0"/>
              <a:t>H2RA</a:t>
            </a:r>
            <a:r>
              <a:rPr lang="en-US" dirty="0"/>
              <a:t>, </a:t>
            </a:r>
            <a:r>
              <a:rPr lang="en-US" b="1" dirty="0"/>
              <a:t>PPI</a:t>
            </a:r>
            <a:r>
              <a:rPr lang="en-US" dirty="0"/>
              <a:t>, or </a:t>
            </a:r>
            <a:r>
              <a:rPr lang="en-US" b="1" dirty="0" err="1"/>
              <a:t>sucralfate</a:t>
            </a:r>
            <a:r>
              <a:rPr lang="en-US" b="1" dirty="0"/>
              <a:t>.</a:t>
            </a:r>
          </a:p>
          <a:p>
            <a:pPr marL="228600" lvl="0" indent="-228600" algn="just">
              <a:lnSpc>
                <a:spcPct val="90000"/>
              </a:lnSpc>
              <a:spcBef>
                <a:spcPts val="1000"/>
              </a:spcBef>
              <a:buClrTx/>
              <a:buSzTx/>
              <a:buFont typeface="Arial" panose="020B0604020202020204" pitchFamily="34" charset="0"/>
              <a:buChar char="•"/>
              <a:defRPr/>
            </a:pPr>
            <a:endParaRPr lang="en-US" b="1" dirty="0"/>
          </a:p>
          <a:p>
            <a:pPr marL="228600" lvl="0" indent="-228600" algn="just">
              <a:lnSpc>
                <a:spcPct val="90000"/>
              </a:lnSpc>
              <a:spcBef>
                <a:spcPts val="1000"/>
              </a:spcBef>
              <a:buClrTx/>
              <a:buSzTx/>
              <a:buFont typeface="Arial" panose="020B0604020202020204" pitchFamily="34" charset="0"/>
              <a:buChar char="•"/>
              <a:defRPr/>
            </a:pPr>
            <a:r>
              <a:rPr lang="en-US" dirty="0"/>
              <a:t> In patients where the NSAID is continued despite ulceration, treatment with a </a:t>
            </a:r>
            <a:r>
              <a:rPr lang="en-US" b="1" dirty="0"/>
              <a:t>PP</a:t>
            </a:r>
            <a:r>
              <a:rPr lang="en-US" dirty="0"/>
              <a:t>I or </a:t>
            </a:r>
            <a:r>
              <a:rPr lang="en-US" b="1" dirty="0"/>
              <a:t>misoprostol</a:t>
            </a:r>
            <a:r>
              <a:rPr lang="en-US" dirty="0"/>
              <a:t> should be initiated.</a:t>
            </a:r>
            <a:r>
              <a:rPr lang="en-US" baseline="30000" dirty="0"/>
              <a:t> </a:t>
            </a:r>
            <a:r>
              <a:rPr lang="en-US" dirty="0"/>
              <a:t> PPIs are the drugs of choice when the NSAID is continued, as potent acid suppression is required to accelerate ulcer healing.  PPI treatment duration should be extended 12 weeks if the NSAID must be continued.</a:t>
            </a:r>
          </a:p>
          <a:p>
            <a:pPr marL="228600" lvl="0" indent="-228600" algn="just">
              <a:lnSpc>
                <a:spcPct val="90000"/>
              </a:lnSpc>
              <a:spcBef>
                <a:spcPts val="1000"/>
              </a:spcBef>
              <a:buClrTx/>
              <a:buSzTx/>
              <a:buFont typeface="Arial" panose="020B0604020202020204" pitchFamily="34" charset="0"/>
              <a:buChar char="•"/>
              <a:defRPr/>
            </a:pPr>
            <a:endParaRPr lang="en-US" b="1" dirty="0"/>
          </a:p>
          <a:p>
            <a:pPr marL="228600" lvl="0" indent="-228600" algn="just">
              <a:lnSpc>
                <a:spcPct val="90000"/>
              </a:lnSpc>
              <a:spcBef>
                <a:spcPts val="1000"/>
              </a:spcBef>
              <a:buClrTx/>
              <a:buSzTx/>
              <a:buFont typeface="Arial" panose="020B0604020202020204" pitchFamily="34" charset="0"/>
              <a:buChar char="•"/>
              <a:defRPr/>
            </a:pPr>
            <a:r>
              <a:rPr lang="en-US" dirty="0"/>
              <a:t> In addition, consideration should be given to reducing the NSAID dose, switching to acetaminophen or a </a:t>
            </a:r>
            <a:r>
              <a:rPr lang="en-US" dirty="0" err="1"/>
              <a:t>nonacetylated</a:t>
            </a:r>
            <a:r>
              <a:rPr lang="en-US" dirty="0"/>
              <a:t> salicylate, or using a selective COX-2 inhibitor.</a:t>
            </a:r>
            <a:endParaRPr lang="en-US" b="1" dirty="0"/>
          </a:p>
          <a:p>
            <a:pPr marL="114300" indent="0" algn="just">
              <a:buNone/>
            </a:pPr>
            <a:endParaRPr lang="en-US" dirty="0"/>
          </a:p>
        </p:txBody>
      </p:sp>
      <p:sp>
        <p:nvSpPr>
          <p:cNvPr id="3" name="عنوان 2"/>
          <p:cNvSpPr>
            <a:spLocks noGrp="1"/>
          </p:cNvSpPr>
          <p:nvPr>
            <p:ph type="title"/>
          </p:nvPr>
        </p:nvSpPr>
        <p:spPr>
          <a:xfrm>
            <a:off x="609600" y="133350"/>
            <a:ext cx="8015943" cy="1261800"/>
          </a:xfrm>
        </p:spPr>
        <p:txBody>
          <a:bodyPr/>
          <a:lstStyle/>
          <a:p>
            <a:r>
              <a:rPr lang="en-US" dirty="0"/>
              <a:t>Treatment of </a:t>
            </a:r>
            <a:r>
              <a:rPr lang="en-US" dirty="0" err="1"/>
              <a:t>Nonsteroidal</a:t>
            </a:r>
            <a:r>
              <a:rPr lang="en-US" dirty="0"/>
              <a:t> Anti-Inflammatory Drug-Induced Ulcers</a:t>
            </a:r>
          </a:p>
        </p:txBody>
      </p:sp>
    </p:spTree>
    <p:extLst>
      <p:ext uri="{BB962C8B-B14F-4D97-AF65-F5344CB8AC3E}">
        <p14:creationId xmlns:p14="http://schemas.microsoft.com/office/powerpoint/2010/main" val="19388497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a:xfrm flipH="1">
            <a:off x="381000" y="971550"/>
            <a:ext cx="7924800" cy="3886200"/>
          </a:xfrm>
        </p:spPr>
        <p:txBody>
          <a:bodyPr/>
          <a:lstStyle/>
          <a:p>
            <a:pPr marL="400050" indent="-285750">
              <a:buFont typeface="Wingdings" pitchFamily="2" charset="2"/>
              <a:buChar char="§"/>
            </a:pPr>
            <a:r>
              <a:rPr lang="en-US" b="1" dirty="0"/>
              <a:t>Cyclooxygenase-2 Inhibitors</a:t>
            </a:r>
            <a:br>
              <a:rPr lang="en-US" b="1" dirty="0"/>
            </a:br>
            <a:endParaRPr lang="en-US" b="1" dirty="0"/>
          </a:p>
          <a:p>
            <a:pPr marL="114300" indent="0" algn="just">
              <a:buNone/>
            </a:pPr>
            <a:r>
              <a:rPr lang="en-US" dirty="0"/>
              <a:t>COX-2 inhibitors are a group of drugs that preferentially act on the cyclooxygenase-2 enzyme, exhibiting equivalent anti-inflammatory activity of traditional NSAIDs without the increased risk of gastric or duodenal ulcers, avoidance of COX-1 </a:t>
            </a:r>
            <a:r>
              <a:rPr lang="en-US" dirty="0" err="1"/>
              <a:t>isoenzyme</a:t>
            </a:r>
            <a:r>
              <a:rPr lang="en-US" dirty="0"/>
              <a:t> inhibition preserves prostaglandin production and its beneficial </a:t>
            </a:r>
            <a:r>
              <a:rPr lang="en-US" dirty="0" err="1"/>
              <a:t>gastroprotective</a:t>
            </a:r>
            <a:r>
              <a:rPr lang="en-US" dirty="0"/>
              <a:t> effects. </a:t>
            </a:r>
          </a:p>
          <a:p>
            <a:pPr marL="114300" indent="0" algn="just">
              <a:buNone/>
            </a:pPr>
            <a:r>
              <a:rPr lang="en-US" dirty="0"/>
              <a:t>S/E: Dyspepsia and abdominal pain, fluid retention, hypertension, and renal toxicity are associated with the COX-2 inhibitors including upper GI bleeding and cardiovascular risks.</a:t>
            </a:r>
          </a:p>
          <a:p>
            <a:pPr marL="114300" indent="0">
              <a:buNone/>
            </a:pPr>
            <a:endParaRPr lang="en-US" dirty="0"/>
          </a:p>
          <a:p>
            <a:pPr marL="400050" indent="-285750">
              <a:buFont typeface="Wingdings" pitchFamily="2" charset="2"/>
              <a:buChar char="§"/>
            </a:pPr>
            <a:r>
              <a:rPr lang="en-US" b="1" dirty="0" err="1"/>
              <a:t>Sucralfate</a:t>
            </a:r>
            <a:endParaRPr lang="en-US" b="1" dirty="0"/>
          </a:p>
          <a:p>
            <a:pPr marL="114300" indent="0" algn="just">
              <a:buNone/>
            </a:pPr>
            <a:r>
              <a:rPr lang="en-US" dirty="0" err="1"/>
              <a:t>Sucralfate</a:t>
            </a:r>
            <a:r>
              <a:rPr lang="en-US" dirty="0"/>
              <a:t> heals peptic ulcers but is not widely used today for this indication. Deterrents to its use include the requirement for multiple doses per day, large tablet size, and the need to separate the drug from meals and potentially interacting medications (</a:t>
            </a:r>
            <a:r>
              <a:rPr lang="en-US" dirty="0" err="1"/>
              <a:t>eg</a:t>
            </a:r>
            <a:r>
              <a:rPr lang="en-US" dirty="0"/>
              <a:t>, </a:t>
            </a:r>
            <a:r>
              <a:rPr lang="en-US" dirty="0" err="1"/>
              <a:t>fluoroquinolones</a:t>
            </a:r>
            <a:r>
              <a:rPr lang="en-US" dirty="0"/>
              <a:t>).</a:t>
            </a:r>
          </a:p>
          <a:p>
            <a:pPr marL="114300" indent="0" algn="just">
              <a:buNone/>
            </a:pPr>
            <a:r>
              <a:rPr lang="en-US" dirty="0"/>
              <a:t> </a:t>
            </a:r>
          </a:p>
          <a:p>
            <a:pPr marL="114300" indent="0" algn="just">
              <a:buNone/>
            </a:pPr>
            <a:r>
              <a:rPr lang="en-US" dirty="0"/>
              <a:t>S/E; Constipation especially in older individuals, and seizures have been observed in dialysis patients taking aluminum-containing antacids. Hypophosphatemia may develop with long-term treatment. </a:t>
            </a:r>
          </a:p>
        </p:txBody>
      </p:sp>
      <p:sp>
        <p:nvSpPr>
          <p:cNvPr id="3" name="عنوان 2"/>
          <p:cNvSpPr>
            <a:spLocks noGrp="1"/>
          </p:cNvSpPr>
          <p:nvPr>
            <p:ph type="title"/>
          </p:nvPr>
        </p:nvSpPr>
        <p:spPr>
          <a:xfrm>
            <a:off x="594656" y="355641"/>
            <a:ext cx="4358343" cy="615909"/>
          </a:xfrm>
        </p:spPr>
        <p:txBody>
          <a:bodyPr/>
          <a:lstStyle/>
          <a:p>
            <a:endParaRPr lang="en-US" dirty="0"/>
          </a:p>
        </p:txBody>
      </p:sp>
    </p:spTree>
    <p:extLst>
      <p:ext uri="{BB962C8B-B14F-4D97-AF65-F5344CB8AC3E}">
        <p14:creationId xmlns:p14="http://schemas.microsoft.com/office/powerpoint/2010/main" val="3428490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73" y="133351"/>
            <a:ext cx="1828800" cy="808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5100" y="-171450"/>
            <a:ext cx="5581650" cy="60942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ربع نص 1"/>
          <p:cNvSpPr txBox="1"/>
          <p:nvPr/>
        </p:nvSpPr>
        <p:spPr>
          <a:xfrm>
            <a:off x="76200" y="133350"/>
            <a:ext cx="2514600" cy="923330"/>
          </a:xfrm>
          <a:prstGeom prst="rect">
            <a:avLst/>
          </a:prstGeom>
          <a:noFill/>
        </p:spPr>
        <p:txBody>
          <a:bodyPr wrap="square" rtlCol="0">
            <a:spAutoFit/>
          </a:bodyPr>
          <a:lstStyle/>
          <a:p>
            <a:r>
              <a:rPr lang="en-US" sz="1800" dirty="0"/>
              <a:t>Stress factors for developing Stress Ulcer.</a:t>
            </a:r>
          </a:p>
        </p:txBody>
      </p:sp>
    </p:spTree>
    <p:extLst>
      <p:ext uri="{BB962C8B-B14F-4D97-AF65-F5344CB8AC3E}">
        <p14:creationId xmlns:p14="http://schemas.microsoft.com/office/powerpoint/2010/main" val="11363813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p:cNvSpPr>
            <a:spLocks noGrp="1" noChangeArrowheads="1"/>
          </p:cNvSpPr>
          <p:nvPr>
            <p:ph type="subTitle" idx="4294967295"/>
          </p:nvPr>
        </p:nvSpPr>
        <p:spPr bwMode="auto">
          <a:xfrm flipH="1">
            <a:off x="990600" y="1428750"/>
            <a:ext cx="3886200" cy="6170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lvl="0" indent="0" eaLnBrk="0" fontAlgn="base" hangingPunct="0">
              <a:spcBef>
                <a:spcPct val="0"/>
              </a:spcBef>
              <a:spcAft>
                <a:spcPct val="0"/>
              </a:spcAft>
              <a:buClrTx/>
              <a:buSzTx/>
              <a:buNone/>
            </a:pPr>
            <a:r>
              <a:rPr lang="en-US" sz="1400" dirty="0">
                <a:solidFill>
                  <a:schemeClr val="tx1"/>
                </a:solidFill>
                <a:latin typeface="Arial" pitchFamily="34" charset="0"/>
                <a:cs typeface="Arial" pitchFamily="34" charset="0"/>
              </a:rPr>
              <a:t>Selected NSAIDs and COX-2 Inhibitors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graphicFrame>
        <p:nvGraphicFramePr>
          <p:cNvPr id="4" name="جدول 3"/>
          <p:cNvGraphicFramePr>
            <a:graphicFrameLocks noGrp="1"/>
          </p:cNvGraphicFramePr>
          <p:nvPr/>
        </p:nvGraphicFramePr>
        <p:xfrm>
          <a:off x="1023937" y="1915795"/>
          <a:ext cx="7096125" cy="1889760"/>
        </p:xfrm>
        <a:graphic>
          <a:graphicData uri="http://schemas.openxmlformats.org/drawingml/2006/table">
            <a:tbl>
              <a:tblPr/>
              <a:tblGrid>
                <a:gridCol w="7096125">
                  <a:extLst>
                    <a:ext uri="{9D8B030D-6E8A-4147-A177-3AD203B41FA5}">
                      <a16:colId xmlns:a16="http://schemas.microsoft.com/office/drawing/2014/main" val="20000"/>
                    </a:ext>
                  </a:extLst>
                </a:gridCol>
              </a:tblGrid>
              <a:tr h="0">
                <a:tc>
                  <a:txBody>
                    <a:bodyPr/>
                    <a:lstStyle/>
                    <a:p>
                      <a:pPr algn="l" fontAlgn="t"/>
                      <a:r>
                        <a:rPr lang="en-US" b="1" dirty="0" err="1">
                          <a:solidFill>
                            <a:srgbClr val="333333"/>
                          </a:solidFill>
                          <a:effectLst/>
                          <a:latin typeface="Source Sans Pro"/>
                        </a:rPr>
                        <a:t>Nonsalicylates</a:t>
                      </a:r>
                      <a:r>
                        <a:rPr lang="en-US" b="1" i="1" baseline="30000" dirty="0" err="1">
                          <a:solidFill>
                            <a:srgbClr val="333333"/>
                          </a:solidFill>
                          <a:effectLst/>
                          <a:latin typeface="Source Sans Pro"/>
                        </a:rPr>
                        <a:t>a</a:t>
                      </a:r>
                      <a:endParaRPr lang="en-US" dirty="0">
                        <a:solidFill>
                          <a:srgbClr val="333333"/>
                        </a:solidFill>
                        <a:effectLst/>
                        <a:latin typeface="Source Sans Pro"/>
                      </a:endParaRPr>
                    </a:p>
                    <a:p>
                      <a:pPr algn="l" fontAlgn="t"/>
                      <a:r>
                        <a:rPr lang="en-US" dirty="0">
                          <a:solidFill>
                            <a:srgbClr val="333333"/>
                          </a:solidFill>
                          <a:effectLst/>
                          <a:latin typeface="Source Sans Pro"/>
                        </a:rPr>
                        <a:t>Nonselective (traditional) NSAIDs: indomethacin, </a:t>
                      </a:r>
                      <a:r>
                        <a:rPr lang="en-US" dirty="0" err="1">
                          <a:solidFill>
                            <a:srgbClr val="333333"/>
                          </a:solidFill>
                          <a:effectLst/>
                          <a:latin typeface="Source Sans Pro"/>
                        </a:rPr>
                        <a:t>piroxicam</a:t>
                      </a:r>
                      <a:r>
                        <a:rPr lang="en-US" dirty="0">
                          <a:solidFill>
                            <a:srgbClr val="333333"/>
                          </a:solidFill>
                          <a:effectLst/>
                          <a:latin typeface="Source Sans Pro"/>
                        </a:rPr>
                        <a:t>, ibuprofen, naproxen, </a:t>
                      </a:r>
                      <a:r>
                        <a:rPr lang="en-US" dirty="0" err="1">
                          <a:solidFill>
                            <a:srgbClr val="333333"/>
                          </a:solidFill>
                          <a:effectLst/>
                          <a:latin typeface="Source Sans Pro"/>
                        </a:rPr>
                        <a:t>sulindac</a:t>
                      </a:r>
                      <a:r>
                        <a:rPr lang="en-US" dirty="0">
                          <a:solidFill>
                            <a:srgbClr val="333333"/>
                          </a:solidFill>
                          <a:effectLst/>
                          <a:latin typeface="Source Sans Pro"/>
                        </a:rPr>
                        <a:t>, </a:t>
                      </a:r>
                      <a:r>
                        <a:rPr lang="en-US" dirty="0" err="1">
                          <a:solidFill>
                            <a:srgbClr val="333333"/>
                          </a:solidFill>
                          <a:effectLst/>
                          <a:latin typeface="Source Sans Pro"/>
                        </a:rPr>
                        <a:t>ketoprofen</a:t>
                      </a:r>
                      <a:r>
                        <a:rPr lang="en-US" dirty="0">
                          <a:solidFill>
                            <a:srgbClr val="333333"/>
                          </a:solidFill>
                          <a:effectLst/>
                          <a:latin typeface="Source Sans Pro"/>
                        </a:rPr>
                        <a:t>, ketorolac, </a:t>
                      </a:r>
                      <a:r>
                        <a:rPr lang="en-US" dirty="0" err="1">
                          <a:solidFill>
                            <a:srgbClr val="333333"/>
                          </a:solidFill>
                          <a:effectLst/>
                          <a:latin typeface="Source Sans Pro"/>
                        </a:rPr>
                        <a:t>flurbiprofen</a:t>
                      </a:r>
                      <a:endParaRPr lang="en-US" dirty="0">
                        <a:solidFill>
                          <a:srgbClr val="333333"/>
                        </a:solidFill>
                        <a:effectLst/>
                        <a:latin typeface="Source Sans Pro"/>
                      </a:endParaRPr>
                    </a:p>
                    <a:p>
                      <a:pPr algn="l" fontAlgn="t"/>
                      <a:r>
                        <a:rPr lang="en-US" dirty="0">
                          <a:solidFill>
                            <a:srgbClr val="333333"/>
                          </a:solidFill>
                          <a:effectLst/>
                          <a:latin typeface="Source Sans Pro"/>
                        </a:rPr>
                        <a:t>Partially selective NSAIDs: </a:t>
                      </a:r>
                      <a:r>
                        <a:rPr lang="en-US" dirty="0" err="1">
                          <a:solidFill>
                            <a:srgbClr val="333333"/>
                          </a:solidFill>
                          <a:effectLst/>
                          <a:latin typeface="Source Sans Pro"/>
                        </a:rPr>
                        <a:t>etodolac</a:t>
                      </a:r>
                      <a:r>
                        <a:rPr lang="en-US" dirty="0">
                          <a:solidFill>
                            <a:srgbClr val="333333"/>
                          </a:solidFill>
                          <a:effectLst/>
                          <a:latin typeface="Source Sans Pro"/>
                        </a:rPr>
                        <a:t>, </a:t>
                      </a:r>
                      <a:r>
                        <a:rPr lang="en-US" dirty="0" err="1">
                          <a:solidFill>
                            <a:srgbClr val="333333"/>
                          </a:solidFill>
                          <a:effectLst/>
                          <a:latin typeface="Source Sans Pro"/>
                        </a:rPr>
                        <a:t>nabumetone</a:t>
                      </a:r>
                      <a:r>
                        <a:rPr lang="en-US" dirty="0">
                          <a:solidFill>
                            <a:srgbClr val="333333"/>
                          </a:solidFill>
                          <a:effectLst/>
                          <a:latin typeface="Source Sans Pro"/>
                        </a:rPr>
                        <a:t>, meloxicam, </a:t>
                      </a:r>
                      <a:r>
                        <a:rPr lang="en-US" dirty="0" err="1">
                          <a:solidFill>
                            <a:srgbClr val="333333"/>
                          </a:solidFill>
                          <a:effectLst/>
                          <a:latin typeface="Source Sans Pro"/>
                        </a:rPr>
                        <a:t>diclofenac</a:t>
                      </a:r>
                      <a:r>
                        <a:rPr lang="en-US" dirty="0">
                          <a:solidFill>
                            <a:srgbClr val="333333"/>
                          </a:solidFill>
                          <a:effectLst/>
                          <a:latin typeface="Source Sans Pro"/>
                        </a:rPr>
                        <a:t>, </a:t>
                      </a:r>
                      <a:r>
                        <a:rPr lang="en-US" dirty="0" err="1">
                          <a:solidFill>
                            <a:srgbClr val="333333"/>
                          </a:solidFill>
                          <a:effectLst/>
                          <a:latin typeface="Source Sans Pro"/>
                        </a:rPr>
                        <a:t>celecoxib</a:t>
                      </a:r>
                      <a:endParaRPr lang="en-US" dirty="0">
                        <a:solidFill>
                          <a:srgbClr val="333333"/>
                        </a:solidFill>
                        <a:effectLst/>
                        <a:latin typeface="Source Sans Pro"/>
                      </a:endParaRPr>
                    </a:p>
                    <a:p>
                      <a:pPr algn="l" fontAlgn="t"/>
                      <a:r>
                        <a:rPr lang="en-US" dirty="0">
                          <a:solidFill>
                            <a:srgbClr val="333333"/>
                          </a:solidFill>
                          <a:effectLst/>
                          <a:latin typeface="Source Sans Pro"/>
                        </a:rPr>
                        <a:t>Selective COX-2 inhibitors: </a:t>
                      </a:r>
                      <a:r>
                        <a:rPr lang="en-US" dirty="0" err="1">
                          <a:solidFill>
                            <a:srgbClr val="333333"/>
                          </a:solidFill>
                          <a:effectLst/>
                          <a:latin typeface="Source Sans Pro"/>
                        </a:rPr>
                        <a:t>rofecoxib,</a:t>
                      </a:r>
                      <a:r>
                        <a:rPr lang="en-US" i="1" baseline="30000" dirty="0" err="1">
                          <a:solidFill>
                            <a:srgbClr val="333333"/>
                          </a:solidFill>
                          <a:effectLst/>
                          <a:latin typeface="Source Sans Pro"/>
                        </a:rPr>
                        <a:t>b</a:t>
                      </a:r>
                      <a:r>
                        <a:rPr lang="en-US" dirty="0">
                          <a:solidFill>
                            <a:srgbClr val="333333"/>
                          </a:solidFill>
                          <a:effectLst/>
                          <a:latin typeface="Source Sans Pro"/>
                        </a:rPr>
                        <a:t> </a:t>
                      </a:r>
                      <a:r>
                        <a:rPr lang="en-US" dirty="0" err="1">
                          <a:solidFill>
                            <a:srgbClr val="333333"/>
                          </a:solidFill>
                          <a:effectLst/>
                          <a:latin typeface="Source Sans Pro"/>
                        </a:rPr>
                        <a:t>valdecoxib</a:t>
                      </a:r>
                      <a:r>
                        <a:rPr lang="en-US" i="1" baseline="30000" dirty="0" err="1">
                          <a:solidFill>
                            <a:srgbClr val="333333"/>
                          </a:solidFill>
                          <a:effectLst/>
                          <a:latin typeface="Source Sans Pro"/>
                        </a:rPr>
                        <a:t>b</a:t>
                      </a:r>
                      <a:endParaRPr lang="en-US" dirty="0">
                        <a:solidFill>
                          <a:srgbClr val="333333"/>
                        </a:solidFill>
                        <a:effectLst/>
                        <a:latin typeface="Source Sans Pro"/>
                      </a:endParaRPr>
                    </a:p>
                  </a:txBody>
                  <a:tcP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fontAlgn="t"/>
                      <a:r>
                        <a:rPr lang="en-US" b="1" dirty="0">
                          <a:solidFill>
                            <a:srgbClr val="333333"/>
                          </a:solidFill>
                          <a:effectLst/>
                          <a:latin typeface="Source Sans Pro"/>
                        </a:rPr>
                        <a:t>Salicylates</a:t>
                      </a:r>
                      <a:endParaRPr lang="en-US" dirty="0">
                        <a:solidFill>
                          <a:srgbClr val="333333"/>
                        </a:solidFill>
                        <a:effectLst/>
                        <a:latin typeface="Source Sans Pro"/>
                      </a:endParaRPr>
                    </a:p>
                    <a:p>
                      <a:pPr algn="l" fontAlgn="t"/>
                      <a:r>
                        <a:rPr lang="en-US" dirty="0">
                          <a:solidFill>
                            <a:srgbClr val="333333"/>
                          </a:solidFill>
                          <a:effectLst/>
                          <a:latin typeface="Source Sans Pro"/>
                        </a:rPr>
                        <a:t>Acetylated: aspirin</a:t>
                      </a:r>
                    </a:p>
                    <a:p>
                      <a:pPr algn="l" fontAlgn="t"/>
                      <a:r>
                        <a:rPr lang="en-US" dirty="0" err="1">
                          <a:solidFill>
                            <a:srgbClr val="333333"/>
                          </a:solidFill>
                          <a:effectLst/>
                          <a:latin typeface="Source Sans Pro"/>
                        </a:rPr>
                        <a:t>Nonacetylated</a:t>
                      </a:r>
                      <a:r>
                        <a:rPr lang="en-US" dirty="0">
                          <a:solidFill>
                            <a:srgbClr val="333333"/>
                          </a:solidFill>
                          <a:effectLst/>
                          <a:latin typeface="Source Sans Pro"/>
                        </a:rPr>
                        <a:t>: </a:t>
                      </a:r>
                      <a:r>
                        <a:rPr lang="en-US" dirty="0" err="1">
                          <a:solidFill>
                            <a:srgbClr val="333333"/>
                          </a:solidFill>
                          <a:effectLst/>
                          <a:latin typeface="Source Sans Pro"/>
                        </a:rPr>
                        <a:t>salsalate</a:t>
                      </a:r>
                      <a:r>
                        <a:rPr lang="en-US" dirty="0">
                          <a:solidFill>
                            <a:srgbClr val="333333"/>
                          </a:solidFill>
                          <a:effectLst/>
                          <a:latin typeface="Source Sans Pro"/>
                        </a:rPr>
                        <a:t>, </a:t>
                      </a:r>
                      <a:r>
                        <a:rPr lang="en-US" dirty="0" err="1">
                          <a:solidFill>
                            <a:srgbClr val="333333"/>
                          </a:solidFill>
                          <a:effectLst/>
                          <a:latin typeface="Source Sans Pro"/>
                        </a:rPr>
                        <a:t>trisalicylate</a:t>
                      </a:r>
                      <a:endParaRPr lang="en-US" dirty="0">
                        <a:solidFill>
                          <a:srgbClr val="333333"/>
                        </a:solidFill>
                        <a:effectLst/>
                        <a:latin typeface="Source Sans Pro"/>
                      </a:endParaRPr>
                    </a:p>
                  </a:txBody>
                  <a:tcPr>
                    <a:lnL w="9525" cap="flat" cmpd="sng" algn="ctr">
                      <a:solidFill>
                        <a:srgbClr val="C9C9C9"/>
                      </a:solidFill>
                      <a:prstDash val="solid"/>
                      <a:round/>
                      <a:headEnd type="none" w="med" len="med"/>
                      <a:tailEnd type="none" w="med" len="med"/>
                    </a:lnL>
                    <a:lnR w="9525" cap="flat" cmpd="sng" algn="ctr">
                      <a:solidFill>
                        <a:srgbClr val="C9C9C9"/>
                      </a:solidFill>
                      <a:prstDash val="solid"/>
                      <a:round/>
                      <a:headEnd type="none" w="med" len="med"/>
                      <a:tailEnd type="none" w="med" len="med"/>
                    </a:lnR>
                    <a:lnT w="9525" cap="flat" cmpd="sng" algn="ctr">
                      <a:solidFill>
                        <a:srgbClr val="C9C9C9"/>
                      </a:solidFill>
                      <a:prstDash val="solid"/>
                      <a:round/>
                      <a:headEnd type="none" w="med" len="med"/>
                      <a:tailEnd type="none" w="med" len="med"/>
                    </a:lnT>
                    <a:lnB w="9525" cap="flat" cmpd="sng" algn="ctr">
                      <a:solidFill>
                        <a:srgbClr val="C9C9C9"/>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869283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a:xfrm flipH="1">
            <a:off x="624750" y="1321800"/>
            <a:ext cx="7704000" cy="3764550"/>
          </a:xfrm>
        </p:spPr>
        <p:txBody>
          <a:bodyPr/>
          <a:lstStyle/>
          <a:p>
            <a:pPr marL="114300" indent="0">
              <a:buNone/>
            </a:pPr>
            <a:r>
              <a:rPr lang="en-US" b="1" dirty="0"/>
              <a:t> Prevention of NSAID‐Induced Ulcers</a:t>
            </a:r>
          </a:p>
          <a:p>
            <a:pPr marL="114300" indent="0">
              <a:buNone/>
            </a:pPr>
            <a:endParaRPr lang="en-US" b="1" dirty="0"/>
          </a:p>
          <a:p>
            <a:pPr marL="400050" indent="-285750">
              <a:buFont typeface="Courier New" pitchFamily="49" charset="0"/>
              <a:buChar char="o"/>
            </a:pPr>
            <a:r>
              <a:rPr lang="en-US" dirty="0"/>
              <a:t>Use a COX‐2 inhibitor instead of an NSAID </a:t>
            </a:r>
          </a:p>
          <a:p>
            <a:pPr marL="400050" indent="-285750">
              <a:buFont typeface="Courier New" pitchFamily="49" charset="0"/>
              <a:buChar char="o"/>
            </a:pPr>
            <a:r>
              <a:rPr lang="en-US" dirty="0"/>
              <a:t>co-therapy of an NSAID with:</a:t>
            </a:r>
          </a:p>
          <a:p>
            <a:pPr marL="400050" indent="-285750">
              <a:buFontTx/>
              <a:buChar char="-"/>
            </a:pPr>
            <a:r>
              <a:rPr lang="en-US" u="sng" dirty="0">
                <a:solidFill>
                  <a:schemeClr val="accent6">
                    <a:lumMod val="50000"/>
                  </a:schemeClr>
                </a:solidFill>
              </a:rPr>
              <a:t>proton pump inhibitor </a:t>
            </a:r>
          </a:p>
          <a:p>
            <a:pPr marL="400050" indent="-285750">
              <a:buFontTx/>
              <a:buChar char="-"/>
            </a:pPr>
            <a:r>
              <a:rPr lang="en-US" u="sng" dirty="0">
                <a:solidFill>
                  <a:schemeClr val="accent6">
                    <a:lumMod val="50000"/>
                  </a:schemeClr>
                </a:solidFill>
              </a:rPr>
              <a:t>misoprostol</a:t>
            </a:r>
            <a:r>
              <a:rPr lang="en-US" dirty="0"/>
              <a:t> : it is a synthetic PGE1 analog, has dual </a:t>
            </a:r>
            <a:r>
              <a:rPr lang="en-US" dirty="0" err="1"/>
              <a:t>gastroprotective</a:t>
            </a:r>
            <a:r>
              <a:rPr lang="en-US" dirty="0"/>
              <a:t> effects by improving mucosal blood flow and by stimulating gastric mucous and bicarbonate secretion, dose: 400-600mg/day, S/E: high-rates of nausea, diarrhea, and abdominal cramping that increase with the dose limiting its clinical utility. Pregnancy category X </a:t>
            </a:r>
          </a:p>
          <a:p>
            <a:pPr marL="400050" indent="-285750">
              <a:buFontTx/>
              <a:buChar char="-"/>
            </a:pPr>
            <a:r>
              <a:rPr lang="en-US" u="sng" dirty="0">
                <a:solidFill>
                  <a:schemeClr val="accent6">
                    <a:lumMod val="50000"/>
                  </a:schemeClr>
                </a:solidFill>
              </a:rPr>
              <a:t>high‐dose H2RA</a:t>
            </a:r>
            <a:r>
              <a:rPr lang="en-US" dirty="0">
                <a:solidFill>
                  <a:schemeClr val="accent6">
                    <a:lumMod val="50000"/>
                  </a:schemeClr>
                </a:solidFill>
              </a:rPr>
              <a:t> </a:t>
            </a:r>
            <a:r>
              <a:rPr lang="en-US" dirty="0"/>
              <a:t>: Double dose H2RA , Less effective than PPIs .</a:t>
            </a:r>
          </a:p>
          <a:p>
            <a:pPr marL="400050" indent="-285750">
              <a:buFontTx/>
              <a:buChar char="-"/>
            </a:pPr>
            <a:endParaRPr lang="en-US" dirty="0"/>
          </a:p>
          <a:p>
            <a:pPr marL="114300" indent="0">
              <a:buNone/>
            </a:pPr>
            <a:r>
              <a:rPr lang="en-US" dirty="0"/>
              <a:t>.</a:t>
            </a:r>
          </a:p>
        </p:txBody>
      </p:sp>
      <p:sp>
        <p:nvSpPr>
          <p:cNvPr id="3" name="عنوان 2"/>
          <p:cNvSpPr>
            <a:spLocks noGrp="1"/>
          </p:cNvSpPr>
          <p:nvPr>
            <p:ph type="title"/>
          </p:nvPr>
        </p:nvSpPr>
        <p:spPr>
          <a:xfrm>
            <a:off x="609600" y="133350"/>
            <a:ext cx="7177743" cy="82509"/>
          </a:xfrm>
        </p:spPr>
        <p:txBody>
          <a:bodyPr/>
          <a:lstStyle/>
          <a:p>
            <a:r>
              <a:rPr lang="en-US" dirty="0"/>
              <a:t>Treatment of </a:t>
            </a:r>
            <a:r>
              <a:rPr lang="en-US" dirty="0" err="1"/>
              <a:t>Nonsteroidal</a:t>
            </a:r>
            <a:r>
              <a:rPr lang="en-US" dirty="0"/>
              <a:t> Anti-Inflammatory Drug-Induced Ulcers</a:t>
            </a:r>
            <a:br>
              <a:rPr lang="en-US" dirty="0"/>
            </a:br>
            <a:endParaRPr lang="en-US" dirty="0"/>
          </a:p>
        </p:txBody>
      </p:sp>
    </p:spTree>
    <p:extLst>
      <p:ext uri="{BB962C8B-B14F-4D97-AF65-F5344CB8AC3E}">
        <p14:creationId xmlns:p14="http://schemas.microsoft.com/office/powerpoint/2010/main" val="1218220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a:xfrm flipH="1">
            <a:off x="304800" y="1123950"/>
            <a:ext cx="8458200" cy="3733800"/>
          </a:xfrm>
        </p:spPr>
        <p:txBody>
          <a:bodyPr/>
          <a:lstStyle/>
          <a:p>
            <a:r>
              <a:rPr lang="en-US" b="1" dirty="0" err="1"/>
              <a:t>Zollinger</a:t>
            </a:r>
            <a:r>
              <a:rPr lang="en-US" b="1" dirty="0"/>
              <a:t>-Ellison Syndrome</a:t>
            </a:r>
          </a:p>
          <a:p>
            <a:pPr marL="114300" indent="0">
              <a:buNone/>
            </a:pPr>
            <a:endParaRPr lang="en-US" b="1" dirty="0"/>
          </a:p>
          <a:p>
            <a:pPr marL="114300" indent="0">
              <a:buNone/>
            </a:pPr>
            <a:r>
              <a:rPr lang="en-US" dirty="0"/>
              <a:t>ZES, characterized by </a:t>
            </a:r>
            <a:r>
              <a:rPr lang="en-US" dirty="0" err="1"/>
              <a:t>hypersecretion</a:t>
            </a:r>
            <a:r>
              <a:rPr lang="en-US" dirty="0"/>
              <a:t> of gastric acid and severe </a:t>
            </a:r>
            <a:r>
              <a:rPr lang="en-US" dirty="0" err="1"/>
              <a:t>gastroesophageal</a:t>
            </a:r>
            <a:r>
              <a:rPr lang="en-US" dirty="0"/>
              <a:t> PUD, is caused by a neuroendocrine tumor (</a:t>
            </a:r>
            <a:r>
              <a:rPr lang="en-US" dirty="0" err="1"/>
              <a:t>gastrinoma</a:t>
            </a:r>
            <a:r>
              <a:rPr lang="en-US" dirty="0"/>
              <a:t>) that is present in the duodenum or pancreas.  Patients with ZES presented with refractory PUD or complications of acid </a:t>
            </a:r>
            <a:r>
              <a:rPr lang="en-US" dirty="0" err="1"/>
              <a:t>hypersecretion</a:t>
            </a:r>
            <a:r>
              <a:rPr lang="en-US" dirty="0"/>
              <a:t> (perforation, penetration, bleeding, and esophageal stricture).</a:t>
            </a:r>
          </a:p>
          <a:p>
            <a:pPr marL="114300" indent="0">
              <a:buNone/>
            </a:pPr>
            <a:r>
              <a:rPr lang="en-US" b="1" dirty="0"/>
              <a:t>Treatment</a:t>
            </a:r>
            <a:r>
              <a:rPr lang="en-US" dirty="0"/>
              <a:t> : Initial doses of 80 mg/day for pantoprazole (or an equivalent dose of other available PPIs) given every 8 to 12 hours.</a:t>
            </a:r>
          </a:p>
          <a:p>
            <a:pPr marL="114300" indent="0">
              <a:buNone/>
            </a:pPr>
            <a:endParaRPr lang="en-US" dirty="0"/>
          </a:p>
          <a:p>
            <a:pPr marL="114300" indent="0">
              <a:buNone/>
            </a:pPr>
            <a:r>
              <a:rPr lang="en-US" b="1" dirty="0"/>
              <a:t>2. Peptic Ulcer–Related Bleeding</a:t>
            </a:r>
          </a:p>
          <a:p>
            <a:pPr marL="114300" indent="0">
              <a:buNone/>
            </a:pPr>
            <a:endParaRPr lang="en-US" b="1" dirty="0"/>
          </a:p>
          <a:p>
            <a:pPr marL="114300" indent="0">
              <a:buNone/>
            </a:pPr>
            <a:r>
              <a:rPr lang="en-US" dirty="0"/>
              <a:t>Hematemesis (vomiting up blood), melena (dark, tarry stools), or both are most common presenting signs and symptoms of PUD-related bleeding.</a:t>
            </a:r>
          </a:p>
          <a:p>
            <a:pPr marL="114300" indent="0">
              <a:buNone/>
            </a:pPr>
            <a:r>
              <a:rPr lang="en-US" b="1" dirty="0"/>
              <a:t>Treatment</a:t>
            </a:r>
            <a:r>
              <a:rPr lang="en-US" dirty="0"/>
              <a:t> : practice guidelines recommended that high-dose continuous-infusion PPI therapy (equivalent to omeprazole 80 mg given IV as a loading dose, followed by 8 mg/h continuous infusion for 72 hours)</a:t>
            </a:r>
            <a:r>
              <a:rPr lang="ar-JO" dirty="0"/>
              <a:t> </a:t>
            </a:r>
            <a:r>
              <a:rPr lang="en-US" dirty="0"/>
              <a:t>However, there is no benefit in high dose or continuous therapy respectively. Thus, intermittent IV dosing of PPIs (at cumulative daily doses of 80-160 mg) may be a therapeutic option that provides a greater ease of administration. </a:t>
            </a:r>
          </a:p>
        </p:txBody>
      </p:sp>
      <p:sp>
        <p:nvSpPr>
          <p:cNvPr id="3" name="عنوان 2"/>
          <p:cNvSpPr>
            <a:spLocks noGrp="1"/>
          </p:cNvSpPr>
          <p:nvPr>
            <p:ph type="title"/>
          </p:nvPr>
        </p:nvSpPr>
        <p:spPr>
          <a:xfrm>
            <a:off x="594657" y="355641"/>
            <a:ext cx="3155400" cy="844509"/>
          </a:xfrm>
        </p:spPr>
        <p:txBody>
          <a:bodyPr/>
          <a:lstStyle/>
          <a:p>
            <a:r>
              <a:rPr lang="en-US" dirty="0"/>
              <a:t>Related disorders</a:t>
            </a:r>
          </a:p>
        </p:txBody>
      </p:sp>
    </p:spTree>
    <p:extLst>
      <p:ext uri="{BB962C8B-B14F-4D97-AF65-F5344CB8AC3E}">
        <p14:creationId xmlns:p14="http://schemas.microsoft.com/office/powerpoint/2010/main" val="20680577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p:txBody>
          <a:bodyPr/>
          <a:lstStyle/>
          <a:p>
            <a:pPr marL="114300" indent="0">
              <a:buNone/>
            </a:pPr>
            <a:r>
              <a:rPr lang="en-US" b="1" dirty="0"/>
              <a:t>3.       Stress-Related Mucosal Bleeding</a:t>
            </a:r>
          </a:p>
          <a:p>
            <a:pPr marL="114300" indent="0">
              <a:buNone/>
            </a:pPr>
            <a:endParaRPr lang="en-US" dirty="0"/>
          </a:p>
          <a:p>
            <a:pPr marL="114300" indent="0">
              <a:buNone/>
            </a:pPr>
            <a:r>
              <a:rPr lang="en-US" dirty="0"/>
              <a:t> Bleeding associated with SRMD develops in severely ill patients during hospitalization. The primary pathogenic factor of SRMD in critically ill patients is thought to be mucosal ischemia, which is a result of reduced gastric blood flow resulting from splanchnic </a:t>
            </a:r>
            <a:r>
              <a:rPr lang="en-US" dirty="0" err="1"/>
              <a:t>hypoperfusion</a:t>
            </a:r>
            <a:r>
              <a:rPr lang="en-US" dirty="0"/>
              <a:t>.</a:t>
            </a:r>
          </a:p>
          <a:p>
            <a:pPr marL="114300" indent="0">
              <a:buNone/>
            </a:pPr>
            <a:endParaRPr lang="en-US" dirty="0"/>
          </a:p>
          <a:p>
            <a:pPr marL="114300" indent="0">
              <a:buNone/>
            </a:pPr>
            <a:r>
              <a:rPr lang="en-US" b="1" dirty="0"/>
              <a:t>Prevention and Treatment: </a:t>
            </a:r>
          </a:p>
          <a:p>
            <a:pPr>
              <a:buFont typeface="+mj-lt"/>
              <a:buAutoNum type="arabicPeriod"/>
            </a:pPr>
            <a:r>
              <a:rPr lang="en-US" dirty="0"/>
              <a:t> For the prevention of SRMB , patients who can take oral medication or have a working NG tube in place may be placed on an oral H</a:t>
            </a:r>
            <a:r>
              <a:rPr lang="en-US" b="1" dirty="0"/>
              <a:t>2</a:t>
            </a:r>
            <a:r>
              <a:rPr lang="en-US" dirty="0"/>
              <a:t>RA or PPI suspension as a cost-effective measure.</a:t>
            </a:r>
          </a:p>
          <a:p>
            <a:pPr>
              <a:buFont typeface="+mj-lt"/>
              <a:buAutoNum type="arabicPeriod"/>
            </a:pPr>
            <a:r>
              <a:rPr lang="en-US" dirty="0"/>
              <a:t> For most patients who are not able to utilize one of these routes, an IV H</a:t>
            </a:r>
            <a:r>
              <a:rPr lang="en-US" b="1" dirty="0"/>
              <a:t>2</a:t>
            </a:r>
            <a:r>
              <a:rPr lang="en-US" dirty="0"/>
              <a:t>RA is appropriate. However, if the patient has any relative or absolute contraindications to an H</a:t>
            </a:r>
            <a:r>
              <a:rPr lang="en-US" b="1" dirty="0"/>
              <a:t>2</a:t>
            </a:r>
            <a:r>
              <a:rPr lang="en-US" dirty="0"/>
              <a:t>RA, then an IV PPI may be the most appropriate prophylaxis option.</a:t>
            </a:r>
          </a:p>
          <a:p>
            <a:pPr marL="114300" indent="0">
              <a:buNone/>
            </a:pPr>
            <a:r>
              <a:rPr lang="en-US" dirty="0"/>
              <a:t>If a patient develops clinically important bleeding, endoscopic evaluation of the GI tract is indicated along with aggressive </a:t>
            </a:r>
            <a:r>
              <a:rPr lang="en-US" dirty="0" err="1"/>
              <a:t>antisecretory</a:t>
            </a:r>
            <a:r>
              <a:rPr lang="en-US" dirty="0"/>
              <a:t> therapy.</a:t>
            </a:r>
            <a:endParaRPr lang="en-US" b="1" dirty="0"/>
          </a:p>
        </p:txBody>
      </p:sp>
      <p:sp>
        <p:nvSpPr>
          <p:cNvPr id="3" name="عنوان 2"/>
          <p:cNvSpPr>
            <a:spLocks noGrp="1"/>
          </p:cNvSpPr>
          <p:nvPr>
            <p:ph type="title"/>
          </p:nvPr>
        </p:nvSpPr>
        <p:spPr>
          <a:xfrm>
            <a:off x="594657" y="355641"/>
            <a:ext cx="3155400" cy="539709"/>
          </a:xfrm>
        </p:spPr>
        <p:txBody>
          <a:bodyPr/>
          <a:lstStyle/>
          <a:p>
            <a:r>
              <a:rPr lang="en-US" dirty="0"/>
              <a:t>Related disorders</a:t>
            </a:r>
          </a:p>
        </p:txBody>
      </p:sp>
    </p:spTree>
    <p:extLst>
      <p:ext uri="{BB962C8B-B14F-4D97-AF65-F5344CB8AC3E}">
        <p14:creationId xmlns:p14="http://schemas.microsoft.com/office/powerpoint/2010/main" val="35545183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p:txBody>
          <a:bodyPr/>
          <a:lstStyle/>
          <a:p>
            <a:r>
              <a:rPr lang="en-US" sz="2000" b="1" dirty="0"/>
              <a:t>Pharmacotherapy: A Pathophysiologic Approach, 11e</a:t>
            </a:r>
          </a:p>
          <a:p>
            <a:endParaRPr lang="en-US" sz="2000" b="1" dirty="0"/>
          </a:p>
          <a:p>
            <a:r>
              <a:rPr lang="en-US" sz="2000" b="1" dirty="0"/>
              <a:t>Pharmacotherapy: A Pathophysiologic Approach, 10e</a:t>
            </a:r>
          </a:p>
          <a:p>
            <a:endParaRPr lang="en-US" dirty="0"/>
          </a:p>
        </p:txBody>
      </p:sp>
      <p:sp>
        <p:nvSpPr>
          <p:cNvPr id="3" name="عنوان 2"/>
          <p:cNvSpPr>
            <a:spLocks noGrp="1"/>
          </p:cNvSpPr>
          <p:nvPr>
            <p:ph type="title"/>
          </p:nvPr>
        </p:nvSpPr>
        <p:spPr/>
        <p:txBody>
          <a:bodyPr/>
          <a:lstStyle/>
          <a:p>
            <a:r>
              <a:rPr lang="en-US" dirty="0"/>
              <a:t>References </a:t>
            </a:r>
          </a:p>
        </p:txBody>
      </p:sp>
    </p:spTree>
    <p:extLst>
      <p:ext uri="{BB962C8B-B14F-4D97-AF65-F5344CB8AC3E}">
        <p14:creationId xmlns:p14="http://schemas.microsoft.com/office/powerpoint/2010/main" val="3392209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574509"/>
            <a:ext cx="5334000" cy="4198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مربع نص 3"/>
          <p:cNvSpPr txBox="1"/>
          <p:nvPr/>
        </p:nvSpPr>
        <p:spPr>
          <a:xfrm>
            <a:off x="228600" y="538141"/>
            <a:ext cx="2819400" cy="738664"/>
          </a:xfrm>
          <a:prstGeom prst="rect">
            <a:avLst/>
          </a:prstGeom>
          <a:noFill/>
        </p:spPr>
        <p:txBody>
          <a:bodyPr wrap="square" rtlCol="0">
            <a:spAutoFit/>
          </a:bodyPr>
          <a:lstStyle/>
          <a:p>
            <a:r>
              <a:rPr lang="en-US" dirty="0">
                <a:latin typeface="Assistant ExtraLight" charset="-79"/>
                <a:cs typeface="Assistant ExtraLight" charset="-79"/>
              </a:rPr>
              <a:t>Occasionally, ulcers develop in the esophagus, jejunum, ileum, or colon.</a:t>
            </a:r>
          </a:p>
        </p:txBody>
      </p:sp>
    </p:spTree>
    <p:extLst>
      <p:ext uri="{BB962C8B-B14F-4D97-AF65-F5344CB8AC3E}">
        <p14:creationId xmlns:p14="http://schemas.microsoft.com/office/powerpoint/2010/main" val="2013978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1405585"/>
            <a:ext cx="1600200"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387186"/>
            <a:ext cx="1676400" cy="346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387186"/>
            <a:ext cx="1603375" cy="341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21051" y="1387186"/>
            <a:ext cx="1703387" cy="3394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عنوان 2"/>
          <p:cNvSpPr>
            <a:spLocks noGrp="1"/>
          </p:cNvSpPr>
          <p:nvPr>
            <p:ph type="title"/>
          </p:nvPr>
        </p:nvSpPr>
        <p:spPr>
          <a:xfrm>
            <a:off x="609600" y="133350"/>
            <a:ext cx="4267200" cy="1261800"/>
          </a:xfrm>
        </p:spPr>
        <p:txBody>
          <a:bodyPr/>
          <a:lstStyle/>
          <a:p>
            <a:r>
              <a:rPr lang="en-US" dirty="0"/>
              <a:t>Comparison of Common Forms of Peptic Ulcer.</a:t>
            </a:r>
          </a:p>
        </p:txBody>
      </p:sp>
      <p:graphicFrame>
        <p:nvGraphicFramePr>
          <p:cNvPr id="4" name="جدول 3"/>
          <p:cNvGraphicFramePr>
            <a:graphicFrameLocks noGrp="1"/>
          </p:cNvGraphicFramePr>
          <p:nvPr>
            <p:extLst>
              <p:ext uri="{D42A27DB-BD31-4B8C-83A1-F6EECF244321}">
                <p14:modId xmlns:p14="http://schemas.microsoft.com/office/powerpoint/2010/main" val="2347337986"/>
              </p:ext>
            </p:extLst>
          </p:nvPr>
        </p:nvGraphicFramePr>
        <p:xfrm>
          <a:off x="990600" y="1352550"/>
          <a:ext cx="7086600" cy="3469641"/>
        </p:xfrm>
        <a:graphic>
          <a:graphicData uri="http://schemas.openxmlformats.org/drawingml/2006/table">
            <a:tbl>
              <a:tblPr firstRow="1" bandRow="1">
                <a:tableStyleId>{10D5CC43-4CDB-47A7-940D-1CF9C969D77B}</a:tableStyleId>
              </a:tblPr>
              <a:tblGrid>
                <a:gridCol w="1771650">
                  <a:extLst>
                    <a:ext uri="{9D8B030D-6E8A-4147-A177-3AD203B41FA5}">
                      <a16:colId xmlns:a16="http://schemas.microsoft.com/office/drawing/2014/main" val="20000"/>
                    </a:ext>
                  </a:extLst>
                </a:gridCol>
                <a:gridCol w="1771650">
                  <a:extLst>
                    <a:ext uri="{9D8B030D-6E8A-4147-A177-3AD203B41FA5}">
                      <a16:colId xmlns:a16="http://schemas.microsoft.com/office/drawing/2014/main" val="20001"/>
                    </a:ext>
                  </a:extLst>
                </a:gridCol>
                <a:gridCol w="1771650">
                  <a:extLst>
                    <a:ext uri="{9D8B030D-6E8A-4147-A177-3AD203B41FA5}">
                      <a16:colId xmlns:a16="http://schemas.microsoft.com/office/drawing/2014/main" val="20002"/>
                    </a:ext>
                  </a:extLst>
                </a:gridCol>
                <a:gridCol w="1771650">
                  <a:extLst>
                    <a:ext uri="{9D8B030D-6E8A-4147-A177-3AD203B41FA5}">
                      <a16:colId xmlns:a16="http://schemas.microsoft.com/office/drawing/2014/main" val="20003"/>
                    </a:ext>
                  </a:extLst>
                </a:gridCol>
              </a:tblGrid>
              <a:tr h="427123">
                <a:tc>
                  <a:txBody>
                    <a:bodyPr/>
                    <a:lstStyle/>
                    <a:p>
                      <a:pPr algn="ctr"/>
                      <a:r>
                        <a:rPr lang="en-US" sz="1600" b="1" dirty="0">
                          <a:solidFill>
                            <a:schemeClr val="bg1">
                              <a:lumMod val="10000"/>
                            </a:schemeClr>
                          </a:solidFill>
                          <a:effectLst/>
                          <a:latin typeface="Marvel" charset="0"/>
                        </a:rPr>
                        <a:t>Characteristic</a:t>
                      </a:r>
                    </a:p>
                  </a:txBody>
                  <a:tcPr anchor="ct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i="1" dirty="0">
                          <a:solidFill>
                            <a:schemeClr val="bg1">
                              <a:lumMod val="10000"/>
                            </a:schemeClr>
                          </a:solidFill>
                          <a:effectLst/>
                          <a:latin typeface="Marvel" charset="0"/>
                        </a:rPr>
                        <a:t>H. Pylori </a:t>
                      </a:r>
                      <a:r>
                        <a:rPr lang="en-US" sz="1600" b="1" i="0" dirty="0">
                          <a:solidFill>
                            <a:schemeClr val="bg1">
                              <a:lumMod val="10000"/>
                            </a:schemeClr>
                          </a:solidFill>
                          <a:effectLst/>
                          <a:latin typeface="Marvel" charset="0"/>
                        </a:rPr>
                        <a:t>-</a:t>
                      </a:r>
                      <a:r>
                        <a:rPr lang="en-US" sz="1600" b="1" dirty="0">
                          <a:solidFill>
                            <a:schemeClr val="bg1">
                              <a:lumMod val="10000"/>
                            </a:schemeClr>
                          </a:solidFill>
                          <a:effectLst/>
                          <a:latin typeface="Marvel" charset="0"/>
                        </a:rPr>
                        <a:t>Induced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chemeClr val="bg1">
                              <a:lumMod val="10000"/>
                            </a:schemeClr>
                          </a:solidFill>
                          <a:effectLst/>
                          <a:latin typeface="Marvel" charset="0"/>
                        </a:rPr>
                        <a:t>NSAID-Induced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1600" b="1" dirty="0">
                          <a:solidFill>
                            <a:schemeClr val="bg1">
                              <a:lumMod val="10000"/>
                            </a:schemeClr>
                          </a:solidFill>
                          <a:effectLst/>
                          <a:latin typeface="Marvel" charset="0"/>
                        </a:rPr>
                        <a:t>SRMD</a:t>
                      </a:r>
                    </a:p>
                  </a:txBody>
                  <a:tcPr anchor="ct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9525" cap="flat" cmpd="sng">
                      <a:noFill/>
                      <a:prstDash val="solid"/>
                      <a:round/>
                      <a:headEnd type="none" w="sm" len="sm"/>
                      <a:tailEnd type="none" w="sm" len="sm"/>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427123">
                <a:tc>
                  <a:txBody>
                    <a:bodyPr/>
                    <a:lstStyle/>
                    <a:p>
                      <a:pPr algn="ctr" fontAlgn="t"/>
                      <a:r>
                        <a:rPr lang="en-US" sz="1600" b="1" dirty="0">
                          <a:solidFill>
                            <a:schemeClr val="bg1">
                              <a:lumMod val="10000"/>
                            </a:schemeClr>
                          </a:solidFill>
                          <a:effectLst/>
                          <a:latin typeface="Marvel" charset="0"/>
                        </a:rPr>
                        <a:t>Condition</a:t>
                      </a: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dirty="0">
                          <a:solidFill>
                            <a:schemeClr val="bg1">
                              <a:lumMod val="10000"/>
                            </a:schemeClr>
                          </a:solidFill>
                          <a:effectLst/>
                          <a:latin typeface="Marvel" charset="0"/>
                        </a:rPr>
                        <a:t>Chronic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a:solidFill>
                            <a:schemeClr val="bg1">
                              <a:lumMod val="10000"/>
                            </a:schemeClr>
                          </a:solidFill>
                          <a:effectLst/>
                          <a:latin typeface="Marvel" charset="0"/>
                        </a:rPr>
                        <a:t>Chronic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dirty="0">
                          <a:solidFill>
                            <a:schemeClr val="bg1">
                              <a:lumMod val="10000"/>
                            </a:schemeClr>
                          </a:solidFill>
                          <a:effectLst/>
                          <a:latin typeface="Marvel" charset="0"/>
                        </a:rPr>
                        <a:t>Acute</a:t>
                      </a: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67013">
                <a:tc>
                  <a:txBody>
                    <a:bodyPr/>
                    <a:lstStyle/>
                    <a:p>
                      <a:pPr algn="ctr" fontAlgn="t"/>
                      <a:r>
                        <a:rPr lang="en-US" sz="1600" b="1" dirty="0">
                          <a:solidFill>
                            <a:schemeClr val="bg1">
                              <a:lumMod val="10000"/>
                            </a:schemeClr>
                          </a:solidFill>
                          <a:effectLst/>
                          <a:latin typeface="Marvel" charset="0"/>
                        </a:rPr>
                        <a:t>Site of damage</a:t>
                      </a: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dirty="0">
                          <a:solidFill>
                            <a:schemeClr val="bg1">
                              <a:lumMod val="10000"/>
                            </a:schemeClr>
                          </a:solidFill>
                          <a:effectLst/>
                          <a:latin typeface="Marvel" charset="0"/>
                        </a:rPr>
                        <a:t>Duodenum &gt; stomach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dirty="0">
                          <a:solidFill>
                            <a:schemeClr val="bg1">
                              <a:lumMod val="10000"/>
                            </a:schemeClr>
                          </a:solidFill>
                          <a:effectLst/>
                          <a:latin typeface="Marvel" charset="0"/>
                        </a:rPr>
                        <a:t>Stomach &gt; duodenum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a:solidFill>
                            <a:schemeClr val="bg1">
                              <a:lumMod val="10000"/>
                            </a:schemeClr>
                          </a:solidFill>
                          <a:effectLst/>
                          <a:latin typeface="Marvel" charset="0"/>
                        </a:rPr>
                        <a:t>Stomach &gt; duodenum</a:t>
                      </a: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427123">
                <a:tc>
                  <a:txBody>
                    <a:bodyPr/>
                    <a:lstStyle/>
                    <a:p>
                      <a:pPr algn="ctr" fontAlgn="t"/>
                      <a:r>
                        <a:rPr lang="en-US" sz="1600" b="1" dirty="0" err="1">
                          <a:solidFill>
                            <a:schemeClr val="bg1">
                              <a:lumMod val="10000"/>
                            </a:schemeClr>
                          </a:solidFill>
                          <a:effectLst/>
                          <a:latin typeface="Marvel" charset="0"/>
                        </a:rPr>
                        <a:t>Intragastric</a:t>
                      </a:r>
                      <a:r>
                        <a:rPr lang="en-US" sz="1600" b="1" dirty="0">
                          <a:solidFill>
                            <a:schemeClr val="bg1">
                              <a:lumMod val="10000"/>
                            </a:schemeClr>
                          </a:solidFill>
                          <a:effectLst/>
                          <a:latin typeface="Marvel" charset="0"/>
                        </a:rPr>
                        <a:t> pH</a:t>
                      </a: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dirty="0">
                          <a:solidFill>
                            <a:schemeClr val="bg1">
                              <a:lumMod val="10000"/>
                            </a:schemeClr>
                          </a:solidFill>
                          <a:effectLst/>
                          <a:latin typeface="Marvel" charset="0"/>
                        </a:rPr>
                        <a:t>More dependent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dirty="0">
                          <a:solidFill>
                            <a:schemeClr val="bg1">
                              <a:lumMod val="10000"/>
                            </a:schemeClr>
                          </a:solidFill>
                          <a:effectLst/>
                          <a:latin typeface="Marvel" charset="0"/>
                        </a:rPr>
                        <a:t>Less dependent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a:solidFill>
                            <a:schemeClr val="bg1">
                              <a:lumMod val="10000"/>
                            </a:schemeClr>
                          </a:solidFill>
                          <a:effectLst/>
                          <a:latin typeface="Marvel" charset="0"/>
                        </a:rPr>
                        <a:t>Less dependent</a:t>
                      </a: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667013">
                <a:tc>
                  <a:txBody>
                    <a:bodyPr/>
                    <a:lstStyle/>
                    <a:p>
                      <a:pPr algn="ctr" fontAlgn="t"/>
                      <a:r>
                        <a:rPr lang="en-US" sz="1600" b="1" dirty="0">
                          <a:solidFill>
                            <a:schemeClr val="bg1">
                              <a:lumMod val="10000"/>
                            </a:schemeClr>
                          </a:solidFill>
                          <a:effectLst/>
                          <a:latin typeface="Marvel" charset="0"/>
                        </a:rPr>
                        <a:t>Symptoms</a:t>
                      </a: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dirty="0">
                          <a:solidFill>
                            <a:schemeClr val="bg1">
                              <a:lumMod val="10000"/>
                            </a:schemeClr>
                          </a:solidFill>
                          <a:effectLst/>
                          <a:latin typeface="Marvel" charset="0"/>
                        </a:rPr>
                        <a:t>Usually </a:t>
                      </a:r>
                      <a:r>
                        <a:rPr lang="en-US" sz="1600" dirty="0" err="1">
                          <a:solidFill>
                            <a:schemeClr val="bg1">
                              <a:lumMod val="10000"/>
                            </a:schemeClr>
                          </a:solidFill>
                          <a:effectLst/>
                          <a:latin typeface="Marvel" charset="0"/>
                        </a:rPr>
                        <a:t>epigastric</a:t>
                      </a:r>
                      <a:r>
                        <a:rPr lang="en-US" sz="1600" dirty="0">
                          <a:solidFill>
                            <a:schemeClr val="bg1">
                              <a:lumMod val="10000"/>
                            </a:schemeClr>
                          </a:solidFill>
                          <a:effectLst/>
                          <a:latin typeface="Marvel" charset="0"/>
                        </a:rPr>
                        <a:t> pain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dirty="0">
                          <a:solidFill>
                            <a:schemeClr val="bg1">
                              <a:lumMod val="10000"/>
                            </a:schemeClr>
                          </a:solidFill>
                          <a:effectLst/>
                          <a:latin typeface="Marvel" charset="0"/>
                        </a:rPr>
                        <a:t>Often asymptomatic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dirty="0">
                          <a:solidFill>
                            <a:schemeClr val="bg1">
                              <a:lumMod val="10000"/>
                            </a:schemeClr>
                          </a:solidFill>
                          <a:effectLst/>
                          <a:latin typeface="Marvel" charset="0"/>
                        </a:rPr>
                        <a:t>Asymptomatic</a:t>
                      </a: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27123">
                <a:tc>
                  <a:txBody>
                    <a:bodyPr/>
                    <a:lstStyle/>
                    <a:p>
                      <a:pPr algn="ctr" fontAlgn="t"/>
                      <a:r>
                        <a:rPr lang="en-US" sz="1600" b="1" dirty="0">
                          <a:solidFill>
                            <a:schemeClr val="bg1">
                              <a:lumMod val="10000"/>
                            </a:schemeClr>
                          </a:solidFill>
                          <a:effectLst/>
                          <a:latin typeface="Marvel" charset="0"/>
                        </a:rPr>
                        <a:t>Ulcer depth</a:t>
                      </a: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a:solidFill>
                            <a:schemeClr val="bg1">
                              <a:lumMod val="10000"/>
                            </a:schemeClr>
                          </a:solidFill>
                          <a:effectLst/>
                          <a:latin typeface="Marvel" charset="0"/>
                        </a:rPr>
                        <a:t>Superficial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a:solidFill>
                            <a:schemeClr val="bg1">
                              <a:lumMod val="10000"/>
                            </a:schemeClr>
                          </a:solidFill>
                          <a:effectLst/>
                          <a:latin typeface="Marvel" charset="0"/>
                        </a:rPr>
                        <a:t>Deep</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t"/>
                      <a:r>
                        <a:rPr lang="en-US" sz="1600" dirty="0">
                          <a:solidFill>
                            <a:schemeClr val="bg1">
                              <a:lumMod val="10000"/>
                            </a:schemeClr>
                          </a:solidFill>
                          <a:effectLst/>
                          <a:latin typeface="Marvel" charset="0"/>
                        </a:rPr>
                        <a:t>Most superficial</a:t>
                      </a: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427123">
                <a:tc>
                  <a:txBody>
                    <a:bodyPr/>
                    <a:lstStyle/>
                    <a:p>
                      <a:pPr algn="ctr" fontAlgn="t"/>
                      <a:r>
                        <a:rPr lang="en-US" sz="1600" b="1" dirty="0">
                          <a:solidFill>
                            <a:schemeClr val="bg1">
                              <a:lumMod val="10000"/>
                            </a:schemeClr>
                          </a:solidFill>
                          <a:effectLst/>
                          <a:latin typeface="Marvel" charset="0"/>
                        </a:rPr>
                        <a:t>GI bleeding</a:t>
                      </a:r>
                    </a:p>
                  </a:txBody>
                  <a:tcPr>
                    <a:lnL w="9525" cap="flat" cmpd="sng">
                      <a:noFill/>
                      <a:prstDash val="solid"/>
                      <a:round/>
                      <a:headEnd type="none" w="sm" len="sm"/>
                      <a:tailEnd type="none" w="sm" len="sm"/>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t"/>
                      <a:r>
                        <a:rPr lang="en-US" sz="1600" dirty="0">
                          <a:solidFill>
                            <a:schemeClr val="bg1">
                              <a:lumMod val="10000"/>
                            </a:schemeClr>
                          </a:solidFill>
                          <a:effectLst/>
                          <a:latin typeface="Marvel" charset="0"/>
                        </a:rPr>
                        <a:t>Less severe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t"/>
                      <a:r>
                        <a:rPr lang="en-US" sz="1600" dirty="0">
                          <a:solidFill>
                            <a:schemeClr val="bg1">
                              <a:lumMod val="10000"/>
                            </a:schemeClr>
                          </a:solidFill>
                          <a:effectLst/>
                          <a:latin typeface="Marvel" charset="0"/>
                        </a:rPr>
                        <a:t>More severe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tc>
                  <a:txBody>
                    <a:bodyPr/>
                    <a:lstStyle/>
                    <a:p>
                      <a:pPr algn="ctr" fontAlgn="t"/>
                      <a:r>
                        <a:rPr lang="en-US" sz="1600" dirty="0">
                          <a:solidFill>
                            <a:schemeClr val="bg1">
                              <a:lumMod val="10000"/>
                            </a:schemeClr>
                          </a:solidFill>
                          <a:effectLst/>
                          <a:latin typeface="Marvel" charset="0"/>
                        </a:rPr>
                        <a:t>More severe</a:t>
                      </a:r>
                    </a:p>
                  </a:txBody>
                  <a:tcPr>
                    <a:lnL w="12700" cap="flat" cmpd="sng" algn="ctr">
                      <a:solidFill>
                        <a:schemeClr val="tx1"/>
                      </a:solidFill>
                      <a:prstDash val="solid"/>
                      <a:round/>
                      <a:headEnd type="none" w="med" len="med"/>
                      <a:tailEnd type="none" w="med" len="med"/>
                    </a:lnL>
                    <a:lnR w="9525" cap="flat" cmpd="sng">
                      <a:noFill/>
                      <a:prstDash val="solid"/>
                      <a:round/>
                      <a:headEnd type="none" w="sm" len="sm"/>
                      <a:tailEnd type="none" w="sm" len="sm"/>
                    </a:lnR>
                    <a:lnT w="12700" cap="flat" cmpd="sng" algn="ctr">
                      <a:solidFill>
                        <a:schemeClr val="tx1"/>
                      </a:solidFill>
                      <a:prstDash val="solid"/>
                      <a:round/>
                      <a:headEnd type="none" w="med" len="med"/>
                      <a:tailEnd type="none" w="med" len="med"/>
                    </a:lnT>
                    <a:lnB w="9525" cap="flat" cmpd="sng">
                      <a:noFill/>
                      <a:prstDash val="solid"/>
                      <a:round/>
                      <a:headEnd type="none" w="sm" len="sm"/>
                      <a:tailEnd type="none" w="sm" len="sm"/>
                    </a:lnB>
                    <a:lnTlToBr w="12700" cmpd="sng">
                      <a:noFill/>
                      <a:prstDash val="solid"/>
                    </a:lnTlToBr>
                    <a:lnBlToTr w="12700" cmpd="sng">
                      <a:noFill/>
                      <a:prstDash val="solid"/>
                    </a:lnBlToTr>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064476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pic>
        <p:nvPicPr>
          <p:cNvPr id="410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3776" y="3715252"/>
            <a:ext cx="13541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3" name="Google Shape;233;p34"/>
          <p:cNvSpPr/>
          <p:nvPr/>
        </p:nvSpPr>
        <p:spPr>
          <a:xfrm>
            <a:off x="3895655" y="2630827"/>
            <a:ext cx="1352700" cy="577800"/>
          </a:xfrm>
          <a:prstGeom prst="roundRect">
            <a:avLst>
              <a:gd name="adj" fmla="val 16667"/>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34"/>
          <p:cNvSpPr/>
          <p:nvPr/>
        </p:nvSpPr>
        <p:spPr>
          <a:xfrm>
            <a:off x="6403776" y="2615241"/>
            <a:ext cx="1352700" cy="577800"/>
          </a:xfrm>
          <a:prstGeom prst="roundRect">
            <a:avLst>
              <a:gd name="adj" fmla="val 16667"/>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34"/>
          <p:cNvSpPr/>
          <p:nvPr/>
        </p:nvSpPr>
        <p:spPr>
          <a:xfrm>
            <a:off x="1363302" y="2630827"/>
            <a:ext cx="1352700" cy="577800"/>
          </a:xfrm>
          <a:prstGeom prst="roundRect">
            <a:avLst>
              <a:gd name="adj" fmla="val 16667"/>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34"/>
          <p:cNvSpPr/>
          <p:nvPr/>
        </p:nvSpPr>
        <p:spPr>
          <a:xfrm>
            <a:off x="3895655" y="1554650"/>
            <a:ext cx="1352700" cy="577800"/>
          </a:xfrm>
          <a:prstGeom prst="roundRect">
            <a:avLst>
              <a:gd name="adj" fmla="val 16667"/>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34"/>
          <p:cNvSpPr/>
          <p:nvPr/>
        </p:nvSpPr>
        <p:spPr>
          <a:xfrm>
            <a:off x="6431485" y="1554650"/>
            <a:ext cx="1352700" cy="577800"/>
          </a:xfrm>
          <a:prstGeom prst="roundRect">
            <a:avLst>
              <a:gd name="adj" fmla="val 16667"/>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38" name="Google Shape;238;p34"/>
          <p:cNvSpPr/>
          <p:nvPr/>
        </p:nvSpPr>
        <p:spPr>
          <a:xfrm>
            <a:off x="1363302" y="1561055"/>
            <a:ext cx="1352700" cy="577800"/>
          </a:xfrm>
          <a:prstGeom prst="roundRect">
            <a:avLst>
              <a:gd name="adj" fmla="val 16667"/>
            </a:avLst>
          </a:prstGeom>
          <a:solidFill>
            <a:srgbClr val="AED7E8">
              <a:alpha val="7360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34"/>
          <p:cNvSpPr txBox="1">
            <a:spLocks noGrp="1"/>
          </p:cNvSpPr>
          <p:nvPr>
            <p:ph type="title" idx="15"/>
          </p:nvPr>
        </p:nvSpPr>
        <p:spPr>
          <a:xfrm>
            <a:off x="594650" y="355650"/>
            <a:ext cx="3443950" cy="692700"/>
          </a:xfrm>
          <a:prstGeom prst="rect">
            <a:avLst/>
          </a:prstGeom>
        </p:spPr>
        <p:txBody>
          <a:bodyPr spcFirstLastPara="1" wrap="square" lIns="91425" tIns="91425" rIns="91425" bIns="91425" anchor="t" anchorCtr="0">
            <a:noAutofit/>
          </a:bodyPr>
          <a:lstStyle/>
          <a:p>
            <a:pPr lvl="0"/>
            <a:r>
              <a:rPr lang="en-US" dirty="0"/>
              <a:t>Potential Causes of PUD </a:t>
            </a:r>
            <a:endParaRPr dirty="0"/>
          </a:p>
        </p:txBody>
      </p:sp>
      <p:sp>
        <p:nvSpPr>
          <p:cNvPr id="240" name="Google Shape;240;p34"/>
          <p:cNvSpPr txBox="1">
            <a:spLocks noGrp="1"/>
          </p:cNvSpPr>
          <p:nvPr>
            <p:ph type="ctrTitle"/>
          </p:nvPr>
        </p:nvSpPr>
        <p:spPr>
          <a:xfrm flipH="1">
            <a:off x="6195835" y="2161369"/>
            <a:ext cx="1824000" cy="577800"/>
          </a:xfrm>
          <a:prstGeom prst="rect">
            <a:avLst/>
          </a:prstGeom>
        </p:spPr>
        <p:txBody>
          <a:bodyPr spcFirstLastPara="1" wrap="square" lIns="91425" tIns="91425" rIns="91425" bIns="91425" anchor="b" anchorCtr="0">
            <a:noAutofit/>
          </a:bodyPr>
          <a:lstStyle/>
          <a:p>
            <a:pPr lvl="0"/>
            <a:r>
              <a:rPr lang="en-US" dirty="0">
                <a:solidFill>
                  <a:schemeClr val="bg1">
                    <a:lumMod val="10000"/>
                  </a:schemeClr>
                </a:solidFill>
              </a:rPr>
              <a:t>cigarette smoking, alcohol use</a:t>
            </a:r>
            <a:br>
              <a:rPr lang="en-US" dirty="0">
                <a:solidFill>
                  <a:schemeClr val="bg1">
                    <a:lumMod val="10000"/>
                  </a:schemeClr>
                </a:solidFill>
              </a:rPr>
            </a:br>
            <a:br>
              <a:rPr lang="en-US" dirty="0"/>
            </a:br>
            <a:endParaRPr dirty="0"/>
          </a:p>
        </p:txBody>
      </p:sp>
      <p:sp>
        <p:nvSpPr>
          <p:cNvPr id="241" name="Google Shape;241;p34"/>
          <p:cNvSpPr txBox="1">
            <a:spLocks noGrp="1"/>
          </p:cNvSpPr>
          <p:nvPr>
            <p:ph type="subTitle" idx="1"/>
          </p:nvPr>
        </p:nvSpPr>
        <p:spPr>
          <a:xfrm flipH="1">
            <a:off x="5943600" y="209550"/>
            <a:ext cx="2114700" cy="87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242" name="Google Shape;242;p34"/>
          <p:cNvSpPr txBox="1">
            <a:spLocks noGrp="1"/>
          </p:cNvSpPr>
          <p:nvPr>
            <p:ph type="ctrTitle" idx="2"/>
          </p:nvPr>
        </p:nvSpPr>
        <p:spPr>
          <a:xfrm flipH="1">
            <a:off x="3766205" y="1733550"/>
            <a:ext cx="1611600" cy="577800"/>
          </a:xfrm>
          <a:prstGeom prst="rect">
            <a:avLst/>
          </a:prstGeom>
        </p:spPr>
        <p:txBody>
          <a:bodyPr spcFirstLastPara="1" wrap="square" lIns="91425" tIns="91425" rIns="91425" bIns="91425" anchor="b" anchorCtr="0">
            <a:noAutofit/>
          </a:bodyPr>
          <a:lstStyle/>
          <a:p>
            <a:pPr lvl="0"/>
            <a:r>
              <a:rPr lang="en-US" dirty="0">
                <a:solidFill>
                  <a:schemeClr val="bg1">
                    <a:lumMod val="10000"/>
                  </a:schemeClr>
                </a:solidFill>
              </a:rPr>
              <a:t>Critical illness (stress-related mucosal damage)</a:t>
            </a:r>
            <a:endParaRPr dirty="0">
              <a:solidFill>
                <a:schemeClr val="bg1">
                  <a:lumMod val="10000"/>
                </a:schemeClr>
              </a:solidFill>
            </a:endParaRPr>
          </a:p>
        </p:txBody>
      </p:sp>
      <p:sp>
        <p:nvSpPr>
          <p:cNvPr id="243" name="Google Shape;243;p34"/>
          <p:cNvSpPr txBox="1">
            <a:spLocks noGrp="1"/>
          </p:cNvSpPr>
          <p:nvPr>
            <p:ph type="subTitle" idx="3"/>
          </p:nvPr>
        </p:nvSpPr>
        <p:spPr>
          <a:xfrm flipH="1">
            <a:off x="5248355" y="285750"/>
            <a:ext cx="2114700" cy="87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244" name="Google Shape;244;p34"/>
          <p:cNvSpPr txBox="1">
            <a:spLocks noGrp="1"/>
          </p:cNvSpPr>
          <p:nvPr>
            <p:ph type="ctrTitle" idx="4"/>
          </p:nvPr>
        </p:nvSpPr>
        <p:spPr>
          <a:xfrm flipH="1">
            <a:off x="6299826" y="2919727"/>
            <a:ext cx="1560600" cy="577800"/>
          </a:xfrm>
          <a:prstGeom prst="rect">
            <a:avLst/>
          </a:prstGeom>
        </p:spPr>
        <p:txBody>
          <a:bodyPr spcFirstLastPara="1" wrap="square" lIns="91425" tIns="91425" rIns="91425" bIns="91425" anchor="b" anchorCtr="0">
            <a:noAutofit/>
          </a:bodyPr>
          <a:lstStyle/>
          <a:p>
            <a:pPr lvl="0"/>
            <a:r>
              <a:rPr lang="en-US" dirty="0">
                <a:solidFill>
                  <a:schemeClr val="bg1">
                    <a:lumMod val="10000"/>
                  </a:schemeClr>
                </a:solidFill>
              </a:rPr>
              <a:t>Vascular insufficiency</a:t>
            </a:r>
            <a:br>
              <a:rPr lang="en-US" dirty="0">
                <a:solidFill>
                  <a:schemeClr val="bg1">
                    <a:lumMod val="10000"/>
                  </a:schemeClr>
                </a:solidFill>
              </a:rPr>
            </a:br>
            <a:endParaRPr dirty="0">
              <a:solidFill>
                <a:schemeClr val="bg1">
                  <a:lumMod val="10000"/>
                </a:schemeClr>
              </a:solidFill>
            </a:endParaRPr>
          </a:p>
        </p:txBody>
      </p:sp>
      <p:sp>
        <p:nvSpPr>
          <p:cNvPr id="245" name="Google Shape;245;p34"/>
          <p:cNvSpPr txBox="1">
            <a:spLocks noGrp="1"/>
          </p:cNvSpPr>
          <p:nvPr>
            <p:ph type="subTitle" idx="5"/>
          </p:nvPr>
        </p:nvSpPr>
        <p:spPr>
          <a:xfrm flipH="1">
            <a:off x="6431485" y="209550"/>
            <a:ext cx="2114700" cy="87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246" name="Google Shape;246;p34"/>
          <p:cNvSpPr txBox="1">
            <a:spLocks noGrp="1"/>
          </p:cNvSpPr>
          <p:nvPr>
            <p:ph type="ctrTitle" idx="6"/>
          </p:nvPr>
        </p:nvSpPr>
        <p:spPr>
          <a:xfrm flipH="1">
            <a:off x="1255888" y="1915250"/>
            <a:ext cx="1560600" cy="434400"/>
          </a:xfrm>
          <a:prstGeom prst="rect">
            <a:avLst/>
          </a:prstGeom>
        </p:spPr>
        <p:txBody>
          <a:bodyPr spcFirstLastPara="1" wrap="square" lIns="91425" tIns="91425" rIns="91425" bIns="91425" anchor="b" anchorCtr="0">
            <a:noAutofit/>
          </a:bodyPr>
          <a:lstStyle/>
          <a:p>
            <a:r>
              <a:rPr lang="en-US" dirty="0">
                <a:solidFill>
                  <a:schemeClr val="bg1">
                    <a:lumMod val="10000"/>
                  </a:schemeClr>
                </a:solidFill>
              </a:rPr>
              <a:t>H. pylori infection and NSAID use</a:t>
            </a:r>
          </a:p>
        </p:txBody>
      </p:sp>
      <p:sp>
        <p:nvSpPr>
          <p:cNvPr id="247" name="Google Shape;247;p34"/>
          <p:cNvSpPr txBox="1">
            <a:spLocks noGrp="1"/>
          </p:cNvSpPr>
          <p:nvPr>
            <p:ph type="subTitle" idx="7"/>
          </p:nvPr>
        </p:nvSpPr>
        <p:spPr>
          <a:xfrm flipH="1">
            <a:off x="6050485" y="3441803"/>
            <a:ext cx="2114700" cy="875400"/>
          </a:xfrm>
          <a:prstGeom prst="rect">
            <a:avLst/>
          </a:prstGeom>
        </p:spPr>
        <p:txBody>
          <a:bodyPr spcFirstLastPara="1" wrap="square" lIns="91425" tIns="91425" rIns="91425" bIns="91425" anchor="t" anchorCtr="0">
            <a:noAutofit/>
          </a:bodyPr>
          <a:lstStyle/>
          <a:p>
            <a:pPr marL="0" indent="0"/>
            <a:r>
              <a:rPr lang="en-US" sz="1800" dirty="0">
                <a:solidFill>
                  <a:schemeClr val="bg1">
                    <a:lumMod val="10000"/>
                  </a:schemeClr>
                </a:solidFill>
              </a:rPr>
              <a:t>gastric acid </a:t>
            </a:r>
            <a:r>
              <a:rPr lang="en-US" sz="1800" dirty="0" err="1">
                <a:solidFill>
                  <a:schemeClr val="bg1">
                    <a:lumMod val="10000"/>
                  </a:schemeClr>
                </a:solidFill>
              </a:rPr>
              <a:t>hypersecretion</a:t>
            </a:r>
            <a:r>
              <a:rPr lang="en-US" sz="1800" dirty="0">
                <a:solidFill>
                  <a:schemeClr val="bg1">
                    <a:lumMod val="10000"/>
                  </a:schemeClr>
                </a:solidFill>
              </a:rPr>
              <a:t> (</a:t>
            </a:r>
            <a:r>
              <a:rPr lang="en-US" sz="1800" dirty="0" err="1">
                <a:solidFill>
                  <a:schemeClr val="bg1">
                    <a:lumMod val="10000"/>
                  </a:schemeClr>
                </a:solidFill>
              </a:rPr>
              <a:t>Zollinger</a:t>
            </a:r>
            <a:r>
              <a:rPr lang="en-US" sz="1800" dirty="0">
                <a:solidFill>
                  <a:schemeClr val="bg1">
                    <a:lumMod val="10000"/>
                  </a:schemeClr>
                </a:solidFill>
              </a:rPr>
              <a:t>‐Ellison Syndrome)</a:t>
            </a:r>
            <a:br>
              <a:rPr lang="en-US" sz="1800" dirty="0"/>
            </a:br>
            <a:endParaRPr lang="en-US" sz="1800" dirty="0"/>
          </a:p>
          <a:p>
            <a:pPr marL="0" lvl="0" indent="0" algn="ctr" rtl="0">
              <a:spcBef>
                <a:spcPts val="0"/>
              </a:spcBef>
              <a:spcAft>
                <a:spcPts val="0"/>
              </a:spcAft>
              <a:buNone/>
            </a:pPr>
            <a:r>
              <a:rPr lang="en-US" sz="1800" b="1" dirty="0">
                <a:latin typeface="Marvel" charset="0"/>
              </a:rPr>
              <a:t> </a:t>
            </a:r>
            <a:endParaRPr b="1" dirty="0">
              <a:latin typeface="Marvel" charset="0"/>
            </a:endParaRPr>
          </a:p>
        </p:txBody>
      </p:sp>
      <p:sp>
        <p:nvSpPr>
          <p:cNvPr id="248" name="Google Shape;248;p34"/>
          <p:cNvSpPr txBox="1">
            <a:spLocks noGrp="1"/>
          </p:cNvSpPr>
          <p:nvPr>
            <p:ph type="ctrTitle" idx="8"/>
          </p:nvPr>
        </p:nvSpPr>
        <p:spPr>
          <a:xfrm flipH="1">
            <a:off x="3766205" y="2800350"/>
            <a:ext cx="1611600" cy="577800"/>
          </a:xfrm>
          <a:prstGeom prst="rect">
            <a:avLst/>
          </a:prstGeom>
        </p:spPr>
        <p:txBody>
          <a:bodyPr spcFirstLastPara="1" wrap="square" lIns="91425" tIns="91425" rIns="91425" bIns="91425" anchor="b" anchorCtr="0">
            <a:noAutofit/>
          </a:bodyPr>
          <a:lstStyle/>
          <a:p>
            <a:pPr lvl="0"/>
            <a:r>
              <a:rPr lang="en-US" dirty="0">
                <a:solidFill>
                  <a:schemeClr val="bg1">
                    <a:lumMod val="10000"/>
                  </a:schemeClr>
                </a:solidFill>
              </a:rPr>
              <a:t>Virus</a:t>
            </a:r>
            <a:br>
              <a:rPr lang="en-US" dirty="0"/>
            </a:br>
            <a:endParaRPr dirty="0"/>
          </a:p>
        </p:txBody>
      </p:sp>
      <p:sp>
        <p:nvSpPr>
          <p:cNvPr id="249" name="Google Shape;249;p34"/>
          <p:cNvSpPr txBox="1">
            <a:spLocks noGrp="1"/>
          </p:cNvSpPr>
          <p:nvPr>
            <p:ph type="subTitle" idx="9"/>
          </p:nvPr>
        </p:nvSpPr>
        <p:spPr>
          <a:xfrm flipH="1">
            <a:off x="3514655" y="3714750"/>
            <a:ext cx="2114700" cy="87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sp>
        <p:nvSpPr>
          <p:cNvPr id="250" name="Google Shape;250;p34"/>
          <p:cNvSpPr txBox="1">
            <a:spLocks noGrp="1"/>
          </p:cNvSpPr>
          <p:nvPr>
            <p:ph type="ctrTitle" idx="13"/>
          </p:nvPr>
        </p:nvSpPr>
        <p:spPr>
          <a:xfrm flipH="1">
            <a:off x="1259352" y="3028950"/>
            <a:ext cx="1560600" cy="577800"/>
          </a:xfrm>
          <a:prstGeom prst="rect">
            <a:avLst/>
          </a:prstGeom>
        </p:spPr>
        <p:txBody>
          <a:bodyPr spcFirstLastPara="1" wrap="square" lIns="91425" tIns="91425" rIns="91425" bIns="91425" anchor="b" anchorCtr="0">
            <a:noAutofit/>
          </a:bodyPr>
          <a:lstStyle/>
          <a:p>
            <a:pPr lvl="0"/>
            <a:r>
              <a:rPr lang="en-US" dirty="0">
                <a:solidFill>
                  <a:schemeClr val="bg1">
                    <a:lumMod val="10000"/>
                  </a:schemeClr>
                </a:solidFill>
              </a:rPr>
              <a:t>Medication non-adherence </a:t>
            </a:r>
            <a:br>
              <a:rPr lang="en-US" dirty="0"/>
            </a:br>
            <a:endParaRPr dirty="0"/>
          </a:p>
        </p:txBody>
      </p:sp>
      <p:sp>
        <p:nvSpPr>
          <p:cNvPr id="251" name="Google Shape;251;p34"/>
          <p:cNvSpPr txBox="1">
            <a:spLocks noGrp="1"/>
          </p:cNvSpPr>
          <p:nvPr>
            <p:ph type="subTitle" idx="14"/>
          </p:nvPr>
        </p:nvSpPr>
        <p:spPr>
          <a:xfrm flipH="1">
            <a:off x="982302" y="3714750"/>
            <a:ext cx="2114700" cy="875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endParaRPr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1474" y="3715252"/>
            <a:ext cx="13541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19900" y="3714750"/>
            <a:ext cx="1354137"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مستطيل 1"/>
          <p:cNvSpPr/>
          <p:nvPr/>
        </p:nvSpPr>
        <p:spPr>
          <a:xfrm>
            <a:off x="1557898" y="3805359"/>
            <a:ext cx="930063" cy="369332"/>
          </a:xfrm>
          <a:prstGeom prst="rect">
            <a:avLst/>
          </a:prstGeom>
        </p:spPr>
        <p:txBody>
          <a:bodyPr wrap="none">
            <a:spAutoFit/>
          </a:bodyPr>
          <a:lstStyle/>
          <a:p>
            <a:r>
              <a:rPr lang="en-US" sz="1800" b="1" dirty="0">
                <a:solidFill>
                  <a:schemeClr val="bg1">
                    <a:lumMod val="10000"/>
                  </a:schemeClr>
                </a:solidFill>
                <a:latin typeface="Marvel"/>
                <a:ea typeface="Marvel"/>
                <a:cs typeface="Marvel"/>
                <a:sym typeface="Marvel"/>
              </a:rPr>
              <a:t>Radiation</a:t>
            </a:r>
          </a:p>
        </p:txBody>
      </p:sp>
      <p:sp>
        <p:nvSpPr>
          <p:cNvPr id="3" name="مستطيل 2"/>
          <p:cNvSpPr/>
          <p:nvPr/>
        </p:nvSpPr>
        <p:spPr>
          <a:xfrm>
            <a:off x="3943682" y="3817246"/>
            <a:ext cx="1342034" cy="369332"/>
          </a:xfrm>
          <a:prstGeom prst="rect">
            <a:avLst/>
          </a:prstGeom>
        </p:spPr>
        <p:txBody>
          <a:bodyPr wrap="none">
            <a:spAutoFit/>
          </a:bodyPr>
          <a:lstStyle/>
          <a:p>
            <a:r>
              <a:rPr lang="en-US" sz="1800" b="1" dirty="0">
                <a:solidFill>
                  <a:schemeClr val="bg1">
                    <a:lumMod val="10000"/>
                  </a:schemeClr>
                </a:solidFill>
                <a:latin typeface="Marvel"/>
                <a:ea typeface="Marvel"/>
                <a:cs typeface="Marvel"/>
                <a:sym typeface="Marvel"/>
              </a:rPr>
              <a:t>Chemotherapy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1428750"/>
            <a:ext cx="2400126" cy="1392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عنوان فرعي 14"/>
          <p:cNvSpPr>
            <a:spLocks noGrp="1"/>
          </p:cNvSpPr>
          <p:nvPr>
            <p:ph type="subTitle" idx="1"/>
          </p:nvPr>
        </p:nvSpPr>
        <p:spPr>
          <a:xfrm flipH="1">
            <a:off x="624750" y="1321800"/>
            <a:ext cx="5623650" cy="1783350"/>
          </a:xfrm>
        </p:spPr>
        <p:txBody>
          <a:bodyPr/>
          <a:lstStyle/>
          <a:p>
            <a:pPr algn="just"/>
            <a:r>
              <a:rPr lang="en-US" b="1" dirty="0"/>
              <a:t>H. pylori : </a:t>
            </a:r>
            <a:r>
              <a:rPr lang="en-US" i="1" dirty="0"/>
              <a:t>H. pylori</a:t>
            </a:r>
            <a:r>
              <a:rPr lang="en-US" dirty="0"/>
              <a:t> are spiral, </a:t>
            </a:r>
            <a:r>
              <a:rPr lang="en-US" dirty="0" err="1"/>
              <a:t>microaerophilic</a:t>
            </a:r>
            <a:r>
              <a:rPr lang="en-US" dirty="0"/>
              <a:t>, gram-negative bacteria with flagella that has urease, catalase, and oxidase activity.</a:t>
            </a:r>
            <a:r>
              <a:rPr lang="en-US" b="1" dirty="0"/>
              <a:t> </a:t>
            </a:r>
            <a:r>
              <a:rPr lang="en-US" dirty="0"/>
              <a:t>H. pylori is primarily transmitted via person to person routes by either gastro–oral (vomitus) or fecal–oral (diarrhea) contact. Risk factors for acquiring H. pylori include close contact within households, low socioeconomic status, and country of origin</a:t>
            </a:r>
            <a:r>
              <a:rPr lang="en-US" b="1" dirty="0"/>
              <a:t>. </a:t>
            </a:r>
            <a:r>
              <a:rPr lang="en-US" dirty="0"/>
              <a:t>PUD, mucosa-associated lymphoid tissue (MALT) lymphoma, and gastric cancer  have all been linked to H. pylori infection.</a:t>
            </a:r>
          </a:p>
          <a:p>
            <a:pPr marL="114300" indent="0">
              <a:buNone/>
            </a:pPr>
            <a:endParaRPr lang="en-US" b="1" dirty="0"/>
          </a:p>
        </p:txBody>
      </p:sp>
      <p:sp>
        <p:nvSpPr>
          <p:cNvPr id="14" name="عنوان 13"/>
          <p:cNvSpPr>
            <a:spLocks noGrp="1"/>
          </p:cNvSpPr>
          <p:nvPr>
            <p:ph type="title"/>
          </p:nvPr>
        </p:nvSpPr>
        <p:spPr/>
        <p:txBody>
          <a:bodyPr/>
          <a:lstStyle/>
          <a:p>
            <a:r>
              <a:rPr lang="en-US" dirty="0"/>
              <a:t>Etiology </a:t>
            </a:r>
          </a:p>
        </p:txBody>
      </p:sp>
      <p:sp>
        <p:nvSpPr>
          <p:cNvPr id="19" name="مربع نص 18"/>
          <p:cNvSpPr txBox="1"/>
          <p:nvPr/>
        </p:nvSpPr>
        <p:spPr>
          <a:xfrm>
            <a:off x="762000" y="3181350"/>
            <a:ext cx="7391400" cy="1600438"/>
          </a:xfrm>
          <a:prstGeom prst="rect">
            <a:avLst/>
          </a:prstGeom>
          <a:noFill/>
        </p:spPr>
        <p:txBody>
          <a:bodyPr wrap="square" rtlCol="0">
            <a:spAutoFit/>
          </a:bodyPr>
          <a:lstStyle/>
          <a:p>
            <a:pPr algn="just"/>
            <a:r>
              <a:rPr lang="en-US" b="1" dirty="0">
                <a:solidFill>
                  <a:schemeClr val="bg1">
                    <a:lumMod val="25000"/>
                  </a:schemeClr>
                </a:solidFill>
                <a:latin typeface="Assistant ExtraLight" charset="-79"/>
                <a:cs typeface="Assistant ExtraLight" charset="-79"/>
              </a:rPr>
              <a:t>2.  </a:t>
            </a:r>
            <a:r>
              <a:rPr lang="en-US" b="1" dirty="0" err="1">
                <a:solidFill>
                  <a:schemeClr val="bg1">
                    <a:lumMod val="25000"/>
                  </a:schemeClr>
                </a:solidFill>
                <a:latin typeface="Assistant ExtraLight" charset="-79"/>
                <a:cs typeface="Assistant ExtraLight" charset="-79"/>
              </a:rPr>
              <a:t>Nonsteroidal</a:t>
            </a:r>
            <a:r>
              <a:rPr lang="en-US" b="1" dirty="0">
                <a:solidFill>
                  <a:schemeClr val="bg1">
                    <a:lumMod val="25000"/>
                  </a:schemeClr>
                </a:solidFill>
                <a:latin typeface="Assistant ExtraLight" charset="-79"/>
                <a:cs typeface="Assistant ExtraLight" charset="-79"/>
              </a:rPr>
              <a:t> Anti-Inflammatory Drugs:  </a:t>
            </a:r>
            <a:r>
              <a:rPr lang="en-US" dirty="0">
                <a:solidFill>
                  <a:schemeClr val="bg1">
                    <a:lumMod val="25000"/>
                  </a:schemeClr>
                </a:solidFill>
                <a:latin typeface="Assistant ExtraLight" charset="-79"/>
                <a:cs typeface="Assistant ExtraLight" charset="-79"/>
              </a:rPr>
              <a:t>NSAID ulcers and related complications are dependent upon    the dose, duration of use, and type of NSAID. Although dose is important, low doses of nonprescription NSAIDs and low </a:t>
            </a:r>
            <a:r>
              <a:rPr lang="en-US" dirty="0" err="1">
                <a:solidFill>
                  <a:schemeClr val="bg1">
                    <a:lumMod val="25000"/>
                  </a:schemeClr>
                </a:solidFill>
                <a:latin typeface="Assistant ExtraLight" charset="-79"/>
                <a:cs typeface="Assistant ExtraLight" charset="-79"/>
              </a:rPr>
              <a:t>cardioprotective</a:t>
            </a:r>
            <a:r>
              <a:rPr lang="en-US" dirty="0">
                <a:solidFill>
                  <a:schemeClr val="bg1">
                    <a:lumMod val="25000"/>
                  </a:schemeClr>
                </a:solidFill>
                <a:latin typeface="Assistant ExtraLight" charset="-79"/>
                <a:cs typeface="Assistant ExtraLight" charset="-79"/>
              </a:rPr>
              <a:t> dosages of aspirin (81-325 mg/day) can also be attributed to increased risk of ulcer formation. Factors such as NSAID potency, longer duration of effect, and a greater propensity to inhibit cyclooxygenase-1 (COX-1) versus cyclooxygenase-2 (COX-2) </a:t>
            </a:r>
            <a:r>
              <a:rPr lang="en-US" dirty="0" err="1">
                <a:solidFill>
                  <a:schemeClr val="bg1">
                    <a:lumMod val="25000"/>
                  </a:schemeClr>
                </a:solidFill>
                <a:latin typeface="Assistant ExtraLight" charset="-79"/>
                <a:cs typeface="Assistant ExtraLight" charset="-79"/>
              </a:rPr>
              <a:t>isoenzymes</a:t>
            </a:r>
            <a:r>
              <a:rPr lang="en-US" dirty="0">
                <a:solidFill>
                  <a:schemeClr val="bg1">
                    <a:lumMod val="25000"/>
                  </a:schemeClr>
                </a:solidFill>
                <a:latin typeface="Assistant ExtraLight" charset="-79"/>
                <a:cs typeface="Assistant ExtraLight" charset="-79"/>
              </a:rPr>
              <a:t> are associated with increased risk</a:t>
            </a:r>
            <a:r>
              <a:rPr lang="en-US" b="1" dirty="0">
                <a:solidFill>
                  <a:schemeClr val="bg1">
                    <a:lumMod val="25000"/>
                  </a:schemeClr>
                </a:solidFill>
                <a:latin typeface="Assistant ExtraLight" charset="-79"/>
                <a:cs typeface="Assistant ExtraLight" charset="-79"/>
              </a:rPr>
              <a:t> .</a:t>
            </a:r>
          </a:p>
          <a:p>
            <a:endParaRPr lang="en-US" dirty="0"/>
          </a:p>
        </p:txBody>
      </p:sp>
    </p:spTree>
    <p:extLst>
      <p:ext uri="{BB962C8B-B14F-4D97-AF65-F5344CB8AC3E}">
        <p14:creationId xmlns:p14="http://schemas.microsoft.com/office/powerpoint/2010/main" val="17434277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8473" y="0"/>
            <a:ext cx="62611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45284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فرعي 1"/>
          <p:cNvSpPr>
            <a:spLocks noGrp="1"/>
          </p:cNvSpPr>
          <p:nvPr>
            <p:ph type="subTitle" idx="1"/>
          </p:nvPr>
        </p:nvSpPr>
        <p:spPr>
          <a:xfrm flipH="1">
            <a:off x="609600" y="1200150"/>
            <a:ext cx="7924800" cy="3764550"/>
          </a:xfrm>
        </p:spPr>
        <p:txBody>
          <a:bodyPr/>
          <a:lstStyle/>
          <a:p>
            <a:pPr algn="just">
              <a:buAutoNum type="arabicPeriod" startAt="3"/>
            </a:pPr>
            <a:r>
              <a:rPr lang="en-US" b="1" dirty="0"/>
              <a:t>Cigarette Smoking: </a:t>
            </a:r>
            <a:r>
              <a:rPr lang="en-US" dirty="0"/>
              <a:t>Cigarette smoking impairs ulcer healing, promotes ulcer recurrence, and increases ulcer risk. However, the underlying mechanisms by which cigarette smoking exerts these adverse effects remains unclear. Possible mechanisms include mucosal ischemia, inhibition of pancreatic bicarbonate secretion, and increases in gastric acid and mucous secretion.</a:t>
            </a:r>
          </a:p>
          <a:p>
            <a:pPr algn="just">
              <a:buAutoNum type="arabicPeriod" startAt="3"/>
            </a:pPr>
            <a:endParaRPr lang="en-US" dirty="0"/>
          </a:p>
          <a:p>
            <a:pPr algn="just">
              <a:buAutoNum type="arabicPeriod" startAt="3"/>
            </a:pPr>
            <a:r>
              <a:rPr lang="en-US" b="1" dirty="0"/>
              <a:t>Psychological Stress: </a:t>
            </a:r>
            <a:r>
              <a:rPr lang="en-US" dirty="0"/>
              <a:t>Emotional stress may induce behavioral risks such as smoking and the use of NSAIDs or alter the inflammatory response or resistance to H. pylori infection. The role of stress and how it affects PUD is complex and probably multifactorial.</a:t>
            </a:r>
          </a:p>
          <a:p>
            <a:pPr marL="114300" indent="0" algn="just">
              <a:buNone/>
            </a:pPr>
            <a:endParaRPr lang="en-US" dirty="0"/>
          </a:p>
          <a:p>
            <a:pPr>
              <a:buAutoNum type="arabicPeriod" startAt="3"/>
            </a:pPr>
            <a:endParaRPr lang="en-US" dirty="0"/>
          </a:p>
        </p:txBody>
      </p:sp>
      <p:sp>
        <p:nvSpPr>
          <p:cNvPr id="3" name="عنوان 2"/>
          <p:cNvSpPr>
            <a:spLocks noGrp="1"/>
          </p:cNvSpPr>
          <p:nvPr>
            <p:ph type="title"/>
          </p:nvPr>
        </p:nvSpPr>
        <p:spPr>
          <a:xfrm>
            <a:off x="594657" y="355641"/>
            <a:ext cx="3155400" cy="768309"/>
          </a:xfrm>
        </p:spPr>
        <p:txBody>
          <a:bodyPr/>
          <a:lstStyle/>
          <a:p>
            <a:r>
              <a:rPr lang="en-US" dirty="0">
                <a:effectLst>
                  <a:outerShdw blurRad="38100" dist="38100" dir="2700000" algn="tl">
                    <a:srgbClr val="000000">
                      <a:alpha val="43137"/>
                    </a:srgbClr>
                  </a:outerShdw>
                </a:effectLst>
              </a:rPr>
              <a:t>Etiology </a:t>
            </a:r>
          </a:p>
        </p:txBody>
      </p:sp>
    </p:spTree>
    <p:extLst>
      <p:ext uri="{BB962C8B-B14F-4D97-AF65-F5344CB8AC3E}">
        <p14:creationId xmlns:p14="http://schemas.microsoft.com/office/powerpoint/2010/main" val="1389512078"/>
      </p:ext>
    </p:extLst>
  </p:cSld>
  <p:clrMapOvr>
    <a:masterClrMapping/>
  </p:clrMapOvr>
</p:sld>
</file>

<file path=ppt/theme/theme1.xml><?xml version="1.0" encoding="utf-8"?>
<a:theme xmlns:a="http://schemas.openxmlformats.org/drawingml/2006/main" name="Pregnancy Breakthrough by Slidesgo">
  <a:themeElements>
    <a:clrScheme name="Simple Light">
      <a:dk1>
        <a:srgbClr val="434343"/>
      </a:dk1>
      <a:lt1>
        <a:srgbClr val="F2F2F2"/>
      </a:lt1>
      <a:dk2>
        <a:srgbClr val="595959"/>
      </a:dk2>
      <a:lt2>
        <a:srgbClr val="EE8C94"/>
      </a:lt2>
      <a:accent1>
        <a:srgbClr val="F2F2F2"/>
      </a:accent1>
      <a:accent2>
        <a:srgbClr val="EE8C94"/>
      </a:accent2>
      <a:accent3>
        <a:srgbClr val="AED7E8"/>
      </a:accent3>
      <a:accent4>
        <a:srgbClr val="F2D9CF"/>
      </a:accent4>
      <a:accent5>
        <a:srgbClr val="EE8C94"/>
      </a:accent5>
      <a:accent6>
        <a:srgbClr val="AED7E8"/>
      </a:accent6>
      <a:hlink>
        <a:srgbClr val="43434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8905</TotalTime>
  <Words>3190</Words>
  <Application>Microsoft Macintosh PowerPoint</Application>
  <PresentationFormat>On-screen Show (16:9)</PresentationFormat>
  <Paragraphs>347</Paragraphs>
  <Slides>34</Slides>
  <Notes>5</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34</vt:i4>
      </vt:variant>
    </vt:vector>
  </HeadingPairs>
  <TitlesOfParts>
    <vt:vector size="46" baseType="lpstr">
      <vt:lpstr>Source Sans Pro</vt:lpstr>
      <vt:lpstr>Thasadith</vt:lpstr>
      <vt:lpstr>Nunito Light</vt:lpstr>
      <vt:lpstr>Assistant ExtraLight</vt:lpstr>
      <vt:lpstr>Raleway Thin</vt:lpstr>
      <vt:lpstr>Arial</vt:lpstr>
      <vt:lpstr>Wingdings</vt:lpstr>
      <vt:lpstr>Courier New</vt:lpstr>
      <vt:lpstr>Marvel</vt:lpstr>
      <vt:lpstr>PT Serif</vt:lpstr>
      <vt:lpstr>Roboto Condensed Light</vt:lpstr>
      <vt:lpstr>Pregnancy Breakthrough by Slidesgo</vt:lpstr>
      <vt:lpstr>Peptic ulcer disease</vt:lpstr>
      <vt:lpstr>What is peptic ulcer disease?</vt:lpstr>
      <vt:lpstr>PowerPoint Presentation</vt:lpstr>
      <vt:lpstr>PowerPoint Presentation</vt:lpstr>
      <vt:lpstr>Comparison of Common Forms of Peptic Ulcer.</vt:lpstr>
      <vt:lpstr>Potential Causes of PUD </vt:lpstr>
      <vt:lpstr>Etiology </vt:lpstr>
      <vt:lpstr>PowerPoint Presentation</vt:lpstr>
      <vt:lpstr>Etiology </vt:lpstr>
      <vt:lpstr>PATHOPHYSIOLOGY </vt:lpstr>
      <vt:lpstr>PowerPoint Presentation</vt:lpstr>
      <vt:lpstr>Signs and Symptoms </vt:lpstr>
      <vt:lpstr>PowerPoint Presentation</vt:lpstr>
      <vt:lpstr>Complications </vt:lpstr>
      <vt:lpstr>Diagnosis </vt:lpstr>
      <vt:lpstr>Diagnosis of H. pylori </vt:lpstr>
      <vt:lpstr>Diagnosis of H. pylori </vt:lpstr>
      <vt:lpstr>General Approach to Treatment </vt:lpstr>
      <vt:lpstr>Non-pharmacologic Therapy</vt:lpstr>
      <vt:lpstr>Pharmacologic Therapy </vt:lpstr>
      <vt:lpstr>Regimens for H. pylori</vt:lpstr>
      <vt:lpstr>Regimens for H. pylori</vt:lpstr>
      <vt:lpstr>Regimens for H. pylori</vt:lpstr>
      <vt:lpstr>Regimens for H. pylori</vt:lpstr>
      <vt:lpstr>Regimens for H. pylori</vt:lpstr>
      <vt:lpstr>PowerPoint Presentation</vt:lpstr>
      <vt:lpstr>PowerPoint Presentation</vt:lpstr>
      <vt:lpstr>Treatment of Nonsteroidal Anti-Inflammatory Drug-Induced Ulcers</vt:lpstr>
      <vt:lpstr>PowerPoint Presentation</vt:lpstr>
      <vt:lpstr>PowerPoint Presentation</vt:lpstr>
      <vt:lpstr>Treatment of Nonsteroidal Anti-Inflammatory Drug-Induced Ulcers </vt:lpstr>
      <vt:lpstr>Related disorders</vt:lpstr>
      <vt:lpstr>Related disorders</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Peptic ulcer disease</dc:title>
  <dc:creator>alameer</dc:creator>
  <cp:lastModifiedBy>hanan nofal</cp:lastModifiedBy>
  <cp:revision>116</cp:revision>
  <dcterms:modified xsi:type="dcterms:W3CDTF">2021-01-16T17:48:03Z</dcterms:modified>
</cp:coreProperties>
</file>