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53"/>
  </p:notesMasterIdLst>
  <p:sldIdLst>
    <p:sldId id="256" r:id="rId2"/>
    <p:sldId id="257" r:id="rId3"/>
    <p:sldId id="310" r:id="rId4"/>
    <p:sldId id="309" r:id="rId5"/>
    <p:sldId id="260" r:id="rId6"/>
    <p:sldId id="258" r:id="rId7"/>
    <p:sldId id="312" r:id="rId8"/>
    <p:sldId id="313" r:id="rId9"/>
    <p:sldId id="314" r:id="rId10"/>
    <p:sldId id="315" r:id="rId11"/>
    <p:sldId id="317" r:id="rId12"/>
    <p:sldId id="316" r:id="rId13"/>
    <p:sldId id="318" r:id="rId14"/>
    <p:sldId id="320" r:id="rId15"/>
    <p:sldId id="319" r:id="rId16"/>
    <p:sldId id="321" r:id="rId17"/>
    <p:sldId id="323" r:id="rId18"/>
    <p:sldId id="324" r:id="rId19"/>
    <p:sldId id="325" r:id="rId20"/>
    <p:sldId id="262" r:id="rId21"/>
    <p:sldId id="326" r:id="rId22"/>
    <p:sldId id="327" r:id="rId23"/>
    <p:sldId id="328" r:id="rId24"/>
    <p:sldId id="269" r:id="rId25"/>
    <p:sldId id="329" r:id="rId26"/>
    <p:sldId id="330" r:id="rId27"/>
    <p:sldId id="331" r:id="rId28"/>
    <p:sldId id="332" r:id="rId29"/>
    <p:sldId id="334" r:id="rId30"/>
    <p:sldId id="333" r:id="rId31"/>
    <p:sldId id="335" r:id="rId32"/>
    <p:sldId id="336" r:id="rId33"/>
    <p:sldId id="337" r:id="rId34"/>
    <p:sldId id="287" r:id="rId35"/>
    <p:sldId id="338" r:id="rId36"/>
    <p:sldId id="339" r:id="rId37"/>
    <p:sldId id="340" r:id="rId38"/>
    <p:sldId id="266" r:id="rId39"/>
    <p:sldId id="261" r:id="rId40"/>
    <p:sldId id="263" r:id="rId41"/>
    <p:sldId id="341" r:id="rId42"/>
    <p:sldId id="342" r:id="rId43"/>
    <p:sldId id="311" r:id="rId44"/>
    <p:sldId id="343" r:id="rId45"/>
    <p:sldId id="344" r:id="rId46"/>
    <p:sldId id="346" r:id="rId47"/>
    <p:sldId id="345" r:id="rId48"/>
    <p:sldId id="347" r:id="rId49"/>
    <p:sldId id="348" r:id="rId50"/>
    <p:sldId id="349" r:id="rId51"/>
    <p:sldId id="350"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Pacifico" pitchFamily="2" charset="77"/>
      <p:regular r:id="rId58"/>
    </p:embeddedFont>
    <p:embeddedFont>
      <p:font typeface="Quicksand" pitchFamily="2" charset="77"/>
      <p:regular r:id="rId59"/>
      <p:bold r:id="rId60"/>
    </p:embeddedFont>
    <p:embeddedFont>
      <p:font typeface="Quicksand Light" pitchFamily="2" charset="77"/>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1B6F39-CB24-44CE-B2E5-1E468B08910D}">
  <a:tblStyle styleId="{971B6F39-CB24-44CE-B2E5-1E468B0891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37"/>
  </p:normalViewPr>
  <p:slideViewPr>
    <p:cSldViewPr snapToGrid="0" snapToObjects="1">
      <p:cViewPr varScale="1">
        <p:scale>
          <a:sx n="152" d="100"/>
          <a:sy n="152" d="100"/>
        </p:scale>
        <p:origin x="4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303f8047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303f8047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303f80478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303f80478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8c07566cc1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8c07566cc1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303f80478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303f80478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303f804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303f804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303f8047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303f8047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b81364c40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b81364c40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070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8c07566cc1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8c07566cc1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82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303f80478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303f80478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71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b81364c4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b81364c4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318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303f8047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303f8047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62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b81364c40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b81364c40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b81364c40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b81364c40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b81364c40_0_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b81364c40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79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b81364c40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b81364c40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5847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b81364c4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b81364c4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648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43750" y="1625188"/>
            <a:ext cx="6856500" cy="1454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Pacifico"/>
              <a:buNone/>
              <a:defRPr sz="8500">
                <a:latin typeface="Pacifico"/>
                <a:ea typeface="Pacifico"/>
                <a:cs typeface="Pacifico"/>
                <a:sym typeface="Pacifico"/>
              </a:defRPr>
            </a:lvl1pPr>
            <a:lvl2pPr lvl="1"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2pPr>
            <a:lvl3pPr lvl="2"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3pPr>
            <a:lvl4pPr lvl="3"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4pPr>
            <a:lvl5pPr lvl="4"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5pPr>
            <a:lvl6pPr lvl="5"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6pPr>
            <a:lvl7pPr lvl="6"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7pPr>
            <a:lvl8pPr lvl="7"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8pPr>
            <a:lvl9pPr lvl="8"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9pPr>
          </a:lstStyle>
          <a:p>
            <a:endParaRPr/>
          </a:p>
        </p:txBody>
      </p:sp>
      <p:sp>
        <p:nvSpPr>
          <p:cNvPr id="10" name="Google Shape;10;p2"/>
          <p:cNvSpPr txBox="1">
            <a:spLocks noGrp="1"/>
          </p:cNvSpPr>
          <p:nvPr>
            <p:ph type="subTitle" idx="1"/>
          </p:nvPr>
        </p:nvSpPr>
        <p:spPr>
          <a:xfrm>
            <a:off x="1143550" y="2853850"/>
            <a:ext cx="6856800" cy="48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2">
  <p:cSld name="TITLE_AND_BODY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726225" y="438118"/>
            <a:ext cx="765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13"/>
          <p:cNvSpPr txBox="1">
            <a:spLocks noGrp="1"/>
          </p:cNvSpPr>
          <p:nvPr>
            <p:ph type="body" idx="1"/>
          </p:nvPr>
        </p:nvSpPr>
        <p:spPr>
          <a:xfrm>
            <a:off x="762400" y="1043483"/>
            <a:ext cx="7619100" cy="3681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Livvic"/>
              <a:buAutoNum type="arabicPeriod"/>
              <a:defRPr sz="1200"/>
            </a:lvl1pPr>
            <a:lvl2pPr marL="914400" lvl="1" indent="-304800" rtl="0">
              <a:spcBef>
                <a:spcPts val="1600"/>
              </a:spcBef>
              <a:spcAft>
                <a:spcPts val="0"/>
              </a:spcAft>
              <a:buSzPts val="1200"/>
              <a:buFont typeface="Roboto Condensed Light"/>
              <a:buAutoNum type="alphaLcPeriod"/>
              <a:defRPr sz="1200"/>
            </a:lvl2pPr>
            <a:lvl3pPr marL="1371600" lvl="2" indent="-304800" rtl="0">
              <a:spcBef>
                <a:spcPts val="1600"/>
              </a:spcBef>
              <a:spcAft>
                <a:spcPts val="0"/>
              </a:spcAft>
              <a:buSzPts val="1200"/>
              <a:buFont typeface="Roboto Condensed Light"/>
              <a:buAutoNum type="romanLcPeriod"/>
              <a:defRPr sz="1200"/>
            </a:lvl3pPr>
            <a:lvl4pPr marL="1828800" lvl="3" indent="-304800" rtl="0">
              <a:spcBef>
                <a:spcPts val="1600"/>
              </a:spcBef>
              <a:spcAft>
                <a:spcPts val="0"/>
              </a:spcAft>
              <a:buSzPts val="1200"/>
              <a:buFont typeface="Roboto Condensed Light"/>
              <a:buAutoNum type="arabicPeriod"/>
              <a:defRPr sz="1200"/>
            </a:lvl4pPr>
            <a:lvl5pPr marL="2286000" lvl="4" indent="-304800" rtl="0">
              <a:spcBef>
                <a:spcPts val="1600"/>
              </a:spcBef>
              <a:spcAft>
                <a:spcPts val="0"/>
              </a:spcAft>
              <a:buSzPts val="1200"/>
              <a:buFont typeface="Roboto Condensed Light"/>
              <a:buAutoNum type="alphaLcPeriod"/>
              <a:defRPr sz="1200"/>
            </a:lvl5pPr>
            <a:lvl6pPr marL="2743200" lvl="5" indent="-304800" rtl="0">
              <a:spcBef>
                <a:spcPts val="1600"/>
              </a:spcBef>
              <a:spcAft>
                <a:spcPts val="0"/>
              </a:spcAft>
              <a:buSzPts val="1200"/>
              <a:buFont typeface="Roboto Condensed Light"/>
              <a:buAutoNum type="romanLcPeriod"/>
              <a:defRPr sz="1200"/>
            </a:lvl6pPr>
            <a:lvl7pPr marL="3200400" lvl="6" indent="-304800" rtl="0">
              <a:spcBef>
                <a:spcPts val="1600"/>
              </a:spcBef>
              <a:spcAft>
                <a:spcPts val="0"/>
              </a:spcAft>
              <a:buSzPts val="1200"/>
              <a:buFont typeface="Roboto Condensed Light"/>
              <a:buAutoNum type="arabicPeriod"/>
              <a:defRPr sz="1200"/>
            </a:lvl7pPr>
            <a:lvl8pPr marL="3657600" lvl="7" indent="-304800" rtl="0">
              <a:spcBef>
                <a:spcPts val="1600"/>
              </a:spcBef>
              <a:spcAft>
                <a:spcPts val="0"/>
              </a:spcAft>
              <a:buSzPts val="1200"/>
              <a:buFont typeface="Roboto Condensed Light"/>
              <a:buAutoNum type="alphaLcPeriod"/>
              <a:defRPr sz="1200"/>
            </a:lvl8pPr>
            <a:lvl9pPr marL="4114800" lvl="8" indent="-304800" rtl="0">
              <a:spcBef>
                <a:spcPts val="1600"/>
              </a:spcBef>
              <a:spcAft>
                <a:spcPts val="1600"/>
              </a:spcAft>
              <a:buSzPts val="1200"/>
              <a:buFont typeface="Roboto Condensed Light"/>
              <a:buAutoNum type="romanLcPeriod"/>
              <a:defRPr sz="1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726225" y="438312"/>
            <a:ext cx="773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14"/>
          <p:cNvSpPr txBox="1">
            <a:spLocks noGrp="1"/>
          </p:cNvSpPr>
          <p:nvPr>
            <p:ph type="subTitle" idx="1"/>
          </p:nvPr>
        </p:nvSpPr>
        <p:spPr>
          <a:xfrm>
            <a:off x="1472995" y="1462050"/>
            <a:ext cx="29655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lt2"/>
                </a:solidFill>
                <a:latin typeface="Quicksand"/>
                <a:ea typeface="Quicksand"/>
                <a:cs typeface="Quicksand"/>
                <a:sym typeface="Quicksand"/>
              </a:defRPr>
            </a:lvl1pPr>
            <a:lvl2pPr lvl="1" rtl="0">
              <a:spcBef>
                <a:spcPts val="1600"/>
              </a:spcBef>
              <a:spcAft>
                <a:spcPts val="0"/>
              </a:spcAft>
              <a:buNone/>
              <a:defRPr sz="1800">
                <a:solidFill>
                  <a:schemeClr val="lt2"/>
                </a:solidFill>
                <a:latin typeface="Quicksand"/>
                <a:ea typeface="Quicksand"/>
                <a:cs typeface="Quicksand"/>
                <a:sym typeface="Quicksand"/>
              </a:defRPr>
            </a:lvl2pPr>
            <a:lvl3pPr lvl="2" rtl="0">
              <a:spcBef>
                <a:spcPts val="1600"/>
              </a:spcBef>
              <a:spcAft>
                <a:spcPts val="0"/>
              </a:spcAft>
              <a:buNone/>
              <a:defRPr sz="1800">
                <a:solidFill>
                  <a:schemeClr val="lt2"/>
                </a:solidFill>
                <a:latin typeface="Quicksand"/>
                <a:ea typeface="Quicksand"/>
                <a:cs typeface="Quicksand"/>
                <a:sym typeface="Quicksand"/>
              </a:defRPr>
            </a:lvl3pPr>
            <a:lvl4pPr lvl="3" rtl="0">
              <a:spcBef>
                <a:spcPts val="1600"/>
              </a:spcBef>
              <a:spcAft>
                <a:spcPts val="0"/>
              </a:spcAft>
              <a:buNone/>
              <a:defRPr sz="1800">
                <a:solidFill>
                  <a:schemeClr val="lt2"/>
                </a:solidFill>
                <a:latin typeface="Quicksand"/>
                <a:ea typeface="Quicksand"/>
                <a:cs typeface="Quicksand"/>
                <a:sym typeface="Quicksand"/>
              </a:defRPr>
            </a:lvl4pPr>
            <a:lvl5pPr lvl="4" rtl="0">
              <a:spcBef>
                <a:spcPts val="1600"/>
              </a:spcBef>
              <a:spcAft>
                <a:spcPts val="0"/>
              </a:spcAft>
              <a:buNone/>
              <a:defRPr sz="1800">
                <a:solidFill>
                  <a:schemeClr val="lt2"/>
                </a:solidFill>
                <a:latin typeface="Quicksand"/>
                <a:ea typeface="Quicksand"/>
                <a:cs typeface="Quicksand"/>
                <a:sym typeface="Quicksand"/>
              </a:defRPr>
            </a:lvl5pPr>
            <a:lvl6pPr lvl="5" rtl="0">
              <a:spcBef>
                <a:spcPts val="1600"/>
              </a:spcBef>
              <a:spcAft>
                <a:spcPts val="0"/>
              </a:spcAft>
              <a:buNone/>
              <a:defRPr sz="1800">
                <a:solidFill>
                  <a:schemeClr val="lt2"/>
                </a:solidFill>
                <a:latin typeface="Quicksand"/>
                <a:ea typeface="Quicksand"/>
                <a:cs typeface="Quicksand"/>
                <a:sym typeface="Quicksand"/>
              </a:defRPr>
            </a:lvl6pPr>
            <a:lvl7pPr lvl="6" rtl="0">
              <a:spcBef>
                <a:spcPts val="1600"/>
              </a:spcBef>
              <a:spcAft>
                <a:spcPts val="0"/>
              </a:spcAft>
              <a:buNone/>
              <a:defRPr sz="1800">
                <a:solidFill>
                  <a:schemeClr val="lt2"/>
                </a:solidFill>
                <a:latin typeface="Quicksand"/>
                <a:ea typeface="Quicksand"/>
                <a:cs typeface="Quicksand"/>
                <a:sym typeface="Quicksand"/>
              </a:defRPr>
            </a:lvl7pPr>
            <a:lvl8pPr lvl="7" rtl="0">
              <a:spcBef>
                <a:spcPts val="1600"/>
              </a:spcBef>
              <a:spcAft>
                <a:spcPts val="0"/>
              </a:spcAft>
              <a:buNone/>
              <a:defRPr sz="1800">
                <a:solidFill>
                  <a:schemeClr val="lt2"/>
                </a:solidFill>
                <a:latin typeface="Quicksand"/>
                <a:ea typeface="Quicksand"/>
                <a:cs typeface="Quicksand"/>
                <a:sym typeface="Quicksand"/>
              </a:defRPr>
            </a:lvl8pPr>
            <a:lvl9pPr lvl="8" rtl="0">
              <a:spcBef>
                <a:spcPts val="1600"/>
              </a:spcBef>
              <a:spcAft>
                <a:spcPts val="1600"/>
              </a:spcAft>
              <a:buNone/>
              <a:defRPr sz="1800">
                <a:solidFill>
                  <a:schemeClr val="lt2"/>
                </a:solidFill>
                <a:latin typeface="Quicksand"/>
                <a:ea typeface="Quicksand"/>
                <a:cs typeface="Quicksand"/>
                <a:sym typeface="Quicksand"/>
              </a:defRPr>
            </a:lvl9pPr>
          </a:lstStyle>
          <a:p>
            <a:endParaRPr/>
          </a:p>
        </p:txBody>
      </p:sp>
      <p:sp>
        <p:nvSpPr>
          <p:cNvPr id="47" name="Google Shape;47;p14"/>
          <p:cNvSpPr txBox="1">
            <a:spLocks noGrp="1"/>
          </p:cNvSpPr>
          <p:nvPr>
            <p:ph type="subTitle" idx="2"/>
          </p:nvPr>
        </p:nvSpPr>
        <p:spPr>
          <a:xfrm>
            <a:off x="1357026" y="1816000"/>
            <a:ext cx="2965500" cy="232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48" name="Google Shape;48;p14"/>
          <p:cNvSpPr txBox="1">
            <a:spLocks noGrp="1"/>
          </p:cNvSpPr>
          <p:nvPr>
            <p:ph type="subTitle" idx="3"/>
          </p:nvPr>
        </p:nvSpPr>
        <p:spPr>
          <a:xfrm>
            <a:off x="4939598" y="1462050"/>
            <a:ext cx="3484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lt2"/>
                </a:solidFill>
                <a:latin typeface="Quicksand"/>
                <a:ea typeface="Quicksand"/>
                <a:cs typeface="Quicksand"/>
                <a:sym typeface="Quicksand"/>
              </a:defRPr>
            </a:lvl1pPr>
            <a:lvl2pPr lvl="1" rtl="0">
              <a:spcBef>
                <a:spcPts val="1600"/>
              </a:spcBef>
              <a:spcAft>
                <a:spcPts val="0"/>
              </a:spcAft>
              <a:buNone/>
              <a:defRPr sz="1800">
                <a:solidFill>
                  <a:schemeClr val="lt2"/>
                </a:solidFill>
                <a:latin typeface="Quicksand"/>
                <a:ea typeface="Quicksand"/>
                <a:cs typeface="Quicksand"/>
                <a:sym typeface="Quicksand"/>
              </a:defRPr>
            </a:lvl2pPr>
            <a:lvl3pPr lvl="2" rtl="0">
              <a:spcBef>
                <a:spcPts val="1600"/>
              </a:spcBef>
              <a:spcAft>
                <a:spcPts val="0"/>
              </a:spcAft>
              <a:buNone/>
              <a:defRPr sz="1800">
                <a:solidFill>
                  <a:schemeClr val="lt2"/>
                </a:solidFill>
                <a:latin typeface="Quicksand"/>
                <a:ea typeface="Quicksand"/>
                <a:cs typeface="Quicksand"/>
                <a:sym typeface="Quicksand"/>
              </a:defRPr>
            </a:lvl3pPr>
            <a:lvl4pPr lvl="3" rtl="0">
              <a:spcBef>
                <a:spcPts val="1600"/>
              </a:spcBef>
              <a:spcAft>
                <a:spcPts val="0"/>
              </a:spcAft>
              <a:buNone/>
              <a:defRPr sz="1800">
                <a:solidFill>
                  <a:schemeClr val="lt2"/>
                </a:solidFill>
                <a:latin typeface="Quicksand"/>
                <a:ea typeface="Quicksand"/>
                <a:cs typeface="Quicksand"/>
                <a:sym typeface="Quicksand"/>
              </a:defRPr>
            </a:lvl4pPr>
            <a:lvl5pPr lvl="4" rtl="0">
              <a:spcBef>
                <a:spcPts val="1600"/>
              </a:spcBef>
              <a:spcAft>
                <a:spcPts val="0"/>
              </a:spcAft>
              <a:buNone/>
              <a:defRPr sz="1800">
                <a:solidFill>
                  <a:schemeClr val="lt2"/>
                </a:solidFill>
                <a:latin typeface="Quicksand"/>
                <a:ea typeface="Quicksand"/>
                <a:cs typeface="Quicksand"/>
                <a:sym typeface="Quicksand"/>
              </a:defRPr>
            </a:lvl5pPr>
            <a:lvl6pPr lvl="5" rtl="0">
              <a:spcBef>
                <a:spcPts val="1600"/>
              </a:spcBef>
              <a:spcAft>
                <a:spcPts val="0"/>
              </a:spcAft>
              <a:buNone/>
              <a:defRPr sz="1800">
                <a:solidFill>
                  <a:schemeClr val="lt2"/>
                </a:solidFill>
                <a:latin typeface="Quicksand"/>
                <a:ea typeface="Quicksand"/>
                <a:cs typeface="Quicksand"/>
                <a:sym typeface="Quicksand"/>
              </a:defRPr>
            </a:lvl6pPr>
            <a:lvl7pPr lvl="6" rtl="0">
              <a:spcBef>
                <a:spcPts val="1600"/>
              </a:spcBef>
              <a:spcAft>
                <a:spcPts val="0"/>
              </a:spcAft>
              <a:buNone/>
              <a:defRPr sz="1800">
                <a:solidFill>
                  <a:schemeClr val="lt2"/>
                </a:solidFill>
                <a:latin typeface="Quicksand"/>
                <a:ea typeface="Quicksand"/>
                <a:cs typeface="Quicksand"/>
                <a:sym typeface="Quicksand"/>
              </a:defRPr>
            </a:lvl7pPr>
            <a:lvl8pPr lvl="7" rtl="0">
              <a:spcBef>
                <a:spcPts val="1600"/>
              </a:spcBef>
              <a:spcAft>
                <a:spcPts val="0"/>
              </a:spcAft>
              <a:buNone/>
              <a:defRPr sz="1800">
                <a:solidFill>
                  <a:schemeClr val="lt2"/>
                </a:solidFill>
                <a:latin typeface="Quicksand"/>
                <a:ea typeface="Quicksand"/>
                <a:cs typeface="Quicksand"/>
                <a:sym typeface="Quicksand"/>
              </a:defRPr>
            </a:lvl8pPr>
            <a:lvl9pPr lvl="8" rtl="0">
              <a:spcBef>
                <a:spcPts val="1600"/>
              </a:spcBef>
              <a:spcAft>
                <a:spcPts val="1600"/>
              </a:spcAft>
              <a:buNone/>
              <a:defRPr sz="1800">
                <a:solidFill>
                  <a:schemeClr val="lt2"/>
                </a:solidFill>
                <a:latin typeface="Quicksand"/>
                <a:ea typeface="Quicksand"/>
                <a:cs typeface="Quicksand"/>
                <a:sym typeface="Quicksand"/>
              </a:defRPr>
            </a:lvl9pPr>
          </a:lstStyle>
          <a:p>
            <a:endParaRPr/>
          </a:p>
        </p:txBody>
      </p:sp>
      <p:sp>
        <p:nvSpPr>
          <p:cNvPr id="49" name="Google Shape;49;p14"/>
          <p:cNvSpPr txBox="1">
            <a:spLocks noGrp="1"/>
          </p:cNvSpPr>
          <p:nvPr>
            <p:ph type="subTitle" idx="4"/>
          </p:nvPr>
        </p:nvSpPr>
        <p:spPr>
          <a:xfrm>
            <a:off x="4823625" y="1815999"/>
            <a:ext cx="3484800" cy="228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3">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726300" y="438312"/>
            <a:ext cx="7691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 name="Google Shape;52;p15"/>
          <p:cNvSpPr txBox="1">
            <a:spLocks noGrp="1"/>
          </p:cNvSpPr>
          <p:nvPr>
            <p:ph type="subTitle" idx="1"/>
          </p:nvPr>
        </p:nvSpPr>
        <p:spPr>
          <a:xfrm>
            <a:off x="1745248" y="1411538"/>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53" name="Google Shape;53;p15"/>
          <p:cNvSpPr txBox="1">
            <a:spLocks noGrp="1"/>
          </p:cNvSpPr>
          <p:nvPr>
            <p:ph type="subTitle" idx="2"/>
          </p:nvPr>
        </p:nvSpPr>
        <p:spPr>
          <a:xfrm>
            <a:off x="1745248" y="1777425"/>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4" name="Google Shape;54;p15"/>
          <p:cNvSpPr txBox="1">
            <a:spLocks noGrp="1"/>
          </p:cNvSpPr>
          <p:nvPr>
            <p:ph type="subTitle" idx="3"/>
          </p:nvPr>
        </p:nvSpPr>
        <p:spPr>
          <a:xfrm>
            <a:off x="5702999" y="1412225"/>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55" name="Google Shape;55;p15"/>
          <p:cNvSpPr txBox="1">
            <a:spLocks noGrp="1"/>
          </p:cNvSpPr>
          <p:nvPr>
            <p:ph type="subTitle" idx="4"/>
          </p:nvPr>
        </p:nvSpPr>
        <p:spPr>
          <a:xfrm>
            <a:off x="5702999" y="1778232"/>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6" name="Google Shape;56;p15"/>
          <p:cNvSpPr txBox="1">
            <a:spLocks noGrp="1"/>
          </p:cNvSpPr>
          <p:nvPr>
            <p:ph type="subTitle" idx="5"/>
          </p:nvPr>
        </p:nvSpPr>
        <p:spPr>
          <a:xfrm>
            <a:off x="1745249" y="2903150"/>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57" name="Google Shape;57;p15"/>
          <p:cNvSpPr txBox="1">
            <a:spLocks noGrp="1"/>
          </p:cNvSpPr>
          <p:nvPr>
            <p:ph type="subTitle" idx="6"/>
          </p:nvPr>
        </p:nvSpPr>
        <p:spPr>
          <a:xfrm>
            <a:off x="1745249" y="3268450"/>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8" name="Google Shape;58;p15"/>
          <p:cNvSpPr txBox="1">
            <a:spLocks noGrp="1"/>
          </p:cNvSpPr>
          <p:nvPr>
            <p:ph type="title" idx="7" hasCustomPrompt="1"/>
          </p:nvPr>
        </p:nvSpPr>
        <p:spPr>
          <a:xfrm>
            <a:off x="988753" y="1603788"/>
            <a:ext cx="565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9" name="Google Shape;59;p15"/>
          <p:cNvSpPr txBox="1">
            <a:spLocks noGrp="1"/>
          </p:cNvSpPr>
          <p:nvPr>
            <p:ph type="title" idx="8" hasCustomPrompt="1"/>
          </p:nvPr>
        </p:nvSpPr>
        <p:spPr>
          <a:xfrm>
            <a:off x="4947136" y="1603788"/>
            <a:ext cx="600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60" name="Google Shape;60;p15"/>
          <p:cNvSpPr txBox="1">
            <a:spLocks noGrp="1"/>
          </p:cNvSpPr>
          <p:nvPr>
            <p:ph type="title" idx="9" hasCustomPrompt="1"/>
          </p:nvPr>
        </p:nvSpPr>
        <p:spPr>
          <a:xfrm>
            <a:off x="947353" y="3107095"/>
            <a:ext cx="648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61" name="Google Shape;61;p15"/>
          <p:cNvSpPr txBox="1">
            <a:spLocks noGrp="1"/>
          </p:cNvSpPr>
          <p:nvPr>
            <p:ph type="subTitle" idx="13"/>
          </p:nvPr>
        </p:nvSpPr>
        <p:spPr>
          <a:xfrm>
            <a:off x="5703009" y="2903150"/>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62" name="Google Shape;62;p15"/>
          <p:cNvSpPr txBox="1">
            <a:spLocks noGrp="1"/>
          </p:cNvSpPr>
          <p:nvPr>
            <p:ph type="subTitle" idx="14"/>
          </p:nvPr>
        </p:nvSpPr>
        <p:spPr>
          <a:xfrm>
            <a:off x="5703009" y="3268461"/>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3" name="Google Shape;63;p15"/>
          <p:cNvSpPr txBox="1">
            <a:spLocks noGrp="1"/>
          </p:cNvSpPr>
          <p:nvPr>
            <p:ph type="title" idx="15" hasCustomPrompt="1"/>
          </p:nvPr>
        </p:nvSpPr>
        <p:spPr>
          <a:xfrm>
            <a:off x="4923586" y="3107095"/>
            <a:ext cx="648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4">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726225" y="438312"/>
            <a:ext cx="49071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6" name="Google Shape;66;p16"/>
          <p:cNvSpPr txBox="1">
            <a:spLocks noGrp="1"/>
          </p:cNvSpPr>
          <p:nvPr>
            <p:ph type="subTitle" idx="1"/>
          </p:nvPr>
        </p:nvSpPr>
        <p:spPr>
          <a:xfrm>
            <a:off x="1702125" y="2603630"/>
            <a:ext cx="1594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67" name="Google Shape;67;p16"/>
          <p:cNvSpPr txBox="1">
            <a:spLocks noGrp="1"/>
          </p:cNvSpPr>
          <p:nvPr>
            <p:ph type="subTitle" idx="2"/>
          </p:nvPr>
        </p:nvSpPr>
        <p:spPr>
          <a:xfrm>
            <a:off x="1702125" y="2976706"/>
            <a:ext cx="1594200" cy="93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68" name="Google Shape;68;p16"/>
          <p:cNvSpPr txBox="1">
            <a:spLocks noGrp="1"/>
          </p:cNvSpPr>
          <p:nvPr>
            <p:ph type="subTitle" idx="3"/>
          </p:nvPr>
        </p:nvSpPr>
        <p:spPr>
          <a:xfrm>
            <a:off x="3774900" y="2603630"/>
            <a:ext cx="1594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69" name="Google Shape;69;p16"/>
          <p:cNvSpPr txBox="1">
            <a:spLocks noGrp="1"/>
          </p:cNvSpPr>
          <p:nvPr>
            <p:ph type="subTitle" idx="4"/>
          </p:nvPr>
        </p:nvSpPr>
        <p:spPr>
          <a:xfrm>
            <a:off x="3774900" y="2976706"/>
            <a:ext cx="1594200" cy="93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70" name="Google Shape;70;p16"/>
          <p:cNvSpPr txBox="1">
            <a:spLocks noGrp="1"/>
          </p:cNvSpPr>
          <p:nvPr>
            <p:ph type="subTitle" idx="5"/>
          </p:nvPr>
        </p:nvSpPr>
        <p:spPr>
          <a:xfrm>
            <a:off x="5847675" y="2603630"/>
            <a:ext cx="1594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71" name="Google Shape;71;p16"/>
          <p:cNvSpPr txBox="1">
            <a:spLocks noGrp="1"/>
          </p:cNvSpPr>
          <p:nvPr>
            <p:ph type="subTitle" idx="6"/>
          </p:nvPr>
        </p:nvSpPr>
        <p:spPr>
          <a:xfrm>
            <a:off x="5847675" y="2976706"/>
            <a:ext cx="1594200" cy="93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CUSTOM_11">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726225" y="438312"/>
            <a:ext cx="3135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3">
  <p:cSld name="SECTION_TITLE_AND_DESCRIPTION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726225" y="438312"/>
            <a:ext cx="7732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 name="Google Shape;117;p25"/>
          <p:cNvSpPr txBox="1">
            <a:spLocks noGrp="1"/>
          </p:cNvSpPr>
          <p:nvPr>
            <p:ph type="subTitle" idx="1"/>
          </p:nvPr>
        </p:nvSpPr>
        <p:spPr>
          <a:xfrm>
            <a:off x="3841425" y="1509325"/>
            <a:ext cx="4617000" cy="2631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2">
    <p:bg>
      <p:bgPr>
        <a:blipFill>
          <a:blip r:embed="rId2">
            <a:alphaModFix/>
          </a:blip>
          <a:stretch>
            <a:fillRect/>
          </a:stretch>
        </a:blipFill>
        <a:effectLst/>
      </p:bgPr>
    </p:bg>
    <p:spTree>
      <p:nvGrpSpPr>
        <p:cNvPr id="1" name="Shape 11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CUSTOM_14">
    <p:bg>
      <p:bgPr>
        <a:blipFill>
          <a:blip r:embed="rId2">
            <a:alphaModFix/>
          </a:blip>
          <a:stretch>
            <a:fillRect/>
          </a:stretch>
        </a:blip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4">
  <p:cSld name="CUSTOM_15">
    <p:bg>
      <p:bgPr>
        <a:blipFill>
          <a:blip r:embed="rId2">
            <a:alphaModFix/>
          </a:blip>
          <a:stretch>
            <a:fillRect/>
          </a:stretch>
        </a:blip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082750" y="1693075"/>
            <a:ext cx="4978500" cy="2022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6000"/>
              <a:buNone/>
              <a:defRPr sz="9600">
                <a:solidFill>
                  <a:schemeClr val="lt2"/>
                </a:solidFill>
              </a:defRPr>
            </a:lvl1pPr>
            <a:lvl2pPr lvl="1" algn="ctr">
              <a:spcBef>
                <a:spcPts val="0"/>
              </a:spcBef>
              <a:spcAft>
                <a:spcPts val="0"/>
              </a:spcAft>
              <a:buClr>
                <a:schemeClr val="lt2"/>
              </a:buClr>
              <a:buSzPts val="6000"/>
              <a:buNone/>
              <a:defRPr sz="6000">
                <a:solidFill>
                  <a:schemeClr val="lt2"/>
                </a:solidFill>
              </a:defRPr>
            </a:lvl2pPr>
            <a:lvl3pPr lvl="2" algn="ctr">
              <a:spcBef>
                <a:spcPts val="0"/>
              </a:spcBef>
              <a:spcAft>
                <a:spcPts val="0"/>
              </a:spcAft>
              <a:buClr>
                <a:schemeClr val="lt2"/>
              </a:buClr>
              <a:buSzPts val="6000"/>
              <a:buNone/>
              <a:defRPr sz="6000">
                <a:solidFill>
                  <a:schemeClr val="lt2"/>
                </a:solidFill>
              </a:defRPr>
            </a:lvl3pPr>
            <a:lvl4pPr lvl="3" algn="ctr">
              <a:spcBef>
                <a:spcPts val="0"/>
              </a:spcBef>
              <a:spcAft>
                <a:spcPts val="0"/>
              </a:spcAft>
              <a:buClr>
                <a:schemeClr val="lt2"/>
              </a:buClr>
              <a:buSzPts val="6000"/>
              <a:buNone/>
              <a:defRPr sz="6000">
                <a:solidFill>
                  <a:schemeClr val="lt2"/>
                </a:solidFill>
              </a:defRPr>
            </a:lvl4pPr>
            <a:lvl5pPr lvl="4" algn="ctr">
              <a:spcBef>
                <a:spcPts val="0"/>
              </a:spcBef>
              <a:spcAft>
                <a:spcPts val="0"/>
              </a:spcAft>
              <a:buClr>
                <a:schemeClr val="lt2"/>
              </a:buClr>
              <a:buSzPts val="6000"/>
              <a:buNone/>
              <a:defRPr sz="6000">
                <a:solidFill>
                  <a:schemeClr val="lt2"/>
                </a:solidFill>
              </a:defRPr>
            </a:lvl5pPr>
            <a:lvl6pPr lvl="5" algn="ctr">
              <a:spcBef>
                <a:spcPts val="0"/>
              </a:spcBef>
              <a:spcAft>
                <a:spcPts val="0"/>
              </a:spcAft>
              <a:buClr>
                <a:schemeClr val="lt2"/>
              </a:buClr>
              <a:buSzPts val="6000"/>
              <a:buNone/>
              <a:defRPr sz="6000">
                <a:solidFill>
                  <a:schemeClr val="lt2"/>
                </a:solidFill>
              </a:defRPr>
            </a:lvl6pPr>
            <a:lvl7pPr lvl="6" algn="ctr">
              <a:spcBef>
                <a:spcPts val="0"/>
              </a:spcBef>
              <a:spcAft>
                <a:spcPts val="0"/>
              </a:spcAft>
              <a:buClr>
                <a:schemeClr val="lt2"/>
              </a:buClr>
              <a:buSzPts val="6000"/>
              <a:buNone/>
              <a:defRPr sz="6000">
                <a:solidFill>
                  <a:schemeClr val="lt2"/>
                </a:solidFill>
              </a:defRPr>
            </a:lvl7pPr>
            <a:lvl8pPr lvl="7" algn="ctr">
              <a:spcBef>
                <a:spcPts val="0"/>
              </a:spcBef>
              <a:spcAft>
                <a:spcPts val="0"/>
              </a:spcAft>
              <a:buClr>
                <a:schemeClr val="lt2"/>
              </a:buClr>
              <a:buSzPts val="6000"/>
              <a:buNone/>
              <a:defRPr sz="6000">
                <a:solidFill>
                  <a:schemeClr val="lt2"/>
                </a:solidFill>
              </a:defRPr>
            </a:lvl8pPr>
            <a:lvl9pPr lvl="8" algn="ctr">
              <a:spcBef>
                <a:spcPts val="0"/>
              </a:spcBef>
              <a:spcAft>
                <a:spcPts val="0"/>
              </a:spcAft>
              <a:buClr>
                <a:schemeClr val="lt2"/>
              </a:buClr>
              <a:buSzPts val="6000"/>
              <a:buNone/>
              <a:defRPr sz="6000">
                <a:solidFill>
                  <a:schemeClr val="lt2"/>
                </a:solidFill>
              </a:defRPr>
            </a:lvl9pPr>
          </a:lstStyle>
          <a:p>
            <a:endParaRPr/>
          </a:p>
        </p:txBody>
      </p:sp>
      <p:sp>
        <p:nvSpPr>
          <p:cNvPr id="13" name="Google Shape;13;p3"/>
          <p:cNvSpPr txBox="1">
            <a:spLocks noGrp="1"/>
          </p:cNvSpPr>
          <p:nvPr>
            <p:ph type="title" idx="2" hasCustomPrompt="1"/>
          </p:nvPr>
        </p:nvSpPr>
        <p:spPr>
          <a:xfrm>
            <a:off x="3873000" y="991088"/>
            <a:ext cx="1398000" cy="10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6000"/>
              <a:buNone/>
              <a:defRPr sz="9600">
                <a:solidFill>
                  <a:srgbClr val="434343"/>
                </a:solidFill>
              </a:defRPr>
            </a:lvl1pPr>
            <a:lvl2pPr lvl="1" algn="ctr" rtl="0">
              <a:spcBef>
                <a:spcPts val="0"/>
              </a:spcBef>
              <a:spcAft>
                <a:spcPts val="0"/>
              </a:spcAft>
              <a:buClr>
                <a:srgbClr val="434343"/>
              </a:buClr>
              <a:buSzPts val="6000"/>
              <a:buNone/>
              <a:defRPr sz="6000">
                <a:solidFill>
                  <a:srgbClr val="434343"/>
                </a:solidFill>
              </a:defRPr>
            </a:lvl2pPr>
            <a:lvl3pPr lvl="2" algn="ctr" rtl="0">
              <a:spcBef>
                <a:spcPts val="0"/>
              </a:spcBef>
              <a:spcAft>
                <a:spcPts val="0"/>
              </a:spcAft>
              <a:buClr>
                <a:srgbClr val="434343"/>
              </a:buClr>
              <a:buSzPts val="6000"/>
              <a:buNone/>
              <a:defRPr sz="6000">
                <a:solidFill>
                  <a:srgbClr val="434343"/>
                </a:solidFill>
              </a:defRPr>
            </a:lvl3pPr>
            <a:lvl4pPr lvl="3" algn="ctr" rtl="0">
              <a:spcBef>
                <a:spcPts val="0"/>
              </a:spcBef>
              <a:spcAft>
                <a:spcPts val="0"/>
              </a:spcAft>
              <a:buClr>
                <a:srgbClr val="434343"/>
              </a:buClr>
              <a:buSzPts val="6000"/>
              <a:buNone/>
              <a:defRPr sz="6000">
                <a:solidFill>
                  <a:srgbClr val="434343"/>
                </a:solidFill>
              </a:defRPr>
            </a:lvl4pPr>
            <a:lvl5pPr lvl="4" algn="ctr" rtl="0">
              <a:spcBef>
                <a:spcPts val="0"/>
              </a:spcBef>
              <a:spcAft>
                <a:spcPts val="0"/>
              </a:spcAft>
              <a:buClr>
                <a:srgbClr val="434343"/>
              </a:buClr>
              <a:buSzPts val="6000"/>
              <a:buNone/>
              <a:defRPr sz="6000">
                <a:solidFill>
                  <a:srgbClr val="434343"/>
                </a:solidFill>
              </a:defRPr>
            </a:lvl5pPr>
            <a:lvl6pPr lvl="5" algn="ctr" rtl="0">
              <a:spcBef>
                <a:spcPts val="0"/>
              </a:spcBef>
              <a:spcAft>
                <a:spcPts val="0"/>
              </a:spcAft>
              <a:buClr>
                <a:srgbClr val="434343"/>
              </a:buClr>
              <a:buSzPts val="6000"/>
              <a:buNone/>
              <a:defRPr sz="6000">
                <a:solidFill>
                  <a:srgbClr val="434343"/>
                </a:solidFill>
              </a:defRPr>
            </a:lvl6pPr>
            <a:lvl7pPr lvl="6" algn="ctr" rtl="0">
              <a:spcBef>
                <a:spcPts val="0"/>
              </a:spcBef>
              <a:spcAft>
                <a:spcPts val="0"/>
              </a:spcAft>
              <a:buClr>
                <a:srgbClr val="434343"/>
              </a:buClr>
              <a:buSzPts val="6000"/>
              <a:buNone/>
              <a:defRPr sz="6000">
                <a:solidFill>
                  <a:srgbClr val="434343"/>
                </a:solidFill>
              </a:defRPr>
            </a:lvl7pPr>
            <a:lvl8pPr lvl="7" algn="ctr" rtl="0">
              <a:spcBef>
                <a:spcPts val="0"/>
              </a:spcBef>
              <a:spcAft>
                <a:spcPts val="0"/>
              </a:spcAft>
              <a:buClr>
                <a:srgbClr val="434343"/>
              </a:buClr>
              <a:buSzPts val="6000"/>
              <a:buNone/>
              <a:defRPr sz="6000">
                <a:solidFill>
                  <a:srgbClr val="434343"/>
                </a:solidFill>
              </a:defRPr>
            </a:lvl8pPr>
            <a:lvl9pPr lvl="8" algn="ctr" rtl="0">
              <a:spcBef>
                <a:spcPts val="0"/>
              </a:spcBef>
              <a:spcAft>
                <a:spcPts val="0"/>
              </a:spcAft>
              <a:buClr>
                <a:srgbClr val="434343"/>
              </a:buClr>
              <a:buSzPts val="6000"/>
              <a:buNone/>
              <a:defRPr sz="6000">
                <a:solidFill>
                  <a:srgbClr val="434343"/>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26225" y="438312"/>
            <a:ext cx="773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 name="Google Shape;16;p4"/>
          <p:cNvSpPr txBox="1">
            <a:spLocks noGrp="1"/>
          </p:cNvSpPr>
          <p:nvPr>
            <p:ph type="subTitle" idx="1"/>
          </p:nvPr>
        </p:nvSpPr>
        <p:spPr>
          <a:xfrm>
            <a:off x="4864000" y="2089275"/>
            <a:ext cx="2802600" cy="1664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26225" y="438312"/>
            <a:ext cx="23451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726225" y="438312"/>
            <a:ext cx="2410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7"/>
          <p:cNvSpPr txBox="1">
            <a:spLocks noGrp="1"/>
          </p:cNvSpPr>
          <p:nvPr>
            <p:ph type="subTitle" idx="1"/>
          </p:nvPr>
        </p:nvSpPr>
        <p:spPr>
          <a:xfrm>
            <a:off x="816731" y="2089950"/>
            <a:ext cx="2808900" cy="14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806600" y="1467250"/>
            <a:ext cx="5530800" cy="180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endParaRPr/>
          </a:p>
        </p:txBody>
      </p:sp>
      <p:sp>
        <p:nvSpPr>
          <p:cNvPr id="30" name="Google Shape;30;p8"/>
          <p:cNvSpPr txBox="1">
            <a:spLocks noGrp="1"/>
          </p:cNvSpPr>
          <p:nvPr>
            <p:ph type="subTitle" idx="1"/>
          </p:nvPr>
        </p:nvSpPr>
        <p:spPr>
          <a:xfrm>
            <a:off x="2294125" y="3008875"/>
            <a:ext cx="4555800" cy="742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6225" y="438312"/>
            <a:ext cx="7732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 name="Google Shape;33;p9"/>
          <p:cNvSpPr txBox="1">
            <a:spLocks noGrp="1"/>
          </p:cNvSpPr>
          <p:nvPr>
            <p:ph type="subTitle" idx="1"/>
          </p:nvPr>
        </p:nvSpPr>
        <p:spPr>
          <a:xfrm>
            <a:off x="4231725" y="2018350"/>
            <a:ext cx="3837000" cy="16635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1635750" y="3139363"/>
            <a:ext cx="5872500" cy="5028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800" b="1">
                <a:latin typeface="Quicksand"/>
                <a:ea typeface="Quicksand"/>
                <a:cs typeface="Quicksand"/>
                <a:sym typeface="Quicksand"/>
              </a:defRPr>
            </a:lvl1pPr>
            <a:lvl2pPr lvl="1" algn="ctr">
              <a:spcBef>
                <a:spcPts val="0"/>
              </a:spcBef>
              <a:spcAft>
                <a:spcPts val="0"/>
              </a:spcAft>
              <a:buSzPts val="1800"/>
              <a:buNone/>
              <a:defRPr sz="1800" b="1">
                <a:latin typeface="Quicksand"/>
                <a:ea typeface="Quicksand"/>
                <a:cs typeface="Quicksand"/>
                <a:sym typeface="Quicksand"/>
              </a:defRPr>
            </a:lvl2pPr>
            <a:lvl3pPr lvl="2" algn="ctr">
              <a:spcBef>
                <a:spcPts val="0"/>
              </a:spcBef>
              <a:spcAft>
                <a:spcPts val="0"/>
              </a:spcAft>
              <a:buSzPts val="1800"/>
              <a:buNone/>
              <a:defRPr sz="1800" b="1">
                <a:latin typeface="Quicksand"/>
                <a:ea typeface="Quicksand"/>
                <a:cs typeface="Quicksand"/>
                <a:sym typeface="Quicksand"/>
              </a:defRPr>
            </a:lvl3pPr>
            <a:lvl4pPr lvl="3" algn="ctr">
              <a:spcBef>
                <a:spcPts val="0"/>
              </a:spcBef>
              <a:spcAft>
                <a:spcPts val="0"/>
              </a:spcAft>
              <a:buSzPts val="1800"/>
              <a:buNone/>
              <a:defRPr sz="1800" b="1">
                <a:latin typeface="Quicksand"/>
                <a:ea typeface="Quicksand"/>
                <a:cs typeface="Quicksand"/>
                <a:sym typeface="Quicksand"/>
              </a:defRPr>
            </a:lvl4pPr>
            <a:lvl5pPr lvl="4" algn="ctr">
              <a:spcBef>
                <a:spcPts val="0"/>
              </a:spcBef>
              <a:spcAft>
                <a:spcPts val="0"/>
              </a:spcAft>
              <a:buSzPts val="1800"/>
              <a:buNone/>
              <a:defRPr sz="1800" b="1">
                <a:latin typeface="Quicksand"/>
                <a:ea typeface="Quicksand"/>
                <a:cs typeface="Quicksand"/>
                <a:sym typeface="Quicksand"/>
              </a:defRPr>
            </a:lvl5pPr>
            <a:lvl6pPr lvl="5" algn="ctr">
              <a:spcBef>
                <a:spcPts val="0"/>
              </a:spcBef>
              <a:spcAft>
                <a:spcPts val="0"/>
              </a:spcAft>
              <a:buSzPts val="1800"/>
              <a:buNone/>
              <a:defRPr sz="1800" b="1">
                <a:latin typeface="Quicksand"/>
                <a:ea typeface="Quicksand"/>
                <a:cs typeface="Quicksand"/>
                <a:sym typeface="Quicksand"/>
              </a:defRPr>
            </a:lvl6pPr>
            <a:lvl7pPr lvl="6" algn="ctr">
              <a:spcBef>
                <a:spcPts val="0"/>
              </a:spcBef>
              <a:spcAft>
                <a:spcPts val="0"/>
              </a:spcAft>
              <a:buSzPts val="1800"/>
              <a:buNone/>
              <a:defRPr sz="1800" b="1">
                <a:latin typeface="Quicksand"/>
                <a:ea typeface="Quicksand"/>
                <a:cs typeface="Quicksand"/>
                <a:sym typeface="Quicksand"/>
              </a:defRPr>
            </a:lvl7pPr>
            <a:lvl8pPr lvl="7" algn="ctr">
              <a:spcBef>
                <a:spcPts val="0"/>
              </a:spcBef>
              <a:spcAft>
                <a:spcPts val="0"/>
              </a:spcAft>
              <a:buSzPts val="1800"/>
              <a:buNone/>
              <a:defRPr sz="1800" b="1">
                <a:latin typeface="Quicksand"/>
                <a:ea typeface="Quicksand"/>
                <a:cs typeface="Quicksand"/>
                <a:sym typeface="Quicksand"/>
              </a:defRPr>
            </a:lvl8pPr>
            <a:lvl9pPr lvl="8" algn="ctr">
              <a:spcBef>
                <a:spcPts val="0"/>
              </a:spcBef>
              <a:spcAft>
                <a:spcPts val="0"/>
              </a:spcAft>
              <a:buSzPts val="1800"/>
              <a:buNone/>
              <a:defRPr sz="1800" b="1">
                <a:latin typeface="Quicksand"/>
                <a:ea typeface="Quicksand"/>
                <a:cs typeface="Quicksand"/>
                <a:sym typeface="Quicksand"/>
              </a:defRPr>
            </a:lvl9pPr>
          </a:lstStyle>
          <a:p>
            <a:endParaRPr/>
          </a:p>
        </p:txBody>
      </p:sp>
      <p:sp>
        <p:nvSpPr>
          <p:cNvPr id="36" name="Google Shape;36;p10"/>
          <p:cNvSpPr txBox="1">
            <a:spLocks noGrp="1"/>
          </p:cNvSpPr>
          <p:nvPr>
            <p:ph type="subTitle" idx="1"/>
          </p:nvPr>
        </p:nvSpPr>
        <p:spPr>
          <a:xfrm>
            <a:off x="2003675" y="1501338"/>
            <a:ext cx="5136600" cy="17868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2400"/>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604163" y="1895000"/>
            <a:ext cx="5935800" cy="1007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 name="Google Shape;39;p11"/>
          <p:cNvSpPr txBox="1">
            <a:spLocks noGrp="1"/>
          </p:cNvSpPr>
          <p:nvPr>
            <p:ph type="body" idx="1"/>
          </p:nvPr>
        </p:nvSpPr>
        <p:spPr>
          <a:xfrm>
            <a:off x="1604038" y="2722300"/>
            <a:ext cx="5935800" cy="5262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30200" algn="ctr">
              <a:spcBef>
                <a:spcPts val="1600"/>
              </a:spcBef>
              <a:spcAft>
                <a:spcPts val="0"/>
              </a:spcAft>
              <a:buSzPts val="1600"/>
              <a:buChar char="■"/>
              <a:defRPr/>
            </a:lvl3pPr>
            <a:lvl4pPr marL="1828800" lvl="3" indent="-330200" algn="ctr">
              <a:spcBef>
                <a:spcPts val="1600"/>
              </a:spcBef>
              <a:spcAft>
                <a:spcPts val="0"/>
              </a:spcAft>
              <a:buSzPts val="1600"/>
              <a:buChar char="●"/>
              <a:defRPr/>
            </a:lvl4pPr>
            <a:lvl5pPr marL="2286000" lvl="4" indent="-330200" algn="ctr">
              <a:spcBef>
                <a:spcPts val="1600"/>
              </a:spcBef>
              <a:spcAft>
                <a:spcPts val="0"/>
              </a:spcAft>
              <a:buSzPts val="1600"/>
              <a:buChar char="○"/>
              <a:defRPr/>
            </a:lvl5pPr>
            <a:lvl6pPr marL="2743200" lvl="5" indent="-330200" algn="ctr">
              <a:spcBef>
                <a:spcPts val="1600"/>
              </a:spcBef>
              <a:spcAft>
                <a:spcPts val="0"/>
              </a:spcAft>
              <a:buSzPts val="1600"/>
              <a:buChar char="■"/>
              <a:defRPr/>
            </a:lvl6pPr>
            <a:lvl7pPr marL="3200400" lvl="6" indent="-330200" algn="ctr">
              <a:spcBef>
                <a:spcPts val="1600"/>
              </a:spcBef>
              <a:spcAft>
                <a:spcPts val="0"/>
              </a:spcAft>
              <a:buSzPts val="1600"/>
              <a:buChar char="●"/>
              <a:defRPr/>
            </a:lvl7pPr>
            <a:lvl8pPr marL="3657600" lvl="7" indent="-330200" algn="ctr">
              <a:spcBef>
                <a:spcPts val="1600"/>
              </a:spcBef>
              <a:spcAft>
                <a:spcPts val="0"/>
              </a:spcAft>
              <a:buSzPts val="1600"/>
              <a:buChar char="○"/>
              <a:defRPr/>
            </a:lvl8pPr>
            <a:lvl9pPr marL="4114800" lvl="8" indent="-330200" algn="ctr">
              <a:spcBef>
                <a:spcPts val="1600"/>
              </a:spcBef>
              <a:spcAft>
                <a:spcPts val="1600"/>
              </a:spcAft>
              <a:buSzPts val="16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38312"/>
            <a:ext cx="7732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1pPr>
            <a:lvl2pPr lvl="1">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2pPr>
            <a:lvl3pPr lvl="2">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3pPr>
            <a:lvl4pPr lvl="3">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4pPr>
            <a:lvl5pPr lvl="4">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5pPr>
            <a:lvl6pPr lvl="5">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6pPr>
            <a:lvl7pPr lvl="6">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7pPr>
            <a:lvl8pPr lvl="7">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8pPr>
            <a:lvl9pPr lvl="8">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1pPr>
            <a:lvl2pPr marL="914400" lvl="1"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2pPr>
            <a:lvl3pPr marL="1371600" lvl="2"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3pPr>
            <a:lvl4pPr marL="1828800" lvl="3"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4pPr>
            <a:lvl5pPr marL="2286000" lvl="4"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5pPr>
            <a:lvl6pPr marL="2743200" lvl="5"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6pPr>
            <a:lvl7pPr marL="3200400" lvl="6"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7pPr>
            <a:lvl8pPr marL="3657600" lvl="7"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8pPr>
            <a:lvl9pPr marL="4114800" lvl="8" indent="-330200">
              <a:lnSpc>
                <a:spcPct val="100000"/>
              </a:lnSpc>
              <a:spcBef>
                <a:spcPts val="1600"/>
              </a:spcBef>
              <a:spcAft>
                <a:spcPts val="160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70" r:id="rId15"/>
    <p:sldLayoutId id="2147483671" r:id="rId16"/>
    <p:sldLayoutId id="2147483672" r:id="rId17"/>
    <p:sldLayoutId id="2147483674" r:id="rId18"/>
    <p:sldLayoutId id="214748367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41.png"/><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3.jpe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2"/>
          <p:cNvSpPr txBox="1">
            <a:spLocks noGrp="1"/>
          </p:cNvSpPr>
          <p:nvPr>
            <p:ph type="ctrTitle"/>
          </p:nvPr>
        </p:nvSpPr>
        <p:spPr>
          <a:xfrm>
            <a:off x="146482" y="1940687"/>
            <a:ext cx="8851036" cy="145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Thyroid Disorders</a:t>
            </a:r>
            <a:endParaRPr dirty="0"/>
          </a:p>
        </p:txBody>
      </p:sp>
      <p:sp>
        <p:nvSpPr>
          <p:cNvPr id="131" name="Google Shape;131;p32"/>
          <p:cNvSpPr txBox="1">
            <a:spLocks noGrp="1"/>
          </p:cNvSpPr>
          <p:nvPr>
            <p:ph type="subTitle" idx="1"/>
          </p:nvPr>
        </p:nvSpPr>
        <p:spPr>
          <a:xfrm>
            <a:off x="1094773" y="3324366"/>
            <a:ext cx="6856800" cy="4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Done by: Hanan Nofal </a:t>
            </a:r>
            <a:endParaRPr dirty="0"/>
          </a:p>
        </p:txBody>
      </p:sp>
      <p:pic>
        <p:nvPicPr>
          <p:cNvPr id="4" name="Picture 2" descr="Strong healthy thyroid gland cartoon character Vector Image">
            <a:extLst>
              <a:ext uri="{FF2B5EF4-FFF2-40B4-BE49-F238E27FC236}">
                <a16:creationId xmlns:a16="http://schemas.microsoft.com/office/drawing/2014/main" id="{A9280CE9-62A8-D148-9CDF-B4E2E64DD7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234" y="798959"/>
            <a:ext cx="1468405" cy="16181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990F-FCC4-C84C-84A4-A4FA3CD4ED9F}"/>
              </a:ext>
            </a:extLst>
          </p:cNvPr>
          <p:cNvSpPr>
            <a:spLocks noGrp="1"/>
          </p:cNvSpPr>
          <p:nvPr>
            <p:ph type="title"/>
          </p:nvPr>
        </p:nvSpPr>
        <p:spPr/>
        <p:txBody>
          <a:bodyPr/>
          <a:lstStyle/>
          <a:p>
            <a:r>
              <a:rPr lang="en-US" dirty="0"/>
              <a:t>Hyperthyroidism, TSH-secreting pituitary tumors</a:t>
            </a:r>
          </a:p>
        </p:txBody>
      </p:sp>
      <p:sp>
        <p:nvSpPr>
          <p:cNvPr id="3" name="Subtitle 2">
            <a:extLst>
              <a:ext uri="{FF2B5EF4-FFF2-40B4-BE49-F238E27FC236}">
                <a16:creationId xmlns:a16="http://schemas.microsoft.com/office/drawing/2014/main" id="{ECFD7A04-2633-8449-A838-C97A9CFE1B7A}"/>
              </a:ext>
            </a:extLst>
          </p:cNvPr>
          <p:cNvSpPr>
            <a:spLocks noGrp="1"/>
          </p:cNvSpPr>
          <p:nvPr>
            <p:ph type="subTitle" idx="1"/>
          </p:nvPr>
        </p:nvSpPr>
        <p:spPr>
          <a:xfrm>
            <a:off x="2460567" y="1011012"/>
            <a:ext cx="5997857" cy="4043125"/>
          </a:xfrm>
        </p:spPr>
        <p:txBody>
          <a:bodyPr/>
          <a:lstStyle/>
          <a:p>
            <a:pPr algn="just">
              <a:buFont typeface="Arial" panose="020B0604020202020204" pitchFamily="34" charset="0"/>
              <a:buChar char="•"/>
            </a:pPr>
            <a:r>
              <a:rPr lang="en-US" dirty="0">
                <a:solidFill>
                  <a:schemeClr val="tx1">
                    <a:lumMod val="95000"/>
                    <a:lumOff val="5000"/>
                  </a:schemeClr>
                </a:solidFill>
              </a:rPr>
              <a:t>Hyperthyroidism, which is one cause of thyrotoxicosis, refers to overproduction of thyroid hormone by the thyroid gland.</a:t>
            </a:r>
          </a:p>
          <a:p>
            <a:pPr marL="127000" indent="0" algn="just"/>
            <a:endParaRPr lang="en-US" dirty="0">
              <a:solidFill>
                <a:schemeClr val="tx1">
                  <a:lumMod val="95000"/>
                  <a:lumOff val="5000"/>
                </a:schemeClr>
              </a:solidFill>
            </a:endParaRPr>
          </a:p>
          <a:p>
            <a:pPr algn="just">
              <a:buFont typeface="Arial" panose="020B0604020202020204" pitchFamily="34" charset="0"/>
              <a:buChar char="•"/>
            </a:pPr>
            <a:r>
              <a:rPr lang="en-US" dirty="0">
                <a:solidFill>
                  <a:schemeClr val="tx1">
                    <a:lumMod val="95000"/>
                    <a:lumOff val="5000"/>
                  </a:schemeClr>
                </a:solidFill>
              </a:rPr>
              <a:t>TSH-secreting pituitary tumors occur sporadically and release biologically active hormone that is unresponsive to normal feedback control. </a:t>
            </a:r>
          </a:p>
          <a:p>
            <a:pPr algn="just"/>
            <a:endParaRPr lang="en-US" dirty="0">
              <a:solidFill>
                <a:schemeClr val="tx1">
                  <a:lumMod val="95000"/>
                  <a:lumOff val="5000"/>
                </a:schemeClr>
              </a:solidFill>
            </a:endParaRPr>
          </a:p>
          <a:p>
            <a:pPr algn="just">
              <a:buFont typeface="Arial" panose="020B0604020202020204" pitchFamily="34" charset="0"/>
              <a:buChar char="•"/>
            </a:pPr>
            <a:r>
              <a:rPr lang="en-US" dirty="0">
                <a:solidFill>
                  <a:schemeClr val="tx1">
                    <a:lumMod val="95000"/>
                    <a:lumOff val="5000"/>
                  </a:schemeClr>
                </a:solidFill>
              </a:rPr>
              <a:t>The tumors may co-secrete prolactin or growth hormone; therefore, patients may present with amenorrhea, galactorrhea, or signs of acromegaly.</a:t>
            </a:r>
          </a:p>
          <a:p>
            <a:pPr algn="just"/>
            <a:endParaRPr lang="en-US" dirty="0">
              <a:solidFill>
                <a:schemeClr val="tx1">
                  <a:lumMod val="95000"/>
                  <a:lumOff val="5000"/>
                </a:schemeClr>
              </a:solidFill>
            </a:endParaRPr>
          </a:p>
          <a:p>
            <a:pPr algn="just"/>
            <a:br>
              <a:rPr lang="en-US" dirty="0">
                <a:solidFill>
                  <a:schemeClr val="tx1">
                    <a:lumMod val="95000"/>
                    <a:lumOff val="5000"/>
                  </a:schemeClr>
                </a:solidFill>
              </a:rPr>
            </a:br>
            <a:endParaRPr lang="en-US" dirty="0">
              <a:solidFill>
                <a:schemeClr val="tx1">
                  <a:lumMod val="95000"/>
                  <a:lumOff val="5000"/>
                </a:schemeClr>
              </a:solidFill>
            </a:endParaRPr>
          </a:p>
          <a:p>
            <a:endParaRPr lang="en-US" dirty="0"/>
          </a:p>
          <a:p>
            <a:endParaRPr lang="en-US" dirty="0"/>
          </a:p>
        </p:txBody>
      </p:sp>
      <p:pic>
        <p:nvPicPr>
          <p:cNvPr id="8196" name="Picture 4" descr="Overview Of Tirosint And Comparison With Other Thyroid Medications -  Thyroid Advisor">
            <a:extLst>
              <a:ext uri="{FF2B5EF4-FFF2-40B4-BE49-F238E27FC236}">
                <a16:creationId xmlns:a16="http://schemas.microsoft.com/office/drawing/2014/main" id="{DBEF5C67-6CEA-634B-80C4-3FAD6A334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28" y="3802891"/>
            <a:ext cx="2136371" cy="134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05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6A44E-DDDA-0643-8ED2-08D0B4428465}"/>
              </a:ext>
            </a:extLst>
          </p:cNvPr>
          <p:cNvSpPr>
            <a:spLocks noGrp="1"/>
          </p:cNvSpPr>
          <p:nvPr>
            <p:ph type="title"/>
          </p:nvPr>
        </p:nvSpPr>
        <p:spPr/>
        <p:txBody>
          <a:bodyPr/>
          <a:lstStyle/>
          <a:p>
            <a:r>
              <a:rPr lang="en-US" dirty="0"/>
              <a:t>Graves’ disease</a:t>
            </a:r>
          </a:p>
        </p:txBody>
      </p:sp>
      <p:sp>
        <p:nvSpPr>
          <p:cNvPr id="3" name="Subtitle 2">
            <a:extLst>
              <a:ext uri="{FF2B5EF4-FFF2-40B4-BE49-F238E27FC236}">
                <a16:creationId xmlns:a16="http://schemas.microsoft.com/office/drawing/2014/main" id="{A28870F8-0A87-154A-8C01-37F92CB2FF8F}"/>
              </a:ext>
            </a:extLst>
          </p:cNvPr>
          <p:cNvSpPr>
            <a:spLocks noGrp="1"/>
          </p:cNvSpPr>
          <p:nvPr>
            <p:ph type="subTitle" idx="1"/>
          </p:nvPr>
        </p:nvSpPr>
        <p:spPr>
          <a:xfrm>
            <a:off x="2776451" y="931025"/>
            <a:ext cx="6367549" cy="4023360"/>
          </a:xfrm>
        </p:spPr>
        <p:txBody>
          <a:bodyPr/>
          <a:lstStyle/>
          <a:p>
            <a:pPr algn="just">
              <a:buFont typeface="Arial" panose="020B0604020202020204" pitchFamily="34" charset="0"/>
              <a:buChar char="•"/>
            </a:pPr>
            <a:r>
              <a:rPr lang="en-US" b="1" i="1" dirty="0">
                <a:solidFill>
                  <a:schemeClr val="tx1">
                    <a:lumMod val="95000"/>
                    <a:lumOff val="5000"/>
                  </a:schemeClr>
                </a:solidFill>
              </a:rPr>
              <a:t>Graves’ disease</a:t>
            </a:r>
            <a:r>
              <a:rPr lang="en-US" b="1" dirty="0">
                <a:solidFill>
                  <a:schemeClr val="tx1">
                    <a:lumMod val="95000"/>
                    <a:lumOff val="5000"/>
                  </a:schemeClr>
                </a:solidFill>
              </a:rPr>
              <a:t> </a:t>
            </a:r>
            <a:r>
              <a:rPr lang="en-US" dirty="0">
                <a:solidFill>
                  <a:schemeClr val="tx1">
                    <a:lumMod val="95000"/>
                    <a:lumOff val="5000"/>
                  </a:schemeClr>
                </a:solidFill>
              </a:rPr>
              <a:t>is the most common cause of hyperthyroidism, which results from the action of thyroid-stimulating antibodies (</a:t>
            </a:r>
            <a:r>
              <a:rPr lang="en-US" dirty="0" err="1">
                <a:solidFill>
                  <a:schemeClr val="tx1">
                    <a:lumMod val="95000"/>
                    <a:lumOff val="5000"/>
                  </a:schemeClr>
                </a:solidFill>
              </a:rPr>
              <a:t>TSAb</a:t>
            </a:r>
            <a:r>
              <a:rPr lang="en-US" dirty="0">
                <a:solidFill>
                  <a:schemeClr val="tx1">
                    <a:lumMod val="95000"/>
                    <a:lumOff val="5000"/>
                  </a:schemeClr>
                </a:solidFill>
              </a:rPr>
              <a:t>) directed against the thyrotropin receptor on the surface of thyroid cell. </a:t>
            </a:r>
          </a:p>
          <a:p>
            <a:pPr algn="just"/>
            <a:endParaRPr lang="en-US" dirty="0">
              <a:solidFill>
                <a:schemeClr val="tx1">
                  <a:lumMod val="95000"/>
                  <a:lumOff val="5000"/>
                </a:schemeClr>
              </a:solidFill>
            </a:endParaRPr>
          </a:p>
          <a:p>
            <a:pPr algn="just">
              <a:buFont typeface="Arial" panose="020B0604020202020204" pitchFamily="34" charset="0"/>
              <a:buChar char="•"/>
            </a:pPr>
            <a:r>
              <a:rPr lang="en-US" dirty="0">
                <a:solidFill>
                  <a:schemeClr val="tx1">
                    <a:lumMod val="95000"/>
                    <a:lumOff val="5000"/>
                  </a:schemeClr>
                </a:solidFill>
              </a:rPr>
              <a:t>These immunoglobulins bind to the receptor and activate the enzyme adenylate cyclase in the same manner as TSH.</a:t>
            </a:r>
          </a:p>
          <a:p>
            <a:pPr>
              <a:buFont typeface="Arial" panose="020B0604020202020204" pitchFamily="34" charset="0"/>
              <a:buChar char="•"/>
            </a:pPr>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Features of Graves’ disease include:  changes in facial appearance as lid retraction, periorbital edema, and proptosis, thyroid dermopathy over the lateral aspects of the shins, thyroid acropachy.</a:t>
            </a:r>
            <a:br>
              <a:rPr lang="en-US" dirty="0">
                <a:solidFill>
                  <a:schemeClr val="tx1">
                    <a:lumMod val="95000"/>
                    <a:lumOff val="5000"/>
                  </a:schemeClr>
                </a:solidFill>
              </a:rPr>
            </a:br>
            <a:endParaRPr lang="en-US" dirty="0">
              <a:solidFill>
                <a:schemeClr val="tx1">
                  <a:lumMod val="95000"/>
                  <a:lumOff val="5000"/>
                </a:schemeClr>
              </a:solidFill>
            </a:endParaRPr>
          </a:p>
          <a:p>
            <a:endParaRPr lang="en-US" dirty="0"/>
          </a:p>
        </p:txBody>
      </p:sp>
      <p:pic>
        <p:nvPicPr>
          <p:cNvPr id="4" name="Picture 3">
            <a:extLst>
              <a:ext uri="{FF2B5EF4-FFF2-40B4-BE49-F238E27FC236}">
                <a16:creationId xmlns:a16="http://schemas.microsoft.com/office/drawing/2014/main" id="{A6B3C13F-9098-4B48-8462-6FDADA1A27C7}"/>
              </a:ext>
            </a:extLst>
          </p:cNvPr>
          <p:cNvPicPr>
            <a:picLocks noChangeAspect="1"/>
          </p:cNvPicPr>
          <p:nvPr/>
        </p:nvPicPr>
        <p:blipFill>
          <a:blip r:embed="rId2"/>
          <a:stretch>
            <a:fillRect/>
          </a:stretch>
        </p:blipFill>
        <p:spPr>
          <a:xfrm>
            <a:off x="0" y="2861923"/>
            <a:ext cx="2909455" cy="2281577"/>
          </a:xfrm>
          <a:prstGeom prst="rect">
            <a:avLst/>
          </a:prstGeom>
        </p:spPr>
      </p:pic>
    </p:spTree>
    <p:extLst>
      <p:ext uri="{BB962C8B-B14F-4D97-AF65-F5344CB8AC3E}">
        <p14:creationId xmlns:p14="http://schemas.microsoft.com/office/powerpoint/2010/main" val="227074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39EDA-F937-8042-A03B-6F81A0C565A9}"/>
              </a:ext>
            </a:extLst>
          </p:cNvPr>
          <p:cNvSpPr>
            <a:spLocks noGrp="1"/>
          </p:cNvSpPr>
          <p:nvPr>
            <p:ph type="title"/>
          </p:nvPr>
        </p:nvSpPr>
        <p:spPr/>
        <p:txBody>
          <a:bodyPr/>
          <a:lstStyle/>
          <a:p>
            <a:r>
              <a:rPr lang="en-US" dirty="0"/>
              <a:t>Pituitary resistance to thyroid hormone</a:t>
            </a:r>
          </a:p>
        </p:txBody>
      </p:sp>
      <p:sp>
        <p:nvSpPr>
          <p:cNvPr id="3" name="Subtitle 2">
            <a:extLst>
              <a:ext uri="{FF2B5EF4-FFF2-40B4-BE49-F238E27FC236}">
                <a16:creationId xmlns:a16="http://schemas.microsoft.com/office/drawing/2014/main" id="{E151D24C-7397-864C-B450-6FBCABD91357}"/>
              </a:ext>
            </a:extLst>
          </p:cNvPr>
          <p:cNvSpPr>
            <a:spLocks noGrp="1"/>
          </p:cNvSpPr>
          <p:nvPr>
            <p:ph type="subTitle" idx="1"/>
          </p:nvPr>
        </p:nvSpPr>
        <p:spPr>
          <a:xfrm>
            <a:off x="2884517" y="1130531"/>
            <a:ext cx="5250710" cy="3749040"/>
          </a:xfrm>
        </p:spPr>
        <p:txBody>
          <a:bodyPr/>
          <a:lstStyle/>
          <a:p>
            <a:pPr>
              <a:buFont typeface="Arial" panose="020B0604020202020204" pitchFamily="34" charset="0"/>
              <a:buChar char="•"/>
            </a:pPr>
            <a:r>
              <a:rPr lang="en-US" dirty="0">
                <a:solidFill>
                  <a:schemeClr val="tx1">
                    <a:lumMod val="95000"/>
                    <a:lumOff val="5000"/>
                  </a:schemeClr>
                </a:solidFill>
              </a:rPr>
              <a:t>Resistance to thyroid hormone occurs rarely and can be due to various molecular defects, including mutations in the TRβ gene. </a:t>
            </a:r>
          </a:p>
          <a:p>
            <a:endParaRPr lang="en-US" dirty="0">
              <a:solidFill>
                <a:schemeClr val="tx1">
                  <a:lumMod val="95000"/>
                  <a:lumOff val="5000"/>
                </a:schemeClr>
              </a:solidFill>
            </a:endParaRPr>
          </a:p>
          <a:p>
            <a:pPr>
              <a:buFont typeface="Arial" panose="020B0604020202020204" pitchFamily="34" charset="0"/>
              <a:buChar char="•"/>
            </a:pPr>
            <a:r>
              <a:rPr lang="en-US" i="1" dirty="0">
                <a:solidFill>
                  <a:schemeClr val="tx1">
                    <a:lumMod val="95000"/>
                    <a:lumOff val="5000"/>
                  </a:schemeClr>
                </a:solidFill>
              </a:rPr>
              <a:t>Pituitary resistance to thyroid hormone </a:t>
            </a:r>
            <a:r>
              <a:rPr lang="en-US" dirty="0">
                <a:solidFill>
                  <a:schemeClr val="tx1">
                    <a:lumMod val="95000"/>
                    <a:lumOff val="5000"/>
                  </a:schemeClr>
                </a:solidFill>
              </a:rPr>
              <a:t>(PRTH) refers to selective resistance of the pituitary </a:t>
            </a:r>
            <a:r>
              <a:rPr lang="en-US" dirty="0" err="1">
                <a:solidFill>
                  <a:schemeClr val="tx1">
                    <a:lumMod val="95000"/>
                    <a:lumOff val="5000"/>
                  </a:schemeClr>
                </a:solidFill>
              </a:rPr>
              <a:t>thyrotrophs</a:t>
            </a:r>
            <a:r>
              <a:rPr lang="en-US" dirty="0">
                <a:solidFill>
                  <a:schemeClr val="tx1">
                    <a:lumMod val="95000"/>
                    <a:lumOff val="5000"/>
                  </a:schemeClr>
                </a:solidFill>
              </a:rPr>
              <a:t> to thyroid hormone.</a:t>
            </a:r>
          </a:p>
          <a:p>
            <a:pPr>
              <a:buFont typeface="Arial" panose="020B0604020202020204" pitchFamily="34" charset="0"/>
              <a:buChar char="•"/>
            </a:pPr>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Patients with PRTH require treatment to reduce their elevated thyroid hormone levels. </a:t>
            </a:r>
          </a:p>
          <a:p>
            <a:endParaRPr lang="en-US" dirty="0"/>
          </a:p>
        </p:txBody>
      </p:sp>
      <p:pic>
        <p:nvPicPr>
          <p:cNvPr id="9218" name="Picture 2" descr="My Thyroid Story">
            <a:extLst>
              <a:ext uri="{FF2B5EF4-FFF2-40B4-BE49-F238E27FC236}">
                <a16:creationId xmlns:a16="http://schemas.microsoft.com/office/drawing/2014/main" id="{04DA022A-D1B0-4D4C-BCF4-4A7A4324D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636" y="3939680"/>
            <a:ext cx="3618186" cy="12952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586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5280-6C87-E945-A358-1D36BB40F251}"/>
              </a:ext>
            </a:extLst>
          </p:cNvPr>
          <p:cNvSpPr>
            <a:spLocks noGrp="1"/>
          </p:cNvSpPr>
          <p:nvPr>
            <p:ph type="title"/>
          </p:nvPr>
        </p:nvSpPr>
        <p:spPr/>
        <p:txBody>
          <a:bodyPr/>
          <a:lstStyle/>
          <a:p>
            <a:r>
              <a:rPr lang="en-US" dirty="0"/>
              <a:t>Autonomous thyroid nodule &amp; multinodular goiter</a:t>
            </a:r>
          </a:p>
        </p:txBody>
      </p:sp>
      <p:sp>
        <p:nvSpPr>
          <p:cNvPr id="3" name="Subtitle 2">
            <a:extLst>
              <a:ext uri="{FF2B5EF4-FFF2-40B4-BE49-F238E27FC236}">
                <a16:creationId xmlns:a16="http://schemas.microsoft.com/office/drawing/2014/main" id="{CEC44BBE-E61A-4E46-968D-C331D4BD440E}"/>
              </a:ext>
            </a:extLst>
          </p:cNvPr>
          <p:cNvSpPr>
            <a:spLocks noGrp="1"/>
          </p:cNvSpPr>
          <p:nvPr>
            <p:ph type="subTitle" idx="1"/>
          </p:nvPr>
        </p:nvSpPr>
        <p:spPr>
          <a:xfrm>
            <a:off x="2984269" y="1011011"/>
            <a:ext cx="5760720" cy="4009875"/>
          </a:xfrm>
        </p:spPr>
        <p:txBody>
          <a:bodyPr/>
          <a:lstStyle/>
          <a:p>
            <a:pPr algn="just">
              <a:buFont typeface="Arial" panose="020B0604020202020204" pitchFamily="34" charset="0"/>
              <a:buChar char="•"/>
            </a:pPr>
            <a:r>
              <a:rPr lang="en-US" dirty="0">
                <a:solidFill>
                  <a:schemeClr val="tx1">
                    <a:lumMod val="95000"/>
                    <a:lumOff val="5000"/>
                  </a:schemeClr>
                </a:solidFill>
              </a:rPr>
              <a:t>An </a:t>
            </a:r>
            <a:r>
              <a:rPr lang="en-US" i="1" dirty="0">
                <a:solidFill>
                  <a:schemeClr val="tx1">
                    <a:lumMod val="95000"/>
                    <a:lumOff val="5000"/>
                  </a:schemeClr>
                </a:solidFill>
              </a:rPr>
              <a:t>autonomous thyroid nodule </a:t>
            </a:r>
            <a:r>
              <a:rPr lang="en-US" dirty="0">
                <a:solidFill>
                  <a:schemeClr val="tx1">
                    <a:lumMod val="95000"/>
                    <a:lumOff val="5000"/>
                  </a:schemeClr>
                </a:solidFill>
              </a:rPr>
              <a:t>(toxic adenoma) is a thyroid mass whose function is independent of pituitary control. Hyperthyroidism usually occurs with larger nodules (&gt;3 cm in diameter).</a:t>
            </a:r>
          </a:p>
          <a:p>
            <a:pPr algn="just"/>
            <a:endParaRPr lang="en-US" dirty="0">
              <a:solidFill>
                <a:schemeClr val="tx1">
                  <a:lumMod val="95000"/>
                  <a:lumOff val="5000"/>
                </a:schemeClr>
              </a:solidFill>
            </a:endParaRPr>
          </a:p>
          <a:p>
            <a:pPr algn="just"/>
            <a:endParaRPr lang="en-US" dirty="0">
              <a:solidFill>
                <a:schemeClr val="tx1">
                  <a:lumMod val="95000"/>
                  <a:lumOff val="5000"/>
                </a:schemeClr>
              </a:solidFill>
            </a:endParaRPr>
          </a:p>
          <a:p>
            <a:pPr algn="just">
              <a:buFont typeface="Arial" panose="020B0604020202020204" pitchFamily="34" charset="0"/>
              <a:buChar char="•"/>
            </a:pPr>
            <a:r>
              <a:rPr lang="en-US" dirty="0">
                <a:solidFill>
                  <a:schemeClr val="tx1">
                    <a:lumMod val="95000"/>
                    <a:lumOff val="5000"/>
                  </a:schemeClr>
                </a:solidFill>
              </a:rPr>
              <a:t>In multinodular goiter, follicles with autonomous function coexist with normal or even nonfunctioning follicles. Thyrotoxicosis occurs when autonomous follicles generate more thyroid hormone than is required.</a:t>
            </a:r>
          </a:p>
          <a:p>
            <a:endParaRPr lang="en-US" dirty="0"/>
          </a:p>
        </p:txBody>
      </p:sp>
      <p:pic>
        <p:nvPicPr>
          <p:cNvPr id="4" name="Picture 3">
            <a:extLst>
              <a:ext uri="{FF2B5EF4-FFF2-40B4-BE49-F238E27FC236}">
                <a16:creationId xmlns:a16="http://schemas.microsoft.com/office/drawing/2014/main" id="{23F1F8AB-F4DC-B04F-A981-4564B77BF587}"/>
              </a:ext>
            </a:extLst>
          </p:cNvPr>
          <p:cNvPicPr>
            <a:picLocks noChangeAspect="1"/>
          </p:cNvPicPr>
          <p:nvPr/>
        </p:nvPicPr>
        <p:blipFill>
          <a:blip r:embed="rId2"/>
          <a:stretch>
            <a:fillRect/>
          </a:stretch>
        </p:blipFill>
        <p:spPr>
          <a:xfrm>
            <a:off x="1679171" y="1030224"/>
            <a:ext cx="1446414" cy="1541526"/>
          </a:xfrm>
          <a:prstGeom prst="rect">
            <a:avLst/>
          </a:prstGeom>
        </p:spPr>
      </p:pic>
      <p:pic>
        <p:nvPicPr>
          <p:cNvPr id="10242" name="Picture 2" descr="Toxic Multinodular Goiter">
            <a:extLst>
              <a:ext uri="{FF2B5EF4-FFF2-40B4-BE49-F238E27FC236}">
                <a16:creationId xmlns:a16="http://schemas.microsoft.com/office/drawing/2014/main" id="{194EBD3E-C3D7-6048-9D51-2D9075D2F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333" y="3717145"/>
            <a:ext cx="2852710" cy="142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9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6"/>
          <p:cNvSpPr txBox="1">
            <a:spLocks noGrp="1"/>
          </p:cNvSpPr>
          <p:nvPr>
            <p:ph type="title"/>
          </p:nvPr>
        </p:nvSpPr>
        <p:spPr>
          <a:xfrm>
            <a:off x="1749913" y="479290"/>
            <a:ext cx="5872500" cy="502800"/>
          </a:xfrm>
          <a:prstGeom prst="rect">
            <a:avLst/>
          </a:prstGeom>
        </p:spPr>
        <p:txBody>
          <a:bodyPr spcFirstLastPara="1" wrap="square" lIns="91425" tIns="91425" rIns="91425" bIns="91425" anchor="t" anchorCtr="0">
            <a:noAutofit/>
          </a:bodyPr>
          <a:lstStyle/>
          <a:p>
            <a:pPr lvl="0">
              <a:buClr>
                <a:schemeClr val="dk1"/>
              </a:buClr>
              <a:buSzPts val="1100"/>
            </a:pPr>
            <a:r>
              <a:rPr lang="en-US" sz="2800" b="0" dirty="0">
                <a:solidFill>
                  <a:srgbClr val="E5344C"/>
                </a:solidFill>
                <a:latin typeface="Pacifico"/>
                <a:sym typeface="Pacifico"/>
              </a:rPr>
              <a:t>Thyrotoxicosis </a:t>
            </a:r>
            <a:r>
              <a:rPr lang="en-US" sz="2800" b="0" dirty="0" err="1">
                <a:solidFill>
                  <a:srgbClr val="E5344C"/>
                </a:solidFill>
                <a:latin typeface="Pacifico"/>
                <a:sym typeface="Pacifico"/>
              </a:rPr>
              <a:t>factitia</a:t>
            </a:r>
            <a:endParaRPr lang="en-US" dirty="0"/>
          </a:p>
        </p:txBody>
      </p:sp>
      <p:sp>
        <p:nvSpPr>
          <p:cNvPr id="170" name="Google Shape;170;p36"/>
          <p:cNvSpPr txBox="1">
            <a:spLocks noGrp="1"/>
          </p:cNvSpPr>
          <p:nvPr>
            <p:ph type="subTitle" idx="1"/>
          </p:nvPr>
        </p:nvSpPr>
        <p:spPr>
          <a:xfrm>
            <a:off x="1666607" y="982090"/>
            <a:ext cx="5665219" cy="3735681"/>
          </a:xfrm>
          <a:prstGeom prst="rect">
            <a:avLst/>
          </a:prstGeom>
        </p:spPr>
        <p:txBody>
          <a:bodyPr spcFirstLastPara="1" wrap="square" lIns="91425" tIns="91425" rIns="91425" bIns="91425" anchor="t" anchorCtr="0">
            <a:noAutofit/>
          </a:bodyPr>
          <a:lstStyle/>
          <a:p>
            <a:pPr marL="127000" indent="0" algn="just"/>
            <a:endParaRPr lang="en-US" sz="2000" dirty="0">
              <a:solidFill>
                <a:schemeClr val="tx1">
                  <a:lumMod val="95000"/>
                  <a:lumOff val="5000"/>
                </a:schemeClr>
              </a:solidFill>
            </a:endParaRPr>
          </a:p>
          <a:p>
            <a:pPr marL="469900" indent="-342900" algn="just">
              <a:buFont typeface="Arial" panose="020B0604020202020204" pitchFamily="34" charset="0"/>
              <a:buChar char="•"/>
            </a:pPr>
            <a:r>
              <a:rPr lang="en-US" sz="2000" dirty="0">
                <a:solidFill>
                  <a:schemeClr val="tx1">
                    <a:lumMod val="95000"/>
                    <a:lumOff val="5000"/>
                  </a:schemeClr>
                </a:solidFill>
              </a:rPr>
              <a:t>Thyrotoxicosis </a:t>
            </a:r>
            <a:r>
              <a:rPr lang="en-US" sz="2000" dirty="0" err="1">
                <a:solidFill>
                  <a:schemeClr val="tx1">
                    <a:lumMod val="95000"/>
                    <a:lumOff val="5000"/>
                  </a:schemeClr>
                </a:solidFill>
              </a:rPr>
              <a:t>factitia</a:t>
            </a:r>
            <a:r>
              <a:rPr lang="en-US" sz="2000" dirty="0">
                <a:solidFill>
                  <a:schemeClr val="tx1">
                    <a:lumMod val="95000"/>
                    <a:lumOff val="5000"/>
                  </a:schemeClr>
                </a:solidFill>
              </a:rPr>
              <a:t> is hyperthyroidism produced by ingestion of exogenous thyroid hormone. </a:t>
            </a:r>
          </a:p>
          <a:p>
            <a:pPr marL="127000" indent="0" algn="just"/>
            <a:endParaRPr lang="en-US" sz="2000" dirty="0">
              <a:solidFill>
                <a:schemeClr val="tx1">
                  <a:lumMod val="95000"/>
                  <a:lumOff val="5000"/>
                </a:schemeClr>
              </a:solidFill>
            </a:endParaRPr>
          </a:p>
          <a:p>
            <a:pPr marL="127000" indent="0" algn="just"/>
            <a:endParaRPr lang="en-US" sz="2000" dirty="0">
              <a:solidFill>
                <a:schemeClr val="tx1">
                  <a:lumMod val="95000"/>
                  <a:lumOff val="5000"/>
                </a:schemeClr>
              </a:solidFill>
            </a:endParaRPr>
          </a:p>
          <a:p>
            <a:pPr marL="469900" indent="-342900" algn="just">
              <a:buFont typeface="Arial" panose="020B0604020202020204" pitchFamily="34" charset="0"/>
              <a:buChar char="•"/>
            </a:pPr>
            <a:r>
              <a:rPr lang="en-US" sz="2000" dirty="0">
                <a:solidFill>
                  <a:schemeClr val="tx1">
                    <a:lumMod val="95000"/>
                    <a:lumOff val="5000"/>
                  </a:schemeClr>
                </a:solidFill>
              </a:rPr>
              <a:t>This may occur when thyroid hormone is used for inappropriate indications, excessive doses are used for accepted medical indications, there is accidental ingestion, or it is used surreptitiously.</a:t>
            </a:r>
          </a:p>
          <a:p>
            <a:pPr marL="469900" indent="-342900" algn="just">
              <a:buFont typeface="Arial" panose="020B0604020202020204" pitchFamily="34" charset="0"/>
              <a:buChar char="•"/>
            </a:pPr>
            <a:endParaRPr lang="en-US" sz="2000" dirty="0">
              <a:solidFill>
                <a:schemeClr val="tx1">
                  <a:lumMod val="95000"/>
                  <a:lumOff val="5000"/>
                </a:schemeClr>
              </a:solidFill>
            </a:endParaRPr>
          </a:p>
          <a:p>
            <a:pPr marL="469900" indent="-342900" algn="just">
              <a:buFont typeface="Arial" panose="020B0604020202020204" pitchFamily="34" charset="0"/>
              <a:buChar char="•"/>
            </a:pPr>
            <a:endParaRPr lang="en-US" sz="2000" dirty="0">
              <a:solidFill>
                <a:schemeClr val="tx1">
                  <a:lumMod val="95000"/>
                  <a:lumOff val="5000"/>
                </a:schemeClr>
              </a:solidFill>
            </a:endParaRPr>
          </a:p>
          <a:p>
            <a:pPr marL="0" lvl="0" indent="0" algn="ctr" rtl="0">
              <a:spcBef>
                <a:spcPts val="0"/>
              </a:spcBef>
              <a:spcAft>
                <a:spcPts val="1600"/>
              </a:spcAft>
              <a:buNone/>
            </a:pPr>
            <a:endParaRPr dirty="0"/>
          </a:p>
        </p:txBody>
      </p:sp>
    </p:spTree>
    <p:extLst>
      <p:ext uri="{BB962C8B-B14F-4D97-AF65-F5344CB8AC3E}">
        <p14:creationId xmlns:p14="http://schemas.microsoft.com/office/powerpoint/2010/main" val="192279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907249" y="444657"/>
            <a:ext cx="7655400" cy="572700"/>
          </a:xfrm>
          <a:prstGeom prst="rect">
            <a:avLst/>
          </a:prstGeom>
        </p:spPr>
        <p:txBody>
          <a:bodyPr spcFirstLastPara="1" wrap="square" lIns="91425" tIns="91425" rIns="91425" bIns="91425" anchor="t" anchorCtr="0">
            <a:noAutofit/>
          </a:bodyPr>
          <a:lstStyle/>
          <a:p>
            <a:pPr lvl="0"/>
            <a:r>
              <a:rPr lang="en-US" dirty="0"/>
              <a:t>Thyroiditis </a:t>
            </a:r>
            <a:endParaRPr dirty="0"/>
          </a:p>
        </p:txBody>
      </p:sp>
      <p:sp>
        <p:nvSpPr>
          <p:cNvPr id="137" name="Google Shape;137;p33"/>
          <p:cNvSpPr txBox="1">
            <a:spLocks noGrp="1"/>
          </p:cNvSpPr>
          <p:nvPr>
            <p:ph type="body" idx="1"/>
          </p:nvPr>
        </p:nvSpPr>
        <p:spPr>
          <a:xfrm>
            <a:off x="566427" y="1333242"/>
            <a:ext cx="7339901" cy="4293292"/>
          </a:xfrm>
          <a:prstGeom prst="rect">
            <a:avLst/>
          </a:prstGeom>
        </p:spPr>
        <p:txBody>
          <a:bodyPr spcFirstLastPara="1" wrap="square" lIns="91425" tIns="91425" rIns="91425" bIns="91425" anchor="t" anchorCtr="0">
            <a:noAutofit/>
          </a:bodyPr>
          <a:lstStyle/>
          <a:p>
            <a:pPr algn="just"/>
            <a:r>
              <a:rPr lang="en-US" sz="2000" b="1" dirty="0">
                <a:solidFill>
                  <a:schemeClr val="tx1">
                    <a:lumMod val="95000"/>
                    <a:lumOff val="5000"/>
                  </a:schemeClr>
                </a:solidFill>
              </a:rPr>
              <a:t>Painful subacute </a:t>
            </a:r>
            <a:r>
              <a:rPr lang="en-US" sz="2000" dirty="0">
                <a:solidFill>
                  <a:schemeClr val="tx1">
                    <a:lumMod val="95000"/>
                    <a:lumOff val="5000"/>
                  </a:schemeClr>
                </a:solidFill>
              </a:rPr>
              <a:t>(granulomatous or de </a:t>
            </a:r>
            <a:r>
              <a:rPr lang="en-US" sz="2000" dirty="0" err="1">
                <a:solidFill>
                  <a:schemeClr val="tx1">
                    <a:lumMod val="95000"/>
                    <a:lumOff val="5000"/>
                  </a:schemeClr>
                </a:solidFill>
              </a:rPr>
              <a:t>Quervain</a:t>
            </a:r>
            <a:r>
              <a:rPr lang="en-US" sz="2000" dirty="0">
                <a:solidFill>
                  <a:schemeClr val="tx1">
                    <a:lumMod val="95000"/>
                    <a:lumOff val="5000"/>
                  </a:schemeClr>
                </a:solidFill>
              </a:rPr>
              <a:t>) </a:t>
            </a:r>
            <a:r>
              <a:rPr lang="en-US" sz="2000" b="1" i="1" dirty="0">
                <a:solidFill>
                  <a:schemeClr val="tx1">
                    <a:lumMod val="95000"/>
                    <a:lumOff val="5000"/>
                  </a:schemeClr>
                </a:solidFill>
              </a:rPr>
              <a:t>thyroiditis</a:t>
            </a:r>
            <a:r>
              <a:rPr lang="en-US" sz="2000" dirty="0">
                <a:solidFill>
                  <a:schemeClr val="tx1">
                    <a:lumMod val="95000"/>
                    <a:lumOff val="5000"/>
                  </a:schemeClr>
                </a:solidFill>
              </a:rPr>
              <a:t> often develops after a viral syndrome, but rarely has a specific virus been identified in thyroid parenchyma.</a:t>
            </a:r>
          </a:p>
          <a:p>
            <a:pPr algn="just"/>
            <a:endParaRPr lang="en-US" sz="2000" dirty="0">
              <a:solidFill>
                <a:schemeClr val="tx1">
                  <a:lumMod val="95000"/>
                  <a:lumOff val="5000"/>
                </a:schemeClr>
              </a:solidFill>
            </a:endParaRPr>
          </a:p>
          <a:p>
            <a:pPr algn="just"/>
            <a:r>
              <a:rPr lang="en-US" sz="2000" b="1" dirty="0">
                <a:solidFill>
                  <a:schemeClr val="tx1">
                    <a:lumMod val="95000"/>
                    <a:lumOff val="5000"/>
                  </a:schemeClr>
                </a:solidFill>
              </a:rPr>
              <a:t>Painless</a:t>
            </a:r>
            <a:r>
              <a:rPr lang="en-US" sz="2000" dirty="0">
                <a:solidFill>
                  <a:schemeClr val="tx1">
                    <a:lumMod val="95000"/>
                    <a:lumOff val="5000"/>
                  </a:schemeClr>
                </a:solidFill>
              </a:rPr>
              <a:t> (silent, lymphocytic, or postpartum) </a:t>
            </a:r>
            <a:r>
              <a:rPr lang="en-US" sz="2000" b="1" i="1" dirty="0">
                <a:solidFill>
                  <a:schemeClr val="tx1">
                    <a:lumMod val="95000"/>
                    <a:lumOff val="5000"/>
                  </a:schemeClr>
                </a:solidFill>
              </a:rPr>
              <a:t>thyroiditis</a:t>
            </a:r>
            <a:r>
              <a:rPr lang="en-US" sz="2000" dirty="0">
                <a:solidFill>
                  <a:schemeClr val="tx1">
                    <a:lumMod val="95000"/>
                    <a:lumOff val="5000"/>
                  </a:schemeClr>
                </a:solidFill>
              </a:rPr>
              <a:t> is a common cause of thyrotoxicosis; its etiology is not fully understood; autoimmunity may underlie most cases.</a:t>
            </a:r>
          </a:p>
          <a:p>
            <a:pPr marL="342900" lvl="0" indent="-342900" algn="l" rtl="0">
              <a:lnSpc>
                <a:spcPct val="100000"/>
              </a:lnSpc>
              <a:spcBef>
                <a:spcPts val="0"/>
              </a:spcBef>
              <a:spcAft>
                <a:spcPts val="0"/>
              </a:spcAft>
              <a:buClr>
                <a:schemeClr val="dk1"/>
              </a:buClr>
              <a:buSzPts val="1100"/>
              <a:buFont typeface="Arial" panose="020B0604020202020204" pitchFamily="34" charset="0"/>
              <a:buChar char="•"/>
            </a:pPr>
            <a:endParaRPr sz="2400" dirty="0"/>
          </a:p>
        </p:txBody>
      </p:sp>
    </p:spTree>
    <p:extLst>
      <p:ext uri="{BB962C8B-B14F-4D97-AF65-F5344CB8AC3E}">
        <p14:creationId xmlns:p14="http://schemas.microsoft.com/office/powerpoint/2010/main" val="95100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D66A-3BE1-8149-97A6-82B0B4521E9A}"/>
              </a:ext>
            </a:extLst>
          </p:cNvPr>
          <p:cNvSpPr>
            <a:spLocks noGrp="1"/>
          </p:cNvSpPr>
          <p:nvPr>
            <p:ph type="title"/>
          </p:nvPr>
        </p:nvSpPr>
        <p:spPr/>
        <p:txBody>
          <a:bodyPr/>
          <a:lstStyle/>
          <a:p>
            <a:r>
              <a:rPr lang="en-US" b="1" dirty="0"/>
              <a:t>Medications Containing Iodine</a:t>
            </a:r>
          </a:p>
        </p:txBody>
      </p:sp>
      <p:sp>
        <p:nvSpPr>
          <p:cNvPr id="3" name="Subtitle 2">
            <a:extLst>
              <a:ext uri="{FF2B5EF4-FFF2-40B4-BE49-F238E27FC236}">
                <a16:creationId xmlns:a16="http://schemas.microsoft.com/office/drawing/2014/main" id="{F0A0FB8F-3FB9-6E4C-B56B-ADBF1133BCD6}"/>
              </a:ext>
            </a:extLst>
          </p:cNvPr>
          <p:cNvSpPr>
            <a:spLocks noGrp="1"/>
          </p:cNvSpPr>
          <p:nvPr>
            <p:ph type="subTitle" idx="1"/>
          </p:nvPr>
        </p:nvSpPr>
        <p:spPr>
          <a:xfrm>
            <a:off x="3034145" y="922713"/>
            <a:ext cx="5034580" cy="4131425"/>
          </a:xfrm>
        </p:spPr>
        <p:txBody>
          <a:bodyPr/>
          <a:lstStyle/>
          <a:p>
            <a:pPr algn="justLow">
              <a:buFont typeface="Arial" panose="020B0604020202020204" pitchFamily="34" charset="0"/>
              <a:buChar char="•"/>
            </a:pPr>
            <a:r>
              <a:rPr lang="en-US" b="1" i="1" dirty="0">
                <a:solidFill>
                  <a:schemeClr val="tx1">
                    <a:lumMod val="95000"/>
                    <a:lumOff val="5000"/>
                  </a:schemeClr>
                </a:solidFill>
              </a:rPr>
              <a:t>Amiodarone</a:t>
            </a:r>
            <a:r>
              <a:rPr lang="en-US" dirty="0">
                <a:solidFill>
                  <a:schemeClr val="tx1">
                    <a:lumMod val="95000"/>
                    <a:lumOff val="5000"/>
                  </a:schemeClr>
                </a:solidFill>
              </a:rPr>
              <a:t> may induce thyrotoxicosis (2%–3% of patients) or hypothyroidism.</a:t>
            </a:r>
          </a:p>
          <a:p>
            <a:pPr algn="justLow">
              <a:buFont typeface="Arial" panose="020B0604020202020204" pitchFamily="34" charset="0"/>
              <a:buChar char="•"/>
            </a:pPr>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amiodarone contains 37% iodine by weight</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It interferes with type I 5′-deiodinase, leading to reduced conversion of T</a:t>
            </a:r>
            <a:r>
              <a:rPr lang="en-US" baseline="-25000" dirty="0">
                <a:solidFill>
                  <a:schemeClr val="tx1">
                    <a:lumMod val="95000"/>
                    <a:lumOff val="5000"/>
                  </a:schemeClr>
                </a:solidFill>
              </a:rPr>
              <a:t>4</a:t>
            </a:r>
            <a:r>
              <a:rPr lang="en-US" dirty="0">
                <a:solidFill>
                  <a:schemeClr val="tx1">
                    <a:lumMod val="95000"/>
                    <a:lumOff val="5000"/>
                  </a:schemeClr>
                </a:solidFill>
              </a:rPr>
              <a:t> to T</a:t>
            </a:r>
            <a:r>
              <a:rPr lang="en-US" baseline="-25000" dirty="0">
                <a:solidFill>
                  <a:schemeClr val="tx1">
                    <a:lumMod val="95000"/>
                    <a:lumOff val="5000"/>
                  </a:schemeClr>
                </a:solidFill>
              </a:rPr>
              <a:t>3</a:t>
            </a:r>
            <a:r>
              <a:rPr lang="en-US" dirty="0">
                <a:solidFill>
                  <a:schemeClr val="tx1">
                    <a:lumMod val="95000"/>
                    <a:lumOff val="5000"/>
                  </a:schemeClr>
                </a:solidFill>
              </a:rPr>
              <a:t>, and iodide release from the drug may contribute to iodine excess. </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Amiodarone also causes a destructive thyroiditis with loss of thyroglobulin and thyroid hormones.</a:t>
            </a:r>
          </a:p>
          <a:p>
            <a:endParaRPr lang="en-US" dirty="0"/>
          </a:p>
        </p:txBody>
      </p:sp>
      <p:pic>
        <p:nvPicPr>
          <p:cNvPr id="13314" name="Picture 2" descr="Medicine Bottle Pills - Free vector graphic on Pixabay">
            <a:extLst>
              <a:ext uri="{FF2B5EF4-FFF2-40B4-BE49-F238E27FC236}">
                <a16:creationId xmlns:a16="http://schemas.microsoft.com/office/drawing/2014/main" id="{590CF90C-DE5E-2B42-A23A-9906EBCC6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25" y="2152996"/>
            <a:ext cx="1857985" cy="2901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21A7F6C-42F5-274E-B55D-3B228CF51421}"/>
              </a:ext>
            </a:extLst>
          </p:cNvPr>
          <p:cNvSpPr txBox="1"/>
          <p:nvPr/>
        </p:nvSpPr>
        <p:spPr>
          <a:xfrm>
            <a:off x="843461" y="3603567"/>
            <a:ext cx="1310478" cy="307777"/>
          </a:xfrm>
          <a:prstGeom prst="rect">
            <a:avLst/>
          </a:prstGeom>
          <a:noFill/>
        </p:spPr>
        <p:txBody>
          <a:bodyPr wrap="square" rtlCol="0">
            <a:spAutoFit/>
          </a:bodyPr>
          <a:lstStyle/>
          <a:p>
            <a:r>
              <a:rPr lang="en-US" dirty="0"/>
              <a:t>Amiodarone</a:t>
            </a:r>
          </a:p>
        </p:txBody>
      </p:sp>
    </p:spTree>
    <p:extLst>
      <p:ext uri="{BB962C8B-B14F-4D97-AF65-F5344CB8AC3E}">
        <p14:creationId xmlns:p14="http://schemas.microsoft.com/office/powerpoint/2010/main" val="211611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A2E7-F062-D141-891B-108CAB516BDD}"/>
              </a:ext>
            </a:extLst>
          </p:cNvPr>
          <p:cNvSpPr>
            <a:spLocks noGrp="1"/>
          </p:cNvSpPr>
          <p:nvPr>
            <p:ph type="title"/>
          </p:nvPr>
        </p:nvSpPr>
        <p:spPr>
          <a:xfrm>
            <a:off x="726225" y="438312"/>
            <a:ext cx="4012030" cy="572700"/>
          </a:xfrm>
        </p:spPr>
        <p:txBody>
          <a:bodyPr/>
          <a:lstStyle/>
          <a:p>
            <a:r>
              <a:rPr lang="en" dirty="0"/>
              <a:t>Clinical presentation </a:t>
            </a:r>
            <a:endParaRPr lang="en-US" dirty="0"/>
          </a:p>
        </p:txBody>
      </p:sp>
      <p:pic>
        <p:nvPicPr>
          <p:cNvPr id="3" name="Picture 2">
            <a:extLst>
              <a:ext uri="{FF2B5EF4-FFF2-40B4-BE49-F238E27FC236}">
                <a16:creationId xmlns:a16="http://schemas.microsoft.com/office/drawing/2014/main" id="{BD76C71E-8AFD-5645-952D-3A505D614563}"/>
              </a:ext>
            </a:extLst>
          </p:cNvPr>
          <p:cNvPicPr>
            <a:picLocks noChangeAspect="1"/>
          </p:cNvPicPr>
          <p:nvPr/>
        </p:nvPicPr>
        <p:blipFill>
          <a:blip r:embed="rId2"/>
          <a:stretch>
            <a:fillRect/>
          </a:stretch>
        </p:blipFill>
        <p:spPr>
          <a:xfrm>
            <a:off x="0" y="1421477"/>
            <a:ext cx="6916189" cy="3189962"/>
          </a:xfrm>
          <a:prstGeom prst="rect">
            <a:avLst/>
          </a:prstGeom>
        </p:spPr>
      </p:pic>
      <p:pic>
        <p:nvPicPr>
          <p:cNvPr id="14338" name="Picture 2" descr="397 Hyperthyroidism Illustrations, Royalty-Free Vector Graphics &amp; Clip Art  - iStock">
            <a:extLst>
              <a:ext uri="{FF2B5EF4-FFF2-40B4-BE49-F238E27FC236}">
                <a16:creationId xmlns:a16="http://schemas.microsoft.com/office/drawing/2014/main" id="{0476EF01-5B71-B14A-AA9B-A64264FB9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560" y="1537854"/>
            <a:ext cx="2377440" cy="3189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643017-C239-6245-95F7-28AA811ACB03}"/>
              </a:ext>
            </a:extLst>
          </p:cNvPr>
          <p:cNvSpPr txBox="1"/>
          <p:nvPr/>
        </p:nvSpPr>
        <p:spPr>
          <a:xfrm>
            <a:off x="726224" y="1080655"/>
            <a:ext cx="6040335" cy="861774"/>
          </a:xfrm>
          <a:prstGeom prst="rect">
            <a:avLst/>
          </a:prstGeom>
          <a:noFill/>
        </p:spPr>
        <p:txBody>
          <a:bodyPr wrap="square" rtlCol="0">
            <a:spAutoFit/>
          </a:bodyPr>
          <a:lstStyle/>
          <a:p>
            <a:pPr marL="152400" lvl="0">
              <a:buClr>
                <a:srgbClr val="434343"/>
              </a:buClr>
              <a:buSzPts val="1200"/>
            </a:pPr>
            <a:r>
              <a:rPr lang="en-US" sz="1800" b="1" dirty="0">
                <a:solidFill>
                  <a:schemeClr val="tx1">
                    <a:lumMod val="95000"/>
                    <a:lumOff val="5000"/>
                  </a:schemeClr>
                </a:solidFill>
                <a:latin typeface="Quicksand Light"/>
                <a:sym typeface="Quicksand Light"/>
              </a:rPr>
              <a:t>A cardinal sign is loss of weight concurrent with an increased appetite.</a:t>
            </a:r>
          </a:p>
          <a:p>
            <a:endParaRPr lang="en-US" dirty="0"/>
          </a:p>
        </p:txBody>
      </p:sp>
    </p:spTree>
    <p:extLst>
      <p:ext uri="{BB962C8B-B14F-4D97-AF65-F5344CB8AC3E}">
        <p14:creationId xmlns:p14="http://schemas.microsoft.com/office/powerpoint/2010/main" val="4038112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4DB3-198F-0944-81C7-325207289A9D}"/>
              </a:ext>
            </a:extLst>
          </p:cNvPr>
          <p:cNvSpPr>
            <a:spLocks noGrp="1"/>
          </p:cNvSpPr>
          <p:nvPr>
            <p:ph type="title"/>
          </p:nvPr>
        </p:nvSpPr>
        <p:spPr/>
        <p:txBody>
          <a:bodyPr/>
          <a:lstStyle/>
          <a:p>
            <a:r>
              <a:rPr lang="en" dirty="0"/>
              <a:t>Clinical presentation </a:t>
            </a:r>
            <a:endParaRPr lang="en-US" dirty="0"/>
          </a:p>
        </p:txBody>
      </p:sp>
      <p:sp>
        <p:nvSpPr>
          <p:cNvPr id="3" name="Subtitle 2">
            <a:extLst>
              <a:ext uri="{FF2B5EF4-FFF2-40B4-BE49-F238E27FC236}">
                <a16:creationId xmlns:a16="http://schemas.microsoft.com/office/drawing/2014/main" id="{95E78C67-9047-1846-AB22-8E71CA33C73E}"/>
              </a:ext>
            </a:extLst>
          </p:cNvPr>
          <p:cNvSpPr>
            <a:spLocks noGrp="1"/>
          </p:cNvSpPr>
          <p:nvPr>
            <p:ph type="subTitle" idx="1"/>
          </p:nvPr>
        </p:nvSpPr>
        <p:spPr>
          <a:xfrm>
            <a:off x="2917767" y="820004"/>
            <a:ext cx="5126020" cy="3885184"/>
          </a:xfrm>
        </p:spPr>
        <p:txBody>
          <a:bodyPr/>
          <a:lstStyle/>
          <a:p>
            <a:r>
              <a:rPr lang="en-US" b="1" dirty="0">
                <a:solidFill>
                  <a:schemeClr val="tx1">
                    <a:lumMod val="95000"/>
                    <a:lumOff val="5000"/>
                  </a:schemeClr>
                </a:solidFill>
              </a:rPr>
              <a:t>Signs: </a:t>
            </a:r>
          </a:p>
          <a:p>
            <a:pPr marL="869950" lvl="1" indent="-285750" algn="justLow">
              <a:buFont typeface="Arial" panose="020B0604020202020204" pitchFamily="34" charset="0"/>
              <a:buChar char="•"/>
            </a:pPr>
            <a:r>
              <a:rPr lang="en-US" sz="1800" dirty="0">
                <a:solidFill>
                  <a:schemeClr val="tx1">
                    <a:lumMod val="95000"/>
                    <a:lumOff val="5000"/>
                  </a:schemeClr>
                </a:solidFill>
              </a:rPr>
              <a:t>A variety of physical signs may be observed including warm, smooth, moist skin, exophthalmos (in Graves’ disease only), pretibial myxedema (in Graves’ disease only), and unusually fine hair. </a:t>
            </a:r>
          </a:p>
          <a:p>
            <a:pPr marL="584200" lvl="1" indent="0" algn="justLow"/>
            <a:endParaRPr lang="en-US" sz="1800" dirty="0">
              <a:solidFill>
                <a:schemeClr val="tx1">
                  <a:lumMod val="95000"/>
                  <a:lumOff val="5000"/>
                </a:schemeClr>
              </a:solidFill>
            </a:endParaRPr>
          </a:p>
          <a:p>
            <a:pPr marL="869950" lvl="1" indent="-285750" algn="justLow">
              <a:buFont typeface="Arial" panose="020B0604020202020204" pitchFamily="34" charset="0"/>
              <a:buChar char="•"/>
            </a:pPr>
            <a:r>
              <a:rPr lang="en-US" sz="1800" dirty="0">
                <a:solidFill>
                  <a:schemeClr val="tx1">
                    <a:lumMod val="95000"/>
                    <a:lumOff val="5000"/>
                  </a:schemeClr>
                </a:solidFill>
              </a:rPr>
              <a:t>Thyromegaly is usually present</a:t>
            </a:r>
          </a:p>
          <a:p>
            <a:endParaRPr lang="en-US" b="1" dirty="0">
              <a:solidFill>
                <a:schemeClr val="tx1">
                  <a:lumMod val="95000"/>
                  <a:lumOff val="5000"/>
                </a:schemeClr>
              </a:solidFill>
            </a:endParaRPr>
          </a:p>
        </p:txBody>
      </p:sp>
      <p:pic>
        <p:nvPicPr>
          <p:cNvPr id="15362" name="Picture 2" descr="Understanding Hyperthyroidism and Graves Disease - YouTube">
            <a:extLst>
              <a:ext uri="{FF2B5EF4-FFF2-40B4-BE49-F238E27FC236}">
                <a16:creationId xmlns:a16="http://schemas.microsoft.com/office/drawing/2014/main" id="{D44F6A1E-EB41-3C4D-A89F-549373F84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620" y="3489267"/>
            <a:ext cx="2940859" cy="165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30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47F4-7C5E-D64A-BC3F-B52D4138243F}"/>
              </a:ext>
            </a:extLst>
          </p:cNvPr>
          <p:cNvSpPr>
            <a:spLocks noGrp="1"/>
          </p:cNvSpPr>
          <p:nvPr>
            <p:ph type="title"/>
          </p:nvPr>
        </p:nvSpPr>
        <p:spPr/>
        <p:txBody>
          <a:bodyPr/>
          <a:lstStyle/>
          <a:p>
            <a:r>
              <a:rPr lang="en-US" dirty="0"/>
              <a:t>DIAGNOSIS</a:t>
            </a:r>
          </a:p>
        </p:txBody>
      </p:sp>
      <p:sp>
        <p:nvSpPr>
          <p:cNvPr id="3" name="Subtitle 2">
            <a:extLst>
              <a:ext uri="{FF2B5EF4-FFF2-40B4-BE49-F238E27FC236}">
                <a16:creationId xmlns:a16="http://schemas.microsoft.com/office/drawing/2014/main" id="{9E9F955F-8171-494E-BCE9-06BE79021DEC}"/>
              </a:ext>
            </a:extLst>
          </p:cNvPr>
          <p:cNvSpPr>
            <a:spLocks noGrp="1"/>
          </p:cNvSpPr>
          <p:nvPr>
            <p:ph type="subTitle" idx="1"/>
          </p:nvPr>
        </p:nvSpPr>
        <p:spPr>
          <a:xfrm>
            <a:off x="340822" y="1122217"/>
            <a:ext cx="6691745" cy="3117273"/>
          </a:xfrm>
        </p:spPr>
        <p:txBody>
          <a:bodyPr/>
          <a:lstStyle/>
          <a:p>
            <a:pPr algn="justLow">
              <a:buFont typeface="Arial" panose="020B0604020202020204" pitchFamily="34" charset="0"/>
              <a:buChar char="•"/>
            </a:pPr>
            <a:r>
              <a:rPr lang="en-US" dirty="0">
                <a:solidFill>
                  <a:schemeClr val="tx1">
                    <a:lumMod val="95000"/>
                    <a:lumOff val="5000"/>
                  </a:schemeClr>
                </a:solidFill>
              </a:rPr>
              <a:t>Low TSH serum concentration. </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Elevated free and total T4 and T3 serum concentrations, particularly in more severe disease.</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Elevated radioactive iodine uptake (RAIU) by the thyroid gland when hormone is being overproduced; suppressed RAIU in thyrotoxicosis due to thyroid inflammation (thyroiditis).</a:t>
            </a:r>
            <a:endParaRPr lang="en-US" baseline="-25000" dirty="0">
              <a:solidFill>
                <a:schemeClr val="tx1">
                  <a:lumMod val="95000"/>
                  <a:lumOff val="5000"/>
                </a:schemeClr>
              </a:solidFill>
            </a:endParaRPr>
          </a:p>
          <a:p>
            <a:endParaRPr lang="en-US" dirty="0"/>
          </a:p>
        </p:txBody>
      </p:sp>
      <p:pic>
        <p:nvPicPr>
          <p:cNvPr id="4" name="Picture 9">
            <a:extLst>
              <a:ext uri="{FF2B5EF4-FFF2-40B4-BE49-F238E27FC236}">
                <a16:creationId xmlns:a16="http://schemas.microsoft.com/office/drawing/2014/main" id="{6750DD41-FFC5-3E44-9646-F078329F722A}"/>
              </a:ext>
            </a:extLst>
          </p:cNvPr>
          <p:cNvPicPr>
            <a:picLocks noChangeAspect="1" noChangeArrowheads="1"/>
          </p:cNvPicPr>
          <p:nvPr/>
        </p:nvPicPr>
        <p:blipFill>
          <a:blip r:embed="rId2"/>
          <a:srcRect/>
          <a:stretch>
            <a:fillRect/>
          </a:stretch>
        </p:blipFill>
        <p:spPr bwMode="auto">
          <a:xfrm>
            <a:off x="1346662" y="3363190"/>
            <a:ext cx="5523644" cy="1752600"/>
          </a:xfrm>
          <a:prstGeom prst="rect">
            <a:avLst/>
          </a:prstGeom>
          <a:noFill/>
          <a:ln w="9525">
            <a:solidFill>
              <a:schemeClr val="tx1"/>
            </a:solidFill>
            <a:miter lim="800000"/>
            <a:headEnd/>
            <a:tailEnd/>
          </a:ln>
          <a:effectLst/>
        </p:spPr>
      </p:pic>
      <p:pic>
        <p:nvPicPr>
          <p:cNvPr id="5" name="Picture 2" descr="Infrastructure Monitoring &amp; Server Reporting - Cloud - Czech Republic | IBM">
            <a:extLst>
              <a:ext uri="{FF2B5EF4-FFF2-40B4-BE49-F238E27FC236}">
                <a16:creationId xmlns:a16="http://schemas.microsoft.com/office/drawing/2014/main" id="{0F245A9B-24B9-FC4D-8A48-2E75A0DFC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81" y="724662"/>
            <a:ext cx="1945219" cy="194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6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3"/>
          <p:cNvSpPr txBox="1">
            <a:spLocks noGrp="1"/>
          </p:cNvSpPr>
          <p:nvPr>
            <p:ph type="title"/>
          </p:nvPr>
        </p:nvSpPr>
        <p:spPr>
          <a:xfrm>
            <a:off x="566427" y="95523"/>
            <a:ext cx="7655400" cy="572700"/>
          </a:xfrm>
          <a:prstGeom prst="rect">
            <a:avLst/>
          </a:prstGeom>
        </p:spPr>
        <p:txBody>
          <a:bodyPr spcFirstLastPara="1" wrap="square" lIns="91425" tIns="91425" rIns="91425" bIns="91425" anchor="t" anchorCtr="0">
            <a:noAutofit/>
          </a:bodyPr>
          <a:lstStyle/>
          <a:p>
            <a:pPr lvl="0"/>
            <a:r>
              <a:rPr lang="en-US" dirty="0"/>
              <a:t>Introduction</a:t>
            </a:r>
            <a:endParaRPr dirty="0"/>
          </a:p>
        </p:txBody>
      </p:sp>
      <p:sp>
        <p:nvSpPr>
          <p:cNvPr id="137" name="Google Shape;137;p33"/>
          <p:cNvSpPr txBox="1">
            <a:spLocks noGrp="1"/>
          </p:cNvSpPr>
          <p:nvPr>
            <p:ph type="body" idx="1"/>
          </p:nvPr>
        </p:nvSpPr>
        <p:spPr>
          <a:xfrm>
            <a:off x="183117" y="668223"/>
            <a:ext cx="6084679" cy="4293292"/>
          </a:xfrm>
          <a:prstGeom prst="rect">
            <a:avLst/>
          </a:prstGeom>
        </p:spPr>
        <p:txBody>
          <a:bodyPr spcFirstLastPara="1" wrap="square" lIns="91425" tIns="91425" rIns="91425" bIns="91425" anchor="t" anchorCtr="0">
            <a:noAutofit/>
          </a:bodyPr>
          <a:lstStyle/>
          <a:p>
            <a:pPr marL="342900" lvl="0" indent="-342900" algn="just">
              <a:buClr>
                <a:schemeClr val="dk1"/>
              </a:buClr>
              <a:buSzPts val="1100"/>
              <a:buFont typeface="Arial" panose="020B0604020202020204" pitchFamily="34" charset="0"/>
              <a:buChar char="•"/>
            </a:pPr>
            <a:r>
              <a:rPr lang="en-US" sz="1900" dirty="0">
                <a:solidFill>
                  <a:schemeClr val="tx1">
                    <a:lumMod val="95000"/>
                    <a:lumOff val="5000"/>
                  </a:schemeClr>
                </a:solidFill>
              </a:rPr>
              <a:t>Thyroid hormones affect the function of virtually every organ system. </a:t>
            </a:r>
          </a:p>
          <a:p>
            <a:pPr marL="342900" lvl="0" indent="-342900" algn="just">
              <a:buClr>
                <a:schemeClr val="dk1"/>
              </a:buClr>
              <a:buSzPts val="1100"/>
              <a:buFont typeface="Arial" panose="020B0604020202020204" pitchFamily="34" charset="0"/>
              <a:buChar char="•"/>
            </a:pPr>
            <a:endParaRPr lang="en-US" sz="1900" dirty="0">
              <a:solidFill>
                <a:schemeClr val="tx1">
                  <a:lumMod val="95000"/>
                  <a:lumOff val="5000"/>
                </a:schemeClr>
              </a:solidFill>
            </a:endParaRPr>
          </a:p>
          <a:p>
            <a:pPr marL="342900" lvl="0" indent="-342900" algn="just">
              <a:buClr>
                <a:schemeClr val="dk1"/>
              </a:buClr>
              <a:buSzPts val="1100"/>
              <a:buFont typeface="Arial" panose="020B0604020202020204" pitchFamily="34" charset="0"/>
              <a:buChar char="•"/>
            </a:pPr>
            <a:r>
              <a:rPr lang="en-US" sz="1900" dirty="0">
                <a:solidFill>
                  <a:schemeClr val="tx1">
                    <a:lumMod val="95000"/>
                    <a:lumOff val="5000"/>
                  </a:schemeClr>
                </a:solidFill>
              </a:rPr>
              <a:t>thyroid hormone is critical for normal growth and development in children, while adults need the thyroid hormone to maintain metabolic stability.</a:t>
            </a:r>
          </a:p>
          <a:p>
            <a:pPr marL="342900" lvl="0" indent="-342900" algn="just">
              <a:buClr>
                <a:schemeClr val="dk1"/>
              </a:buClr>
              <a:buSzPts val="1100"/>
              <a:buFont typeface="Arial" panose="020B0604020202020204" pitchFamily="34" charset="0"/>
              <a:buChar char="•"/>
            </a:pPr>
            <a:endParaRPr lang="en-US" sz="1900" dirty="0">
              <a:solidFill>
                <a:schemeClr val="tx1">
                  <a:lumMod val="95000"/>
                  <a:lumOff val="5000"/>
                </a:schemeClr>
              </a:solidFill>
            </a:endParaRPr>
          </a:p>
          <a:p>
            <a:pPr marL="342900" lvl="0" indent="-342900" algn="just">
              <a:buClr>
                <a:schemeClr val="dk1"/>
              </a:buClr>
              <a:buSzPts val="1100"/>
              <a:buFont typeface="Arial" panose="020B0604020202020204" pitchFamily="34" charset="0"/>
              <a:buChar char="•"/>
            </a:pPr>
            <a:r>
              <a:rPr lang="en-US" sz="1900" dirty="0">
                <a:solidFill>
                  <a:schemeClr val="tx1">
                    <a:lumMod val="95000"/>
                    <a:lumOff val="5000"/>
                  </a:schemeClr>
                </a:solidFill>
              </a:rPr>
              <a:t>the hypothalamic–pituitary–thyroid axis is extremely sensitive to small changes in circulating thyroid hormone concentrations, and alterations in thyroid hormone secretion maintain peripheral free thyroid hormone levels within a narrow range. </a:t>
            </a:r>
          </a:p>
          <a:p>
            <a:pPr marL="342900" lvl="0" indent="-342900" algn="just">
              <a:buClr>
                <a:schemeClr val="dk1"/>
              </a:buClr>
              <a:buSzPts val="1100"/>
              <a:buFont typeface="Arial" panose="020B0604020202020204" pitchFamily="34" charset="0"/>
              <a:buChar char="•"/>
            </a:pPr>
            <a:endParaRPr lang="en-US" sz="1900" dirty="0">
              <a:solidFill>
                <a:schemeClr val="tx1">
                  <a:lumMod val="95000"/>
                  <a:lumOff val="5000"/>
                </a:schemeClr>
              </a:solidFill>
            </a:endParaRPr>
          </a:p>
          <a:p>
            <a:pPr marL="342900" lvl="0" indent="-342900" algn="l" rtl="0">
              <a:lnSpc>
                <a:spcPct val="100000"/>
              </a:lnSpc>
              <a:spcBef>
                <a:spcPts val="0"/>
              </a:spcBef>
              <a:spcAft>
                <a:spcPts val="0"/>
              </a:spcAft>
              <a:buClr>
                <a:schemeClr val="dk1"/>
              </a:buClr>
              <a:buSzPts val="1100"/>
              <a:buFont typeface="Arial" panose="020B0604020202020204" pitchFamily="34" charset="0"/>
              <a:buChar char="•"/>
            </a:pPr>
            <a:endParaRPr sz="2400" dirty="0"/>
          </a:p>
        </p:txBody>
      </p:sp>
      <p:pic>
        <p:nvPicPr>
          <p:cNvPr id="1028" name="Picture 4" descr="The Hypothalamic-Pituitary-Thyroid axis, including the roles of... |  Download Scientific Diagram">
            <a:extLst>
              <a:ext uri="{FF2B5EF4-FFF2-40B4-BE49-F238E27FC236}">
                <a16:creationId xmlns:a16="http://schemas.microsoft.com/office/drawing/2014/main" id="{612A8961-376D-134A-A118-BE4BFD96A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315" y="1768533"/>
            <a:ext cx="2298568" cy="33749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o finger thyroid character cartoon style Vector Image">
            <a:extLst>
              <a:ext uri="{FF2B5EF4-FFF2-40B4-BE49-F238E27FC236}">
                <a16:creationId xmlns:a16="http://schemas.microsoft.com/office/drawing/2014/main" id="{875EB80D-58C6-0F49-B14E-DD6C44D49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6046" y="556770"/>
            <a:ext cx="991105" cy="106910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8"/>
          <p:cNvPicPr preferRelativeResize="0"/>
          <p:nvPr/>
        </p:nvPicPr>
        <p:blipFill>
          <a:blip r:embed="rId3">
            <a:alphaModFix/>
          </a:blip>
          <a:stretch>
            <a:fillRect/>
          </a:stretch>
        </p:blipFill>
        <p:spPr>
          <a:xfrm>
            <a:off x="3489129" y="2117952"/>
            <a:ext cx="1689700" cy="1384384"/>
          </a:xfrm>
          <a:prstGeom prst="rect">
            <a:avLst/>
          </a:prstGeom>
          <a:noFill/>
          <a:ln>
            <a:noFill/>
          </a:ln>
        </p:spPr>
      </p:pic>
      <p:sp>
        <p:nvSpPr>
          <p:cNvPr id="184" name="Google Shape;184;p38"/>
          <p:cNvSpPr txBox="1">
            <a:spLocks noGrp="1"/>
          </p:cNvSpPr>
          <p:nvPr>
            <p:ph type="title"/>
          </p:nvPr>
        </p:nvSpPr>
        <p:spPr>
          <a:xfrm>
            <a:off x="726225" y="438312"/>
            <a:ext cx="4907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Treatment </a:t>
            </a:r>
            <a:endParaRPr dirty="0"/>
          </a:p>
          <a:p>
            <a:pPr marL="0" lvl="0" indent="0" algn="l" rtl="0">
              <a:spcBef>
                <a:spcPts val="0"/>
              </a:spcBef>
              <a:spcAft>
                <a:spcPts val="0"/>
              </a:spcAft>
              <a:buNone/>
            </a:pPr>
            <a:endParaRPr dirty="0"/>
          </a:p>
        </p:txBody>
      </p:sp>
      <p:pic>
        <p:nvPicPr>
          <p:cNvPr id="191" name="Google Shape;191;p38"/>
          <p:cNvPicPr preferRelativeResize="0"/>
          <p:nvPr/>
        </p:nvPicPr>
        <p:blipFill>
          <a:blip r:embed="rId4">
            <a:alphaModFix/>
          </a:blip>
          <a:stretch>
            <a:fillRect/>
          </a:stretch>
        </p:blipFill>
        <p:spPr>
          <a:xfrm>
            <a:off x="1370446" y="2175810"/>
            <a:ext cx="1503153" cy="1344709"/>
          </a:xfrm>
          <a:prstGeom prst="rect">
            <a:avLst/>
          </a:prstGeom>
          <a:noFill/>
          <a:ln>
            <a:noFill/>
          </a:ln>
        </p:spPr>
      </p:pic>
      <p:sp>
        <p:nvSpPr>
          <p:cNvPr id="186" name="Google Shape;186;p38"/>
          <p:cNvSpPr txBox="1">
            <a:spLocks noGrp="1"/>
          </p:cNvSpPr>
          <p:nvPr>
            <p:ph type="subTitle" idx="2"/>
          </p:nvPr>
        </p:nvSpPr>
        <p:spPr>
          <a:xfrm>
            <a:off x="1465236" y="2581603"/>
            <a:ext cx="1313572" cy="482342"/>
          </a:xfrm>
          <a:prstGeom prst="rect">
            <a:avLst/>
          </a:prstGeom>
        </p:spPr>
        <p:txBody>
          <a:bodyPr spcFirstLastPara="1" wrap="square" lIns="91425" tIns="91425" rIns="91425" bIns="91425" anchor="t" anchorCtr="0">
            <a:noAutofit/>
          </a:bodyPr>
          <a:lstStyle/>
          <a:p>
            <a:pPr marL="0" lvl="0" indent="0">
              <a:spcAft>
                <a:spcPts val="1600"/>
              </a:spcAft>
            </a:pPr>
            <a:r>
              <a:rPr lang="en-US" b="1" dirty="0">
                <a:solidFill>
                  <a:schemeClr val="tx1">
                    <a:lumMod val="95000"/>
                    <a:lumOff val="5000"/>
                  </a:schemeClr>
                </a:solidFill>
              </a:rPr>
              <a:t>Surgery</a:t>
            </a:r>
            <a:r>
              <a:rPr lang="en-US" dirty="0"/>
              <a:t> </a:t>
            </a:r>
          </a:p>
          <a:p>
            <a:pPr marL="0" lvl="0" indent="0">
              <a:spcAft>
                <a:spcPts val="1600"/>
              </a:spcAft>
            </a:pPr>
            <a:endParaRPr lang="en-US" dirty="0"/>
          </a:p>
          <a:p>
            <a:pPr marL="0" lvl="0" indent="0" algn="ctr" rtl="0">
              <a:spcBef>
                <a:spcPts val="0"/>
              </a:spcBef>
              <a:spcAft>
                <a:spcPts val="1600"/>
              </a:spcAft>
              <a:buNone/>
            </a:pPr>
            <a:endParaRPr dirty="0"/>
          </a:p>
        </p:txBody>
      </p:sp>
      <p:sp>
        <p:nvSpPr>
          <p:cNvPr id="188" name="Google Shape;188;p38"/>
          <p:cNvSpPr txBox="1">
            <a:spLocks noGrp="1"/>
          </p:cNvSpPr>
          <p:nvPr>
            <p:ph type="subTitle" idx="4"/>
          </p:nvPr>
        </p:nvSpPr>
        <p:spPr>
          <a:xfrm>
            <a:off x="3521380" y="2451400"/>
            <a:ext cx="1594200" cy="938400"/>
          </a:xfrm>
          <a:prstGeom prst="rect">
            <a:avLst/>
          </a:prstGeom>
        </p:spPr>
        <p:txBody>
          <a:bodyPr spcFirstLastPara="1" wrap="square" lIns="91425" tIns="91425" rIns="91425" bIns="91425" anchor="t" anchorCtr="0">
            <a:noAutofit/>
          </a:bodyPr>
          <a:lstStyle/>
          <a:p>
            <a:pPr marL="0" indent="0">
              <a:spcAft>
                <a:spcPts val="1600"/>
              </a:spcAft>
            </a:pPr>
            <a:r>
              <a:rPr lang="en-US" b="1" dirty="0">
                <a:solidFill>
                  <a:schemeClr val="tx1">
                    <a:lumMod val="95000"/>
                    <a:lumOff val="5000"/>
                  </a:schemeClr>
                </a:solidFill>
              </a:rPr>
              <a:t>Antithyroid medications</a:t>
            </a:r>
          </a:p>
          <a:p>
            <a:pPr marL="0" lvl="0" indent="0" algn="ctr" rtl="0">
              <a:spcBef>
                <a:spcPts val="0"/>
              </a:spcBef>
              <a:spcAft>
                <a:spcPts val="1600"/>
              </a:spcAft>
              <a:buNone/>
            </a:pPr>
            <a:endParaRPr dirty="0"/>
          </a:p>
        </p:txBody>
      </p:sp>
      <p:pic>
        <p:nvPicPr>
          <p:cNvPr id="192" name="Google Shape;192;p38"/>
          <p:cNvPicPr preferRelativeResize="0"/>
          <p:nvPr/>
        </p:nvPicPr>
        <p:blipFill>
          <a:blip r:embed="rId5">
            <a:alphaModFix/>
          </a:blip>
          <a:stretch>
            <a:fillRect/>
          </a:stretch>
        </p:blipFill>
        <p:spPr>
          <a:xfrm>
            <a:off x="5794359" y="2175810"/>
            <a:ext cx="1895012" cy="1344708"/>
          </a:xfrm>
          <a:prstGeom prst="rect">
            <a:avLst/>
          </a:prstGeom>
          <a:noFill/>
          <a:ln>
            <a:noFill/>
          </a:ln>
        </p:spPr>
      </p:pic>
      <p:sp>
        <p:nvSpPr>
          <p:cNvPr id="190" name="Google Shape;190;p38"/>
          <p:cNvSpPr txBox="1">
            <a:spLocks noGrp="1"/>
          </p:cNvSpPr>
          <p:nvPr>
            <p:ph type="subTitle" idx="6"/>
          </p:nvPr>
        </p:nvSpPr>
        <p:spPr>
          <a:xfrm>
            <a:off x="6040990" y="2494364"/>
            <a:ext cx="1392711" cy="74947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US" b="1" dirty="0">
                <a:solidFill>
                  <a:schemeClr val="tx1">
                    <a:lumMod val="95000"/>
                    <a:lumOff val="5000"/>
                  </a:schemeClr>
                </a:solidFill>
              </a:rPr>
              <a:t>Radioactive iodine</a:t>
            </a:r>
            <a:endParaRPr b="1" dirty="0">
              <a:solidFill>
                <a:schemeClr val="tx1">
                  <a:lumMod val="95000"/>
                  <a:lumOff val="5000"/>
                </a:schemeClr>
              </a:solidFill>
            </a:endParaRPr>
          </a:p>
        </p:txBody>
      </p:sp>
      <p:sp>
        <p:nvSpPr>
          <p:cNvPr id="8" name="TextBox 7">
            <a:extLst>
              <a:ext uri="{FF2B5EF4-FFF2-40B4-BE49-F238E27FC236}">
                <a16:creationId xmlns:a16="http://schemas.microsoft.com/office/drawing/2014/main" id="{72410D66-D534-B541-AFC6-535E99048B3B}"/>
              </a:ext>
            </a:extLst>
          </p:cNvPr>
          <p:cNvSpPr txBox="1"/>
          <p:nvPr/>
        </p:nvSpPr>
        <p:spPr>
          <a:xfrm>
            <a:off x="789709" y="1056390"/>
            <a:ext cx="5478087" cy="584775"/>
          </a:xfrm>
          <a:prstGeom prst="rect">
            <a:avLst/>
          </a:prstGeom>
          <a:noFill/>
        </p:spPr>
        <p:txBody>
          <a:bodyPr wrap="square" rtlCol="0">
            <a:spAutoFit/>
          </a:bodyPr>
          <a:lstStyle/>
          <a:p>
            <a:pPr lvl="0">
              <a:spcBef>
                <a:spcPts val="1600"/>
              </a:spcBef>
              <a:spcAft>
                <a:spcPts val="1600"/>
              </a:spcAft>
              <a:buClr>
                <a:srgbClr val="434343"/>
              </a:buClr>
              <a:buSzPts val="1600"/>
            </a:pPr>
            <a:r>
              <a:rPr lang="en-US" sz="1600" dirty="0">
                <a:solidFill>
                  <a:schemeClr val="tx1">
                    <a:lumMod val="95000"/>
                    <a:lumOff val="5000"/>
                  </a:schemeClr>
                </a:solidFill>
                <a:latin typeface="Quicksand Light"/>
                <a:sym typeface="Quicksand Light"/>
              </a:rPr>
              <a:t>Three common treatment modalities are used in the management of hyperthyroidism:</a:t>
            </a:r>
          </a:p>
        </p:txBody>
      </p:sp>
      <p:pic>
        <p:nvPicPr>
          <p:cNvPr id="16386" name="Picture 2" descr="Nurse Thyroid Character Cartoon Style Stock Vector - Illustration of  assistant, funny: 116696921">
            <a:extLst>
              <a:ext uri="{FF2B5EF4-FFF2-40B4-BE49-F238E27FC236}">
                <a16:creationId xmlns:a16="http://schemas.microsoft.com/office/drawing/2014/main" id="{617559A7-6E1B-0C42-8456-E67E7B343E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0607" y="3389800"/>
            <a:ext cx="1739027" cy="17390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69B4F-2828-1C43-9DD6-E7E9F7F69F21}"/>
              </a:ext>
            </a:extLst>
          </p:cNvPr>
          <p:cNvSpPr>
            <a:spLocks noGrp="1"/>
          </p:cNvSpPr>
          <p:nvPr>
            <p:ph type="title"/>
          </p:nvPr>
        </p:nvSpPr>
        <p:spPr>
          <a:xfrm>
            <a:off x="801040" y="264276"/>
            <a:ext cx="7731900" cy="572700"/>
          </a:xfrm>
        </p:spPr>
        <p:txBody>
          <a:bodyPr/>
          <a:lstStyle/>
          <a:p>
            <a:r>
              <a:rPr lang="en-US" dirty="0"/>
              <a:t>Nonpharmacologic Therapy (Surgery)</a:t>
            </a:r>
          </a:p>
        </p:txBody>
      </p:sp>
      <p:sp>
        <p:nvSpPr>
          <p:cNvPr id="3" name="Subtitle 2">
            <a:extLst>
              <a:ext uri="{FF2B5EF4-FFF2-40B4-BE49-F238E27FC236}">
                <a16:creationId xmlns:a16="http://schemas.microsoft.com/office/drawing/2014/main" id="{9DCD3373-37E2-9143-BCD2-026C314A9DA2}"/>
              </a:ext>
            </a:extLst>
          </p:cNvPr>
          <p:cNvSpPr>
            <a:spLocks noGrp="1"/>
          </p:cNvSpPr>
          <p:nvPr>
            <p:ph type="subTitle" idx="1"/>
          </p:nvPr>
        </p:nvSpPr>
        <p:spPr>
          <a:xfrm>
            <a:off x="15185" y="836976"/>
            <a:ext cx="7275077" cy="4306524"/>
          </a:xfrm>
        </p:spPr>
        <p:txBody>
          <a:bodyPr/>
          <a:lstStyle/>
          <a:p>
            <a:pPr>
              <a:buFont typeface="Arial" panose="020B0604020202020204" pitchFamily="34" charset="0"/>
              <a:buChar char="•"/>
            </a:pPr>
            <a:r>
              <a:rPr lang="en-US" dirty="0">
                <a:solidFill>
                  <a:schemeClr val="tx1">
                    <a:lumMod val="95000"/>
                    <a:lumOff val="5000"/>
                  </a:schemeClr>
                </a:solidFill>
              </a:rPr>
              <a:t>Surgical removal of the thyroid gland should be considered in patients with a large gland (&gt;80 g), severe ophthalmopathy, or lack of remission on antithyroid drug treatment.</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If thyroidectomy is planned, methimazole is usually given until the patient is biochemically euthyroid (usually 6–8 weeks), followed by addition of iodides (500 mg/day) for 10 to 14 days before surgery to decrease vascularity of the gland. </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Levothyroxine may be added to maintain the euthyroid state while </a:t>
            </a:r>
            <a:r>
              <a:rPr lang="en-US" dirty="0" err="1">
                <a:solidFill>
                  <a:schemeClr val="tx1">
                    <a:lumMod val="95000"/>
                    <a:lumOff val="5000"/>
                  </a:schemeClr>
                </a:solidFill>
              </a:rPr>
              <a:t>thionamides</a:t>
            </a:r>
            <a:r>
              <a:rPr lang="en-US" dirty="0">
                <a:solidFill>
                  <a:schemeClr val="tx1">
                    <a:lumMod val="95000"/>
                    <a:lumOff val="5000"/>
                  </a:schemeClr>
                </a:solidFill>
              </a:rPr>
              <a:t> are continued.</a:t>
            </a:r>
          </a:p>
          <a:p>
            <a:pPr>
              <a:buFont typeface="Arial" panose="020B0604020202020204" pitchFamily="34" charset="0"/>
              <a:buChar char="•"/>
            </a:pPr>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Propranolol has been used for several weeks preoperatively and 7 to 10 days after surgery to maintain pulse rate less than 90 beats/min.</a:t>
            </a:r>
          </a:p>
          <a:p>
            <a:pPr>
              <a:buFont typeface="Arial" panose="020B0604020202020204" pitchFamily="34" charset="0"/>
              <a:buChar char="•"/>
            </a:pPr>
            <a:r>
              <a:rPr lang="en-US" dirty="0">
                <a:solidFill>
                  <a:schemeClr val="tx1">
                    <a:lumMod val="95000"/>
                    <a:lumOff val="5000"/>
                  </a:schemeClr>
                </a:solidFill>
              </a:rPr>
              <a:t>Combined pretreatment with propranolol and 10 to 14 days of potassium iodide also has been advocated.</a:t>
            </a:r>
          </a:p>
          <a:p>
            <a:pPr>
              <a:buFont typeface="Arial" panose="020B0604020202020204" pitchFamily="34" charset="0"/>
              <a:buChar char="•"/>
            </a:pPr>
            <a:endParaRPr lang="en-US" dirty="0">
              <a:solidFill>
                <a:schemeClr val="tx1">
                  <a:lumMod val="95000"/>
                  <a:lumOff val="5000"/>
                </a:schemeClr>
              </a:solidFill>
            </a:endParaRPr>
          </a:p>
          <a:p>
            <a:pPr>
              <a:buFont typeface="Arial" panose="020B0604020202020204" pitchFamily="34" charset="0"/>
              <a:buChar char="•"/>
            </a:pPr>
            <a:endParaRPr lang="en-US" dirty="0">
              <a:solidFill>
                <a:schemeClr val="tx1">
                  <a:lumMod val="95000"/>
                  <a:lumOff val="5000"/>
                </a:schemeClr>
              </a:solidFill>
            </a:endParaRPr>
          </a:p>
          <a:p>
            <a:pPr>
              <a:buFont typeface="Arial" panose="020B0604020202020204" pitchFamily="34" charset="0"/>
              <a:buChar char="•"/>
            </a:pPr>
            <a:endParaRPr lang="en-US" dirty="0">
              <a:solidFill>
                <a:schemeClr val="tx1">
                  <a:lumMod val="95000"/>
                  <a:lumOff val="5000"/>
                </a:schemeClr>
              </a:solidFill>
            </a:endParaRPr>
          </a:p>
          <a:p>
            <a:pPr>
              <a:buFont typeface="Arial" panose="020B0604020202020204" pitchFamily="34" charset="0"/>
              <a:buChar char="•"/>
            </a:pPr>
            <a:endParaRPr lang="en-US" dirty="0">
              <a:solidFill>
                <a:schemeClr val="tx1">
                  <a:lumMod val="95000"/>
                  <a:lumOff val="5000"/>
                </a:schemeClr>
              </a:solidFill>
            </a:endParaRPr>
          </a:p>
          <a:p>
            <a:endParaRPr lang="en-US" dirty="0"/>
          </a:p>
        </p:txBody>
      </p:sp>
      <p:pic>
        <p:nvPicPr>
          <p:cNvPr id="4" name="Picture 3">
            <a:extLst>
              <a:ext uri="{FF2B5EF4-FFF2-40B4-BE49-F238E27FC236}">
                <a16:creationId xmlns:a16="http://schemas.microsoft.com/office/drawing/2014/main" id="{1802A4E3-ACDE-A541-B01F-B0D34C326D23}"/>
              </a:ext>
            </a:extLst>
          </p:cNvPr>
          <p:cNvPicPr>
            <a:picLocks noChangeAspect="1"/>
          </p:cNvPicPr>
          <p:nvPr/>
        </p:nvPicPr>
        <p:blipFill>
          <a:blip r:embed="rId2"/>
          <a:stretch>
            <a:fillRect/>
          </a:stretch>
        </p:blipFill>
        <p:spPr>
          <a:xfrm>
            <a:off x="7130879" y="1294707"/>
            <a:ext cx="2013121" cy="2761904"/>
          </a:xfrm>
          <a:prstGeom prst="rect">
            <a:avLst/>
          </a:prstGeom>
        </p:spPr>
      </p:pic>
    </p:spTree>
    <p:extLst>
      <p:ext uri="{BB962C8B-B14F-4D97-AF65-F5344CB8AC3E}">
        <p14:creationId xmlns:p14="http://schemas.microsoft.com/office/powerpoint/2010/main" val="261893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B6A7-B233-9940-AC4C-8BACBCC8FC61}"/>
              </a:ext>
            </a:extLst>
          </p:cNvPr>
          <p:cNvSpPr>
            <a:spLocks noGrp="1"/>
          </p:cNvSpPr>
          <p:nvPr>
            <p:ph type="title"/>
          </p:nvPr>
        </p:nvSpPr>
        <p:spPr>
          <a:xfrm>
            <a:off x="1635725" y="462665"/>
            <a:ext cx="5872500" cy="502800"/>
          </a:xfrm>
        </p:spPr>
        <p:txBody>
          <a:bodyPr/>
          <a:lstStyle/>
          <a:p>
            <a:r>
              <a:rPr lang="en-US" dirty="0"/>
              <a:t>Pharmacological Therapy</a:t>
            </a:r>
          </a:p>
        </p:txBody>
      </p:sp>
      <p:sp>
        <p:nvSpPr>
          <p:cNvPr id="3" name="Subtitle 2">
            <a:extLst>
              <a:ext uri="{FF2B5EF4-FFF2-40B4-BE49-F238E27FC236}">
                <a16:creationId xmlns:a16="http://schemas.microsoft.com/office/drawing/2014/main" id="{283BCC02-23EE-7347-806A-3D981E3FD3A5}"/>
              </a:ext>
            </a:extLst>
          </p:cNvPr>
          <p:cNvSpPr>
            <a:spLocks noGrp="1"/>
          </p:cNvSpPr>
          <p:nvPr>
            <p:ph type="subTitle" idx="1"/>
          </p:nvPr>
        </p:nvSpPr>
        <p:spPr>
          <a:xfrm>
            <a:off x="1421784" y="1197034"/>
            <a:ext cx="4289060" cy="3483801"/>
          </a:xfrm>
        </p:spPr>
        <p:txBody>
          <a:bodyPr/>
          <a:lstStyle/>
          <a:p>
            <a:pPr marL="584200" indent="-457200" algn="l">
              <a:buFont typeface="+mj-lt"/>
              <a:buAutoNum type="arabicPeriod"/>
            </a:pPr>
            <a:r>
              <a:rPr lang="en-US" b="1" dirty="0"/>
              <a:t>THIOUREAS (THIONAMIDES)</a:t>
            </a:r>
          </a:p>
          <a:p>
            <a:pPr marL="584200" indent="-457200" algn="l">
              <a:buFont typeface="+mj-lt"/>
              <a:buAutoNum type="arabicPeriod"/>
            </a:pPr>
            <a:endParaRPr lang="en-US" b="1" dirty="0"/>
          </a:p>
          <a:p>
            <a:pPr marL="584200" indent="-457200" algn="l">
              <a:buFont typeface="+mj-lt"/>
              <a:buAutoNum type="arabicPeriod"/>
            </a:pPr>
            <a:r>
              <a:rPr lang="en-US" b="1" dirty="0"/>
              <a:t>IODIDES</a:t>
            </a:r>
          </a:p>
          <a:p>
            <a:pPr marL="584200" indent="-457200" algn="l">
              <a:buFont typeface="+mj-lt"/>
              <a:buAutoNum type="arabicPeriod"/>
            </a:pPr>
            <a:endParaRPr lang="en-US" b="1" dirty="0"/>
          </a:p>
          <a:p>
            <a:pPr marL="584200" indent="-457200" algn="l">
              <a:buFont typeface="+mj-lt"/>
              <a:buAutoNum type="arabicPeriod"/>
            </a:pPr>
            <a:r>
              <a:rPr lang="en-US" b="1" dirty="0"/>
              <a:t>ADRENERGIC BLOCKER</a:t>
            </a:r>
          </a:p>
          <a:p>
            <a:pPr marL="584200" indent="-457200" algn="l">
              <a:buFont typeface="+mj-lt"/>
              <a:buAutoNum type="arabicPeriod"/>
            </a:pPr>
            <a:endParaRPr lang="en-US" b="1" dirty="0"/>
          </a:p>
          <a:p>
            <a:pPr marL="584200" indent="-457200" algn="l">
              <a:buFont typeface="+mj-lt"/>
              <a:buAutoNum type="arabicPeriod"/>
            </a:pPr>
            <a:r>
              <a:rPr lang="en-US" b="1" dirty="0"/>
              <a:t>RADIOACTIVE IODINE</a:t>
            </a:r>
          </a:p>
          <a:p>
            <a:endParaRPr lang="en-US" dirty="0"/>
          </a:p>
        </p:txBody>
      </p:sp>
      <p:pic>
        <p:nvPicPr>
          <p:cNvPr id="17410" name="Picture 2" descr="Treatment of Thyroid Eye Disease">
            <a:extLst>
              <a:ext uri="{FF2B5EF4-FFF2-40B4-BE49-F238E27FC236}">
                <a16:creationId xmlns:a16="http://schemas.microsoft.com/office/drawing/2014/main" id="{161EEAE3-29E4-F849-87B4-9D80F0285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557" y="1113907"/>
            <a:ext cx="3661443" cy="3946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9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C14B-5FCE-1644-89AC-2E6450763EB1}"/>
              </a:ext>
            </a:extLst>
          </p:cNvPr>
          <p:cNvSpPr>
            <a:spLocks noGrp="1"/>
          </p:cNvSpPr>
          <p:nvPr>
            <p:ph type="title"/>
          </p:nvPr>
        </p:nvSpPr>
        <p:spPr>
          <a:xfrm>
            <a:off x="643097" y="268340"/>
            <a:ext cx="7731900" cy="572700"/>
          </a:xfrm>
        </p:spPr>
        <p:txBody>
          <a:bodyPr/>
          <a:lstStyle/>
          <a:p>
            <a:r>
              <a:rPr lang="en-US" dirty="0"/>
              <a:t>THIOUREAS (THIONAMIDES)</a:t>
            </a:r>
          </a:p>
        </p:txBody>
      </p:sp>
      <p:sp>
        <p:nvSpPr>
          <p:cNvPr id="3" name="Subtitle 2">
            <a:extLst>
              <a:ext uri="{FF2B5EF4-FFF2-40B4-BE49-F238E27FC236}">
                <a16:creationId xmlns:a16="http://schemas.microsoft.com/office/drawing/2014/main" id="{AA6375A9-B966-3643-B8EE-36FC877B3FC4}"/>
              </a:ext>
            </a:extLst>
          </p:cNvPr>
          <p:cNvSpPr>
            <a:spLocks noGrp="1"/>
          </p:cNvSpPr>
          <p:nvPr>
            <p:ph type="subTitle" idx="1"/>
          </p:nvPr>
        </p:nvSpPr>
        <p:spPr>
          <a:xfrm>
            <a:off x="290947" y="661877"/>
            <a:ext cx="7963592" cy="3694176"/>
          </a:xfrm>
        </p:spPr>
        <p:txBody>
          <a:bodyPr/>
          <a:lstStyle/>
          <a:p>
            <a:pPr>
              <a:buFont typeface="Arial" panose="020B0604020202020204" pitchFamily="34" charset="0"/>
              <a:buChar char="•"/>
            </a:pPr>
            <a:r>
              <a:rPr lang="en-US" dirty="0">
                <a:solidFill>
                  <a:schemeClr val="tx1">
                    <a:lumMod val="95000"/>
                    <a:lumOff val="5000"/>
                  </a:schemeClr>
                </a:solidFill>
              </a:rPr>
              <a:t>Agents: </a:t>
            </a:r>
            <a:r>
              <a:rPr lang="en-US" b="1" dirty="0">
                <a:solidFill>
                  <a:schemeClr val="tx1">
                    <a:lumMod val="95000"/>
                    <a:lumOff val="5000"/>
                  </a:schemeClr>
                </a:solidFill>
              </a:rPr>
              <a:t>Methimazole</a:t>
            </a:r>
            <a:r>
              <a:rPr lang="en-US" dirty="0">
                <a:solidFill>
                  <a:schemeClr val="tx1">
                    <a:lumMod val="95000"/>
                    <a:lumOff val="5000"/>
                  </a:schemeClr>
                </a:solidFill>
              </a:rPr>
              <a:t> and </a:t>
            </a:r>
            <a:r>
              <a:rPr lang="en-US" b="1" dirty="0">
                <a:solidFill>
                  <a:schemeClr val="tx1">
                    <a:lumMod val="95000"/>
                    <a:lumOff val="5000"/>
                  </a:schemeClr>
                </a:solidFill>
              </a:rPr>
              <a:t>Propylthiouracil (PTU)</a:t>
            </a:r>
          </a:p>
          <a:p>
            <a:pPr>
              <a:buFont typeface="Arial" panose="020B0604020202020204" pitchFamily="34" charset="0"/>
              <a:buChar char="•"/>
            </a:pPr>
            <a:endParaRPr lang="en-US" b="1" dirty="0">
              <a:solidFill>
                <a:schemeClr val="tx1">
                  <a:lumMod val="95000"/>
                  <a:lumOff val="5000"/>
                </a:schemeClr>
              </a:solidFill>
            </a:endParaRPr>
          </a:p>
          <a:p>
            <a:pPr algn="justLow">
              <a:buFont typeface="Arial" panose="020B0604020202020204" pitchFamily="34" charset="0"/>
              <a:buChar char="•"/>
            </a:pPr>
            <a:r>
              <a:rPr lang="en-US" b="1" dirty="0">
                <a:solidFill>
                  <a:schemeClr val="tx1">
                    <a:lumMod val="95000"/>
                    <a:lumOff val="5000"/>
                  </a:schemeClr>
                </a:solidFill>
              </a:rPr>
              <a:t>MOA: </a:t>
            </a:r>
            <a:r>
              <a:rPr lang="en-US" dirty="0">
                <a:solidFill>
                  <a:schemeClr val="tx1">
                    <a:lumMod val="95000"/>
                    <a:lumOff val="5000"/>
                  </a:schemeClr>
                </a:solidFill>
              </a:rPr>
              <a:t>they block thyroid hormone synthesis by inhibiting the peroxidase enzyme system of the thyroid, preventing oxidation of trapped iodide and subsequent incorporation into </a:t>
            </a:r>
            <a:r>
              <a:rPr lang="en-US" dirty="0" err="1">
                <a:solidFill>
                  <a:schemeClr val="tx1">
                    <a:lumMod val="95000"/>
                    <a:lumOff val="5000"/>
                  </a:schemeClr>
                </a:solidFill>
              </a:rPr>
              <a:t>iodotyrosines</a:t>
            </a:r>
            <a:r>
              <a:rPr lang="en-US" dirty="0">
                <a:solidFill>
                  <a:schemeClr val="tx1">
                    <a:lumMod val="95000"/>
                    <a:lumOff val="5000"/>
                  </a:schemeClr>
                </a:solidFill>
              </a:rPr>
              <a:t> and ultimately iodothyronine (“</a:t>
            </a:r>
            <a:r>
              <a:rPr lang="en-US" dirty="0" err="1">
                <a:solidFill>
                  <a:schemeClr val="tx1">
                    <a:lumMod val="95000"/>
                    <a:lumOff val="5000"/>
                  </a:schemeClr>
                </a:solidFill>
              </a:rPr>
              <a:t>organification</a:t>
            </a:r>
            <a:r>
              <a:rPr lang="en-US" dirty="0">
                <a:solidFill>
                  <a:schemeClr val="tx1">
                    <a:lumMod val="95000"/>
                    <a:lumOff val="5000"/>
                  </a:schemeClr>
                </a:solidFill>
              </a:rPr>
              <a:t>”), also they inhibit coupling of MIT and DIT to form T4 and T3. </a:t>
            </a:r>
          </a:p>
          <a:p>
            <a:pPr algn="justLow">
              <a:buFont typeface="Arial" panose="020B0604020202020204" pitchFamily="34" charset="0"/>
              <a:buChar char="•"/>
            </a:pPr>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PTU also inhibits peripheral conversion of T</a:t>
            </a:r>
            <a:r>
              <a:rPr lang="en-US" baseline="-25000" dirty="0">
                <a:solidFill>
                  <a:schemeClr val="tx1">
                    <a:lumMod val="95000"/>
                    <a:lumOff val="5000"/>
                  </a:schemeClr>
                </a:solidFill>
              </a:rPr>
              <a:t>4</a:t>
            </a:r>
            <a:r>
              <a:rPr lang="en-US" dirty="0">
                <a:solidFill>
                  <a:schemeClr val="tx1">
                    <a:lumMod val="95000"/>
                    <a:lumOff val="5000"/>
                  </a:schemeClr>
                </a:solidFill>
              </a:rPr>
              <a:t> to T</a:t>
            </a:r>
            <a:r>
              <a:rPr lang="en-US" baseline="-25000" dirty="0">
                <a:solidFill>
                  <a:schemeClr val="tx1">
                    <a:lumMod val="95000"/>
                    <a:lumOff val="5000"/>
                  </a:schemeClr>
                </a:solidFill>
              </a:rPr>
              <a:t>3</a:t>
            </a:r>
            <a:r>
              <a:rPr lang="en-US" dirty="0">
                <a:solidFill>
                  <a:schemeClr val="tx1">
                    <a:lumMod val="95000"/>
                    <a:lumOff val="5000"/>
                  </a:schemeClr>
                </a:solidFill>
              </a:rPr>
              <a:t>.</a:t>
            </a:r>
            <a:r>
              <a:rPr lang="en-US" baseline="-25000" dirty="0">
                <a:solidFill>
                  <a:schemeClr val="tx1">
                    <a:lumMod val="95000"/>
                    <a:lumOff val="5000"/>
                  </a:schemeClr>
                </a:solidFill>
              </a:rPr>
              <a:t> </a:t>
            </a:r>
            <a:r>
              <a:rPr lang="en-US" dirty="0">
                <a:solidFill>
                  <a:schemeClr val="tx1">
                    <a:lumMod val="95000"/>
                    <a:lumOff val="5000"/>
                  </a:schemeClr>
                </a:solidFill>
              </a:rPr>
              <a:t>MMI does not have this effect. </a:t>
            </a:r>
          </a:p>
          <a:p>
            <a:pPr marL="127000" indent="0"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Experimentally, these drugs exhibit immunosuppressive effects, although the clinical relevance of this finding is unclear. </a:t>
            </a:r>
          </a:p>
          <a:p>
            <a:pPr algn="justLow">
              <a:buFont typeface="Arial" panose="020B0604020202020204" pitchFamily="34" charset="0"/>
              <a:buChar char="•"/>
            </a:pPr>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Improvement in symptoms and laboratory abnormalities should occur within 4 to 8 weeks, at which time a tapering regimen to maintenance doses can be started.</a:t>
            </a:r>
          </a:p>
          <a:p>
            <a:pPr algn="justLow">
              <a:buFont typeface="Arial" panose="020B0604020202020204" pitchFamily="34" charset="0"/>
              <a:buChar char="•"/>
            </a:pPr>
            <a:endParaRPr lang="en-US" dirty="0">
              <a:solidFill>
                <a:schemeClr val="tx1">
                  <a:lumMod val="95000"/>
                  <a:lumOff val="5000"/>
                </a:schemeClr>
              </a:solidFill>
            </a:endParaRPr>
          </a:p>
          <a:p>
            <a:pPr algn="justLow">
              <a:buFont typeface="Arial" panose="020B0604020202020204" pitchFamily="34" charset="0"/>
              <a:buChar char="•"/>
            </a:pPr>
            <a:endParaRPr lang="en-US" dirty="0">
              <a:solidFill>
                <a:schemeClr val="tx1">
                  <a:lumMod val="95000"/>
                  <a:lumOff val="5000"/>
                </a:schemeClr>
              </a:solidFill>
            </a:endParaRPr>
          </a:p>
          <a:p>
            <a:pPr>
              <a:buFont typeface="Arial" panose="020B0604020202020204" pitchFamily="34" charset="0"/>
              <a:buChar char="•"/>
            </a:pPr>
            <a:endParaRPr lang="en-US" dirty="0">
              <a:solidFill>
                <a:schemeClr val="tx1">
                  <a:lumMod val="95000"/>
                  <a:lumOff val="5000"/>
                </a:schemeClr>
              </a:solidFill>
            </a:endParaRPr>
          </a:p>
          <a:p>
            <a:pPr>
              <a:buFont typeface="Arial" panose="020B0604020202020204" pitchFamily="34" charset="0"/>
              <a:buChar char="•"/>
            </a:pPr>
            <a:endParaRPr lang="en-US" dirty="0">
              <a:solidFill>
                <a:schemeClr val="tx1">
                  <a:lumMod val="95000"/>
                  <a:lumOff val="5000"/>
                </a:schemeClr>
              </a:solidFill>
            </a:endParaRPr>
          </a:p>
        </p:txBody>
      </p:sp>
    </p:spTree>
    <p:extLst>
      <p:ext uri="{BB962C8B-B14F-4D97-AF65-F5344CB8AC3E}">
        <p14:creationId xmlns:p14="http://schemas.microsoft.com/office/powerpoint/2010/main" val="3186322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9" name="Google Shape;309;p45"/>
          <p:cNvSpPr txBox="1">
            <a:spLocks noGrp="1"/>
          </p:cNvSpPr>
          <p:nvPr>
            <p:ph type="title"/>
          </p:nvPr>
        </p:nvSpPr>
        <p:spPr>
          <a:xfrm>
            <a:off x="726225" y="438312"/>
            <a:ext cx="6505848" cy="572700"/>
          </a:xfrm>
          <a:prstGeom prst="rect">
            <a:avLst/>
          </a:prstGeom>
        </p:spPr>
        <p:txBody>
          <a:bodyPr spcFirstLastPara="1" wrap="square" lIns="91425" tIns="91425" rIns="91425" bIns="91425" anchor="t" anchorCtr="0">
            <a:noAutofit/>
          </a:bodyPr>
          <a:lstStyle/>
          <a:p>
            <a:pPr lvl="0"/>
            <a:r>
              <a:rPr lang="en-US" dirty="0"/>
              <a:t>THIOUREAS (THIONAMIDES)</a:t>
            </a:r>
            <a:endParaRPr dirty="0"/>
          </a:p>
        </p:txBody>
      </p:sp>
      <p:sp>
        <p:nvSpPr>
          <p:cNvPr id="310" name="Google Shape;310;p45"/>
          <p:cNvSpPr txBox="1">
            <a:spLocks noGrp="1"/>
          </p:cNvSpPr>
          <p:nvPr>
            <p:ph type="subTitle" idx="4294967295"/>
          </p:nvPr>
        </p:nvSpPr>
        <p:spPr>
          <a:xfrm>
            <a:off x="1179253" y="961458"/>
            <a:ext cx="3681363" cy="39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b="1" dirty="0">
                <a:solidFill>
                  <a:schemeClr val="accent1"/>
                </a:solidFill>
                <a:latin typeface="Quicksand"/>
                <a:ea typeface="Quicksand"/>
                <a:cs typeface="Quicksand"/>
                <a:sym typeface="Quicksand"/>
              </a:rPr>
              <a:t>Dosing and administration</a:t>
            </a:r>
            <a:endParaRPr sz="1800" b="1" dirty="0">
              <a:solidFill>
                <a:schemeClr val="accent1"/>
              </a:solidFill>
              <a:latin typeface="Quicksand"/>
              <a:ea typeface="Quicksand"/>
              <a:cs typeface="Quicksand"/>
              <a:sym typeface="Quicksand"/>
            </a:endParaRPr>
          </a:p>
        </p:txBody>
      </p:sp>
      <p:sp>
        <p:nvSpPr>
          <p:cNvPr id="311" name="Google Shape;311;p45"/>
          <p:cNvSpPr txBox="1">
            <a:spLocks noGrp="1"/>
          </p:cNvSpPr>
          <p:nvPr>
            <p:ph type="subTitle" idx="4294967295"/>
          </p:nvPr>
        </p:nvSpPr>
        <p:spPr>
          <a:xfrm>
            <a:off x="315884" y="1358358"/>
            <a:ext cx="8711737" cy="1678943"/>
          </a:xfrm>
          <a:prstGeom prst="rect">
            <a:avLst/>
          </a:prstGeom>
        </p:spPr>
        <p:txBody>
          <a:bodyPr spcFirstLastPara="1" wrap="square" lIns="91425" tIns="91425" rIns="91425" bIns="91425" anchor="t" anchorCtr="0">
            <a:noAutofit/>
          </a:bodyPr>
          <a:lstStyle/>
          <a:p>
            <a:pPr marL="285750" indent="-285750">
              <a:spcAft>
                <a:spcPts val="1600"/>
              </a:spcAft>
            </a:pPr>
            <a:r>
              <a:rPr lang="en-US" dirty="0">
                <a:solidFill>
                  <a:schemeClr val="tx1">
                    <a:lumMod val="95000"/>
                    <a:lumOff val="5000"/>
                  </a:schemeClr>
                </a:solidFill>
              </a:rPr>
              <a:t>MMI is available as 5 and 10 mg tablets and PTU as 50 mg tablets. </a:t>
            </a:r>
          </a:p>
          <a:p>
            <a:pPr marL="285750" indent="-285750">
              <a:spcAft>
                <a:spcPts val="1600"/>
              </a:spcAft>
            </a:pPr>
            <a:r>
              <a:rPr lang="en-US" dirty="0">
                <a:solidFill>
                  <a:schemeClr val="tx1">
                    <a:lumMod val="95000"/>
                    <a:lumOff val="5000"/>
                  </a:schemeClr>
                </a:solidFill>
              </a:rPr>
              <a:t>MMI is approximately 10 to 20 times more potent than PTU. </a:t>
            </a:r>
          </a:p>
          <a:p>
            <a:pPr marL="285750" indent="-285750">
              <a:spcAft>
                <a:spcPts val="1600"/>
              </a:spcAft>
            </a:pPr>
            <a:r>
              <a:rPr lang="en-US" dirty="0">
                <a:solidFill>
                  <a:schemeClr val="tx1">
                    <a:lumMod val="95000"/>
                    <a:lumOff val="5000"/>
                  </a:schemeClr>
                </a:solidFill>
              </a:rPr>
              <a:t>Initial therapy with</a:t>
            </a:r>
            <a:r>
              <a:rPr lang="en-US" b="1" dirty="0">
                <a:solidFill>
                  <a:schemeClr val="tx1">
                    <a:lumMod val="95000"/>
                    <a:lumOff val="5000"/>
                  </a:schemeClr>
                </a:solidFill>
              </a:rPr>
              <a:t> MMI </a:t>
            </a:r>
            <a:r>
              <a:rPr lang="en-US" dirty="0">
                <a:solidFill>
                  <a:schemeClr val="tx1">
                    <a:lumMod val="95000"/>
                    <a:lumOff val="5000"/>
                  </a:schemeClr>
                </a:solidFill>
              </a:rPr>
              <a:t>is given in two or three divided doses totaling </a:t>
            </a:r>
            <a:r>
              <a:rPr lang="en-US" b="1" dirty="0">
                <a:solidFill>
                  <a:schemeClr val="tx1">
                    <a:lumMod val="95000"/>
                    <a:lumOff val="5000"/>
                  </a:schemeClr>
                </a:solidFill>
              </a:rPr>
              <a:t>30 to 60 mg/day. PTU </a:t>
            </a:r>
            <a:r>
              <a:rPr lang="en-US" dirty="0">
                <a:solidFill>
                  <a:schemeClr val="tx1">
                    <a:lumMod val="95000"/>
                    <a:lumOff val="5000"/>
                  </a:schemeClr>
                </a:solidFill>
              </a:rPr>
              <a:t>is given in dose ranges from </a:t>
            </a:r>
            <a:r>
              <a:rPr lang="en-US" b="1" dirty="0">
                <a:solidFill>
                  <a:schemeClr val="tx1">
                    <a:lumMod val="95000"/>
                    <a:lumOff val="5000"/>
                  </a:schemeClr>
                </a:solidFill>
              </a:rPr>
              <a:t>300 to 600 mg daily</a:t>
            </a:r>
            <a:r>
              <a:rPr lang="en-US" dirty="0">
                <a:solidFill>
                  <a:schemeClr val="tx1">
                    <a:lumMod val="95000"/>
                    <a:lumOff val="5000"/>
                  </a:schemeClr>
                </a:solidFill>
              </a:rPr>
              <a:t>, usually in three or four divided doses. </a:t>
            </a:r>
            <a:endParaRPr dirty="0">
              <a:solidFill>
                <a:schemeClr val="tx1">
                  <a:lumMod val="95000"/>
                  <a:lumOff val="5000"/>
                </a:schemeClr>
              </a:solidFill>
            </a:endParaRPr>
          </a:p>
        </p:txBody>
      </p:sp>
      <p:sp>
        <p:nvSpPr>
          <p:cNvPr id="313" name="Google Shape;313;p45"/>
          <p:cNvSpPr txBox="1">
            <a:spLocks noGrp="1"/>
          </p:cNvSpPr>
          <p:nvPr>
            <p:ph type="subTitle" idx="4294967295"/>
          </p:nvPr>
        </p:nvSpPr>
        <p:spPr>
          <a:xfrm>
            <a:off x="1031955" y="3161341"/>
            <a:ext cx="2100300" cy="4466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accent1"/>
                </a:solidFill>
                <a:latin typeface="Quicksand"/>
                <a:ea typeface="Quicksand"/>
                <a:cs typeface="Quicksand"/>
                <a:sym typeface="Quicksand"/>
              </a:rPr>
              <a:t>Monitoring</a:t>
            </a:r>
            <a:endParaRPr sz="1800" b="1" dirty="0">
              <a:solidFill>
                <a:schemeClr val="accent1"/>
              </a:solidFill>
              <a:latin typeface="Quicksand"/>
              <a:ea typeface="Quicksand"/>
              <a:cs typeface="Quicksand"/>
              <a:sym typeface="Quicksand"/>
            </a:endParaRPr>
          </a:p>
          <a:p>
            <a:pPr marL="0" lvl="0" indent="0" algn="l" rtl="0">
              <a:spcBef>
                <a:spcPts val="1600"/>
              </a:spcBef>
              <a:spcAft>
                <a:spcPts val="1600"/>
              </a:spcAft>
              <a:buNone/>
            </a:pPr>
            <a:endParaRPr sz="1800" b="1" dirty="0">
              <a:solidFill>
                <a:schemeClr val="accent1"/>
              </a:solidFill>
              <a:latin typeface="Quicksand"/>
              <a:ea typeface="Quicksand"/>
              <a:cs typeface="Quicksand"/>
              <a:sym typeface="Quicksand"/>
            </a:endParaRPr>
          </a:p>
        </p:txBody>
      </p:sp>
      <p:sp>
        <p:nvSpPr>
          <p:cNvPr id="314" name="Google Shape;314;p45"/>
          <p:cNvSpPr txBox="1">
            <a:spLocks noGrp="1"/>
          </p:cNvSpPr>
          <p:nvPr>
            <p:ph type="subTitle" idx="4294967295"/>
          </p:nvPr>
        </p:nvSpPr>
        <p:spPr>
          <a:xfrm>
            <a:off x="66503" y="3515902"/>
            <a:ext cx="8711737" cy="1004383"/>
          </a:xfrm>
          <a:prstGeom prst="rect">
            <a:avLst/>
          </a:prstGeom>
        </p:spPr>
        <p:txBody>
          <a:bodyPr spcFirstLastPara="1" wrap="square" lIns="91425" tIns="91425" rIns="91425" bIns="91425" anchor="t" anchorCtr="0">
            <a:noAutofit/>
          </a:bodyPr>
          <a:lstStyle/>
          <a:p>
            <a:r>
              <a:rPr lang="en-US" dirty="0">
                <a:solidFill>
                  <a:schemeClr val="tx1">
                    <a:lumMod val="95000"/>
                    <a:lumOff val="5000"/>
                  </a:schemeClr>
                </a:solidFill>
              </a:rPr>
              <a:t>Monitor patients every 6 to 12 months after remission. </a:t>
            </a:r>
          </a:p>
          <a:p>
            <a:endParaRPr lang="en-US" dirty="0">
              <a:solidFill>
                <a:schemeClr val="tx1">
                  <a:lumMod val="95000"/>
                  <a:lumOff val="5000"/>
                </a:schemeClr>
              </a:solidFill>
            </a:endParaRPr>
          </a:p>
          <a:p>
            <a:r>
              <a:rPr lang="en-US" dirty="0">
                <a:solidFill>
                  <a:schemeClr val="tx1">
                    <a:lumMod val="95000"/>
                    <a:lumOff val="5000"/>
                  </a:schemeClr>
                </a:solidFill>
              </a:rPr>
              <a:t>If a relapse occurs, alternate therapy with RAI is preferred to a second course of antithyroid drugs, because subsequent courses are less likely to induce remission.</a:t>
            </a:r>
          </a:p>
        </p:txBody>
      </p:sp>
      <p:pic>
        <p:nvPicPr>
          <p:cNvPr id="315" name="Google Shape;315;p45"/>
          <p:cNvPicPr preferRelativeResize="0"/>
          <p:nvPr/>
        </p:nvPicPr>
        <p:blipFill>
          <a:blip r:embed="rId3">
            <a:alphaModFix/>
          </a:blip>
          <a:stretch>
            <a:fillRect/>
          </a:stretch>
        </p:blipFill>
        <p:spPr>
          <a:xfrm rot="-5400000">
            <a:off x="627410" y="915456"/>
            <a:ext cx="447151" cy="442714"/>
          </a:xfrm>
          <a:prstGeom prst="rect">
            <a:avLst/>
          </a:prstGeom>
          <a:noFill/>
          <a:ln>
            <a:noFill/>
          </a:ln>
        </p:spPr>
      </p:pic>
      <p:pic>
        <p:nvPicPr>
          <p:cNvPr id="316" name="Google Shape;316;p45"/>
          <p:cNvPicPr preferRelativeResize="0"/>
          <p:nvPr/>
        </p:nvPicPr>
        <p:blipFill>
          <a:blip r:embed="rId4">
            <a:alphaModFix/>
          </a:blip>
          <a:stretch>
            <a:fillRect/>
          </a:stretch>
        </p:blipFill>
        <p:spPr>
          <a:xfrm rot="-5400000">
            <a:off x="502919" y="3165191"/>
            <a:ext cx="446612" cy="4389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1904-5B73-B04C-89C6-18731EA13FA7}"/>
              </a:ext>
            </a:extLst>
          </p:cNvPr>
          <p:cNvSpPr>
            <a:spLocks noGrp="1"/>
          </p:cNvSpPr>
          <p:nvPr>
            <p:ph type="title"/>
          </p:nvPr>
        </p:nvSpPr>
        <p:spPr/>
        <p:txBody>
          <a:bodyPr/>
          <a:lstStyle/>
          <a:p>
            <a:r>
              <a:rPr lang="en-US" dirty="0"/>
              <a:t>THIOUREAS (THIONAMIDES)</a:t>
            </a:r>
          </a:p>
        </p:txBody>
      </p:sp>
      <p:sp>
        <p:nvSpPr>
          <p:cNvPr id="3" name="Subtitle 2">
            <a:extLst>
              <a:ext uri="{FF2B5EF4-FFF2-40B4-BE49-F238E27FC236}">
                <a16:creationId xmlns:a16="http://schemas.microsoft.com/office/drawing/2014/main" id="{48797FE5-70A8-EC4B-946C-14355FA30ECD}"/>
              </a:ext>
            </a:extLst>
          </p:cNvPr>
          <p:cNvSpPr>
            <a:spLocks noGrp="1"/>
          </p:cNvSpPr>
          <p:nvPr>
            <p:ph type="subTitle" idx="1"/>
          </p:nvPr>
        </p:nvSpPr>
        <p:spPr>
          <a:xfrm>
            <a:off x="498763" y="1011011"/>
            <a:ext cx="7959361" cy="3527737"/>
          </a:xfrm>
        </p:spPr>
        <p:txBody>
          <a:bodyPr/>
          <a:lstStyle/>
          <a:p>
            <a:r>
              <a:rPr lang="en-US" dirty="0"/>
              <a:t>   </a:t>
            </a:r>
            <a:r>
              <a:rPr lang="en-US" b="1" dirty="0"/>
              <a:t>    </a:t>
            </a:r>
            <a:r>
              <a:rPr lang="en-US" b="1" dirty="0">
                <a:solidFill>
                  <a:schemeClr val="accent1"/>
                </a:solidFill>
              </a:rPr>
              <a:t>Major side effects:</a:t>
            </a:r>
          </a:p>
          <a:p>
            <a:endParaRPr lang="en-US" b="1" dirty="0">
              <a:solidFill>
                <a:schemeClr val="accent1"/>
              </a:solidFill>
            </a:endParaRPr>
          </a:p>
          <a:p>
            <a:pPr>
              <a:buFont typeface="Arial" panose="020B0604020202020204" pitchFamily="34" charset="0"/>
              <a:buChar char="•"/>
            </a:pPr>
            <a:r>
              <a:rPr lang="en-US" sz="1400" dirty="0">
                <a:solidFill>
                  <a:schemeClr val="tx1">
                    <a:lumMod val="95000"/>
                    <a:lumOff val="5000"/>
                  </a:schemeClr>
                </a:solidFill>
              </a:rPr>
              <a:t>agranulocytosis (with fever, malaise, gingivitis, oropharyngeal infection, and granulocyte count &lt;250/mm</a:t>
            </a:r>
            <a:r>
              <a:rPr lang="en-US" sz="1400" baseline="30000" dirty="0">
                <a:solidFill>
                  <a:schemeClr val="tx1">
                    <a:lumMod val="95000"/>
                    <a:lumOff val="5000"/>
                  </a:schemeClr>
                </a:solidFill>
              </a:rPr>
              <a:t>3</a:t>
            </a:r>
            <a:r>
              <a:rPr lang="en-US" sz="1400" dirty="0">
                <a:solidFill>
                  <a:schemeClr val="tx1">
                    <a:lumMod val="95000"/>
                    <a:lumOff val="5000"/>
                  </a:schemeClr>
                </a:solidFill>
              </a:rPr>
              <a:t> or 0.25 × 10</a:t>
            </a:r>
            <a:r>
              <a:rPr lang="en-US" sz="1400" baseline="30000" dirty="0">
                <a:solidFill>
                  <a:schemeClr val="tx1">
                    <a:lumMod val="95000"/>
                    <a:lumOff val="5000"/>
                  </a:schemeClr>
                </a:solidFill>
              </a:rPr>
              <a:t>9</a:t>
            </a:r>
            <a:r>
              <a:rPr lang="en-US" sz="1400" dirty="0">
                <a:solidFill>
                  <a:schemeClr val="tx1">
                    <a:lumMod val="95000"/>
                    <a:lumOff val="5000"/>
                  </a:schemeClr>
                </a:solidFill>
              </a:rPr>
              <a:t>/L), aplastic anemia,</a:t>
            </a:r>
            <a:r>
              <a:rPr lang="en-US" sz="1400" dirty="0"/>
              <a:t> </a:t>
            </a:r>
            <a:r>
              <a:rPr lang="en-US" sz="1400" dirty="0">
                <a:solidFill>
                  <a:schemeClr val="tx1">
                    <a:lumMod val="95000"/>
                    <a:lumOff val="5000"/>
                  </a:schemeClr>
                </a:solidFill>
              </a:rPr>
              <a:t>lupus-like syndrome, polymyositis, GI intolerance, hepatotoxicity, and hypoprothrombinemia. </a:t>
            </a:r>
          </a:p>
          <a:p>
            <a:pPr marL="127000" indent="0"/>
            <a:endParaRPr lang="en-US" sz="1400" dirty="0">
              <a:solidFill>
                <a:schemeClr val="tx1">
                  <a:lumMod val="95000"/>
                  <a:lumOff val="5000"/>
                </a:schemeClr>
              </a:solidFill>
            </a:endParaRPr>
          </a:p>
          <a:p>
            <a:pPr>
              <a:buFont typeface="Arial" panose="020B0604020202020204" pitchFamily="34" charset="0"/>
              <a:buChar char="•"/>
            </a:pPr>
            <a:r>
              <a:rPr lang="en-US" sz="1400" dirty="0">
                <a:solidFill>
                  <a:schemeClr val="tx1">
                    <a:lumMod val="95000"/>
                    <a:lumOff val="5000"/>
                  </a:schemeClr>
                </a:solidFill>
              </a:rPr>
              <a:t>agranulocytosis occurs usually develops in the first 3 months of therapy; routine WBC count monitoring is not recommended because of its sudden onset.</a:t>
            </a:r>
          </a:p>
          <a:p>
            <a:endParaRPr lang="en-US" sz="1400" b="1" dirty="0">
              <a:solidFill>
                <a:schemeClr val="tx1">
                  <a:lumMod val="95000"/>
                  <a:lumOff val="5000"/>
                </a:schemeClr>
              </a:solidFill>
            </a:endParaRPr>
          </a:p>
          <a:p>
            <a:endParaRPr lang="en-US" sz="1400" b="1" dirty="0">
              <a:solidFill>
                <a:schemeClr val="accent1"/>
              </a:solidFill>
            </a:endParaRPr>
          </a:p>
          <a:p>
            <a:r>
              <a:rPr lang="en-US" sz="1400" b="1" dirty="0">
                <a:solidFill>
                  <a:schemeClr val="accent1"/>
                </a:solidFill>
              </a:rPr>
              <a:t>      </a:t>
            </a:r>
            <a:r>
              <a:rPr lang="en-US" b="1" dirty="0">
                <a:solidFill>
                  <a:schemeClr val="accent1"/>
                </a:solidFill>
              </a:rPr>
              <a:t>Minor side effects:</a:t>
            </a:r>
          </a:p>
          <a:p>
            <a:endParaRPr lang="en-US" sz="1400" b="1" dirty="0">
              <a:solidFill>
                <a:schemeClr val="tx1">
                  <a:lumMod val="95000"/>
                  <a:lumOff val="5000"/>
                </a:schemeClr>
              </a:solidFill>
            </a:endParaRPr>
          </a:p>
          <a:p>
            <a:pPr>
              <a:buFont typeface="Arial" panose="020B0604020202020204" pitchFamily="34" charset="0"/>
              <a:buChar char="•"/>
            </a:pPr>
            <a:r>
              <a:rPr lang="en-US" sz="1400" dirty="0">
                <a:solidFill>
                  <a:schemeClr val="tx1">
                    <a:lumMod val="95000"/>
                    <a:lumOff val="5000"/>
                  </a:schemeClr>
                </a:solidFill>
              </a:rPr>
              <a:t>pruritic maculopapular rashes, arthralgias, fever, and benign transient leukopenia (white blood cell count &lt;4000/mm</a:t>
            </a:r>
            <a:r>
              <a:rPr lang="en-US" sz="1400" baseline="30000" dirty="0">
                <a:solidFill>
                  <a:schemeClr val="tx1">
                    <a:lumMod val="95000"/>
                    <a:lumOff val="5000"/>
                  </a:schemeClr>
                </a:solidFill>
              </a:rPr>
              <a:t>3</a:t>
            </a:r>
            <a:r>
              <a:rPr lang="en-US" sz="1400" dirty="0">
                <a:solidFill>
                  <a:schemeClr val="tx1">
                    <a:lumMod val="95000"/>
                    <a:lumOff val="5000"/>
                  </a:schemeClr>
                </a:solidFill>
              </a:rPr>
              <a:t> or 4 × 10</a:t>
            </a:r>
            <a:r>
              <a:rPr lang="en-US" sz="1400" baseline="30000" dirty="0">
                <a:solidFill>
                  <a:schemeClr val="tx1">
                    <a:lumMod val="95000"/>
                    <a:lumOff val="5000"/>
                  </a:schemeClr>
                </a:solidFill>
              </a:rPr>
              <a:t>9</a:t>
            </a:r>
            <a:r>
              <a:rPr lang="en-US" sz="1400" dirty="0">
                <a:solidFill>
                  <a:schemeClr val="tx1">
                    <a:lumMod val="95000"/>
                    <a:lumOff val="5000"/>
                  </a:schemeClr>
                </a:solidFill>
              </a:rPr>
              <a:t>/L). The alternate thiourea may be tried in these situations, but cross-sensitivity occurs in about 50% of patients.</a:t>
            </a:r>
            <a:endParaRPr lang="en-US" sz="1400" b="1" dirty="0">
              <a:solidFill>
                <a:schemeClr val="tx1">
                  <a:lumMod val="95000"/>
                  <a:lumOff val="5000"/>
                </a:schemeClr>
              </a:solidFill>
            </a:endParaRPr>
          </a:p>
        </p:txBody>
      </p:sp>
      <p:pic>
        <p:nvPicPr>
          <p:cNvPr id="4" name="Google Shape;315;p45">
            <a:extLst>
              <a:ext uri="{FF2B5EF4-FFF2-40B4-BE49-F238E27FC236}">
                <a16:creationId xmlns:a16="http://schemas.microsoft.com/office/drawing/2014/main" id="{471159D9-ABAD-F641-9230-2650B47F2A76}"/>
              </a:ext>
            </a:extLst>
          </p:cNvPr>
          <p:cNvPicPr preferRelativeResize="0"/>
          <p:nvPr/>
        </p:nvPicPr>
        <p:blipFill>
          <a:blip r:embed="rId2">
            <a:alphaModFix/>
          </a:blip>
          <a:stretch>
            <a:fillRect/>
          </a:stretch>
        </p:blipFill>
        <p:spPr>
          <a:xfrm rot="-5400000">
            <a:off x="585847" y="1013230"/>
            <a:ext cx="447151" cy="442714"/>
          </a:xfrm>
          <a:prstGeom prst="rect">
            <a:avLst/>
          </a:prstGeom>
          <a:noFill/>
          <a:ln>
            <a:noFill/>
          </a:ln>
        </p:spPr>
      </p:pic>
      <p:pic>
        <p:nvPicPr>
          <p:cNvPr id="5" name="Picture 4">
            <a:extLst>
              <a:ext uri="{FF2B5EF4-FFF2-40B4-BE49-F238E27FC236}">
                <a16:creationId xmlns:a16="http://schemas.microsoft.com/office/drawing/2014/main" id="{A6FF10E8-D6A5-584C-8A5B-ACB378913C86}"/>
              </a:ext>
            </a:extLst>
          </p:cNvPr>
          <p:cNvPicPr>
            <a:picLocks noChangeAspect="1"/>
          </p:cNvPicPr>
          <p:nvPr/>
        </p:nvPicPr>
        <p:blipFill>
          <a:blip r:embed="rId3"/>
          <a:stretch>
            <a:fillRect/>
          </a:stretch>
        </p:blipFill>
        <p:spPr>
          <a:xfrm>
            <a:off x="8118506" y="2720848"/>
            <a:ext cx="967306" cy="1026622"/>
          </a:xfrm>
          <a:prstGeom prst="rect">
            <a:avLst/>
          </a:prstGeom>
        </p:spPr>
      </p:pic>
      <p:pic>
        <p:nvPicPr>
          <p:cNvPr id="6" name="Google Shape;316;p45">
            <a:extLst>
              <a:ext uri="{FF2B5EF4-FFF2-40B4-BE49-F238E27FC236}">
                <a16:creationId xmlns:a16="http://schemas.microsoft.com/office/drawing/2014/main" id="{EF425928-84AA-8347-A953-C37D4F908D76}"/>
              </a:ext>
            </a:extLst>
          </p:cNvPr>
          <p:cNvPicPr preferRelativeResize="0"/>
          <p:nvPr/>
        </p:nvPicPr>
        <p:blipFill>
          <a:blip r:embed="rId4">
            <a:alphaModFix/>
          </a:blip>
          <a:stretch>
            <a:fillRect/>
          </a:stretch>
        </p:blipFill>
        <p:spPr>
          <a:xfrm rot="-5400000">
            <a:off x="502919" y="3165191"/>
            <a:ext cx="446612" cy="438912"/>
          </a:xfrm>
          <a:prstGeom prst="rect">
            <a:avLst/>
          </a:prstGeom>
          <a:noFill/>
          <a:ln>
            <a:noFill/>
          </a:ln>
        </p:spPr>
      </p:pic>
    </p:spTree>
    <p:extLst>
      <p:ext uri="{BB962C8B-B14F-4D97-AF65-F5344CB8AC3E}">
        <p14:creationId xmlns:p14="http://schemas.microsoft.com/office/powerpoint/2010/main" val="157013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BAAF-9EDE-C144-9FEA-4453D19CD21A}"/>
              </a:ext>
            </a:extLst>
          </p:cNvPr>
          <p:cNvSpPr>
            <a:spLocks noGrp="1"/>
          </p:cNvSpPr>
          <p:nvPr>
            <p:ph type="title"/>
          </p:nvPr>
        </p:nvSpPr>
        <p:spPr/>
        <p:txBody>
          <a:bodyPr/>
          <a:lstStyle/>
          <a:p>
            <a:r>
              <a:rPr lang="en-US" dirty="0"/>
              <a:t>THIOUREAS (THIONAMIDES)</a:t>
            </a:r>
          </a:p>
        </p:txBody>
      </p:sp>
      <p:sp>
        <p:nvSpPr>
          <p:cNvPr id="3" name="Subtitle 2">
            <a:extLst>
              <a:ext uri="{FF2B5EF4-FFF2-40B4-BE49-F238E27FC236}">
                <a16:creationId xmlns:a16="http://schemas.microsoft.com/office/drawing/2014/main" id="{35C9919C-EF95-2146-A2A1-7404A6B86C1E}"/>
              </a:ext>
            </a:extLst>
          </p:cNvPr>
          <p:cNvSpPr>
            <a:spLocks noGrp="1"/>
          </p:cNvSpPr>
          <p:nvPr>
            <p:ph type="subTitle" idx="1"/>
          </p:nvPr>
        </p:nvSpPr>
        <p:spPr>
          <a:xfrm>
            <a:off x="615141" y="1002698"/>
            <a:ext cx="8055033" cy="3635803"/>
          </a:xfrm>
        </p:spPr>
        <p:txBody>
          <a:bodyPr/>
          <a:lstStyle/>
          <a:p>
            <a:pPr>
              <a:buFont typeface="Arial" panose="020B0604020202020204" pitchFamily="34" charset="0"/>
              <a:buChar char="•"/>
            </a:pPr>
            <a:r>
              <a:rPr lang="en-US" dirty="0">
                <a:solidFill>
                  <a:schemeClr val="tx1">
                    <a:lumMod val="95000"/>
                    <a:lumOff val="5000"/>
                  </a:schemeClr>
                </a:solidFill>
              </a:rPr>
              <a:t>Because of the risk of serious hepatotoxicity, PTU should not be considered first-line therapy in either adults or children. </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Exceptions to this recommendation include: </a:t>
            </a:r>
          </a:p>
          <a:p>
            <a:pPr marL="469900" indent="-342900">
              <a:buFont typeface="+mj-lt"/>
              <a:buAutoNum type="arabicPeriod"/>
            </a:pPr>
            <a:r>
              <a:rPr lang="en-US" dirty="0">
                <a:solidFill>
                  <a:schemeClr val="tx1">
                    <a:lumMod val="95000"/>
                    <a:lumOff val="5000"/>
                  </a:schemeClr>
                </a:solidFill>
              </a:rPr>
              <a:t> the first trimester of pregnancy, when the risk of methimazole-induced embryopathy may exceed that of PTU-induced hepatotoxicity.</a:t>
            </a:r>
          </a:p>
          <a:p>
            <a:pPr marL="469900" indent="-342900">
              <a:buFont typeface="+mj-lt"/>
              <a:buAutoNum type="arabicPeriod"/>
            </a:pPr>
            <a:endParaRPr lang="en-US" dirty="0">
              <a:solidFill>
                <a:schemeClr val="tx1">
                  <a:lumMod val="95000"/>
                  <a:lumOff val="5000"/>
                </a:schemeClr>
              </a:solidFill>
            </a:endParaRPr>
          </a:p>
          <a:p>
            <a:pPr marL="469900" indent="-342900">
              <a:buFont typeface="+mj-lt"/>
              <a:buAutoNum type="arabicPeriod"/>
            </a:pPr>
            <a:r>
              <a:rPr lang="en-US" dirty="0">
                <a:solidFill>
                  <a:schemeClr val="tx1">
                    <a:lumMod val="95000"/>
                    <a:lumOff val="5000"/>
                  </a:schemeClr>
                </a:solidFill>
              </a:rPr>
              <a:t> intolerance to methimazole</a:t>
            </a:r>
          </a:p>
          <a:p>
            <a:pPr marL="469900" indent="-342900">
              <a:buFont typeface="+mj-lt"/>
              <a:buAutoNum type="arabicPeriod"/>
            </a:pPr>
            <a:endParaRPr lang="en-US" dirty="0">
              <a:solidFill>
                <a:schemeClr val="tx1">
                  <a:lumMod val="95000"/>
                  <a:lumOff val="5000"/>
                </a:schemeClr>
              </a:solidFill>
            </a:endParaRPr>
          </a:p>
          <a:p>
            <a:pPr marL="469900" indent="-342900">
              <a:buFont typeface="+mj-lt"/>
              <a:buAutoNum type="arabicPeriod"/>
            </a:pPr>
            <a:r>
              <a:rPr lang="en-US" dirty="0">
                <a:solidFill>
                  <a:schemeClr val="tx1">
                    <a:lumMod val="95000"/>
                    <a:lumOff val="5000"/>
                  </a:schemeClr>
                </a:solidFill>
              </a:rPr>
              <a:t> thyroid storm</a:t>
            </a:r>
          </a:p>
        </p:txBody>
      </p:sp>
    </p:spTree>
    <p:extLst>
      <p:ext uri="{BB962C8B-B14F-4D97-AF65-F5344CB8AC3E}">
        <p14:creationId xmlns:p14="http://schemas.microsoft.com/office/powerpoint/2010/main" val="4005025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2EDE-1D08-204F-B91B-DEEE3E995D89}"/>
              </a:ext>
            </a:extLst>
          </p:cNvPr>
          <p:cNvSpPr>
            <a:spLocks noGrp="1"/>
          </p:cNvSpPr>
          <p:nvPr>
            <p:ph type="title"/>
          </p:nvPr>
        </p:nvSpPr>
        <p:spPr>
          <a:xfrm>
            <a:off x="726225" y="438312"/>
            <a:ext cx="3563142" cy="572700"/>
          </a:xfrm>
        </p:spPr>
        <p:txBody>
          <a:bodyPr/>
          <a:lstStyle/>
          <a:p>
            <a:r>
              <a:rPr lang="en-US" dirty="0"/>
              <a:t>IODIDES</a:t>
            </a:r>
          </a:p>
        </p:txBody>
      </p:sp>
      <p:sp>
        <p:nvSpPr>
          <p:cNvPr id="3" name="Subtitle 2">
            <a:extLst>
              <a:ext uri="{FF2B5EF4-FFF2-40B4-BE49-F238E27FC236}">
                <a16:creationId xmlns:a16="http://schemas.microsoft.com/office/drawing/2014/main" id="{56687FDB-1E2D-9144-83F1-CAACDA843F29}"/>
              </a:ext>
            </a:extLst>
          </p:cNvPr>
          <p:cNvSpPr>
            <a:spLocks noGrp="1"/>
          </p:cNvSpPr>
          <p:nvPr>
            <p:ph type="subTitle" idx="1"/>
          </p:nvPr>
        </p:nvSpPr>
        <p:spPr>
          <a:xfrm>
            <a:off x="374074" y="1011012"/>
            <a:ext cx="8404166" cy="4018188"/>
          </a:xfrm>
        </p:spPr>
        <p:txBody>
          <a:bodyPr/>
          <a:lstStyle/>
          <a:p>
            <a:pPr>
              <a:buFont typeface="Arial" panose="020B0604020202020204" pitchFamily="34" charset="0"/>
              <a:buChar char="•"/>
            </a:pPr>
            <a:r>
              <a:rPr lang="en-US" b="1" dirty="0">
                <a:solidFill>
                  <a:schemeClr val="tx1">
                    <a:lumMod val="95000"/>
                    <a:lumOff val="5000"/>
                  </a:schemeClr>
                </a:solidFill>
              </a:rPr>
              <a:t>MOA: </a:t>
            </a:r>
            <a:r>
              <a:rPr lang="en-US" dirty="0">
                <a:solidFill>
                  <a:schemeClr val="tx1">
                    <a:lumMod val="95000"/>
                    <a:lumOff val="5000"/>
                  </a:schemeClr>
                </a:solidFill>
              </a:rPr>
              <a:t>Iodide acutely blocks thyroid hormone release, inhibits thyroid hormone biosynthesis by interfering with intrathyroidal iodide use, and decreases size and vascularity of the gland.</a:t>
            </a:r>
          </a:p>
          <a:p>
            <a:pPr marL="127000" indent="0"/>
            <a:endParaRPr lang="en-US" dirty="0">
              <a:solidFill>
                <a:schemeClr val="tx1">
                  <a:lumMod val="95000"/>
                  <a:lumOff val="5000"/>
                </a:schemeClr>
              </a:solidFill>
            </a:endParaRPr>
          </a:p>
          <a:p>
            <a:pPr marL="469900" indent="-342900">
              <a:buFont typeface="Arial" panose="020B0604020202020204" pitchFamily="34" charset="0"/>
              <a:buChar char="•"/>
            </a:pPr>
            <a:r>
              <a:rPr lang="en-US" sz="1400" dirty="0">
                <a:solidFill>
                  <a:schemeClr val="tx1">
                    <a:lumMod val="95000"/>
                    <a:lumOff val="5000"/>
                  </a:schemeClr>
                </a:solidFill>
              </a:rPr>
              <a:t>Symptom improvement occurs within 2 to 7 days of initiating therapy, and serum T</a:t>
            </a:r>
            <a:r>
              <a:rPr lang="en-US" sz="1400" baseline="-25000" dirty="0">
                <a:solidFill>
                  <a:schemeClr val="tx1">
                    <a:lumMod val="95000"/>
                    <a:lumOff val="5000"/>
                  </a:schemeClr>
                </a:solidFill>
              </a:rPr>
              <a:t>4</a:t>
            </a:r>
            <a:r>
              <a:rPr lang="en-US" sz="1400" dirty="0">
                <a:solidFill>
                  <a:schemeClr val="tx1">
                    <a:lumMod val="95000"/>
                    <a:lumOff val="5000"/>
                  </a:schemeClr>
                </a:solidFill>
              </a:rPr>
              <a:t> and T</a:t>
            </a:r>
            <a:r>
              <a:rPr lang="en-US" sz="1400" baseline="-25000" dirty="0">
                <a:solidFill>
                  <a:schemeClr val="tx1">
                    <a:lumMod val="95000"/>
                    <a:lumOff val="5000"/>
                  </a:schemeClr>
                </a:solidFill>
              </a:rPr>
              <a:t>3</a:t>
            </a:r>
            <a:r>
              <a:rPr lang="en-US" sz="1400" dirty="0">
                <a:solidFill>
                  <a:schemeClr val="tx1">
                    <a:lumMod val="95000"/>
                    <a:lumOff val="5000"/>
                  </a:schemeClr>
                </a:solidFill>
              </a:rPr>
              <a:t>concentrations may be reduced for a few weeks.</a:t>
            </a:r>
          </a:p>
          <a:p>
            <a:endParaRPr lang="en-US" sz="1400" dirty="0">
              <a:solidFill>
                <a:schemeClr val="tx1">
                  <a:lumMod val="95000"/>
                  <a:lumOff val="5000"/>
                </a:schemeClr>
              </a:solidFill>
            </a:endParaRPr>
          </a:p>
          <a:p>
            <a:pPr>
              <a:buFont typeface="Arial" panose="020B0604020202020204" pitchFamily="34" charset="0"/>
              <a:buChar char="•"/>
            </a:pPr>
            <a:r>
              <a:rPr lang="en-US" sz="1400" b="1" dirty="0">
                <a:solidFill>
                  <a:schemeClr val="tx1">
                    <a:lumMod val="95000"/>
                    <a:lumOff val="5000"/>
                  </a:schemeClr>
                </a:solidFill>
              </a:rPr>
              <a:t>Iodides are often used:</a:t>
            </a:r>
          </a:p>
          <a:p>
            <a:pPr marL="927100" lvl="1" indent="-342900">
              <a:buFont typeface="+mj-lt"/>
              <a:buAutoNum type="arabicPeriod"/>
            </a:pPr>
            <a:r>
              <a:rPr lang="en-US" sz="1400" dirty="0">
                <a:solidFill>
                  <a:schemeClr val="tx1">
                    <a:lumMod val="95000"/>
                    <a:lumOff val="5000"/>
                  </a:schemeClr>
                </a:solidFill>
              </a:rPr>
              <a:t>as adjunctive therapy to prepare a patient with Graves’ disease for surgery, </a:t>
            </a:r>
          </a:p>
          <a:p>
            <a:pPr marL="927100" lvl="1" indent="-342900">
              <a:buFont typeface="+mj-lt"/>
              <a:buAutoNum type="arabicPeriod"/>
            </a:pPr>
            <a:r>
              <a:rPr lang="en-US" sz="1400" dirty="0">
                <a:solidFill>
                  <a:schemeClr val="tx1">
                    <a:lumMod val="95000"/>
                    <a:lumOff val="5000"/>
                  </a:schemeClr>
                </a:solidFill>
              </a:rPr>
              <a:t>to acutely inhibit thyroid hormone release and quickly attain the euthyroid state in severely thyrotoxic patients with cardiac decompensation, </a:t>
            </a:r>
          </a:p>
          <a:p>
            <a:pPr marL="927100" lvl="1" indent="-342900">
              <a:buFont typeface="+mj-lt"/>
              <a:buAutoNum type="arabicPeriod"/>
            </a:pPr>
            <a:r>
              <a:rPr lang="en-US" sz="1400" dirty="0">
                <a:solidFill>
                  <a:schemeClr val="tx1">
                    <a:lumMod val="95000"/>
                    <a:lumOff val="5000"/>
                  </a:schemeClr>
                </a:solidFill>
              </a:rPr>
              <a:t>or to inhibit thyroid hormone release after RAI therapy.</a:t>
            </a:r>
          </a:p>
          <a:p>
            <a:pPr marL="127000" indent="0"/>
            <a:endParaRPr lang="en-US" sz="1400" b="1" dirty="0">
              <a:solidFill>
                <a:schemeClr val="tx1">
                  <a:lumMod val="95000"/>
                  <a:lumOff val="5000"/>
                </a:schemeClr>
              </a:solidFill>
            </a:endParaRPr>
          </a:p>
          <a:p>
            <a:pPr marL="127000" indent="0"/>
            <a:endParaRPr lang="en-US" b="1" dirty="0"/>
          </a:p>
        </p:txBody>
      </p:sp>
    </p:spTree>
    <p:extLst>
      <p:ext uri="{BB962C8B-B14F-4D97-AF65-F5344CB8AC3E}">
        <p14:creationId xmlns:p14="http://schemas.microsoft.com/office/powerpoint/2010/main" val="3115862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0607-9DE3-0245-994A-7A04B6CB9AA0}"/>
              </a:ext>
            </a:extLst>
          </p:cNvPr>
          <p:cNvSpPr>
            <a:spLocks noGrp="1"/>
          </p:cNvSpPr>
          <p:nvPr>
            <p:ph type="title"/>
          </p:nvPr>
        </p:nvSpPr>
        <p:spPr>
          <a:xfrm>
            <a:off x="709447" y="195032"/>
            <a:ext cx="2410800" cy="572700"/>
          </a:xfrm>
        </p:spPr>
        <p:txBody>
          <a:bodyPr/>
          <a:lstStyle/>
          <a:p>
            <a:r>
              <a:rPr lang="en-US" dirty="0"/>
              <a:t>IODIDES</a:t>
            </a:r>
          </a:p>
        </p:txBody>
      </p:sp>
      <p:sp>
        <p:nvSpPr>
          <p:cNvPr id="3" name="Subtitle 2">
            <a:extLst>
              <a:ext uri="{FF2B5EF4-FFF2-40B4-BE49-F238E27FC236}">
                <a16:creationId xmlns:a16="http://schemas.microsoft.com/office/drawing/2014/main" id="{A712F5EA-07AB-B047-A921-4C4C0EAE7CE4}"/>
              </a:ext>
            </a:extLst>
          </p:cNvPr>
          <p:cNvSpPr>
            <a:spLocks noGrp="1"/>
          </p:cNvSpPr>
          <p:nvPr>
            <p:ph type="subTitle" idx="1"/>
          </p:nvPr>
        </p:nvSpPr>
        <p:spPr>
          <a:xfrm>
            <a:off x="523115" y="700619"/>
            <a:ext cx="7462746" cy="3577613"/>
          </a:xfrm>
        </p:spPr>
        <p:txBody>
          <a:bodyPr/>
          <a:lstStyle/>
          <a:p>
            <a:pPr>
              <a:buFont typeface="Arial" panose="020B0604020202020204" pitchFamily="34" charset="0"/>
              <a:buChar char="•"/>
            </a:pPr>
            <a:r>
              <a:rPr lang="en-US" b="1" dirty="0">
                <a:solidFill>
                  <a:schemeClr val="tx1">
                    <a:lumMod val="95000"/>
                    <a:lumOff val="5000"/>
                  </a:schemeClr>
                </a:solidFill>
              </a:rPr>
              <a:t>Potassium iodide</a:t>
            </a:r>
            <a:r>
              <a:rPr lang="en-US" dirty="0">
                <a:solidFill>
                  <a:schemeClr val="tx1">
                    <a:lumMod val="95000"/>
                    <a:lumOff val="5000"/>
                  </a:schemeClr>
                </a:solidFill>
              </a:rPr>
              <a:t> is available as a saturated solution (</a:t>
            </a:r>
            <a:r>
              <a:rPr lang="en-US" b="1" dirty="0">
                <a:solidFill>
                  <a:schemeClr val="tx1">
                    <a:lumMod val="95000"/>
                    <a:lumOff val="5000"/>
                  </a:schemeClr>
                </a:solidFill>
              </a:rPr>
              <a:t>SSKI</a:t>
            </a:r>
            <a:r>
              <a:rPr lang="en-US" dirty="0">
                <a:solidFill>
                  <a:schemeClr val="tx1">
                    <a:lumMod val="95000"/>
                    <a:lumOff val="5000"/>
                  </a:schemeClr>
                </a:solidFill>
              </a:rPr>
              <a:t>) or as </a:t>
            </a:r>
            <a:r>
              <a:rPr lang="en-US" b="1" dirty="0" err="1">
                <a:solidFill>
                  <a:schemeClr val="tx1">
                    <a:lumMod val="95000"/>
                    <a:lumOff val="5000"/>
                  </a:schemeClr>
                </a:solidFill>
              </a:rPr>
              <a:t>Lugol</a:t>
            </a:r>
            <a:r>
              <a:rPr lang="en-US" b="1" dirty="0">
                <a:solidFill>
                  <a:schemeClr val="tx1">
                    <a:lumMod val="95000"/>
                    <a:lumOff val="5000"/>
                  </a:schemeClr>
                </a:solidFill>
              </a:rPr>
              <a:t> solution</a:t>
            </a:r>
            <a:endParaRPr lang="en-US" dirty="0">
              <a:solidFill>
                <a:schemeClr val="tx1">
                  <a:lumMod val="95000"/>
                  <a:lumOff val="5000"/>
                </a:schemeClr>
              </a:solidFill>
            </a:endParaRP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As an adjunct to RAI, SSKI should not be used before but rather 3 to 7 days after RAI treatment so the RAI can concentrate in the thyroid.</a:t>
            </a:r>
          </a:p>
          <a:p>
            <a:endParaRPr lang="en-US" dirty="0">
              <a:solidFill>
                <a:schemeClr val="tx1">
                  <a:lumMod val="95000"/>
                  <a:lumOff val="5000"/>
                </a:schemeClr>
              </a:solidFill>
            </a:endParaRPr>
          </a:p>
          <a:p>
            <a:r>
              <a:rPr lang="en-US" b="1" dirty="0">
                <a:solidFill>
                  <a:schemeClr val="tx1">
                    <a:lumMod val="95000"/>
                    <a:lumOff val="5000"/>
                  </a:schemeClr>
                </a:solidFill>
              </a:rPr>
              <a:t>Adverse effects:</a:t>
            </a:r>
          </a:p>
          <a:p>
            <a:pPr>
              <a:buFont typeface="Arial" panose="020B0604020202020204" pitchFamily="34" charset="0"/>
              <a:buChar char="•"/>
            </a:pPr>
            <a:r>
              <a:rPr lang="en-US" dirty="0">
                <a:solidFill>
                  <a:schemeClr val="tx1">
                    <a:lumMod val="95000"/>
                    <a:lumOff val="5000"/>
                  </a:schemeClr>
                </a:solidFill>
              </a:rPr>
              <a:t>hypersensitivity reactions (skin rashes, drug fever, and rhinitis, conjunctivitis)</a:t>
            </a:r>
          </a:p>
          <a:p>
            <a:pPr>
              <a:buFont typeface="Arial" panose="020B0604020202020204" pitchFamily="34" charset="0"/>
              <a:buChar char="•"/>
            </a:pPr>
            <a:r>
              <a:rPr lang="en-US" dirty="0">
                <a:solidFill>
                  <a:schemeClr val="tx1">
                    <a:lumMod val="95000"/>
                    <a:lumOff val="5000"/>
                  </a:schemeClr>
                </a:solidFill>
              </a:rPr>
              <a:t>salivary gland swelling</a:t>
            </a:r>
          </a:p>
          <a:p>
            <a:pPr>
              <a:buFont typeface="Arial" panose="020B0604020202020204" pitchFamily="34" charset="0"/>
              <a:buChar char="•"/>
            </a:pPr>
            <a:r>
              <a:rPr lang="en-US" dirty="0">
                <a:solidFill>
                  <a:schemeClr val="tx1">
                    <a:lumMod val="95000"/>
                    <a:lumOff val="5000"/>
                  </a:schemeClr>
                </a:solidFill>
              </a:rPr>
              <a:t>“</a:t>
            </a:r>
            <a:r>
              <a:rPr lang="en-US" dirty="0" err="1">
                <a:solidFill>
                  <a:schemeClr val="tx1">
                    <a:lumMod val="95000"/>
                    <a:lumOff val="5000"/>
                  </a:schemeClr>
                </a:solidFill>
              </a:rPr>
              <a:t>iodism</a:t>
            </a:r>
            <a:r>
              <a:rPr lang="en-US" dirty="0">
                <a:solidFill>
                  <a:schemeClr val="tx1">
                    <a:lumMod val="95000"/>
                    <a:lumOff val="5000"/>
                  </a:schemeClr>
                </a:solidFill>
              </a:rPr>
              <a:t>” (metallic taste, burning mouth and throat, sore teeth and gums, symptoms of a head cold, and sometimes stomach upset and diarrhea)</a:t>
            </a:r>
          </a:p>
          <a:p>
            <a:pPr>
              <a:buFont typeface="Arial" panose="020B0604020202020204" pitchFamily="34" charset="0"/>
              <a:buChar char="•"/>
            </a:pPr>
            <a:r>
              <a:rPr lang="en-US" dirty="0">
                <a:solidFill>
                  <a:schemeClr val="tx1">
                    <a:lumMod val="95000"/>
                    <a:lumOff val="5000"/>
                  </a:schemeClr>
                </a:solidFill>
              </a:rPr>
              <a:t>gynecomastia.</a:t>
            </a:r>
          </a:p>
          <a:p>
            <a:endParaRPr lang="en-US" dirty="0"/>
          </a:p>
        </p:txBody>
      </p:sp>
    </p:spTree>
    <p:extLst>
      <p:ext uri="{BB962C8B-B14F-4D97-AF65-F5344CB8AC3E}">
        <p14:creationId xmlns:p14="http://schemas.microsoft.com/office/powerpoint/2010/main" val="1822152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DB1F-D33F-BE48-B805-27712EE52350}"/>
              </a:ext>
            </a:extLst>
          </p:cNvPr>
          <p:cNvSpPr>
            <a:spLocks noGrp="1"/>
          </p:cNvSpPr>
          <p:nvPr>
            <p:ph type="title"/>
          </p:nvPr>
        </p:nvSpPr>
        <p:spPr>
          <a:xfrm>
            <a:off x="634784" y="155679"/>
            <a:ext cx="5441819" cy="572700"/>
          </a:xfrm>
        </p:spPr>
        <p:txBody>
          <a:bodyPr/>
          <a:lstStyle/>
          <a:p>
            <a:r>
              <a:rPr lang="en-US" dirty="0"/>
              <a:t>ADRENERGIC BLOCKERS</a:t>
            </a:r>
          </a:p>
        </p:txBody>
      </p:sp>
      <p:sp>
        <p:nvSpPr>
          <p:cNvPr id="3" name="Subtitle 2">
            <a:extLst>
              <a:ext uri="{FF2B5EF4-FFF2-40B4-BE49-F238E27FC236}">
                <a16:creationId xmlns:a16="http://schemas.microsoft.com/office/drawing/2014/main" id="{A0B21CC9-CD68-6946-8217-11F5DC87C82A}"/>
              </a:ext>
            </a:extLst>
          </p:cNvPr>
          <p:cNvSpPr>
            <a:spLocks noGrp="1"/>
          </p:cNvSpPr>
          <p:nvPr>
            <p:ph type="subTitle" idx="1"/>
          </p:nvPr>
        </p:nvSpPr>
        <p:spPr>
          <a:xfrm>
            <a:off x="216131" y="834390"/>
            <a:ext cx="8321039" cy="3474720"/>
          </a:xfrm>
        </p:spPr>
        <p:txBody>
          <a:bodyPr/>
          <a:lstStyle/>
          <a:p>
            <a:pPr>
              <a:buFont typeface="Arial" panose="020B0604020202020204" pitchFamily="34" charset="0"/>
              <a:buChar char="•"/>
            </a:pPr>
            <a:r>
              <a:rPr lang="en-US" sz="1400" dirty="0">
                <a:solidFill>
                  <a:schemeClr val="tx1">
                    <a:lumMod val="95000"/>
                    <a:lumOff val="5000"/>
                  </a:schemeClr>
                </a:solidFill>
              </a:rPr>
              <a:t>β-Blockers are used to ameliorate symptoms such as palpitations, anxiety, tremor, and heat intolerance. </a:t>
            </a:r>
          </a:p>
          <a:p>
            <a:endParaRPr lang="en-US" sz="1400" dirty="0">
              <a:solidFill>
                <a:schemeClr val="tx1">
                  <a:lumMod val="95000"/>
                  <a:lumOff val="5000"/>
                </a:schemeClr>
              </a:solidFill>
            </a:endParaRPr>
          </a:p>
          <a:p>
            <a:pPr>
              <a:buFont typeface="Arial" panose="020B0604020202020204" pitchFamily="34" charset="0"/>
              <a:buChar char="•"/>
            </a:pPr>
            <a:r>
              <a:rPr lang="en-US" sz="1400" dirty="0">
                <a:solidFill>
                  <a:schemeClr val="tx1">
                    <a:lumMod val="95000"/>
                    <a:lumOff val="5000"/>
                  </a:schemeClr>
                </a:solidFill>
              </a:rPr>
              <a:t>They have no effect on peripheral thyrotoxicosis and protein metabolism and do not reduce </a:t>
            </a:r>
            <a:r>
              <a:rPr lang="en-US" sz="1400" dirty="0" err="1">
                <a:solidFill>
                  <a:schemeClr val="tx1">
                    <a:lumMod val="95000"/>
                    <a:lumOff val="5000"/>
                  </a:schemeClr>
                </a:solidFill>
              </a:rPr>
              <a:t>TSAb</a:t>
            </a:r>
            <a:r>
              <a:rPr lang="en-US" sz="1400" dirty="0">
                <a:solidFill>
                  <a:schemeClr val="tx1">
                    <a:lumMod val="95000"/>
                    <a:lumOff val="5000"/>
                  </a:schemeClr>
                </a:solidFill>
              </a:rPr>
              <a:t> or prevent thyroid storm. </a:t>
            </a:r>
          </a:p>
          <a:p>
            <a:endParaRPr lang="en-US" sz="1400" b="1" dirty="0">
              <a:solidFill>
                <a:schemeClr val="tx1">
                  <a:lumMod val="95000"/>
                  <a:lumOff val="5000"/>
                </a:schemeClr>
              </a:solidFill>
            </a:endParaRPr>
          </a:p>
          <a:p>
            <a:pPr>
              <a:buFont typeface="Arial" panose="020B0604020202020204" pitchFamily="34" charset="0"/>
              <a:buChar char="•"/>
            </a:pPr>
            <a:r>
              <a:rPr lang="en-US" sz="1400" b="1" dirty="0">
                <a:solidFill>
                  <a:schemeClr val="tx1">
                    <a:lumMod val="95000"/>
                    <a:lumOff val="5000"/>
                  </a:schemeClr>
                </a:solidFill>
              </a:rPr>
              <a:t>Propranolol</a:t>
            </a:r>
            <a:r>
              <a:rPr lang="en-US" sz="1400" dirty="0">
                <a:solidFill>
                  <a:schemeClr val="tx1">
                    <a:lumMod val="95000"/>
                    <a:lumOff val="5000"/>
                  </a:schemeClr>
                </a:solidFill>
              </a:rPr>
              <a:t> and </a:t>
            </a:r>
            <a:r>
              <a:rPr lang="en-US" sz="1400" b="1" dirty="0">
                <a:solidFill>
                  <a:schemeClr val="tx1">
                    <a:lumMod val="95000"/>
                    <a:lumOff val="5000"/>
                  </a:schemeClr>
                </a:solidFill>
              </a:rPr>
              <a:t>nadolol</a:t>
            </a:r>
            <a:r>
              <a:rPr lang="en-US" sz="1400" dirty="0">
                <a:solidFill>
                  <a:schemeClr val="tx1">
                    <a:lumMod val="95000"/>
                    <a:lumOff val="5000"/>
                  </a:schemeClr>
                </a:solidFill>
              </a:rPr>
              <a:t> partially block conversion of T</a:t>
            </a:r>
            <a:r>
              <a:rPr lang="en-US" sz="1400" baseline="-25000" dirty="0">
                <a:solidFill>
                  <a:schemeClr val="tx1">
                    <a:lumMod val="95000"/>
                    <a:lumOff val="5000"/>
                  </a:schemeClr>
                </a:solidFill>
              </a:rPr>
              <a:t>4</a:t>
            </a:r>
            <a:r>
              <a:rPr lang="en-US" sz="1400" dirty="0">
                <a:solidFill>
                  <a:schemeClr val="tx1">
                    <a:lumMod val="95000"/>
                    <a:lumOff val="5000"/>
                  </a:schemeClr>
                </a:solidFill>
              </a:rPr>
              <a:t> to T</a:t>
            </a:r>
            <a:r>
              <a:rPr lang="en-US" sz="1400" baseline="-25000" dirty="0">
                <a:solidFill>
                  <a:schemeClr val="tx1">
                    <a:lumMod val="95000"/>
                    <a:lumOff val="5000"/>
                  </a:schemeClr>
                </a:solidFill>
              </a:rPr>
              <a:t>3</a:t>
            </a:r>
            <a:r>
              <a:rPr lang="en-US" sz="1400" dirty="0">
                <a:solidFill>
                  <a:schemeClr val="tx1">
                    <a:lumMod val="95000"/>
                    <a:lumOff val="5000"/>
                  </a:schemeClr>
                </a:solidFill>
              </a:rPr>
              <a:t>, but this contribution to overall effect is small.</a:t>
            </a:r>
          </a:p>
          <a:p>
            <a:endParaRPr lang="en-US" sz="1400" dirty="0">
              <a:solidFill>
                <a:schemeClr val="tx1">
                  <a:lumMod val="95000"/>
                  <a:lumOff val="5000"/>
                </a:schemeClr>
              </a:solidFill>
            </a:endParaRPr>
          </a:p>
          <a:p>
            <a:pPr>
              <a:buFont typeface="Arial" panose="020B0604020202020204" pitchFamily="34" charset="0"/>
              <a:buChar char="•"/>
            </a:pPr>
            <a:r>
              <a:rPr lang="en-US" sz="1400" dirty="0">
                <a:solidFill>
                  <a:schemeClr val="tx1">
                    <a:lumMod val="95000"/>
                    <a:lumOff val="5000"/>
                  </a:schemeClr>
                </a:solidFill>
              </a:rPr>
              <a:t>β-Blockers are usually used as adjunctive therapy with antithyroid drugs, RAI, or iodides when treating Graves’ disease or toxic nodules; in preparation for surgery; or in thyroid storm. </a:t>
            </a:r>
          </a:p>
          <a:p>
            <a:endParaRPr lang="en-US" sz="1400" dirty="0">
              <a:solidFill>
                <a:schemeClr val="tx1">
                  <a:lumMod val="95000"/>
                  <a:lumOff val="5000"/>
                </a:schemeClr>
              </a:solidFill>
            </a:endParaRPr>
          </a:p>
          <a:p>
            <a:pPr>
              <a:buFont typeface="Arial" panose="020B0604020202020204" pitchFamily="34" charset="0"/>
              <a:buChar char="•"/>
            </a:pPr>
            <a:r>
              <a:rPr lang="en-US" sz="1400" dirty="0">
                <a:solidFill>
                  <a:schemeClr val="tx1">
                    <a:lumMod val="95000"/>
                    <a:lumOff val="5000"/>
                  </a:schemeClr>
                </a:solidFill>
              </a:rPr>
              <a:t>The only conditions for which β-blockers are primary therapy for thyrotoxicosis are those associated with thyroiditis.</a:t>
            </a:r>
          </a:p>
          <a:p>
            <a:endParaRPr lang="en-US" dirty="0"/>
          </a:p>
        </p:txBody>
      </p:sp>
    </p:spTree>
    <p:extLst>
      <p:ext uri="{BB962C8B-B14F-4D97-AF65-F5344CB8AC3E}">
        <p14:creationId xmlns:p14="http://schemas.microsoft.com/office/powerpoint/2010/main" val="180787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8FF1-216A-D549-B000-33A6A25FC229}"/>
              </a:ext>
            </a:extLst>
          </p:cNvPr>
          <p:cNvSpPr>
            <a:spLocks noGrp="1"/>
          </p:cNvSpPr>
          <p:nvPr>
            <p:ph type="title"/>
          </p:nvPr>
        </p:nvSpPr>
        <p:spPr>
          <a:xfrm>
            <a:off x="362240" y="163104"/>
            <a:ext cx="7731900" cy="572700"/>
          </a:xfrm>
        </p:spPr>
        <p:txBody>
          <a:bodyPr/>
          <a:lstStyle/>
          <a:p>
            <a:r>
              <a:rPr lang="en-US" dirty="0"/>
              <a:t>Thyroid hormone synthesis </a:t>
            </a:r>
          </a:p>
        </p:txBody>
      </p:sp>
      <p:sp>
        <p:nvSpPr>
          <p:cNvPr id="4" name="Subtitle 3">
            <a:extLst>
              <a:ext uri="{FF2B5EF4-FFF2-40B4-BE49-F238E27FC236}">
                <a16:creationId xmlns:a16="http://schemas.microsoft.com/office/drawing/2014/main" id="{0EC1FC0B-00C1-1642-9F42-D2BC26F85C88}"/>
              </a:ext>
            </a:extLst>
          </p:cNvPr>
          <p:cNvSpPr>
            <a:spLocks noGrp="1"/>
          </p:cNvSpPr>
          <p:nvPr>
            <p:ph type="subTitle" idx="2"/>
          </p:nvPr>
        </p:nvSpPr>
        <p:spPr>
          <a:xfrm>
            <a:off x="4802818" y="840859"/>
            <a:ext cx="3671331" cy="4202444"/>
          </a:xfrm>
        </p:spPr>
        <p:txBody>
          <a:bodyPr/>
          <a:lstStyle/>
          <a:p>
            <a:pPr algn="just">
              <a:buFont typeface="Arial" panose="020B0604020202020204" pitchFamily="34" charset="0"/>
              <a:buChar char="•"/>
            </a:pPr>
            <a:r>
              <a:rPr lang="en-US" dirty="0">
                <a:solidFill>
                  <a:schemeClr val="tx1">
                    <a:lumMod val="95000"/>
                    <a:lumOff val="5000"/>
                  </a:schemeClr>
                </a:solidFill>
              </a:rPr>
              <a:t>Thyroxine (T</a:t>
            </a:r>
            <a:r>
              <a:rPr lang="en-US" baseline="-25000" dirty="0">
                <a:solidFill>
                  <a:schemeClr val="tx1">
                    <a:lumMod val="95000"/>
                    <a:lumOff val="5000"/>
                  </a:schemeClr>
                </a:solidFill>
              </a:rPr>
              <a:t>4</a:t>
            </a:r>
            <a:r>
              <a:rPr lang="en-US" dirty="0">
                <a:solidFill>
                  <a:schemeClr val="tx1">
                    <a:lumMod val="95000"/>
                    <a:lumOff val="5000"/>
                  </a:schemeClr>
                </a:solidFill>
              </a:rPr>
              <a:t>) and triiodothyronine (T</a:t>
            </a:r>
            <a:r>
              <a:rPr lang="en-US" baseline="-25000" dirty="0">
                <a:solidFill>
                  <a:schemeClr val="tx1">
                    <a:lumMod val="95000"/>
                    <a:lumOff val="5000"/>
                  </a:schemeClr>
                </a:solidFill>
              </a:rPr>
              <a:t>3</a:t>
            </a:r>
            <a:r>
              <a:rPr lang="en-US" dirty="0">
                <a:solidFill>
                  <a:schemeClr val="tx1">
                    <a:lumMod val="95000"/>
                    <a:lumOff val="5000"/>
                  </a:schemeClr>
                </a:solidFill>
              </a:rPr>
              <a:t>) are formed on thyroglobulin, a large glycoprotein synthesized within the thyroid cell. </a:t>
            </a:r>
          </a:p>
          <a:p>
            <a:pPr algn="just">
              <a:buFont typeface="Arial" panose="020B0604020202020204" pitchFamily="34" charset="0"/>
              <a:buChar char="•"/>
            </a:pPr>
            <a:endParaRPr lang="en-US" dirty="0">
              <a:solidFill>
                <a:schemeClr val="tx1">
                  <a:lumMod val="95000"/>
                  <a:lumOff val="5000"/>
                </a:schemeClr>
              </a:solidFill>
            </a:endParaRPr>
          </a:p>
          <a:p>
            <a:pPr algn="just">
              <a:buFont typeface="Arial" panose="020B0604020202020204" pitchFamily="34" charset="0"/>
              <a:buChar char="•"/>
            </a:pPr>
            <a:r>
              <a:rPr lang="en-US" dirty="0">
                <a:solidFill>
                  <a:schemeClr val="tx1">
                    <a:lumMod val="95000"/>
                    <a:lumOff val="5000"/>
                  </a:schemeClr>
                </a:solidFill>
              </a:rPr>
              <a:t>Inorganic iodide enters the thyroid follicular cell and is oxidized by thyroid peroxidase and covalently bound (</a:t>
            </a:r>
            <a:r>
              <a:rPr lang="en-US" dirty="0" err="1">
                <a:solidFill>
                  <a:schemeClr val="tx1">
                    <a:lumMod val="95000"/>
                    <a:lumOff val="5000"/>
                  </a:schemeClr>
                </a:solidFill>
              </a:rPr>
              <a:t>organified</a:t>
            </a:r>
            <a:r>
              <a:rPr lang="en-US" dirty="0">
                <a:solidFill>
                  <a:schemeClr val="tx1">
                    <a:lumMod val="95000"/>
                    <a:lumOff val="5000"/>
                  </a:schemeClr>
                </a:solidFill>
              </a:rPr>
              <a:t>) to tyrosine residues of thyroglobulin.</a:t>
            </a:r>
          </a:p>
          <a:p>
            <a:pPr algn="just">
              <a:buFont typeface="Arial" panose="020B0604020202020204" pitchFamily="34" charset="0"/>
              <a:buChar char="•"/>
            </a:pPr>
            <a:endParaRPr lang="en-US" dirty="0">
              <a:solidFill>
                <a:schemeClr val="tx1">
                  <a:lumMod val="95000"/>
                  <a:lumOff val="5000"/>
                </a:schemeClr>
              </a:solidFill>
            </a:endParaRPr>
          </a:p>
          <a:p>
            <a:pPr algn="just">
              <a:buFont typeface="Arial" panose="020B0604020202020204" pitchFamily="34" charset="0"/>
              <a:buChar char="•"/>
            </a:pPr>
            <a:r>
              <a:rPr lang="en-US" dirty="0">
                <a:solidFill>
                  <a:schemeClr val="tx1">
                    <a:lumMod val="95000"/>
                    <a:lumOff val="5000"/>
                  </a:schemeClr>
                </a:solidFill>
              </a:rPr>
              <a:t>Iodinated tyrosine residues </a:t>
            </a:r>
            <a:r>
              <a:rPr lang="en-US" dirty="0" err="1">
                <a:solidFill>
                  <a:schemeClr val="tx1">
                    <a:lumMod val="95000"/>
                    <a:lumOff val="5000"/>
                  </a:schemeClr>
                </a:solidFill>
              </a:rPr>
              <a:t>monoiodotyrosine</a:t>
            </a:r>
            <a:r>
              <a:rPr lang="en-US" dirty="0">
                <a:solidFill>
                  <a:schemeClr val="tx1">
                    <a:lumMod val="95000"/>
                    <a:lumOff val="5000"/>
                  </a:schemeClr>
                </a:solidFill>
              </a:rPr>
              <a:t> (MIT) and diiodotyrosine (DIT) combine (couple) to form iodothyronines in reactions catalyzed by thyroid peroxidase. </a:t>
            </a:r>
          </a:p>
          <a:p>
            <a:pPr algn="just">
              <a:buFont typeface="Arial" panose="020B0604020202020204" pitchFamily="34" charset="0"/>
              <a:buChar char="•"/>
            </a:pPr>
            <a:endParaRPr lang="en-US" dirty="0">
              <a:solidFill>
                <a:schemeClr val="tx1">
                  <a:lumMod val="95000"/>
                  <a:lumOff val="5000"/>
                </a:schemeClr>
              </a:solidFill>
            </a:endParaRPr>
          </a:p>
          <a:p>
            <a:pPr algn="just">
              <a:buFont typeface="Arial" panose="020B0604020202020204" pitchFamily="34" charset="0"/>
              <a:buChar char="•"/>
            </a:pPr>
            <a:endParaRPr lang="en-US" dirty="0">
              <a:solidFill>
                <a:schemeClr val="tx1">
                  <a:lumMod val="95000"/>
                  <a:lumOff val="5000"/>
                </a:schemeClr>
              </a:solidFill>
            </a:endParaRPr>
          </a:p>
          <a:p>
            <a:pPr algn="just">
              <a:buFont typeface="Arial" panose="020B0604020202020204" pitchFamily="34" charset="0"/>
              <a:buChar char="•"/>
            </a:pPr>
            <a:endParaRPr lang="en-US" dirty="0">
              <a:solidFill>
                <a:schemeClr val="tx1">
                  <a:lumMod val="95000"/>
                  <a:lumOff val="5000"/>
                </a:schemeClr>
              </a:solidFill>
            </a:endParaRPr>
          </a:p>
          <a:p>
            <a:pPr algn="just">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7CC075C5-509C-C148-B8C1-90F8A6F6C934}"/>
              </a:ext>
            </a:extLst>
          </p:cNvPr>
          <p:cNvPicPr>
            <a:picLocks noChangeAspect="1"/>
          </p:cNvPicPr>
          <p:nvPr/>
        </p:nvPicPr>
        <p:blipFill>
          <a:blip r:embed="rId3"/>
          <a:stretch>
            <a:fillRect/>
          </a:stretch>
        </p:blipFill>
        <p:spPr>
          <a:xfrm>
            <a:off x="669851" y="840859"/>
            <a:ext cx="3902149" cy="4207835"/>
          </a:xfrm>
          <a:prstGeom prst="rect">
            <a:avLst/>
          </a:prstGeom>
        </p:spPr>
      </p:pic>
    </p:spTree>
    <p:extLst>
      <p:ext uri="{BB962C8B-B14F-4D97-AF65-F5344CB8AC3E}">
        <p14:creationId xmlns:p14="http://schemas.microsoft.com/office/powerpoint/2010/main" val="3798784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E284-FACA-0A40-B0F7-D24859F4DF88}"/>
              </a:ext>
            </a:extLst>
          </p:cNvPr>
          <p:cNvSpPr>
            <a:spLocks noGrp="1"/>
          </p:cNvSpPr>
          <p:nvPr>
            <p:ph type="title"/>
          </p:nvPr>
        </p:nvSpPr>
        <p:spPr/>
        <p:txBody>
          <a:bodyPr/>
          <a:lstStyle/>
          <a:p>
            <a:r>
              <a:rPr lang="en-US" dirty="0"/>
              <a:t>ADRENERGIC BLOCKERS</a:t>
            </a:r>
          </a:p>
        </p:txBody>
      </p:sp>
      <p:sp>
        <p:nvSpPr>
          <p:cNvPr id="3" name="Subtitle 2">
            <a:extLst>
              <a:ext uri="{FF2B5EF4-FFF2-40B4-BE49-F238E27FC236}">
                <a16:creationId xmlns:a16="http://schemas.microsoft.com/office/drawing/2014/main" id="{14BD5069-1220-394F-A766-EA1DA7B7FB80}"/>
              </a:ext>
            </a:extLst>
          </p:cNvPr>
          <p:cNvSpPr>
            <a:spLocks noGrp="1"/>
          </p:cNvSpPr>
          <p:nvPr>
            <p:ph type="subTitle" idx="1"/>
          </p:nvPr>
        </p:nvSpPr>
        <p:spPr>
          <a:xfrm>
            <a:off x="2984268" y="1011012"/>
            <a:ext cx="6026727" cy="3694176"/>
          </a:xfrm>
        </p:spPr>
        <p:txBody>
          <a:bodyPr/>
          <a:lstStyle/>
          <a:p>
            <a:pPr>
              <a:buFont typeface="Arial" panose="020B0604020202020204" pitchFamily="34" charset="0"/>
              <a:buChar char="•"/>
            </a:pPr>
            <a:r>
              <a:rPr lang="el-GR" sz="1400" dirty="0">
                <a:solidFill>
                  <a:schemeClr val="tx1">
                    <a:lumMod val="95000"/>
                    <a:lumOff val="5000"/>
                  </a:schemeClr>
                </a:solidFill>
              </a:rPr>
              <a:t>β-</a:t>
            </a:r>
            <a:r>
              <a:rPr lang="en-US" sz="1400" dirty="0">
                <a:solidFill>
                  <a:schemeClr val="tx1">
                    <a:lumMod val="95000"/>
                    <a:lumOff val="5000"/>
                  </a:schemeClr>
                </a:solidFill>
              </a:rPr>
              <a:t>Blockers are contraindicated in decompensated heart failure unless it is caused solely by tachycardia (high output). </a:t>
            </a:r>
          </a:p>
          <a:p>
            <a:endParaRPr lang="en-US" sz="1400" dirty="0">
              <a:solidFill>
                <a:schemeClr val="tx1">
                  <a:lumMod val="95000"/>
                  <a:lumOff val="5000"/>
                </a:schemeClr>
              </a:solidFill>
            </a:endParaRPr>
          </a:p>
          <a:p>
            <a:pPr>
              <a:buFont typeface="Arial" panose="020B0604020202020204" pitchFamily="34" charset="0"/>
              <a:buChar char="•"/>
            </a:pPr>
            <a:r>
              <a:rPr lang="en-US" sz="1400" dirty="0">
                <a:solidFill>
                  <a:schemeClr val="tx1">
                    <a:lumMod val="95000"/>
                    <a:lumOff val="5000"/>
                  </a:schemeClr>
                </a:solidFill>
              </a:rPr>
              <a:t>Other contraindications are sinus bradycardia, concomitant therapy with monoamine oxidase inhibitors or tricyclic antidepressants, and patients with spontaneous hypoglycemia.</a:t>
            </a:r>
          </a:p>
          <a:p>
            <a:endParaRPr lang="en-US" sz="1400" b="1" dirty="0">
              <a:solidFill>
                <a:schemeClr val="tx1">
                  <a:lumMod val="95000"/>
                  <a:lumOff val="5000"/>
                </a:schemeClr>
              </a:solidFill>
            </a:endParaRPr>
          </a:p>
          <a:p>
            <a:pPr>
              <a:buFont typeface="Arial" panose="020B0604020202020204" pitchFamily="34" charset="0"/>
              <a:buChar char="•"/>
            </a:pPr>
            <a:r>
              <a:rPr lang="en-US" sz="1400" b="1" dirty="0">
                <a:solidFill>
                  <a:schemeClr val="tx1">
                    <a:lumMod val="95000"/>
                    <a:lumOff val="5000"/>
                  </a:schemeClr>
                </a:solidFill>
              </a:rPr>
              <a:t> Side effects </a:t>
            </a:r>
            <a:r>
              <a:rPr lang="en-US" sz="1400" dirty="0">
                <a:solidFill>
                  <a:schemeClr val="tx1">
                    <a:lumMod val="95000"/>
                    <a:lumOff val="5000"/>
                  </a:schemeClr>
                </a:solidFill>
              </a:rPr>
              <a:t>include nausea, vomiting, anxiety, insomnia, lightheadedness, bradycardia, and hematologic disturbances.</a:t>
            </a:r>
          </a:p>
          <a:p>
            <a:endParaRPr lang="en-US" sz="1400" dirty="0">
              <a:solidFill>
                <a:schemeClr val="tx1">
                  <a:lumMod val="95000"/>
                  <a:lumOff val="5000"/>
                </a:schemeClr>
              </a:solidFill>
            </a:endParaRPr>
          </a:p>
          <a:p>
            <a:pPr>
              <a:buFont typeface="Arial" panose="020B0604020202020204" pitchFamily="34" charset="0"/>
              <a:buChar char="•"/>
            </a:pPr>
            <a:r>
              <a:rPr lang="en-US" sz="1400" dirty="0">
                <a:solidFill>
                  <a:schemeClr val="tx1">
                    <a:lumMod val="95000"/>
                    <a:lumOff val="5000"/>
                  </a:schemeClr>
                </a:solidFill>
              </a:rPr>
              <a:t>Centrally acting </a:t>
            </a:r>
            <a:r>
              <a:rPr lang="en-US" sz="1400" dirty="0" err="1">
                <a:solidFill>
                  <a:schemeClr val="tx1">
                    <a:lumMod val="95000"/>
                    <a:lumOff val="5000"/>
                  </a:schemeClr>
                </a:solidFill>
              </a:rPr>
              <a:t>sympatholytics</a:t>
            </a:r>
            <a:r>
              <a:rPr lang="en-US" sz="1400" dirty="0">
                <a:solidFill>
                  <a:schemeClr val="tx1">
                    <a:lumMod val="95000"/>
                    <a:lumOff val="5000"/>
                  </a:schemeClr>
                </a:solidFill>
              </a:rPr>
              <a:t> (</a:t>
            </a:r>
            <a:r>
              <a:rPr lang="en-US" sz="1400" dirty="0" err="1">
                <a:solidFill>
                  <a:schemeClr val="tx1">
                    <a:lumMod val="95000"/>
                    <a:lumOff val="5000"/>
                  </a:schemeClr>
                </a:solidFill>
              </a:rPr>
              <a:t>eg</a:t>
            </a:r>
            <a:r>
              <a:rPr lang="en-US" sz="1400" dirty="0">
                <a:solidFill>
                  <a:schemeClr val="tx1">
                    <a:lumMod val="95000"/>
                    <a:lumOff val="5000"/>
                  </a:schemeClr>
                </a:solidFill>
              </a:rPr>
              <a:t>, </a:t>
            </a:r>
            <a:r>
              <a:rPr lang="en-US" sz="1400" b="1" dirty="0">
                <a:solidFill>
                  <a:schemeClr val="tx1">
                    <a:lumMod val="95000"/>
                    <a:lumOff val="5000"/>
                  </a:schemeClr>
                </a:solidFill>
              </a:rPr>
              <a:t>clonidine</a:t>
            </a:r>
            <a:r>
              <a:rPr lang="en-US" sz="1400" dirty="0">
                <a:solidFill>
                  <a:schemeClr val="tx1">
                    <a:lumMod val="95000"/>
                    <a:lumOff val="5000"/>
                  </a:schemeClr>
                </a:solidFill>
              </a:rPr>
              <a:t>) and calcium channel antagonists (</a:t>
            </a:r>
            <a:r>
              <a:rPr lang="en-US" sz="1400" dirty="0" err="1">
                <a:solidFill>
                  <a:schemeClr val="tx1">
                    <a:lumMod val="95000"/>
                    <a:lumOff val="5000"/>
                  </a:schemeClr>
                </a:solidFill>
              </a:rPr>
              <a:t>eg</a:t>
            </a:r>
            <a:r>
              <a:rPr lang="en-US" sz="1400" dirty="0">
                <a:solidFill>
                  <a:schemeClr val="tx1">
                    <a:lumMod val="95000"/>
                    <a:lumOff val="5000"/>
                  </a:schemeClr>
                </a:solidFill>
              </a:rPr>
              <a:t>, </a:t>
            </a:r>
            <a:r>
              <a:rPr lang="en-US" sz="1400" b="1" dirty="0">
                <a:solidFill>
                  <a:schemeClr val="tx1">
                    <a:lumMod val="95000"/>
                    <a:lumOff val="5000"/>
                  </a:schemeClr>
                </a:solidFill>
              </a:rPr>
              <a:t>diltiazem</a:t>
            </a:r>
            <a:r>
              <a:rPr lang="en-US" sz="1400" dirty="0">
                <a:solidFill>
                  <a:schemeClr val="tx1">
                    <a:lumMod val="95000"/>
                    <a:lumOff val="5000"/>
                  </a:schemeClr>
                </a:solidFill>
              </a:rPr>
              <a:t>) may be useful for symptom control when contraindications to β-blockade exist</a:t>
            </a:r>
          </a:p>
        </p:txBody>
      </p:sp>
    </p:spTree>
    <p:extLst>
      <p:ext uri="{BB962C8B-B14F-4D97-AF65-F5344CB8AC3E}">
        <p14:creationId xmlns:p14="http://schemas.microsoft.com/office/powerpoint/2010/main" val="3637281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A16A4-6398-5045-AEA6-CF3C84403214}"/>
              </a:ext>
            </a:extLst>
          </p:cNvPr>
          <p:cNvSpPr>
            <a:spLocks noGrp="1"/>
          </p:cNvSpPr>
          <p:nvPr>
            <p:ph type="title"/>
          </p:nvPr>
        </p:nvSpPr>
        <p:spPr>
          <a:xfrm>
            <a:off x="726225" y="438312"/>
            <a:ext cx="5367004" cy="891724"/>
          </a:xfrm>
        </p:spPr>
        <p:txBody>
          <a:bodyPr/>
          <a:lstStyle/>
          <a:p>
            <a:r>
              <a:rPr lang="en-US" dirty="0"/>
              <a:t>RADIOACTIVE IODINE</a:t>
            </a:r>
          </a:p>
        </p:txBody>
      </p:sp>
      <p:sp>
        <p:nvSpPr>
          <p:cNvPr id="3" name="Subtitle 2">
            <a:extLst>
              <a:ext uri="{FF2B5EF4-FFF2-40B4-BE49-F238E27FC236}">
                <a16:creationId xmlns:a16="http://schemas.microsoft.com/office/drawing/2014/main" id="{67D62824-3550-3A44-8141-0F1A045294F8}"/>
              </a:ext>
            </a:extLst>
          </p:cNvPr>
          <p:cNvSpPr>
            <a:spLocks noGrp="1"/>
          </p:cNvSpPr>
          <p:nvPr>
            <p:ph type="subTitle" idx="1"/>
          </p:nvPr>
        </p:nvSpPr>
        <p:spPr>
          <a:xfrm>
            <a:off x="149628" y="1102349"/>
            <a:ext cx="8861367" cy="3719033"/>
          </a:xfrm>
        </p:spPr>
        <p:txBody>
          <a:bodyPr/>
          <a:lstStyle/>
          <a:p>
            <a:pPr algn="justLow">
              <a:buFont typeface="Arial" panose="020B0604020202020204" pitchFamily="34" charset="0"/>
              <a:buChar char="•"/>
            </a:pPr>
            <a:r>
              <a:rPr lang="en-US" dirty="0">
                <a:solidFill>
                  <a:schemeClr val="tx1">
                    <a:lumMod val="95000"/>
                    <a:lumOff val="5000"/>
                  </a:schemeClr>
                </a:solidFill>
              </a:rPr>
              <a:t>RAI is administered as a colorless and tasteless liquid that is well absorbed and concentrates in the thyroid. </a:t>
            </a:r>
          </a:p>
          <a:p>
            <a:pPr marL="127000" indent="0" algn="justLow"/>
            <a:endParaRPr lang="en-US" dirty="0">
              <a:solidFill>
                <a:schemeClr val="tx1">
                  <a:lumMod val="95000"/>
                  <a:lumOff val="5000"/>
                </a:schemeClr>
              </a:solidFill>
            </a:endParaRPr>
          </a:p>
          <a:p>
            <a:pPr marL="412750" indent="-285750" algn="justLow">
              <a:buFont typeface="Arial" panose="020B0604020202020204" pitchFamily="34" charset="0"/>
              <a:buChar char="•"/>
            </a:pPr>
            <a:r>
              <a:rPr lang="en-US" b="1" dirty="0">
                <a:solidFill>
                  <a:schemeClr val="tx1">
                    <a:lumMod val="95000"/>
                    <a:lumOff val="5000"/>
                  </a:schemeClr>
                </a:solidFill>
              </a:rPr>
              <a:t>MOA:  </a:t>
            </a:r>
            <a:r>
              <a:rPr lang="en-US" dirty="0">
                <a:solidFill>
                  <a:schemeClr val="tx1">
                    <a:lumMod val="95000"/>
                    <a:lumOff val="5000"/>
                  </a:schemeClr>
                </a:solidFill>
              </a:rPr>
              <a:t>disrupts hormone synthesis by incorporating into thyroid hormones and thyroglobulin. Over a period of weeks, follicles that have taken up RAI and surrounding follicles develop evidence of cellular necrosis and fibrosis of interstitial tissue.</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RAI is the agent of choice for </a:t>
            </a:r>
            <a:r>
              <a:rPr lang="en-US" b="1" dirty="0">
                <a:solidFill>
                  <a:schemeClr val="tx1">
                    <a:lumMod val="95000"/>
                    <a:lumOff val="5000"/>
                  </a:schemeClr>
                </a:solidFill>
              </a:rPr>
              <a:t>Graves’ disease, toxic autonomous nodules, and toxic multinodular goiters. </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Pregnancy is an absolute contraindication to use of RAI because radiation would be delivered to the fetal tissue.</a:t>
            </a:r>
          </a:p>
          <a:p>
            <a:endParaRPr lang="en-US" dirty="0"/>
          </a:p>
        </p:txBody>
      </p:sp>
    </p:spTree>
    <p:extLst>
      <p:ext uri="{BB962C8B-B14F-4D97-AF65-F5344CB8AC3E}">
        <p14:creationId xmlns:p14="http://schemas.microsoft.com/office/powerpoint/2010/main" val="147695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3F4CD-BC36-E64B-A492-E20E03A9CBBC}"/>
              </a:ext>
            </a:extLst>
          </p:cNvPr>
          <p:cNvSpPr>
            <a:spLocks noGrp="1"/>
          </p:cNvSpPr>
          <p:nvPr>
            <p:ph type="title"/>
          </p:nvPr>
        </p:nvSpPr>
        <p:spPr>
          <a:xfrm>
            <a:off x="709600" y="255432"/>
            <a:ext cx="5292190" cy="572700"/>
          </a:xfrm>
        </p:spPr>
        <p:txBody>
          <a:bodyPr/>
          <a:lstStyle/>
          <a:p>
            <a:r>
              <a:rPr lang="en-US" dirty="0"/>
              <a:t>RADIOACTIVE IODINE</a:t>
            </a:r>
          </a:p>
        </p:txBody>
      </p:sp>
      <p:sp>
        <p:nvSpPr>
          <p:cNvPr id="3" name="Subtitle 2">
            <a:extLst>
              <a:ext uri="{FF2B5EF4-FFF2-40B4-BE49-F238E27FC236}">
                <a16:creationId xmlns:a16="http://schemas.microsoft.com/office/drawing/2014/main" id="{F3C55791-89DB-034A-B468-76AEC07BAC5B}"/>
              </a:ext>
            </a:extLst>
          </p:cNvPr>
          <p:cNvSpPr>
            <a:spLocks noGrp="1"/>
          </p:cNvSpPr>
          <p:nvPr>
            <p:ph type="subTitle" idx="1"/>
          </p:nvPr>
        </p:nvSpPr>
        <p:spPr>
          <a:xfrm>
            <a:off x="178723" y="906271"/>
            <a:ext cx="8786553" cy="3798917"/>
          </a:xfrm>
        </p:spPr>
        <p:txBody>
          <a:bodyPr/>
          <a:lstStyle/>
          <a:p>
            <a:pPr algn="justLow">
              <a:buFont typeface="Arial" panose="020B0604020202020204" pitchFamily="34" charset="0"/>
              <a:buChar char="•"/>
            </a:pPr>
            <a:r>
              <a:rPr lang="en-US" dirty="0">
                <a:solidFill>
                  <a:schemeClr val="tx1">
                    <a:lumMod val="95000"/>
                    <a:lumOff val="5000"/>
                  </a:schemeClr>
                </a:solidFill>
              </a:rPr>
              <a:t>β-Blockers are the mainstay adjunctive therapy to RAI because they may be given anytime without compromising RAI therapy.</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If iodides are administered, they should be given 3 to 7 days after RAI to prevent interference with uptake of RAI in the thyroid gland.</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Patients with cardiac disease and elderly patients are often treated with </a:t>
            </a:r>
            <a:r>
              <a:rPr lang="en-US" dirty="0" err="1">
                <a:solidFill>
                  <a:schemeClr val="tx1">
                    <a:lumMod val="95000"/>
                    <a:lumOff val="5000"/>
                  </a:schemeClr>
                </a:solidFill>
              </a:rPr>
              <a:t>thionamides</a:t>
            </a:r>
            <a:r>
              <a:rPr lang="en-US" dirty="0">
                <a:solidFill>
                  <a:schemeClr val="tx1">
                    <a:lumMod val="95000"/>
                    <a:lumOff val="5000"/>
                  </a:schemeClr>
                </a:solidFill>
              </a:rPr>
              <a:t> prior to RAI ablation because thyroid hormone levels transiently increase after RAI treatment due to release of preformed thyroid hormone</a:t>
            </a:r>
          </a:p>
          <a:p>
            <a:pPr marL="127000" indent="0"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Administering antithyroid drug therapy immediately after RAI may result in a higher rate of posttreatment recurrence or persistent hyperthyroidism.</a:t>
            </a:r>
          </a:p>
          <a:p>
            <a:pPr algn="justLow">
              <a:buFont typeface="Arial" panose="020B0604020202020204" pitchFamily="34" charset="0"/>
              <a:buChar char="•"/>
            </a:pPr>
            <a:endParaRPr lang="en-US" dirty="0">
              <a:solidFill>
                <a:schemeClr val="tx1">
                  <a:lumMod val="95000"/>
                  <a:lumOff val="5000"/>
                </a:schemeClr>
              </a:solidFill>
            </a:endParaRPr>
          </a:p>
          <a:p>
            <a:pPr algn="justLow">
              <a:buFont typeface="Arial" panose="020B0604020202020204" pitchFamily="34" charset="0"/>
              <a:buChar char="•"/>
            </a:pPr>
            <a:endParaRPr lang="en-US" dirty="0">
              <a:solidFill>
                <a:schemeClr val="tx1">
                  <a:lumMod val="95000"/>
                  <a:lumOff val="5000"/>
                </a:schemeClr>
              </a:solidFill>
            </a:endParaRPr>
          </a:p>
        </p:txBody>
      </p:sp>
      <p:pic>
        <p:nvPicPr>
          <p:cNvPr id="4" name="Picture 3">
            <a:extLst>
              <a:ext uri="{FF2B5EF4-FFF2-40B4-BE49-F238E27FC236}">
                <a16:creationId xmlns:a16="http://schemas.microsoft.com/office/drawing/2014/main" id="{249870B1-3C0A-E74B-8FA6-AA5EA550726C}"/>
              </a:ext>
            </a:extLst>
          </p:cNvPr>
          <p:cNvPicPr>
            <a:picLocks noChangeAspect="1"/>
          </p:cNvPicPr>
          <p:nvPr/>
        </p:nvPicPr>
        <p:blipFill>
          <a:blip r:embed="rId2"/>
          <a:stretch>
            <a:fillRect/>
          </a:stretch>
        </p:blipFill>
        <p:spPr>
          <a:xfrm>
            <a:off x="7857396" y="3865418"/>
            <a:ext cx="1286603" cy="1278082"/>
          </a:xfrm>
          <a:prstGeom prst="rect">
            <a:avLst/>
          </a:prstGeom>
          <a:ln>
            <a:noFill/>
          </a:ln>
          <a:effectLst>
            <a:softEdge rad="112500"/>
          </a:effectLst>
        </p:spPr>
      </p:pic>
    </p:spTree>
    <p:extLst>
      <p:ext uri="{BB962C8B-B14F-4D97-AF65-F5344CB8AC3E}">
        <p14:creationId xmlns:p14="http://schemas.microsoft.com/office/powerpoint/2010/main" val="14156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A893-981F-DC46-AF89-013C1A10AEF2}"/>
              </a:ext>
            </a:extLst>
          </p:cNvPr>
          <p:cNvSpPr>
            <a:spLocks noGrp="1"/>
          </p:cNvSpPr>
          <p:nvPr>
            <p:ph type="title"/>
          </p:nvPr>
        </p:nvSpPr>
        <p:spPr>
          <a:xfrm>
            <a:off x="216131" y="74815"/>
            <a:ext cx="6309360" cy="678503"/>
          </a:xfrm>
        </p:spPr>
        <p:txBody>
          <a:bodyPr/>
          <a:lstStyle/>
          <a:p>
            <a:r>
              <a:rPr lang="en-US" dirty="0"/>
              <a:t>RADIOACTIVE IODINE</a:t>
            </a:r>
          </a:p>
        </p:txBody>
      </p:sp>
      <p:sp>
        <p:nvSpPr>
          <p:cNvPr id="3" name="Subtitle 2">
            <a:extLst>
              <a:ext uri="{FF2B5EF4-FFF2-40B4-BE49-F238E27FC236}">
                <a16:creationId xmlns:a16="http://schemas.microsoft.com/office/drawing/2014/main" id="{C8FF3C2C-2DC5-7546-AF27-FB73D3A3993A}"/>
              </a:ext>
            </a:extLst>
          </p:cNvPr>
          <p:cNvSpPr>
            <a:spLocks noGrp="1"/>
          </p:cNvSpPr>
          <p:nvPr>
            <p:ph type="subTitle" idx="1"/>
          </p:nvPr>
        </p:nvSpPr>
        <p:spPr>
          <a:xfrm>
            <a:off x="216131" y="604219"/>
            <a:ext cx="8545484" cy="3935061"/>
          </a:xfrm>
        </p:spPr>
        <p:txBody>
          <a:bodyPr/>
          <a:lstStyle/>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Use of lithium as adjunctive therapy to RAI has benefits of increased cure rate, shortened time to cure, and prevention of posttherapy increases in thyroid hormone levels.</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The goal of therapy is to destroy overactive thyroid cells, and a single dose of 4000 to 8000 rad (40–80 </a:t>
            </a:r>
            <a:r>
              <a:rPr lang="en-US" dirty="0" err="1">
                <a:solidFill>
                  <a:schemeClr val="tx1">
                    <a:lumMod val="95000"/>
                    <a:lumOff val="5000"/>
                  </a:schemeClr>
                </a:solidFill>
              </a:rPr>
              <a:t>Gy</a:t>
            </a:r>
            <a:r>
              <a:rPr lang="en-US" dirty="0">
                <a:solidFill>
                  <a:schemeClr val="tx1">
                    <a:lumMod val="95000"/>
                    <a:lumOff val="5000"/>
                  </a:schemeClr>
                </a:solidFill>
              </a:rPr>
              <a:t>) results in a euthyroid state in 60% of patients at 6 months or sooner. </a:t>
            </a:r>
          </a:p>
          <a:p>
            <a:pPr>
              <a:buFont typeface="Arial" panose="020B0604020202020204" pitchFamily="34" charset="0"/>
              <a:buChar char="•"/>
            </a:pPr>
            <a:r>
              <a:rPr lang="en-US" dirty="0">
                <a:solidFill>
                  <a:schemeClr val="tx1">
                    <a:lumMod val="95000"/>
                    <a:lumOff val="5000"/>
                  </a:schemeClr>
                </a:solidFill>
              </a:rPr>
              <a:t>A second dose of RAI should be given 6 months after the first RAI treatment if the patient remains hyperthyroid.</a:t>
            </a:r>
          </a:p>
          <a:p>
            <a:pPr marL="127000" indent="0"/>
            <a:endParaRPr lang="en-US" dirty="0">
              <a:solidFill>
                <a:schemeClr val="tx1">
                  <a:lumMod val="95000"/>
                  <a:lumOff val="5000"/>
                </a:schemeClr>
              </a:solidFill>
            </a:endParaRPr>
          </a:p>
          <a:p>
            <a:pPr>
              <a:buFont typeface="Arial" panose="020B0604020202020204" pitchFamily="34" charset="0"/>
              <a:buChar char="•"/>
            </a:pPr>
            <a:r>
              <a:rPr lang="en-US" b="1" dirty="0">
                <a:solidFill>
                  <a:schemeClr val="tx1">
                    <a:lumMod val="95000"/>
                    <a:lumOff val="5000"/>
                  </a:schemeClr>
                </a:solidFill>
              </a:rPr>
              <a:t>Side effects: </a:t>
            </a:r>
            <a:r>
              <a:rPr lang="en-US" dirty="0">
                <a:solidFill>
                  <a:schemeClr val="tx1">
                    <a:lumMod val="95000"/>
                    <a:lumOff val="5000"/>
                  </a:schemeClr>
                </a:solidFill>
              </a:rPr>
              <a:t>Hypothyroidism commonly occurs months to years after RAI. The acute, short-term side effects include mild thyroidal tenderness and dysphagia. </a:t>
            </a:r>
          </a:p>
          <a:p>
            <a:pPr>
              <a:buFont typeface="Arial" panose="020B0604020202020204" pitchFamily="34" charset="0"/>
              <a:buChar char="•"/>
            </a:pPr>
            <a:endParaRPr lang="en-US" dirty="0">
              <a:solidFill>
                <a:schemeClr val="tx1">
                  <a:lumMod val="95000"/>
                  <a:lumOff val="5000"/>
                </a:schemeClr>
              </a:solidFill>
            </a:endParaRPr>
          </a:p>
          <a:p>
            <a:endParaRPr lang="en-US" dirty="0">
              <a:solidFill>
                <a:schemeClr val="tx1">
                  <a:lumMod val="95000"/>
                  <a:lumOff val="5000"/>
                </a:schemeClr>
              </a:solidFill>
            </a:endParaRPr>
          </a:p>
          <a:p>
            <a:pPr>
              <a:buFont typeface="Arial" panose="020B0604020202020204" pitchFamily="34" charset="0"/>
              <a:buChar char="•"/>
            </a:pPr>
            <a:endParaRPr lang="en-US"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684725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grpSp>
        <p:nvGrpSpPr>
          <p:cNvPr id="861" name="Google Shape;861;p63"/>
          <p:cNvGrpSpPr/>
          <p:nvPr/>
        </p:nvGrpSpPr>
        <p:grpSpPr>
          <a:xfrm>
            <a:off x="-83128" y="1176680"/>
            <a:ext cx="2294314" cy="2863744"/>
            <a:chOff x="1834350" y="1042776"/>
            <a:chExt cx="2952825" cy="3569149"/>
          </a:xfrm>
        </p:grpSpPr>
        <p:pic>
          <p:nvPicPr>
            <p:cNvPr id="862" name="Google Shape;862;p63"/>
            <p:cNvPicPr preferRelativeResize="0"/>
            <p:nvPr/>
          </p:nvPicPr>
          <p:blipFill>
            <a:blip r:embed="rId3">
              <a:alphaModFix amt="61000"/>
            </a:blip>
            <a:stretch>
              <a:fillRect/>
            </a:stretch>
          </p:blipFill>
          <p:spPr>
            <a:xfrm rot="-5400000">
              <a:off x="873788" y="2003338"/>
              <a:ext cx="3298224" cy="1377100"/>
            </a:xfrm>
            <a:prstGeom prst="rect">
              <a:avLst/>
            </a:prstGeom>
            <a:noFill/>
            <a:ln>
              <a:noFill/>
            </a:ln>
          </p:spPr>
        </p:pic>
        <p:pic>
          <p:nvPicPr>
            <p:cNvPr id="863" name="Google Shape;863;p63"/>
            <p:cNvPicPr preferRelativeResize="0"/>
            <p:nvPr/>
          </p:nvPicPr>
          <p:blipFill>
            <a:blip r:embed="rId4">
              <a:alphaModFix amt="62000"/>
            </a:blip>
            <a:stretch>
              <a:fillRect/>
            </a:stretch>
          </p:blipFill>
          <p:spPr>
            <a:xfrm>
              <a:off x="3120375" y="1156997"/>
              <a:ext cx="1281325" cy="1188278"/>
            </a:xfrm>
            <a:prstGeom prst="rect">
              <a:avLst/>
            </a:prstGeom>
            <a:noFill/>
            <a:ln>
              <a:noFill/>
            </a:ln>
          </p:spPr>
        </p:pic>
        <p:pic>
          <p:nvPicPr>
            <p:cNvPr id="864" name="Google Shape;864;p63"/>
            <p:cNvPicPr preferRelativeResize="0"/>
            <p:nvPr/>
          </p:nvPicPr>
          <p:blipFill>
            <a:blip r:embed="rId5">
              <a:alphaModFix amt="62000"/>
            </a:blip>
            <a:stretch>
              <a:fillRect/>
            </a:stretch>
          </p:blipFill>
          <p:spPr>
            <a:xfrm rot="5400000">
              <a:off x="2376237" y="2200988"/>
              <a:ext cx="3028550" cy="1793325"/>
            </a:xfrm>
            <a:prstGeom prst="rect">
              <a:avLst/>
            </a:prstGeom>
            <a:noFill/>
            <a:ln>
              <a:noFill/>
            </a:ln>
          </p:spPr>
        </p:pic>
        <p:pic>
          <p:nvPicPr>
            <p:cNvPr id="865" name="Google Shape;865;p63"/>
            <p:cNvPicPr preferRelativeResize="0"/>
            <p:nvPr/>
          </p:nvPicPr>
          <p:blipFill>
            <a:blip r:embed="rId4">
              <a:alphaModFix amt="62000"/>
            </a:blip>
            <a:stretch>
              <a:fillRect/>
            </a:stretch>
          </p:blipFill>
          <p:spPr>
            <a:xfrm>
              <a:off x="2019750" y="3423647"/>
              <a:ext cx="1281325" cy="1188278"/>
            </a:xfrm>
            <a:prstGeom prst="rect">
              <a:avLst/>
            </a:prstGeom>
            <a:noFill/>
            <a:ln>
              <a:noFill/>
            </a:ln>
          </p:spPr>
        </p:pic>
      </p:grpSp>
      <p:sp>
        <p:nvSpPr>
          <p:cNvPr id="866" name="Google Shape;866;p63"/>
          <p:cNvSpPr txBox="1">
            <a:spLocks noGrp="1"/>
          </p:cNvSpPr>
          <p:nvPr>
            <p:ph type="title"/>
          </p:nvPr>
        </p:nvSpPr>
        <p:spPr>
          <a:xfrm>
            <a:off x="1412100" y="482491"/>
            <a:ext cx="487232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T</a:t>
            </a:r>
            <a:r>
              <a:rPr lang="en" dirty="0" err="1"/>
              <a:t>hyroid</a:t>
            </a:r>
            <a:r>
              <a:rPr lang="en" dirty="0"/>
              <a:t> storm </a:t>
            </a:r>
            <a:endParaRPr dirty="0"/>
          </a:p>
        </p:txBody>
      </p:sp>
      <p:sp>
        <p:nvSpPr>
          <p:cNvPr id="873" name="Google Shape;873;p63"/>
          <p:cNvSpPr txBox="1">
            <a:spLocks noGrp="1"/>
          </p:cNvSpPr>
          <p:nvPr>
            <p:ph type="subTitle" idx="1"/>
          </p:nvPr>
        </p:nvSpPr>
        <p:spPr>
          <a:xfrm>
            <a:off x="2211186" y="1268326"/>
            <a:ext cx="6756850" cy="2945329"/>
          </a:xfrm>
          <a:prstGeom prst="rect">
            <a:avLst/>
          </a:prstGeom>
        </p:spPr>
        <p:txBody>
          <a:bodyPr spcFirstLastPara="1" wrap="square" lIns="91425" tIns="91425" rIns="91425" bIns="91425" anchor="t" anchorCtr="0">
            <a:noAutofit/>
          </a:bodyPr>
          <a:lstStyle/>
          <a:p>
            <a:pPr algn="justLow">
              <a:buFont typeface="Arial" panose="020B0604020202020204" pitchFamily="34" charset="0"/>
              <a:buChar char="•"/>
            </a:pPr>
            <a:r>
              <a:rPr lang="en-US" b="1" i="1" dirty="0">
                <a:solidFill>
                  <a:schemeClr val="tx1">
                    <a:lumMod val="95000"/>
                    <a:lumOff val="5000"/>
                  </a:schemeClr>
                </a:solidFill>
              </a:rPr>
              <a:t>Thyroid storm </a:t>
            </a:r>
            <a:r>
              <a:rPr lang="en-US" dirty="0">
                <a:solidFill>
                  <a:schemeClr val="tx1">
                    <a:lumMod val="95000"/>
                    <a:lumOff val="5000"/>
                  </a:schemeClr>
                </a:solidFill>
              </a:rPr>
              <a:t>is a life-threatening medical emergency characterized by decompensated thyrotoxicosis, high fever (often &gt;39.4°C [103°F]), tachycardia, tachypnea, dehydration, delirium, coma, nausea, vomiting, and diarrhea. </a:t>
            </a:r>
          </a:p>
          <a:p>
            <a:pPr algn="justLow"/>
            <a:endParaRPr lang="en-US" dirty="0">
              <a:solidFill>
                <a:schemeClr val="tx1">
                  <a:lumMod val="95000"/>
                  <a:lumOff val="5000"/>
                </a:schemeClr>
              </a:solidFill>
            </a:endParaRP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Precipitating factors include infection, trauma, surgery, radioactive iodine (RAI) treatment, and withdrawal from antithyroid drugs.</a:t>
            </a:r>
          </a:p>
          <a:p>
            <a:pPr marL="0" lvl="0" indent="0" algn="l" rtl="0">
              <a:spcBef>
                <a:spcPts val="0"/>
              </a:spcBef>
              <a:spcAft>
                <a:spcPts val="1600"/>
              </a:spcAft>
              <a:buNone/>
            </a:pPr>
            <a:endParaRPr dirty="0"/>
          </a:p>
        </p:txBody>
      </p:sp>
      <p:pic>
        <p:nvPicPr>
          <p:cNvPr id="18434" name="Picture 2" descr="October 2019 - Management of Hyperthyroidism and Thyroid Storm - EM:RAP  2019 October | EM:RAP">
            <a:extLst>
              <a:ext uri="{FF2B5EF4-FFF2-40B4-BE49-F238E27FC236}">
                <a16:creationId xmlns:a16="http://schemas.microsoft.com/office/drawing/2014/main" id="{D647FC48-6D41-8348-A9B9-64FE84D00C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7" y="1584687"/>
            <a:ext cx="2003582" cy="2003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8F730-5B74-804D-819E-FD7CD64DA6B0}"/>
              </a:ext>
            </a:extLst>
          </p:cNvPr>
          <p:cNvSpPr>
            <a:spLocks noGrp="1"/>
          </p:cNvSpPr>
          <p:nvPr>
            <p:ph type="title"/>
          </p:nvPr>
        </p:nvSpPr>
        <p:spPr>
          <a:xfrm>
            <a:off x="590204" y="238991"/>
            <a:ext cx="6633556" cy="572700"/>
          </a:xfrm>
        </p:spPr>
        <p:txBody>
          <a:bodyPr/>
          <a:lstStyle/>
          <a:p>
            <a:r>
              <a:rPr lang="en-US" dirty="0"/>
              <a:t>Treatment of Thyroid Storm</a:t>
            </a:r>
          </a:p>
        </p:txBody>
      </p:sp>
      <p:sp>
        <p:nvSpPr>
          <p:cNvPr id="3" name="Subtitle 2">
            <a:extLst>
              <a:ext uri="{FF2B5EF4-FFF2-40B4-BE49-F238E27FC236}">
                <a16:creationId xmlns:a16="http://schemas.microsoft.com/office/drawing/2014/main" id="{F1D6742A-C93C-E04E-9AFB-EE641EBEECD2}"/>
              </a:ext>
            </a:extLst>
          </p:cNvPr>
          <p:cNvSpPr>
            <a:spLocks noGrp="1"/>
          </p:cNvSpPr>
          <p:nvPr>
            <p:ph type="subTitle" idx="1"/>
          </p:nvPr>
        </p:nvSpPr>
        <p:spPr>
          <a:xfrm>
            <a:off x="357447" y="748146"/>
            <a:ext cx="7880465" cy="4156364"/>
          </a:xfrm>
        </p:spPr>
        <p:txBody>
          <a:bodyPr/>
          <a:lstStyle/>
          <a:p>
            <a:r>
              <a:rPr lang="en-US" b="1" dirty="0">
                <a:solidFill>
                  <a:schemeClr val="tx1">
                    <a:lumMod val="95000"/>
                    <a:lumOff val="5000"/>
                  </a:schemeClr>
                </a:solidFill>
              </a:rPr>
              <a:t>The following therapeutic measures should be instituted promptly: </a:t>
            </a:r>
          </a:p>
          <a:p>
            <a:endParaRPr lang="en-US" b="1" dirty="0">
              <a:solidFill>
                <a:schemeClr val="tx1">
                  <a:lumMod val="95000"/>
                  <a:lumOff val="5000"/>
                </a:schemeClr>
              </a:solidFill>
            </a:endParaRPr>
          </a:p>
          <a:p>
            <a:pPr marL="514350" indent="-514350">
              <a:buFont typeface="+mj-lt"/>
              <a:buAutoNum type="arabicPeriod"/>
            </a:pPr>
            <a:r>
              <a:rPr lang="en-US" dirty="0">
                <a:solidFill>
                  <a:schemeClr val="tx1">
                    <a:lumMod val="95000"/>
                    <a:lumOff val="5000"/>
                  </a:schemeClr>
                </a:solidFill>
              </a:rPr>
              <a:t>suppression of thyroid hormone formation and secretion</a:t>
            </a:r>
          </a:p>
          <a:p>
            <a:pPr marL="514350" indent="-514350">
              <a:buFont typeface="+mj-lt"/>
              <a:buAutoNum type="arabicPeriod"/>
            </a:pPr>
            <a:endParaRPr lang="en-US" dirty="0">
              <a:solidFill>
                <a:schemeClr val="tx1">
                  <a:lumMod val="95000"/>
                  <a:lumOff val="5000"/>
                </a:schemeClr>
              </a:solidFill>
            </a:endParaRPr>
          </a:p>
          <a:p>
            <a:pPr marL="514350" indent="-514350">
              <a:buFont typeface="+mj-lt"/>
              <a:buAutoNum type="arabicPeriod"/>
            </a:pPr>
            <a:r>
              <a:rPr lang="en-US" dirty="0">
                <a:solidFill>
                  <a:schemeClr val="tx1">
                    <a:lumMod val="95000"/>
                    <a:lumOff val="5000"/>
                  </a:schemeClr>
                </a:solidFill>
              </a:rPr>
              <a:t>Antiadrenergic therapy</a:t>
            </a:r>
          </a:p>
          <a:p>
            <a:pPr marL="514350" indent="-514350">
              <a:buFont typeface="+mj-lt"/>
              <a:buAutoNum type="arabicPeriod"/>
            </a:pPr>
            <a:endParaRPr lang="en-US" dirty="0">
              <a:solidFill>
                <a:schemeClr val="tx1">
                  <a:lumMod val="95000"/>
                  <a:lumOff val="5000"/>
                </a:schemeClr>
              </a:solidFill>
            </a:endParaRPr>
          </a:p>
          <a:p>
            <a:pPr marL="514350" indent="-514350">
              <a:buFont typeface="+mj-lt"/>
              <a:buAutoNum type="arabicPeriod"/>
            </a:pPr>
            <a:r>
              <a:rPr lang="en-US" dirty="0">
                <a:solidFill>
                  <a:schemeClr val="tx1">
                    <a:lumMod val="95000"/>
                    <a:lumOff val="5000"/>
                  </a:schemeClr>
                </a:solidFill>
              </a:rPr>
              <a:t>Administration of corticosteroids</a:t>
            </a:r>
          </a:p>
          <a:p>
            <a:pPr marL="514350" indent="-514350">
              <a:buFont typeface="+mj-lt"/>
              <a:buAutoNum type="arabicPeriod"/>
            </a:pPr>
            <a:endParaRPr lang="en-US" dirty="0">
              <a:solidFill>
                <a:schemeClr val="tx1">
                  <a:lumMod val="95000"/>
                  <a:lumOff val="5000"/>
                </a:schemeClr>
              </a:solidFill>
            </a:endParaRPr>
          </a:p>
          <a:p>
            <a:pPr marL="514350" indent="-514350">
              <a:buFont typeface="+mj-lt"/>
              <a:buAutoNum type="arabicPeriod"/>
            </a:pPr>
            <a:r>
              <a:rPr lang="en-US" dirty="0">
                <a:solidFill>
                  <a:schemeClr val="tx1">
                    <a:lumMod val="95000"/>
                    <a:lumOff val="5000"/>
                  </a:schemeClr>
                </a:solidFill>
              </a:rPr>
              <a:t>Treatment of associated complications or coexisting factors that may have precipitated the storm</a:t>
            </a:r>
          </a:p>
          <a:p>
            <a:endParaRPr lang="en-US" b="1" dirty="0">
              <a:solidFill>
                <a:schemeClr val="tx1">
                  <a:lumMod val="95000"/>
                  <a:lumOff val="5000"/>
                </a:schemeClr>
              </a:solidFill>
            </a:endParaRPr>
          </a:p>
        </p:txBody>
      </p:sp>
      <p:pic>
        <p:nvPicPr>
          <p:cNvPr id="19458" name="Picture 2" descr="Thyreoidea Stock Vectors, Royalty Free Thyreoidea Illustrations |  Depositphotos®">
            <a:extLst>
              <a:ext uri="{FF2B5EF4-FFF2-40B4-BE49-F238E27FC236}">
                <a16:creationId xmlns:a16="http://schemas.microsoft.com/office/drawing/2014/main" id="{AF4E9FD3-C451-A845-BC34-AC8F73075E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 b="7029"/>
          <a:stretch/>
        </p:blipFill>
        <p:spPr bwMode="auto">
          <a:xfrm>
            <a:off x="6137822" y="3265864"/>
            <a:ext cx="1751303" cy="1730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049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F1CA-A0D6-C04B-A7D0-23EA0A198C80}"/>
              </a:ext>
            </a:extLst>
          </p:cNvPr>
          <p:cNvSpPr>
            <a:spLocks noGrp="1"/>
          </p:cNvSpPr>
          <p:nvPr>
            <p:ph type="title"/>
          </p:nvPr>
        </p:nvSpPr>
        <p:spPr>
          <a:xfrm>
            <a:off x="593222" y="355184"/>
            <a:ext cx="7731900" cy="572700"/>
          </a:xfrm>
        </p:spPr>
        <p:txBody>
          <a:bodyPr/>
          <a:lstStyle/>
          <a:p>
            <a:r>
              <a:rPr lang="en-US" dirty="0"/>
              <a:t>Treatment of Thyroid Storm</a:t>
            </a:r>
          </a:p>
        </p:txBody>
      </p:sp>
      <p:sp>
        <p:nvSpPr>
          <p:cNvPr id="3" name="Subtitle 2">
            <a:extLst>
              <a:ext uri="{FF2B5EF4-FFF2-40B4-BE49-F238E27FC236}">
                <a16:creationId xmlns:a16="http://schemas.microsoft.com/office/drawing/2014/main" id="{5BEB8E8A-D0B4-C440-942A-802A52620987}"/>
              </a:ext>
            </a:extLst>
          </p:cNvPr>
          <p:cNvSpPr>
            <a:spLocks noGrp="1"/>
          </p:cNvSpPr>
          <p:nvPr>
            <p:ph type="subTitle" idx="1"/>
          </p:nvPr>
        </p:nvSpPr>
        <p:spPr>
          <a:xfrm>
            <a:off x="328353" y="989214"/>
            <a:ext cx="8487294" cy="3491345"/>
          </a:xfrm>
        </p:spPr>
        <p:txBody>
          <a:bodyPr/>
          <a:lstStyle/>
          <a:p>
            <a:pPr>
              <a:buFont typeface="Arial" panose="020B0604020202020204" pitchFamily="34" charset="0"/>
              <a:buChar char="•"/>
            </a:pPr>
            <a:r>
              <a:rPr lang="en-US" b="1" dirty="0">
                <a:solidFill>
                  <a:schemeClr val="tx1">
                    <a:lumMod val="95000"/>
                    <a:lumOff val="5000"/>
                  </a:schemeClr>
                </a:solidFill>
              </a:rPr>
              <a:t>PTU</a:t>
            </a:r>
            <a:r>
              <a:rPr lang="en-US" dirty="0">
                <a:solidFill>
                  <a:schemeClr val="tx1">
                    <a:lumMod val="95000"/>
                    <a:lumOff val="5000"/>
                  </a:schemeClr>
                </a:solidFill>
              </a:rPr>
              <a:t> in large doses may be the preferred </a:t>
            </a:r>
            <a:r>
              <a:rPr lang="en-US" dirty="0" err="1">
                <a:solidFill>
                  <a:schemeClr val="tx1">
                    <a:lumMod val="95000"/>
                    <a:lumOff val="5000"/>
                  </a:schemeClr>
                </a:solidFill>
              </a:rPr>
              <a:t>thionamide</a:t>
            </a:r>
            <a:r>
              <a:rPr lang="en-US" dirty="0">
                <a:solidFill>
                  <a:schemeClr val="tx1">
                    <a:lumMod val="95000"/>
                    <a:lumOff val="5000"/>
                  </a:schemeClr>
                </a:solidFill>
              </a:rPr>
              <a:t> because it blocks peripheral conversion of T</a:t>
            </a:r>
            <a:r>
              <a:rPr lang="en-US" baseline="-25000" dirty="0">
                <a:solidFill>
                  <a:schemeClr val="tx1">
                    <a:lumMod val="95000"/>
                    <a:lumOff val="5000"/>
                  </a:schemeClr>
                </a:solidFill>
              </a:rPr>
              <a:t>4</a:t>
            </a:r>
            <a:r>
              <a:rPr lang="en-US" dirty="0">
                <a:solidFill>
                  <a:schemeClr val="tx1">
                    <a:lumMod val="95000"/>
                    <a:lumOff val="5000"/>
                  </a:schemeClr>
                </a:solidFill>
              </a:rPr>
              <a:t> to T</a:t>
            </a:r>
            <a:r>
              <a:rPr lang="en-US" baseline="-25000" dirty="0">
                <a:solidFill>
                  <a:schemeClr val="tx1">
                    <a:lumMod val="95000"/>
                    <a:lumOff val="5000"/>
                  </a:schemeClr>
                </a:solidFill>
              </a:rPr>
              <a:t>3</a:t>
            </a:r>
            <a:r>
              <a:rPr lang="en-US" dirty="0">
                <a:solidFill>
                  <a:schemeClr val="tx1">
                    <a:lumMod val="95000"/>
                    <a:lumOff val="5000"/>
                  </a:schemeClr>
                </a:solidFill>
              </a:rPr>
              <a:t>in addition to interfering with thyroid hormone production. </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However, </a:t>
            </a:r>
            <a:r>
              <a:rPr lang="en-US" b="1" dirty="0">
                <a:solidFill>
                  <a:schemeClr val="tx1">
                    <a:lumMod val="95000"/>
                    <a:lumOff val="5000"/>
                  </a:schemeClr>
                </a:solidFill>
              </a:rPr>
              <a:t>β-blockers and corticosteroids </a:t>
            </a:r>
            <a:r>
              <a:rPr lang="en-US" dirty="0">
                <a:solidFill>
                  <a:schemeClr val="tx1">
                    <a:lumMod val="95000"/>
                    <a:lumOff val="5000"/>
                  </a:schemeClr>
                </a:solidFill>
              </a:rPr>
              <a:t>serve the same purpose. </a:t>
            </a:r>
          </a:p>
          <a:p>
            <a:endParaRPr lang="en-US" b="1" dirty="0">
              <a:solidFill>
                <a:schemeClr val="tx1">
                  <a:lumMod val="95000"/>
                  <a:lumOff val="5000"/>
                </a:schemeClr>
              </a:solidFill>
            </a:endParaRPr>
          </a:p>
          <a:p>
            <a:pPr>
              <a:buFont typeface="Arial" panose="020B0604020202020204" pitchFamily="34" charset="0"/>
              <a:buChar char="•"/>
            </a:pPr>
            <a:r>
              <a:rPr lang="en-US" dirty="0"/>
              <a:t> </a:t>
            </a:r>
            <a:r>
              <a:rPr lang="en-US" dirty="0">
                <a:solidFill>
                  <a:schemeClr val="tx1">
                    <a:lumMod val="95000"/>
                    <a:lumOff val="5000"/>
                  </a:schemeClr>
                </a:solidFill>
              </a:rPr>
              <a:t>A theoretical advantage of </a:t>
            </a:r>
            <a:r>
              <a:rPr lang="en-US" b="1" dirty="0">
                <a:solidFill>
                  <a:schemeClr val="tx1">
                    <a:lumMod val="95000"/>
                    <a:lumOff val="5000"/>
                  </a:schemeClr>
                </a:solidFill>
              </a:rPr>
              <a:t>Methimazole</a:t>
            </a:r>
            <a:r>
              <a:rPr lang="en-US" dirty="0">
                <a:solidFill>
                  <a:schemeClr val="tx1">
                    <a:lumMod val="95000"/>
                    <a:lumOff val="5000"/>
                  </a:schemeClr>
                </a:solidFill>
              </a:rPr>
              <a:t> is that it has a longer duration of action. </a:t>
            </a:r>
          </a:p>
          <a:p>
            <a:pPr marL="127000" indent="0"/>
            <a:endParaRPr lang="en-US" dirty="0">
              <a:solidFill>
                <a:schemeClr val="tx1">
                  <a:lumMod val="95000"/>
                  <a:lumOff val="5000"/>
                </a:schemeClr>
              </a:solidFill>
            </a:endParaRPr>
          </a:p>
          <a:p>
            <a:pPr>
              <a:buFont typeface="Arial" panose="020B0604020202020204" pitchFamily="34" charset="0"/>
              <a:buChar char="•"/>
            </a:pPr>
            <a:r>
              <a:rPr lang="en-US" b="1" dirty="0">
                <a:solidFill>
                  <a:schemeClr val="tx1">
                    <a:lumMod val="95000"/>
                    <a:lumOff val="5000"/>
                  </a:schemeClr>
                </a:solidFill>
              </a:rPr>
              <a:t>Iodides</a:t>
            </a:r>
            <a:r>
              <a:rPr lang="en-US" dirty="0">
                <a:solidFill>
                  <a:schemeClr val="tx1">
                    <a:lumMod val="95000"/>
                    <a:lumOff val="5000"/>
                  </a:schemeClr>
                </a:solidFill>
              </a:rPr>
              <a:t>, which rapidly block the release of preformed thyroid hormone, should be administered after a </a:t>
            </a:r>
            <a:r>
              <a:rPr lang="en-US" dirty="0" err="1">
                <a:solidFill>
                  <a:schemeClr val="tx1">
                    <a:lumMod val="95000"/>
                    <a:lumOff val="5000"/>
                  </a:schemeClr>
                </a:solidFill>
              </a:rPr>
              <a:t>thionamide</a:t>
            </a:r>
            <a:r>
              <a:rPr lang="en-US" dirty="0">
                <a:solidFill>
                  <a:schemeClr val="tx1">
                    <a:lumMod val="95000"/>
                    <a:lumOff val="5000"/>
                  </a:schemeClr>
                </a:solidFill>
              </a:rPr>
              <a:t> is initiated to inhibit iodide utilization by the overactive gland.</a:t>
            </a:r>
          </a:p>
          <a:p>
            <a:endParaRPr lang="en-US" dirty="0">
              <a:solidFill>
                <a:schemeClr val="tx1">
                  <a:lumMod val="95000"/>
                  <a:lumOff val="5000"/>
                </a:schemeClr>
              </a:solidFill>
            </a:endParaRPr>
          </a:p>
          <a:p>
            <a:pPr>
              <a:buFont typeface="Arial" panose="020B0604020202020204" pitchFamily="34" charset="0"/>
              <a:buChar char="•"/>
            </a:pPr>
            <a:r>
              <a:rPr lang="en-US" b="1" dirty="0">
                <a:solidFill>
                  <a:schemeClr val="tx1">
                    <a:lumMod val="95000"/>
                    <a:lumOff val="5000"/>
                  </a:schemeClr>
                </a:solidFill>
              </a:rPr>
              <a:t>Antiadrenergic therapy </a:t>
            </a:r>
            <a:r>
              <a:rPr lang="en-US" dirty="0">
                <a:solidFill>
                  <a:schemeClr val="tx1">
                    <a:lumMod val="95000"/>
                    <a:lumOff val="5000"/>
                  </a:schemeClr>
                </a:solidFill>
              </a:rPr>
              <a:t>with the short-acting agent </a:t>
            </a:r>
            <a:r>
              <a:rPr lang="en-US" b="1" dirty="0">
                <a:solidFill>
                  <a:schemeClr val="tx1">
                    <a:lumMod val="95000"/>
                    <a:lumOff val="5000"/>
                  </a:schemeClr>
                </a:solidFill>
              </a:rPr>
              <a:t>esmolol</a:t>
            </a:r>
            <a:r>
              <a:rPr lang="en-US" dirty="0">
                <a:solidFill>
                  <a:schemeClr val="tx1">
                    <a:lumMod val="95000"/>
                    <a:lumOff val="5000"/>
                  </a:schemeClr>
                </a:solidFill>
              </a:rPr>
              <a:t> is preferred because it can be used in patients with pulmonary disease or at risk for cardiac failure and because its effects can be rapidly reversed.</a:t>
            </a:r>
          </a:p>
          <a:p>
            <a:endParaRPr lang="en-US" dirty="0"/>
          </a:p>
        </p:txBody>
      </p:sp>
    </p:spTree>
    <p:extLst>
      <p:ext uri="{BB962C8B-B14F-4D97-AF65-F5344CB8AC3E}">
        <p14:creationId xmlns:p14="http://schemas.microsoft.com/office/powerpoint/2010/main" val="2617864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4A8B8-C090-7640-B08B-68771EACDA05}"/>
              </a:ext>
            </a:extLst>
          </p:cNvPr>
          <p:cNvSpPr>
            <a:spLocks noGrp="1"/>
          </p:cNvSpPr>
          <p:nvPr>
            <p:ph type="title"/>
          </p:nvPr>
        </p:nvSpPr>
        <p:spPr>
          <a:xfrm>
            <a:off x="706050" y="272057"/>
            <a:ext cx="7731900" cy="572700"/>
          </a:xfrm>
        </p:spPr>
        <p:txBody>
          <a:bodyPr/>
          <a:lstStyle/>
          <a:p>
            <a:r>
              <a:rPr lang="en-US" dirty="0"/>
              <a:t>Treatment of Thyroid Storm</a:t>
            </a:r>
          </a:p>
        </p:txBody>
      </p:sp>
      <p:sp>
        <p:nvSpPr>
          <p:cNvPr id="3" name="Subtitle 2">
            <a:extLst>
              <a:ext uri="{FF2B5EF4-FFF2-40B4-BE49-F238E27FC236}">
                <a16:creationId xmlns:a16="http://schemas.microsoft.com/office/drawing/2014/main" id="{DF44D2E3-61B6-FA43-A6B2-3DAACE006A16}"/>
              </a:ext>
            </a:extLst>
          </p:cNvPr>
          <p:cNvSpPr>
            <a:spLocks noGrp="1"/>
          </p:cNvSpPr>
          <p:nvPr>
            <p:ph type="subTitle" idx="1"/>
          </p:nvPr>
        </p:nvSpPr>
        <p:spPr>
          <a:xfrm>
            <a:off x="482138" y="811691"/>
            <a:ext cx="7731900" cy="4059752"/>
          </a:xfrm>
        </p:spPr>
        <p:txBody>
          <a:bodyPr/>
          <a:lstStyle/>
          <a:p>
            <a:pPr algn="justLow">
              <a:buFont typeface="Arial" panose="020B0604020202020204" pitchFamily="34" charset="0"/>
              <a:buChar char="•"/>
            </a:pPr>
            <a:r>
              <a:rPr lang="en-US" b="1" dirty="0">
                <a:solidFill>
                  <a:schemeClr val="tx1">
                    <a:lumMod val="95000"/>
                    <a:lumOff val="5000"/>
                  </a:schemeClr>
                </a:solidFill>
              </a:rPr>
              <a:t>Corticosteroids</a:t>
            </a:r>
            <a:r>
              <a:rPr lang="en-US" dirty="0">
                <a:solidFill>
                  <a:schemeClr val="tx1">
                    <a:lumMod val="95000"/>
                    <a:lumOff val="5000"/>
                  </a:schemeClr>
                </a:solidFill>
              </a:rPr>
              <a:t> are generally recommended, while there is no convincing evidence of adrenocortical insufficiency in thyroid storm, their benefits may be attributed to their antipyretic action and stabilization of blood pressure (BP).</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General supportive measures, including :</a:t>
            </a:r>
          </a:p>
          <a:p>
            <a:pPr marL="469900" indent="-342900" algn="justLow">
              <a:buFont typeface="+mj-lt"/>
              <a:buAutoNum type="arabicPeriod"/>
            </a:pPr>
            <a:r>
              <a:rPr lang="en-US" b="1" dirty="0">
                <a:solidFill>
                  <a:schemeClr val="tx1">
                    <a:lumMod val="95000"/>
                    <a:lumOff val="5000"/>
                  </a:schemeClr>
                </a:solidFill>
              </a:rPr>
              <a:t>acetaminophen</a:t>
            </a:r>
            <a:r>
              <a:rPr lang="en-US" dirty="0">
                <a:solidFill>
                  <a:schemeClr val="tx1">
                    <a:lumMod val="95000"/>
                    <a:lumOff val="5000"/>
                  </a:schemeClr>
                </a:solidFill>
              </a:rPr>
              <a:t> as an antipyretic (avoid aspirin or other NSAIDs, as they may displace bound thyroid hormone)</a:t>
            </a:r>
          </a:p>
          <a:p>
            <a:pPr marL="469900" indent="-342900" algn="justLow">
              <a:buFont typeface="+mj-lt"/>
              <a:buAutoNum type="arabicPeriod"/>
            </a:pPr>
            <a:r>
              <a:rPr lang="en-US" b="1" dirty="0">
                <a:solidFill>
                  <a:schemeClr val="tx1">
                    <a:lumMod val="95000"/>
                    <a:lumOff val="5000"/>
                  </a:schemeClr>
                </a:solidFill>
              </a:rPr>
              <a:t>fluid and electrolyte replacement</a:t>
            </a:r>
          </a:p>
          <a:p>
            <a:pPr marL="469900" indent="-342900" algn="justLow">
              <a:buFont typeface="+mj-lt"/>
              <a:buAutoNum type="arabicPeriod"/>
            </a:pPr>
            <a:r>
              <a:rPr lang="en-US" b="1" dirty="0">
                <a:solidFill>
                  <a:schemeClr val="tx1">
                    <a:lumMod val="95000"/>
                    <a:lumOff val="5000"/>
                  </a:schemeClr>
                </a:solidFill>
              </a:rPr>
              <a:t>sedatives, </a:t>
            </a:r>
          </a:p>
          <a:p>
            <a:pPr marL="469900" indent="-342900" algn="justLow">
              <a:buFont typeface="+mj-lt"/>
              <a:buAutoNum type="arabicPeriod"/>
            </a:pPr>
            <a:r>
              <a:rPr lang="en-US" b="1" dirty="0">
                <a:solidFill>
                  <a:schemeClr val="tx1">
                    <a:lumMod val="95000"/>
                    <a:lumOff val="5000"/>
                  </a:schemeClr>
                </a:solidFill>
              </a:rPr>
              <a:t>digoxin, </a:t>
            </a:r>
          </a:p>
          <a:p>
            <a:pPr marL="469900" indent="-342900" algn="justLow">
              <a:buFont typeface="+mj-lt"/>
              <a:buAutoNum type="arabicPeriod"/>
            </a:pPr>
            <a:r>
              <a:rPr lang="en-US" b="1" dirty="0">
                <a:solidFill>
                  <a:schemeClr val="tx1">
                    <a:lumMod val="95000"/>
                    <a:lumOff val="5000"/>
                  </a:schemeClr>
                </a:solidFill>
              </a:rPr>
              <a:t>antiarrhythmics, </a:t>
            </a:r>
          </a:p>
          <a:p>
            <a:pPr marL="469900" indent="-342900" algn="justLow">
              <a:buFont typeface="+mj-lt"/>
              <a:buAutoNum type="arabicPeriod"/>
            </a:pPr>
            <a:r>
              <a:rPr lang="en-US" b="1" dirty="0">
                <a:solidFill>
                  <a:schemeClr val="tx1">
                    <a:lumMod val="95000"/>
                    <a:lumOff val="5000"/>
                  </a:schemeClr>
                </a:solidFill>
              </a:rPr>
              <a:t>insulin</a:t>
            </a:r>
            <a:r>
              <a:rPr lang="en-US" dirty="0">
                <a:solidFill>
                  <a:schemeClr val="tx1">
                    <a:lumMod val="95000"/>
                    <a:lumOff val="5000"/>
                  </a:schemeClr>
                </a:solidFill>
              </a:rPr>
              <a:t>, </a:t>
            </a:r>
          </a:p>
          <a:p>
            <a:pPr marL="469900" indent="-342900" algn="justLow">
              <a:buFont typeface="+mj-lt"/>
              <a:buAutoNum type="arabicPeriod"/>
            </a:pPr>
            <a:r>
              <a:rPr lang="en-US" b="1" dirty="0">
                <a:solidFill>
                  <a:schemeClr val="tx1">
                    <a:lumMod val="95000"/>
                    <a:lumOff val="5000"/>
                  </a:schemeClr>
                </a:solidFill>
              </a:rPr>
              <a:t>antibiotics</a:t>
            </a:r>
            <a:r>
              <a:rPr lang="en-US" dirty="0">
                <a:solidFill>
                  <a:schemeClr val="tx1">
                    <a:lumMod val="95000"/>
                    <a:lumOff val="5000"/>
                  </a:schemeClr>
                </a:solidFill>
              </a:rPr>
              <a:t> should be given as indicated.</a:t>
            </a:r>
            <a:endParaRPr lang="en-US" b="1"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614137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2"/>
          <p:cNvPicPr preferRelativeResize="0"/>
          <p:nvPr/>
        </p:nvPicPr>
        <p:blipFill>
          <a:blip r:embed="rId3">
            <a:alphaModFix/>
          </a:blip>
          <a:stretch>
            <a:fillRect/>
          </a:stretch>
        </p:blipFill>
        <p:spPr>
          <a:xfrm>
            <a:off x="0" y="1554479"/>
            <a:ext cx="2053243" cy="2044931"/>
          </a:xfrm>
          <a:prstGeom prst="rect">
            <a:avLst/>
          </a:prstGeom>
          <a:noFill/>
          <a:ln>
            <a:noFill/>
          </a:ln>
        </p:spPr>
      </p:pic>
      <p:sp>
        <p:nvSpPr>
          <p:cNvPr id="283" name="Google Shape;283;p42"/>
          <p:cNvSpPr txBox="1">
            <a:spLocks noGrp="1"/>
          </p:cNvSpPr>
          <p:nvPr>
            <p:ph type="title"/>
          </p:nvPr>
        </p:nvSpPr>
        <p:spPr>
          <a:xfrm>
            <a:off x="507076" y="438312"/>
            <a:ext cx="8296101" cy="572700"/>
          </a:xfrm>
          <a:prstGeom prst="rect">
            <a:avLst/>
          </a:prstGeom>
        </p:spPr>
        <p:txBody>
          <a:bodyPr spcFirstLastPara="1" wrap="square" lIns="91425" tIns="91425" rIns="91425" bIns="91425" anchor="t" anchorCtr="0">
            <a:noAutofit/>
          </a:bodyPr>
          <a:lstStyle/>
          <a:p>
            <a:pPr lvl="0"/>
            <a:r>
              <a:rPr lang="en-US" dirty="0"/>
              <a:t>EVALUATION OF THERAPEUTIC OUTCOMES</a:t>
            </a:r>
            <a:endParaRPr b="1" dirty="0"/>
          </a:p>
        </p:txBody>
      </p:sp>
      <p:sp>
        <p:nvSpPr>
          <p:cNvPr id="284" name="Google Shape;284;p42"/>
          <p:cNvSpPr txBox="1">
            <a:spLocks noGrp="1"/>
          </p:cNvSpPr>
          <p:nvPr>
            <p:ph type="subTitle" idx="1"/>
          </p:nvPr>
        </p:nvSpPr>
        <p:spPr>
          <a:xfrm>
            <a:off x="2111433" y="1438102"/>
            <a:ext cx="6483927" cy="3408218"/>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dirty="0">
                <a:solidFill>
                  <a:schemeClr val="tx1">
                    <a:lumMod val="95000"/>
                    <a:lumOff val="5000"/>
                  </a:schemeClr>
                </a:solidFill>
              </a:rPr>
              <a:t>After therapy (surgery, </a:t>
            </a:r>
            <a:r>
              <a:rPr lang="en-US" dirty="0" err="1">
                <a:solidFill>
                  <a:schemeClr val="tx1">
                    <a:lumMod val="95000"/>
                    <a:lumOff val="5000"/>
                  </a:schemeClr>
                </a:solidFill>
              </a:rPr>
              <a:t>thionamides</a:t>
            </a:r>
            <a:r>
              <a:rPr lang="en-US" dirty="0">
                <a:solidFill>
                  <a:schemeClr val="tx1">
                    <a:lumMod val="95000"/>
                    <a:lumOff val="5000"/>
                  </a:schemeClr>
                </a:solidFill>
              </a:rPr>
              <a:t>, or RAI) for hyperthyroidism has been initiated, evaluate patients monthly until they reach a euthyroid condition.</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clinical signs of continuing thyrotoxicosis or development of hypothyroidism should be closely noted. </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If T</a:t>
            </a:r>
            <a:r>
              <a:rPr lang="en-US" baseline="-25000" dirty="0">
                <a:solidFill>
                  <a:schemeClr val="tx1">
                    <a:lumMod val="95000"/>
                    <a:lumOff val="5000"/>
                  </a:schemeClr>
                </a:solidFill>
              </a:rPr>
              <a:t>4</a:t>
            </a:r>
            <a:r>
              <a:rPr lang="en-US" dirty="0">
                <a:solidFill>
                  <a:schemeClr val="tx1">
                    <a:lumMod val="95000"/>
                    <a:lumOff val="5000"/>
                  </a:schemeClr>
                </a:solidFill>
              </a:rPr>
              <a:t> replacement is initiated, the goal is to maintain both the free T</a:t>
            </a:r>
            <a:r>
              <a:rPr lang="en-US" baseline="-25000" dirty="0">
                <a:solidFill>
                  <a:schemeClr val="tx1">
                    <a:lumMod val="95000"/>
                    <a:lumOff val="5000"/>
                  </a:schemeClr>
                </a:solidFill>
              </a:rPr>
              <a:t>4</a:t>
            </a:r>
            <a:r>
              <a:rPr lang="en-US" dirty="0">
                <a:solidFill>
                  <a:schemeClr val="tx1">
                    <a:lumMod val="95000"/>
                    <a:lumOff val="5000"/>
                  </a:schemeClr>
                </a:solidFill>
              </a:rPr>
              <a:t> level and the TSH concentration in the normal range. </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Once a stable dose of T</a:t>
            </a:r>
            <a:r>
              <a:rPr lang="en-US" baseline="-25000" dirty="0">
                <a:solidFill>
                  <a:schemeClr val="tx1">
                    <a:lumMod val="95000"/>
                    <a:lumOff val="5000"/>
                  </a:schemeClr>
                </a:solidFill>
              </a:rPr>
              <a:t>4</a:t>
            </a:r>
            <a:r>
              <a:rPr lang="en-US" dirty="0">
                <a:solidFill>
                  <a:schemeClr val="tx1">
                    <a:lumMod val="95000"/>
                    <a:lumOff val="5000"/>
                  </a:schemeClr>
                </a:solidFill>
              </a:rPr>
              <a:t> is identified, monitor the patient every 6 to 12 months.</a:t>
            </a:r>
          </a:p>
          <a:p>
            <a:pPr marL="0" lvl="0" indent="0" algn="l" rtl="0">
              <a:spcBef>
                <a:spcPts val="0"/>
              </a:spcBef>
              <a:spcAft>
                <a:spcPts val="1600"/>
              </a:spcAft>
              <a:buNone/>
            </a:pPr>
            <a:endParaRPr dirty="0"/>
          </a:p>
        </p:txBody>
      </p:sp>
      <p:pic>
        <p:nvPicPr>
          <p:cNvPr id="287" name="Google Shape;287;p42"/>
          <p:cNvPicPr preferRelativeResize="0"/>
          <p:nvPr/>
        </p:nvPicPr>
        <p:blipFill>
          <a:blip r:embed="rId4">
            <a:alphaModFix amt="65000"/>
          </a:blip>
          <a:stretch>
            <a:fillRect/>
          </a:stretch>
        </p:blipFill>
        <p:spPr>
          <a:xfrm rot="5400000">
            <a:off x="329971" y="1970381"/>
            <a:ext cx="1393299" cy="1353312"/>
          </a:xfrm>
          <a:prstGeom prst="rect">
            <a:avLst/>
          </a:prstGeom>
          <a:noFill/>
          <a:ln>
            <a:noFill/>
          </a:ln>
        </p:spPr>
      </p:pic>
      <p:pic>
        <p:nvPicPr>
          <p:cNvPr id="20482" name="Picture 2" descr="Parathyroid Hormone Vector Images (over 140)">
            <a:extLst>
              <a:ext uri="{FF2B5EF4-FFF2-40B4-BE49-F238E27FC236}">
                <a16:creationId xmlns:a16="http://schemas.microsoft.com/office/drawing/2014/main" id="{B4B118B6-86FB-4741-B5AF-30F4725C5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154" y="1860976"/>
            <a:ext cx="1353313" cy="1421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7"/>
          <p:cNvPicPr preferRelativeResize="0"/>
          <p:nvPr/>
        </p:nvPicPr>
        <p:blipFill>
          <a:blip r:embed="rId3">
            <a:alphaModFix/>
          </a:blip>
          <a:stretch>
            <a:fillRect/>
          </a:stretch>
        </p:blipFill>
        <p:spPr>
          <a:xfrm flipH="1">
            <a:off x="739833" y="894342"/>
            <a:ext cx="7335981" cy="3519716"/>
          </a:xfrm>
          <a:prstGeom prst="rect">
            <a:avLst/>
          </a:prstGeom>
          <a:noFill/>
          <a:ln>
            <a:noFill/>
          </a:ln>
        </p:spPr>
      </p:pic>
      <p:pic>
        <p:nvPicPr>
          <p:cNvPr id="176" name="Google Shape;176;p37"/>
          <p:cNvPicPr preferRelativeResize="0"/>
          <p:nvPr/>
        </p:nvPicPr>
        <p:blipFill>
          <a:blip r:embed="rId4">
            <a:alphaModFix/>
          </a:blip>
          <a:stretch>
            <a:fillRect/>
          </a:stretch>
        </p:blipFill>
        <p:spPr>
          <a:xfrm>
            <a:off x="3612184" y="165660"/>
            <a:ext cx="1698350" cy="1574076"/>
          </a:xfrm>
          <a:prstGeom prst="rect">
            <a:avLst/>
          </a:prstGeom>
          <a:noFill/>
          <a:ln>
            <a:noFill/>
          </a:ln>
        </p:spPr>
      </p:pic>
      <p:sp>
        <p:nvSpPr>
          <p:cNvPr id="177" name="Google Shape;177;p37"/>
          <p:cNvSpPr txBox="1">
            <a:spLocks noGrp="1"/>
          </p:cNvSpPr>
          <p:nvPr>
            <p:ph type="title"/>
          </p:nvPr>
        </p:nvSpPr>
        <p:spPr>
          <a:xfrm>
            <a:off x="1133693" y="1468631"/>
            <a:ext cx="6655331" cy="20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a:t>HYPOTHYROIDISM</a:t>
            </a:r>
            <a:endParaRPr sz="4400" dirty="0"/>
          </a:p>
        </p:txBody>
      </p:sp>
      <p:sp>
        <p:nvSpPr>
          <p:cNvPr id="178" name="Google Shape;178;p37"/>
          <p:cNvSpPr txBox="1">
            <a:spLocks noGrp="1"/>
          </p:cNvSpPr>
          <p:nvPr>
            <p:ph type="title" idx="2"/>
          </p:nvPr>
        </p:nvSpPr>
        <p:spPr>
          <a:xfrm>
            <a:off x="3915294" y="431953"/>
            <a:ext cx="1213659" cy="9247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dirty="0"/>
          </a:p>
        </p:txBody>
      </p:sp>
      <p:pic>
        <p:nvPicPr>
          <p:cNvPr id="21506" name="Picture 2" descr="Thyroid Human Internal Organ Healthy Vs Unhealthy, Medical Anatomic Funny  Cartoon Character Pair In Comparison Happy Stock Vector - Illustration of  cheering, couple: 85597055">
            <a:extLst>
              <a:ext uri="{FF2B5EF4-FFF2-40B4-BE49-F238E27FC236}">
                <a16:creationId xmlns:a16="http://schemas.microsoft.com/office/drawing/2014/main" id="{54C921AA-06AB-1046-A595-06C55B9E81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031" b="11418"/>
          <a:stretch/>
        </p:blipFill>
        <p:spPr bwMode="auto">
          <a:xfrm>
            <a:off x="4329795" y="4051718"/>
            <a:ext cx="1587327" cy="1088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1765C21-14F0-4C4A-9838-C429355C8A4F}"/>
              </a:ext>
            </a:extLst>
          </p:cNvPr>
          <p:cNvSpPr/>
          <p:nvPr/>
        </p:nvSpPr>
        <p:spPr>
          <a:xfrm>
            <a:off x="1489558" y="2810215"/>
            <a:ext cx="5943599" cy="584775"/>
          </a:xfrm>
          <a:prstGeom prst="rect">
            <a:avLst/>
          </a:prstGeom>
        </p:spPr>
        <p:txBody>
          <a:bodyPr wrap="square">
            <a:spAutoFit/>
          </a:bodyPr>
          <a:lstStyle/>
          <a:p>
            <a:pPr lvl="0">
              <a:spcAft>
                <a:spcPts val="1600"/>
              </a:spcAft>
              <a:buClr>
                <a:srgbClr val="434343"/>
              </a:buClr>
              <a:buSzPts val="1600"/>
            </a:pPr>
            <a:r>
              <a:rPr lang="en-US" sz="1600" b="1" dirty="0">
                <a:solidFill>
                  <a:srgbClr val="000000">
                    <a:lumMod val="95000"/>
                    <a:lumOff val="5000"/>
                  </a:srgbClr>
                </a:solidFill>
                <a:latin typeface="Quicksand Light"/>
                <a:sym typeface="Quicksand Light"/>
              </a:rPr>
              <a:t>Defined as the clinical and biochemical syndrome resulting from decreased thyroid hormone production.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txBox="1">
            <a:spLocks noGrp="1"/>
          </p:cNvSpPr>
          <p:nvPr>
            <p:ph type="title"/>
          </p:nvPr>
        </p:nvSpPr>
        <p:spPr>
          <a:xfrm>
            <a:off x="97655" y="53707"/>
            <a:ext cx="4617001" cy="83406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Thyroid hormone synthesis </a:t>
            </a:r>
            <a:endParaRPr dirty="0"/>
          </a:p>
        </p:txBody>
      </p:sp>
      <p:sp>
        <p:nvSpPr>
          <p:cNvPr id="209" name="Google Shape;209;p39"/>
          <p:cNvSpPr txBox="1">
            <a:spLocks noGrp="1"/>
          </p:cNvSpPr>
          <p:nvPr>
            <p:ph type="subTitle" idx="1"/>
          </p:nvPr>
        </p:nvSpPr>
        <p:spPr>
          <a:xfrm>
            <a:off x="2298186" y="395922"/>
            <a:ext cx="6176864" cy="4486111"/>
          </a:xfrm>
          <a:prstGeom prst="rect">
            <a:avLst/>
          </a:prstGeom>
        </p:spPr>
        <p:txBody>
          <a:bodyPr spcFirstLastPara="1" wrap="square" lIns="91425" tIns="91425" rIns="91425" bIns="91425" anchor="t" anchorCtr="0">
            <a:noAutofit/>
          </a:bodyPr>
          <a:lstStyle/>
          <a:p>
            <a:pPr marL="127000" indent="0"/>
            <a:endParaRPr lang="en-US" dirty="0"/>
          </a:p>
          <a:p>
            <a:pPr>
              <a:buFont typeface="Arial" panose="020B0604020202020204" pitchFamily="34" charset="0"/>
              <a:buChar char="•"/>
            </a:pPr>
            <a:r>
              <a:rPr lang="en-US" dirty="0">
                <a:solidFill>
                  <a:schemeClr val="tx1">
                    <a:lumMod val="95000"/>
                    <a:lumOff val="5000"/>
                  </a:schemeClr>
                </a:solidFill>
              </a:rPr>
              <a:t>two molecules of DIT combine to form T4, and MIT and DIT join to form T3.</a:t>
            </a:r>
          </a:p>
          <a:p>
            <a:pPr marL="127000" indent="0"/>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Proteolysis within thyroid cells releases thyroid hormone into the bloodstream.</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T</a:t>
            </a:r>
            <a:r>
              <a:rPr lang="en-US" baseline="-25000" dirty="0">
                <a:solidFill>
                  <a:schemeClr val="tx1">
                    <a:lumMod val="95000"/>
                    <a:lumOff val="5000"/>
                  </a:schemeClr>
                </a:solidFill>
              </a:rPr>
              <a:t>4</a:t>
            </a:r>
            <a:r>
              <a:rPr lang="en-US" dirty="0">
                <a:solidFill>
                  <a:schemeClr val="tx1">
                    <a:lumMod val="95000"/>
                    <a:lumOff val="5000"/>
                  </a:schemeClr>
                </a:solidFill>
              </a:rPr>
              <a:t> and T</a:t>
            </a:r>
            <a:r>
              <a:rPr lang="en-US" baseline="-25000" dirty="0">
                <a:solidFill>
                  <a:schemeClr val="tx1">
                    <a:lumMod val="95000"/>
                    <a:lumOff val="5000"/>
                  </a:schemeClr>
                </a:solidFill>
              </a:rPr>
              <a:t>3</a:t>
            </a:r>
            <a:r>
              <a:rPr lang="en-US" dirty="0">
                <a:solidFill>
                  <a:schemeClr val="tx1">
                    <a:lumMod val="95000"/>
                    <a:lumOff val="5000"/>
                  </a:schemeClr>
                </a:solidFill>
              </a:rPr>
              <a:t> are transported by thyroid-binding globulin (TBG), transthyretin, and albumin.</a:t>
            </a:r>
          </a:p>
          <a:p>
            <a:pPr>
              <a:buFont typeface="Arial" panose="020B0604020202020204" pitchFamily="34" charset="0"/>
              <a:buChar char="•"/>
            </a:pPr>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Only the unbound (free) thyroid hormone can diffuse into cells, elicit biologic effects, and regulate thyroid-stimulating hormone (TSH) secretion from the pituitary.</a:t>
            </a:r>
          </a:p>
          <a:p>
            <a:endParaRPr lang="en-US" dirty="0">
              <a:solidFill>
                <a:schemeClr val="tx1">
                  <a:lumMod val="95000"/>
                  <a:lumOff val="5000"/>
                </a:schemeClr>
              </a:solidFill>
            </a:endParaRPr>
          </a:p>
          <a:p>
            <a:pPr>
              <a:buFont typeface="Arial" panose="020B0604020202020204" pitchFamily="34" charset="0"/>
              <a:buChar char="•"/>
            </a:pPr>
            <a:endParaRPr lang="en-US" dirty="0">
              <a:solidFill>
                <a:schemeClr val="tx1">
                  <a:lumMod val="95000"/>
                  <a:lumOff val="5000"/>
                </a:schemeClr>
              </a:solidFill>
            </a:endParaRPr>
          </a:p>
          <a:p>
            <a:pPr marL="285750" indent="-285750">
              <a:buClr>
                <a:schemeClr val="dk1"/>
              </a:buClr>
              <a:buSzPts val="1100"/>
              <a:buFont typeface="Arial" panose="020B0604020202020204" pitchFamily="34" charset="0"/>
              <a:buChar char="•"/>
            </a:pPr>
            <a:endParaRPr lang="en-US" dirty="0">
              <a:solidFill>
                <a:schemeClr val="tx1">
                  <a:lumMod val="95000"/>
                  <a:lumOff val="5000"/>
                </a:schemeClr>
              </a:solidFill>
            </a:endParaRPr>
          </a:p>
          <a:p>
            <a:pPr marL="0" lvl="0" indent="0" algn="l" rtl="0">
              <a:spcBef>
                <a:spcPts val="0"/>
              </a:spcBef>
              <a:spcAft>
                <a:spcPts val="0"/>
              </a:spcAft>
              <a:buClr>
                <a:schemeClr val="dk1"/>
              </a:buClr>
              <a:buSzPts val="1100"/>
              <a:buFont typeface="Arial"/>
              <a:buNone/>
            </a:pPr>
            <a:endParaRPr lang="en-US" dirty="0"/>
          </a:p>
        </p:txBody>
      </p:sp>
      <p:pic>
        <p:nvPicPr>
          <p:cNvPr id="4100" name="Picture 4" descr="Thyroid Hormones (T3, T4): Roles, Functions, High/Low Levels - SelfHacked">
            <a:extLst>
              <a:ext uri="{FF2B5EF4-FFF2-40B4-BE49-F238E27FC236}">
                <a16:creationId xmlns:a16="http://schemas.microsoft.com/office/drawing/2014/main" id="{0C296AD5-DFB7-DE45-81AA-80B35ACFF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895" y="3663792"/>
            <a:ext cx="2220018" cy="14797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286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txBox="1">
            <a:spLocks noGrp="1"/>
          </p:cNvSpPr>
          <p:nvPr>
            <p:ph type="title"/>
          </p:nvPr>
        </p:nvSpPr>
        <p:spPr>
          <a:xfrm>
            <a:off x="584909" y="114301"/>
            <a:ext cx="7732200" cy="572700"/>
          </a:xfrm>
          <a:prstGeom prst="rect">
            <a:avLst/>
          </a:prstGeom>
        </p:spPr>
        <p:txBody>
          <a:bodyPr spcFirstLastPara="1" wrap="square" lIns="91425" tIns="91425" rIns="91425" bIns="91425" anchor="t" anchorCtr="0">
            <a:noAutofit/>
          </a:bodyPr>
          <a:lstStyle/>
          <a:p>
            <a:pPr lvl="0"/>
            <a:r>
              <a:rPr lang="en-US" dirty="0"/>
              <a:t>Primary Hypothyroidism </a:t>
            </a:r>
            <a:endParaRPr dirty="0"/>
          </a:p>
        </p:txBody>
      </p:sp>
      <p:sp>
        <p:nvSpPr>
          <p:cNvPr id="209" name="Google Shape;209;p39"/>
          <p:cNvSpPr txBox="1">
            <a:spLocks noGrp="1"/>
          </p:cNvSpPr>
          <p:nvPr>
            <p:ph type="subTitle" idx="1"/>
          </p:nvPr>
        </p:nvSpPr>
        <p:spPr>
          <a:xfrm>
            <a:off x="2576945" y="687002"/>
            <a:ext cx="6292735" cy="4456498"/>
          </a:xfrm>
          <a:prstGeom prst="rect">
            <a:avLst/>
          </a:prstGeom>
        </p:spPr>
        <p:txBody>
          <a:bodyPr spcFirstLastPara="1" wrap="square" lIns="91425" tIns="91425" rIns="91425" bIns="91425" anchor="t" anchorCtr="0">
            <a:noAutofit/>
          </a:bodyPr>
          <a:lstStyle/>
          <a:p>
            <a:pPr marL="285750" lvl="0" indent="-285750" algn="justLow">
              <a:buClr>
                <a:schemeClr val="dk1"/>
              </a:buClr>
              <a:buSzPts val="1100"/>
              <a:buFont typeface="Arial" panose="020B0604020202020204" pitchFamily="34" charset="0"/>
              <a:buChar char="•"/>
            </a:pPr>
            <a:r>
              <a:rPr lang="en-US" dirty="0">
                <a:solidFill>
                  <a:schemeClr val="tx1">
                    <a:lumMod val="95000"/>
                    <a:lumOff val="5000"/>
                  </a:schemeClr>
                </a:solidFill>
              </a:rPr>
              <a:t>Primary hypothyroidism is defined as TSH concentrations above the reference range and free thyroxine and/or triiodothyronine levels below the reference range.</a:t>
            </a:r>
          </a:p>
          <a:p>
            <a:pPr marL="285750" lvl="0" indent="-285750" algn="justLow">
              <a:buClr>
                <a:schemeClr val="dk1"/>
              </a:buClr>
              <a:buSzPts val="1100"/>
              <a:buFont typeface="Arial" panose="020B0604020202020204" pitchFamily="34" charset="0"/>
              <a:buChar char="•"/>
            </a:pPr>
            <a:endParaRPr lang="en-US" dirty="0">
              <a:solidFill>
                <a:schemeClr val="tx1">
                  <a:lumMod val="95000"/>
                  <a:lumOff val="5000"/>
                </a:schemeClr>
              </a:solidFill>
            </a:endParaRPr>
          </a:p>
          <a:p>
            <a:pPr marL="285750" indent="-285750" algn="justLow">
              <a:buClr>
                <a:schemeClr val="dk1"/>
              </a:buClr>
              <a:buSzPts val="1100"/>
              <a:buFont typeface="Arial" panose="020B0604020202020204" pitchFamily="34" charset="0"/>
              <a:buChar char="•"/>
            </a:pPr>
            <a:r>
              <a:rPr lang="en-US" dirty="0">
                <a:solidFill>
                  <a:schemeClr val="tx1">
                    <a:lumMod val="95000"/>
                    <a:lumOff val="5000"/>
                  </a:schemeClr>
                </a:solidFill>
              </a:rPr>
              <a:t>Primary hypothyroidism  is due to thyroid gland failure: </a:t>
            </a:r>
          </a:p>
          <a:p>
            <a:pPr lvl="1">
              <a:buFont typeface="Courier New" panose="02070309020205020404" pitchFamily="49" charset="0"/>
              <a:buChar char="o"/>
            </a:pPr>
            <a:r>
              <a:rPr lang="en-US" dirty="0">
                <a:solidFill>
                  <a:schemeClr val="tx1">
                    <a:lumMod val="95000"/>
                    <a:lumOff val="5000"/>
                  </a:schemeClr>
                </a:solidFill>
              </a:rPr>
              <a:t>Chronic autoimmune thyroiditis (Hashimoto disease). </a:t>
            </a:r>
          </a:p>
          <a:p>
            <a:pPr lvl="1" algn="justLow">
              <a:buFont typeface="Courier New" panose="02070309020205020404" pitchFamily="49" charset="0"/>
              <a:buChar char="o"/>
            </a:pPr>
            <a:r>
              <a:rPr lang="en-US" dirty="0">
                <a:solidFill>
                  <a:schemeClr val="tx1">
                    <a:lumMod val="95000"/>
                    <a:lumOff val="5000"/>
                  </a:schemeClr>
                </a:solidFill>
              </a:rPr>
              <a:t>Iatrogenic hypothyroidism: follows exposure to destructive amounts of radiation, after total thyroidectomy, or with excessive </a:t>
            </a:r>
            <a:r>
              <a:rPr lang="en-US" dirty="0" err="1">
                <a:solidFill>
                  <a:schemeClr val="tx1">
                    <a:lumMod val="95000"/>
                    <a:lumOff val="5000"/>
                  </a:schemeClr>
                </a:solidFill>
              </a:rPr>
              <a:t>thionamide</a:t>
            </a:r>
            <a:r>
              <a:rPr lang="en-US" dirty="0">
                <a:solidFill>
                  <a:schemeClr val="tx1">
                    <a:lumMod val="95000"/>
                    <a:lumOff val="5000"/>
                  </a:schemeClr>
                </a:solidFill>
              </a:rPr>
              <a:t> doses used to treat hyperthyroidism. </a:t>
            </a:r>
          </a:p>
          <a:p>
            <a:pPr lvl="1">
              <a:buFont typeface="Courier New" panose="02070309020205020404" pitchFamily="49" charset="0"/>
              <a:buChar char="o"/>
            </a:pPr>
            <a:r>
              <a:rPr lang="en-US" dirty="0">
                <a:solidFill>
                  <a:schemeClr val="tx1">
                    <a:lumMod val="95000"/>
                    <a:lumOff val="5000"/>
                  </a:schemeClr>
                </a:solidFill>
              </a:rPr>
              <a:t>Other causes of primary hypothyroidism include iodine deficiency, enzymatic defects within the thyroid, thyroid hypoplasia, and ingestion of goitrogens.</a:t>
            </a:r>
          </a:p>
          <a:p>
            <a:pPr marL="0" lvl="0" indent="0" algn="justLow">
              <a:buClr>
                <a:schemeClr val="dk1"/>
              </a:buClr>
              <a:buSzPts val="1100"/>
            </a:pPr>
            <a:endParaRPr lang="en" dirty="0">
              <a:solidFill>
                <a:schemeClr val="tx1">
                  <a:lumMod val="95000"/>
                  <a:lumOff val="5000"/>
                </a:schemeClr>
              </a:solidFill>
            </a:endParaRPr>
          </a:p>
        </p:txBody>
      </p:sp>
      <p:pic>
        <p:nvPicPr>
          <p:cNvPr id="3074" name="Picture 2" descr="Hashimotos Images, Stock Photos &amp; Vectors | Shutterstock">
            <a:extLst>
              <a:ext uri="{FF2B5EF4-FFF2-40B4-BE49-F238E27FC236}">
                <a16:creationId xmlns:a16="http://schemas.microsoft.com/office/drawing/2014/main" id="{B1EE6354-3B8A-4D4C-A22A-1FBBACE6D3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493"/>
          <a:stretch/>
        </p:blipFill>
        <p:spPr bwMode="auto">
          <a:xfrm>
            <a:off x="0" y="2630863"/>
            <a:ext cx="2472157" cy="16418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1443-D42B-224E-9CC8-DC70F5864D6A}"/>
              </a:ext>
            </a:extLst>
          </p:cNvPr>
          <p:cNvSpPr>
            <a:spLocks noGrp="1"/>
          </p:cNvSpPr>
          <p:nvPr>
            <p:ph type="title"/>
          </p:nvPr>
        </p:nvSpPr>
        <p:spPr/>
        <p:txBody>
          <a:bodyPr/>
          <a:lstStyle/>
          <a:p>
            <a:r>
              <a:rPr lang="en-US" dirty="0"/>
              <a:t>Secondary Hypothyroidism </a:t>
            </a:r>
          </a:p>
        </p:txBody>
      </p:sp>
      <p:sp>
        <p:nvSpPr>
          <p:cNvPr id="3" name="Subtitle 2">
            <a:extLst>
              <a:ext uri="{FF2B5EF4-FFF2-40B4-BE49-F238E27FC236}">
                <a16:creationId xmlns:a16="http://schemas.microsoft.com/office/drawing/2014/main" id="{013181CB-62B2-2F49-847D-16F3350D7437}"/>
              </a:ext>
            </a:extLst>
          </p:cNvPr>
          <p:cNvSpPr>
            <a:spLocks noGrp="1"/>
          </p:cNvSpPr>
          <p:nvPr>
            <p:ph type="subTitle" idx="1"/>
          </p:nvPr>
        </p:nvSpPr>
        <p:spPr>
          <a:xfrm>
            <a:off x="2360816" y="1011011"/>
            <a:ext cx="6097610" cy="4051440"/>
          </a:xfrm>
        </p:spPr>
        <p:txBody>
          <a:bodyPr/>
          <a:lstStyle/>
          <a:p>
            <a:pPr algn="justLow">
              <a:buFont typeface="Arial" panose="020B0604020202020204" pitchFamily="34" charset="0"/>
              <a:buChar char="•"/>
            </a:pPr>
            <a:r>
              <a:rPr lang="en-US" dirty="0">
                <a:solidFill>
                  <a:schemeClr val="tx1">
                    <a:lumMod val="95000"/>
                    <a:lumOff val="5000"/>
                  </a:schemeClr>
                </a:solidFill>
              </a:rPr>
              <a:t>Secondary hypothyroidism due to pituitary failure is uncommon but should be suspected in a patient with decreased levels of T</a:t>
            </a:r>
            <a:r>
              <a:rPr lang="en-US" baseline="-25000" dirty="0">
                <a:solidFill>
                  <a:schemeClr val="tx1">
                    <a:lumMod val="95000"/>
                    <a:lumOff val="5000"/>
                  </a:schemeClr>
                </a:solidFill>
              </a:rPr>
              <a:t>4</a:t>
            </a:r>
            <a:r>
              <a:rPr lang="en-US" dirty="0">
                <a:solidFill>
                  <a:schemeClr val="tx1">
                    <a:lumMod val="95000"/>
                    <a:lumOff val="5000"/>
                  </a:schemeClr>
                </a:solidFill>
              </a:rPr>
              <a:t> and inappropriately normal or low TSH levels. </a:t>
            </a:r>
          </a:p>
          <a:p>
            <a:pPr algn="justLow">
              <a:buFont typeface="Arial" panose="020B0604020202020204" pitchFamily="34" charset="0"/>
              <a:buChar char="•"/>
            </a:pPr>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Pituitary insufficiency may be caused by destruction of </a:t>
            </a:r>
            <a:r>
              <a:rPr lang="en-US" dirty="0" err="1">
                <a:solidFill>
                  <a:schemeClr val="tx1">
                    <a:lumMod val="95000"/>
                    <a:lumOff val="5000"/>
                  </a:schemeClr>
                </a:solidFill>
              </a:rPr>
              <a:t>thyrotrophs</a:t>
            </a:r>
            <a:r>
              <a:rPr lang="en-US" dirty="0">
                <a:solidFill>
                  <a:schemeClr val="tx1">
                    <a:lumMod val="95000"/>
                    <a:lumOff val="5000"/>
                  </a:schemeClr>
                </a:solidFill>
              </a:rPr>
              <a:t> by pituitary tumors, surgical therapy</a:t>
            </a:r>
          </a:p>
          <a:p>
            <a:pPr marL="127000" indent="0"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Most patients with secondary hypothyroidism due to inadequate TSH production will have clinical signs of more generalized pituitary insufficiency, such as abnormal menses and decreased libido, or evidence of a pituitary adenoma.</a:t>
            </a:r>
          </a:p>
        </p:txBody>
      </p:sp>
    </p:spTree>
    <p:extLst>
      <p:ext uri="{BB962C8B-B14F-4D97-AF65-F5344CB8AC3E}">
        <p14:creationId xmlns:p14="http://schemas.microsoft.com/office/powerpoint/2010/main" val="4053011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69D1-CB51-A74A-9907-115C1D5B74FB}"/>
              </a:ext>
            </a:extLst>
          </p:cNvPr>
          <p:cNvSpPr>
            <a:spLocks noGrp="1"/>
          </p:cNvSpPr>
          <p:nvPr>
            <p:ph type="title"/>
          </p:nvPr>
        </p:nvSpPr>
        <p:spPr>
          <a:xfrm>
            <a:off x="706050" y="341698"/>
            <a:ext cx="7731900" cy="572700"/>
          </a:xfrm>
        </p:spPr>
        <p:txBody>
          <a:bodyPr/>
          <a:lstStyle/>
          <a:p>
            <a:r>
              <a:rPr lang="en-US" dirty="0"/>
              <a:t>Clinical Presentation</a:t>
            </a:r>
          </a:p>
        </p:txBody>
      </p:sp>
      <p:sp>
        <p:nvSpPr>
          <p:cNvPr id="3" name="Subtitle 2">
            <a:extLst>
              <a:ext uri="{FF2B5EF4-FFF2-40B4-BE49-F238E27FC236}">
                <a16:creationId xmlns:a16="http://schemas.microsoft.com/office/drawing/2014/main" id="{9F7C8E84-0307-AF44-AA11-65EA8B1110C2}"/>
              </a:ext>
            </a:extLst>
          </p:cNvPr>
          <p:cNvSpPr>
            <a:spLocks noGrp="1"/>
          </p:cNvSpPr>
          <p:nvPr>
            <p:ph type="subTitle" idx="1"/>
          </p:nvPr>
        </p:nvSpPr>
        <p:spPr>
          <a:xfrm>
            <a:off x="498765" y="914398"/>
            <a:ext cx="8229600" cy="3956859"/>
          </a:xfrm>
        </p:spPr>
        <p:txBody>
          <a:bodyPr/>
          <a:lstStyle/>
          <a:p>
            <a:pPr>
              <a:buFont typeface="Arial" panose="020B0604020202020204" pitchFamily="34" charset="0"/>
              <a:buChar char="•"/>
            </a:pPr>
            <a:r>
              <a:rPr lang="en-US" dirty="0">
                <a:solidFill>
                  <a:schemeClr val="tx1">
                    <a:lumMod val="95000"/>
                    <a:lumOff val="5000"/>
                  </a:schemeClr>
                </a:solidFill>
              </a:rPr>
              <a:t>Common </a:t>
            </a:r>
            <a:r>
              <a:rPr lang="en-US" b="1" dirty="0">
                <a:solidFill>
                  <a:schemeClr val="tx1">
                    <a:lumMod val="95000"/>
                    <a:lumOff val="5000"/>
                  </a:schemeClr>
                </a:solidFill>
              </a:rPr>
              <a:t>symptoms</a:t>
            </a:r>
            <a:r>
              <a:rPr lang="en-US" dirty="0">
                <a:solidFill>
                  <a:schemeClr val="tx1">
                    <a:lumMod val="95000"/>
                    <a:lumOff val="5000"/>
                  </a:schemeClr>
                </a:solidFill>
              </a:rPr>
              <a:t> of hypothyroidism include: dry skin, cold intolerance, weight gain, constipation, and weakness, muscle cramps, myalgia, and stiffness</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Menorrhagia and infertility may present commonly in women.</a:t>
            </a:r>
          </a:p>
          <a:p>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The most common </a:t>
            </a:r>
            <a:r>
              <a:rPr lang="en-US" b="1" dirty="0">
                <a:solidFill>
                  <a:schemeClr val="tx1">
                    <a:lumMod val="95000"/>
                    <a:lumOff val="5000"/>
                  </a:schemeClr>
                </a:solidFill>
              </a:rPr>
              <a:t>signs</a:t>
            </a:r>
            <a:r>
              <a:rPr lang="en-US" dirty="0">
                <a:solidFill>
                  <a:schemeClr val="tx1">
                    <a:lumMod val="95000"/>
                    <a:lumOff val="5000"/>
                  </a:schemeClr>
                </a:solidFill>
              </a:rPr>
              <a:t> of decreased levels of thyroid hormone: coarse skin and hair, cold or dry skin, periorbital puffiness, bradycardia, Speech is often slow and the voice may be hoarse, Reversible neurologic syndromes such as carpal tunnel syndrome, polyneuropathy, and cerebellar dysfunction may also occur. Galactorrhea may be found in women.</a:t>
            </a:r>
          </a:p>
        </p:txBody>
      </p:sp>
      <p:pic>
        <p:nvPicPr>
          <p:cNvPr id="22530" name="Picture 2" descr="Hypothyroidism – Justin Groce – Medicine and Wellness">
            <a:extLst>
              <a:ext uri="{FF2B5EF4-FFF2-40B4-BE49-F238E27FC236}">
                <a16:creationId xmlns:a16="http://schemas.microsoft.com/office/drawing/2014/main" id="{7A4AD730-5395-BB47-95AD-BE3A07A87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6905" y="3266902"/>
            <a:ext cx="2705822" cy="187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378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3" name="Google Shape;143;p34"/>
          <p:cNvPicPr preferRelativeResize="0"/>
          <p:nvPr/>
        </p:nvPicPr>
        <p:blipFill>
          <a:blip r:embed="rId3">
            <a:alphaModFix/>
          </a:blip>
          <a:stretch>
            <a:fillRect/>
          </a:stretch>
        </p:blipFill>
        <p:spPr>
          <a:xfrm>
            <a:off x="195350" y="1896877"/>
            <a:ext cx="612139" cy="488823"/>
          </a:xfrm>
          <a:prstGeom prst="rect">
            <a:avLst/>
          </a:prstGeom>
          <a:noFill/>
          <a:ln>
            <a:noFill/>
          </a:ln>
        </p:spPr>
      </p:pic>
      <p:pic>
        <p:nvPicPr>
          <p:cNvPr id="144" name="Google Shape;144;p34"/>
          <p:cNvPicPr preferRelativeResize="0"/>
          <p:nvPr/>
        </p:nvPicPr>
        <p:blipFill>
          <a:blip r:embed="rId4">
            <a:alphaModFix/>
          </a:blip>
          <a:stretch>
            <a:fillRect/>
          </a:stretch>
        </p:blipFill>
        <p:spPr>
          <a:xfrm>
            <a:off x="268352" y="1156437"/>
            <a:ext cx="466135" cy="443250"/>
          </a:xfrm>
          <a:prstGeom prst="rect">
            <a:avLst/>
          </a:prstGeom>
          <a:noFill/>
          <a:ln>
            <a:noFill/>
          </a:ln>
        </p:spPr>
      </p:pic>
      <p:sp>
        <p:nvSpPr>
          <p:cNvPr id="145" name="Google Shape;145;p34"/>
          <p:cNvSpPr txBox="1">
            <a:spLocks noGrp="1"/>
          </p:cNvSpPr>
          <p:nvPr>
            <p:ph type="title"/>
          </p:nvPr>
        </p:nvSpPr>
        <p:spPr>
          <a:xfrm>
            <a:off x="726300" y="438312"/>
            <a:ext cx="769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Diagnosis</a:t>
            </a:r>
            <a:endParaRPr dirty="0"/>
          </a:p>
        </p:txBody>
      </p:sp>
      <p:sp>
        <p:nvSpPr>
          <p:cNvPr id="149" name="Google Shape;149;p34"/>
          <p:cNvSpPr txBox="1">
            <a:spLocks noGrp="1"/>
          </p:cNvSpPr>
          <p:nvPr>
            <p:ph type="subTitle" idx="2"/>
          </p:nvPr>
        </p:nvSpPr>
        <p:spPr>
          <a:xfrm>
            <a:off x="807489" y="1131663"/>
            <a:ext cx="7821122" cy="3246097"/>
          </a:xfrm>
          <a:prstGeom prst="rect">
            <a:avLst/>
          </a:prstGeom>
        </p:spPr>
        <p:txBody>
          <a:bodyPr spcFirstLastPara="1" wrap="square" lIns="91425" tIns="91425" rIns="91425" bIns="91425" anchor="t" anchorCtr="0">
            <a:noAutofit/>
          </a:bodyPr>
          <a:lstStyle/>
          <a:p>
            <a:pPr marL="0" lvl="0" indent="0">
              <a:spcAft>
                <a:spcPts val="1600"/>
              </a:spcAft>
            </a:pPr>
            <a:r>
              <a:rPr lang="en-US" dirty="0">
                <a:solidFill>
                  <a:schemeClr val="tx1">
                    <a:lumMod val="95000"/>
                    <a:lumOff val="5000"/>
                  </a:schemeClr>
                </a:solidFill>
              </a:rPr>
              <a:t>A rise in the TSH is the first evidence of hypothyroidism in primary hypothyroidism.</a:t>
            </a:r>
          </a:p>
          <a:p>
            <a:pPr marL="0" lvl="0" indent="0" algn="justLow">
              <a:spcAft>
                <a:spcPts val="1600"/>
              </a:spcAft>
            </a:pPr>
            <a:r>
              <a:rPr lang="en-US" dirty="0">
                <a:solidFill>
                  <a:schemeClr val="tx1">
                    <a:lumMod val="95000"/>
                    <a:lumOff val="5000"/>
                  </a:schemeClr>
                </a:solidFill>
              </a:rPr>
              <a:t>In secondary hypothyroidism in patients with pituitary disease, serum TSH concentrations are generally low or normal. A serum TSH concentration in the normal range is clearly inappropriate if the patient’s T4 is low.</a:t>
            </a:r>
          </a:p>
          <a:p>
            <a:pPr marL="0" lvl="0" indent="0" algn="justLow">
              <a:spcAft>
                <a:spcPts val="1600"/>
              </a:spcAft>
            </a:pPr>
            <a:r>
              <a:rPr lang="en-US" dirty="0">
                <a:solidFill>
                  <a:schemeClr val="tx1">
                    <a:lumMod val="95000"/>
                    <a:lumOff val="5000"/>
                  </a:schemeClr>
                </a:solidFill>
              </a:rPr>
              <a:t>Many patients will have a free T4 level within the normal range (compensated or subclinical hypothyroidism), but with disease progression free T4 concentration will drop below the normal level. Eventually, Free and/or total T</a:t>
            </a:r>
            <a:r>
              <a:rPr lang="en-US" baseline="-25000" dirty="0">
                <a:solidFill>
                  <a:schemeClr val="tx1">
                    <a:lumMod val="95000"/>
                    <a:lumOff val="5000"/>
                  </a:schemeClr>
                </a:solidFill>
              </a:rPr>
              <a:t>4</a:t>
            </a:r>
            <a:r>
              <a:rPr lang="en-US" dirty="0">
                <a:solidFill>
                  <a:schemeClr val="tx1">
                    <a:lumMod val="95000"/>
                    <a:lumOff val="5000"/>
                  </a:schemeClr>
                </a:solidFill>
              </a:rPr>
              <a:t> and T</a:t>
            </a:r>
            <a:r>
              <a:rPr lang="en-US" baseline="-25000" dirty="0">
                <a:solidFill>
                  <a:schemeClr val="tx1">
                    <a:lumMod val="95000"/>
                    <a:lumOff val="5000"/>
                  </a:schemeClr>
                </a:solidFill>
              </a:rPr>
              <a:t>3</a:t>
            </a:r>
            <a:r>
              <a:rPr lang="en-US" dirty="0">
                <a:solidFill>
                  <a:schemeClr val="tx1">
                    <a:lumMod val="95000"/>
                    <a:lumOff val="5000"/>
                  </a:schemeClr>
                </a:solidFill>
              </a:rPr>
              <a:t> serum concentrations should be low.</a:t>
            </a:r>
          </a:p>
          <a:p>
            <a:pPr marL="0" indent="0" algn="justLow">
              <a:spcAft>
                <a:spcPts val="1600"/>
              </a:spcAft>
            </a:pPr>
            <a:r>
              <a:rPr lang="en-US" dirty="0">
                <a:solidFill>
                  <a:schemeClr val="tx1">
                    <a:lumMod val="95000"/>
                    <a:lumOff val="5000"/>
                  </a:schemeClr>
                </a:solidFill>
              </a:rPr>
              <a:t>The presence of anti-thyroid antibodies confirms </a:t>
            </a:r>
            <a:r>
              <a:rPr lang="en-US" b="1" dirty="0">
                <a:solidFill>
                  <a:schemeClr val="tx1">
                    <a:lumMod val="95000"/>
                    <a:lumOff val="5000"/>
                  </a:schemeClr>
                </a:solidFill>
              </a:rPr>
              <a:t>Hashimoto’s disease</a:t>
            </a:r>
          </a:p>
          <a:p>
            <a:pPr marL="0" lvl="0" indent="0" algn="justLow">
              <a:spcAft>
                <a:spcPts val="1600"/>
              </a:spcAft>
            </a:pPr>
            <a:endParaRPr lang="en-US" dirty="0">
              <a:solidFill>
                <a:schemeClr val="tx1">
                  <a:lumMod val="95000"/>
                  <a:lumOff val="5000"/>
                </a:schemeClr>
              </a:solidFill>
            </a:endParaRPr>
          </a:p>
        </p:txBody>
      </p:sp>
      <p:pic>
        <p:nvPicPr>
          <p:cNvPr id="157" name="Google Shape;157;p34"/>
          <p:cNvPicPr preferRelativeResize="0"/>
          <p:nvPr/>
        </p:nvPicPr>
        <p:blipFill>
          <a:blip r:embed="rId4">
            <a:alphaModFix/>
          </a:blip>
          <a:stretch>
            <a:fillRect/>
          </a:stretch>
        </p:blipFill>
        <p:spPr>
          <a:xfrm rot="10800000">
            <a:off x="231851" y="2782743"/>
            <a:ext cx="539137" cy="488822"/>
          </a:xfrm>
          <a:prstGeom prst="rect">
            <a:avLst/>
          </a:prstGeom>
          <a:noFill/>
          <a:ln>
            <a:noFill/>
          </a:ln>
        </p:spPr>
      </p:pic>
      <p:pic>
        <p:nvPicPr>
          <p:cNvPr id="23554" name="Picture 2" descr="With menu thyroid mascot cartoon style Stock Vector Image &amp; Art - Alamy">
            <a:extLst>
              <a:ext uri="{FF2B5EF4-FFF2-40B4-BE49-F238E27FC236}">
                <a16:creationId xmlns:a16="http://schemas.microsoft.com/office/drawing/2014/main" id="{7353A404-CB9E-C448-9D94-B3B250D579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778"/>
          <a:stretch/>
        </p:blipFill>
        <p:spPr bwMode="auto">
          <a:xfrm>
            <a:off x="7888777" y="0"/>
            <a:ext cx="1251975" cy="1619439"/>
          </a:xfrm>
          <a:prstGeom prst="rect">
            <a:avLst/>
          </a:prstGeom>
          <a:noFill/>
          <a:extLst>
            <a:ext uri="{909E8E84-426E-40DD-AFC4-6F175D3DCCD1}">
              <a14:hiddenFill xmlns:a14="http://schemas.microsoft.com/office/drawing/2010/main">
                <a:solidFill>
                  <a:srgbClr val="FFFFFF"/>
                </a:solidFill>
              </a14:hiddenFill>
            </a:ext>
          </a:extLst>
        </p:spPr>
      </p:pic>
      <p:pic>
        <p:nvPicPr>
          <p:cNvPr id="35" name="Google Shape;143;p34">
            <a:extLst>
              <a:ext uri="{FF2B5EF4-FFF2-40B4-BE49-F238E27FC236}">
                <a16:creationId xmlns:a16="http://schemas.microsoft.com/office/drawing/2014/main" id="{19C17483-45BA-1A43-9092-53A72B048FCB}"/>
              </a:ext>
            </a:extLst>
          </p:cNvPr>
          <p:cNvPicPr preferRelativeResize="0"/>
          <p:nvPr/>
        </p:nvPicPr>
        <p:blipFill>
          <a:blip r:embed="rId3">
            <a:alphaModFix/>
          </a:blip>
          <a:stretch>
            <a:fillRect/>
          </a:stretch>
        </p:blipFill>
        <p:spPr>
          <a:xfrm>
            <a:off x="177099" y="3883984"/>
            <a:ext cx="612139" cy="493776"/>
          </a:xfrm>
          <a:prstGeom prst="rect">
            <a:avLst/>
          </a:prstGeom>
          <a:noFill/>
          <a:ln>
            <a:noFill/>
          </a:ln>
        </p:spPr>
      </p:pic>
    </p:spTree>
    <p:extLst>
      <p:ext uri="{BB962C8B-B14F-4D97-AF65-F5344CB8AC3E}">
        <p14:creationId xmlns:p14="http://schemas.microsoft.com/office/powerpoint/2010/main" val="1484244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03E0-2D8E-0440-947E-2536F0F599A0}"/>
              </a:ext>
            </a:extLst>
          </p:cNvPr>
          <p:cNvSpPr>
            <a:spLocks noGrp="1"/>
          </p:cNvSpPr>
          <p:nvPr>
            <p:ph type="title"/>
          </p:nvPr>
        </p:nvSpPr>
        <p:spPr>
          <a:xfrm>
            <a:off x="726224" y="438312"/>
            <a:ext cx="8874975" cy="572700"/>
          </a:xfrm>
        </p:spPr>
        <p:txBody>
          <a:bodyPr/>
          <a:lstStyle/>
          <a:p>
            <a:r>
              <a:rPr lang="en-US" dirty="0"/>
              <a:t>TREATMENT OF  HYPOTHYROIDISM</a:t>
            </a:r>
          </a:p>
        </p:txBody>
      </p:sp>
      <p:sp>
        <p:nvSpPr>
          <p:cNvPr id="5" name="Rectangle 4">
            <a:extLst>
              <a:ext uri="{FF2B5EF4-FFF2-40B4-BE49-F238E27FC236}">
                <a16:creationId xmlns:a16="http://schemas.microsoft.com/office/drawing/2014/main" id="{394BE9AF-6F52-4047-B0C9-38CAC2D7ACAF}"/>
              </a:ext>
            </a:extLst>
          </p:cNvPr>
          <p:cNvSpPr/>
          <p:nvPr/>
        </p:nvSpPr>
        <p:spPr>
          <a:xfrm>
            <a:off x="515389" y="1164223"/>
            <a:ext cx="7955279" cy="4278094"/>
          </a:xfrm>
          <a:prstGeom prst="rect">
            <a:avLst/>
          </a:prstGeom>
        </p:spPr>
        <p:txBody>
          <a:bodyPr wrap="square">
            <a:spAutoFit/>
          </a:bodyPr>
          <a:lstStyle/>
          <a:p>
            <a:pPr marL="412750" lvl="0" indent="-285750" algn="justLow">
              <a:buClr>
                <a:srgbClr val="434343"/>
              </a:buClr>
              <a:buSzPts val="1600"/>
              <a:buFont typeface="Arial" panose="020B0604020202020204" pitchFamily="34" charset="0"/>
              <a:buChar char="•"/>
            </a:pPr>
            <a:r>
              <a:rPr lang="en-US" sz="1600" b="1" dirty="0">
                <a:solidFill>
                  <a:schemeClr val="tx1">
                    <a:lumMod val="95000"/>
                    <a:lumOff val="5000"/>
                  </a:schemeClr>
                </a:solidFill>
                <a:latin typeface="Quicksand Light"/>
                <a:sym typeface="Quicksand Light"/>
              </a:rPr>
              <a:t>Levothyroxine (T4) </a:t>
            </a:r>
            <a:r>
              <a:rPr lang="en-US" sz="1600" dirty="0">
                <a:solidFill>
                  <a:srgbClr val="000000">
                    <a:lumMod val="95000"/>
                    <a:lumOff val="5000"/>
                  </a:srgbClr>
                </a:solidFill>
                <a:latin typeface="Quicksand Light"/>
                <a:sym typeface="Quicksand Light"/>
              </a:rPr>
              <a:t>is the drug of choice for thyroid replacement and suppressive therapy because it is: </a:t>
            </a:r>
            <a:r>
              <a:rPr lang="en-US" sz="1600" b="1" dirty="0">
                <a:solidFill>
                  <a:srgbClr val="000000">
                    <a:lumMod val="95000"/>
                    <a:lumOff val="5000"/>
                  </a:srgbClr>
                </a:solidFill>
                <a:latin typeface="Quicksand Light"/>
                <a:sym typeface="Quicksand Light"/>
              </a:rPr>
              <a:t>chemically stable, relatively inexpensive, active when orally administered, free of antigenicity, and has uniform potency.</a:t>
            </a:r>
          </a:p>
          <a:p>
            <a:pPr marL="412750" lvl="0" indent="-285750" algn="justLow">
              <a:buClr>
                <a:srgbClr val="434343"/>
              </a:buClr>
              <a:buSzPts val="1600"/>
              <a:buFont typeface="Arial" panose="020B0604020202020204" pitchFamily="34" charset="0"/>
              <a:buChar char="•"/>
            </a:pPr>
            <a:endParaRPr lang="en-US" sz="1600" b="1" dirty="0">
              <a:solidFill>
                <a:srgbClr val="000000">
                  <a:lumMod val="95000"/>
                  <a:lumOff val="5000"/>
                </a:srgbClr>
              </a:solidFill>
              <a:latin typeface="Quicksand Light"/>
              <a:sym typeface="Quicksand Light"/>
            </a:endParaRPr>
          </a:p>
          <a:p>
            <a:pPr marL="412750" lvl="0" indent="-285750" algn="justLow">
              <a:buClr>
                <a:srgbClr val="434343"/>
              </a:buClr>
              <a:buSzPts val="1600"/>
              <a:buFont typeface="Arial" panose="020B0604020202020204" pitchFamily="34" charset="0"/>
              <a:buChar char="•"/>
            </a:pPr>
            <a:r>
              <a:rPr lang="en-US" sz="1600" b="1" dirty="0">
                <a:solidFill>
                  <a:srgbClr val="000000">
                    <a:lumMod val="95000"/>
                    <a:lumOff val="5000"/>
                  </a:srgbClr>
                </a:solidFill>
                <a:latin typeface="Quicksand Light"/>
                <a:sym typeface="Quicksand Light"/>
              </a:rPr>
              <a:t> </a:t>
            </a:r>
            <a:r>
              <a:rPr lang="en-US" sz="1600" dirty="0">
                <a:solidFill>
                  <a:srgbClr val="000000">
                    <a:lumMod val="95000"/>
                    <a:lumOff val="5000"/>
                  </a:srgbClr>
                </a:solidFill>
                <a:latin typeface="Quicksand Light"/>
                <a:sym typeface="Quicksand Light"/>
              </a:rPr>
              <a:t>Levothyroxine administration results in a pool of thyroid hormone that is readily converted to T3 when needed; in this regard, levothyroxine may be thought of as a prohormone.</a:t>
            </a:r>
          </a:p>
          <a:p>
            <a:pPr marL="127000" lvl="0" algn="justLow">
              <a:buClr>
                <a:srgbClr val="434343"/>
              </a:buClr>
              <a:buSzPts val="1600"/>
            </a:pPr>
            <a:endParaRPr lang="en-US" sz="1600" dirty="0">
              <a:solidFill>
                <a:srgbClr val="000000">
                  <a:lumMod val="95000"/>
                  <a:lumOff val="5000"/>
                </a:srgbClr>
              </a:solidFill>
              <a:latin typeface="Quicksand Light"/>
              <a:sym typeface="Quicksand Light"/>
            </a:endParaRPr>
          </a:p>
          <a:p>
            <a:pPr marL="412750" lvl="0" indent="-285750" algn="justLow">
              <a:buClr>
                <a:srgbClr val="434343"/>
              </a:buClr>
              <a:buSzPts val="1600"/>
              <a:buFont typeface="Arial" panose="020B0604020202020204" pitchFamily="34" charset="0"/>
              <a:buChar char="•"/>
            </a:pPr>
            <a:r>
              <a:rPr lang="en-US" sz="1600" dirty="0">
                <a:solidFill>
                  <a:srgbClr val="000000">
                    <a:lumMod val="95000"/>
                    <a:lumOff val="5000"/>
                  </a:srgbClr>
                </a:solidFill>
                <a:latin typeface="Quicksand Light"/>
                <a:sym typeface="Quicksand Light"/>
              </a:rPr>
              <a:t>Recent studies suggest that the average maintenance dose of levothyroxine for most adults is about 125 mcg/day.</a:t>
            </a:r>
          </a:p>
          <a:p>
            <a:pPr marL="412750" lvl="0" indent="-285750" algn="justLow">
              <a:buClr>
                <a:srgbClr val="434343"/>
              </a:buClr>
              <a:buSzPts val="1600"/>
              <a:buFont typeface="Arial" panose="020B0604020202020204" pitchFamily="34" charset="0"/>
              <a:buChar char="•"/>
            </a:pPr>
            <a:endParaRPr lang="en-US" sz="1600" dirty="0">
              <a:solidFill>
                <a:srgbClr val="000000">
                  <a:lumMod val="95000"/>
                  <a:lumOff val="5000"/>
                </a:srgbClr>
              </a:solidFill>
              <a:latin typeface="Quicksand Light"/>
              <a:sym typeface="Quicksand Light"/>
            </a:endParaRPr>
          </a:p>
          <a:p>
            <a:pPr marL="412750" lvl="0" indent="-285750" algn="justLow">
              <a:buClr>
                <a:srgbClr val="434343"/>
              </a:buClr>
              <a:buSzPts val="1600"/>
              <a:buFont typeface="Arial" panose="020B0604020202020204" pitchFamily="34" charset="0"/>
              <a:buChar char="•"/>
            </a:pPr>
            <a:r>
              <a:rPr lang="en-US" sz="1600" b="1" dirty="0">
                <a:solidFill>
                  <a:srgbClr val="000000">
                    <a:lumMod val="95000"/>
                    <a:lumOff val="5000"/>
                  </a:srgbClr>
                </a:solidFill>
                <a:latin typeface="Quicksand Light"/>
                <a:sym typeface="Quicksand Light"/>
              </a:rPr>
              <a:t>Liothyronine (synthetic T3) </a:t>
            </a:r>
            <a:r>
              <a:rPr lang="en-US" sz="1600" dirty="0">
                <a:solidFill>
                  <a:srgbClr val="000000">
                    <a:lumMod val="95000"/>
                    <a:lumOff val="5000"/>
                  </a:srgbClr>
                </a:solidFill>
                <a:latin typeface="Quicksand Light"/>
                <a:sym typeface="Quicksand Light"/>
              </a:rPr>
              <a:t>has uniform potency but has a higher incidence of cardiac adverse effects, higher cost, and difficulty in monitoring with conventional laboratory tests</a:t>
            </a:r>
          </a:p>
          <a:p>
            <a:pPr marL="412750" lvl="0" indent="-285750" algn="justLow">
              <a:buClr>
                <a:srgbClr val="434343"/>
              </a:buClr>
              <a:buSzPts val="1600"/>
              <a:buFont typeface="Arial" panose="020B0604020202020204" pitchFamily="34" charset="0"/>
              <a:buChar char="•"/>
            </a:pPr>
            <a:endParaRPr lang="en-US" sz="1600" dirty="0">
              <a:solidFill>
                <a:srgbClr val="000000">
                  <a:lumMod val="95000"/>
                  <a:lumOff val="5000"/>
                </a:srgbClr>
              </a:solidFill>
              <a:latin typeface="Quicksand Light"/>
              <a:sym typeface="Quicksand Light"/>
            </a:endParaRPr>
          </a:p>
          <a:p>
            <a:pPr marL="412750" lvl="0" indent="-285750" algn="justLow">
              <a:buClr>
                <a:srgbClr val="434343"/>
              </a:buClr>
              <a:buSzPts val="1600"/>
              <a:buFont typeface="Arial" panose="020B0604020202020204" pitchFamily="34" charset="0"/>
              <a:buChar char="•"/>
            </a:pPr>
            <a:endParaRPr lang="en-US" sz="1600" dirty="0">
              <a:solidFill>
                <a:srgbClr val="000000">
                  <a:lumMod val="95000"/>
                  <a:lumOff val="5000"/>
                </a:srgbClr>
              </a:solidFill>
              <a:latin typeface="Quicksand Light"/>
              <a:sym typeface="Quicksand Light"/>
            </a:endParaRPr>
          </a:p>
        </p:txBody>
      </p:sp>
    </p:spTree>
    <p:extLst>
      <p:ext uri="{BB962C8B-B14F-4D97-AF65-F5344CB8AC3E}">
        <p14:creationId xmlns:p14="http://schemas.microsoft.com/office/powerpoint/2010/main" val="2682344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73C68-FBAC-4748-AD89-F603476791A8}"/>
              </a:ext>
            </a:extLst>
          </p:cNvPr>
          <p:cNvSpPr>
            <a:spLocks noGrp="1"/>
          </p:cNvSpPr>
          <p:nvPr>
            <p:ph type="title"/>
          </p:nvPr>
        </p:nvSpPr>
        <p:spPr>
          <a:xfrm>
            <a:off x="157941" y="540976"/>
            <a:ext cx="7680961" cy="613844"/>
          </a:xfrm>
        </p:spPr>
        <p:txBody>
          <a:bodyPr/>
          <a:lstStyle/>
          <a:p>
            <a:r>
              <a:rPr lang="en-US" sz="2800" dirty="0"/>
              <a:t>TREATMENT OF  HYPOTHYROIDISM</a:t>
            </a:r>
          </a:p>
        </p:txBody>
      </p:sp>
      <p:sp>
        <p:nvSpPr>
          <p:cNvPr id="3" name="Text Placeholder 2">
            <a:extLst>
              <a:ext uri="{FF2B5EF4-FFF2-40B4-BE49-F238E27FC236}">
                <a16:creationId xmlns:a16="http://schemas.microsoft.com/office/drawing/2014/main" id="{43E445D9-8B5A-9247-8ED2-9111776B4F43}"/>
              </a:ext>
            </a:extLst>
          </p:cNvPr>
          <p:cNvSpPr>
            <a:spLocks noGrp="1"/>
          </p:cNvSpPr>
          <p:nvPr>
            <p:ph type="body" idx="1"/>
          </p:nvPr>
        </p:nvSpPr>
        <p:spPr>
          <a:xfrm>
            <a:off x="656705" y="1080654"/>
            <a:ext cx="8030095" cy="3790603"/>
          </a:xfrm>
        </p:spPr>
        <p:txBody>
          <a:bodyPr/>
          <a:lstStyle/>
          <a:p>
            <a:pPr marL="127000" lvl="0" indent="0" algn="l">
              <a:buNone/>
            </a:pPr>
            <a:endParaRPr lang="en-US" dirty="0">
              <a:solidFill>
                <a:schemeClr val="tx1">
                  <a:lumMod val="95000"/>
                  <a:lumOff val="5000"/>
                </a:schemeClr>
              </a:solidFill>
            </a:endParaRPr>
          </a:p>
          <a:p>
            <a:pPr lvl="0" algn="justLow"/>
            <a:r>
              <a:rPr lang="en-US" dirty="0">
                <a:solidFill>
                  <a:schemeClr val="tx1">
                    <a:lumMod val="95000"/>
                    <a:lumOff val="5000"/>
                  </a:schemeClr>
                </a:solidFill>
              </a:rPr>
              <a:t>Although treatment of subclinical hypothyroidism is controversial, patients presenting with marked elevations in TSH (&gt;10 </a:t>
            </a:r>
            <a:r>
              <a:rPr lang="en-US" dirty="0" err="1">
                <a:solidFill>
                  <a:schemeClr val="tx1">
                    <a:lumMod val="95000"/>
                    <a:lumOff val="5000"/>
                  </a:schemeClr>
                </a:solidFill>
              </a:rPr>
              <a:t>mIU</a:t>
            </a:r>
            <a:r>
              <a:rPr lang="en-US" dirty="0">
                <a:solidFill>
                  <a:schemeClr val="tx1">
                    <a:lumMod val="95000"/>
                    <a:lumOff val="5000"/>
                  </a:schemeClr>
                </a:solidFill>
              </a:rPr>
              <a:t>/L) and high titers of thyroid peroxidase antibody or prior treatment with sodium iodide–131 may be most likely to benefit from treatment.</a:t>
            </a:r>
          </a:p>
          <a:p>
            <a:pPr algn="justLow"/>
            <a:endParaRPr lang="en-US" dirty="0">
              <a:solidFill>
                <a:schemeClr val="tx1">
                  <a:lumMod val="95000"/>
                  <a:lumOff val="5000"/>
                </a:schemeClr>
              </a:solidFill>
            </a:endParaRPr>
          </a:p>
          <a:p>
            <a:pPr algn="justLow"/>
            <a:r>
              <a:rPr lang="en-US" dirty="0">
                <a:solidFill>
                  <a:schemeClr val="tx1">
                    <a:lumMod val="95000"/>
                    <a:lumOff val="5000"/>
                  </a:schemeClr>
                </a:solidFill>
              </a:rPr>
              <a:t>Levothyroxine is the drug of choice for pregnant women, and the goal is to decrease TSH to the normal reference range for pregnancy.</a:t>
            </a:r>
          </a:p>
          <a:p>
            <a:pPr algn="justLow"/>
            <a:endParaRPr lang="en-US" dirty="0">
              <a:solidFill>
                <a:schemeClr val="tx1">
                  <a:lumMod val="95000"/>
                  <a:lumOff val="5000"/>
                </a:schemeClr>
              </a:solidFill>
            </a:endParaRPr>
          </a:p>
          <a:p>
            <a:pPr algn="justLow"/>
            <a:endParaRPr lang="en-US" dirty="0">
              <a:solidFill>
                <a:schemeClr val="tx1">
                  <a:lumMod val="95000"/>
                  <a:lumOff val="5000"/>
                </a:schemeClr>
              </a:solidFill>
            </a:endParaRPr>
          </a:p>
          <a:p>
            <a:pPr marL="127000" indent="0" algn="l">
              <a:buNone/>
            </a:pPr>
            <a:endParaRPr lang="en-US" dirty="0"/>
          </a:p>
        </p:txBody>
      </p:sp>
      <p:pic>
        <p:nvPicPr>
          <p:cNvPr id="24578" name="Picture 2" descr="Fitness thyroid character cartoon style Royalty Free Vector">
            <a:extLst>
              <a:ext uri="{FF2B5EF4-FFF2-40B4-BE49-F238E27FC236}">
                <a16:creationId xmlns:a16="http://schemas.microsoft.com/office/drawing/2014/main" id="{989C47DA-A166-854D-A773-FDBD1658D4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59"/>
          <a:stretch/>
        </p:blipFill>
        <p:spPr bwMode="auto">
          <a:xfrm>
            <a:off x="6774874" y="3306648"/>
            <a:ext cx="1712422" cy="1705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26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74ACA28-A4DE-0C47-82BC-23A44719F27B}"/>
              </a:ext>
            </a:extLst>
          </p:cNvPr>
          <p:cNvSpPr>
            <a:spLocks noGrp="1"/>
          </p:cNvSpPr>
          <p:nvPr>
            <p:ph type="subTitle" idx="1"/>
          </p:nvPr>
        </p:nvSpPr>
        <p:spPr>
          <a:xfrm>
            <a:off x="2003700" y="1501338"/>
            <a:ext cx="5136600" cy="1786800"/>
          </a:xfrm>
        </p:spPr>
        <p:txBody>
          <a:bodyPr/>
          <a:lstStyle/>
          <a:p>
            <a:pPr algn="l">
              <a:buFont typeface="Arial" panose="020B0604020202020204" pitchFamily="34" charset="0"/>
              <a:buChar char="•"/>
            </a:pPr>
            <a:r>
              <a:rPr lang="en-US" sz="1600" dirty="0">
                <a:solidFill>
                  <a:schemeClr val="tx1">
                    <a:lumMod val="95000"/>
                    <a:lumOff val="5000"/>
                  </a:schemeClr>
                </a:solidFill>
              </a:rPr>
              <a:t>Excessive doses of thyroid hormone may lead to heart failure, angina pectoris, and myocardial infarction (MI).</a:t>
            </a:r>
          </a:p>
          <a:p>
            <a:pPr marL="127000" indent="0" algn="l"/>
            <a:endParaRPr lang="en-US" sz="1600" dirty="0">
              <a:solidFill>
                <a:schemeClr val="tx1">
                  <a:lumMod val="95000"/>
                  <a:lumOff val="5000"/>
                </a:schemeClr>
              </a:solidFill>
            </a:endParaRPr>
          </a:p>
          <a:p>
            <a:pPr algn="l">
              <a:buFont typeface="Arial" panose="020B0604020202020204" pitchFamily="34" charset="0"/>
              <a:buChar char="•"/>
            </a:pPr>
            <a:r>
              <a:rPr lang="en-US" sz="1600" dirty="0">
                <a:solidFill>
                  <a:schemeClr val="tx1">
                    <a:lumMod val="95000"/>
                    <a:lumOff val="5000"/>
                  </a:schemeClr>
                </a:solidFill>
              </a:rPr>
              <a:t>Hyperthyroidism leads to reduced bone density and increased risk of fracture.</a:t>
            </a:r>
          </a:p>
          <a:p>
            <a:pPr algn="l">
              <a:buFont typeface="Arial" panose="020B0604020202020204" pitchFamily="34" charset="0"/>
              <a:buChar char="•"/>
            </a:pPr>
            <a:endParaRPr lang="en-US" sz="1600" dirty="0"/>
          </a:p>
        </p:txBody>
      </p:sp>
      <p:sp>
        <p:nvSpPr>
          <p:cNvPr id="5" name="Rectangle 4">
            <a:extLst>
              <a:ext uri="{FF2B5EF4-FFF2-40B4-BE49-F238E27FC236}">
                <a16:creationId xmlns:a16="http://schemas.microsoft.com/office/drawing/2014/main" id="{A094BE65-470D-2B42-AE29-66BA7B2C69F6}"/>
              </a:ext>
            </a:extLst>
          </p:cNvPr>
          <p:cNvSpPr/>
          <p:nvPr/>
        </p:nvSpPr>
        <p:spPr>
          <a:xfrm>
            <a:off x="2177909" y="350953"/>
            <a:ext cx="4572000" cy="523220"/>
          </a:xfrm>
          <a:prstGeom prst="rect">
            <a:avLst/>
          </a:prstGeom>
        </p:spPr>
        <p:txBody>
          <a:bodyPr>
            <a:spAutoFit/>
          </a:bodyPr>
          <a:lstStyle/>
          <a:p>
            <a:pPr algn="ctr"/>
            <a:r>
              <a:rPr lang="en-US" sz="2800" dirty="0">
                <a:solidFill>
                  <a:srgbClr val="E5344C"/>
                </a:solidFill>
                <a:latin typeface="Pacifico"/>
                <a:sym typeface="Pacifico"/>
              </a:rPr>
              <a:t>Side effects </a:t>
            </a:r>
            <a:endParaRPr lang="en-US" dirty="0"/>
          </a:p>
        </p:txBody>
      </p:sp>
      <p:pic>
        <p:nvPicPr>
          <p:cNvPr id="6" name="Picture 5">
            <a:extLst>
              <a:ext uri="{FF2B5EF4-FFF2-40B4-BE49-F238E27FC236}">
                <a16:creationId xmlns:a16="http://schemas.microsoft.com/office/drawing/2014/main" id="{288A6C74-2F29-614F-9F1A-19CFDDD0068C}"/>
              </a:ext>
            </a:extLst>
          </p:cNvPr>
          <p:cNvPicPr>
            <a:picLocks noChangeAspect="1"/>
          </p:cNvPicPr>
          <p:nvPr/>
        </p:nvPicPr>
        <p:blipFill>
          <a:blip r:embed="rId2"/>
          <a:stretch>
            <a:fillRect/>
          </a:stretch>
        </p:blipFill>
        <p:spPr>
          <a:xfrm>
            <a:off x="3773978" y="3374990"/>
            <a:ext cx="2846994" cy="1768510"/>
          </a:xfrm>
          <a:prstGeom prst="rect">
            <a:avLst/>
          </a:prstGeom>
        </p:spPr>
      </p:pic>
    </p:spTree>
    <p:extLst>
      <p:ext uri="{BB962C8B-B14F-4D97-AF65-F5344CB8AC3E}">
        <p14:creationId xmlns:p14="http://schemas.microsoft.com/office/powerpoint/2010/main" val="1556842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A164-94E0-1642-A836-69FDC34489EF}"/>
              </a:ext>
            </a:extLst>
          </p:cNvPr>
          <p:cNvSpPr>
            <a:spLocks noGrp="1"/>
          </p:cNvSpPr>
          <p:nvPr>
            <p:ph type="title"/>
          </p:nvPr>
        </p:nvSpPr>
        <p:spPr>
          <a:xfrm>
            <a:off x="900792" y="321934"/>
            <a:ext cx="6921484" cy="572700"/>
          </a:xfrm>
        </p:spPr>
        <p:txBody>
          <a:bodyPr/>
          <a:lstStyle/>
          <a:p>
            <a:r>
              <a:rPr lang="en-US" dirty="0"/>
              <a:t>Drug-Drug and Drug-Food Interactions</a:t>
            </a:r>
          </a:p>
        </p:txBody>
      </p:sp>
      <p:sp>
        <p:nvSpPr>
          <p:cNvPr id="3" name="Subtitle 2">
            <a:extLst>
              <a:ext uri="{FF2B5EF4-FFF2-40B4-BE49-F238E27FC236}">
                <a16:creationId xmlns:a16="http://schemas.microsoft.com/office/drawing/2014/main" id="{863A8D53-340E-8742-9072-C9B6A0D0FF10}"/>
              </a:ext>
            </a:extLst>
          </p:cNvPr>
          <p:cNvSpPr>
            <a:spLocks noGrp="1"/>
          </p:cNvSpPr>
          <p:nvPr>
            <p:ph type="subTitle" idx="1"/>
          </p:nvPr>
        </p:nvSpPr>
        <p:spPr>
          <a:xfrm>
            <a:off x="390698" y="1011011"/>
            <a:ext cx="7656022" cy="3461235"/>
          </a:xfrm>
        </p:spPr>
        <p:txBody>
          <a:bodyPr/>
          <a:lstStyle/>
          <a:p>
            <a:pPr algn="justLow">
              <a:buFont typeface="Arial" panose="020B0604020202020204" pitchFamily="34" charset="0"/>
              <a:buChar char="•"/>
            </a:pPr>
            <a:r>
              <a:rPr lang="en-US" dirty="0">
                <a:solidFill>
                  <a:schemeClr val="tx1">
                    <a:lumMod val="95000"/>
                    <a:lumOff val="5000"/>
                  </a:schemeClr>
                </a:solidFill>
              </a:rPr>
              <a:t>Drugs and food that result in impairing the GI absorption of levothyroxine include: Cholestyramine, calcium carbonate, sucralfate, aluminum hydroxide, ferrous sulfate, soybean formula, dietary fiber supplements, and espresso coffee </a:t>
            </a:r>
          </a:p>
          <a:p>
            <a:pPr marL="127000" indent="0" algn="justLow"/>
            <a:endParaRPr lang="en-US" dirty="0">
              <a:solidFill>
                <a:schemeClr val="tx1">
                  <a:lumMod val="95000"/>
                  <a:lumOff val="5000"/>
                </a:schemeClr>
              </a:solidFill>
            </a:endParaRPr>
          </a:p>
          <a:p>
            <a:pPr lvl="0">
              <a:buFont typeface="Arial" panose="020B0604020202020204" pitchFamily="34" charset="0"/>
              <a:buChar char="•"/>
            </a:pPr>
            <a:r>
              <a:rPr lang="en-US" dirty="0">
                <a:solidFill>
                  <a:schemeClr val="tx1">
                    <a:lumMod val="95000"/>
                    <a:lumOff val="5000"/>
                  </a:schemeClr>
                </a:solidFill>
              </a:rPr>
              <a:t>Drugs that increase </a:t>
            </a:r>
            <a:r>
              <a:rPr lang="en-US" dirty="0" err="1">
                <a:solidFill>
                  <a:schemeClr val="tx1">
                    <a:lumMod val="95000"/>
                    <a:lumOff val="5000"/>
                  </a:schemeClr>
                </a:solidFill>
              </a:rPr>
              <a:t>nondeiodinative</a:t>
            </a:r>
            <a:r>
              <a:rPr lang="en-US" dirty="0">
                <a:solidFill>
                  <a:schemeClr val="tx1">
                    <a:lumMod val="95000"/>
                    <a:lumOff val="5000"/>
                  </a:schemeClr>
                </a:solidFill>
              </a:rPr>
              <a:t> T4 clearance include rifampin, carbamazepine, and possibly phenytoin. </a:t>
            </a:r>
          </a:p>
          <a:p>
            <a:pPr lvl="0"/>
            <a:endParaRPr lang="en-US" dirty="0">
              <a:solidFill>
                <a:schemeClr val="tx1">
                  <a:lumMod val="95000"/>
                  <a:lumOff val="5000"/>
                </a:schemeClr>
              </a:solidFill>
            </a:endParaRPr>
          </a:p>
          <a:p>
            <a:pPr lvl="0">
              <a:buFont typeface="Arial" panose="020B0604020202020204" pitchFamily="34" charset="0"/>
              <a:buChar char="•"/>
            </a:pPr>
            <a:r>
              <a:rPr lang="en-US" dirty="0">
                <a:solidFill>
                  <a:schemeClr val="tx1">
                    <a:lumMod val="95000"/>
                    <a:lumOff val="5000"/>
                  </a:schemeClr>
                </a:solidFill>
              </a:rPr>
              <a:t>Selenium deficiency and amiodarone may block conversion of T4 to T3.</a:t>
            </a:r>
          </a:p>
          <a:p>
            <a:pPr marL="127000" lvl="0" indent="0"/>
            <a:endParaRPr lang="en-US" dirty="0">
              <a:solidFill>
                <a:schemeClr val="tx1">
                  <a:lumMod val="95000"/>
                  <a:lumOff val="5000"/>
                </a:schemeClr>
              </a:solidFill>
            </a:endParaRPr>
          </a:p>
          <a:p>
            <a:pPr algn="justLow">
              <a:buFont typeface="Arial" panose="020B0604020202020204" pitchFamily="34" charset="0"/>
              <a:buChar char="•"/>
            </a:pPr>
            <a:endParaRPr lang="en-US" dirty="0">
              <a:solidFill>
                <a:schemeClr val="tx1">
                  <a:lumMod val="95000"/>
                  <a:lumOff val="5000"/>
                </a:schemeClr>
              </a:solidFill>
            </a:endParaRPr>
          </a:p>
        </p:txBody>
      </p:sp>
    </p:spTree>
    <p:extLst>
      <p:ext uri="{BB962C8B-B14F-4D97-AF65-F5344CB8AC3E}">
        <p14:creationId xmlns:p14="http://schemas.microsoft.com/office/powerpoint/2010/main" val="10705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grpSp>
        <p:nvGrpSpPr>
          <p:cNvPr id="861" name="Google Shape;861;p63"/>
          <p:cNvGrpSpPr/>
          <p:nvPr/>
        </p:nvGrpSpPr>
        <p:grpSpPr>
          <a:xfrm>
            <a:off x="-81556" y="1313410"/>
            <a:ext cx="1968545" cy="2774897"/>
            <a:chOff x="1834350" y="1042776"/>
            <a:chExt cx="2952825" cy="3569149"/>
          </a:xfrm>
        </p:grpSpPr>
        <p:pic>
          <p:nvPicPr>
            <p:cNvPr id="862" name="Google Shape;862;p63"/>
            <p:cNvPicPr preferRelativeResize="0"/>
            <p:nvPr/>
          </p:nvPicPr>
          <p:blipFill>
            <a:blip r:embed="rId3">
              <a:alphaModFix amt="61000"/>
            </a:blip>
            <a:stretch>
              <a:fillRect/>
            </a:stretch>
          </p:blipFill>
          <p:spPr>
            <a:xfrm rot="-5400000">
              <a:off x="873788" y="2003338"/>
              <a:ext cx="3298224" cy="1377100"/>
            </a:xfrm>
            <a:prstGeom prst="rect">
              <a:avLst/>
            </a:prstGeom>
            <a:noFill/>
            <a:ln>
              <a:noFill/>
            </a:ln>
          </p:spPr>
        </p:pic>
        <p:pic>
          <p:nvPicPr>
            <p:cNvPr id="863" name="Google Shape;863;p63"/>
            <p:cNvPicPr preferRelativeResize="0"/>
            <p:nvPr/>
          </p:nvPicPr>
          <p:blipFill>
            <a:blip r:embed="rId4">
              <a:alphaModFix amt="62000"/>
            </a:blip>
            <a:stretch>
              <a:fillRect/>
            </a:stretch>
          </p:blipFill>
          <p:spPr>
            <a:xfrm>
              <a:off x="3120375" y="1156997"/>
              <a:ext cx="1281325" cy="1188278"/>
            </a:xfrm>
            <a:prstGeom prst="rect">
              <a:avLst/>
            </a:prstGeom>
            <a:noFill/>
            <a:ln>
              <a:noFill/>
            </a:ln>
          </p:spPr>
        </p:pic>
        <p:pic>
          <p:nvPicPr>
            <p:cNvPr id="864" name="Google Shape;864;p63"/>
            <p:cNvPicPr preferRelativeResize="0"/>
            <p:nvPr/>
          </p:nvPicPr>
          <p:blipFill>
            <a:blip r:embed="rId5">
              <a:alphaModFix amt="62000"/>
            </a:blip>
            <a:stretch>
              <a:fillRect/>
            </a:stretch>
          </p:blipFill>
          <p:spPr>
            <a:xfrm rot="5400000">
              <a:off x="2376237" y="2200988"/>
              <a:ext cx="3028550" cy="1793325"/>
            </a:xfrm>
            <a:prstGeom prst="rect">
              <a:avLst/>
            </a:prstGeom>
            <a:noFill/>
            <a:ln>
              <a:noFill/>
            </a:ln>
          </p:spPr>
        </p:pic>
        <p:pic>
          <p:nvPicPr>
            <p:cNvPr id="865" name="Google Shape;865;p63"/>
            <p:cNvPicPr preferRelativeResize="0"/>
            <p:nvPr/>
          </p:nvPicPr>
          <p:blipFill>
            <a:blip r:embed="rId4">
              <a:alphaModFix amt="62000"/>
            </a:blip>
            <a:stretch>
              <a:fillRect/>
            </a:stretch>
          </p:blipFill>
          <p:spPr>
            <a:xfrm>
              <a:off x="2019750" y="3423647"/>
              <a:ext cx="1281325" cy="1188278"/>
            </a:xfrm>
            <a:prstGeom prst="rect">
              <a:avLst/>
            </a:prstGeom>
            <a:noFill/>
            <a:ln>
              <a:noFill/>
            </a:ln>
          </p:spPr>
        </p:pic>
      </p:grpSp>
      <p:sp>
        <p:nvSpPr>
          <p:cNvPr id="866" name="Google Shape;866;p63"/>
          <p:cNvSpPr txBox="1">
            <a:spLocks noGrp="1"/>
          </p:cNvSpPr>
          <p:nvPr>
            <p:ph type="title"/>
          </p:nvPr>
        </p:nvSpPr>
        <p:spPr>
          <a:xfrm>
            <a:off x="986864" y="204870"/>
            <a:ext cx="4872322" cy="572700"/>
          </a:xfrm>
          <a:prstGeom prst="rect">
            <a:avLst/>
          </a:prstGeom>
        </p:spPr>
        <p:txBody>
          <a:bodyPr spcFirstLastPara="1" wrap="square" lIns="91425" tIns="91425" rIns="91425" bIns="91425" anchor="t" anchorCtr="0">
            <a:noAutofit/>
          </a:bodyPr>
          <a:lstStyle/>
          <a:p>
            <a:pPr lvl="0">
              <a:buClr>
                <a:schemeClr val="dk1"/>
              </a:buClr>
              <a:buSzPts val="1100"/>
            </a:pPr>
            <a:r>
              <a:rPr lang="en-US" dirty="0"/>
              <a:t>Myxedema coma </a:t>
            </a:r>
            <a:endParaRPr dirty="0"/>
          </a:p>
        </p:txBody>
      </p:sp>
      <p:sp>
        <p:nvSpPr>
          <p:cNvPr id="873" name="Google Shape;873;p63"/>
          <p:cNvSpPr txBox="1">
            <a:spLocks noGrp="1"/>
          </p:cNvSpPr>
          <p:nvPr>
            <p:ph type="subTitle" idx="1"/>
          </p:nvPr>
        </p:nvSpPr>
        <p:spPr>
          <a:xfrm>
            <a:off x="1886989" y="777570"/>
            <a:ext cx="6874626" cy="4126940"/>
          </a:xfrm>
          <a:prstGeom prst="rect">
            <a:avLst/>
          </a:prstGeom>
        </p:spPr>
        <p:txBody>
          <a:bodyPr spcFirstLastPara="1" wrap="square" lIns="91425" tIns="91425" rIns="91425" bIns="91425" anchor="t" anchorCtr="0">
            <a:noAutofit/>
          </a:bodyPr>
          <a:lstStyle/>
          <a:p>
            <a:pPr lvl="0">
              <a:buFont typeface="Arial" panose="020B0604020202020204" pitchFamily="34" charset="0"/>
              <a:buChar char="•"/>
            </a:pPr>
            <a:r>
              <a:rPr lang="en-US" dirty="0"/>
              <a:t>Myxedema coma is a rare consequence of decompensated hypothyroidism.</a:t>
            </a:r>
          </a:p>
          <a:p>
            <a:pPr marL="127000" lvl="0" indent="0"/>
            <a:endParaRPr lang="en-US" dirty="0"/>
          </a:p>
          <a:p>
            <a:pPr lvl="0"/>
            <a:endParaRPr lang="en-US" dirty="0"/>
          </a:p>
          <a:p>
            <a:pPr lvl="0">
              <a:buFont typeface="Arial" panose="020B0604020202020204" pitchFamily="34" charset="0"/>
              <a:buChar char="•"/>
            </a:pPr>
            <a:r>
              <a:rPr lang="en-US" dirty="0"/>
              <a:t>Clinical features include: hypothermia, advanced stages of hypothyroid symptoms, and altered sensorium ranging from delirium to coma.</a:t>
            </a:r>
          </a:p>
          <a:p>
            <a:pPr lvl="0"/>
            <a:endParaRPr lang="en-US" dirty="0"/>
          </a:p>
          <a:p>
            <a:pPr lvl="0"/>
            <a:endParaRPr lang="en-US" dirty="0"/>
          </a:p>
          <a:p>
            <a:pPr lvl="0">
              <a:buFont typeface="Arial" panose="020B0604020202020204" pitchFamily="34" charset="0"/>
              <a:buChar char="•"/>
            </a:pPr>
            <a:r>
              <a:rPr lang="en-US" dirty="0"/>
              <a:t> Mortality rates of 60% to 70% necessitate immediate and aggressive therapy.</a:t>
            </a:r>
          </a:p>
          <a:p>
            <a:pPr marL="0" lvl="0" indent="0" algn="l" rtl="0">
              <a:spcBef>
                <a:spcPts val="0"/>
              </a:spcBef>
              <a:spcAft>
                <a:spcPts val="1600"/>
              </a:spcAft>
              <a:buNone/>
            </a:pPr>
            <a:endParaRPr dirty="0"/>
          </a:p>
        </p:txBody>
      </p:sp>
      <p:pic>
        <p:nvPicPr>
          <p:cNvPr id="25604" name="Picture 4" descr="Pin on Thyroid Disease Symptoms">
            <a:extLst>
              <a:ext uri="{FF2B5EF4-FFF2-40B4-BE49-F238E27FC236}">
                <a16:creationId xmlns:a16="http://schemas.microsoft.com/office/drawing/2014/main" id="{81FAB658-35E7-DF42-A25D-D645DFCA98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9186" y="3474792"/>
            <a:ext cx="1606131" cy="166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38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6217-6E2D-4441-B07A-C4C0E2AB551D}"/>
              </a:ext>
            </a:extLst>
          </p:cNvPr>
          <p:cNvSpPr>
            <a:spLocks noGrp="1"/>
          </p:cNvSpPr>
          <p:nvPr>
            <p:ph type="title"/>
          </p:nvPr>
        </p:nvSpPr>
        <p:spPr>
          <a:xfrm>
            <a:off x="473825" y="438312"/>
            <a:ext cx="7984300" cy="572700"/>
          </a:xfrm>
        </p:spPr>
        <p:txBody>
          <a:bodyPr/>
          <a:lstStyle/>
          <a:p>
            <a:r>
              <a:rPr lang="en-US" dirty="0"/>
              <a:t>TREATMENT OF MYXEDEMA COMA</a:t>
            </a:r>
          </a:p>
        </p:txBody>
      </p:sp>
      <p:sp>
        <p:nvSpPr>
          <p:cNvPr id="3" name="Subtitle 2">
            <a:extLst>
              <a:ext uri="{FF2B5EF4-FFF2-40B4-BE49-F238E27FC236}">
                <a16:creationId xmlns:a16="http://schemas.microsoft.com/office/drawing/2014/main" id="{2A57D233-2EE5-774B-8D8A-444D6A911CE4}"/>
              </a:ext>
            </a:extLst>
          </p:cNvPr>
          <p:cNvSpPr>
            <a:spLocks noGrp="1"/>
          </p:cNvSpPr>
          <p:nvPr>
            <p:ph type="subTitle" idx="1"/>
          </p:nvPr>
        </p:nvSpPr>
        <p:spPr>
          <a:xfrm>
            <a:off x="473825" y="1188720"/>
            <a:ext cx="8237913" cy="3624349"/>
          </a:xfrm>
        </p:spPr>
        <p:txBody>
          <a:bodyPr/>
          <a:lstStyle/>
          <a:p>
            <a:pPr marL="514350" indent="-514350">
              <a:buFont typeface="+mj-lt"/>
              <a:buAutoNum type="arabicPeriod"/>
            </a:pPr>
            <a:r>
              <a:rPr lang="en-US" dirty="0">
                <a:solidFill>
                  <a:schemeClr val="tx1">
                    <a:lumMod val="95000"/>
                    <a:lumOff val="5000"/>
                  </a:schemeClr>
                </a:solidFill>
              </a:rPr>
              <a:t>Immediate and aggressive therapy with IV bolus levothyroxine</a:t>
            </a:r>
          </a:p>
          <a:p>
            <a:pPr marL="514350" indent="-514350">
              <a:buFont typeface="+mj-lt"/>
              <a:buAutoNum type="arabicPeriod"/>
            </a:pPr>
            <a:r>
              <a:rPr lang="en-US" dirty="0">
                <a:solidFill>
                  <a:schemeClr val="tx1">
                    <a:lumMod val="95000"/>
                    <a:lumOff val="5000"/>
                  </a:schemeClr>
                </a:solidFill>
              </a:rPr>
              <a:t>Initial treatment with IV liothyronine or a combination of both hormones has also been advocated because of impaired conversion of T4 to T3</a:t>
            </a:r>
          </a:p>
          <a:p>
            <a:pPr marL="514350" indent="-514350">
              <a:buFont typeface="+mj-lt"/>
              <a:buAutoNum type="arabicPeriod"/>
            </a:pPr>
            <a:r>
              <a:rPr lang="en-US" dirty="0">
                <a:solidFill>
                  <a:schemeClr val="tx1">
                    <a:lumMod val="95000"/>
                    <a:lumOff val="5000"/>
                  </a:schemeClr>
                </a:solidFill>
              </a:rPr>
              <a:t>Give glucocorticoid therapy with IV hydrocortisone every 8 hours until coexisting adrenal suppression is ruled out.</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Consciousness, lowered TSH concentrations, and improvement in vital signs are expected within 24 hours.</a:t>
            </a:r>
          </a:p>
          <a:p>
            <a:endParaRPr lang="en-US" dirty="0">
              <a:solidFill>
                <a:schemeClr val="tx1">
                  <a:lumMod val="95000"/>
                  <a:lumOff val="5000"/>
                </a:schemeClr>
              </a:solidFill>
            </a:endParaRPr>
          </a:p>
          <a:p>
            <a:pPr>
              <a:buFont typeface="Arial" panose="020B0604020202020204" pitchFamily="34" charset="0"/>
              <a:buChar char="•"/>
            </a:pPr>
            <a:r>
              <a:rPr lang="en-US" dirty="0">
                <a:solidFill>
                  <a:schemeClr val="tx1">
                    <a:lumMod val="95000"/>
                    <a:lumOff val="5000"/>
                  </a:schemeClr>
                </a:solidFill>
              </a:rPr>
              <a:t>Provide supportive therapy to maintain adequate ventilation, euglycemia, BP, and body temperature. Diagnose and treat underlying disorders such as sepsis and MI.</a:t>
            </a:r>
          </a:p>
          <a:p>
            <a:endParaRPr lang="en-US" dirty="0"/>
          </a:p>
        </p:txBody>
      </p:sp>
    </p:spTree>
    <p:extLst>
      <p:ext uri="{BB962C8B-B14F-4D97-AF65-F5344CB8AC3E}">
        <p14:creationId xmlns:p14="http://schemas.microsoft.com/office/powerpoint/2010/main" val="171599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6"/>
          <p:cNvSpPr txBox="1">
            <a:spLocks noGrp="1"/>
          </p:cNvSpPr>
          <p:nvPr>
            <p:ph type="title"/>
          </p:nvPr>
        </p:nvSpPr>
        <p:spPr>
          <a:xfrm>
            <a:off x="1749913" y="479290"/>
            <a:ext cx="5872500" cy="502800"/>
          </a:xfrm>
          <a:prstGeom prst="rect">
            <a:avLst/>
          </a:prstGeom>
        </p:spPr>
        <p:txBody>
          <a:bodyPr spcFirstLastPara="1" wrap="square" lIns="91425" tIns="91425" rIns="91425" bIns="91425" anchor="t" anchorCtr="0">
            <a:noAutofit/>
          </a:bodyPr>
          <a:lstStyle/>
          <a:p>
            <a:pPr lvl="0">
              <a:buClr>
                <a:schemeClr val="dk1"/>
              </a:buClr>
              <a:buSzPts val="1100"/>
            </a:pPr>
            <a:r>
              <a:rPr lang="en-US" sz="2800" b="0" dirty="0">
                <a:solidFill>
                  <a:srgbClr val="E5344C"/>
                </a:solidFill>
                <a:latin typeface="Pacifico"/>
                <a:sym typeface="Pacifico"/>
              </a:rPr>
              <a:t>Thyroid hormone synthesis </a:t>
            </a:r>
            <a:endParaRPr dirty="0"/>
          </a:p>
        </p:txBody>
      </p:sp>
      <p:sp>
        <p:nvSpPr>
          <p:cNvPr id="170" name="Google Shape;170;p36"/>
          <p:cNvSpPr txBox="1">
            <a:spLocks noGrp="1"/>
          </p:cNvSpPr>
          <p:nvPr>
            <p:ph type="subTitle" idx="1"/>
          </p:nvPr>
        </p:nvSpPr>
        <p:spPr>
          <a:xfrm>
            <a:off x="1434030" y="1407819"/>
            <a:ext cx="6072363" cy="3735681"/>
          </a:xfrm>
          <a:prstGeom prst="rect">
            <a:avLst/>
          </a:prstGeom>
        </p:spPr>
        <p:txBody>
          <a:bodyPr spcFirstLastPara="1" wrap="square" lIns="91425" tIns="91425" rIns="91425" bIns="91425" anchor="t" anchorCtr="0">
            <a:noAutofit/>
          </a:bodyPr>
          <a:lstStyle/>
          <a:p>
            <a:pPr marL="469900" indent="-342900" algn="just">
              <a:buFont typeface="Arial" panose="020B0604020202020204" pitchFamily="34" charset="0"/>
              <a:buChar char="•"/>
            </a:pPr>
            <a:r>
              <a:rPr lang="en-US" sz="2000" dirty="0">
                <a:solidFill>
                  <a:schemeClr val="tx1">
                    <a:lumMod val="95000"/>
                    <a:lumOff val="5000"/>
                  </a:schemeClr>
                </a:solidFill>
              </a:rPr>
              <a:t>T</a:t>
            </a:r>
            <a:r>
              <a:rPr lang="en-US" sz="2000" baseline="-25000" dirty="0">
                <a:solidFill>
                  <a:schemeClr val="tx1">
                    <a:lumMod val="95000"/>
                    <a:lumOff val="5000"/>
                  </a:schemeClr>
                </a:solidFill>
              </a:rPr>
              <a:t>4</a:t>
            </a:r>
            <a:r>
              <a:rPr lang="en-US" sz="2000" dirty="0">
                <a:solidFill>
                  <a:schemeClr val="tx1">
                    <a:lumMod val="95000"/>
                    <a:lumOff val="5000"/>
                  </a:schemeClr>
                </a:solidFill>
              </a:rPr>
              <a:t> is secreted solely from the thyroid, while less than 20% of T</a:t>
            </a:r>
            <a:r>
              <a:rPr lang="en-US" sz="2000" baseline="-25000" dirty="0">
                <a:solidFill>
                  <a:schemeClr val="tx1">
                    <a:lumMod val="95000"/>
                    <a:lumOff val="5000"/>
                  </a:schemeClr>
                </a:solidFill>
              </a:rPr>
              <a:t>3</a:t>
            </a:r>
            <a:r>
              <a:rPr lang="en-US" sz="2000" dirty="0">
                <a:solidFill>
                  <a:schemeClr val="tx1">
                    <a:lumMod val="95000"/>
                    <a:lumOff val="5000"/>
                  </a:schemeClr>
                </a:solidFill>
              </a:rPr>
              <a:t> is produced there; most T</a:t>
            </a:r>
            <a:r>
              <a:rPr lang="en-US" sz="2000" baseline="-25000" dirty="0">
                <a:solidFill>
                  <a:schemeClr val="tx1">
                    <a:lumMod val="95000"/>
                    <a:lumOff val="5000"/>
                  </a:schemeClr>
                </a:solidFill>
              </a:rPr>
              <a:t>3</a:t>
            </a:r>
            <a:r>
              <a:rPr lang="en-US" sz="2000" dirty="0">
                <a:solidFill>
                  <a:schemeClr val="tx1">
                    <a:lumMod val="95000"/>
                    <a:lumOff val="5000"/>
                  </a:schemeClr>
                </a:solidFill>
              </a:rPr>
              <a:t> is formed from breakdown of T</a:t>
            </a:r>
            <a:r>
              <a:rPr lang="en-US" sz="2000" baseline="-25000" dirty="0">
                <a:solidFill>
                  <a:schemeClr val="tx1">
                    <a:lumMod val="95000"/>
                    <a:lumOff val="5000"/>
                  </a:schemeClr>
                </a:solidFill>
              </a:rPr>
              <a:t>4</a:t>
            </a:r>
            <a:r>
              <a:rPr lang="en-US" sz="2000" dirty="0">
                <a:solidFill>
                  <a:schemeClr val="tx1">
                    <a:lumMod val="95000"/>
                    <a:lumOff val="5000"/>
                  </a:schemeClr>
                </a:solidFill>
              </a:rPr>
              <a:t> catalyzed by the enzyme 5′-monodeiodinase in extrathyroidal peripheral tissues.</a:t>
            </a:r>
          </a:p>
          <a:p>
            <a:pPr algn="just"/>
            <a:endParaRPr lang="en-US" sz="2000" dirty="0">
              <a:solidFill>
                <a:schemeClr val="tx1">
                  <a:lumMod val="95000"/>
                  <a:lumOff val="5000"/>
                </a:schemeClr>
              </a:solidFill>
            </a:endParaRPr>
          </a:p>
          <a:p>
            <a:pPr marL="469900" indent="-342900" algn="just">
              <a:buFont typeface="Arial" panose="020B0604020202020204" pitchFamily="34" charset="0"/>
              <a:buChar char="•"/>
            </a:pPr>
            <a:r>
              <a:rPr lang="en-US" sz="2000" dirty="0">
                <a:solidFill>
                  <a:schemeClr val="tx1">
                    <a:lumMod val="95000"/>
                    <a:lumOff val="5000"/>
                  </a:schemeClr>
                </a:solidFill>
              </a:rPr>
              <a:t>T</a:t>
            </a:r>
            <a:r>
              <a:rPr lang="en-US" sz="2000" baseline="-25000" dirty="0">
                <a:solidFill>
                  <a:schemeClr val="tx1">
                    <a:lumMod val="95000"/>
                    <a:lumOff val="5000"/>
                  </a:schemeClr>
                </a:solidFill>
              </a:rPr>
              <a:t>3</a:t>
            </a:r>
            <a:r>
              <a:rPr lang="en-US" sz="2000" dirty="0">
                <a:solidFill>
                  <a:schemeClr val="tx1">
                    <a:lumMod val="95000"/>
                    <a:lumOff val="5000"/>
                  </a:schemeClr>
                </a:solidFill>
              </a:rPr>
              <a:t> is five times more active than T</a:t>
            </a:r>
            <a:r>
              <a:rPr lang="en-US" sz="2000" baseline="-25000" dirty="0">
                <a:solidFill>
                  <a:schemeClr val="tx1">
                    <a:lumMod val="95000"/>
                    <a:lumOff val="5000"/>
                  </a:schemeClr>
                </a:solidFill>
              </a:rPr>
              <a:t>4</a:t>
            </a:r>
            <a:r>
              <a:rPr lang="en-US" sz="2000" dirty="0">
                <a:solidFill>
                  <a:schemeClr val="tx1">
                    <a:lumMod val="95000"/>
                    <a:lumOff val="5000"/>
                  </a:schemeClr>
                </a:solidFill>
              </a:rPr>
              <a:t>. T</a:t>
            </a:r>
            <a:r>
              <a:rPr lang="en-US" sz="2000" baseline="-25000" dirty="0">
                <a:solidFill>
                  <a:schemeClr val="tx1">
                    <a:lumMod val="95000"/>
                    <a:lumOff val="5000"/>
                  </a:schemeClr>
                </a:solidFill>
              </a:rPr>
              <a:t>4</a:t>
            </a:r>
            <a:r>
              <a:rPr lang="en-US" sz="2000" dirty="0">
                <a:solidFill>
                  <a:schemeClr val="tx1">
                    <a:lumMod val="95000"/>
                    <a:lumOff val="5000"/>
                  </a:schemeClr>
                </a:solidFill>
              </a:rPr>
              <a:t> may also be acted on by 5-monodeiodinase to form reverse T</a:t>
            </a:r>
            <a:r>
              <a:rPr lang="en-US" sz="2000" baseline="-25000" dirty="0">
                <a:solidFill>
                  <a:schemeClr val="tx1">
                    <a:lumMod val="95000"/>
                    <a:lumOff val="5000"/>
                  </a:schemeClr>
                </a:solidFill>
              </a:rPr>
              <a:t>3</a:t>
            </a:r>
            <a:r>
              <a:rPr lang="en-US" sz="2000" dirty="0">
                <a:solidFill>
                  <a:schemeClr val="tx1">
                    <a:lumMod val="95000"/>
                    <a:lumOff val="5000"/>
                  </a:schemeClr>
                </a:solidFill>
              </a:rPr>
              <a:t>, which has no known biologic activity.</a:t>
            </a:r>
          </a:p>
          <a:p>
            <a:pPr marL="127000" indent="0" algn="just"/>
            <a:endParaRPr lang="en-US" sz="2000" dirty="0">
              <a:solidFill>
                <a:schemeClr val="tx1">
                  <a:lumMod val="95000"/>
                  <a:lumOff val="5000"/>
                </a:schemeClr>
              </a:solidFill>
            </a:endParaRPr>
          </a:p>
          <a:p>
            <a:pPr marL="469900" indent="-342900" algn="just">
              <a:buFont typeface="Arial" panose="020B0604020202020204" pitchFamily="34" charset="0"/>
              <a:buChar char="•"/>
            </a:pPr>
            <a:endParaRPr lang="en-US" sz="2000" dirty="0">
              <a:solidFill>
                <a:schemeClr val="tx1">
                  <a:lumMod val="95000"/>
                  <a:lumOff val="5000"/>
                </a:schemeClr>
              </a:solidFill>
            </a:endParaRPr>
          </a:p>
          <a:p>
            <a:pPr marL="0" lvl="0" indent="0" algn="ctr" rtl="0">
              <a:spcBef>
                <a:spcPts val="0"/>
              </a:spcBef>
              <a:spcAft>
                <a:spcPts val="1600"/>
              </a:spcAft>
              <a:buNone/>
            </a:pP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2"/>
          <p:cNvPicPr preferRelativeResize="0"/>
          <p:nvPr/>
        </p:nvPicPr>
        <p:blipFill>
          <a:blip r:embed="rId3">
            <a:alphaModFix/>
          </a:blip>
          <a:stretch>
            <a:fillRect/>
          </a:stretch>
        </p:blipFill>
        <p:spPr>
          <a:xfrm>
            <a:off x="0" y="1554479"/>
            <a:ext cx="2053243" cy="2044931"/>
          </a:xfrm>
          <a:prstGeom prst="rect">
            <a:avLst/>
          </a:prstGeom>
          <a:noFill/>
          <a:ln>
            <a:noFill/>
          </a:ln>
        </p:spPr>
      </p:pic>
      <p:sp>
        <p:nvSpPr>
          <p:cNvPr id="283" name="Google Shape;283;p42"/>
          <p:cNvSpPr txBox="1">
            <a:spLocks noGrp="1"/>
          </p:cNvSpPr>
          <p:nvPr>
            <p:ph type="title"/>
          </p:nvPr>
        </p:nvSpPr>
        <p:spPr>
          <a:xfrm>
            <a:off x="507076" y="438312"/>
            <a:ext cx="8296101" cy="572700"/>
          </a:xfrm>
          <a:prstGeom prst="rect">
            <a:avLst/>
          </a:prstGeom>
        </p:spPr>
        <p:txBody>
          <a:bodyPr spcFirstLastPara="1" wrap="square" lIns="91425" tIns="91425" rIns="91425" bIns="91425" anchor="t" anchorCtr="0">
            <a:noAutofit/>
          </a:bodyPr>
          <a:lstStyle/>
          <a:p>
            <a:pPr lvl="0"/>
            <a:r>
              <a:rPr lang="en-US" dirty="0"/>
              <a:t>EVALUATION OF THERAPEUTIC OUTCOMES</a:t>
            </a:r>
            <a:endParaRPr b="1" dirty="0"/>
          </a:p>
        </p:txBody>
      </p:sp>
      <p:sp>
        <p:nvSpPr>
          <p:cNvPr id="284" name="Google Shape;284;p42"/>
          <p:cNvSpPr txBox="1">
            <a:spLocks noGrp="1"/>
          </p:cNvSpPr>
          <p:nvPr>
            <p:ph type="subTitle" idx="1"/>
          </p:nvPr>
        </p:nvSpPr>
        <p:spPr>
          <a:xfrm>
            <a:off x="2111433" y="1438102"/>
            <a:ext cx="6483927" cy="3408218"/>
          </a:xfrm>
          <a:prstGeom prst="rect">
            <a:avLst/>
          </a:prstGeom>
        </p:spPr>
        <p:txBody>
          <a:bodyPr spcFirstLastPara="1" wrap="square" lIns="91425" tIns="91425" rIns="91425" bIns="91425" anchor="t" anchorCtr="0">
            <a:noAutofit/>
          </a:bodyPr>
          <a:lstStyle/>
          <a:p>
            <a:pPr algn="justLow">
              <a:buFont typeface="Arial" panose="020B0604020202020204" pitchFamily="34" charset="0"/>
              <a:buChar char="•"/>
            </a:pPr>
            <a:r>
              <a:rPr lang="en-US" dirty="0">
                <a:solidFill>
                  <a:schemeClr val="tx1">
                    <a:lumMod val="95000"/>
                    <a:lumOff val="5000"/>
                  </a:schemeClr>
                </a:solidFill>
              </a:rPr>
              <a:t>Serum TSH concentration is the most sensitive and specific. Concentrations begin to fall within hours and are usually normalized within 2 to 6 weeks.</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Check both TSH and T4 concentrations every 6 weeks until a euthyroid state is achieved.</a:t>
            </a:r>
          </a:p>
          <a:p>
            <a:pPr algn="justLow"/>
            <a:endParaRPr lang="en-US" dirty="0">
              <a:solidFill>
                <a:schemeClr val="tx1">
                  <a:lumMod val="95000"/>
                  <a:lumOff val="5000"/>
                </a:schemeClr>
              </a:solidFill>
            </a:endParaRPr>
          </a:p>
          <a:p>
            <a:pPr algn="justLow">
              <a:buFont typeface="Arial" panose="020B0604020202020204" pitchFamily="34" charset="0"/>
              <a:buChar char="•"/>
            </a:pPr>
            <a:r>
              <a:rPr lang="en-US" dirty="0">
                <a:solidFill>
                  <a:schemeClr val="tx1">
                    <a:lumMod val="95000"/>
                    <a:lumOff val="5000"/>
                  </a:schemeClr>
                </a:solidFill>
              </a:rPr>
              <a:t>In patients with hypothyroidism caused by hypothalamic or pituitary failure, alleviation of the clinical syndrome and restoration of serum T4 to the normal range are the only criteria available for estimating the appropriate replacement dose of levothyroxine.</a:t>
            </a:r>
          </a:p>
          <a:p>
            <a:pPr marL="0" lvl="0" indent="0" algn="l" rtl="0">
              <a:spcBef>
                <a:spcPts val="0"/>
              </a:spcBef>
              <a:spcAft>
                <a:spcPts val="1600"/>
              </a:spcAft>
              <a:buNone/>
            </a:pPr>
            <a:endParaRPr dirty="0"/>
          </a:p>
        </p:txBody>
      </p:sp>
      <p:pic>
        <p:nvPicPr>
          <p:cNvPr id="287" name="Google Shape;287;p42"/>
          <p:cNvPicPr preferRelativeResize="0"/>
          <p:nvPr/>
        </p:nvPicPr>
        <p:blipFill>
          <a:blip r:embed="rId4">
            <a:alphaModFix amt="65000"/>
          </a:blip>
          <a:stretch>
            <a:fillRect/>
          </a:stretch>
        </p:blipFill>
        <p:spPr>
          <a:xfrm rot="5400000">
            <a:off x="329971" y="1970381"/>
            <a:ext cx="1393299" cy="1353312"/>
          </a:xfrm>
          <a:prstGeom prst="rect">
            <a:avLst/>
          </a:prstGeom>
          <a:noFill/>
          <a:ln>
            <a:noFill/>
          </a:ln>
        </p:spPr>
      </p:pic>
      <p:pic>
        <p:nvPicPr>
          <p:cNvPr id="26626" name="Picture 2" descr="Have Idea Thyroid Mascot Cartoon Style Vector Illustration — Stock Vector ©  kongvector #198477714">
            <a:extLst>
              <a:ext uri="{FF2B5EF4-FFF2-40B4-BE49-F238E27FC236}">
                <a16:creationId xmlns:a16="http://schemas.microsoft.com/office/drawing/2014/main" id="{A661A07E-3CC2-674B-8B50-DC5DEBA269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380"/>
          <a:stretch/>
        </p:blipFill>
        <p:spPr bwMode="auto">
          <a:xfrm>
            <a:off x="448056" y="1950387"/>
            <a:ext cx="1255221" cy="1235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3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C58E-2E04-FE41-9FB7-9A5291D0E267}"/>
              </a:ext>
            </a:extLst>
          </p:cNvPr>
          <p:cNvSpPr>
            <a:spLocks noGrp="1"/>
          </p:cNvSpPr>
          <p:nvPr>
            <p:ph type="ctrTitle"/>
          </p:nvPr>
        </p:nvSpPr>
        <p:spPr>
          <a:xfrm>
            <a:off x="1484572" y="1587730"/>
            <a:ext cx="3394999" cy="701919"/>
          </a:xfrm>
        </p:spPr>
        <p:txBody>
          <a:bodyPr/>
          <a:lstStyle/>
          <a:p>
            <a:r>
              <a:rPr lang="en-US" sz="2600" dirty="0"/>
              <a:t>REFERENCE</a:t>
            </a:r>
          </a:p>
        </p:txBody>
      </p:sp>
      <p:sp>
        <p:nvSpPr>
          <p:cNvPr id="3" name="Subtitle 2">
            <a:extLst>
              <a:ext uri="{FF2B5EF4-FFF2-40B4-BE49-F238E27FC236}">
                <a16:creationId xmlns:a16="http://schemas.microsoft.com/office/drawing/2014/main" id="{A8872292-B29A-F54C-891B-3B3920352991}"/>
              </a:ext>
            </a:extLst>
          </p:cNvPr>
          <p:cNvSpPr>
            <a:spLocks noGrp="1"/>
          </p:cNvSpPr>
          <p:nvPr>
            <p:ph type="subTitle" idx="1"/>
          </p:nvPr>
        </p:nvSpPr>
        <p:spPr>
          <a:xfrm>
            <a:off x="631767" y="2289649"/>
            <a:ext cx="7880466" cy="1052067"/>
          </a:xfrm>
        </p:spPr>
        <p:txBody>
          <a:bodyPr/>
          <a:lstStyle/>
          <a:p>
            <a:pPr marL="127000" indent="0" algn="justLow"/>
            <a:r>
              <a:rPr lang="en-US" dirty="0">
                <a:solidFill>
                  <a:schemeClr val="tx1">
                    <a:lumMod val="95000"/>
                    <a:lumOff val="5000"/>
                  </a:schemeClr>
                </a:solidFill>
                <a:latin typeface="Calibri" panose="020F0502020204030204" pitchFamily="34" charset="0"/>
                <a:cs typeface="Calibri" panose="020F0502020204030204" pitchFamily="34" charset="0"/>
              </a:rPr>
              <a:t>Pharmacotherapy: A Pathophysiologic Approach, 11</a:t>
            </a:r>
            <a:r>
              <a:rPr lang="en-US" baseline="30000" dirty="0">
                <a:solidFill>
                  <a:schemeClr val="tx1">
                    <a:lumMod val="95000"/>
                    <a:lumOff val="5000"/>
                  </a:schemeClr>
                </a:solidFill>
              </a:rPr>
              <a:t>th</a:t>
            </a:r>
            <a:r>
              <a:rPr lang="en-US" dirty="0">
                <a:solidFill>
                  <a:schemeClr val="tx1">
                    <a:lumMod val="95000"/>
                    <a:lumOff val="5000"/>
                  </a:schemeClr>
                </a:solidFill>
                <a:latin typeface="Calibri" panose="020F0502020204030204" pitchFamily="34" charset="0"/>
                <a:cs typeface="Calibri" panose="020F0502020204030204" pitchFamily="34" charset="0"/>
              </a:rPr>
              <a:t> edition, Joseph T. </a:t>
            </a:r>
            <a:r>
              <a:rPr lang="en-US" dirty="0" err="1">
                <a:solidFill>
                  <a:schemeClr val="tx1">
                    <a:lumMod val="95000"/>
                    <a:lumOff val="5000"/>
                  </a:schemeClr>
                </a:solidFill>
                <a:latin typeface="Calibri" panose="020F0502020204030204" pitchFamily="34" charset="0"/>
                <a:cs typeface="Calibri" panose="020F0502020204030204" pitchFamily="34" charset="0"/>
              </a:rPr>
              <a:t>DiPiro</a:t>
            </a:r>
            <a:r>
              <a:rPr lang="en-US" dirty="0">
                <a:solidFill>
                  <a:schemeClr val="tx1">
                    <a:lumMod val="95000"/>
                    <a:lumOff val="5000"/>
                  </a:schemeClr>
                </a:solidFill>
                <a:latin typeface="Calibri" panose="020F0502020204030204" pitchFamily="34" charset="0"/>
                <a:cs typeface="Calibri" panose="020F0502020204030204" pitchFamily="34" charset="0"/>
              </a:rPr>
              <a:t>, Gary C. Yee, L. Michael Posey, Stuart T. Haines, Thomas D. Nolin, Vicki </a:t>
            </a:r>
            <a:r>
              <a:rPr lang="en-US" dirty="0" err="1">
                <a:solidFill>
                  <a:schemeClr val="tx1">
                    <a:lumMod val="95000"/>
                    <a:lumOff val="5000"/>
                  </a:schemeClr>
                </a:solidFill>
                <a:latin typeface="Calibri" panose="020F0502020204030204" pitchFamily="34" charset="0"/>
                <a:cs typeface="Calibri" panose="020F0502020204030204" pitchFamily="34" charset="0"/>
              </a:rPr>
              <a:t>Ellingrod</a:t>
            </a:r>
            <a:endParaRPr lang="en-US" dirty="0">
              <a:solidFill>
                <a:schemeClr val="tx1">
                  <a:lumMod val="95000"/>
                  <a:lumOff val="5000"/>
                </a:schemeClr>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41711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3" name="Google Shape;143;p34"/>
          <p:cNvPicPr preferRelativeResize="0"/>
          <p:nvPr/>
        </p:nvPicPr>
        <p:blipFill>
          <a:blip r:embed="rId3">
            <a:alphaModFix/>
          </a:blip>
          <a:stretch>
            <a:fillRect/>
          </a:stretch>
        </p:blipFill>
        <p:spPr>
          <a:xfrm>
            <a:off x="225010" y="3298836"/>
            <a:ext cx="896112" cy="832857"/>
          </a:xfrm>
          <a:prstGeom prst="rect">
            <a:avLst/>
          </a:prstGeom>
          <a:noFill/>
          <a:ln>
            <a:noFill/>
          </a:ln>
        </p:spPr>
      </p:pic>
      <p:pic>
        <p:nvPicPr>
          <p:cNvPr id="144" name="Google Shape;144;p34"/>
          <p:cNvPicPr preferRelativeResize="0"/>
          <p:nvPr/>
        </p:nvPicPr>
        <p:blipFill>
          <a:blip r:embed="rId4">
            <a:alphaModFix/>
          </a:blip>
          <a:stretch>
            <a:fillRect/>
          </a:stretch>
        </p:blipFill>
        <p:spPr>
          <a:xfrm>
            <a:off x="216340" y="1592129"/>
            <a:ext cx="781650" cy="722376"/>
          </a:xfrm>
          <a:prstGeom prst="rect">
            <a:avLst/>
          </a:prstGeom>
          <a:noFill/>
          <a:ln>
            <a:noFill/>
          </a:ln>
        </p:spPr>
      </p:pic>
      <p:sp>
        <p:nvSpPr>
          <p:cNvPr id="145" name="Google Shape;145;p34"/>
          <p:cNvSpPr txBox="1">
            <a:spLocks noGrp="1"/>
          </p:cNvSpPr>
          <p:nvPr>
            <p:ph type="title"/>
          </p:nvPr>
        </p:nvSpPr>
        <p:spPr>
          <a:xfrm>
            <a:off x="562961" y="350175"/>
            <a:ext cx="7691400" cy="572700"/>
          </a:xfrm>
          <a:prstGeom prst="rect">
            <a:avLst/>
          </a:prstGeom>
        </p:spPr>
        <p:txBody>
          <a:bodyPr spcFirstLastPara="1" wrap="square" lIns="91425" tIns="91425" rIns="91425" bIns="91425" anchor="t" anchorCtr="0">
            <a:noAutofit/>
          </a:bodyPr>
          <a:lstStyle/>
          <a:p>
            <a:r>
              <a:rPr lang="en-US" b="1" dirty="0"/>
              <a:t>Thyroid Hormone Regulation </a:t>
            </a:r>
            <a:br>
              <a:rPr lang="en-US" b="1" dirty="0"/>
            </a:br>
            <a:endParaRPr dirty="0"/>
          </a:p>
        </p:txBody>
      </p:sp>
      <p:sp>
        <p:nvSpPr>
          <p:cNvPr id="149" name="Google Shape;149;p34"/>
          <p:cNvSpPr txBox="1">
            <a:spLocks noGrp="1"/>
          </p:cNvSpPr>
          <p:nvPr>
            <p:ph type="subTitle" idx="2"/>
          </p:nvPr>
        </p:nvSpPr>
        <p:spPr>
          <a:xfrm>
            <a:off x="1176271" y="1626536"/>
            <a:ext cx="5382842" cy="1366045"/>
          </a:xfrm>
          <a:prstGeom prst="rect">
            <a:avLst/>
          </a:prstGeom>
        </p:spPr>
        <p:txBody>
          <a:bodyPr spcFirstLastPara="1" wrap="square" lIns="91425" tIns="91425" rIns="91425" bIns="91425" anchor="t" anchorCtr="0">
            <a:noAutofit/>
          </a:bodyPr>
          <a:lstStyle/>
          <a:p>
            <a:pPr marL="0" lvl="0" indent="0" algn="just">
              <a:spcAft>
                <a:spcPts val="1600"/>
              </a:spcAft>
            </a:pPr>
            <a:r>
              <a:rPr lang="en-US" dirty="0">
                <a:solidFill>
                  <a:schemeClr val="tx1">
                    <a:lumMod val="95000"/>
                    <a:lumOff val="5000"/>
                  </a:schemeClr>
                </a:solidFill>
              </a:rPr>
              <a:t>thyroid hormone is regulated by TSH secreted by the anterior pituitary. The secretion of TSH is itself under negative feedback control by the circulating level of free thyroid hormone and the positive influence of hypothalamic thyrotropin-releasing hormone (TRH)</a:t>
            </a:r>
            <a:endParaRPr dirty="0">
              <a:solidFill>
                <a:schemeClr val="tx1">
                  <a:lumMod val="95000"/>
                  <a:lumOff val="5000"/>
                </a:schemeClr>
              </a:solidFill>
            </a:endParaRPr>
          </a:p>
        </p:txBody>
      </p:sp>
      <p:sp>
        <p:nvSpPr>
          <p:cNvPr id="151" name="Google Shape;151;p34"/>
          <p:cNvSpPr txBox="1">
            <a:spLocks noGrp="1"/>
          </p:cNvSpPr>
          <p:nvPr>
            <p:ph type="subTitle" idx="6"/>
          </p:nvPr>
        </p:nvSpPr>
        <p:spPr>
          <a:xfrm>
            <a:off x="1294251" y="3422159"/>
            <a:ext cx="5264862" cy="1091651"/>
          </a:xfrm>
          <a:prstGeom prst="rect">
            <a:avLst/>
          </a:prstGeom>
        </p:spPr>
        <p:txBody>
          <a:bodyPr spcFirstLastPara="1" wrap="square" lIns="91425" tIns="91425" rIns="91425" bIns="91425" anchor="t" anchorCtr="0">
            <a:noAutofit/>
          </a:bodyPr>
          <a:lstStyle/>
          <a:p>
            <a:pPr marL="0" lvl="0" indent="0" algn="just">
              <a:spcAft>
                <a:spcPts val="1600"/>
              </a:spcAft>
            </a:pPr>
            <a:r>
              <a:rPr lang="en-US" dirty="0">
                <a:solidFill>
                  <a:schemeClr val="tx1">
                    <a:lumMod val="95000"/>
                    <a:lumOff val="5000"/>
                  </a:schemeClr>
                </a:solidFill>
              </a:rPr>
              <a:t>It is also regulated by </a:t>
            </a:r>
            <a:r>
              <a:rPr lang="en-US" dirty="0" err="1">
                <a:solidFill>
                  <a:schemeClr val="tx1">
                    <a:lumMod val="95000"/>
                    <a:lumOff val="5000"/>
                  </a:schemeClr>
                </a:solidFill>
              </a:rPr>
              <a:t>thr</a:t>
            </a:r>
            <a:r>
              <a:rPr lang="en-US" dirty="0">
                <a:solidFill>
                  <a:schemeClr val="tx1">
                    <a:lumMod val="95000"/>
                    <a:lumOff val="5000"/>
                  </a:schemeClr>
                </a:solidFill>
              </a:rPr>
              <a:t> extrathyroidal deiodination of T4 to T3 is regulated by a variety of factors including nutrition, nonthyroidal hormones, ambient temperatures, drugs, and illness.</a:t>
            </a:r>
            <a:endParaRPr dirty="0">
              <a:solidFill>
                <a:schemeClr val="tx1">
                  <a:lumMod val="95000"/>
                  <a:lumOff val="5000"/>
                </a:schemeClr>
              </a:solidFill>
            </a:endParaRPr>
          </a:p>
        </p:txBody>
      </p:sp>
      <p:sp>
        <p:nvSpPr>
          <p:cNvPr id="152" name="Google Shape;152;p34"/>
          <p:cNvSpPr txBox="1">
            <a:spLocks noGrp="1"/>
          </p:cNvSpPr>
          <p:nvPr>
            <p:ph type="title" idx="7"/>
          </p:nvPr>
        </p:nvSpPr>
        <p:spPr>
          <a:xfrm>
            <a:off x="324565" y="1640849"/>
            <a:ext cx="5652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
        <p:nvSpPr>
          <p:cNvPr id="155" name="Google Shape;155;p34"/>
          <p:cNvSpPr txBox="1">
            <a:spLocks noGrp="1"/>
          </p:cNvSpPr>
          <p:nvPr>
            <p:ph type="title" idx="9"/>
          </p:nvPr>
        </p:nvSpPr>
        <p:spPr>
          <a:xfrm>
            <a:off x="283165" y="3428914"/>
            <a:ext cx="6480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2</a:t>
            </a:r>
            <a:endParaRPr dirty="0"/>
          </a:p>
        </p:txBody>
      </p:sp>
      <p:pic>
        <p:nvPicPr>
          <p:cNvPr id="5122" name="Picture 2" descr="Thyroid Hormone Regulation | Pathway Medicine">
            <a:extLst>
              <a:ext uri="{FF2B5EF4-FFF2-40B4-BE49-F238E27FC236}">
                <a16:creationId xmlns:a16="http://schemas.microsoft.com/office/drawing/2014/main" id="{616B2428-5E0A-3145-B782-8863A9AB4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956" y="814647"/>
            <a:ext cx="2498183" cy="315316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E775F53-8D3D-3D41-BE57-2E42DCD8FCCF}"/>
              </a:ext>
            </a:extLst>
          </p:cNvPr>
          <p:cNvSpPr txBox="1"/>
          <p:nvPr/>
        </p:nvSpPr>
        <p:spPr>
          <a:xfrm>
            <a:off x="673846" y="892866"/>
            <a:ext cx="5769404" cy="800219"/>
          </a:xfrm>
          <a:prstGeom prst="rect">
            <a:avLst/>
          </a:prstGeom>
          <a:noFill/>
        </p:spPr>
        <p:txBody>
          <a:bodyPr wrap="square" rtlCol="0">
            <a:spAutoFit/>
          </a:bodyPr>
          <a:lstStyle/>
          <a:p>
            <a:pPr marL="127000" lvl="0" algn="just">
              <a:buClr>
                <a:srgbClr val="434343"/>
              </a:buClr>
              <a:buSzPts val="1600"/>
            </a:pPr>
            <a:r>
              <a:rPr lang="en-US" sz="1600" dirty="0">
                <a:solidFill>
                  <a:schemeClr val="tx1">
                    <a:lumMod val="95000"/>
                    <a:lumOff val="5000"/>
                  </a:schemeClr>
                </a:solidFill>
                <a:latin typeface="Quicksand Light"/>
                <a:sym typeface="Quicksand Light"/>
              </a:rPr>
              <a:t>The production of thyroid hormone is regulated in two main ways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5"/>
          <p:cNvSpPr txBox="1">
            <a:spLocks noGrp="1"/>
          </p:cNvSpPr>
          <p:nvPr>
            <p:ph type="title"/>
          </p:nvPr>
        </p:nvSpPr>
        <p:spPr>
          <a:xfrm>
            <a:off x="1806600" y="1670400"/>
            <a:ext cx="5530800" cy="1802700"/>
          </a:xfrm>
          <a:prstGeom prst="rect">
            <a:avLst/>
          </a:prstGeom>
        </p:spPr>
        <p:txBody>
          <a:bodyPr spcFirstLastPara="1" wrap="square" lIns="91425" tIns="91425" rIns="91425" bIns="91425" anchor="ctr" anchorCtr="0">
            <a:noAutofit/>
          </a:bodyPr>
          <a:lstStyle/>
          <a:p>
            <a:r>
              <a:rPr lang="en-US" sz="2500" b="1" dirty="0"/>
              <a:t>HYPERTHYROIDISM AND THYROTOXICOSIS</a:t>
            </a:r>
            <a:br>
              <a:rPr lang="en-US" sz="2500" b="1" dirty="0"/>
            </a:br>
            <a:endParaRPr sz="2500" dirty="0"/>
          </a:p>
        </p:txBody>
      </p:sp>
      <p:sp>
        <p:nvSpPr>
          <p:cNvPr id="164" name="Google Shape;164;p35"/>
          <p:cNvSpPr txBox="1">
            <a:spLocks noGrp="1"/>
          </p:cNvSpPr>
          <p:nvPr>
            <p:ph type="subTitle" idx="1"/>
          </p:nvPr>
        </p:nvSpPr>
        <p:spPr>
          <a:xfrm>
            <a:off x="2166785" y="3048985"/>
            <a:ext cx="5530800" cy="848230"/>
          </a:xfrm>
          <a:prstGeom prst="rect">
            <a:avLst/>
          </a:prstGeom>
        </p:spPr>
        <p:txBody>
          <a:bodyPr spcFirstLastPara="1" wrap="square" lIns="91425" tIns="91425" rIns="91425" bIns="91425" anchor="t" anchorCtr="0">
            <a:noAutofit/>
          </a:bodyPr>
          <a:lstStyle/>
          <a:p>
            <a:pPr marL="0" lvl="0" indent="0" algn="l">
              <a:spcAft>
                <a:spcPts val="1600"/>
              </a:spcAft>
            </a:pPr>
            <a:r>
              <a:rPr lang="en-US" b="1" dirty="0">
                <a:solidFill>
                  <a:schemeClr val="tx1">
                    <a:lumMod val="95000"/>
                    <a:lumOff val="5000"/>
                  </a:schemeClr>
                </a:solidFill>
              </a:rPr>
              <a:t>Thyrotoxicosis results when tissues are exposed to excessive levels of T4, T3, or both</a:t>
            </a:r>
          </a:p>
        </p:txBody>
      </p:sp>
      <p:pic>
        <p:nvPicPr>
          <p:cNvPr id="8" name="Google Shape;183;p38">
            <a:extLst>
              <a:ext uri="{FF2B5EF4-FFF2-40B4-BE49-F238E27FC236}">
                <a16:creationId xmlns:a16="http://schemas.microsoft.com/office/drawing/2014/main" id="{366E4391-D21E-7849-9EF9-C9AE41803429}"/>
              </a:ext>
            </a:extLst>
          </p:cNvPr>
          <p:cNvPicPr preferRelativeResize="0"/>
          <p:nvPr/>
        </p:nvPicPr>
        <p:blipFill>
          <a:blip r:embed="rId3">
            <a:alphaModFix/>
          </a:blip>
          <a:stretch>
            <a:fillRect/>
          </a:stretch>
        </p:blipFill>
        <p:spPr>
          <a:xfrm>
            <a:off x="3613820" y="362586"/>
            <a:ext cx="1689700" cy="1380744"/>
          </a:xfrm>
          <a:prstGeom prst="rect">
            <a:avLst/>
          </a:prstGeom>
          <a:noFill/>
          <a:ln>
            <a:noFill/>
          </a:ln>
        </p:spPr>
      </p:pic>
      <p:sp>
        <p:nvSpPr>
          <p:cNvPr id="4" name="Rectangle 3">
            <a:extLst>
              <a:ext uri="{FF2B5EF4-FFF2-40B4-BE49-F238E27FC236}">
                <a16:creationId xmlns:a16="http://schemas.microsoft.com/office/drawing/2014/main" id="{BB2321DB-1315-0042-9DA1-B5D228DF0829}"/>
              </a:ext>
            </a:extLst>
          </p:cNvPr>
          <p:cNvSpPr/>
          <p:nvPr/>
        </p:nvSpPr>
        <p:spPr>
          <a:xfrm>
            <a:off x="4048528" y="268128"/>
            <a:ext cx="647934" cy="1569660"/>
          </a:xfrm>
          <a:prstGeom prst="rect">
            <a:avLst/>
          </a:prstGeom>
        </p:spPr>
        <p:txBody>
          <a:bodyPr wrap="none">
            <a:spAutoFit/>
          </a:bodyPr>
          <a:lstStyle/>
          <a:p>
            <a:pPr lvl="0" algn="ctr">
              <a:buClr>
                <a:srgbClr val="434343"/>
              </a:buClr>
              <a:buSzPts val="6000"/>
            </a:pPr>
            <a:r>
              <a:rPr lang="en" sz="9600" dirty="0">
                <a:solidFill>
                  <a:srgbClr val="434343"/>
                </a:solidFill>
                <a:latin typeface="Pacifico"/>
                <a:sym typeface="Pacifico"/>
              </a:rPr>
              <a:t>1</a:t>
            </a:r>
          </a:p>
        </p:txBody>
      </p:sp>
    </p:spTree>
    <p:extLst>
      <p:ext uri="{BB962C8B-B14F-4D97-AF65-F5344CB8AC3E}">
        <p14:creationId xmlns:p14="http://schemas.microsoft.com/office/powerpoint/2010/main" val="3092040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2337-B2D6-5C49-9FAA-1754D8F1DC5E}"/>
              </a:ext>
            </a:extLst>
          </p:cNvPr>
          <p:cNvSpPr>
            <a:spLocks noGrp="1"/>
          </p:cNvSpPr>
          <p:nvPr>
            <p:ph type="title"/>
          </p:nvPr>
        </p:nvSpPr>
        <p:spPr>
          <a:xfrm>
            <a:off x="562555" y="114300"/>
            <a:ext cx="7655400" cy="572700"/>
          </a:xfrm>
        </p:spPr>
        <p:txBody>
          <a:bodyPr/>
          <a:lstStyle/>
          <a:p>
            <a:r>
              <a:rPr lang="en-US" dirty="0"/>
              <a:t>Thyrotoxicosis</a:t>
            </a:r>
          </a:p>
        </p:txBody>
      </p:sp>
      <p:sp>
        <p:nvSpPr>
          <p:cNvPr id="3" name="Text Placeholder 2">
            <a:extLst>
              <a:ext uri="{FF2B5EF4-FFF2-40B4-BE49-F238E27FC236}">
                <a16:creationId xmlns:a16="http://schemas.microsoft.com/office/drawing/2014/main" id="{C574D27B-67C8-0C49-9CB6-06C6D61951D2}"/>
              </a:ext>
            </a:extLst>
          </p:cNvPr>
          <p:cNvSpPr>
            <a:spLocks noGrp="1"/>
          </p:cNvSpPr>
          <p:nvPr>
            <p:ph type="body" idx="1"/>
          </p:nvPr>
        </p:nvSpPr>
        <p:spPr>
          <a:xfrm>
            <a:off x="399010" y="617164"/>
            <a:ext cx="7982489" cy="4337222"/>
          </a:xfrm>
        </p:spPr>
        <p:txBody>
          <a:bodyPr/>
          <a:lstStyle/>
          <a:p>
            <a:pPr marL="152400" indent="0">
              <a:buNone/>
            </a:pPr>
            <a:r>
              <a:rPr lang="en-US" sz="1600" b="1" dirty="0">
                <a:solidFill>
                  <a:schemeClr val="tx1">
                    <a:lumMod val="95000"/>
                    <a:lumOff val="5000"/>
                  </a:schemeClr>
                </a:solidFill>
              </a:rPr>
              <a:t>Etiology and pathophysiology: </a:t>
            </a:r>
          </a:p>
          <a:p>
            <a:pPr marL="152400" indent="0">
              <a:buNone/>
            </a:pPr>
            <a:endParaRPr lang="en-US" sz="1600" dirty="0">
              <a:solidFill>
                <a:schemeClr val="tx1">
                  <a:lumMod val="95000"/>
                  <a:lumOff val="5000"/>
                </a:schemeClr>
              </a:solidFill>
            </a:endParaRPr>
          </a:p>
          <a:p>
            <a:pPr marL="438150" indent="-285750">
              <a:buFont typeface="Arial" panose="020B0604020202020204" pitchFamily="34" charset="0"/>
              <a:buChar char="•"/>
            </a:pPr>
            <a:r>
              <a:rPr lang="en-US" sz="1600" dirty="0">
                <a:solidFill>
                  <a:schemeClr val="tx1">
                    <a:lumMod val="95000"/>
                    <a:lumOff val="5000"/>
                  </a:schemeClr>
                </a:solidFill>
              </a:rPr>
              <a:t>If the clinical history and examination do not provide pathognomonic clues to the etiology of the patient’s thyrotoxicosis, measurement of the </a:t>
            </a:r>
            <a:r>
              <a:rPr lang="en-US" sz="1600" b="1" dirty="0">
                <a:solidFill>
                  <a:schemeClr val="tx1">
                    <a:lumMod val="95000"/>
                    <a:lumOff val="5000"/>
                  </a:schemeClr>
                </a:solidFill>
              </a:rPr>
              <a:t>radioactive iodine uptake (RAIU) </a:t>
            </a:r>
            <a:r>
              <a:rPr lang="en-US" sz="1600" dirty="0">
                <a:solidFill>
                  <a:schemeClr val="tx1">
                    <a:lumMod val="95000"/>
                    <a:lumOff val="5000"/>
                  </a:schemeClr>
                </a:solidFill>
              </a:rPr>
              <a:t>is critical in the evaluation </a:t>
            </a:r>
          </a:p>
          <a:p>
            <a:pPr marL="438150" indent="-285750">
              <a:buFont typeface="Arial" panose="020B0604020202020204" pitchFamily="34" charset="0"/>
              <a:buChar char="•"/>
            </a:pPr>
            <a:endParaRPr lang="en-US" sz="1600" dirty="0">
              <a:solidFill>
                <a:schemeClr val="tx1">
                  <a:lumMod val="95000"/>
                  <a:lumOff val="5000"/>
                </a:schemeClr>
              </a:solidFill>
            </a:endParaRPr>
          </a:p>
          <a:p>
            <a:pPr marL="438150" indent="-285750">
              <a:buFont typeface="Arial" panose="020B0604020202020204" pitchFamily="34" charset="0"/>
              <a:buChar char="•"/>
            </a:pPr>
            <a:r>
              <a:rPr lang="en-US" sz="1600" dirty="0">
                <a:solidFill>
                  <a:schemeClr val="tx1">
                    <a:lumMod val="95000"/>
                    <a:lumOff val="5000"/>
                  </a:schemeClr>
                </a:solidFill>
              </a:rPr>
              <a:t>the normal 24-hour RAIU ranges from 10% to 30% with some regional variation that is due to differences in iodine intake. </a:t>
            </a:r>
          </a:p>
          <a:p>
            <a:pPr marL="152400" indent="0">
              <a:buNone/>
            </a:pPr>
            <a:endParaRPr lang="en-US" sz="1600" dirty="0">
              <a:solidFill>
                <a:schemeClr val="tx1">
                  <a:lumMod val="95000"/>
                  <a:lumOff val="5000"/>
                </a:schemeClr>
              </a:solidFill>
            </a:endParaRPr>
          </a:p>
          <a:p>
            <a:pPr marL="438150" indent="-285750">
              <a:buFont typeface="Arial" panose="020B0604020202020204" pitchFamily="34" charset="0"/>
              <a:buChar char="•"/>
            </a:pPr>
            <a:r>
              <a:rPr lang="en-US" sz="1600" dirty="0">
                <a:solidFill>
                  <a:schemeClr val="tx1">
                    <a:lumMod val="95000"/>
                    <a:lumOff val="5000"/>
                  </a:schemeClr>
                </a:solidFill>
              </a:rPr>
              <a:t>An elevated RAIU indicates endogenous hyperthyroidism, that is, the patient’s thyroid gland is actively overproducing T4, T3, or both. </a:t>
            </a:r>
          </a:p>
          <a:p>
            <a:pPr marL="152400" indent="0">
              <a:buNone/>
            </a:pPr>
            <a:endParaRPr lang="en-US" sz="1600" dirty="0">
              <a:solidFill>
                <a:schemeClr val="tx1">
                  <a:lumMod val="95000"/>
                  <a:lumOff val="5000"/>
                </a:schemeClr>
              </a:solidFill>
            </a:endParaRPr>
          </a:p>
          <a:p>
            <a:pPr marL="438150" indent="-285750">
              <a:buFont typeface="Arial" panose="020B0604020202020204" pitchFamily="34" charset="0"/>
              <a:buChar char="•"/>
            </a:pPr>
            <a:r>
              <a:rPr lang="en-US" sz="1600" dirty="0">
                <a:solidFill>
                  <a:schemeClr val="tx1">
                    <a:lumMod val="95000"/>
                    <a:lumOff val="5000"/>
                  </a:schemeClr>
                </a:solidFill>
              </a:rPr>
              <a:t> a low RAIU in the absence of iodine excess indicates that high levels of thyroid hormone are likely due to thyroiditis or hormone ingestion. </a:t>
            </a:r>
          </a:p>
        </p:txBody>
      </p:sp>
      <p:pic>
        <p:nvPicPr>
          <p:cNvPr id="7170" name="Picture 2" descr="Hyperthyroidism: Causes and Risk Factors">
            <a:extLst>
              <a:ext uri="{FF2B5EF4-FFF2-40B4-BE49-F238E27FC236}">
                <a16:creationId xmlns:a16="http://schemas.microsoft.com/office/drawing/2014/main" id="{DF99F1D5-7C15-1048-AF0B-8EFCDDFE3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015" y="3954780"/>
            <a:ext cx="1584594"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0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C29AFC-EAA2-ED4C-BD8F-97BDF0BB4875}"/>
              </a:ext>
            </a:extLst>
          </p:cNvPr>
          <p:cNvPicPr>
            <a:picLocks noChangeAspect="1"/>
          </p:cNvPicPr>
          <p:nvPr/>
        </p:nvPicPr>
        <p:blipFill>
          <a:blip r:embed="rId2"/>
          <a:stretch>
            <a:fillRect/>
          </a:stretch>
        </p:blipFill>
        <p:spPr>
          <a:xfrm>
            <a:off x="8313" y="8314"/>
            <a:ext cx="9144000" cy="5143500"/>
          </a:xfrm>
          <a:prstGeom prst="rect">
            <a:avLst/>
          </a:prstGeom>
        </p:spPr>
      </p:pic>
    </p:spTree>
    <p:extLst>
      <p:ext uri="{BB962C8B-B14F-4D97-AF65-F5344CB8AC3E}">
        <p14:creationId xmlns:p14="http://schemas.microsoft.com/office/powerpoint/2010/main" val="4031460289"/>
      </p:ext>
    </p:extLst>
  </p:cSld>
  <p:clrMapOvr>
    <a:masterClrMapping/>
  </p:clrMapOvr>
</p:sld>
</file>

<file path=ppt/theme/theme1.xml><?xml version="1.0" encoding="utf-8"?>
<a:theme xmlns:a="http://schemas.openxmlformats.org/drawingml/2006/main" name="Puress Online by Slidesgo">
  <a:themeElements>
    <a:clrScheme name="Simple Light">
      <a:dk1>
        <a:srgbClr val="000000"/>
      </a:dk1>
      <a:lt1>
        <a:srgbClr val="FFFFFF"/>
      </a:lt1>
      <a:dk2>
        <a:srgbClr val="595959"/>
      </a:dk2>
      <a:lt2>
        <a:srgbClr val="E5344C"/>
      </a:lt2>
      <a:accent1>
        <a:srgbClr val="E5344C"/>
      </a:accent1>
      <a:accent2>
        <a:srgbClr val="FF9900"/>
      </a:accent2>
      <a:accent3>
        <a:srgbClr val="FF9900"/>
      </a:accent3>
      <a:accent4>
        <a:srgbClr val="E06666"/>
      </a:accent4>
      <a:accent5>
        <a:srgbClr val="F6B26B"/>
      </a:accent5>
      <a:accent6>
        <a:srgbClr val="EA999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6892</TotalTime>
  <Words>3763</Words>
  <Application>Microsoft Macintosh PowerPoint</Application>
  <PresentationFormat>On-screen Show (16:9)</PresentationFormat>
  <Paragraphs>357</Paragraphs>
  <Slides>51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Calibri</vt:lpstr>
      <vt:lpstr>Arial</vt:lpstr>
      <vt:lpstr>Quicksand</vt:lpstr>
      <vt:lpstr>Pacifico</vt:lpstr>
      <vt:lpstr>Courier New</vt:lpstr>
      <vt:lpstr>Livvic</vt:lpstr>
      <vt:lpstr>Quicksand Light</vt:lpstr>
      <vt:lpstr>Roboto Condensed Light</vt:lpstr>
      <vt:lpstr>Puress Online by Slidesgo</vt:lpstr>
      <vt:lpstr>Thyroid Disorders</vt:lpstr>
      <vt:lpstr>Introduction</vt:lpstr>
      <vt:lpstr>Thyroid hormone synthesis </vt:lpstr>
      <vt:lpstr>Thyroid hormone synthesis </vt:lpstr>
      <vt:lpstr>Thyroid hormone synthesis </vt:lpstr>
      <vt:lpstr>Thyroid Hormone Regulation  </vt:lpstr>
      <vt:lpstr>HYPERTHYROIDISM AND THYROTOXICOSIS </vt:lpstr>
      <vt:lpstr>Thyrotoxicosis</vt:lpstr>
      <vt:lpstr>PowerPoint Presentation</vt:lpstr>
      <vt:lpstr>Hyperthyroidism, TSH-secreting pituitary tumors</vt:lpstr>
      <vt:lpstr>Graves’ disease</vt:lpstr>
      <vt:lpstr>Pituitary resistance to thyroid hormone</vt:lpstr>
      <vt:lpstr>Autonomous thyroid nodule &amp; multinodular goiter</vt:lpstr>
      <vt:lpstr>Thyrotoxicosis factitia</vt:lpstr>
      <vt:lpstr>Thyroiditis </vt:lpstr>
      <vt:lpstr>Medications Containing Iodine</vt:lpstr>
      <vt:lpstr>Clinical presentation </vt:lpstr>
      <vt:lpstr>Clinical presentation </vt:lpstr>
      <vt:lpstr>DIAGNOSIS</vt:lpstr>
      <vt:lpstr>Treatment  </vt:lpstr>
      <vt:lpstr>Nonpharmacologic Therapy (Surgery)</vt:lpstr>
      <vt:lpstr>Pharmacological Therapy</vt:lpstr>
      <vt:lpstr>THIOUREAS (THIONAMIDES)</vt:lpstr>
      <vt:lpstr>THIOUREAS (THIONAMIDES)</vt:lpstr>
      <vt:lpstr>THIOUREAS (THIONAMIDES)</vt:lpstr>
      <vt:lpstr>THIOUREAS (THIONAMIDES)</vt:lpstr>
      <vt:lpstr>IODIDES</vt:lpstr>
      <vt:lpstr>IODIDES</vt:lpstr>
      <vt:lpstr>ADRENERGIC BLOCKERS</vt:lpstr>
      <vt:lpstr>ADRENERGIC BLOCKERS</vt:lpstr>
      <vt:lpstr>RADIOACTIVE IODINE</vt:lpstr>
      <vt:lpstr>RADIOACTIVE IODINE</vt:lpstr>
      <vt:lpstr>RADIOACTIVE IODINE</vt:lpstr>
      <vt:lpstr>Thyroid storm </vt:lpstr>
      <vt:lpstr>Treatment of Thyroid Storm</vt:lpstr>
      <vt:lpstr>Treatment of Thyroid Storm</vt:lpstr>
      <vt:lpstr>Treatment of Thyroid Storm</vt:lpstr>
      <vt:lpstr>EVALUATION OF THERAPEUTIC OUTCOMES</vt:lpstr>
      <vt:lpstr>HYPOTHYROIDISM</vt:lpstr>
      <vt:lpstr>Primary Hypothyroidism </vt:lpstr>
      <vt:lpstr>Secondary Hypothyroidism </vt:lpstr>
      <vt:lpstr>Clinical Presentation</vt:lpstr>
      <vt:lpstr>Diagnosis</vt:lpstr>
      <vt:lpstr>TREATMENT OF  HYPOTHYROIDISM</vt:lpstr>
      <vt:lpstr>TREATMENT OF  HYPOTHYROIDISM</vt:lpstr>
      <vt:lpstr>PowerPoint Presentation</vt:lpstr>
      <vt:lpstr>Drug-Drug and Drug-Food Interactions</vt:lpstr>
      <vt:lpstr>Myxedema coma </vt:lpstr>
      <vt:lpstr>TREATMENT OF MYXEDEMA COMA</vt:lpstr>
      <vt:lpstr>EVALUATION OF THERAPEUTIC OUTCOMES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Disorders</dc:title>
  <cp:lastModifiedBy>hanan nofal</cp:lastModifiedBy>
  <cp:revision>63</cp:revision>
  <dcterms:modified xsi:type="dcterms:W3CDTF">2021-01-09T08:39:02Z</dcterms:modified>
</cp:coreProperties>
</file>