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261" r:id="rId9"/>
    <p:sldId id="262" r:id="rId10"/>
    <p:sldId id="263" r:id="rId11"/>
    <p:sldId id="264" r:id="rId12"/>
    <p:sldId id="265" r:id="rId13"/>
    <p:sldId id="285" r:id="rId14"/>
    <p:sldId id="286" r:id="rId15"/>
    <p:sldId id="287" r:id="rId16"/>
    <p:sldId id="288" r:id="rId17"/>
    <p:sldId id="289" r:id="rId18"/>
    <p:sldId id="290" r:id="rId19"/>
    <p:sldId id="266" r:id="rId20"/>
    <p:sldId id="268" r:id="rId21"/>
    <p:sldId id="267" r:id="rId22"/>
    <p:sldId id="291" r:id="rId23"/>
    <p:sldId id="292" r:id="rId24"/>
    <p:sldId id="275" r:id="rId25"/>
    <p:sldId id="272" r:id="rId26"/>
    <p:sldId id="273" r:id="rId27"/>
    <p:sldId id="293" r:id="rId28"/>
    <p:sldId id="270" r:id="rId29"/>
    <p:sldId id="271" r:id="rId30"/>
    <p:sldId id="294" r:id="rId31"/>
    <p:sldId id="269" r:id="rId32"/>
    <p:sldId id="295" r:id="rId33"/>
    <p:sldId id="296" r:id="rId34"/>
    <p:sldId id="297" r:id="rId35"/>
    <p:sldId id="298" r:id="rId36"/>
    <p:sldId id="299" r:id="rId37"/>
    <p:sldId id="300" r:id="rId38"/>
    <p:sldId id="274" r:id="rId39"/>
    <p:sldId id="301" r:id="rId40"/>
    <p:sldId id="302" r:id="rId41"/>
    <p:sldId id="303" r:id="rId42"/>
    <p:sldId id="304" r:id="rId43"/>
    <p:sldId id="305" r:id="rId44"/>
    <p:sldId id="312" r:id="rId45"/>
    <p:sldId id="310" r:id="rId46"/>
    <p:sldId id="311" r:id="rId47"/>
    <p:sldId id="277" r:id="rId48"/>
    <p:sldId id="276" r:id="rId49"/>
    <p:sldId id="278" r:id="rId50"/>
    <p:sldId id="279" r:id="rId51"/>
    <p:sldId id="280" r:id="rId52"/>
    <p:sldId id="281" r:id="rId53"/>
    <p:sldId id="313" r:id="rId54"/>
    <p:sldId id="314" r:id="rId55"/>
    <p:sldId id="315" r:id="rId56"/>
    <p:sldId id="316" r:id="rId57"/>
    <p:sldId id="284" r:id="rId58"/>
    <p:sldId id="306" r:id="rId59"/>
    <p:sldId id="307" r:id="rId60"/>
    <p:sldId id="308" r:id="rId61"/>
    <p:sldId id="283" r:id="rId62"/>
    <p:sldId id="309" r:id="rId63"/>
    <p:sldId id="347" r:id="rId64"/>
    <p:sldId id="348" r:id="rId65"/>
    <p:sldId id="349" r:id="rId66"/>
    <p:sldId id="350" r:id="rId67"/>
    <p:sldId id="351" r:id="rId68"/>
    <p:sldId id="352" r:id="rId69"/>
    <p:sldId id="353" r:id="rId70"/>
    <p:sldId id="354" r:id="rId71"/>
    <p:sldId id="355" r:id="rId72"/>
    <p:sldId id="356" r:id="rId73"/>
    <p:sldId id="357" r:id="rId74"/>
    <p:sldId id="282" r:id="rId75"/>
    <p:sldId id="317" r:id="rId76"/>
    <p:sldId id="318" r:id="rId77"/>
    <p:sldId id="319" r:id="rId78"/>
    <p:sldId id="320" r:id="rId79"/>
    <p:sldId id="321" r:id="rId80"/>
    <p:sldId id="323" r:id="rId81"/>
    <p:sldId id="324" r:id="rId82"/>
    <p:sldId id="325" r:id="rId83"/>
    <p:sldId id="327" r:id="rId84"/>
    <p:sldId id="328" r:id="rId85"/>
    <p:sldId id="329" r:id="rId86"/>
    <p:sldId id="326" r:id="rId87"/>
    <p:sldId id="330" r:id="rId88"/>
    <p:sldId id="332" r:id="rId89"/>
    <p:sldId id="358" r:id="rId90"/>
    <p:sldId id="359" r:id="rId91"/>
    <p:sldId id="360" r:id="rId92"/>
    <p:sldId id="361" r:id="rId93"/>
    <p:sldId id="362" r:id="rId94"/>
    <p:sldId id="371" r:id="rId95"/>
    <p:sldId id="363" r:id="rId96"/>
    <p:sldId id="364" r:id="rId97"/>
    <p:sldId id="365" r:id="rId98"/>
    <p:sldId id="366" r:id="rId99"/>
    <p:sldId id="367" r:id="rId100"/>
    <p:sldId id="368" r:id="rId101"/>
    <p:sldId id="369" r:id="rId102"/>
    <p:sldId id="370" r:id="rId103"/>
    <p:sldId id="331" r:id="rId104"/>
    <p:sldId id="333" r:id="rId105"/>
    <p:sldId id="334" r:id="rId106"/>
    <p:sldId id="335" r:id="rId107"/>
    <p:sldId id="336" r:id="rId108"/>
    <p:sldId id="337" r:id="rId109"/>
    <p:sldId id="338" r:id="rId110"/>
    <p:sldId id="339" r:id="rId111"/>
    <p:sldId id="340" r:id="rId112"/>
    <p:sldId id="341" r:id="rId113"/>
    <p:sldId id="342" r:id="rId114"/>
    <p:sldId id="343" r:id="rId115"/>
    <p:sldId id="344" r:id="rId116"/>
    <p:sldId id="345" r:id="rId117"/>
    <p:sldId id="346" r:id="rId118"/>
    <p:sldId id="372" r:id="rId119"/>
    <p:sldId id="373" r:id="rId120"/>
    <p:sldId id="374" r:id="rId121"/>
    <p:sldId id="375" r:id="rId122"/>
    <p:sldId id="376" r:id="rId123"/>
    <p:sldId id="377" r:id="rId124"/>
    <p:sldId id="378" r:id="rId125"/>
    <p:sldId id="379" r:id="rId126"/>
    <p:sldId id="380" r:id="rId127"/>
    <p:sldId id="381" r:id="rId128"/>
    <p:sldId id="382"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EDB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55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B861-0643-4AFC-9211-434B5E2405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496E74-322D-4750-923F-6A5232B27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D1063-1660-485E-B12E-9F3BFDDCBB31}"/>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5" name="Footer Placeholder 4">
            <a:extLst>
              <a:ext uri="{FF2B5EF4-FFF2-40B4-BE49-F238E27FC236}">
                <a16:creationId xmlns:a16="http://schemas.microsoft.com/office/drawing/2014/main" id="{D5C07139-98A7-4C31-82A1-38D8B5E83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3EB48-87C7-4058-8635-B79A94E9921E}"/>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63030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DD72-F9B8-481F-A66F-D781622FC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8A02A1-9322-4E86-B2E5-182049452B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FE197-EDC7-45F0-AF4A-1B7B6CA70C5E}"/>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5" name="Footer Placeholder 4">
            <a:extLst>
              <a:ext uri="{FF2B5EF4-FFF2-40B4-BE49-F238E27FC236}">
                <a16:creationId xmlns:a16="http://schemas.microsoft.com/office/drawing/2014/main" id="{77D863A1-1F94-43FE-B289-FE2C5EAEA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431F1-B828-4542-93B5-B5D32EB05905}"/>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153165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EB3AD4-A1A6-42C4-B82C-CC025EF599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158B19-D4E8-4E48-9663-DBF3ED5885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C9C43-FE21-4296-BBBA-BD09E5D226BD}"/>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5" name="Footer Placeholder 4">
            <a:extLst>
              <a:ext uri="{FF2B5EF4-FFF2-40B4-BE49-F238E27FC236}">
                <a16:creationId xmlns:a16="http://schemas.microsoft.com/office/drawing/2014/main" id="{DD72F734-6DFD-4FB8-A8D6-B84BA00A5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62AAE-01E7-4DA2-BB67-F0417390512A}"/>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63106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34D8DEE8-7A87-4E01-8ADE-4C49CDD43F74}" type="datetime1">
              <a:rPr lang="en-US" smtClean="0"/>
              <a:pPr/>
              <a:t>11/8/2020</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55546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EFF424-F111-43CB-9C75-D52325012943}"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304291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A8BBF0-342D-409A-9C0A-B1B451E92883}" type="datetime1">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21247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5DA190-4BDC-4D39-B5BB-A14B3E8B1B3D}" type="datetime1">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1545721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81D52F2-9B11-4FC0-9217-7D20B3AC9849}" type="datetime1">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416496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CF13737-8506-438E-ABC0-0BE7E06DCCA6}"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4143060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941D58AA-1C84-40C9-BFEE-631CCB17636C}" type="datetime1">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92021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36542C1-4E96-413B-B72E-6C4B39D85C9D}" type="datetime1">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84796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58EC-B2AF-4338-BF47-E9CE10CB5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D7F73-D6D3-4CD9-BC09-E7F5BF001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65750-33B4-430F-AF62-22C5A3F46371}"/>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5" name="Footer Placeholder 4">
            <a:extLst>
              <a:ext uri="{FF2B5EF4-FFF2-40B4-BE49-F238E27FC236}">
                <a16:creationId xmlns:a16="http://schemas.microsoft.com/office/drawing/2014/main" id="{DDE47744-7E31-42D1-B26E-FD621B2DE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EFD20-2CD7-4013-ABB4-F220E0793810}"/>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863255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F0542AA2-D442-471A-9D69-80392E1E581D}" type="datetime1">
              <a:rPr lang="en-US" smtClean="0"/>
              <a:pPr/>
              <a:t>11/8/2020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406924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8F9461-E3EB-40CD-B93F-E5CBBBD8E0BA}"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extLst>
      <p:ext uri="{BB962C8B-B14F-4D97-AF65-F5344CB8AC3E}">
        <p14:creationId xmlns:p14="http://schemas.microsoft.com/office/powerpoint/2010/main" val="224187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578FA3-38AD-400D-A4D2-18E8EF129E5F}"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2159919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4D8DEE8-7A87-4E01-8ADE-4C49CDD43F74}" type="datetime1">
              <a:rPr lang="en-US" smtClean="0"/>
              <a:pPr/>
              <a:t>11/8/2020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lgn="r"/>
            <a:fld id="{F7886C9C-DC18-4195-8FD5-A50AA931D419}" type="slidenum">
              <a:rPr lang="en-US" smtClean="0"/>
              <a:pPr algn="r"/>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348392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EFF424-F111-43CB-9C75-D52325012943}"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11285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A8BBF0-342D-409A-9C0A-B1B451E92883}" type="datetime1">
              <a:rPr lang="en-US" smtClean="0"/>
              <a:pPr/>
              <a:t>11/8/2020</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25728105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45DA190-4BDC-4D39-B5BB-A14B3E8B1B3D}" type="datetime1">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63451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81D52F2-9B11-4FC0-9217-7D20B3AC9849}" type="datetime1">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11957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CF13737-8506-438E-ABC0-0BE7E06DCCA6}"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3955126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D58AA-1C84-40C9-BFEE-631CCB17636C}" type="datetime1">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extLst>
      <p:ext uri="{BB962C8B-B14F-4D97-AF65-F5344CB8AC3E}">
        <p14:creationId xmlns:p14="http://schemas.microsoft.com/office/powerpoint/2010/main" val="301336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ECCF-3363-46ED-A0DD-0109F0F451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E4859F-6E6E-4965-9C85-E3C4C57A9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2174C-3682-46C5-B6E6-E0E91BF1C47A}"/>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5" name="Footer Placeholder 4">
            <a:extLst>
              <a:ext uri="{FF2B5EF4-FFF2-40B4-BE49-F238E27FC236}">
                <a16:creationId xmlns:a16="http://schemas.microsoft.com/office/drawing/2014/main" id="{B8FCE4C9-1016-40A9-8CCA-71BF76C1A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FFC13-CA83-47BB-82AF-A080853A3906}"/>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3920551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674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11/8/2020</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F7886C9C-DC18-4195-8FD5-A50AA931D419}"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436145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8F9461-E3EB-40CD-B93F-E5CBBBD8E0BA}"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extLst>
      <p:ext uri="{BB962C8B-B14F-4D97-AF65-F5344CB8AC3E}">
        <p14:creationId xmlns:p14="http://schemas.microsoft.com/office/powerpoint/2010/main" val="132381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578FA3-38AD-400D-A4D2-18E8EF129E5F}"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dirty="0"/>
          </a:p>
        </p:txBody>
      </p:sp>
    </p:spTree>
    <p:extLst>
      <p:ext uri="{BB962C8B-B14F-4D97-AF65-F5344CB8AC3E}">
        <p14:creationId xmlns:p14="http://schemas.microsoft.com/office/powerpoint/2010/main" val="304493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8A0D-9F13-4203-9835-9906929FA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71C56-90B2-454C-B40D-E814FA02B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2C58E-91EB-4839-9F07-175768ABE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F3C43-3380-4387-A866-DD62D1C3AE2E}"/>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6" name="Footer Placeholder 5">
            <a:extLst>
              <a:ext uri="{FF2B5EF4-FFF2-40B4-BE49-F238E27FC236}">
                <a16:creationId xmlns:a16="http://schemas.microsoft.com/office/drawing/2014/main" id="{6A1710D0-5D9D-4DAA-A77B-A5A2DE17C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0E607-9189-47D7-A75E-F81AB8372FF3}"/>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10510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367B-2980-43C3-9EDB-AEA3A6C1A3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0C618C-6304-43C2-960C-50AB9AB86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A12C4-1D9C-4E31-B155-EDF4A1E801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2D0EC-3341-4771-A635-A393A02BF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426EB-8B34-46C1-8D74-6E6421B3F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23AC2E-7B60-447D-9F20-720FBADFDF67}"/>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8" name="Footer Placeholder 7">
            <a:extLst>
              <a:ext uri="{FF2B5EF4-FFF2-40B4-BE49-F238E27FC236}">
                <a16:creationId xmlns:a16="http://schemas.microsoft.com/office/drawing/2014/main" id="{81880CB1-0465-4FAE-995B-BA0BAB22EF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6D989B-7E38-4A9B-A579-1C7AF8F80E59}"/>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116894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BFE2-DD5C-4189-ABA5-7482737930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CA99BC-CCDC-4414-AA82-8CD3A6310795}"/>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4" name="Footer Placeholder 3">
            <a:extLst>
              <a:ext uri="{FF2B5EF4-FFF2-40B4-BE49-F238E27FC236}">
                <a16:creationId xmlns:a16="http://schemas.microsoft.com/office/drawing/2014/main" id="{A61EADC1-867E-470D-8981-0F7886246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244DD-2AA4-4CDD-B815-1BA3FCF47904}"/>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352197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BFB86-7430-4286-9E8B-3FA47979C79F}"/>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3" name="Footer Placeholder 2">
            <a:extLst>
              <a:ext uri="{FF2B5EF4-FFF2-40B4-BE49-F238E27FC236}">
                <a16:creationId xmlns:a16="http://schemas.microsoft.com/office/drawing/2014/main" id="{0C03BA4D-EFC9-4189-B533-597266D58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42D687-B511-4B28-8F84-6E2D86F00C52}"/>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264071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DEE7-2D04-4F00-9C91-B427B76D8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246142-B6AD-47A5-A681-D62C6B505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577BF5-AC35-4695-9292-EF02A00A9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1F1DA-7E05-4917-B1A6-A27C4F679104}"/>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6" name="Footer Placeholder 5">
            <a:extLst>
              <a:ext uri="{FF2B5EF4-FFF2-40B4-BE49-F238E27FC236}">
                <a16:creationId xmlns:a16="http://schemas.microsoft.com/office/drawing/2014/main" id="{B02FA2E7-8FE6-4557-AC88-0B896E69D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5E94A-C9DB-4ED4-A337-EDA21F49FFD1}"/>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58062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AFE6-1F9D-4CB3-98DC-0C29BE9B8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5FAB4F-4E83-4BAA-B699-976B4D30B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00EB82-A8B1-402B-9765-A926C3BFC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D5956-670B-401B-AC0A-13454088FE0F}"/>
              </a:ext>
            </a:extLst>
          </p:cNvPr>
          <p:cNvSpPr>
            <a:spLocks noGrp="1"/>
          </p:cNvSpPr>
          <p:nvPr>
            <p:ph type="dt" sz="half" idx="10"/>
          </p:nvPr>
        </p:nvSpPr>
        <p:spPr/>
        <p:txBody>
          <a:bodyPr/>
          <a:lstStyle/>
          <a:p>
            <a:fld id="{2A8783D9-9880-4143-A9E4-375056EB458C}" type="datetimeFigureOut">
              <a:rPr lang="en-US" smtClean="0"/>
              <a:t>11/8/2020</a:t>
            </a:fld>
            <a:endParaRPr lang="en-US"/>
          </a:p>
        </p:txBody>
      </p:sp>
      <p:sp>
        <p:nvSpPr>
          <p:cNvPr id="6" name="Footer Placeholder 5">
            <a:extLst>
              <a:ext uri="{FF2B5EF4-FFF2-40B4-BE49-F238E27FC236}">
                <a16:creationId xmlns:a16="http://schemas.microsoft.com/office/drawing/2014/main" id="{6F4B1FB1-091D-491D-8BA2-8CD32F76B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35ED1-BDB8-4C1C-BBE8-58E2E1CD4B9A}"/>
              </a:ext>
            </a:extLst>
          </p:cNvPr>
          <p:cNvSpPr>
            <a:spLocks noGrp="1"/>
          </p:cNvSpPr>
          <p:nvPr>
            <p:ph type="sldNum" sz="quarter" idx="12"/>
          </p:nvPr>
        </p:nvSpPr>
        <p:spPr/>
        <p:txBody>
          <a:bodyPr/>
          <a:lstStyle/>
          <a:p>
            <a:fld id="{538E7CE7-288A-44E4-BF45-CFAE69AF7834}" type="slidenum">
              <a:rPr lang="en-US" smtClean="0"/>
              <a:t>‹#›</a:t>
            </a:fld>
            <a:endParaRPr lang="en-US"/>
          </a:p>
        </p:txBody>
      </p:sp>
    </p:spTree>
    <p:extLst>
      <p:ext uri="{BB962C8B-B14F-4D97-AF65-F5344CB8AC3E}">
        <p14:creationId xmlns:p14="http://schemas.microsoft.com/office/powerpoint/2010/main" val="342707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25166-2310-4E99-8A38-2FF44C7AC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934D7C-A3DF-48C2-9C75-0D71CC692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C3BD7-377B-4E08-BB66-F26E5ABA9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783D9-9880-4143-A9E4-375056EB458C}" type="datetimeFigureOut">
              <a:rPr lang="en-US" smtClean="0"/>
              <a:t>11/8/2020</a:t>
            </a:fld>
            <a:endParaRPr lang="en-US"/>
          </a:p>
        </p:txBody>
      </p:sp>
      <p:sp>
        <p:nvSpPr>
          <p:cNvPr id="5" name="Footer Placeholder 4">
            <a:extLst>
              <a:ext uri="{FF2B5EF4-FFF2-40B4-BE49-F238E27FC236}">
                <a16:creationId xmlns:a16="http://schemas.microsoft.com/office/drawing/2014/main" id="{9A549160-942F-40E1-96E2-11C487E83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CA624-100F-4E0E-9B06-501051286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E7CE7-288A-44E4-BF45-CFAE69AF7834}" type="slidenum">
              <a:rPr lang="en-US" smtClean="0"/>
              <a:t>‹#›</a:t>
            </a:fld>
            <a:endParaRPr lang="en-US"/>
          </a:p>
        </p:txBody>
      </p:sp>
    </p:spTree>
    <p:extLst>
      <p:ext uri="{BB962C8B-B14F-4D97-AF65-F5344CB8AC3E}">
        <p14:creationId xmlns:p14="http://schemas.microsoft.com/office/powerpoint/2010/main" val="321737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C43563C-D9B3-4432-B336-144C997D6215}" type="datetime1">
              <a:rPr lang="en-US" smtClean="0"/>
              <a:pPr/>
              <a:t>11/8/2020</a:t>
            </a:fld>
            <a:endParaRPr lang="en-US" dirty="0"/>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r"/>
            <a:fld id="{F7886C9C-DC18-4195-8FD5-A50AA931D419}" type="slidenum">
              <a:rPr lang="en-US" smtClean="0"/>
              <a:pPr algn="r"/>
              <a:t>‹#›</a:t>
            </a:fld>
            <a:endParaRPr lang="en-US" dirty="0"/>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92076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EC43563C-D9B3-4432-B336-144C997D6215}" type="datetime1">
              <a:rPr lang="en-US" smtClean="0"/>
              <a:pPr/>
              <a:t>11/8/2020</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r"/>
            <a:fld id="{F7886C9C-DC18-4195-8FD5-A50AA931D419}" type="slidenum">
              <a:rPr lang="en-US" smtClean="0"/>
              <a:pPr algn="r"/>
              <a:t>‹#›</a:t>
            </a:fld>
            <a:endParaRPr lang="en-US" dirty="0"/>
          </a:p>
        </p:txBody>
      </p:sp>
    </p:spTree>
    <p:extLst>
      <p:ext uri="{BB962C8B-B14F-4D97-AF65-F5344CB8AC3E}">
        <p14:creationId xmlns:p14="http://schemas.microsoft.com/office/powerpoint/2010/main" val="1284283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EF89-E874-479F-A21F-D162C48E3EC1}"/>
              </a:ext>
            </a:extLst>
          </p:cNvPr>
          <p:cNvSpPr>
            <a:spLocks noGrp="1"/>
          </p:cNvSpPr>
          <p:nvPr>
            <p:ph type="ctrTitle"/>
          </p:nvPr>
        </p:nvSpPr>
        <p:spPr>
          <a:xfrm>
            <a:off x="177800" y="1214438"/>
            <a:ext cx="8001000" cy="2214562"/>
          </a:xfrm>
        </p:spPr>
        <p:txBody>
          <a:bodyPr>
            <a:normAutofit/>
          </a:bodyPr>
          <a:lstStyle/>
          <a:p>
            <a:r>
              <a:rPr lang="en-US" sz="4800" b="1" dirty="0"/>
              <a:t>Chronic Kidney Disease (CKD)</a:t>
            </a:r>
          </a:p>
        </p:txBody>
      </p:sp>
      <p:sp>
        <p:nvSpPr>
          <p:cNvPr id="3" name="Subtitle 2">
            <a:extLst>
              <a:ext uri="{FF2B5EF4-FFF2-40B4-BE49-F238E27FC236}">
                <a16:creationId xmlns:a16="http://schemas.microsoft.com/office/drawing/2014/main" id="{E37C7461-9EF4-4C02-ABF8-E3EB47259C2B}"/>
              </a:ext>
            </a:extLst>
          </p:cNvPr>
          <p:cNvSpPr>
            <a:spLocks noGrp="1"/>
          </p:cNvSpPr>
          <p:nvPr>
            <p:ph type="subTitle" idx="1"/>
          </p:nvPr>
        </p:nvSpPr>
        <p:spPr>
          <a:xfrm>
            <a:off x="-393700" y="3429000"/>
            <a:ext cx="9144000" cy="1655762"/>
          </a:xfrm>
        </p:spPr>
        <p:txBody>
          <a:bodyPr/>
          <a:lstStyle/>
          <a:p>
            <a:r>
              <a:rPr lang="en-US" dirty="0"/>
              <a:t>-Definition, risk factors and staging</a:t>
            </a:r>
            <a:br>
              <a:rPr lang="en-US" dirty="0"/>
            </a:br>
            <a:r>
              <a:rPr lang="en-US" dirty="0"/>
              <a:t>-Pathophysiology of CKD</a:t>
            </a:r>
            <a:br>
              <a:rPr lang="en-US" dirty="0"/>
            </a:br>
            <a:r>
              <a:rPr lang="en-US" dirty="0"/>
              <a:t>-Anemia of CKD: causes, diagnosis and treatment</a:t>
            </a:r>
          </a:p>
        </p:txBody>
      </p:sp>
      <p:sp>
        <p:nvSpPr>
          <p:cNvPr id="4" name="TextBox 3">
            <a:extLst>
              <a:ext uri="{FF2B5EF4-FFF2-40B4-BE49-F238E27FC236}">
                <a16:creationId xmlns:a16="http://schemas.microsoft.com/office/drawing/2014/main" id="{6A4FE4E6-4E7E-4B10-9CD3-E174F2775C62}"/>
              </a:ext>
            </a:extLst>
          </p:cNvPr>
          <p:cNvSpPr txBox="1"/>
          <p:nvPr/>
        </p:nvSpPr>
        <p:spPr>
          <a:xfrm>
            <a:off x="63500" y="6096000"/>
            <a:ext cx="7962900" cy="400110"/>
          </a:xfrm>
          <a:prstGeom prst="rect">
            <a:avLst/>
          </a:prstGeom>
          <a:noFill/>
        </p:spPr>
        <p:txBody>
          <a:bodyPr wrap="square" rtlCol="0">
            <a:spAutoFit/>
          </a:bodyPr>
          <a:lstStyle/>
          <a:p>
            <a:r>
              <a:rPr lang="en-US" sz="2000" b="1" dirty="0"/>
              <a:t>Done by: Bara’ </a:t>
            </a:r>
            <a:r>
              <a:rPr lang="en-US" sz="2000" b="1" dirty="0" err="1"/>
              <a:t>Sadaqa</a:t>
            </a:r>
            <a:r>
              <a:rPr lang="en-US" sz="2000" b="1" dirty="0"/>
              <a:t>  &amp;  Noor Ayman </a:t>
            </a:r>
          </a:p>
        </p:txBody>
      </p:sp>
      <p:sp>
        <p:nvSpPr>
          <p:cNvPr id="5" name="TextBox 4">
            <a:extLst>
              <a:ext uri="{FF2B5EF4-FFF2-40B4-BE49-F238E27FC236}">
                <a16:creationId xmlns:a16="http://schemas.microsoft.com/office/drawing/2014/main" id="{BBDBBD60-D48D-4024-8CEE-FE9436493F10}"/>
              </a:ext>
            </a:extLst>
          </p:cNvPr>
          <p:cNvSpPr txBox="1"/>
          <p:nvPr/>
        </p:nvSpPr>
        <p:spPr>
          <a:xfrm>
            <a:off x="63500" y="5549900"/>
            <a:ext cx="4330700" cy="400110"/>
          </a:xfrm>
          <a:prstGeom prst="rect">
            <a:avLst/>
          </a:prstGeom>
          <a:noFill/>
        </p:spPr>
        <p:txBody>
          <a:bodyPr wrap="square" rtlCol="0">
            <a:spAutoFit/>
          </a:bodyPr>
          <a:lstStyle/>
          <a:p>
            <a:r>
              <a:rPr lang="en-US" sz="2000" b="1" dirty="0"/>
              <a:t>Instructor: Dr. Sona </a:t>
            </a:r>
            <a:r>
              <a:rPr lang="en-US" sz="2000" b="1" dirty="0" err="1"/>
              <a:t>Ladadweh</a:t>
            </a:r>
            <a:r>
              <a:rPr lang="en-US" sz="2000" b="1" dirty="0"/>
              <a:t> </a:t>
            </a:r>
          </a:p>
        </p:txBody>
      </p:sp>
    </p:spTree>
    <p:extLst>
      <p:ext uri="{BB962C8B-B14F-4D97-AF65-F5344CB8AC3E}">
        <p14:creationId xmlns:p14="http://schemas.microsoft.com/office/powerpoint/2010/main" val="35241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78BF9-BCC9-4D9C-884F-AEC8DC0ADE96}"/>
              </a:ext>
            </a:extLst>
          </p:cNvPr>
          <p:cNvSpPr>
            <a:spLocks noGrp="1"/>
          </p:cNvSpPr>
          <p:nvPr>
            <p:ph idx="1"/>
          </p:nvPr>
        </p:nvSpPr>
        <p:spPr>
          <a:xfrm>
            <a:off x="556185" y="845238"/>
            <a:ext cx="11415860" cy="5319892"/>
          </a:xfrm>
        </p:spPr>
        <p:txBody>
          <a:bodyPr>
            <a:normAutofit fontScale="85000" lnSpcReduction="20000"/>
          </a:bodyPr>
          <a:lstStyle/>
          <a:p>
            <a:r>
              <a:rPr lang="en-US" sz="2800" b="1" dirty="0"/>
              <a:t>Obesity:</a:t>
            </a:r>
          </a:p>
          <a:p>
            <a:pPr marL="0" indent="0">
              <a:buNone/>
            </a:pPr>
            <a:r>
              <a:rPr lang="en-US" sz="2800" dirty="0"/>
              <a:t>A body mass index (BMI) ≥ 25 kg/m2 at age 20 has been associated with a threefold increase in risk of CKD compared with a BMI ˂ 25 kg/m2.</a:t>
            </a:r>
          </a:p>
          <a:p>
            <a:pPr marL="0" indent="0">
              <a:buNone/>
            </a:pPr>
            <a:r>
              <a:rPr lang="en-US" sz="2800" dirty="0"/>
              <a:t>Intentional weight loss in individuals with CKD was associated with decreases in proteinuria, systolic blood pressure, and stabilization in GFR during a mean follow-up of 7.4 months.</a:t>
            </a:r>
          </a:p>
          <a:p>
            <a:pPr marL="0" indent="0">
              <a:buNone/>
            </a:pPr>
            <a:endParaRPr lang="en-US" dirty="0"/>
          </a:p>
          <a:p>
            <a:r>
              <a:rPr lang="en-US" b="1" dirty="0"/>
              <a:t>Proteinuria:</a:t>
            </a:r>
          </a:p>
          <a:p>
            <a:pPr marL="0" indent="0">
              <a:buNone/>
            </a:pPr>
            <a:r>
              <a:rPr lang="en-US" dirty="0"/>
              <a:t>It is a strong independent predictor of accelerated progression of CKD and also a risk factor for CV mortality and morbidity. Albuminuria remains the primary modifiable risk factor associated with CKD progression in most patients.</a:t>
            </a:r>
          </a:p>
          <a:p>
            <a:pPr marL="0" indent="0">
              <a:buNone/>
            </a:pPr>
            <a:r>
              <a:rPr lang="en-US" dirty="0"/>
              <a:t> </a:t>
            </a:r>
          </a:p>
          <a:p>
            <a:r>
              <a:rPr lang="en-US" b="1" dirty="0"/>
              <a:t>Smoking:</a:t>
            </a:r>
          </a:p>
          <a:p>
            <a:pPr marL="0" indent="0">
              <a:buNone/>
            </a:pPr>
            <a:r>
              <a:rPr lang="en-US" dirty="0"/>
              <a:t>   GFR and   urinary albumin excretion   heart rate   blood pressure, likely secondary to nicotine exposure. Smoking is also associated with an increase in CV events in people with CKD.</a:t>
            </a:r>
          </a:p>
          <a:p>
            <a:pPr marL="0" indent="0">
              <a:buNone/>
            </a:pPr>
            <a:endParaRPr lang="en-US" dirty="0"/>
          </a:p>
          <a:p>
            <a:pPr marL="0" indent="0">
              <a:buNone/>
            </a:pPr>
            <a:endParaRPr lang="en-US" dirty="0"/>
          </a:p>
          <a:p>
            <a:pPr marL="0" indent="0">
              <a:buNone/>
            </a:pPr>
            <a:endParaRPr lang="en-US" dirty="0"/>
          </a:p>
        </p:txBody>
      </p:sp>
      <p:sp>
        <p:nvSpPr>
          <p:cNvPr id="4" name="Arrow: Down 3">
            <a:extLst>
              <a:ext uri="{FF2B5EF4-FFF2-40B4-BE49-F238E27FC236}">
                <a16:creationId xmlns:a16="http://schemas.microsoft.com/office/drawing/2014/main" id="{67D61899-9302-424B-ACCC-9CDEDFF63040}"/>
              </a:ext>
            </a:extLst>
          </p:cNvPr>
          <p:cNvSpPr/>
          <p:nvPr/>
        </p:nvSpPr>
        <p:spPr>
          <a:xfrm>
            <a:off x="659879" y="5214200"/>
            <a:ext cx="150829" cy="1979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7F15F71D-BA74-438F-9FE3-0C832B0FD533}"/>
              </a:ext>
            </a:extLst>
          </p:cNvPr>
          <p:cNvSpPr/>
          <p:nvPr/>
        </p:nvSpPr>
        <p:spPr>
          <a:xfrm rot="10800000">
            <a:off x="1930794" y="5206343"/>
            <a:ext cx="150829" cy="1979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96AE7411-8B8E-4198-8E3B-9296D8510D49}"/>
              </a:ext>
            </a:extLst>
          </p:cNvPr>
          <p:cNvSpPr/>
          <p:nvPr/>
        </p:nvSpPr>
        <p:spPr>
          <a:xfrm rot="10800000">
            <a:off x="5301009" y="5195212"/>
            <a:ext cx="150829" cy="1979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13CF6633-A70C-4AA0-A9DF-0A8A6D2422DC}"/>
              </a:ext>
            </a:extLst>
          </p:cNvPr>
          <p:cNvSpPr/>
          <p:nvPr/>
        </p:nvSpPr>
        <p:spPr>
          <a:xfrm rot="10800000">
            <a:off x="6741606" y="5209483"/>
            <a:ext cx="150829" cy="19796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7454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500" y="1562100"/>
            <a:ext cx="10515599" cy="4458208"/>
          </a:xfrm>
        </p:spPr>
        <p:txBody>
          <a:bodyPr>
            <a:normAutofit/>
          </a:bodyPr>
          <a:lstStyle/>
          <a:p>
            <a:pPr algn="just"/>
            <a:r>
              <a:rPr lang="en-US" b="1" dirty="0" err="1"/>
              <a:t>Calcitriol</a:t>
            </a:r>
            <a:r>
              <a:rPr lang="en-US" dirty="0"/>
              <a:t> by either the </a:t>
            </a:r>
            <a:r>
              <a:rPr lang="en-US" b="1" dirty="0"/>
              <a:t>oral </a:t>
            </a:r>
            <a:r>
              <a:rPr lang="en-US" dirty="0"/>
              <a:t>or the </a:t>
            </a:r>
            <a:r>
              <a:rPr lang="en-US" b="1" dirty="0"/>
              <a:t>IV </a:t>
            </a:r>
            <a:r>
              <a:rPr lang="en-US" dirty="0"/>
              <a:t>route may be administered daily (usually </a:t>
            </a:r>
            <a:r>
              <a:rPr lang="en-US" b="1" dirty="0"/>
              <a:t>0.25-1 mcg/day</a:t>
            </a:r>
            <a:r>
              <a:rPr lang="en-US" dirty="0"/>
              <a:t>) or using a pulse dosing approach (</a:t>
            </a:r>
            <a:r>
              <a:rPr lang="en-US" b="1" dirty="0"/>
              <a:t>0.5-2 mcg</a:t>
            </a:r>
            <a:r>
              <a:rPr lang="en-US" dirty="0"/>
              <a:t> two to three times per week).</a:t>
            </a:r>
          </a:p>
          <a:p>
            <a:pPr marL="45720" indent="0" algn="just">
              <a:buNone/>
            </a:pPr>
            <a:endParaRPr lang="en-US" dirty="0"/>
          </a:p>
          <a:p>
            <a:pPr algn="just"/>
            <a:r>
              <a:rPr lang="en-US" dirty="0"/>
              <a:t>Prior to starting therapy, </a:t>
            </a:r>
            <a:r>
              <a:rPr lang="en-US" b="1" dirty="0"/>
              <a:t>the serum calcium and phosphorus should be within the normal range</a:t>
            </a:r>
            <a:r>
              <a:rPr lang="en-US" dirty="0"/>
              <a:t>.</a:t>
            </a:r>
          </a:p>
          <a:p>
            <a:pPr algn="just"/>
            <a:endParaRPr lang="en-US" dirty="0"/>
          </a:p>
          <a:p>
            <a:pPr algn="just"/>
            <a:r>
              <a:rPr lang="en-US" dirty="0"/>
              <a:t> Dose adjustments of vitamin D should be made every </a:t>
            </a:r>
            <a:r>
              <a:rPr lang="en-US" b="1" dirty="0"/>
              <a:t>2 to 4 weeks </a:t>
            </a:r>
            <a:r>
              <a:rPr lang="en-US" dirty="0"/>
              <a:t>based on PTH concentrations and trends in calcium and phosphorus.</a:t>
            </a:r>
          </a:p>
          <a:p>
            <a:endParaRPr lang="en-US" dirty="0"/>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100</a:t>
            </a:fld>
            <a:endParaRPr lang="en-US"/>
          </a:p>
        </p:txBody>
      </p:sp>
      <p:sp>
        <p:nvSpPr>
          <p:cNvPr id="6" name="Title 5"/>
          <p:cNvSpPr>
            <a:spLocks noGrp="1"/>
          </p:cNvSpPr>
          <p:nvPr>
            <p:ph type="title"/>
          </p:nvPr>
        </p:nvSpPr>
        <p:spPr/>
        <p:txBody>
          <a:bodyPr>
            <a:normAutofit/>
          </a:bodyPr>
          <a:lstStyle/>
          <a:p>
            <a:r>
              <a:rPr lang="en-US" dirty="0"/>
              <a:t>Dosing and Administration</a:t>
            </a:r>
            <a:br>
              <a:rPr lang="en-US" dirty="0"/>
            </a:br>
            <a:endParaRPr lang="en-US" dirty="0"/>
          </a:p>
        </p:txBody>
      </p:sp>
    </p:spTree>
    <p:extLst>
      <p:ext uri="{BB962C8B-B14F-4D97-AF65-F5344CB8AC3E}">
        <p14:creationId xmlns:p14="http://schemas.microsoft.com/office/powerpoint/2010/main" val="4479094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14D0-95C8-4C68-B57C-62CBBBBBD286}"/>
              </a:ext>
            </a:extLst>
          </p:cNvPr>
          <p:cNvSpPr>
            <a:spLocks noGrp="1"/>
          </p:cNvSpPr>
          <p:nvPr>
            <p:ph type="title"/>
          </p:nvPr>
        </p:nvSpPr>
        <p:spPr/>
        <p:txBody>
          <a:bodyPr/>
          <a:lstStyle/>
          <a:p>
            <a:r>
              <a:rPr lang="en-US" b="1" dirty="0"/>
              <a:t>Pharmacologic Therapy</a:t>
            </a:r>
            <a:endParaRPr lang="en-US" dirty="0"/>
          </a:p>
        </p:txBody>
      </p:sp>
      <p:sp>
        <p:nvSpPr>
          <p:cNvPr id="3" name="Content Placeholder 2">
            <a:extLst>
              <a:ext uri="{FF2B5EF4-FFF2-40B4-BE49-F238E27FC236}">
                <a16:creationId xmlns:a16="http://schemas.microsoft.com/office/drawing/2014/main" id="{82411DF3-584A-4781-B423-44E5D0E56FE0}"/>
              </a:ext>
            </a:extLst>
          </p:cNvPr>
          <p:cNvSpPr>
            <a:spLocks noGrp="1"/>
          </p:cNvSpPr>
          <p:nvPr>
            <p:ph idx="1"/>
          </p:nvPr>
        </p:nvSpPr>
        <p:spPr/>
        <p:txBody>
          <a:bodyPr/>
          <a:lstStyle/>
          <a:p>
            <a:r>
              <a:rPr lang="en-US" dirty="0" err="1">
                <a:effectLst>
                  <a:glow rad="101600">
                    <a:schemeClr val="accent1">
                      <a:satMod val="175000"/>
                      <a:alpha val="40000"/>
                    </a:schemeClr>
                  </a:glow>
                </a:effectLst>
              </a:rPr>
              <a:t>Calcimimetics</a:t>
            </a:r>
            <a:endParaRPr lang="en-US" dirty="0">
              <a:effectLst>
                <a:glow rad="101600">
                  <a:schemeClr val="accent1">
                    <a:satMod val="175000"/>
                    <a:alpha val="40000"/>
                  </a:schemeClr>
                </a:glow>
              </a:effectLst>
            </a:endParaRPr>
          </a:p>
        </p:txBody>
      </p:sp>
      <p:graphicFrame>
        <p:nvGraphicFramePr>
          <p:cNvPr id="4" name="Table 4">
            <a:extLst>
              <a:ext uri="{FF2B5EF4-FFF2-40B4-BE49-F238E27FC236}">
                <a16:creationId xmlns:a16="http://schemas.microsoft.com/office/drawing/2014/main" id="{543ED45D-3A85-4666-B085-E3001F9BBD27}"/>
              </a:ext>
            </a:extLst>
          </p:cNvPr>
          <p:cNvGraphicFramePr>
            <a:graphicFrameLocks noGrp="1"/>
          </p:cNvGraphicFramePr>
          <p:nvPr>
            <p:extLst>
              <p:ext uri="{D42A27DB-BD31-4B8C-83A1-F6EECF244321}">
                <p14:modId xmlns:p14="http://schemas.microsoft.com/office/powerpoint/2010/main" val="1957498099"/>
              </p:ext>
            </p:extLst>
          </p:nvPr>
        </p:nvGraphicFramePr>
        <p:xfrm>
          <a:off x="1686560" y="2494280"/>
          <a:ext cx="9154161" cy="4048760"/>
        </p:xfrm>
        <a:graphic>
          <a:graphicData uri="http://schemas.openxmlformats.org/drawingml/2006/table">
            <a:tbl>
              <a:tblPr firstRow="1" bandRow="1">
                <a:tableStyleId>{7DF18680-E054-41AD-8BC1-D1AEF772440D}</a:tableStyleId>
              </a:tblPr>
              <a:tblGrid>
                <a:gridCol w="2245360">
                  <a:extLst>
                    <a:ext uri="{9D8B030D-6E8A-4147-A177-3AD203B41FA5}">
                      <a16:colId xmlns:a16="http://schemas.microsoft.com/office/drawing/2014/main" val="2689965233"/>
                    </a:ext>
                  </a:extLst>
                </a:gridCol>
                <a:gridCol w="3857414">
                  <a:extLst>
                    <a:ext uri="{9D8B030D-6E8A-4147-A177-3AD203B41FA5}">
                      <a16:colId xmlns:a16="http://schemas.microsoft.com/office/drawing/2014/main" val="4052190766"/>
                    </a:ext>
                  </a:extLst>
                </a:gridCol>
                <a:gridCol w="3051387">
                  <a:extLst>
                    <a:ext uri="{9D8B030D-6E8A-4147-A177-3AD203B41FA5}">
                      <a16:colId xmlns:a16="http://schemas.microsoft.com/office/drawing/2014/main" val="973036737"/>
                    </a:ext>
                  </a:extLst>
                </a:gridCol>
              </a:tblGrid>
              <a:tr h="370840">
                <a:tc>
                  <a:txBody>
                    <a:bodyPr/>
                    <a:lstStyle/>
                    <a:p>
                      <a:pPr algn="ctr"/>
                      <a:endParaRPr lang="en-US" dirty="0"/>
                    </a:p>
                  </a:txBody>
                  <a:tcPr/>
                </a:tc>
                <a:tc>
                  <a:txBody>
                    <a:bodyPr/>
                    <a:lstStyle/>
                    <a:p>
                      <a:pPr algn="ctr"/>
                      <a:r>
                        <a:rPr lang="en-US" dirty="0"/>
                        <a:t>Cinacalcet (</a:t>
                      </a:r>
                      <a:r>
                        <a:rPr lang="en-US" dirty="0" err="1"/>
                        <a:t>senipar</a:t>
                      </a:r>
                      <a:r>
                        <a:rPr lang="en-US" dirty="0"/>
                        <a:t>)</a:t>
                      </a:r>
                    </a:p>
                  </a:txBody>
                  <a:tcPr/>
                </a:tc>
                <a:tc>
                  <a:txBody>
                    <a:bodyPr/>
                    <a:lstStyle/>
                    <a:p>
                      <a:pPr algn="ctr"/>
                      <a:r>
                        <a:rPr lang="en-US" dirty="0" err="1"/>
                        <a:t>Etelcalcetide</a:t>
                      </a:r>
                      <a:r>
                        <a:rPr lang="en-US" dirty="0"/>
                        <a:t> (</a:t>
                      </a:r>
                      <a:r>
                        <a:rPr lang="en-US" dirty="0" err="1"/>
                        <a:t>parsabiv</a:t>
                      </a:r>
                      <a:r>
                        <a:rPr lang="en-US" dirty="0"/>
                        <a:t>)</a:t>
                      </a:r>
                    </a:p>
                  </a:txBody>
                  <a:tcPr/>
                </a:tc>
                <a:extLst>
                  <a:ext uri="{0D108BD9-81ED-4DB2-BD59-A6C34878D82A}">
                    <a16:rowId xmlns:a16="http://schemas.microsoft.com/office/drawing/2014/main" val="3910687482"/>
                  </a:ext>
                </a:extLst>
              </a:tr>
              <a:tr h="370840">
                <a:tc>
                  <a:txBody>
                    <a:bodyPr/>
                    <a:lstStyle/>
                    <a:p>
                      <a:pPr algn="l"/>
                      <a:r>
                        <a:rPr lang="en-US" b="1" dirty="0" err="1"/>
                        <a:t>Administeration</a:t>
                      </a:r>
                      <a:endParaRPr lang="en-US" b="1" dirty="0"/>
                    </a:p>
                  </a:txBody>
                  <a:tcPr/>
                </a:tc>
                <a:tc>
                  <a:txBody>
                    <a:bodyPr/>
                    <a:lstStyle/>
                    <a:p>
                      <a:pPr algn="ctr"/>
                      <a:r>
                        <a:rPr lang="en-US" dirty="0"/>
                        <a:t>Oral</a:t>
                      </a:r>
                    </a:p>
                  </a:txBody>
                  <a:tcPr/>
                </a:tc>
                <a:tc>
                  <a:txBody>
                    <a:bodyPr/>
                    <a:lstStyle/>
                    <a:p>
                      <a:pPr algn="ctr"/>
                      <a:r>
                        <a:rPr lang="en-US" dirty="0"/>
                        <a:t>IV </a:t>
                      </a:r>
                    </a:p>
                  </a:txBody>
                  <a:tcPr/>
                </a:tc>
                <a:extLst>
                  <a:ext uri="{0D108BD9-81ED-4DB2-BD59-A6C34878D82A}">
                    <a16:rowId xmlns:a16="http://schemas.microsoft.com/office/drawing/2014/main" val="3900052643"/>
                  </a:ext>
                </a:extLst>
              </a:tr>
              <a:tr h="370840">
                <a:tc>
                  <a:txBody>
                    <a:bodyPr/>
                    <a:lstStyle/>
                    <a:p>
                      <a:pPr algn="l"/>
                      <a:r>
                        <a:rPr lang="en-US" b="1" dirty="0"/>
                        <a:t>Uses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Both agents are approved for use only in dialysis patients with secondary hyperparathyroidism.</a:t>
                      </a:r>
                    </a:p>
                  </a:txBody>
                  <a:tcPr/>
                </a:tc>
                <a:tc hMerge="1">
                  <a:txBody>
                    <a:bodyPr/>
                    <a:lstStyle/>
                    <a:p>
                      <a:endParaRPr lang="en-US" dirty="0"/>
                    </a:p>
                  </a:txBody>
                  <a:tcPr/>
                </a:tc>
                <a:extLst>
                  <a:ext uri="{0D108BD9-81ED-4DB2-BD59-A6C34878D82A}">
                    <a16:rowId xmlns:a16="http://schemas.microsoft.com/office/drawing/2014/main" val="4199718871"/>
                  </a:ext>
                </a:extLst>
              </a:tr>
              <a:tr h="370840">
                <a:tc>
                  <a:txBody>
                    <a:bodyPr/>
                    <a:lstStyle/>
                    <a:p>
                      <a:pPr algn="l"/>
                      <a:r>
                        <a:rPr lang="en-US" b="1" dirty="0"/>
                        <a:t>Binding site</a:t>
                      </a:r>
                    </a:p>
                  </a:txBody>
                  <a:tcPr/>
                </a:tc>
                <a:tc>
                  <a:txBody>
                    <a:bodyPr/>
                    <a:lstStyle/>
                    <a:p>
                      <a:pPr algn="ctr"/>
                      <a:r>
                        <a:rPr lang="en-US" dirty="0"/>
                        <a:t>Transmembrane domain</a:t>
                      </a:r>
                    </a:p>
                  </a:txBody>
                  <a:tcPr/>
                </a:tc>
                <a:tc>
                  <a:txBody>
                    <a:bodyPr/>
                    <a:lstStyle/>
                    <a:p>
                      <a:pPr algn="ctr"/>
                      <a:r>
                        <a:rPr lang="en-US" dirty="0"/>
                        <a:t>Extracellular domain</a:t>
                      </a:r>
                    </a:p>
                  </a:txBody>
                  <a:tcPr/>
                </a:tc>
                <a:extLst>
                  <a:ext uri="{0D108BD9-81ED-4DB2-BD59-A6C34878D82A}">
                    <a16:rowId xmlns:a16="http://schemas.microsoft.com/office/drawing/2014/main" val="1360354208"/>
                  </a:ext>
                </a:extLst>
              </a:tr>
              <a:tr h="370840">
                <a:tc>
                  <a:txBody>
                    <a:bodyPr/>
                    <a:lstStyle/>
                    <a:p>
                      <a:pPr algn="l"/>
                      <a:r>
                        <a:rPr lang="en-US" b="1" dirty="0"/>
                        <a:t>Half-life</a:t>
                      </a:r>
                    </a:p>
                  </a:txBody>
                  <a:tcPr/>
                </a:tc>
                <a:tc>
                  <a:txBody>
                    <a:bodyPr/>
                    <a:lstStyle/>
                    <a:p>
                      <a:pPr algn="ctr"/>
                      <a:r>
                        <a:rPr lang="en-US" dirty="0"/>
                        <a:t>30 to 40 hours</a:t>
                      </a:r>
                    </a:p>
                  </a:txBody>
                  <a:tcPr/>
                </a:tc>
                <a:tc>
                  <a:txBody>
                    <a:bodyPr/>
                    <a:lstStyle/>
                    <a:p>
                      <a:pPr algn="ctr"/>
                      <a:r>
                        <a:rPr lang="en-US" sz="1800" b="0" kern="1200" dirty="0">
                          <a:solidFill>
                            <a:schemeClr val="dk1"/>
                          </a:solidFill>
                          <a:effectLst/>
                        </a:rPr>
                        <a:t>3 to 4 days</a:t>
                      </a:r>
                      <a:endParaRPr lang="en-US" dirty="0"/>
                    </a:p>
                  </a:txBody>
                  <a:tcPr/>
                </a:tc>
                <a:extLst>
                  <a:ext uri="{0D108BD9-81ED-4DB2-BD59-A6C34878D82A}">
                    <a16:rowId xmlns:a16="http://schemas.microsoft.com/office/drawing/2014/main" val="2870889963"/>
                  </a:ext>
                </a:extLst>
              </a:tr>
              <a:tr h="370840">
                <a:tc>
                  <a:txBody>
                    <a:bodyPr/>
                    <a:lstStyle/>
                    <a:p>
                      <a:pPr algn="l"/>
                      <a:r>
                        <a:rPr lang="en-US" b="1" dirty="0"/>
                        <a:t>Steady state</a:t>
                      </a:r>
                    </a:p>
                  </a:txBody>
                  <a:tcPr/>
                </a:tc>
                <a:tc>
                  <a:txBody>
                    <a:bodyPr/>
                    <a:lstStyle/>
                    <a:p>
                      <a:pPr algn="ctr"/>
                      <a:r>
                        <a:rPr lang="en-US" sz="1800" b="0" kern="1200" dirty="0">
                          <a:solidFill>
                            <a:schemeClr val="dk1"/>
                          </a:solidFill>
                          <a:effectLst/>
                        </a:rPr>
                        <a:t>7 days</a:t>
                      </a:r>
                      <a:endParaRPr lang="en-US" dirty="0"/>
                    </a:p>
                  </a:txBody>
                  <a:tcPr/>
                </a:tc>
                <a:tc>
                  <a:txBody>
                    <a:bodyPr/>
                    <a:lstStyle/>
                    <a:p>
                      <a:pPr algn="ctr"/>
                      <a:r>
                        <a:rPr lang="en-US" dirty="0"/>
                        <a:t>Several weeks </a:t>
                      </a:r>
                    </a:p>
                  </a:txBody>
                  <a:tcPr/>
                </a:tc>
                <a:extLst>
                  <a:ext uri="{0D108BD9-81ED-4DB2-BD59-A6C34878D82A}">
                    <a16:rowId xmlns:a16="http://schemas.microsoft.com/office/drawing/2014/main" val="989316627"/>
                  </a:ext>
                </a:extLst>
              </a:tr>
              <a:tr h="370840">
                <a:tc>
                  <a:txBody>
                    <a:bodyPr/>
                    <a:lstStyle/>
                    <a:p>
                      <a:pPr algn="l"/>
                      <a:r>
                        <a:rPr lang="en-US" b="1" dirty="0"/>
                        <a:t>Removal by dialysis </a:t>
                      </a:r>
                    </a:p>
                  </a:txBody>
                  <a:tcPr/>
                </a:tc>
                <a:tc>
                  <a:txBody>
                    <a:bodyPr/>
                    <a:lstStyle/>
                    <a:p>
                      <a:pPr algn="ctr"/>
                      <a:r>
                        <a:rPr lang="en-US" sz="1800" b="0" kern="1200" dirty="0">
                          <a:solidFill>
                            <a:schemeClr val="dk1"/>
                          </a:solidFill>
                          <a:effectLst/>
                        </a:rPr>
                        <a:t>Large volume of distribution and is 93%- 97% bound to plasma proteins; thus, removal by dialysis is negligible</a:t>
                      </a:r>
                      <a:endParaRPr lang="en-US" dirty="0"/>
                    </a:p>
                  </a:txBody>
                  <a:tcPr/>
                </a:tc>
                <a:tc>
                  <a:txBody>
                    <a:bodyPr/>
                    <a:lstStyle/>
                    <a:p>
                      <a:pPr algn="ctr"/>
                      <a:r>
                        <a:rPr lang="en-US" sz="1800" b="0" kern="1200" dirty="0">
                          <a:solidFill>
                            <a:schemeClr val="dk1"/>
                          </a:solidFill>
                          <a:effectLst/>
                        </a:rPr>
                        <a:t>Cleared by hemodialysis</a:t>
                      </a:r>
                      <a:endParaRPr lang="en-US" dirty="0"/>
                    </a:p>
                  </a:txBody>
                  <a:tcPr/>
                </a:tc>
                <a:extLst>
                  <a:ext uri="{0D108BD9-81ED-4DB2-BD59-A6C34878D82A}">
                    <a16:rowId xmlns:a16="http://schemas.microsoft.com/office/drawing/2014/main" val="2524795750"/>
                  </a:ext>
                </a:extLst>
              </a:tr>
              <a:tr h="370840">
                <a:tc>
                  <a:txBody>
                    <a:bodyPr/>
                    <a:lstStyle/>
                    <a:p>
                      <a:pPr algn="l"/>
                      <a:r>
                        <a:rPr lang="en-US" b="1" dirty="0"/>
                        <a:t>Excretion</a:t>
                      </a:r>
                    </a:p>
                  </a:txBody>
                  <a:tcPr/>
                </a:tc>
                <a:tc>
                  <a:txBody>
                    <a:bodyPr/>
                    <a:lstStyle/>
                    <a:p>
                      <a:pPr algn="ctr"/>
                      <a:r>
                        <a:rPr lang="en-US" dirty="0"/>
                        <a:t>Liver enzymes (</a:t>
                      </a:r>
                      <a:r>
                        <a:rPr lang="en-US" sz="1800" b="0" kern="1200" dirty="0">
                          <a:solidFill>
                            <a:schemeClr val="dk1"/>
                          </a:solidFill>
                          <a:effectLst/>
                        </a:rPr>
                        <a:t>CYP3A4, CYP2D6, and CYP1A2)</a:t>
                      </a:r>
                      <a:endParaRPr lang="en-US" dirty="0"/>
                    </a:p>
                  </a:txBody>
                  <a:tcPr/>
                </a:tc>
                <a:tc>
                  <a:txBody>
                    <a:bodyPr/>
                    <a:lstStyle/>
                    <a:p>
                      <a:pPr algn="ctr"/>
                      <a:r>
                        <a:rPr lang="en-US" dirty="0"/>
                        <a:t>Renally </a:t>
                      </a:r>
                    </a:p>
                  </a:txBody>
                  <a:tcPr/>
                </a:tc>
                <a:extLst>
                  <a:ext uri="{0D108BD9-81ED-4DB2-BD59-A6C34878D82A}">
                    <a16:rowId xmlns:a16="http://schemas.microsoft.com/office/drawing/2014/main" val="2659627637"/>
                  </a:ext>
                </a:extLst>
              </a:tr>
            </a:tbl>
          </a:graphicData>
        </a:graphic>
      </p:graphicFrame>
    </p:spTree>
    <p:extLst>
      <p:ext uri="{BB962C8B-B14F-4D97-AF65-F5344CB8AC3E}">
        <p14:creationId xmlns:p14="http://schemas.microsoft.com/office/powerpoint/2010/main" val="22964038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4A2F-2A6E-45AD-A45E-9B7AA94F8124}"/>
              </a:ext>
            </a:extLst>
          </p:cNvPr>
          <p:cNvSpPr>
            <a:spLocks noGrp="1"/>
          </p:cNvSpPr>
          <p:nvPr>
            <p:ph type="title"/>
          </p:nvPr>
        </p:nvSpPr>
        <p:spPr/>
        <p:txBody>
          <a:bodyPr/>
          <a:lstStyle/>
          <a:p>
            <a:r>
              <a:rPr lang="en-US" b="1" dirty="0"/>
              <a:t>Pharmacologic Therapy</a:t>
            </a:r>
            <a:endParaRPr lang="en-US" dirty="0"/>
          </a:p>
        </p:txBody>
      </p:sp>
      <p:pic>
        <p:nvPicPr>
          <p:cNvPr id="1026" name="Picture 2" descr="Evocalcet: A New Oral Calcimimetic for Dialysis Patients With Secondary  Hyperparathyroidism - Akizawa - 2020 - Therapeutic Apheresis and Dialysis -  Wiley Online Library">
            <a:extLst>
              <a:ext uri="{FF2B5EF4-FFF2-40B4-BE49-F238E27FC236}">
                <a16:creationId xmlns:a16="http://schemas.microsoft.com/office/drawing/2014/main" id="{9CF41241-E917-45A3-A9B0-EFE584816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9" y="1895901"/>
            <a:ext cx="5470843" cy="40700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CA66CF-0A2C-4334-80BE-EFED0B22474A}"/>
              </a:ext>
            </a:extLst>
          </p:cNvPr>
          <p:cNvSpPr txBox="1"/>
          <p:nvPr/>
        </p:nvSpPr>
        <p:spPr>
          <a:xfrm>
            <a:off x="838200" y="1403756"/>
            <a:ext cx="10515600" cy="461665"/>
          </a:xfrm>
          <a:prstGeom prst="rect">
            <a:avLst/>
          </a:prstGeom>
          <a:noFill/>
        </p:spPr>
        <p:txBody>
          <a:bodyPr wrap="square">
            <a:spAutoFit/>
          </a:bodyPr>
          <a:lstStyle/>
          <a:p>
            <a:pPr marL="285750" indent="-285750">
              <a:buFont typeface="Wingdings" panose="05000000000000000000" pitchFamily="2" charset="2"/>
              <a:buChar char="v"/>
            </a:pPr>
            <a:r>
              <a:rPr lang="en-US" sz="2400" b="1" dirty="0">
                <a:effectLst/>
              </a:rPr>
              <a:t>Mechanism of action</a:t>
            </a:r>
          </a:p>
        </p:txBody>
      </p:sp>
      <p:pic>
        <p:nvPicPr>
          <p:cNvPr id="1028" name="Picture 4" descr="Treatment with calcimimetics in kidney transplantation - ScienceDirect">
            <a:extLst>
              <a:ext uri="{FF2B5EF4-FFF2-40B4-BE49-F238E27FC236}">
                <a16:creationId xmlns:a16="http://schemas.microsoft.com/office/drawing/2014/main" id="{F73E790B-35B6-4B27-A248-5BB6E88F5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323" y="1895900"/>
            <a:ext cx="5434388" cy="40700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0A2DA31-6BE3-4EF5-9277-4C0461F34B14}"/>
              </a:ext>
            </a:extLst>
          </p:cNvPr>
          <p:cNvSpPr txBox="1"/>
          <p:nvPr/>
        </p:nvSpPr>
        <p:spPr>
          <a:xfrm>
            <a:off x="121920" y="5944572"/>
            <a:ext cx="12273279" cy="738664"/>
          </a:xfrm>
          <a:prstGeom prst="rect">
            <a:avLst/>
          </a:prstGeom>
          <a:noFill/>
        </p:spPr>
        <p:txBody>
          <a:bodyPr wrap="square">
            <a:spAutoFit/>
          </a:bodyPr>
          <a:lstStyle/>
          <a:p>
            <a:r>
              <a:rPr lang="en-US" sz="1400" b="1" dirty="0"/>
              <a:t>work through interactions on the calcium-sensing receptor (CSR) on the surface of the chief cells of the parathyroid gland. Cinacalcet works as an allosteric modulator of the CSR through binding to the transmembrane domain of the receptor while </a:t>
            </a:r>
            <a:r>
              <a:rPr lang="en-US" sz="1400" b="1" dirty="0" err="1"/>
              <a:t>etelcalcetide</a:t>
            </a:r>
            <a:r>
              <a:rPr lang="en-US" sz="1400" b="1" dirty="0"/>
              <a:t> binds directly to the extracellular domain &gt;&gt;&gt; increased sensitivity of the receptor to extracellular calcium (</a:t>
            </a:r>
            <a:r>
              <a:rPr lang="en-US" sz="1400" b="1" dirty="0" err="1"/>
              <a:t>ie</a:t>
            </a:r>
            <a:r>
              <a:rPr lang="en-US" sz="1400" b="1" dirty="0"/>
              <a:t>, lowering the threshold for receptor activation by calcium) and subsequently reducing PTH secretion.</a:t>
            </a:r>
          </a:p>
        </p:txBody>
      </p:sp>
    </p:spTree>
    <p:extLst>
      <p:ext uri="{BB962C8B-B14F-4D97-AF65-F5344CB8AC3E}">
        <p14:creationId xmlns:p14="http://schemas.microsoft.com/office/powerpoint/2010/main" val="7580145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A806-C0BF-483F-B883-0FD528897D59}"/>
              </a:ext>
            </a:extLst>
          </p:cNvPr>
          <p:cNvSpPr>
            <a:spLocks noGrp="1"/>
          </p:cNvSpPr>
          <p:nvPr>
            <p:ph type="title"/>
          </p:nvPr>
        </p:nvSpPr>
        <p:spPr/>
        <p:txBody>
          <a:bodyPr/>
          <a:lstStyle/>
          <a:p>
            <a:r>
              <a:rPr lang="en-US" b="1" dirty="0"/>
              <a:t>Pharmacologic Therapy</a:t>
            </a:r>
            <a:endParaRPr lang="en-US" dirty="0"/>
          </a:p>
        </p:txBody>
      </p:sp>
      <p:sp>
        <p:nvSpPr>
          <p:cNvPr id="3" name="Content Placeholder 2">
            <a:extLst>
              <a:ext uri="{FF2B5EF4-FFF2-40B4-BE49-F238E27FC236}">
                <a16:creationId xmlns:a16="http://schemas.microsoft.com/office/drawing/2014/main" id="{810FCB4E-1D4A-4098-A06D-34ED65CBF2D6}"/>
              </a:ext>
            </a:extLst>
          </p:cNvPr>
          <p:cNvSpPr>
            <a:spLocks noGrp="1"/>
          </p:cNvSpPr>
          <p:nvPr>
            <p:ph idx="1"/>
          </p:nvPr>
        </p:nvSpPr>
        <p:spPr>
          <a:xfrm>
            <a:off x="838200" y="1825625"/>
            <a:ext cx="10967720" cy="4351338"/>
          </a:xfrm>
        </p:spPr>
        <p:txBody>
          <a:bodyPr>
            <a:normAutofit fontScale="92500"/>
          </a:bodyPr>
          <a:lstStyle/>
          <a:p>
            <a:r>
              <a:rPr lang="en-US" b="0" i="0" dirty="0">
                <a:effectLst/>
                <a:latin typeface="Source Sans Pro" panose="020B0503030403020204" pitchFamily="34" charset="0"/>
              </a:rPr>
              <a:t>Efficacy:</a:t>
            </a:r>
          </a:p>
          <a:p>
            <a:pPr>
              <a:buFont typeface="Wingdings" panose="05000000000000000000" pitchFamily="2" charset="2"/>
              <a:buChar char="Ø"/>
            </a:pPr>
            <a:r>
              <a:rPr lang="en-US" sz="2400" b="0" i="0" dirty="0">
                <a:effectLst/>
                <a:latin typeface="Source Sans Pro" panose="020B0503030403020204" pitchFamily="34" charset="0"/>
              </a:rPr>
              <a:t>In clinical trials conducted predominantly in </a:t>
            </a:r>
            <a:r>
              <a:rPr lang="en-US" sz="2400" b="0" i="0" dirty="0">
                <a:effectLst/>
                <a:highlight>
                  <a:srgbClr val="FFFF00"/>
                </a:highlight>
                <a:latin typeface="Source Sans Pro" panose="020B0503030403020204" pitchFamily="34" charset="0"/>
              </a:rPr>
              <a:t>dialysis patients</a:t>
            </a:r>
            <a:r>
              <a:rPr lang="en-US" sz="2400" b="0" i="0" dirty="0">
                <a:effectLst/>
                <a:latin typeface="Source Sans Pro" panose="020B0503030403020204" pitchFamily="34" charset="0"/>
              </a:rPr>
              <a:t>, </a:t>
            </a:r>
            <a:r>
              <a:rPr lang="en-US" sz="2400" b="1" i="0" dirty="0">
                <a:effectLst/>
                <a:latin typeface="Source Sans Pro" panose="020B0503030403020204" pitchFamily="34" charset="0"/>
              </a:rPr>
              <a:t>cinacalcet significantly decreased PTH, calcium, and phosphorus, regardless of the severity of secondary hyperparathyroidism</a:t>
            </a:r>
            <a:r>
              <a:rPr lang="en-US" sz="2400" b="0" i="0" dirty="0">
                <a:effectLst/>
                <a:latin typeface="Source Sans Pro" panose="020B0503030403020204" pitchFamily="34" charset="0"/>
              </a:rPr>
              <a:t>. In </a:t>
            </a:r>
            <a:r>
              <a:rPr lang="en-US" sz="2400" b="0" i="0" dirty="0" err="1">
                <a:effectLst/>
                <a:highlight>
                  <a:srgbClr val="FFFF00"/>
                </a:highlight>
                <a:latin typeface="Source Sans Pro" panose="020B0503030403020204" pitchFamily="34" charset="0"/>
              </a:rPr>
              <a:t>nondialysis</a:t>
            </a:r>
            <a:r>
              <a:rPr lang="en-US" sz="2400" b="0" i="0" dirty="0">
                <a:effectLst/>
                <a:highlight>
                  <a:srgbClr val="FFFF00"/>
                </a:highlight>
                <a:latin typeface="Source Sans Pro" panose="020B0503030403020204" pitchFamily="34" charset="0"/>
              </a:rPr>
              <a:t> CKD patients</a:t>
            </a:r>
            <a:r>
              <a:rPr lang="en-US" sz="2400" b="0" i="0" dirty="0">
                <a:effectLst/>
                <a:latin typeface="Source Sans Pro" panose="020B0503030403020204" pitchFamily="34" charset="0"/>
              </a:rPr>
              <a:t>, it </a:t>
            </a:r>
            <a:r>
              <a:rPr lang="en-US" sz="2400" b="1" i="0" dirty="0">
                <a:effectLst/>
                <a:latin typeface="Source Sans Pro" panose="020B0503030403020204" pitchFamily="34" charset="0"/>
              </a:rPr>
              <a:t>reduced PTH, but was associated with a high incidence of hypocalcemia</a:t>
            </a:r>
            <a:r>
              <a:rPr lang="en-US" sz="2400" b="0" i="0" dirty="0">
                <a:effectLst/>
                <a:latin typeface="Source Sans Pro" panose="020B0503030403020204" pitchFamily="34" charset="0"/>
              </a:rPr>
              <a:t>; thus, this agent is not approved for use in </a:t>
            </a:r>
            <a:r>
              <a:rPr lang="en-US" sz="2400" b="0" i="0" dirty="0" err="1">
                <a:effectLst/>
                <a:latin typeface="Source Sans Pro" panose="020B0503030403020204" pitchFamily="34" charset="0"/>
              </a:rPr>
              <a:t>nondialysis</a:t>
            </a:r>
            <a:r>
              <a:rPr lang="en-US" sz="2400" b="0" i="0" dirty="0">
                <a:effectLst/>
                <a:latin typeface="Source Sans Pro" panose="020B0503030403020204" pitchFamily="34" charset="0"/>
              </a:rPr>
              <a:t> CKD patients.</a:t>
            </a:r>
          </a:p>
          <a:p>
            <a:pPr>
              <a:buFont typeface="Wingdings" panose="05000000000000000000" pitchFamily="2" charset="2"/>
              <a:buChar char="Ø"/>
            </a:pPr>
            <a:r>
              <a:rPr lang="en-US" sz="2400" dirty="0"/>
              <a:t>Cinacalcet may be used as a single agent to control hyperparathyroidism in ESRD patients; however, combined therapy with vitamin D is often necessary to achieve target PTH, calcium, and phosphorus values. </a:t>
            </a:r>
          </a:p>
          <a:p>
            <a:pPr>
              <a:buFont typeface="Wingdings" panose="05000000000000000000" pitchFamily="2" charset="2"/>
              <a:buChar char="Ø"/>
            </a:pPr>
            <a:r>
              <a:rPr lang="en-US" sz="2400" dirty="0" err="1"/>
              <a:t>Etelcalcetide</a:t>
            </a:r>
            <a:r>
              <a:rPr lang="en-US" sz="2400" dirty="0"/>
              <a:t> lowers </a:t>
            </a:r>
            <a:r>
              <a:rPr lang="en-US" sz="2400" b="1" dirty="0"/>
              <a:t>calcium and phosphorus and has also been shown to lower FGF23</a:t>
            </a:r>
            <a:r>
              <a:rPr lang="en-US" sz="2400" dirty="0"/>
              <a:t>.</a:t>
            </a:r>
          </a:p>
          <a:p>
            <a:pPr>
              <a:buFont typeface="Wingdings" panose="05000000000000000000" pitchFamily="2" charset="2"/>
              <a:buChar char="Ø"/>
            </a:pPr>
            <a:r>
              <a:rPr lang="en-US" sz="2400" dirty="0"/>
              <a:t>There was a greater reduction in serum calcium and phosphorus with </a:t>
            </a:r>
            <a:r>
              <a:rPr lang="en-US" sz="2400" dirty="0" err="1"/>
              <a:t>etelcalcetide</a:t>
            </a:r>
            <a:r>
              <a:rPr lang="en-US" sz="2400" dirty="0"/>
              <a:t> compared with cinacalcet.</a:t>
            </a:r>
          </a:p>
        </p:txBody>
      </p:sp>
    </p:spTree>
    <p:extLst>
      <p:ext uri="{BB962C8B-B14F-4D97-AF65-F5344CB8AC3E}">
        <p14:creationId xmlns:p14="http://schemas.microsoft.com/office/powerpoint/2010/main" val="34334949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0841-9D71-499D-8504-DB7B2A93CAFF}"/>
              </a:ext>
            </a:extLst>
          </p:cNvPr>
          <p:cNvSpPr>
            <a:spLocks noGrp="1"/>
          </p:cNvSpPr>
          <p:nvPr>
            <p:ph type="title"/>
          </p:nvPr>
        </p:nvSpPr>
        <p:spPr/>
        <p:txBody>
          <a:bodyPr/>
          <a:lstStyle/>
          <a:p>
            <a:r>
              <a:rPr lang="en-US" b="1" dirty="0"/>
              <a:t>Pharmacologic Therapy</a:t>
            </a:r>
            <a:endParaRPr lang="en-US" dirty="0"/>
          </a:p>
        </p:txBody>
      </p:sp>
      <p:sp>
        <p:nvSpPr>
          <p:cNvPr id="3" name="Content Placeholder 2">
            <a:extLst>
              <a:ext uri="{FF2B5EF4-FFF2-40B4-BE49-F238E27FC236}">
                <a16:creationId xmlns:a16="http://schemas.microsoft.com/office/drawing/2014/main" id="{E4528C1D-56E9-46DA-9ECE-61B59FE1B82E}"/>
              </a:ext>
            </a:extLst>
          </p:cNvPr>
          <p:cNvSpPr>
            <a:spLocks noGrp="1"/>
          </p:cNvSpPr>
          <p:nvPr>
            <p:ph idx="1"/>
          </p:nvPr>
        </p:nvSpPr>
        <p:spPr/>
        <p:txBody>
          <a:bodyPr>
            <a:normAutofit fontScale="92500" lnSpcReduction="10000"/>
          </a:bodyPr>
          <a:lstStyle/>
          <a:p>
            <a:r>
              <a:rPr lang="en-US" sz="3500" dirty="0"/>
              <a:t>Side effects: </a:t>
            </a:r>
          </a:p>
          <a:p>
            <a:r>
              <a:rPr lang="en-US" dirty="0">
                <a:solidFill>
                  <a:srgbClr val="343536"/>
                </a:solidFill>
                <a:highlight>
                  <a:srgbClr val="FFFF00"/>
                </a:highlight>
                <a:latin typeface="Source Sans Pro" panose="020B0503030403020204" pitchFamily="34" charset="0"/>
              </a:rPr>
              <a:t>N</a:t>
            </a:r>
            <a:r>
              <a:rPr lang="en-US" b="0" i="0" dirty="0">
                <a:solidFill>
                  <a:srgbClr val="343536"/>
                </a:solidFill>
                <a:effectLst/>
                <a:highlight>
                  <a:srgbClr val="FFFF00"/>
                </a:highlight>
                <a:latin typeface="Source Sans Pro" panose="020B0503030403020204" pitchFamily="34" charset="0"/>
              </a:rPr>
              <a:t>ausea and vomiting</a:t>
            </a:r>
            <a:r>
              <a:rPr lang="en-US" b="0" i="0" dirty="0">
                <a:solidFill>
                  <a:srgbClr val="343536"/>
                </a:solidFill>
                <a:effectLst/>
                <a:latin typeface="Source Sans Pro" panose="020B0503030403020204" pitchFamily="34" charset="0"/>
              </a:rPr>
              <a:t>.</a:t>
            </a:r>
          </a:p>
          <a:p>
            <a:r>
              <a:rPr lang="en-US" b="0" i="0" dirty="0">
                <a:solidFill>
                  <a:srgbClr val="343536"/>
                </a:solidFill>
                <a:effectLst/>
                <a:latin typeface="Source Sans Pro" panose="020B0503030403020204" pitchFamily="34" charset="0"/>
              </a:rPr>
              <a:t>Side effects related to </a:t>
            </a:r>
            <a:r>
              <a:rPr lang="en-US" b="0" i="0" dirty="0">
                <a:solidFill>
                  <a:srgbClr val="343536"/>
                </a:solidFill>
                <a:effectLst/>
                <a:highlight>
                  <a:srgbClr val="FFFF00"/>
                </a:highlight>
                <a:latin typeface="Source Sans Pro" panose="020B0503030403020204" pitchFamily="34" charset="0"/>
              </a:rPr>
              <a:t>hypocalcemia</a:t>
            </a:r>
            <a:r>
              <a:rPr lang="en-US" b="0" i="0" dirty="0">
                <a:solidFill>
                  <a:srgbClr val="343536"/>
                </a:solidFill>
                <a:effectLst/>
                <a:latin typeface="Source Sans Pro" panose="020B0503030403020204" pitchFamily="34" charset="0"/>
              </a:rPr>
              <a:t>: Q-T interval prolongation, ventricular arrhythmias, convulsions, paresthesia, myalgia, cramping</a:t>
            </a:r>
            <a:r>
              <a:rPr lang="en-US" dirty="0">
                <a:solidFill>
                  <a:srgbClr val="343536"/>
                </a:solidFill>
                <a:latin typeface="Source Sans Pro" panose="020B0503030403020204" pitchFamily="34" charset="0"/>
              </a:rPr>
              <a:t> and</a:t>
            </a:r>
            <a:r>
              <a:rPr lang="en-US" b="0" i="0" dirty="0">
                <a:solidFill>
                  <a:srgbClr val="343536"/>
                </a:solidFill>
                <a:effectLst/>
                <a:latin typeface="Source Sans Pro" panose="020B0503030403020204" pitchFamily="34" charset="0"/>
              </a:rPr>
              <a:t> tetany.</a:t>
            </a:r>
          </a:p>
          <a:p>
            <a:pPr marL="0" indent="0">
              <a:buNone/>
            </a:pPr>
            <a:endParaRPr lang="en-US" b="0" i="0" dirty="0">
              <a:solidFill>
                <a:srgbClr val="343536"/>
              </a:solidFill>
              <a:effectLst/>
              <a:latin typeface="Source Sans Pro" panose="020B0503030403020204" pitchFamily="34" charset="0"/>
            </a:endParaRPr>
          </a:p>
          <a:p>
            <a:r>
              <a:rPr lang="en-US" b="0" i="0" dirty="0">
                <a:solidFill>
                  <a:srgbClr val="FF0000"/>
                </a:solidFill>
                <a:effectLst/>
                <a:latin typeface="Source Sans Pro" panose="020B0503030403020204" pitchFamily="34" charset="0"/>
              </a:rPr>
              <a:t>Don’t start if the corrected serum calcium is less than the lower limit of normal</a:t>
            </a:r>
            <a:r>
              <a:rPr lang="en-US" dirty="0">
                <a:solidFill>
                  <a:srgbClr val="FF0000"/>
                </a:solidFill>
                <a:latin typeface="Source Sans Pro" panose="020B0503030403020204" pitchFamily="34" charset="0"/>
              </a:rPr>
              <a:t> [</a:t>
            </a:r>
            <a:r>
              <a:rPr lang="en-US" b="0" i="0" dirty="0">
                <a:solidFill>
                  <a:srgbClr val="FF0000"/>
                </a:solidFill>
                <a:effectLst/>
                <a:latin typeface="Source Sans Pro" panose="020B0503030403020204" pitchFamily="34" charset="0"/>
              </a:rPr>
              <a:t>≈ 8.4 mg/dL (2.10 mmol/L)].</a:t>
            </a:r>
            <a:endParaRPr lang="en-US" dirty="0">
              <a:solidFill>
                <a:srgbClr val="FF0000"/>
              </a:solidFill>
              <a:latin typeface="Source Sans Pro" panose="020B0503030403020204" pitchFamily="34" charset="0"/>
            </a:endParaRPr>
          </a:p>
          <a:p>
            <a:r>
              <a:rPr lang="en-US" b="0" i="0" dirty="0">
                <a:solidFill>
                  <a:srgbClr val="343536"/>
                </a:solidFill>
                <a:effectLst/>
                <a:latin typeface="Source Sans Pro" panose="020B0503030403020204" pitchFamily="34" charset="0"/>
              </a:rPr>
              <a:t>Serum calcium should be measured </a:t>
            </a:r>
            <a:r>
              <a:rPr lang="en-US" b="1" i="0" dirty="0">
                <a:solidFill>
                  <a:srgbClr val="343536"/>
                </a:solidFill>
                <a:effectLst/>
                <a:latin typeface="Source Sans Pro" panose="020B0503030403020204" pitchFamily="34" charset="0"/>
              </a:rPr>
              <a:t>within 1 week </a:t>
            </a:r>
            <a:r>
              <a:rPr lang="en-US" b="0" i="0" dirty="0">
                <a:solidFill>
                  <a:srgbClr val="343536"/>
                </a:solidFill>
                <a:effectLst/>
                <a:latin typeface="Source Sans Pro" panose="020B0503030403020204" pitchFamily="34" charset="0"/>
              </a:rPr>
              <a:t>after </a:t>
            </a:r>
            <a:r>
              <a:rPr lang="en-US" b="0" i="0" u="sng" dirty="0">
                <a:solidFill>
                  <a:srgbClr val="343536"/>
                </a:solidFill>
                <a:effectLst/>
                <a:latin typeface="Source Sans Pro" panose="020B0503030403020204" pitchFamily="34" charset="0"/>
              </a:rPr>
              <a:t>initiation or following a dose adjustment</a:t>
            </a:r>
            <a:r>
              <a:rPr lang="en-US" b="0" i="0" dirty="0">
                <a:solidFill>
                  <a:srgbClr val="343536"/>
                </a:solidFill>
                <a:effectLst/>
                <a:latin typeface="Source Sans Pro" panose="020B0503030403020204" pitchFamily="34" charset="0"/>
              </a:rPr>
              <a:t>. Once </a:t>
            </a:r>
            <a:r>
              <a:rPr lang="en-US" b="0" i="0" u="sng" dirty="0">
                <a:solidFill>
                  <a:srgbClr val="343536"/>
                </a:solidFill>
                <a:effectLst/>
                <a:latin typeface="Source Sans Pro" panose="020B0503030403020204" pitchFamily="34" charset="0"/>
              </a:rPr>
              <a:t>the maintenance</a:t>
            </a:r>
            <a:r>
              <a:rPr lang="en-US" b="0" i="0" dirty="0">
                <a:solidFill>
                  <a:srgbClr val="343536"/>
                </a:solidFill>
                <a:effectLst/>
                <a:latin typeface="Source Sans Pro" panose="020B0503030403020204" pitchFamily="34" charset="0"/>
              </a:rPr>
              <a:t> dose is established, serum calcium should be measured </a:t>
            </a:r>
            <a:r>
              <a:rPr lang="en-US" b="1" i="0" dirty="0">
                <a:solidFill>
                  <a:srgbClr val="343536"/>
                </a:solidFill>
                <a:effectLst/>
                <a:latin typeface="Source Sans Pro" panose="020B0503030403020204" pitchFamily="34" charset="0"/>
              </a:rPr>
              <a:t>monthly</a:t>
            </a:r>
            <a:r>
              <a:rPr lang="en-US" b="0" i="0" dirty="0">
                <a:solidFill>
                  <a:srgbClr val="343536"/>
                </a:solidFill>
                <a:effectLst/>
                <a:latin typeface="Source Sans Pro" panose="020B0503030403020204" pitchFamily="34" charset="0"/>
              </a:rPr>
              <a:t>.</a:t>
            </a:r>
          </a:p>
          <a:p>
            <a:pPr marL="0" indent="0">
              <a:buNone/>
            </a:pPr>
            <a:endParaRPr lang="en-US" dirty="0"/>
          </a:p>
        </p:txBody>
      </p:sp>
      <p:sp>
        <p:nvSpPr>
          <p:cNvPr id="4" name="Arrow: Down 3">
            <a:extLst>
              <a:ext uri="{FF2B5EF4-FFF2-40B4-BE49-F238E27FC236}">
                <a16:creationId xmlns:a16="http://schemas.microsoft.com/office/drawing/2014/main" id="{A59CEB47-FCD0-4808-AB07-1B076B72712B}"/>
              </a:ext>
            </a:extLst>
          </p:cNvPr>
          <p:cNvSpPr/>
          <p:nvPr/>
        </p:nvSpPr>
        <p:spPr>
          <a:xfrm>
            <a:off x="5080000" y="3454400"/>
            <a:ext cx="889000" cy="8509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3308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583E-F654-4F2E-B37F-AAE67E050204}"/>
              </a:ext>
            </a:extLst>
          </p:cNvPr>
          <p:cNvSpPr>
            <a:spLocks noGrp="1"/>
          </p:cNvSpPr>
          <p:nvPr>
            <p:ph type="title"/>
          </p:nvPr>
        </p:nvSpPr>
        <p:spPr/>
        <p:txBody>
          <a:bodyPr/>
          <a:lstStyle/>
          <a:p>
            <a:r>
              <a:rPr lang="en-US" b="1" dirty="0"/>
              <a:t>Pharmacologic Therapy</a:t>
            </a:r>
            <a:endParaRPr lang="en-US" dirty="0"/>
          </a:p>
        </p:txBody>
      </p:sp>
      <p:sp>
        <p:nvSpPr>
          <p:cNvPr id="3" name="Content Placeholder 2">
            <a:extLst>
              <a:ext uri="{FF2B5EF4-FFF2-40B4-BE49-F238E27FC236}">
                <a16:creationId xmlns:a16="http://schemas.microsoft.com/office/drawing/2014/main" id="{10C92C72-59C2-41D8-8CF8-E24A88C4D733}"/>
              </a:ext>
            </a:extLst>
          </p:cNvPr>
          <p:cNvSpPr>
            <a:spLocks noGrp="1"/>
          </p:cNvSpPr>
          <p:nvPr>
            <p:ph idx="1"/>
          </p:nvPr>
        </p:nvSpPr>
        <p:spPr/>
        <p:txBody>
          <a:bodyPr>
            <a:normAutofit fontScale="85000" lnSpcReduction="20000"/>
          </a:bodyPr>
          <a:lstStyle/>
          <a:p>
            <a:r>
              <a:rPr lang="en-US" b="1" i="0" dirty="0">
                <a:solidFill>
                  <a:srgbClr val="333333"/>
                </a:solidFill>
                <a:effectLst/>
                <a:latin typeface="Source Sans Pro" panose="020B0503030403020204" pitchFamily="34" charset="0"/>
              </a:rPr>
              <a:t>Drug–Drug and Drug–Food Interactions</a:t>
            </a:r>
          </a:p>
          <a:p>
            <a:pPr marL="514350" indent="-514350">
              <a:buAutoNum type="arabicParenR"/>
            </a:pPr>
            <a:r>
              <a:rPr lang="en-US" dirty="0">
                <a:effectLst>
                  <a:glow rad="101600">
                    <a:schemeClr val="accent1">
                      <a:lumMod val="75000"/>
                      <a:alpha val="60000"/>
                    </a:schemeClr>
                  </a:glow>
                </a:effectLst>
              </a:rPr>
              <a:t>Cinacalcet with CYP3A4 inhibitor (</a:t>
            </a:r>
            <a:r>
              <a:rPr lang="en-US" dirty="0" err="1">
                <a:effectLst>
                  <a:glow rad="101600">
                    <a:schemeClr val="accent1">
                      <a:lumMod val="75000"/>
                      <a:alpha val="60000"/>
                    </a:schemeClr>
                  </a:glow>
                </a:effectLst>
              </a:rPr>
              <a:t>e.g</a:t>
            </a:r>
            <a:r>
              <a:rPr lang="en-US" dirty="0">
                <a:effectLst>
                  <a:glow rad="101600">
                    <a:schemeClr val="accent1">
                      <a:lumMod val="75000"/>
                      <a:alpha val="60000"/>
                    </a:schemeClr>
                  </a:glow>
                </a:effectLst>
              </a:rPr>
              <a:t> ketoconazole): </a:t>
            </a:r>
            <a:r>
              <a:rPr lang="en-US" dirty="0"/>
              <a:t>twofold increase in AUC and maximum concentration. </a:t>
            </a:r>
          </a:p>
          <a:p>
            <a:pPr marL="514350" indent="-514350">
              <a:buAutoNum type="arabicParenR"/>
            </a:pPr>
            <a:r>
              <a:rPr lang="en-US" dirty="0">
                <a:effectLst>
                  <a:glow rad="101600">
                    <a:schemeClr val="accent1">
                      <a:lumMod val="75000"/>
                      <a:alpha val="60000"/>
                    </a:schemeClr>
                  </a:glow>
                </a:effectLst>
              </a:rPr>
              <a:t>Cinacalcet is also a potent inhibitor of CYP2D6: </a:t>
            </a:r>
            <a:r>
              <a:rPr lang="en-US" dirty="0"/>
              <a:t>dose adjustments of concomitant medications that affected by that enzyme and have a narrow therapeutic index, such as flecainide, thioridazine, vinblastine, and most tricyclic antidepressants (</a:t>
            </a:r>
            <a:r>
              <a:rPr lang="en-US" dirty="0" err="1"/>
              <a:t>eg</a:t>
            </a:r>
            <a:r>
              <a:rPr lang="en-US" dirty="0"/>
              <a:t>, amitriptyline), may be necessary. It increases amitriptyline and nortriptyline (active metabolite) exposure by approximately 20% in CYP2D6-extensive metabolizers. </a:t>
            </a:r>
          </a:p>
          <a:p>
            <a:pPr marL="514350" indent="-514350">
              <a:buAutoNum type="arabicParenR"/>
            </a:pPr>
            <a:r>
              <a:rPr lang="en-US" dirty="0">
                <a:effectLst>
                  <a:glow rad="101600">
                    <a:schemeClr val="accent1">
                      <a:lumMod val="75000"/>
                      <a:alpha val="60000"/>
                    </a:schemeClr>
                  </a:glow>
                </a:effectLst>
              </a:rPr>
              <a:t>Food has been shown to increase absorption of cinacalcet </a:t>
            </a:r>
            <a:r>
              <a:rPr lang="en-US" dirty="0"/>
              <a:t>by up to 82% compared with fasting; therefore, this medication should be taken with meals to achieve the maximal effect.</a:t>
            </a:r>
          </a:p>
          <a:p>
            <a:pPr marL="0" indent="0">
              <a:buNone/>
            </a:pPr>
            <a:endParaRPr lang="en-US" dirty="0"/>
          </a:p>
          <a:p>
            <a:pPr>
              <a:buFont typeface="Wingdings" panose="05000000000000000000" pitchFamily="2" charset="2"/>
              <a:buChar char="v"/>
            </a:pPr>
            <a:r>
              <a:rPr lang="en-US" dirty="0"/>
              <a:t> There are no drug interactions reported with </a:t>
            </a:r>
            <a:r>
              <a:rPr lang="en-US" dirty="0" err="1"/>
              <a:t>etelcalcetide</a:t>
            </a:r>
            <a:r>
              <a:rPr lang="en-US" dirty="0"/>
              <a:t>.</a:t>
            </a:r>
          </a:p>
        </p:txBody>
      </p:sp>
    </p:spTree>
    <p:extLst>
      <p:ext uri="{BB962C8B-B14F-4D97-AF65-F5344CB8AC3E}">
        <p14:creationId xmlns:p14="http://schemas.microsoft.com/office/powerpoint/2010/main" val="30006182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8748D-D161-44BD-BFDB-0C691561FF1C}"/>
              </a:ext>
            </a:extLst>
          </p:cNvPr>
          <p:cNvSpPr>
            <a:spLocks noGrp="1"/>
          </p:cNvSpPr>
          <p:nvPr>
            <p:ph idx="1"/>
          </p:nvPr>
        </p:nvSpPr>
        <p:spPr>
          <a:xfrm>
            <a:off x="558800" y="1528763"/>
            <a:ext cx="6483350" cy="4964112"/>
          </a:xfrm>
        </p:spPr>
        <p:txBody>
          <a:bodyPr>
            <a:normAutofit fontScale="92500" lnSpcReduction="20000"/>
          </a:bodyPr>
          <a:lstStyle/>
          <a:p>
            <a:r>
              <a:rPr lang="en-US" b="1" i="0" dirty="0">
                <a:effectLst/>
                <a:latin typeface="Source Sans Pro" panose="020B0503030403020204" pitchFamily="34" charset="0"/>
              </a:rPr>
              <a:t>Dosing and Administration</a:t>
            </a:r>
          </a:p>
          <a:p>
            <a:r>
              <a:rPr lang="en-US" dirty="0">
                <a:solidFill>
                  <a:srgbClr val="FF0000"/>
                </a:solidFill>
                <a:latin typeface="Source Sans Pro" panose="020B0503030403020204" pitchFamily="34" charset="0"/>
              </a:rPr>
              <a:t>S</a:t>
            </a:r>
            <a:r>
              <a:rPr lang="en-US" i="0" dirty="0">
                <a:solidFill>
                  <a:srgbClr val="FF0000"/>
                </a:solidFill>
                <a:effectLst/>
                <a:latin typeface="Source Sans Pro" panose="020B0503030403020204" pitchFamily="34" charset="0"/>
              </a:rPr>
              <a:t>tarting dose </a:t>
            </a:r>
            <a:r>
              <a:rPr lang="en-US" b="0" i="0" dirty="0">
                <a:solidFill>
                  <a:srgbClr val="FF0000"/>
                </a:solidFill>
                <a:effectLst/>
                <a:latin typeface="Source Sans Pro" panose="020B0503030403020204" pitchFamily="34" charset="0"/>
              </a:rPr>
              <a:t>of cinacalcet= </a:t>
            </a:r>
            <a:r>
              <a:rPr lang="en-US" b="0" i="0" dirty="0">
                <a:solidFill>
                  <a:srgbClr val="343536"/>
                </a:solidFill>
                <a:effectLst/>
                <a:latin typeface="Source Sans Pro" panose="020B0503030403020204" pitchFamily="34" charset="0"/>
              </a:rPr>
              <a:t>30 mg orally once daily.</a:t>
            </a:r>
          </a:p>
          <a:p>
            <a:r>
              <a:rPr lang="en-US" dirty="0">
                <a:solidFill>
                  <a:srgbClr val="FF0000"/>
                </a:solidFill>
                <a:latin typeface="Source Sans Pro" panose="020B0503030403020204" pitchFamily="34" charset="0"/>
              </a:rPr>
              <a:t>Monitoring: </a:t>
            </a:r>
            <a:r>
              <a:rPr lang="en-US" b="0" i="0" dirty="0">
                <a:solidFill>
                  <a:srgbClr val="343536"/>
                </a:solidFill>
                <a:effectLst/>
                <a:latin typeface="Source Sans Pro" panose="020B0503030403020204" pitchFamily="34" charset="0"/>
              </a:rPr>
              <a:t>Calcium and phosphorus should be measured at 1 week and PTH should be measured within 1 to 4 weeks after starting cinacalcet or adjusting the dose. </a:t>
            </a:r>
          </a:p>
          <a:p>
            <a:r>
              <a:rPr lang="en-US" dirty="0">
                <a:solidFill>
                  <a:srgbClr val="FF0000"/>
                </a:solidFill>
                <a:latin typeface="Source Sans Pro" panose="020B0503030403020204" pitchFamily="34" charset="0"/>
              </a:rPr>
              <a:t>Titration: </a:t>
            </a:r>
            <a:r>
              <a:rPr lang="en-US" dirty="0">
                <a:solidFill>
                  <a:srgbClr val="343536"/>
                </a:solidFill>
                <a:latin typeface="Source Sans Pro" panose="020B0503030403020204" pitchFamily="34" charset="0"/>
              </a:rPr>
              <a:t>every 2-4 weeks.</a:t>
            </a:r>
          </a:p>
          <a:p>
            <a:r>
              <a:rPr lang="en-US" dirty="0">
                <a:solidFill>
                  <a:srgbClr val="FF0000"/>
                </a:solidFill>
                <a:latin typeface="Source Sans Pro" panose="020B0503030403020204" pitchFamily="34" charset="0"/>
              </a:rPr>
              <a:t>Maximum dose= </a:t>
            </a:r>
            <a:r>
              <a:rPr lang="en-US" dirty="0">
                <a:solidFill>
                  <a:srgbClr val="343536"/>
                </a:solidFill>
                <a:latin typeface="Source Sans Pro" panose="020B0503030403020204" pitchFamily="34" charset="0"/>
              </a:rPr>
              <a:t>180mg once daily. </a:t>
            </a:r>
          </a:p>
          <a:p>
            <a:r>
              <a:rPr lang="en-US" b="0" i="0" dirty="0">
                <a:solidFill>
                  <a:srgbClr val="343536"/>
                </a:solidFill>
                <a:effectLst/>
                <a:latin typeface="Source Sans Pro" panose="020B0503030403020204" pitchFamily="34" charset="0"/>
              </a:rPr>
              <a:t>Patients with hepatic disease may require lower doses, since the cinacalcet half-life is approximately doubled in those with severe liver disease. </a:t>
            </a:r>
            <a:endParaRPr lang="en-US" dirty="0"/>
          </a:p>
        </p:txBody>
      </p:sp>
      <p:sp>
        <p:nvSpPr>
          <p:cNvPr id="4" name="Title 1">
            <a:extLst>
              <a:ext uri="{FF2B5EF4-FFF2-40B4-BE49-F238E27FC236}">
                <a16:creationId xmlns:a16="http://schemas.microsoft.com/office/drawing/2014/main" id="{E1ABB5FE-D1D6-47A0-A64A-16A071CA0D27}"/>
              </a:ext>
            </a:extLst>
          </p:cNvPr>
          <p:cNvSpPr>
            <a:spLocks noGrp="1"/>
          </p:cNvSpPr>
          <p:nvPr>
            <p:ph type="title"/>
          </p:nvPr>
        </p:nvSpPr>
        <p:spPr>
          <a:xfrm>
            <a:off x="838200" y="365125"/>
            <a:ext cx="10515600" cy="1325563"/>
          </a:xfrm>
        </p:spPr>
        <p:txBody>
          <a:bodyPr/>
          <a:lstStyle/>
          <a:p>
            <a:r>
              <a:rPr lang="en-US" b="1" dirty="0"/>
              <a:t>Pharmacologic Therapy</a:t>
            </a:r>
            <a:endParaRPr lang="en-US" dirty="0"/>
          </a:p>
        </p:txBody>
      </p:sp>
      <p:pic>
        <p:nvPicPr>
          <p:cNvPr id="2050" name="Picture 2" descr="Amgen Sensipar Cinacalcet Tablets, Packaging Size: 30 Tablets, Rs 9483.6  /pack | ID: 21559460548">
            <a:extLst>
              <a:ext uri="{FF2B5EF4-FFF2-40B4-BE49-F238E27FC236}">
                <a16:creationId xmlns:a16="http://schemas.microsoft.com/office/drawing/2014/main" id="{C77A3AC1-AD86-4773-8630-25082DFF3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50" y="1690688"/>
            <a:ext cx="4705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736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8748D-D161-44BD-BFDB-0C691561FF1C}"/>
              </a:ext>
            </a:extLst>
          </p:cNvPr>
          <p:cNvSpPr>
            <a:spLocks noGrp="1"/>
          </p:cNvSpPr>
          <p:nvPr>
            <p:ph idx="1"/>
          </p:nvPr>
        </p:nvSpPr>
        <p:spPr>
          <a:xfrm>
            <a:off x="431799" y="1630363"/>
            <a:ext cx="7023101" cy="4964112"/>
          </a:xfrm>
        </p:spPr>
        <p:txBody>
          <a:bodyPr>
            <a:normAutofit/>
          </a:bodyPr>
          <a:lstStyle/>
          <a:p>
            <a:r>
              <a:rPr lang="en-US" b="1" i="0" dirty="0">
                <a:effectLst/>
                <a:latin typeface="Source Sans Pro" panose="020B0503030403020204" pitchFamily="34" charset="0"/>
              </a:rPr>
              <a:t>Dosing and Administration</a:t>
            </a:r>
          </a:p>
          <a:p>
            <a:r>
              <a:rPr lang="en-US" dirty="0">
                <a:solidFill>
                  <a:srgbClr val="FF0000"/>
                </a:solidFill>
                <a:latin typeface="Source Sans Pro" panose="020B0503030403020204" pitchFamily="34" charset="0"/>
              </a:rPr>
              <a:t>S</a:t>
            </a:r>
            <a:r>
              <a:rPr lang="en-US" i="0" dirty="0">
                <a:solidFill>
                  <a:srgbClr val="FF0000"/>
                </a:solidFill>
                <a:effectLst/>
                <a:latin typeface="Source Sans Pro" panose="020B0503030403020204" pitchFamily="34" charset="0"/>
              </a:rPr>
              <a:t>tarting dose </a:t>
            </a:r>
            <a:r>
              <a:rPr lang="en-US" b="0" i="0" dirty="0">
                <a:solidFill>
                  <a:srgbClr val="FF0000"/>
                </a:solidFill>
                <a:effectLst/>
                <a:latin typeface="Source Sans Pro" panose="020B0503030403020204" pitchFamily="34" charset="0"/>
              </a:rPr>
              <a:t>of cinacalcet= </a:t>
            </a:r>
            <a:r>
              <a:rPr lang="en-US" b="0" i="0" dirty="0">
                <a:solidFill>
                  <a:srgbClr val="343536"/>
                </a:solidFill>
                <a:effectLst/>
                <a:latin typeface="Source Sans Pro" panose="020B0503030403020204" pitchFamily="34" charset="0"/>
              </a:rPr>
              <a:t>5 mg IV three times per week at the end of the hemodialysis treatment (during or after rinse back)</a:t>
            </a:r>
          </a:p>
          <a:p>
            <a:r>
              <a:rPr lang="en-US" dirty="0">
                <a:solidFill>
                  <a:srgbClr val="FF0000"/>
                </a:solidFill>
                <a:latin typeface="Source Sans Pro" panose="020B0503030403020204" pitchFamily="34" charset="0"/>
              </a:rPr>
              <a:t>Monitoring: </a:t>
            </a:r>
            <a:r>
              <a:rPr lang="en-US" dirty="0">
                <a:solidFill>
                  <a:srgbClr val="343536"/>
                </a:solidFill>
                <a:latin typeface="Source Sans Pro" panose="020B0503030403020204" pitchFamily="34" charset="0"/>
              </a:rPr>
              <a:t>c</a:t>
            </a:r>
            <a:r>
              <a:rPr lang="en-US" b="0" i="0" dirty="0">
                <a:solidFill>
                  <a:srgbClr val="343536"/>
                </a:solidFill>
                <a:effectLst/>
                <a:latin typeface="Source Sans Pro" panose="020B0503030403020204" pitchFamily="34" charset="0"/>
              </a:rPr>
              <a:t>alcium and phosphorus should be measured 1 week after initiation and then every 4 weeks for maintenance therapy. PTH levels should be measured 4 weeks after initiation and then per protocol based on the practices of the dialysis center.</a:t>
            </a:r>
          </a:p>
        </p:txBody>
      </p:sp>
      <p:sp>
        <p:nvSpPr>
          <p:cNvPr id="4" name="Title 1">
            <a:extLst>
              <a:ext uri="{FF2B5EF4-FFF2-40B4-BE49-F238E27FC236}">
                <a16:creationId xmlns:a16="http://schemas.microsoft.com/office/drawing/2014/main" id="{E1ABB5FE-D1D6-47A0-A64A-16A071CA0D27}"/>
              </a:ext>
            </a:extLst>
          </p:cNvPr>
          <p:cNvSpPr>
            <a:spLocks noGrp="1"/>
          </p:cNvSpPr>
          <p:nvPr>
            <p:ph type="title"/>
          </p:nvPr>
        </p:nvSpPr>
        <p:spPr>
          <a:xfrm>
            <a:off x="838200" y="365125"/>
            <a:ext cx="10515600" cy="1325563"/>
          </a:xfrm>
        </p:spPr>
        <p:txBody>
          <a:bodyPr/>
          <a:lstStyle/>
          <a:p>
            <a:r>
              <a:rPr lang="en-US" b="1" dirty="0"/>
              <a:t>Pharmacologic Therapy</a:t>
            </a:r>
            <a:endParaRPr lang="en-US" dirty="0"/>
          </a:p>
        </p:txBody>
      </p:sp>
      <p:pic>
        <p:nvPicPr>
          <p:cNvPr id="3074" name="Picture 2" descr="NDC 55513-742 Parsabiv Etelcalcetide">
            <a:extLst>
              <a:ext uri="{FF2B5EF4-FFF2-40B4-BE49-F238E27FC236}">
                <a16:creationId xmlns:a16="http://schemas.microsoft.com/office/drawing/2014/main" id="{01FAB755-75B7-4576-80E3-CB98E9143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2273300"/>
            <a:ext cx="4568237"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038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0E02-9EB7-435E-A5DD-05BBC0A1BA36}"/>
              </a:ext>
            </a:extLst>
          </p:cNvPr>
          <p:cNvSpPr>
            <a:spLocks noGrp="1"/>
          </p:cNvSpPr>
          <p:nvPr>
            <p:ph type="title"/>
          </p:nvPr>
        </p:nvSpPr>
        <p:spPr/>
        <p:txBody>
          <a:bodyPr/>
          <a:lstStyle/>
          <a:p>
            <a:r>
              <a:rPr lang="en-US" b="1" dirty="0"/>
              <a:t>Pharmacologic Therapy</a:t>
            </a:r>
            <a:endParaRPr lang="en-US" dirty="0"/>
          </a:p>
        </p:txBody>
      </p:sp>
      <p:sp>
        <p:nvSpPr>
          <p:cNvPr id="3" name="Content Placeholder 2">
            <a:extLst>
              <a:ext uri="{FF2B5EF4-FFF2-40B4-BE49-F238E27FC236}">
                <a16:creationId xmlns:a16="http://schemas.microsoft.com/office/drawing/2014/main" id="{66C95037-AF8E-404E-8B11-84C4455BCD36}"/>
              </a:ext>
            </a:extLst>
          </p:cNvPr>
          <p:cNvSpPr>
            <a:spLocks noGrp="1"/>
          </p:cNvSpPr>
          <p:nvPr>
            <p:ph idx="1"/>
          </p:nvPr>
        </p:nvSpPr>
        <p:spPr/>
        <p:txBody>
          <a:bodyPr/>
          <a:lstStyle/>
          <a:p>
            <a:r>
              <a:rPr lang="en-US" b="1" i="0" dirty="0">
                <a:effectLst/>
                <a:latin typeface="Source Sans Pro" panose="020B0503030403020204" pitchFamily="34" charset="0"/>
              </a:rPr>
              <a:t>Dosing and Administration of </a:t>
            </a:r>
            <a:r>
              <a:rPr lang="en-US" b="1" i="0" dirty="0" err="1">
                <a:effectLst/>
                <a:latin typeface="Source Sans Pro" panose="020B0503030403020204" pitchFamily="34" charset="0"/>
              </a:rPr>
              <a:t>etelcalcetide</a:t>
            </a:r>
            <a:endParaRPr lang="en-US" b="1" i="0" dirty="0">
              <a:effectLst/>
              <a:latin typeface="Source Sans Pro" panose="020B0503030403020204" pitchFamily="34" charset="0"/>
            </a:endParaRPr>
          </a:p>
          <a:p>
            <a:endParaRPr lang="en-US" dirty="0"/>
          </a:p>
        </p:txBody>
      </p:sp>
      <p:sp>
        <p:nvSpPr>
          <p:cNvPr id="5" name="TextBox 4">
            <a:extLst>
              <a:ext uri="{FF2B5EF4-FFF2-40B4-BE49-F238E27FC236}">
                <a16:creationId xmlns:a16="http://schemas.microsoft.com/office/drawing/2014/main" id="{8A783124-8ECE-41B5-9D34-9EEEF75DAB01}"/>
              </a:ext>
            </a:extLst>
          </p:cNvPr>
          <p:cNvSpPr txBox="1"/>
          <p:nvPr/>
        </p:nvSpPr>
        <p:spPr>
          <a:xfrm>
            <a:off x="5105401" y="3310564"/>
            <a:ext cx="6096000" cy="369332"/>
          </a:xfrm>
          <a:prstGeom prst="rect">
            <a:avLst/>
          </a:prstGeom>
          <a:noFill/>
        </p:spPr>
        <p:txBody>
          <a:bodyPr wrap="square">
            <a:spAutoFit/>
          </a:bodyPr>
          <a:lstStyle/>
          <a:p>
            <a:r>
              <a:rPr lang="en-US" b="1" i="0" dirty="0">
                <a:effectLst/>
                <a:latin typeface="Source Sans Pro" panose="020B0503030403020204" pitchFamily="34" charset="0"/>
              </a:rPr>
              <a:t>Reduce dose or temporarily D/C.</a:t>
            </a:r>
            <a:endParaRPr lang="en-US" b="1" dirty="0"/>
          </a:p>
        </p:txBody>
      </p:sp>
      <p:sp>
        <p:nvSpPr>
          <p:cNvPr id="6" name="TextBox 5">
            <a:extLst>
              <a:ext uri="{FF2B5EF4-FFF2-40B4-BE49-F238E27FC236}">
                <a16:creationId xmlns:a16="http://schemas.microsoft.com/office/drawing/2014/main" id="{167C3396-40C4-4E0B-92BD-799389424AF1}"/>
              </a:ext>
            </a:extLst>
          </p:cNvPr>
          <p:cNvSpPr txBox="1"/>
          <p:nvPr/>
        </p:nvSpPr>
        <p:spPr>
          <a:xfrm>
            <a:off x="508000" y="2905780"/>
            <a:ext cx="1028700" cy="523220"/>
          </a:xfrm>
          <a:prstGeom prst="rect">
            <a:avLst/>
          </a:prstGeom>
          <a:noFill/>
        </p:spPr>
        <p:txBody>
          <a:bodyPr wrap="square" rtlCol="0">
            <a:spAutoFit/>
          </a:bodyPr>
          <a:lstStyle/>
          <a:p>
            <a:pPr algn="ctr"/>
            <a:r>
              <a:rPr lang="en-US" sz="2800" b="1" dirty="0"/>
              <a:t>PTH</a:t>
            </a:r>
          </a:p>
        </p:txBody>
      </p:sp>
      <p:cxnSp>
        <p:nvCxnSpPr>
          <p:cNvPr id="8" name="Straight Arrow Connector 7">
            <a:extLst>
              <a:ext uri="{FF2B5EF4-FFF2-40B4-BE49-F238E27FC236}">
                <a16:creationId xmlns:a16="http://schemas.microsoft.com/office/drawing/2014/main" id="{1448EBC9-31C5-48B1-8496-E814BC9631ED}"/>
              </a:ext>
            </a:extLst>
          </p:cNvPr>
          <p:cNvCxnSpPr>
            <a:cxnSpLocks/>
            <a:stCxn id="6" idx="3"/>
          </p:cNvCxnSpPr>
          <p:nvPr/>
        </p:nvCxnSpPr>
        <p:spPr>
          <a:xfrm flipV="1">
            <a:off x="1536700" y="3025486"/>
            <a:ext cx="1257300" cy="141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F875E82-6FA5-4CA8-B4BA-F01EC93A68EF}"/>
              </a:ext>
            </a:extLst>
          </p:cNvPr>
          <p:cNvCxnSpPr>
            <a:cxnSpLocks/>
            <a:stCxn id="6" idx="3"/>
          </p:cNvCxnSpPr>
          <p:nvPr/>
        </p:nvCxnSpPr>
        <p:spPr>
          <a:xfrm>
            <a:off x="1536700" y="3167390"/>
            <a:ext cx="1257300" cy="261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C02E80EC-6FBE-43AB-8B10-B24136EAF61C}"/>
              </a:ext>
            </a:extLst>
          </p:cNvPr>
          <p:cNvSpPr txBox="1"/>
          <p:nvPr/>
        </p:nvSpPr>
        <p:spPr>
          <a:xfrm>
            <a:off x="2857500" y="2798058"/>
            <a:ext cx="4279900" cy="400110"/>
          </a:xfrm>
          <a:prstGeom prst="rect">
            <a:avLst/>
          </a:prstGeom>
          <a:noFill/>
        </p:spPr>
        <p:txBody>
          <a:bodyPr wrap="square" rtlCol="0">
            <a:spAutoFit/>
          </a:bodyPr>
          <a:lstStyle/>
          <a:p>
            <a:r>
              <a:rPr lang="en-US" sz="2000" b="1" dirty="0"/>
              <a:t>&gt; Target range &amp; corrected Ca normal</a:t>
            </a:r>
          </a:p>
        </p:txBody>
      </p:sp>
      <p:sp>
        <p:nvSpPr>
          <p:cNvPr id="24" name="TextBox 23">
            <a:extLst>
              <a:ext uri="{FF2B5EF4-FFF2-40B4-BE49-F238E27FC236}">
                <a16:creationId xmlns:a16="http://schemas.microsoft.com/office/drawing/2014/main" id="{93A3EF74-4696-4463-B5D4-935536CED42D}"/>
              </a:ext>
            </a:extLst>
          </p:cNvPr>
          <p:cNvSpPr txBox="1"/>
          <p:nvPr/>
        </p:nvSpPr>
        <p:spPr>
          <a:xfrm>
            <a:off x="2844800" y="3270563"/>
            <a:ext cx="1714501" cy="400110"/>
          </a:xfrm>
          <a:prstGeom prst="rect">
            <a:avLst/>
          </a:prstGeom>
          <a:noFill/>
        </p:spPr>
        <p:txBody>
          <a:bodyPr wrap="square" rtlCol="0">
            <a:spAutoFit/>
          </a:bodyPr>
          <a:lstStyle/>
          <a:p>
            <a:r>
              <a:rPr lang="en-US" sz="2000" b="1" dirty="0"/>
              <a:t>&lt; Target range </a:t>
            </a:r>
          </a:p>
        </p:txBody>
      </p:sp>
      <p:cxnSp>
        <p:nvCxnSpPr>
          <p:cNvPr id="29" name="Straight Arrow Connector 28">
            <a:extLst>
              <a:ext uri="{FF2B5EF4-FFF2-40B4-BE49-F238E27FC236}">
                <a16:creationId xmlns:a16="http://schemas.microsoft.com/office/drawing/2014/main" id="{43142BB3-4FAC-4314-8C73-2A0ADC725B04}"/>
              </a:ext>
            </a:extLst>
          </p:cNvPr>
          <p:cNvCxnSpPr>
            <a:cxnSpLocks/>
          </p:cNvCxnSpPr>
          <p:nvPr/>
        </p:nvCxnSpPr>
        <p:spPr>
          <a:xfrm>
            <a:off x="6997700" y="3023513"/>
            <a:ext cx="5461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16:creationId xmlns:a16="http://schemas.microsoft.com/office/drawing/2014/main" id="{5F95DDA0-AA78-4A1C-8984-69B1D210C70F}"/>
              </a:ext>
            </a:extLst>
          </p:cNvPr>
          <p:cNvSpPr txBox="1"/>
          <p:nvPr/>
        </p:nvSpPr>
        <p:spPr>
          <a:xfrm>
            <a:off x="7518400" y="2823459"/>
            <a:ext cx="4559300" cy="369332"/>
          </a:xfrm>
          <a:prstGeom prst="rect">
            <a:avLst/>
          </a:prstGeom>
          <a:noFill/>
        </p:spPr>
        <p:txBody>
          <a:bodyPr wrap="square" rtlCol="0">
            <a:spAutoFit/>
          </a:bodyPr>
          <a:lstStyle/>
          <a:p>
            <a:r>
              <a:rPr lang="en-US" b="1" dirty="0">
                <a:latin typeface="Source Sans Pro" panose="020B0503030403020204" pitchFamily="34" charset="0"/>
              </a:rPr>
              <a:t>2.5- or 5-mg increments, max. dose= 15mg</a:t>
            </a:r>
            <a:endParaRPr lang="en-US" b="1" dirty="0"/>
          </a:p>
        </p:txBody>
      </p:sp>
      <p:cxnSp>
        <p:nvCxnSpPr>
          <p:cNvPr id="35" name="Straight Arrow Connector 34">
            <a:extLst>
              <a:ext uri="{FF2B5EF4-FFF2-40B4-BE49-F238E27FC236}">
                <a16:creationId xmlns:a16="http://schemas.microsoft.com/office/drawing/2014/main" id="{B466709E-3766-4712-9A64-753BBAF91117}"/>
              </a:ext>
            </a:extLst>
          </p:cNvPr>
          <p:cNvCxnSpPr>
            <a:cxnSpLocks/>
          </p:cNvCxnSpPr>
          <p:nvPr/>
        </p:nvCxnSpPr>
        <p:spPr>
          <a:xfrm>
            <a:off x="4584701" y="3506113"/>
            <a:ext cx="5461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7369EAD9-9046-4319-8EEA-0EA73D5A9237}"/>
              </a:ext>
            </a:extLst>
          </p:cNvPr>
          <p:cNvSpPr txBox="1"/>
          <p:nvPr/>
        </p:nvSpPr>
        <p:spPr>
          <a:xfrm>
            <a:off x="215899" y="4912380"/>
            <a:ext cx="3060700" cy="461665"/>
          </a:xfrm>
          <a:prstGeom prst="rect">
            <a:avLst/>
          </a:prstGeom>
          <a:noFill/>
        </p:spPr>
        <p:txBody>
          <a:bodyPr wrap="square" rtlCol="0">
            <a:spAutoFit/>
          </a:bodyPr>
          <a:lstStyle/>
          <a:p>
            <a:pPr algn="ctr"/>
            <a:r>
              <a:rPr lang="en-US" sz="2400" b="1" dirty="0"/>
              <a:t>Corrected calcium</a:t>
            </a:r>
          </a:p>
        </p:txBody>
      </p:sp>
      <p:cxnSp>
        <p:nvCxnSpPr>
          <p:cNvPr id="38" name="Straight Arrow Connector 37">
            <a:extLst>
              <a:ext uri="{FF2B5EF4-FFF2-40B4-BE49-F238E27FC236}">
                <a16:creationId xmlns:a16="http://schemas.microsoft.com/office/drawing/2014/main" id="{06057AE4-7C92-4EB2-8F10-C6619DF896D0}"/>
              </a:ext>
            </a:extLst>
          </p:cNvPr>
          <p:cNvCxnSpPr>
            <a:cxnSpLocks/>
          </p:cNvCxnSpPr>
          <p:nvPr/>
        </p:nvCxnSpPr>
        <p:spPr>
          <a:xfrm flipV="1">
            <a:off x="2971800" y="4944099"/>
            <a:ext cx="1047748" cy="179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929CD42F-106F-4BBC-8C92-EE2313E04CF7}"/>
              </a:ext>
            </a:extLst>
          </p:cNvPr>
          <p:cNvCxnSpPr>
            <a:cxnSpLocks/>
          </p:cNvCxnSpPr>
          <p:nvPr/>
        </p:nvCxnSpPr>
        <p:spPr>
          <a:xfrm>
            <a:off x="2959100" y="5148590"/>
            <a:ext cx="1060448" cy="328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0B16BD0F-2755-4A64-8E7C-242E9659F958}"/>
              </a:ext>
            </a:extLst>
          </p:cNvPr>
          <p:cNvSpPr txBox="1"/>
          <p:nvPr/>
        </p:nvSpPr>
        <p:spPr>
          <a:xfrm>
            <a:off x="4038600" y="4705031"/>
            <a:ext cx="4279900" cy="400110"/>
          </a:xfrm>
          <a:prstGeom prst="rect">
            <a:avLst/>
          </a:prstGeom>
          <a:noFill/>
        </p:spPr>
        <p:txBody>
          <a:bodyPr wrap="square" rtlCol="0">
            <a:spAutoFit/>
          </a:bodyPr>
          <a:lstStyle/>
          <a:p>
            <a:r>
              <a:rPr lang="en-US" sz="2000" b="1" dirty="0"/>
              <a:t>≥ 7.5 mg/dL w/o </a:t>
            </a:r>
            <a:r>
              <a:rPr lang="en-US" sz="2000" b="1" dirty="0" err="1"/>
              <a:t>sx</a:t>
            </a:r>
            <a:r>
              <a:rPr lang="en-US" sz="2000" b="1" dirty="0"/>
              <a:t>. of hypocalcemia </a:t>
            </a:r>
          </a:p>
        </p:txBody>
      </p:sp>
      <p:sp>
        <p:nvSpPr>
          <p:cNvPr id="43" name="TextBox 42">
            <a:extLst>
              <a:ext uri="{FF2B5EF4-FFF2-40B4-BE49-F238E27FC236}">
                <a16:creationId xmlns:a16="http://schemas.microsoft.com/office/drawing/2014/main" id="{D1349BB8-584F-4651-BAB4-70DE58E4CB40}"/>
              </a:ext>
            </a:extLst>
          </p:cNvPr>
          <p:cNvSpPr txBox="1"/>
          <p:nvPr/>
        </p:nvSpPr>
        <p:spPr>
          <a:xfrm>
            <a:off x="3987800" y="5282079"/>
            <a:ext cx="1714501" cy="400110"/>
          </a:xfrm>
          <a:prstGeom prst="rect">
            <a:avLst/>
          </a:prstGeom>
          <a:noFill/>
        </p:spPr>
        <p:txBody>
          <a:bodyPr wrap="square" rtlCol="0">
            <a:spAutoFit/>
          </a:bodyPr>
          <a:lstStyle/>
          <a:p>
            <a:r>
              <a:rPr lang="en-US" sz="2000" b="1" dirty="0"/>
              <a:t>&lt; 7.5 mg/dL  </a:t>
            </a:r>
          </a:p>
        </p:txBody>
      </p:sp>
      <p:cxnSp>
        <p:nvCxnSpPr>
          <p:cNvPr id="44" name="Straight Arrow Connector 43">
            <a:extLst>
              <a:ext uri="{FF2B5EF4-FFF2-40B4-BE49-F238E27FC236}">
                <a16:creationId xmlns:a16="http://schemas.microsoft.com/office/drawing/2014/main" id="{38D4B9F3-BD3A-493C-95C6-D9A6E65613D7}"/>
              </a:ext>
            </a:extLst>
          </p:cNvPr>
          <p:cNvCxnSpPr>
            <a:cxnSpLocks/>
          </p:cNvCxnSpPr>
          <p:nvPr/>
        </p:nvCxnSpPr>
        <p:spPr>
          <a:xfrm>
            <a:off x="8102601" y="4944099"/>
            <a:ext cx="5461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909D8024-0E3C-4A29-9EA1-F6C33C5345DA}"/>
              </a:ext>
            </a:extLst>
          </p:cNvPr>
          <p:cNvSpPr txBox="1"/>
          <p:nvPr/>
        </p:nvSpPr>
        <p:spPr>
          <a:xfrm>
            <a:off x="8623301" y="4745820"/>
            <a:ext cx="6096000" cy="369332"/>
          </a:xfrm>
          <a:prstGeom prst="rect">
            <a:avLst/>
          </a:prstGeom>
          <a:noFill/>
        </p:spPr>
        <p:txBody>
          <a:bodyPr wrap="square">
            <a:spAutoFit/>
          </a:bodyPr>
          <a:lstStyle/>
          <a:p>
            <a:r>
              <a:rPr lang="en-US" b="1" i="0" dirty="0">
                <a:effectLst/>
                <a:latin typeface="Source Sans Pro" panose="020B0503030403020204" pitchFamily="34" charset="0"/>
              </a:rPr>
              <a:t>Reduce dose or temporarily D/C.</a:t>
            </a:r>
            <a:endParaRPr lang="en-US" b="1" dirty="0"/>
          </a:p>
        </p:txBody>
      </p:sp>
      <p:cxnSp>
        <p:nvCxnSpPr>
          <p:cNvPr id="47" name="Straight Arrow Connector 46">
            <a:extLst>
              <a:ext uri="{FF2B5EF4-FFF2-40B4-BE49-F238E27FC236}">
                <a16:creationId xmlns:a16="http://schemas.microsoft.com/office/drawing/2014/main" id="{7204FD12-381C-4AE0-A9AB-938FC1249796}"/>
              </a:ext>
            </a:extLst>
          </p:cNvPr>
          <p:cNvCxnSpPr>
            <a:cxnSpLocks/>
          </p:cNvCxnSpPr>
          <p:nvPr/>
        </p:nvCxnSpPr>
        <p:spPr>
          <a:xfrm>
            <a:off x="5378451" y="5490199"/>
            <a:ext cx="5461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TextBox 48">
            <a:extLst>
              <a:ext uri="{FF2B5EF4-FFF2-40B4-BE49-F238E27FC236}">
                <a16:creationId xmlns:a16="http://schemas.microsoft.com/office/drawing/2014/main" id="{59491CD9-A731-49A9-8FA8-50609F0C28C7}"/>
              </a:ext>
            </a:extLst>
          </p:cNvPr>
          <p:cNvSpPr txBox="1"/>
          <p:nvPr/>
        </p:nvSpPr>
        <p:spPr>
          <a:xfrm>
            <a:off x="5911853" y="5292833"/>
            <a:ext cx="3359147" cy="369332"/>
          </a:xfrm>
          <a:prstGeom prst="rect">
            <a:avLst/>
          </a:prstGeom>
          <a:noFill/>
        </p:spPr>
        <p:txBody>
          <a:bodyPr wrap="square">
            <a:spAutoFit/>
          </a:bodyPr>
          <a:lstStyle/>
          <a:p>
            <a:r>
              <a:rPr lang="en-US" b="1" i="0" dirty="0">
                <a:effectLst/>
                <a:latin typeface="Source Sans Pro" panose="020B0503030403020204" pitchFamily="34" charset="0"/>
              </a:rPr>
              <a:t>D/C. and correct hypocalcemia</a:t>
            </a:r>
            <a:endParaRPr lang="en-US" b="1" dirty="0"/>
          </a:p>
        </p:txBody>
      </p:sp>
      <p:cxnSp>
        <p:nvCxnSpPr>
          <p:cNvPr id="50" name="Straight Arrow Connector 49">
            <a:extLst>
              <a:ext uri="{FF2B5EF4-FFF2-40B4-BE49-F238E27FC236}">
                <a16:creationId xmlns:a16="http://schemas.microsoft.com/office/drawing/2014/main" id="{BE900516-5D6D-4773-A71C-64AEC584C159}"/>
              </a:ext>
            </a:extLst>
          </p:cNvPr>
          <p:cNvCxnSpPr>
            <a:cxnSpLocks/>
          </p:cNvCxnSpPr>
          <p:nvPr/>
        </p:nvCxnSpPr>
        <p:spPr>
          <a:xfrm>
            <a:off x="9156701" y="5506698"/>
            <a:ext cx="5461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TextBox 51">
            <a:extLst>
              <a:ext uri="{FF2B5EF4-FFF2-40B4-BE49-F238E27FC236}">
                <a16:creationId xmlns:a16="http://schemas.microsoft.com/office/drawing/2014/main" id="{552E09A5-1A8B-4D54-979C-6AC81559C573}"/>
              </a:ext>
            </a:extLst>
          </p:cNvPr>
          <p:cNvSpPr txBox="1"/>
          <p:nvPr/>
        </p:nvSpPr>
        <p:spPr>
          <a:xfrm>
            <a:off x="9702801" y="5305533"/>
            <a:ext cx="2489199" cy="1477328"/>
          </a:xfrm>
          <a:prstGeom prst="rect">
            <a:avLst/>
          </a:prstGeom>
          <a:noFill/>
        </p:spPr>
        <p:txBody>
          <a:bodyPr wrap="square">
            <a:spAutoFit/>
          </a:bodyPr>
          <a:lstStyle/>
          <a:p>
            <a:r>
              <a:rPr lang="en-US" b="1" dirty="0">
                <a:latin typeface="Source Sans Pro" panose="020B0503030403020204" pitchFamily="34" charset="0"/>
              </a:rPr>
              <a:t>R</a:t>
            </a:r>
            <a:r>
              <a:rPr lang="en-US" b="1" i="0" dirty="0">
                <a:effectLst/>
                <a:latin typeface="Source Sans Pro" panose="020B0503030403020204" pitchFamily="34" charset="0"/>
              </a:rPr>
              <a:t>einitiated at a dose 5 mg lower than the last administered dose.</a:t>
            </a:r>
          </a:p>
          <a:p>
            <a:r>
              <a:rPr lang="en-US" b="1" dirty="0">
                <a:solidFill>
                  <a:srgbClr val="FF0000"/>
                </a:solidFill>
                <a:latin typeface="Source Sans Pro" panose="020B0503030403020204" pitchFamily="34" charset="0"/>
              </a:rPr>
              <a:t>2.5mg for 2.5 or 5 mg pts.</a:t>
            </a:r>
            <a:endParaRPr lang="en-US" b="1" dirty="0">
              <a:solidFill>
                <a:srgbClr val="FF0000"/>
              </a:solidFill>
            </a:endParaRPr>
          </a:p>
        </p:txBody>
      </p:sp>
    </p:spTree>
    <p:extLst>
      <p:ext uri="{BB962C8B-B14F-4D97-AF65-F5344CB8AC3E}">
        <p14:creationId xmlns:p14="http://schemas.microsoft.com/office/powerpoint/2010/main" val="13149836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8834-B62E-4209-8CE6-8247B2E0A96E}"/>
              </a:ext>
            </a:extLst>
          </p:cNvPr>
          <p:cNvSpPr>
            <a:spLocks noGrp="1"/>
          </p:cNvSpPr>
          <p:nvPr>
            <p:ph type="title"/>
          </p:nvPr>
        </p:nvSpPr>
        <p:spPr/>
        <p:txBody>
          <a:bodyPr/>
          <a:lstStyle/>
          <a:p>
            <a:r>
              <a:rPr lang="en-US" b="1" dirty="0"/>
              <a:t>Missing doses and switching</a:t>
            </a:r>
          </a:p>
        </p:txBody>
      </p:sp>
      <p:sp>
        <p:nvSpPr>
          <p:cNvPr id="3" name="Content Placeholder 2">
            <a:extLst>
              <a:ext uri="{FF2B5EF4-FFF2-40B4-BE49-F238E27FC236}">
                <a16:creationId xmlns:a16="http://schemas.microsoft.com/office/drawing/2014/main" id="{78088900-82BD-4CE4-8733-8875C11407DB}"/>
              </a:ext>
            </a:extLst>
          </p:cNvPr>
          <p:cNvSpPr>
            <a:spLocks noGrp="1"/>
          </p:cNvSpPr>
          <p:nvPr>
            <p:ph idx="1"/>
          </p:nvPr>
        </p:nvSpPr>
        <p:spPr/>
        <p:txBody>
          <a:bodyPr>
            <a:normAutofit fontScale="92500" lnSpcReduction="20000"/>
          </a:bodyPr>
          <a:lstStyle/>
          <a:p>
            <a:r>
              <a:rPr lang="en-US" dirty="0">
                <a:solidFill>
                  <a:srgbClr val="FF0000"/>
                </a:solidFill>
              </a:rPr>
              <a:t>Since </a:t>
            </a:r>
            <a:r>
              <a:rPr lang="en-US" dirty="0" err="1">
                <a:solidFill>
                  <a:srgbClr val="FF0000"/>
                </a:solidFill>
              </a:rPr>
              <a:t>etelcalcetide</a:t>
            </a:r>
            <a:r>
              <a:rPr lang="en-US" dirty="0">
                <a:solidFill>
                  <a:srgbClr val="FF0000"/>
                </a:solidFill>
              </a:rPr>
              <a:t> is removed by hemodialysis, it should be administered at the end of the hemodialysis treatment and injected into the venous line of the dialysis circuit during or after rinse back.</a:t>
            </a:r>
          </a:p>
          <a:p>
            <a:r>
              <a:rPr lang="en-US" dirty="0"/>
              <a:t>If a dose is missed (</a:t>
            </a:r>
            <a:r>
              <a:rPr lang="en-US" dirty="0" err="1"/>
              <a:t>eg</a:t>
            </a:r>
            <a:r>
              <a:rPr lang="en-US" dirty="0"/>
              <a:t>, due to a missed hemodialysis treatment), then that missed dose should not be administered, but the patient should resume the regular treatment schedule at the next hemodialysis session. If doses are missed for more than 2 weeks, then </a:t>
            </a:r>
            <a:r>
              <a:rPr lang="en-US" dirty="0" err="1"/>
              <a:t>etelcalcetide</a:t>
            </a:r>
            <a:r>
              <a:rPr lang="en-US" dirty="0"/>
              <a:t> should be restarted at the 5 mg dose. </a:t>
            </a:r>
          </a:p>
          <a:p>
            <a:r>
              <a:rPr lang="en-US" b="1" dirty="0"/>
              <a:t>If switching a patient from cinacalcet to </a:t>
            </a:r>
            <a:r>
              <a:rPr lang="en-US" b="1" dirty="0" err="1"/>
              <a:t>etelcalcetide</a:t>
            </a:r>
            <a:r>
              <a:rPr lang="en-US" dirty="0"/>
              <a:t>, </a:t>
            </a:r>
            <a:r>
              <a:rPr lang="en-US" dirty="0">
                <a:solidFill>
                  <a:srgbClr val="FF0000"/>
                </a:solidFill>
              </a:rPr>
              <a:t>then cinacalcet should be discontinued for at least 7 days prior to starting </a:t>
            </a:r>
            <a:r>
              <a:rPr lang="en-US" dirty="0" err="1">
                <a:solidFill>
                  <a:srgbClr val="FF0000"/>
                </a:solidFill>
              </a:rPr>
              <a:t>etelcalcetide</a:t>
            </a:r>
            <a:r>
              <a:rPr lang="en-US" dirty="0"/>
              <a:t>.</a:t>
            </a:r>
          </a:p>
          <a:p>
            <a:r>
              <a:rPr lang="en-US" dirty="0"/>
              <a:t>There are currently no recommendations for switching patients from </a:t>
            </a:r>
            <a:r>
              <a:rPr lang="en-US" dirty="0" err="1"/>
              <a:t>etelcalcetide</a:t>
            </a:r>
            <a:r>
              <a:rPr lang="en-US" dirty="0"/>
              <a:t> to cinacalcet. The fact that </a:t>
            </a:r>
            <a:r>
              <a:rPr lang="en-US" dirty="0" err="1"/>
              <a:t>etelcalcetide</a:t>
            </a:r>
            <a:r>
              <a:rPr lang="en-US" dirty="0"/>
              <a:t> has a longer half-life should be considered if making a transition to cinacalcet.</a:t>
            </a:r>
          </a:p>
        </p:txBody>
      </p:sp>
    </p:spTree>
    <p:extLst>
      <p:ext uri="{BB962C8B-B14F-4D97-AF65-F5344CB8AC3E}">
        <p14:creationId xmlns:p14="http://schemas.microsoft.com/office/powerpoint/2010/main" val="28363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0782"/>
            <a:ext cx="7620000" cy="1143000"/>
          </a:xfrm>
        </p:spPr>
        <p:txBody>
          <a:bodyPr/>
          <a:lstStyle/>
          <a:p>
            <a:pPr algn="ctr"/>
            <a:r>
              <a:rPr lang="en-US" b="1" dirty="0"/>
              <a:t>Pathophysiology of CKD</a:t>
            </a:r>
          </a:p>
        </p:txBody>
      </p:sp>
      <p:sp>
        <p:nvSpPr>
          <p:cNvPr id="3" name="Content Placeholder 2"/>
          <p:cNvSpPr>
            <a:spLocks noGrp="1"/>
          </p:cNvSpPr>
          <p:nvPr>
            <p:ph idx="1"/>
          </p:nvPr>
        </p:nvSpPr>
        <p:spPr>
          <a:xfrm>
            <a:off x="101601" y="1143000"/>
            <a:ext cx="11861800" cy="5715000"/>
          </a:xfrm>
        </p:spPr>
        <p:txBody>
          <a:bodyPr>
            <a:normAutofit/>
          </a:bodyPr>
          <a:lstStyle/>
          <a:p>
            <a:pPr algn="just"/>
            <a:r>
              <a:rPr lang="en-US" dirty="0"/>
              <a:t>Progression of CKD from category 1 to 5 occurs over decades in the majority of people, with the precise mechanism of kidney damage dependent on the etiology of the disease. </a:t>
            </a:r>
          </a:p>
          <a:p>
            <a:pPr marL="0" indent="0" algn="just">
              <a:buNone/>
            </a:pPr>
            <a:endParaRPr lang="en-US" dirty="0"/>
          </a:p>
          <a:p>
            <a:pPr algn="just"/>
            <a:r>
              <a:rPr lang="en-US" b="1" dirty="0"/>
              <a:t>Diabetic CKD </a:t>
            </a:r>
            <a:r>
              <a:rPr lang="en-US" dirty="0"/>
              <a:t>is characterized by </a:t>
            </a:r>
            <a:r>
              <a:rPr lang="en-US" u="sng" dirty="0"/>
              <a:t>glomerular </a:t>
            </a:r>
            <a:r>
              <a:rPr lang="en-US" u="sng" dirty="0" err="1"/>
              <a:t>mesangial</a:t>
            </a:r>
            <a:r>
              <a:rPr lang="en-US" u="sng" dirty="0"/>
              <a:t> expansion </a:t>
            </a:r>
            <a:r>
              <a:rPr lang="en-US" dirty="0"/>
              <a:t>while with </a:t>
            </a:r>
            <a:r>
              <a:rPr lang="en-US" b="1" dirty="0"/>
              <a:t>hypertensive </a:t>
            </a:r>
            <a:r>
              <a:rPr lang="en-US" b="1" dirty="0" err="1"/>
              <a:t>nephrosclerosis</a:t>
            </a:r>
            <a:r>
              <a:rPr lang="en-US" dirty="0"/>
              <a:t>, </a:t>
            </a:r>
            <a:r>
              <a:rPr lang="en-US" u="sng" dirty="0"/>
              <a:t>the kidney’s arterioles have arteriolar </a:t>
            </a:r>
            <a:r>
              <a:rPr lang="en-US" u="sng" dirty="0" err="1"/>
              <a:t>hyalinosis</a:t>
            </a:r>
            <a:r>
              <a:rPr lang="en-US" dirty="0"/>
              <a:t>.</a:t>
            </a:r>
          </a:p>
          <a:p>
            <a:pPr algn="just"/>
            <a:r>
              <a:rPr lang="en-US" dirty="0"/>
              <a:t> </a:t>
            </a:r>
            <a:r>
              <a:rPr lang="en-US" b="1" dirty="0"/>
              <a:t>Polycystic kidney disease</a:t>
            </a:r>
            <a:r>
              <a:rPr lang="en-US" dirty="0"/>
              <a:t> is characterized by </a:t>
            </a:r>
            <a:r>
              <a:rPr lang="en-US" u="sng" dirty="0"/>
              <a:t>the development and expansion of renal cysts</a:t>
            </a:r>
            <a:r>
              <a:rPr lang="en-US" dirty="0"/>
              <a:t>.</a:t>
            </a:r>
          </a:p>
          <a:p>
            <a:pPr marL="0" indent="0" algn="just">
              <a:buNone/>
            </a:pPr>
            <a:endParaRPr lang="en-US" dirty="0"/>
          </a:p>
          <a:p>
            <a:pPr algn="just"/>
            <a:r>
              <a:rPr lang="en-US" dirty="0"/>
              <a:t> While the initial structural damage depends on the primary disease affecting the kidney, the key elements of the pathway to ESRD are (a) </a:t>
            </a:r>
            <a:r>
              <a:rPr lang="en-US" b="1" dirty="0"/>
              <a:t>loss of nephron mass</a:t>
            </a:r>
            <a:r>
              <a:rPr lang="en-US" dirty="0"/>
              <a:t>, (b) </a:t>
            </a:r>
            <a:r>
              <a:rPr lang="en-US" b="1" dirty="0"/>
              <a:t>glomerular capillary hypertension</a:t>
            </a:r>
            <a:r>
              <a:rPr lang="en-US" dirty="0"/>
              <a:t>, and (c) </a:t>
            </a:r>
            <a:r>
              <a:rPr lang="en-US" b="1" dirty="0"/>
              <a:t>proteinuria</a:t>
            </a:r>
            <a:r>
              <a:rPr lang="en-US" dirty="0"/>
              <a:t> </a:t>
            </a:r>
          </a:p>
        </p:txBody>
      </p:sp>
    </p:spTree>
    <p:extLst>
      <p:ext uri="{BB962C8B-B14F-4D97-AF65-F5344CB8AC3E}">
        <p14:creationId xmlns:p14="http://schemas.microsoft.com/office/powerpoint/2010/main" val="15062892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1547-81E2-4801-9AB0-E17982F317B6}"/>
              </a:ext>
            </a:extLst>
          </p:cNvPr>
          <p:cNvSpPr>
            <a:spLocks noGrp="1"/>
          </p:cNvSpPr>
          <p:nvPr>
            <p:ph type="title"/>
          </p:nvPr>
        </p:nvSpPr>
        <p:spPr/>
        <p:txBody>
          <a:bodyPr/>
          <a:lstStyle/>
          <a:p>
            <a:r>
              <a:rPr lang="en-US" b="1" dirty="0"/>
              <a:t>Treatment of proteinuria </a:t>
            </a:r>
            <a:endParaRPr lang="en-US" dirty="0"/>
          </a:p>
        </p:txBody>
      </p:sp>
      <p:sp>
        <p:nvSpPr>
          <p:cNvPr id="3" name="Content Placeholder 2">
            <a:extLst>
              <a:ext uri="{FF2B5EF4-FFF2-40B4-BE49-F238E27FC236}">
                <a16:creationId xmlns:a16="http://schemas.microsoft.com/office/drawing/2014/main" id="{B1650A05-0E2A-4DFA-BD27-E21C5F61A6C3}"/>
              </a:ext>
            </a:extLst>
          </p:cNvPr>
          <p:cNvSpPr>
            <a:spLocks noGrp="1"/>
          </p:cNvSpPr>
          <p:nvPr>
            <p:ph idx="1"/>
          </p:nvPr>
        </p:nvSpPr>
        <p:spPr>
          <a:xfrm>
            <a:off x="838200" y="1825625"/>
            <a:ext cx="10985500" cy="4351338"/>
          </a:xfrm>
        </p:spPr>
        <p:txBody>
          <a:bodyPr>
            <a:normAutofit fontScale="92500" lnSpcReduction="10000"/>
          </a:bodyPr>
          <a:lstStyle/>
          <a:p>
            <a:r>
              <a:rPr lang="en-US" sz="3500" b="1" dirty="0"/>
              <a:t>ACEI &amp; ARBs </a:t>
            </a:r>
          </a:p>
          <a:p>
            <a:r>
              <a:rPr lang="en-US" dirty="0"/>
              <a:t>First-line therapy if the urine albumin excretion is in </a:t>
            </a:r>
            <a:r>
              <a:rPr lang="en-US" dirty="0">
                <a:solidFill>
                  <a:srgbClr val="FF0000"/>
                </a:solidFill>
              </a:rPr>
              <a:t>category A2 or greater (</a:t>
            </a:r>
            <a:r>
              <a:rPr lang="en-US" dirty="0" err="1">
                <a:solidFill>
                  <a:srgbClr val="FF0000"/>
                </a:solidFill>
              </a:rPr>
              <a:t>uACR</a:t>
            </a:r>
            <a:r>
              <a:rPr lang="en-US" dirty="0">
                <a:solidFill>
                  <a:srgbClr val="FF0000"/>
                </a:solidFill>
              </a:rPr>
              <a:t> &gt;30 mg/g; 3.4 mg/mmol).</a:t>
            </a:r>
          </a:p>
          <a:p>
            <a:r>
              <a:rPr lang="en-US" dirty="0"/>
              <a:t>The antiproteinuric effect is a class effect. </a:t>
            </a:r>
          </a:p>
          <a:p>
            <a:r>
              <a:rPr lang="en-US" dirty="0"/>
              <a:t>For patients with hypertension, the primary goal is to achieve the target blood pressure while a secondary goal is to control proteinuria.</a:t>
            </a:r>
          </a:p>
          <a:p>
            <a:r>
              <a:rPr lang="en-US" b="1" dirty="0"/>
              <a:t>The dose is usually increased until </a:t>
            </a:r>
            <a:r>
              <a:rPr lang="en-US" u="sng" dirty="0"/>
              <a:t>albuminuria is reduced by 30% to 50% </a:t>
            </a:r>
            <a:r>
              <a:rPr lang="en-US" dirty="0"/>
              <a:t>or </a:t>
            </a:r>
            <a:r>
              <a:rPr lang="en-US" u="sng" dirty="0"/>
              <a:t>side effects such as a greater than 30% decrease in eGFR or elevation in serum potassium </a:t>
            </a:r>
            <a:r>
              <a:rPr lang="en-US" dirty="0"/>
              <a:t>occur. </a:t>
            </a:r>
          </a:p>
          <a:p>
            <a:r>
              <a:rPr lang="en-US" dirty="0"/>
              <a:t>If patients exhibit a cough with an ACEI, a switch to an ARB is appropriate. </a:t>
            </a:r>
          </a:p>
        </p:txBody>
      </p:sp>
    </p:spTree>
    <p:extLst>
      <p:ext uri="{BB962C8B-B14F-4D97-AF65-F5344CB8AC3E}">
        <p14:creationId xmlns:p14="http://schemas.microsoft.com/office/powerpoint/2010/main" val="42688890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3E60A4-FD7F-4B1A-8294-4EA9095A5AFD}"/>
              </a:ext>
            </a:extLst>
          </p:cNvPr>
          <p:cNvPicPr>
            <a:picLocks noChangeAspect="1"/>
          </p:cNvPicPr>
          <p:nvPr/>
        </p:nvPicPr>
        <p:blipFill rotWithShape="1">
          <a:blip r:embed="rId2"/>
          <a:srcRect l="20228" t="35020" r="50361" b="15556"/>
          <a:stretch/>
        </p:blipFill>
        <p:spPr>
          <a:xfrm>
            <a:off x="1981200" y="0"/>
            <a:ext cx="8293100" cy="6858000"/>
          </a:xfrm>
          <a:prstGeom prst="rect">
            <a:avLst/>
          </a:prstGeom>
        </p:spPr>
      </p:pic>
    </p:spTree>
    <p:extLst>
      <p:ext uri="{BB962C8B-B14F-4D97-AF65-F5344CB8AC3E}">
        <p14:creationId xmlns:p14="http://schemas.microsoft.com/office/powerpoint/2010/main" val="14573053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1DC595-C0CE-4D7C-9950-D52F9DB2B801}"/>
              </a:ext>
            </a:extLst>
          </p:cNvPr>
          <p:cNvPicPr>
            <a:picLocks noChangeAspect="1"/>
          </p:cNvPicPr>
          <p:nvPr/>
        </p:nvPicPr>
        <p:blipFill rotWithShape="1">
          <a:blip r:embed="rId2"/>
          <a:srcRect l="20208" t="17778" r="22187" b="36481"/>
          <a:stretch/>
        </p:blipFill>
        <p:spPr>
          <a:xfrm>
            <a:off x="1549400" y="558800"/>
            <a:ext cx="9326222" cy="5867400"/>
          </a:xfrm>
          <a:prstGeom prst="rect">
            <a:avLst/>
          </a:prstGeom>
        </p:spPr>
      </p:pic>
    </p:spTree>
    <p:extLst>
      <p:ext uri="{BB962C8B-B14F-4D97-AF65-F5344CB8AC3E}">
        <p14:creationId xmlns:p14="http://schemas.microsoft.com/office/powerpoint/2010/main" val="39506994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9590B5-18CE-4DAD-BB85-A43C1EE78F46}"/>
              </a:ext>
            </a:extLst>
          </p:cNvPr>
          <p:cNvSpPr>
            <a:spLocks noGrp="1"/>
          </p:cNvSpPr>
          <p:nvPr>
            <p:ph idx="1"/>
          </p:nvPr>
        </p:nvSpPr>
        <p:spPr>
          <a:xfrm>
            <a:off x="628650" y="1355724"/>
            <a:ext cx="10934700" cy="4600575"/>
          </a:xfrm>
        </p:spPr>
        <p:txBody>
          <a:bodyPr>
            <a:normAutofit/>
          </a:bodyPr>
          <a:lstStyle/>
          <a:p>
            <a:r>
              <a:rPr lang="en-US" dirty="0">
                <a:solidFill>
                  <a:srgbClr val="FF0000"/>
                </a:solidFill>
              </a:rPr>
              <a:t>The lack of response of some patients to ACEI or ARB</a:t>
            </a:r>
            <a:r>
              <a:rPr lang="en-US" dirty="0"/>
              <a:t> therapy may be due to </a:t>
            </a:r>
            <a:r>
              <a:rPr lang="en-US" b="1" dirty="0"/>
              <a:t>aldosterone escape</a:t>
            </a:r>
            <a:r>
              <a:rPr lang="en-US" dirty="0"/>
              <a:t> from renin–angiotensin–aldosterone system (RAAS) blockade. Combination therapy with an ACEI plus an ARB or direct renin inhibitor (</a:t>
            </a:r>
            <a:r>
              <a:rPr lang="en-US" dirty="0" err="1"/>
              <a:t>aliskiren</a:t>
            </a:r>
            <a:r>
              <a:rPr lang="en-US" dirty="0"/>
              <a:t>) produces a more complete blockade of the RAAS and results in a greater reduction in macroalbuminuria. </a:t>
            </a:r>
            <a:r>
              <a:rPr lang="en-US" u="sng" dirty="0"/>
              <a:t>However, several trials have failed to show that dual blockade of the RAAS either slowed progression of CKD or decreased CV events.</a:t>
            </a:r>
          </a:p>
          <a:p>
            <a:r>
              <a:rPr lang="en-US" dirty="0"/>
              <a:t>Combination therapy in these trials was also associated with increased </a:t>
            </a:r>
            <a:r>
              <a:rPr lang="en-US" dirty="0">
                <a:effectLst>
                  <a:outerShdw blurRad="38100" dist="38100" dir="2700000" algn="tl">
                    <a:srgbClr val="000000">
                      <a:alpha val="43137"/>
                    </a:srgbClr>
                  </a:outerShdw>
                </a:effectLst>
              </a:rPr>
              <a:t>risks of hyperkalemia and acute kidney injury</a:t>
            </a:r>
            <a:r>
              <a:rPr lang="en-US" dirty="0"/>
              <a:t>. Thus, the combination of an ACEI plus an ARB or </a:t>
            </a:r>
            <a:r>
              <a:rPr lang="en-US" dirty="0" err="1"/>
              <a:t>aliskiren</a:t>
            </a:r>
            <a:r>
              <a:rPr lang="en-US" dirty="0"/>
              <a:t> for the treatment of proteinuria </a:t>
            </a:r>
            <a:r>
              <a:rPr lang="en-US" b="1" dirty="0"/>
              <a:t>is no longer recommended.</a:t>
            </a:r>
          </a:p>
        </p:txBody>
      </p:sp>
    </p:spTree>
    <p:extLst>
      <p:ext uri="{BB962C8B-B14F-4D97-AF65-F5344CB8AC3E}">
        <p14:creationId xmlns:p14="http://schemas.microsoft.com/office/powerpoint/2010/main" val="8211103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857E-0F3B-424C-B37D-2074E3A66DE9}"/>
              </a:ext>
            </a:extLst>
          </p:cNvPr>
          <p:cNvSpPr>
            <a:spLocks noGrp="1"/>
          </p:cNvSpPr>
          <p:nvPr>
            <p:ph type="title"/>
          </p:nvPr>
        </p:nvSpPr>
        <p:spPr/>
        <p:txBody>
          <a:bodyPr/>
          <a:lstStyle/>
          <a:p>
            <a:r>
              <a:rPr lang="en-US" b="1" dirty="0"/>
              <a:t>Treatment of proteinuria </a:t>
            </a:r>
            <a:endParaRPr lang="en-US" dirty="0"/>
          </a:p>
        </p:txBody>
      </p:sp>
      <p:sp>
        <p:nvSpPr>
          <p:cNvPr id="4" name="Content Placeholder 2">
            <a:extLst>
              <a:ext uri="{FF2B5EF4-FFF2-40B4-BE49-F238E27FC236}">
                <a16:creationId xmlns:a16="http://schemas.microsoft.com/office/drawing/2014/main" id="{C34FDD63-E9EC-4DC3-87DC-E4D6204E1014}"/>
              </a:ext>
            </a:extLst>
          </p:cNvPr>
          <p:cNvSpPr>
            <a:spLocks noGrp="1"/>
          </p:cNvSpPr>
          <p:nvPr>
            <p:ph idx="1"/>
          </p:nvPr>
        </p:nvSpPr>
        <p:spPr>
          <a:xfrm>
            <a:off x="838200" y="1825625"/>
            <a:ext cx="10985500" cy="4351338"/>
          </a:xfrm>
        </p:spPr>
        <p:txBody>
          <a:bodyPr>
            <a:normAutofit fontScale="92500" lnSpcReduction="10000"/>
          </a:bodyPr>
          <a:lstStyle/>
          <a:p>
            <a:r>
              <a:rPr lang="en-US" sz="3500" b="1" dirty="0"/>
              <a:t>Sodium Glucose Transport-2 Inhibitors</a:t>
            </a:r>
          </a:p>
          <a:p>
            <a:r>
              <a:rPr lang="en-US" dirty="0">
                <a:latin typeface="Source Sans Pro" panose="020B0503030403020204" pitchFamily="34" charset="0"/>
              </a:rPr>
              <a:t>S</a:t>
            </a:r>
            <a:r>
              <a:rPr lang="en-US" b="0" i="0" dirty="0">
                <a:effectLst/>
                <a:latin typeface="Source Sans Pro" panose="020B0503030403020204" pitchFamily="34" charset="0"/>
              </a:rPr>
              <a:t>how considerable promise in slowing progression of DCKD with benefits that seem to be independent of the glucose lowering effect</a:t>
            </a:r>
          </a:p>
          <a:p>
            <a:r>
              <a:rPr lang="en-US" dirty="0">
                <a:solidFill>
                  <a:srgbClr val="FF0000"/>
                </a:solidFill>
              </a:rPr>
              <a:t>MOA:</a:t>
            </a:r>
            <a:r>
              <a:rPr lang="en-US" dirty="0"/>
              <a:t> reducing glucose and sodium reabsorption in the proximal tubule of the kidney, these agents decrease glomerular hyperfiltration and reduce glomerular hypertension. </a:t>
            </a:r>
          </a:p>
          <a:p>
            <a:r>
              <a:rPr lang="en-US" dirty="0"/>
              <a:t>FDA approved </a:t>
            </a:r>
            <a:r>
              <a:rPr lang="en-US" dirty="0">
                <a:solidFill>
                  <a:srgbClr val="FF0000"/>
                </a:solidFill>
              </a:rPr>
              <a:t>canagliflozin</a:t>
            </a:r>
            <a:r>
              <a:rPr lang="en-US" dirty="0"/>
              <a:t> for treatment of DCKD to reduce the risk of renal events, cardiovascular mortality, and hospitalization for heart failure.</a:t>
            </a:r>
          </a:p>
          <a:p>
            <a:r>
              <a:rPr lang="en-US" dirty="0">
                <a:solidFill>
                  <a:srgbClr val="FF0000"/>
                </a:solidFill>
              </a:rPr>
              <a:t>Empagliflozin</a:t>
            </a:r>
            <a:r>
              <a:rPr lang="en-US" dirty="0"/>
              <a:t> showed beneficial kidney effects including reduced albuminuria, slowed eGFR decline, and a 50% reduced risk for progressing to ESRD; these benefits were consistent across patients with eGFR ≥30 mL/min/1.73 m2. </a:t>
            </a:r>
          </a:p>
        </p:txBody>
      </p:sp>
    </p:spTree>
    <p:extLst>
      <p:ext uri="{BB962C8B-B14F-4D97-AF65-F5344CB8AC3E}">
        <p14:creationId xmlns:p14="http://schemas.microsoft.com/office/powerpoint/2010/main" val="37041152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857E-0F3B-424C-B37D-2074E3A66DE9}"/>
              </a:ext>
            </a:extLst>
          </p:cNvPr>
          <p:cNvSpPr>
            <a:spLocks noGrp="1"/>
          </p:cNvSpPr>
          <p:nvPr>
            <p:ph type="title"/>
          </p:nvPr>
        </p:nvSpPr>
        <p:spPr/>
        <p:txBody>
          <a:bodyPr/>
          <a:lstStyle/>
          <a:p>
            <a:r>
              <a:rPr lang="en-US" b="1" dirty="0"/>
              <a:t>Treatment of proteinuria </a:t>
            </a:r>
            <a:endParaRPr lang="en-US" dirty="0"/>
          </a:p>
        </p:txBody>
      </p:sp>
      <p:sp>
        <p:nvSpPr>
          <p:cNvPr id="4" name="Content Placeholder 2">
            <a:extLst>
              <a:ext uri="{FF2B5EF4-FFF2-40B4-BE49-F238E27FC236}">
                <a16:creationId xmlns:a16="http://schemas.microsoft.com/office/drawing/2014/main" id="{C34FDD63-E9EC-4DC3-87DC-E4D6204E1014}"/>
              </a:ext>
            </a:extLst>
          </p:cNvPr>
          <p:cNvSpPr>
            <a:spLocks noGrp="1"/>
          </p:cNvSpPr>
          <p:nvPr>
            <p:ph idx="1"/>
          </p:nvPr>
        </p:nvSpPr>
        <p:spPr>
          <a:xfrm>
            <a:off x="838200" y="1825625"/>
            <a:ext cx="10985500" cy="4667250"/>
          </a:xfrm>
        </p:spPr>
        <p:txBody>
          <a:bodyPr>
            <a:normAutofit fontScale="85000" lnSpcReduction="10000"/>
          </a:bodyPr>
          <a:lstStyle/>
          <a:p>
            <a:r>
              <a:rPr lang="en-US" sz="3500" b="1" dirty="0"/>
              <a:t>Other agents</a:t>
            </a:r>
          </a:p>
          <a:p>
            <a:r>
              <a:rPr lang="en-US" dirty="0">
                <a:highlight>
                  <a:srgbClr val="FFFF00"/>
                </a:highlight>
                <a:latin typeface="Source Sans Pro" panose="020B0503030403020204" pitchFamily="34" charset="0"/>
              </a:rPr>
              <a:t>Addition of aldosterone antagonist to ACEI or ARBs</a:t>
            </a:r>
            <a:r>
              <a:rPr lang="en-US" dirty="0">
                <a:latin typeface="Source Sans Pro" panose="020B0503030403020204" pitchFamily="34" charset="0"/>
              </a:rPr>
              <a:t> </a:t>
            </a:r>
            <a:r>
              <a:rPr lang="en-US" dirty="0"/>
              <a:t>significantly reduced proteinuria and blood pressure, but </a:t>
            </a:r>
            <a:r>
              <a:rPr lang="en-US" dirty="0">
                <a:solidFill>
                  <a:srgbClr val="FF0000"/>
                </a:solidFill>
              </a:rPr>
              <a:t>doubled the risk of hyperkalemia and significantly increased the risk of gynecomastia</a:t>
            </a:r>
            <a:r>
              <a:rPr lang="en-US" dirty="0"/>
              <a:t>. </a:t>
            </a:r>
          </a:p>
          <a:p>
            <a:r>
              <a:rPr lang="en-US" dirty="0">
                <a:highlight>
                  <a:srgbClr val="FFFF00"/>
                </a:highlight>
              </a:rPr>
              <a:t>Dihydropyridine calcium channel blockers (CCBs)</a:t>
            </a:r>
            <a:r>
              <a:rPr lang="en-US" dirty="0"/>
              <a:t> do not appear to have any beneficial effects beyond those attributable to reducing blood pressure.</a:t>
            </a:r>
          </a:p>
          <a:p>
            <a:r>
              <a:rPr lang="en-US" dirty="0" err="1">
                <a:highlight>
                  <a:srgbClr val="FFFF00"/>
                </a:highlight>
              </a:rPr>
              <a:t>Nondihydropyridine</a:t>
            </a:r>
            <a:r>
              <a:rPr lang="en-US" dirty="0">
                <a:highlight>
                  <a:srgbClr val="FFFF00"/>
                </a:highlight>
              </a:rPr>
              <a:t> agents (diltiazem and verapamil)</a:t>
            </a:r>
            <a:r>
              <a:rPr lang="en-US" dirty="0"/>
              <a:t> have yielded beneficial effects on proteinuria, although not as profoundly as ACEIs. The postulated mechanisms for this decrease in kidney injury include </a:t>
            </a:r>
            <a:r>
              <a:rPr lang="en-US" u="sng" dirty="0"/>
              <a:t>suppression of glomerular hypertrophy</a:t>
            </a:r>
            <a:r>
              <a:rPr lang="en-US" dirty="0"/>
              <a:t>, </a:t>
            </a:r>
            <a:r>
              <a:rPr lang="en-US" u="sng" dirty="0"/>
              <a:t>inhibition of platelet aggregation</a:t>
            </a:r>
            <a:r>
              <a:rPr lang="en-US" dirty="0"/>
              <a:t>, and a </a:t>
            </a:r>
            <a:r>
              <a:rPr lang="en-US" u="sng" dirty="0"/>
              <a:t>decrease in salt accumulation</a:t>
            </a:r>
            <a:r>
              <a:rPr lang="en-US" dirty="0"/>
              <a:t>. These agents have been used to reduce proteinuria in combination with an ACEI or ARB despite the fact that there are limited data to support this strategy. </a:t>
            </a:r>
            <a:r>
              <a:rPr lang="en-US" b="1" dirty="0"/>
              <a:t>In general, </a:t>
            </a:r>
            <a:r>
              <a:rPr lang="en-US" b="1" dirty="0" err="1"/>
              <a:t>nondihydropyridine</a:t>
            </a:r>
            <a:r>
              <a:rPr lang="en-US" b="1" dirty="0"/>
              <a:t> CCBs should be considered second- or third-line antiproteinuric drugs when an ACEI or ARB is contraindicated or not tolerated. </a:t>
            </a:r>
          </a:p>
        </p:txBody>
      </p:sp>
    </p:spTree>
    <p:extLst>
      <p:ext uri="{BB962C8B-B14F-4D97-AF65-F5344CB8AC3E}">
        <p14:creationId xmlns:p14="http://schemas.microsoft.com/office/powerpoint/2010/main" val="26066746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Hypertension</a:t>
            </a:r>
            <a:br>
              <a:rPr lang="en-US" dirty="0"/>
            </a:br>
            <a:endParaRPr lang="en-US" dirty="0"/>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116</a:t>
            </a:fld>
            <a:endParaRPr lang="en-US"/>
          </a:p>
        </p:txBody>
      </p:sp>
      <p:sp>
        <p:nvSpPr>
          <p:cNvPr id="2" name="Content Placeholder 1"/>
          <p:cNvSpPr>
            <a:spLocks noGrp="1"/>
          </p:cNvSpPr>
          <p:nvPr>
            <p:ph sz="quarter" idx="1"/>
          </p:nvPr>
        </p:nvSpPr>
        <p:spPr>
          <a:xfrm>
            <a:off x="304800" y="1066800"/>
            <a:ext cx="11188700" cy="5943600"/>
          </a:xfrm>
        </p:spPr>
        <p:txBody>
          <a:bodyPr>
            <a:normAutofit lnSpcReduction="10000"/>
          </a:bodyPr>
          <a:lstStyle/>
          <a:p>
            <a:pPr algn="just"/>
            <a:r>
              <a:rPr lang="en-US" sz="1800" dirty="0"/>
              <a:t>The Systolic Blood Pressure Intervention Trial (SPRINT) assessed whether a lower systolic blood pressure goal of less than 120 mm Hg versus a target of less than 140 mm Hg was desirable.</a:t>
            </a:r>
          </a:p>
          <a:p>
            <a:pPr algn="just"/>
            <a:r>
              <a:rPr lang="en-US" sz="1800" dirty="0"/>
              <a:t> Patients aged 50 years or older with a systolic blood pressure of 130 to 180 mm Hg and an increased risk of CV events were included. </a:t>
            </a:r>
          </a:p>
          <a:p>
            <a:pPr algn="just"/>
            <a:r>
              <a:rPr lang="en-US" sz="1800" dirty="0"/>
              <a:t>CKD </a:t>
            </a:r>
            <a:r>
              <a:rPr lang="en-US" sz="1800" b="1" dirty="0"/>
              <a:t>3a to 4 </a:t>
            </a:r>
            <a:r>
              <a:rPr lang="en-US" sz="1800" dirty="0"/>
              <a:t>patients (</a:t>
            </a:r>
            <a:r>
              <a:rPr lang="en-US" sz="1800" b="1" dirty="0" err="1"/>
              <a:t>eGFR</a:t>
            </a:r>
            <a:r>
              <a:rPr lang="en-US" sz="1800" b="1" dirty="0"/>
              <a:t> of 20-59</a:t>
            </a:r>
            <a:r>
              <a:rPr lang="en-US" sz="1800" dirty="0"/>
              <a:t> mL/min/1.73 m2) were enrolled into this trial as they were considered to be at high CV risk .</a:t>
            </a:r>
          </a:p>
          <a:p>
            <a:pPr algn="just"/>
            <a:r>
              <a:rPr lang="en-US" sz="1800" dirty="0"/>
              <a:t>It is important to note that patients with a </a:t>
            </a:r>
            <a:r>
              <a:rPr lang="en-US" sz="1800" b="1" dirty="0"/>
              <a:t>history of diabetes, category A3 proteinuria </a:t>
            </a:r>
            <a:r>
              <a:rPr lang="en-US" sz="1800" dirty="0"/>
              <a:t>defined as greater than or equal to 1 g/24 hours of protein or albuminuria greater than or equal to 600 mg/24 hours, </a:t>
            </a:r>
            <a:r>
              <a:rPr lang="en-US" sz="1800" b="1" dirty="0"/>
              <a:t>polycystic kidney disease</a:t>
            </a:r>
            <a:r>
              <a:rPr lang="en-US" sz="1800" dirty="0"/>
              <a:t>, or a </a:t>
            </a:r>
            <a:r>
              <a:rPr lang="en-US" sz="1800" b="1" dirty="0"/>
              <a:t>history of stroke </a:t>
            </a:r>
            <a:r>
              <a:rPr lang="en-US" sz="1800" dirty="0"/>
              <a:t>were excluded. </a:t>
            </a:r>
          </a:p>
          <a:p>
            <a:pPr algn="just"/>
            <a:r>
              <a:rPr lang="en-US" sz="1800" dirty="0"/>
              <a:t>In the 2,646 participants with CKD, the composite renal outcome of a decrease in </a:t>
            </a:r>
            <a:r>
              <a:rPr lang="en-US" sz="1800" dirty="0" err="1"/>
              <a:t>eGFR</a:t>
            </a:r>
            <a:r>
              <a:rPr lang="en-US" sz="1800" dirty="0"/>
              <a:t> of 50% or more or the need for chronic dialysis or kidney transplantation was not significant over the 3.3 years duration of this trial. </a:t>
            </a:r>
          </a:p>
          <a:p>
            <a:pPr algn="just"/>
            <a:r>
              <a:rPr lang="en-US" sz="1800" dirty="0"/>
              <a:t>There were also potential harms to all participants (with and without CKD) in the intensive systolic blood pressure group that included significantly increased risks of syncope, hypotension, electrolyte abnormalities, AKI and CKD progression.</a:t>
            </a:r>
          </a:p>
          <a:p>
            <a:pPr algn="just"/>
            <a:r>
              <a:rPr lang="en-US" sz="1800" dirty="0"/>
              <a:t> A target SBP of &lt;120 mm Hg may be appropriate in patients with a Framingham risk score of &gt;15% who do not have comorbidities such as diabetes, stroke, or advanced CKD. </a:t>
            </a:r>
          </a:p>
          <a:p>
            <a:pPr algn="just"/>
            <a:r>
              <a:rPr lang="en-US" sz="1800" dirty="0"/>
              <a:t>It may also be appropriate in patients who achieve SBP in the 120s without requiring a high number of </a:t>
            </a:r>
            <a:r>
              <a:rPr lang="en-US" sz="1800" dirty="0" err="1"/>
              <a:t>antihypertensives</a:t>
            </a:r>
            <a:r>
              <a:rPr lang="en-US" sz="1800" dirty="0"/>
              <a:t> and who are not experiencing adverse effects of therapy. </a:t>
            </a:r>
          </a:p>
          <a:p>
            <a:pPr algn="just"/>
            <a:r>
              <a:rPr lang="en-US" sz="1800" dirty="0"/>
              <a:t>Lastly, patients prescribed </a:t>
            </a:r>
            <a:r>
              <a:rPr lang="en-US" sz="1800" b="1" dirty="0"/>
              <a:t>ACEI/ARBs </a:t>
            </a:r>
            <a:r>
              <a:rPr lang="en-US" sz="1800" dirty="0"/>
              <a:t>or</a:t>
            </a:r>
            <a:r>
              <a:rPr lang="en-US" sz="1800" b="1" dirty="0"/>
              <a:t> diuretics</a:t>
            </a:r>
            <a:r>
              <a:rPr lang="en-US" sz="1800" dirty="0"/>
              <a:t> who are targeting an SBP &lt;120 mm Hg need to be reliable and able to  maintain adequate fluid intake (</a:t>
            </a:r>
            <a:r>
              <a:rPr lang="en-US" sz="1800" dirty="0" err="1"/>
              <a:t>eg</a:t>
            </a:r>
            <a:r>
              <a:rPr lang="en-US" sz="1800" dirty="0"/>
              <a:t>, vomiting/diarrhea) due to the risk of AKI.</a:t>
            </a:r>
          </a:p>
          <a:p>
            <a:endParaRPr lang="en-US" sz="1800" dirty="0"/>
          </a:p>
        </p:txBody>
      </p:sp>
    </p:spTree>
    <p:extLst>
      <p:ext uri="{BB962C8B-B14F-4D97-AF65-F5344CB8AC3E}">
        <p14:creationId xmlns:p14="http://schemas.microsoft.com/office/powerpoint/2010/main" val="20211302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393700"/>
            <a:ext cx="7772400" cy="1143000"/>
          </a:xfrm>
        </p:spPr>
        <p:txBody>
          <a:bodyPr/>
          <a:lstStyle/>
          <a:p>
            <a:r>
              <a:rPr lang="en-US" dirty="0"/>
              <a:t>Diabetes</a:t>
            </a:r>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117</a:t>
            </a:fld>
            <a:endParaRPr lang="en-US"/>
          </a:p>
        </p:txBody>
      </p:sp>
      <p:sp>
        <p:nvSpPr>
          <p:cNvPr id="2" name="Content Placeholder 1"/>
          <p:cNvSpPr>
            <a:spLocks noGrp="1"/>
          </p:cNvSpPr>
          <p:nvPr>
            <p:ph sz="quarter" idx="1"/>
          </p:nvPr>
        </p:nvSpPr>
        <p:spPr>
          <a:xfrm>
            <a:off x="444500" y="1295400"/>
            <a:ext cx="11442700" cy="5334000"/>
          </a:xfrm>
        </p:spPr>
        <p:txBody>
          <a:bodyPr>
            <a:normAutofit fontScale="92500" lnSpcReduction="20000"/>
          </a:bodyPr>
          <a:lstStyle/>
          <a:p>
            <a:endParaRPr lang="en-US" dirty="0"/>
          </a:p>
          <a:p>
            <a:pPr algn="just"/>
            <a:r>
              <a:rPr lang="en-US" dirty="0"/>
              <a:t>Patients with diabetes should be screened </a:t>
            </a:r>
            <a:r>
              <a:rPr lang="en-US" b="1" dirty="0"/>
              <a:t>annually</a:t>
            </a:r>
            <a:r>
              <a:rPr lang="en-US" dirty="0"/>
              <a:t> for CKD starting at the time of diagnosis of type 2 diabetes and 5 years after the diagnosis of type 1 diabetes by ordering a serum </a:t>
            </a:r>
            <a:r>
              <a:rPr lang="en-US" dirty="0" err="1"/>
              <a:t>creatinine</a:t>
            </a:r>
            <a:r>
              <a:rPr lang="en-US" dirty="0"/>
              <a:t>, </a:t>
            </a:r>
            <a:r>
              <a:rPr lang="en-US" dirty="0" err="1"/>
              <a:t>eGFR</a:t>
            </a:r>
            <a:r>
              <a:rPr lang="en-US" dirty="0"/>
              <a:t>, and a </a:t>
            </a:r>
            <a:r>
              <a:rPr lang="en-US" dirty="0" err="1"/>
              <a:t>uACR</a:t>
            </a:r>
            <a:r>
              <a:rPr lang="en-US" dirty="0"/>
              <a:t>.</a:t>
            </a:r>
          </a:p>
          <a:p>
            <a:pPr algn="just"/>
            <a:r>
              <a:rPr lang="en-US" dirty="0"/>
              <a:t>The management of diabetes in patients with CKD includes </a:t>
            </a:r>
            <a:r>
              <a:rPr lang="en-US" b="1" dirty="0"/>
              <a:t>reduction of proteinuria and achievement of desired blood pressure and HbA1c .</a:t>
            </a:r>
          </a:p>
          <a:p>
            <a:pPr algn="just"/>
            <a:r>
              <a:rPr lang="en-US" dirty="0"/>
              <a:t>The HbA1c target in this patient population should be </a:t>
            </a:r>
            <a:r>
              <a:rPr lang="en-US" b="1" dirty="0"/>
              <a:t>7%</a:t>
            </a:r>
            <a:r>
              <a:rPr lang="en-US" dirty="0"/>
              <a:t>)</a:t>
            </a:r>
          </a:p>
          <a:p>
            <a:pPr algn="just"/>
            <a:r>
              <a:rPr lang="en-US" dirty="0"/>
              <a:t>However, clinicians may consider a target </a:t>
            </a:r>
            <a:r>
              <a:rPr lang="en-US" b="1" dirty="0"/>
              <a:t>greater than 7% , </a:t>
            </a:r>
            <a:r>
              <a:rPr lang="en-US" dirty="0"/>
              <a:t>if there is </a:t>
            </a:r>
            <a:r>
              <a:rPr lang="en-US" b="1" dirty="0"/>
              <a:t>a risk of hypoglycemia or limited life .</a:t>
            </a:r>
          </a:p>
          <a:p>
            <a:pPr algn="just"/>
            <a:r>
              <a:rPr lang="en-US" dirty="0"/>
              <a:t>It should be noted that HbA1C measurements are based on an assumed red blood cell life span of 120 days.</a:t>
            </a:r>
          </a:p>
          <a:p>
            <a:pPr algn="just"/>
            <a:r>
              <a:rPr lang="en-US" dirty="0"/>
              <a:t>In CKD, the red blood cell life span is decreased, so HbA1c values may be falsely low.</a:t>
            </a:r>
          </a:p>
          <a:p>
            <a:pPr algn="just"/>
            <a:r>
              <a:rPr lang="en-US" dirty="0"/>
              <a:t> Hence, in patients with CKD, </a:t>
            </a:r>
            <a:r>
              <a:rPr lang="en-US" b="1" dirty="0"/>
              <a:t>the HbA1c should be interpreted along with the patient’s home blood glucose readings when assessing diabetic control</a:t>
            </a:r>
            <a:r>
              <a:rPr lang="en-US" dirty="0"/>
              <a:t>.</a:t>
            </a:r>
          </a:p>
        </p:txBody>
      </p:sp>
    </p:spTree>
    <p:extLst>
      <p:ext uri="{BB962C8B-B14F-4D97-AF65-F5344CB8AC3E}">
        <p14:creationId xmlns:p14="http://schemas.microsoft.com/office/powerpoint/2010/main" val="21390910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7772400" cy="1143000"/>
          </a:xfrm>
        </p:spPr>
        <p:txBody>
          <a:bodyPr/>
          <a:lstStyle/>
          <a:p>
            <a:r>
              <a:rPr lang="en-US" dirty="0"/>
              <a:t>Diabetes </a:t>
            </a:r>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118</a:t>
            </a:fld>
            <a:endParaRPr lang="en-US"/>
          </a:p>
        </p:txBody>
      </p:sp>
      <p:sp>
        <p:nvSpPr>
          <p:cNvPr id="6" name="Content Placeholder 5"/>
          <p:cNvSpPr>
            <a:spLocks noGrp="1"/>
          </p:cNvSpPr>
          <p:nvPr>
            <p:ph sz="quarter" idx="1"/>
          </p:nvPr>
        </p:nvSpPr>
        <p:spPr>
          <a:xfrm>
            <a:off x="508000" y="1295400"/>
            <a:ext cx="11201400" cy="5334000"/>
          </a:xfrm>
        </p:spPr>
        <p:txBody>
          <a:bodyPr>
            <a:normAutofit fontScale="77500" lnSpcReduction="20000"/>
          </a:bodyPr>
          <a:lstStyle/>
          <a:p>
            <a:pPr algn="just"/>
            <a:r>
              <a:rPr lang="en-US" dirty="0"/>
              <a:t> It is also important to note that patients with </a:t>
            </a:r>
            <a:r>
              <a:rPr lang="en-US" b="1" dirty="0"/>
              <a:t>CKD 3 and 4 are at higher risk of developing hypoglycemia because of the reduction in metabolism of insulin by the kidney as GFR declines. </a:t>
            </a:r>
          </a:p>
          <a:p>
            <a:pPr algn="just"/>
            <a:r>
              <a:rPr lang="en-US" dirty="0"/>
              <a:t>As a result, these patients may require </a:t>
            </a:r>
            <a:r>
              <a:rPr lang="en-US" b="1" dirty="0"/>
              <a:t>reduced doses </a:t>
            </a:r>
            <a:r>
              <a:rPr lang="en-US" dirty="0"/>
              <a:t>of oral or injectable hypoglycemic agents. </a:t>
            </a:r>
          </a:p>
          <a:p>
            <a:pPr algn="just"/>
            <a:r>
              <a:rPr lang="en-US" b="1" dirty="0"/>
              <a:t>Metformin is still considered a first-line agent in individuals with type 2 diabetes and CKD</a:t>
            </a:r>
            <a:r>
              <a:rPr lang="en-US" dirty="0"/>
              <a:t>. </a:t>
            </a:r>
          </a:p>
          <a:p>
            <a:pPr algn="just"/>
            <a:r>
              <a:rPr lang="en-US" dirty="0"/>
              <a:t>As previously discussed, </a:t>
            </a:r>
            <a:r>
              <a:rPr lang="en-US" b="1" dirty="0"/>
              <a:t>SGLT-2 inhibitors </a:t>
            </a:r>
            <a:r>
              <a:rPr lang="en-US" dirty="0"/>
              <a:t>are emerging as a </a:t>
            </a:r>
            <a:r>
              <a:rPr lang="en-US" b="1" dirty="0"/>
              <a:t>potential new treatment of DCKD</a:t>
            </a:r>
            <a:r>
              <a:rPr lang="en-US" dirty="0"/>
              <a:t> and may be used in patients with an </a:t>
            </a:r>
            <a:r>
              <a:rPr lang="en-US" b="1" dirty="0" err="1"/>
              <a:t>eGFR</a:t>
            </a:r>
            <a:r>
              <a:rPr lang="en-US" b="1" dirty="0"/>
              <a:t> above 25 to 30</a:t>
            </a:r>
            <a:r>
              <a:rPr lang="en-US" dirty="0"/>
              <a:t> mL/min/1.73 m2 .</a:t>
            </a:r>
          </a:p>
          <a:p>
            <a:pPr algn="just"/>
            <a:r>
              <a:rPr lang="en-US" b="1" dirty="0"/>
              <a:t>Metformin</a:t>
            </a:r>
            <a:r>
              <a:rPr lang="en-US" dirty="0"/>
              <a:t> can be initiated and/or continued in individuals with an </a:t>
            </a:r>
            <a:r>
              <a:rPr lang="en-US" b="1" dirty="0" err="1"/>
              <a:t>eGFR</a:t>
            </a:r>
            <a:r>
              <a:rPr lang="en-US" b="1" dirty="0"/>
              <a:t> greater than or equal to 45</a:t>
            </a:r>
            <a:r>
              <a:rPr lang="en-US" dirty="0"/>
              <a:t> mL/min/1.73 m2. </a:t>
            </a:r>
          </a:p>
          <a:p>
            <a:pPr algn="just"/>
            <a:r>
              <a:rPr lang="en-US" dirty="0"/>
              <a:t>It is not recommended to initiate metformin in patients with an</a:t>
            </a:r>
            <a:r>
              <a:rPr lang="en-US" b="1" dirty="0"/>
              <a:t> </a:t>
            </a:r>
            <a:r>
              <a:rPr lang="en-US" b="1" dirty="0" err="1"/>
              <a:t>eGFR</a:t>
            </a:r>
            <a:r>
              <a:rPr lang="en-US" b="1" dirty="0"/>
              <a:t> between 30 and 44 mL/min/1.73 m2</a:t>
            </a:r>
            <a:r>
              <a:rPr lang="en-US" dirty="0"/>
              <a:t>, and the decision whether to continue therapy in patients who reach this level of kidney function should be made only after weighing the risks and benefits.</a:t>
            </a:r>
          </a:p>
          <a:p>
            <a:pPr algn="just"/>
            <a:r>
              <a:rPr lang="en-US" dirty="0"/>
              <a:t>Metformin is contraindicated in individuals with an </a:t>
            </a:r>
            <a:r>
              <a:rPr lang="en-US" b="1" dirty="0" err="1"/>
              <a:t>eGFR</a:t>
            </a:r>
            <a:r>
              <a:rPr lang="en-US" b="1" dirty="0"/>
              <a:t> less than 30 mL/min/1.73 </a:t>
            </a:r>
            <a:r>
              <a:rPr lang="en-US" dirty="0"/>
              <a:t>m2 and should be temporarily discontinued before administering iodinated contrast agents for imaging studies.</a:t>
            </a:r>
          </a:p>
          <a:p>
            <a:pPr algn="just"/>
            <a:r>
              <a:rPr lang="en-US" b="1" dirty="0"/>
              <a:t>Dose adjustments or avoidance </a:t>
            </a:r>
            <a:r>
              <a:rPr lang="en-US" dirty="0"/>
              <a:t>of other </a:t>
            </a:r>
            <a:r>
              <a:rPr lang="en-US" dirty="0" err="1"/>
              <a:t>renally</a:t>
            </a:r>
            <a:r>
              <a:rPr lang="en-US" dirty="0"/>
              <a:t> eliminated hypoglycemic agents may also be necessary.</a:t>
            </a:r>
          </a:p>
        </p:txBody>
      </p:sp>
    </p:spTree>
    <p:extLst>
      <p:ext uri="{BB962C8B-B14F-4D97-AF65-F5344CB8AC3E}">
        <p14:creationId xmlns:p14="http://schemas.microsoft.com/office/powerpoint/2010/main" val="40195301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93700" y="584200"/>
            <a:ext cx="11785600" cy="1143000"/>
          </a:xfrm>
        </p:spPr>
        <p:txBody>
          <a:bodyPr>
            <a:normAutofit fontScale="90000"/>
          </a:bodyPr>
          <a:lstStyle/>
          <a:p>
            <a:r>
              <a:rPr lang="en-US" b="1" dirty="0"/>
              <a:t>Cardiovascular Complications of Chronic Kidney Disease</a:t>
            </a:r>
            <a:br>
              <a:rPr lang="en-US" b="1" dirty="0"/>
            </a:br>
            <a:endParaRPr lang="en-US" b="1" dirty="0"/>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119</a:t>
            </a:fld>
            <a:endParaRPr lang="en-US"/>
          </a:p>
        </p:txBody>
      </p:sp>
      <p:sp>
        <p:nvSpPr>
          <p:cNvPr id="2" name="Content Placeholder 1"/>
          <p:cNvSpPr>
            <a:spLocks noGrp="1"/>
          </p:cNvSpPr>
          <p:nvPr>
            <p:ph sz="quarter" idx="1"/>
          </p:nvPr>
        </p:nvSpPr>
        <p:spPr>
          <a:xfrm>
            <a:off x="228600" y="1447800"/>
            <a:ext cx="11264900" cy="4800600"/>
          </a:xfrm>
        </p:spPr>
        <p:txBody>
          <a:bodyPr>
            <a:normAutofit fontScale="77500" lnSpcReduction="20000"/>
          </a:bodyPr>
          <a:lstStyle/>
          <a:p>
            <a:pPr marL="502920" indent="-457200"/>
            <a:r>
              <a:rPr lang="en-US" dirty="0"/>
              <a:t>Patients with CKD are at </a:t>
            </a:r>
            <a:r>
              <a:rPr lang="en-US" b="1" dirty="0"/>
              <a:t>increased risk of CVD</a:t>
            </a:r>
            <a:r>
              <a:rPr lang="en-US" dirty="0"/>
              <a:t>, independent of the etiology of their kidney disease. </a:t>
            </a:r>
          </a:p>
          <a:p>
            <a:pPr marL="502920" indent="-457200"/>
            <a:r>
              <a:rPr lang="en-US" dirty="0"/>
              <a:t>The prevalence of any form of CVD is </a:t>
            </a:r>
            <a:r>
              <a:rPr lang="en-US" b="1" dirty="0"/>
              <a:t>double </a:t>
            </a:r>
            <a:r>
              <a:rPr lang="en-US" dirty="0"/>
              <a:t>in elderly CKD patients compared to patients without CKD (65% </a:t>
            </a:r>
            <a:r>
              <a:rPr lang="en-US" dirty="0" err="1"/>
              <a:t>vs</a:t>
            </a:r>
            <a:r>
              <a:rPr lang="en-US" dirty="0"/>
              <a:t> 33%).</a:t>
            </a:r>
          </a:p>
          <a:p>
            <a:pPr marL="502920" indent="-457200"/>
            <a:r>
              <a:rPr lang="en-US" dirty="0"/>
              <a:t> Twenty six percent of elderly CKD patients had heart failure and 25% had a history of atrial fibrillation. </a:t>
            </a:r>
          </a:p>
          <a:p>
            <a:pPr marL="502920" indent="-457200"/>
            <a:r>
              <a:rPr lang="en-US" dirty="0"/>
              <a:t>In contrast, the rates in non-CKD patients were 6% and 10%, respectively.</a:t>
            </a:r>
          </a:p>
          <a:p>
            <a:pPr marL="502920" indent="-457200"/>
            <a:r>
              <a:rPr lang="en-US" dirty="0"/>
              <a:t>This burden of CVD is associated with much higher mortality rates.</a:t>
            </a:r>
          </a:p>
          <a:p>
            <a:pPr marL="502920" indent="-457200"/>
            <a:r>
              <a:rPr lang="en-US" dirty="0"/>
              <a:t> In general, CKD patients have a lower probability of survival for all of the CVD conditions reported, with late stages of CKD being associated with the worst outcomes.</a:t>
            </a:r>
          </a:p>
          <a:p>
            <a:pPr marL="502920" indent="-457200"/>
            <a:r>
              <a:rPr lang="en-US" dirty="0"/>
              <a:t> For example, the adjusted two-year survival of myocardial infarction patients without a diagnosis of CKD was 81.7% versus 74.5% for CKD stage 1-2 patients and 58.6% for CKD stage 4-5 patients. </a:t>
            </a:r>
          </a:p>
          <a:p>
            <a:pPr marL="502920" indent="-457200"/>
            <a:r>
              <a:rPr lang="en-US" dirty="0"/>
              <a:t>The adjusted two-year survival of patients undergoing percutaneous coronary intervention without a diagnosis of CKD was 83.2% versus 76.3% for CKD stage 1-2 patients and 64.3% for CKD stage 4-5 patients.</a:t>
            </a:r>
          </a:p>
        </p:txBody>
      </p:sp>
    </p:spTree>
    <p:extLst>
      <p:ext uri="{BB962C8B-B14F-4D97-AF65-F5344CB8AC3E}">
        <p14:creationId xmlns:p14="http://schemas.microsoft.com/office/powerpoint/2010/main" val="79861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620000" cy="792162"/>
          </a:xfrm>
        </p:spPr>
        <p:txBody>
          <a:bodyPr/>
          <a:lstStyle/>
          <a:p>
            <a:pPr algn="ctr"/>
            <a:r>
              <a:rPr lang="en-US" b="1" dirty="0" err="1"/>
              <a:t>Autoregulation</a:t>
            </a:r>
            <a:r>
              <a:rPr lang="en-US" b="1" dirty="0"/>
              <a:t> </a:t>
            </a:r>
          </a:p>
        </p:txBody>
      </p:sp>
      <p:sp>
        <p:nvSpPr>
          <p:cNvPr id="3" name="Content Placeholder 2"/>
          <p:cNvSpPr>
            <a:spLocks noGrp="1"/>
          </p:cNvSpPr>
          <p:nvPr>
            <p:ph idx="1"/>
          </p:nvPr>
        </p:nvSpPr>
        <p:spPr>
          <a:xfrm>
            <a:off x="355600" y="1447800"/>
            <a:ext cx="11493500" cy="4876800"/>
          </a:xfrm>
        </p:spPr>
        <p:txBody>
          <a:bodyPr>
            <a:normAutofit/>
          </a:bodyPr>
          <a:lstStyle/>
          <a:p>
            <a:pPr algn="just">
              <a:buFont typeface="Wingdings" pitchFamily="2" charset="2"/>
              <a:buChar char="q"/>
            </a:pPr>
            <a:r>
              <a:rPr lang="en-US" sz="2400" dirty="0"/>
              <a:t> In response to the decrease in nephron function, the remaining nephrons compensate through the process of </a:t>
            </a:r>
            <a:r>
              <a:rPr lang="en-US" sz="2400" b="1" dirty="0"/>
              <a:t>autoregulation</a:t>
            </a:r>
            <a:r>
              <a:rPr lang="en-US" sz="2400" dirty="0"/>
              <a:t>.</a:t>
            </a:r>
          </a:p>
          <a:p>
            <a:pPr marL="0" indent="0" algn="just">
              <a:buNone/>
            </a:pPr>
            <a:endParaRPr lang="en-US" sz="2400" dirty="0"/>
          </a:p>
          <a:p>
            <a:pPr algn="just">
              <a:buFont typeface="Wingdings" pitchFamily="2" charset="2"/>
              <a:buChar char="q"/>
            </a:pPr>
            <a:r>
              <a:rPr lang="en-US" sz="2400" dirty="0"/>
              <a:t>With nephron loss and the resulting reduction in perfusion pressure and GFR, renin release from the </a:t>
            </a:r>
            <a:r>
              <a:rPr lang="en-US" sz="2400" dirty="0" err="1"/>
              <a:t>juxtaglomular</a:t>
            </a:r>
            <a:r>
              <a:rPr lang="en-US" sz="2400" dirty="0"/>
              <a:t> apparatus increases and converts angiotensinogen to angiotensin I, which is then converted to angiotensin II (ATII).</a:t>
            </a:r>
          </a:p>
          <a:p>
            <a:pPr marL="114300" indent="0" algn="just">
              <a:buNone/>
            </a:pPr>
            <a:endParaRPr lang="en-US" sz="2400" dirty="0"/>
          </a:p>
        </p:txBody>
      </p:sp>
    </p:spTree>
    <p:extLst>
      <p:ext uri="{BB962C8B-B14F-4D97-AF65-F5344CB8AC3E}">
        <p14:creationId xmlns:p14="http://schemas.microsoft.com/office/powerpoint/2010/main" val="42870347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19100" y="685800"/>
            <a:ext cx="11544300" cy="1143000"/>
          </a:xfrm>
        </p:spPr>
        <p:txBody>
          <a:bodyPr>
            <a:normAutofit fontScale="90000"/>
          </a:bodyPr>
          <a:lstStyle/>
          <a:p>
            <a:r>
              <a:rPr lang="en-US" b="1" dirty="0"/>
              <a:t>Cardiovascular Complications of Chronic Kidney Disease</a:t>
            </a:r>
            <a:br>
              <a:rPr lang="en-US" b="1" dirty="0"/>
            </a:br>
            <a:endParaRPr lang="en-US" b="1" dirty="0"/>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86C9C-DC18-4195-8FD5-A50AA931D419}" type="slidenum">
              <a:rPr lang="en-US" smtClean="0"/>
              <a:pPr/>
              <a:t>120</a:t>
            </a:fld>
            <a:endParaRPr lang="en-US"/>
          </a:p>
        </p:txBody>
      </p:sp>
      <p:sp>
        <p:nvSpPr>
          <p:cNvPr id="2" name="Content Placeholder 1"/>
          <p:cNvSpPr>
            <a:spLocks noGrp="1"/>
          </p:cNvSpPr>
          <p:nvPr>
            <p:ph sz="quarter" idx="1"/>
          </p:nvPr>
        </p:nvSpPr>
        <p:spPr>
          <a:xfrm>
            <a:off x="419100" y="1498600"/>
            <a:ext cx="11328400" cy="5054600"/>
          </a:xfrm>
        </p:spPr>
        <p:txBody>
          <a:bodyPr>
            <a:normAutofit fontScale="77500" lnSpcReduction="20000"/>
          </a:bodyPr>
          <a:lstStyle/>
          <a:p>
            <a:pPr algn="just"/>
            <a:r>
              <a:rPr lang="en-US" b="1" dirty="0"/>
              <a:t>Traditional CVD risk factors </a:t>
            </a:r>
            <a:r>
              <a:rPr lang="en-US" dirty="0"/>
              <a:t>present in patients with CKD include : </a:t>
            </a:r>
            <a:r>
              <a:rPr lang="en-US" b="1" dirty="0"/>
              <a:t>diabetes mellitus, dyslipidemia, hypertension, LVH, smoking, and obesity</a:t>
            </a:r>
            <a:r>
              <a:rPr lang="en-US" dirty="0"/>
              <a:t>.</a:t>
            </a:r>
          </a:p>
          <a:p>
            <a:pPr algn="just"/>
            <a:r>
              <a:rPr lang="en-US" b="1" dirty="0"/>
              <a:t>Nontraditional risk factors </a:t>
            </a:r>
            <a:r>
              <a:rPr lang="en-US" dirty="0"/>
              <a:t>include </a:t>
            </a:r>
            <a:r>
              <a:rPr lang="en-US" b="1" dirty="0"/>
              <a:t>proteinuria, </a:t>
            </a:r>
            <a:r>
              <a:rPr lang="en-US" b="1" dirty="0" err="1"/>
              <a:t>hyperhomocysteinemia</a:t>
            </a:r>
            <a:r>
              <a:rPr lang="en-US" b="1" dirty="0"/>
              <a:t>, anemia, inflammation, and abnormal calcium and phosphate metabolism resulting in vascular calcification oxidative stress</a:t>
            </a:r>
            <a:r>
              <a:rPr lang="en-US" dirty="0"/>
              <a:t>.</a:t>
            </a:r>
          </a:p>
          <a:p>
            <a:pPr algn="just"/>
            <a:r>
              <a:rPr lang="en-US" dirty="0"/>
              <a:t> Unfortunately, the lack of randomized trials treating CVD in patients with CKD often leads to treatment decisions that are based on extrapolation from trials in non-CKD populations and from observational data in CKD.</a:t>
            </a:r>
          </a:p>
          <a:p>
            <a:pPr algn="just"/>
            <a:r>
              <a:rPr lang="en-US" dirty="0"/>
              <a:t> However, the level of care for ischemic heart disease offered to people with CKD should not differ from people without CKD as there is evidence indicating that treatment of traditional risk factors in CKD patients is of benefit.</a:t>
            </a:r>
          </a:p>
          <a:p>
            <a:pPr algn="just"/>
            <a:r>
              <a:rPr lang="en-US" dirty="0"/>
              <a:t> These patients should also receive the </a:t>
            </a:r>
            <a:r>
              <a:rPr lang="en-US" b="1" dirty="0"/>
              <a:t>standard assessments and treatments</a:t>
            </a:r>
            <a:r>
              <a:rPr lang="en-US" dirty="0"/>
              <a:t> such as </a:t>
            </a:r>
            <a:r>
              <a:rPr lang="en-US" b="1" dirty="0"/>
              <a:t>statins for CKD 1-5 (</a:t>
            </a:r>
            <a:r>
              <a:rPr lang="en-US" b="1" dirty="0" err="1"/>
              <a:t>nondialysis</a:t>
            </a:r>
            <a:r>
              <a:rPr lang="en-US" b="1" dirty="0"/>
              <a:t>), beta-blockers</a:t>
            </a:r>
            <a:r>
              <a:rPr lang="en-US" dirty="0"/>
              <a:t>, </a:t>
            </a:r>
            <a:r>
              <a:rPr lang="en-US" b="1" dirty="0"/>
              <a:t>ACEIs/ARBs</a:t>
            </a:r>
            <a:r>
              <a:rPr lang="en-US" dirty="0"/>
              <a:t>, and </a:t>
            </a:r>
            <a:r>
              <a:rPr lang="en-US" b="1" dirty="0"/>
              <a:t>antiplatelet agents</a:t>
            </a:r>
            <a:r>
              <a:rPr lang="en-US" dirty="0"/>
              <a:t>.</a:t>
            </a:r>
          </a:p>
          <a:p>
            <a:pPr algn="just"/>
            <a:r>
              <a:rPr lang="en-US" dirty="0"/>
              <a:t>Clinicians should note that in the diagnosis of acute coronary syndrome, elevated serum troponins should be interpreted with caution in individuals with a GFR less than 60 mL/min/1.73 m2 , because these markers are often elevated as a result of reduced renal excretion .</a:t>
            </a:r>
          </a:p>
          <a:p>
            <a:endParaRPr lang="en-US" dirty="0"/>
          </a:p>
        </p:txBody>
      </p:sp>
    </p:spTree>
    <p:extLst>
      <p:ext uri="{BB962C8B-B14F-4D97-AF65-F5344CB8AC3E}">
        <p14:creationId xmlns:p14="http://schemas.microsoft.com/office/powerpoint/2010/main" val="26628843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15900" y="685800"/>
            <a:ext cx="11544300" cy="1143000"/>
          </a:xfrm>
        </p:spPr>
        <p:txBody>
          <a:bodyPr>
            <a:normAutofit fontScale="90000"/>
          </a:bodyPr>
          <a:lstStyle/>
          <a:p>
            <a:r>
              <a:rPr lang="en-US" b="1" dirty="0"/>
              <a:t>Cardiovascular Complications of Chronic Kidney Disease</a:t>
            </a:r>
            <a:br>
              <a:rPr lang="en-US" b="1" dirty="0"/>
            </a:br>
            <a:endParaRPr lang="en-US" b="1" dirty="0"/>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121</a:t>
            </a:fld>
            <a:endParaRPr lang="en-US"/>
          </a:p>
        </p:txBody>
      </p:sp>
      <p:sp>
        <p:nvSpPr>
          <p:cNvPr id="2" name="Content Placeholder 1"/>
          <p:cNvSpPr>
            <a:spLocks noGrp="1"/>
          </p:cNvSpPr>
          <p:nvPr>
            <p:ph sz="quarter" idx="1"/>
          </p:nvPr>
        </p:nvSpPr>
        <p:spPr>
          <a:xfrm>
            <a:off x="215900" y="1524000"/>
            <a:ext cx="11544300" cy="5029200"/>
          </a:xfrm>
        </p:spPr>
        <p:txBody>
          <a:bodyPr>
            <a:normAutofit fontScale="85000" lnSpcReduction="20000"/>
          </a:bodyPr>
          <a:lstStyle/>
          <a:p>
            <a:pPr algn="just"/>
            <a:r>
              <a:rPr lang="en-US" dirty="0"/>
              <a:t>Patients with CKD should </a:t>
            </a:r>
            <a:r>
              <a:rPr lang="en-US" b="1" dirty="0"/>
              <a:t>receive standard heart failure therapies </a:t>
            </a:r>
            <a:r>
              <a:rPr lang="en-US" dirty="0"/>
              <a:t>.</a:t>
            </a:r>
          </a:p>
          <a:p>
            <a:pPr algn="just"/>
            <a:r>
              <a:rPr lang="en-US" dirty="0"/>
              <a:t>However, clinicians should be aware that RAAS blockade (</a:t>
            </a:r>
            <a:r>
              <a:rPr lang="en-US" dirty="0" err="1"/>
              <a:t>eg</a:t>
            </a:r>
            <a:r>
              <a:rPr lang="en-US" dirty="0"/>
              <a:t>, ACEI, ARB, spironolactone, </a:t>
            </a:r>
            <a:r>
              <a:rPr lang="en-US" dirty="0" err="1"/>
              <a:t>eplerenone</a:t>
            </a:r>
            <a:r>
              <a:rPr lang="en-US" dirty="0"/>
              <a:t>) and diuretic therapy (</a:t>
            </a:r>
            <a:r>
              <a:rPr lang="en-US" dirty="0" err="1"/>
              <a:t>eg</a:t>
            </a:r>
            <a:r>
              <a:rPr lang="en-US" dirty="0"/>
              <a:t>, furosemide, </a:t>
            </a:r>
            <a:r>
              <a:rPr lang="en-US" dirty="0" err="1"/>
              <a:t>metolazone</a:t>
            </a:r>
            <a:r>
              <a:rPr lang="en-US" dirty="0"/>
              <a:t>) may lead to significant changes in GFR and serum potassium concentrations.</a:t>
            </a:r>
          </a:p>
          <a:p>
            <a:pPr algn="just"/>
            <a:r>
              <a:rPr lang="en-US" dirty="0"/>
              <a:t>Such therapy should not be avoided, but closely monitored and put into the context of individual risks and benefits. </a:t>
            </a:r>
          </a:p>
          <a:p>
            <a:pPr algn="just"/>
            <a:r>
              <a:rPr lang="en-US" dirty="0"/>
              <a:t>With regard to the cardiac biomarkers of B-type natriuretic peptide (BNP) and N-terminal pro-BNP (NT-pro-BNP) in individuals with a GFR less than 60 mL/min/1.73 m2 (0.58 mL/s/m2) (CKD 3a-5), it is recommended that serum concentrations be interpreted with caution with respect to diagnosis of heart failure and assessment of volume status .</a:t>
            </a:r>
          </a:p>
          <a:p>
            <a:pPr algn="just"/>
            <a:r>
              <a:rPr lang="en-US" b="1" dirty="0"/>
              <a:t>Aspirin (ASA)</a:t>
            </a:r>
            <a:r>
              <a:rPr lang="en-US" dirty="0"/>
              <a:t> is recommended for </a:t>
            </a:r>
            <a:r>
              <a:rPr lang="en-US" b="1" dirty="0"/>
              <a:t>secondary prevention in all patients with CKD based on decreased mortality in observational studies</a:t>
            </a:r>
            <a:r>
              <a:rPr lang="en-US" dirty="0"/>
              <a:t>.</a:t>
            </a:r>
          </a:p>
          <a:p>
            <a:pPr algn="just"/>
            <a:r>
              <a:rPr lang="en-US" dirty="0"/>
              <a:t> </a:t>
            </a:r>
            <a:r>
              <a:rPr lang="en-US" b="1" dirty="0"/>
              <a:t>ASA is generally not recommended for primary prevention</a:t>
            </a:r>
            <a:r>
              <a:rPr lang="en-US" dirty="0"/>
              <a:t> as compared to placebo or no treatment as it reduces the risk of myocardial infarction but not all-cause mortality, cardiovascular mortality, or stroke and increases the risk of major and minor bleeding.</a:t>
            </a:r>
          </a:p>
        </p:txBody>
      </p:sp>
    </p:spTree>
    <p:extLst>
      <p:ext uri="{BB962C8B-B14F-4D97-AF65-F5344CB8AC3E}">
        <p14:creationId xmlns:p14="http://schemas.microsoft.com/office/powerpoint/2010/main" val="839104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Hyperlipidemia</a:t>
            </a:r>
            <a:br>
              <a:rPr lang="en-US" b="1" dirty="0"/>
            </a:br>
            <a:endParaRPr lang="en-US" b="1" dirty="0"/>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122</a:t>
            </a:fld>
            <a:endParaRPr lang="en-US"/>
          </a:p>
        </p:txBody>
      </p:sp>
      <p:sp>
        <p:nvSpPr>
          <p:cNvPr id="6" name="Content Placeholder 5"/>
          <p:cNvSpPr>
            <a:spLocks noGrp="1"/>
          </p:cNvSpPr>
          <p:nvPr>
            <p:ph sz="quarter" idx="1"/>
          </p:nvPr>
        </p:nvSpPr>
        <p:spPr>
          <a:xfrm>
            <a:off x="444500" y="1066800"/>
            <a:ext cx="11277600" cy="4876800"/>
          </a:xfrm>
        </p:spPr>
        <p:txBody>
          <a:bodyPr>
            <a:noAutofit/>
          </a:bodyPr>
          <a:lstStyle/>
          <a:p>
            <a:pPr algn="just"/>
            <a:r>
              <a:rPr lang="en-US" sz="2000" dirty="0"/>
              <a:t>CKD with or without </a:t>
            </a:r>
            <a:r>
              <a:rPr lang="en-US" sz="2000" dirty="0" err="1"/>
              <a:t>nephrotic</a:t>
            </a:r>
            <a:r>
              <a:rPr lang="en-US" sz="2000" dirty="0"/>
              <a:t> syndrome is frequently accompanied by abnormalities in lipoprotein metabolism.</a:t>
            </a:r>
          </a:p>
          <a:p>
            <a:pPr algn="just"/>
            <a:r>
              <a:rPr lang="en-US" sz="2000" dirty="0"/>
              <a:t> Although the concentrations of LDL are not uniformly increased in patients with kidney disease, these patients appear to produce small, dense LDL particles that are more susceptible to oxidation and more </a:t>
            </a:r>
            <a:r>
              <a:rPr lang="en-US" sz="2000" dirty="0" err="1"/>
              <a:t>atherogenic</a:t>
            </a:r>
            <a:r>
              <a:rPr lang="en-US" sz="2000" dirty="0"/>
              <a:t> than larger LDL </a:t>
            </a:r>
            <a:r>
              <a:rPr lang="en-US" sz="2000" dirty="0" err="1"/>
              <a:t>subfractions</a:t>
            </a:r>
            <a:r>
              <a:rPr lang="en-US" sz="2000" dirty="0"/>
              <a:t>. </a:t>
            </a:r>
          </a:p>
          <a:p>
            <a:pPr algn="just"/>
            <a:r>
              <a:rPr lang="en-US" sz="2000" dirty="0"/>
              <a:t>Other lipid abnormalities include low HDL and increased triglycerides.</a:t>
            </a:r>
          </a:p>
          <a:p>
            <a:pPr algn="just"/>
            <a:r>
              <a:rPr lang="en-US" sz="2000" dirty="0"/>
              <a:t> In patients with </a:t>
            </a:r>
            <a:r>
              <a:rPr lang="en-US" sz="2000" dirty="0" err="1"/>
              <a:t>nephrotic</a:t>
            </a:r>
            <a:r>
              <a:rPr lang="en-US" sz="2000" dirty="0"/>
              <a:t> syndrome, </a:t>
            </a:r>
            <a:r>
              <a:rPr lang="en-US" sz="2000" b="1" dirty="0"/>
              <a:t>the major lipid abnormalities are elevation of plasma total and LDL cholesterol</a:t>
            </a:r>
            <a:r>
              <a:rPr lang="en-US" sz="2000" dirty="0"/>
              <a:t>, with or without low HDL cholesterol, and elevated triglycerides.</a:t>
            </a:r>
          </a:p>
          <a:p>
            <a:pPr algn="just"/>
            <a:r>
              <a:rPr lang="en-US" sz="2000" dirty="0"/>
              <a:t>The KDIGO lipid guidelines recommend that a </a:t>
            </a:r>
            <a:r>
              <a:rPr lang="en-US" sz="2000" b="1" dirty="0"/>
              <a:t>complete fasting lipid profile be performed in all adults with newly identified .</a:t>
            </a:r>
          </a:p>
          <a:p>
            <a:pPr algn="just"/>
            <a:r>
              <a:rPr lang="en-US" sz="2000" dirty="0"/>
              <a:t>Follow-up lipid levels are not recommended unless the information may alter management (</a:t>
            </a:r>
            <a:r>
              <a:rPr lang="en-US" sz="2000" dirty="0" err="1"/>
              <a:t>eg</a:t>
            </a:r>
            <a:r>
              <a:rPr lang="en-US" sz="2000" dirty="0"/>
              <a:t>, assessing adherence to therapy or assessing CV risk in a patient &lt;50 years and not currently on a statin).</a:t>
            </a:r>
          </a:p>
          <a:p>
            <a:pPr algn="just"/>
            <a:r>
              <a:rPr lang="en-US" sz="2000" b="1" dirty="0"/>
              <a:t> Reduction in the risk of CV events in patients with CKD has only been demonstrated with statins or a statin plus </a:t>
            </a:r>
            <a:r>
              <a:rPr lang="en-US" sz="2000" b="1" dirty="0" err="1"/>
              <a:t>ezetimibe</a:t>
            </a:r>
            <a:r>
              <a:rPr lang="en-US" sz="2000" b="1" dirty="0"/>
              <a:t> combination.</a:t>
            </a:r>
          </a:p>
        </p:txBody>
      </p:sp>
    </p:spTree>
    <p:extLst>
      <p:ext uri="{BB962C8B-B14F-4D97-AF65-F5344CB8AC3E}">
        <p14:creationId xmlns:p14="http://schemas.microsoft.com/office/powerpoint/2010/main" val="28509945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900" y="365125"/>
            <a:ext cx="10756900" cy="1325563"/>
          </a:xfrm>
        </p:spPr>
        <p:txBody>
          <a:bodyPr>
            <a:normAutofit/>
          </a:bodyPr>
          <a:lstStyle/>
          <a:p>
            <a:r>
              <a:rPr lang="en-US" b="1" dirty="0"/>
              <a:t>Statins in Chronic Kidney Disease</a:t>
            </a:r>
            <a:br>
              <a:rPr lang="en-US" b="1" dirty="0"/>
            </a:br>
            <a:endParaRPr lang="en-US" b="1" dirty="0"/>
          </a:p>
        </p:txBody>
      </p:sp>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123</a:t>
            </a:fld>
            <a:endParaRPr lang="en-US"/>
          </a:p>
        </p:txBody>
      </p:sp>
      <p:sp>
        <p:nvSpPr>
          <p:cNvPr id="6" name="Content Placeholder 5"/>
          <p:cNvSpPr>
            <a:spLocks noGrp="1"/>
          </p:cNvSpPr>
          <p:nvPr>
            <p:ph sz="quarter" idx="1"/>
          </p:nvPr>
        </p:nvSpPr>
        <p:spPr>
          <a:xfrm>
            <a:off x="330200" y="1143000"/>
            <a:ext cx="11582400" cy="5257800"/>
          </a:xfrm>
        </p:spPr>
        <p:txBody>
          <a:bodyPr>
            <a:normAutofit fontScale="92500" lnSpcReduction="10000"/>
          </a:bodyPr>
          <a:lstStyle/>
          <a:p>
            <a:r>
              <a:rPr lang="en-US" sz="2000" dirty="0"/>
              <a:t>Statins have been shown to decrease mortality and CV events in CKD 1-5 patients, however, the data are not as compelling in the ESRD population.</a:t>
            </a:r>
          </a:p>
          <a:p>
            <a:r>
              <a:rPr lang="en-US" sz="2000" dirty="0"/>
              <a:t> The Study of Heart and Renal Protection (SHARP) trial was a primary prevention trial that evaluated the effects of combined simvastatin (20 mg) and </a:t>
            </a:r>
            <a:r>
              <a:rPr lang="en-US" sz="2000" dirty="0" err="1"/>
              <a:t>ezetimibe</a:t>
            </a:r>
            <a:r>
              <a:rPr lang="en-US" sz="2000" dirty="0"/>
              <a:t> (10 mg) compared with placebo on time to first major vascular event (nonfatal MI or cardiac death, any stroke, or revascularization) in patients with no history of MI or coronary revascularization and included patients with CKD (6,247) and ESRD (3,023).</a:t>
            </a:r>
          </a:p>
          <a:p>
            <a:r>
              <a:rPr lang="en-US" sz="2000" dirty="0"/>
              <a:t>In all patients receiving combined therapy during the 4.9-year follow-up period, there was a significant 17% reduction in the relative risk (RR) of major vascular events and a 32% reduction in LDL in the patients who were assessed as compliant with therapy (two-thirds were compliant).</a:t>
            </a:r>
          </a:p>
          <a:p>
            <a:r>
              <a:rPr lang="en-US" sz="2000" dirty="0"/>
              <a:t> While overall these results are positive, the study was not powered to evaluate whether the observed effect was significant in ESRD patients as a separate group.</a:t>
            </a:r>
          </a:p>
          <a:p>
            <a:r>
              <a:rPr lang="en-US" sz="2000" dirty="0"/>
              <a:t> A subgroup analysis comparing dialysis versus </a:t>
            </a:r>
            <a:r>
              <a:rPr lang="en-US" sz="2000" dirty="0" err="1"/>
              <a:t>nondialysis</a:t>
            </a:r>
            <a:r>
              <a:rPr lang="en-US" sz="2000" dirty="0"/>
              <a:t> and diabetic versus </a:t>
            </a:r>
            <a:r>
              <a:rPr lang="en-US" sz="2000" dirty="0" err="1"/>
              <a:t>nondiabetic</a:t>
            </a:r>
            <a:r>
              <a:rPr lang="en-US" sz="2000" dirty="0"/>
              <a:t> patients showed no differences in the RR of CV events even after adjustment for the reduction in LDL.</a:t>
            </a:r>
          </a:p>
          <a:p>
            <a:r>
              <a:rPr lang="en-US" sz="2000" dirty="0"/>
              <a:t>A meta-analysis of statins in dialysis patients indicated that they had no significant beneficial effect on major CV events, all-cause mortality, CV death, or myocardial infarction, and a trend toward increased strokes despite clinically relevant reductions in LDL cholesterol.</a:t>
            </a:r>
          </a:p>
          <a:p>
            <a:r>
              <a:rPr lang="en-US" sz="2000" dirty="0"/>
              <a:t> In contrast, a meta-analysis of statins in </a:t>
            </a:r>
            <a:r>
              <a:rPr lang="en-US" sz="2000" dirty="0" err="1"/>
              <a:t>nondialysis</a:t>
            </a:r>
            <a:r>
              <a:rPr lang="en-US" sz="2000" dirty="0"/>
              <a:t> CKD showed significant reductions in major CV events, CV death, all-cause mortality; myocardial infarction but uncertain effects on stroke.</a:t>
            </a:r>
          </a:p>
        </p:txBody>
      </p:sp>
    </p:spTree>
    <p:extLst>
      <p:ext uri="{BB962C8B-B14F-4D97-AF65-F5344CB8AC3E}">
        <p14:creationId xmlns:p14="http://schemas.microsoft.com/office/powerpoint/2010/main" val="6314665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124</a:t>
            </a:fld>
            <a:endParaRPr lang="en-US"/>
          </a:p>
        </p:txBody>
      </p:sp>
      <p:sp>
        <p:nvSpPr>
          <p:cNvPr id="6" name="Content Placeholder 5"/>
          <p:cNvSpPr>
            <a:spLocks noGrp="1"/>
          </p:cNvSpPr>
          <p:nvPr>
            <p:ph sz="quarter" idx="1"/>
          </p:nvPr>
        </p:nvSpPr>
        <p:spPr>
          <a:xfrm>
            <a:off x="419100" y="1524000"/>
            <a:ext cx="11468100" cy="4572000"/>
          </a:xfrm>
        </p:spPr>
        <p:txBody>
          <a:bodyPr>
            <a:normAutofit/>
          </a:bodyPr>
          <a:lstStyle/>
          <a:p>
            <a:pPr marL="0" indent="0">
              <a:buNone/>
            </a:pPr>
            <a:r>
              <a:rPr lang="en-US" sz="3000" b="1" dirty="0"/>
              <a:t>The KDIGO lipid guidelines make the following recommendations:</a:t>
            </a:r>
          </a:p>
          <a:p>
            <a:pPr algn="just"/>
            <a:r>
              <a:rPr lang="en-US" dirty="0"/>
              <a:t>1. In adults age 18 to 49 years with CKD but not treated with chronic dialysis or kidney transplantation, we suggest statin treatment in people with one or more of the </a:t>
            </a:r>
            <a:r>
              <a:rPr lang="en-US" dirty="0" err="1"/>
              <a:t>following:known</a:t>
            </a:r>
            <a:r>
              <a:rPr lang="en-US" dirty="0"/>
              <a:t> coronary disease (myocardial infarction or coronary revascularization); diabetes mellitus; prior ischemic stroke; estimated 10-year incidence of coronary death or nonfatal myocardial infarction greater than 10%.</a:t>
            </a:r>
          </a:p>
          <a:p>
            <a:pPr algn="just"/>
            <a:r>
              <a:rPr lang="en-US" dirty="0"/>
              <a:t>2. In adults age greater than 50 years with </a:t>
            </a:r>
            <a:r>
              <a:rPr lang="en-US" dirty="0" err="1"/>
              <a:t>eGFR</a:t>
            </a:r>
            <a:r>
              <a:rPr lang="en-US" dirty="0"/>
              <a:t> less than 60 mL/min/1.73 m2 but not treated with chronic dialysis or kidney transplantation, we recommend treatment with a statin or statin/</a:t>
            </a:r>
            <a:r>
              <a:rPr lang="en-US" dirty="0" err="1"/>
              <a:t>ezetimibe</a:t>
            </a:r>
            <a:r>
              <a:rPr lang="en-US" dirty="0"/>
              <a:t> combination. </a:t>
            </a:r>
          </a:p>
          <a:p>
            <a:endParaRPr lang="en-US" dirty="0"/>
          </a:p>
        </p:txBody>
      </p:sp>
    </p:spTree>
    <p:extLst>
      <p:ext uri="{BB962C8B-B14F-4D97-AF65-F5344CB8AC3E}">
        <p14:creationId xmlns:p14="http://schemas.microsoft.com/office/powerpoint/2010/main" val="22584753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EFF424-F111-43CB-9C75-D52325012943}" type="datetime1">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125</a:t>
            </a:fld>
            <a:endParaRPr lang="en-US"/>
          </a:p>
        </p:txBody>
      </p:sp>
      <p:sp>
        <p:nvSpPr>
          <p:cNvPr id="6" name="Content Placeholder 5"/>
          <p:cNvSpPr>
            <a:spLocks noGrp="1"/>
          </p:cNvSpPr>
          <p:nvPr>
            <p:ph sz="quarter" idx="1"/>
          </p:nvPr>
        </p:nvSpPr>
        <p:spPr/>
        <p:txBody>
          <a:bodyPr/>
          <a:lstStyle/>
          <a:p>
            <a:r>
              <a:rPr lang="en-US" dirty="0"/>
              <a:t>3. In adults with dialysis-dependent CKD, we suggest that statins or statin/ezetimibe combination not be initiated. However, in patients already receiving statins or statin/ezetimibe combination at the time of dialysis initiation, we suggest that these agents be continued.</a:t>
            </a:r>
          </a:p>
        </p:txBody>
      </p:sp>
    </p:spTree>
    <p:extLst>
      <p:ext uri="{BB962C8B-B14F-4D97-AF65-F5344CB8AC3E}">
        <p14:creationId xmlns:p14="http://schemas.microsoft.com/office/powerpoint/2010/main" val="21250773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832A5E-140E-45A1-90D6-A0FE013AF0AA}"/>
              </a:ext>
            </a:extLst>
          </p:cNvPr>
          <p:cNvSpPr>
            <a:spLocks noGrp="1"/>
          </p:cNvSpPr>
          <p:nvPr>
            <p:ph idx="1"/>
          </p:nvPr>
        </p:nvSpPr>
        <p:spPr>
          <a:xfrm>
            <a:off x="6134100" y="3725863"/>
            <a:ext cx="5257800" cy="1058863"/>
          </a:xfrm>
        </p:spPr>
        <p:txBody>
          <a:bodyPr>
            <a:normAutofit/>
          </a:bodyPr>
          <a:lstStyle/>
          <a:p>
            <a:pPr marL="0" indent="0">
              <a:buNone/>
            </a:pPr>
            <a:r>
              <a:rPr lang="en-US" sz="6000" b="1" dirty="0"/>
              <a:t>Thank you</a:t>
            </a:r>
          </a:p>
        </p:txBody>
      </p:sp>
      <p:pic>
        <p:nvPicPr>
          <p:cNvPr id="4102" name="Picture 6" descr="Comic tired emoticon eyes - Transparent PNG &amp; SVG vector file">
            <a:extLst>
              <a:ext uri="{FF2B5EF4-FFF2-40B4-BE49-F238E27FC236}">
                <a16:creationId xmlns:a16="http://schemas.microsoft.com/office/drawing/2014/main" id="{36FC1F9A-0B8A-4C9F-BFBC-B9AF822F2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287463"/>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Autoregulation</a:t>
            </a:r>
            <a:r>
              <a:rPr lang="en-US" b="1" dirty="0"/>
              <a:t> </a:t>
            </a:r>
          </a:p>
        </p:txBody>
      </p:sp>
      <p:sp>
        <p:nvSpPr>
          <p:cNvPr id="3" name="Content Placeholder 2"/>
          <p:cNvSpPr>
            <a:spLocks noGrp="1"/>
          </p:cNvSpPr>
          <p:nvPr>
            <p:ph idx="1"/>
          </p:nvPr>
        </p:nvSpPr>
        <p:spPr>
          <a:xfrm>
            <a:off x="431800" y="1600200"/>
            <a:ext cx="11201400" cy="4800600"/>
          </a:xfrm>
        </p:spPr>
        <p:txBody>
          <a:bodyPr>
            <a:normAutofit/>
          </a:bodyPr>
          <a:lstStyle/>
          <a:p>
            <a:pPr algn="just"/>
            <a:r>
              <a:rPr lang="en-US" sz="2400" dirty="0"/>
              <a:t>ATII is a potent vasoconstrictor of both afferent and efferent arterioles, but it preferentially affects the efferent arterioles, leading to increased pressure within the glomerular capillaries and consequent increased filtration fraction. </a:t>
            </a:r>
          </a:p>
          <a:p>
            <a:pPr marL="114300" indent="0" algn="just">
              <a:buNone/>
            </a:pPr>
            <a:endParaRPr lang="en-US" sz="2400" dirty="0"/>
          </a:p>
          <a:p>
            <a:pPr algn="just"/>
            <a:r>
              <a:rPr lang="en-US" sz="2400" dirty="0"/>
              <a:t>Initially, this compensatory action may be adaptive and beneficial. however, over time it can lead to the development of </a:t>
            </a:r>
            <a:r>
              <a:rPr lang="en-US" sz="2400" dirty="0" err="1"/>
              <a:t>intraglomerular</a:t>
            </a:r>
            <a:r>
              <a:rPr lang="en-US" sz="2400" dirty="0"/>
              <a:t> hypertension and hypertrophy and a further decline in the number of functioning nephrons.</a:t>
            </a:r>
          </a:p>
          <a:p>
            <a:endParaRPr lang="en-US" sz="2400" dirty="0"/>
          </a:p>
        </p:txBody>
      </p:sp>
    </p:spTree>
    <p:extLst>
      <p:ext uri="{BB962C8B-B14F-4D97-AF65-F5344CB8AC3E}">
        <p14:creationId xmlns:p14="http://schemas.microsoft.com/office/powerpoint/2010/main" val="167118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572500" cy="1143000"/>
          </a:xfrm>
        </p:spPr>
        <p:txBody>
          <a:bodyPr>
            <a:normAutofit/>
          </a:bodyPr>
          <a:lstStyle/>
          <a:p>
            <a:pPr algn="ctr"/>
            <a:r>
              <a:rPr lang="en-US" sz="4000" b="1" dirty="0" err="1"/>
              <a:t>Autoregulation</a:t>
            </a:r>
            <a:r>
              <a:rPr lang="en-US" sz="4000" b="1" dirty="0"/>
              <a:t> </a:t>
            </a:r>
          </a:p>
        </p:txBody>
      </p:sp>
      <p:sp>
        <p:nvSpPr>
          <p:cNvPr id="3" name="Content Placeholder 2"/>
          <p:cNvSpPr>
            <a:spLocks noGrp="1"/>
          </p:cNvSpPr>
          <p:nvPr>
            <p:ph idx="1"/>
          </p:nvPr>
        </p:nvSpPr>
        <p:spPr>
          <a:xfrm>
            <a:off x="0" y="1752600"/>
            <a:ext cx="12103100" cy="5486400"/>
          </a:xfrm>
        </p:spPr>
        <p:txBody>
          <a:bodyPr>
            <a:normAutofit/>
          </a:bodyPr>
          <a:lstStyle/>
          <a:p>
            <a:pPr algn="just"/>
            <a:r>
              <a:rPr lang="en-US" sz="2400" dirty="0"/>
              <a:t>High </a:t>
            </a:r>
            <a:r>
              <a:rPr lang="en-US" sz="2400" dirty="0" err="1"/>
              <a:t>intraglomerular</a:t>
            </a:r>
            <a:r>
              <a:rPr lang="en-US" sz="2400" dirty="0"/>
              <a:t> capillary pressure impairs the size-selective function of the glomerular permeability barrier, resulting in increased urinary excretion of albumin and proteinuria. </a:t>
            </a:r>
          </a:p>
          <a:p>
            <a:pPr marL="114300" indent="0" algn="just">
              <a:buNone/>
            </a:pPr>
            <a:endParaRPr lang="en-US" sz="2400" dirty="0"/>
          </a:p>
          <a:p>
            <a:pPr algn="just"/>
            <a:r>
              <a:rPr lang="en-US" sz="2400" dirty="0"/>
              <a:t>The development of </a:t>
            </a:r>
            <a:r>
              <a:rPr lang="en-US" sz="2400" dirty="0" err="1"/>
              <a:t>intraglomerular</a:t>
            </a:r>
            <a:r>
              <a:rPr lang="en-US" sz="2400" dirty="0"/>
              <a:t> hypertension usually parallels the development of systemic hypertension. </a:t>
            </a:r>
          </a:p>
          <a:p>
            <a:pPr marL="114300" indent="0" algn="just">
              <a:buNone/>
            </a:pPr>
            <a:endParaRPr lang="en-US" sz="2400" dirty="0"/>
          </a:p>
          <a:p>
            <a:pPr algn="just"/>
            <a:r>
              <a:rPr lang="en-US" sz="2400" dirty="0"/>
              <a:t>ATII as well as aldosterone, may also mediate CKD progression through </a:t>
            </a:r>
            <a:r>
              <a:rPr lang="en-US" sz="2400" dirty="0" err="1"/>
              <a:t>nonhemodynamic</a:t>
            </a:r>
            <a:r>
              <a:rPr lang="en-US" sz="2400" dirty="0"/>
              <a:t> effects by increasing growth factors (</a:t>
            </a:r>
            <a:r>
              <a:rPr lang="en-US" sz="2400" dirty="0" err="1"/>
              <a:t>eg</a:t>
            </a:r>
            <a:r>
              <a:rPr lang="en-US" sz="2400" dirty="0"/>
              <a:t>, transforming growth factor beta [TGF-β]) and causing cellular proliferation and hypertrophy of the glomerular endothelial cells, epithelial cells, and fibroblasts ultimately resulting in further inflammation and fibrosis.</a:t>
            </a:r>
          </a:p>
          <a:p>
            <a:endParaRPr lang="en-US" sz="2400" dirty="0"/>
          </a:p>
          <a:p>
            <a:endParaRPr lang="en-US" sz="2400" dirty="0"/>
          </a:p>
        </p:txBody>
      </p:sp>
    </p:spTree>
    <p:extLst>
      <p:ext uri="{BB962C8B-B14F-4D97-AF65-F5344CB8AC3E}">
        <p14:creationId xmlns:p14="http://schemas.microsoft.com/office/powerpoint/2010/main" val="62397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7620000" cy="1143000"/>
          </a:xfrm>
        </p:spPr>
        <p:txBody>
          <a:bodyPr/>
          <a:lstStyle/>
          <a:p>
            <a:pPr algn="ctr"/>
            <a:r>
              <a:rPr lang="en-US" sz="3200" b="1" dirty="0"/>
              <a:t>CLINICAL PRESENTATION of CKD </a:t>
            </a:r>
          </a:p>
        </p:txBody>
      </p:sp>
      <p:sp>
        <p:nvSpPr>
          <p:cNvPr id="3" name="Content Placeholder 2"/>
          <p:cNvSpPr>
            <a:spLocks noGrp="1"/>
          </p:cNvSpPr>
          <p:nvPr>
            <p:ph idx="1"/>
          </p:nvPr>
        </p:nvSpPr>
        <p:spPr>
          <a:xfrm>
            <a:off x="215900" y="1219200"/>
            <a:ext cx="11582400" cy="5791200"/>
          </a:xfrm>
        </p:spPr>
        <p:txBody>
          <a:bodyPr>
            <a:noAutofit/>
          </a:bodyPr>
          <a:lstStyle/>
          <a:p>
            <a:r>
              <a:rPr lang="en-US" sz="1800" b="1" dirty="0"/>
              <a:t>Stage 5 Chronic Kidney Disease (</a:t>
            </a:r>
            <a:r>
              <a:rPr lang="en-US" sz="1800" b="1" dirty="0" err="1"/>
              <a:t>eGFR</a:t>
            </a:r>
            <a:r>
              <a:rPr lang="en-US" sz="1800" b="1" dirty="0"/>
              <a:t> &lt;15 mL/min/1.73 m2)</a:t>
            </a:r>
          </a:p>
          <a:p>
            <a:pPr marL="114300" indent="0" algn="just">
              <a:buNone/>
            </a:pPr>
            <a:endParaRPr lang="en-US" sz="1800" u="sng" dirty="0"/>
          </a:p>
          <a:p>
            <a:pPr marL="114300" indent="0" algn="just">
              <a:buNone/>
            </a:pPr>
            <a:r>
              <a:rPr lang="en-US" sz="1800" b="1" u="sng" dirty="0"/>
              <a:t>Symptoms</a:t>
            </a:r>
          </a:p>
          <a:p>
            <a:pPr algn="just"/>
            <a:r>
              <a:rPr lang="en-US" sz="1800" dirty="0"/>
              <a:t>Fatigue, weakness, shortness of breath, confusion, nausea and vomiting, bleeding, loss of appetite, itching, cold intolerance, and peripheral neuropathies are common.</a:t>
            </a:r>
          </a:p>
          <a:p>
            <a:pPr marL="114300" indent="0" algn="just">
              <a:buNone/>
            </a:pPr>
            <a:r>
              <a:rPr lang="en-US" sz="1800" b="1" u="sng" dirty="0"/>
              <a:t>Signs</a:t>
            </a:r>
          </a:p>
          <a:p>
            <a:pPr algn="just"/>
            <a:r>
              <a:rPr lang="en-US" sz="1800" dirty="0"/>
              <a:t>Edema, weight gain (from accumulation of fluid), changes in urine output (volume and consistency), “foaming” of urine (indicative of proteinuria).</a:t>
            </a:r>
          </a:p>
          <a:p>
            <a:pPr marL="114300" indent="0" algn="just">
              <a:buNone/>
            </a:pPr>
            <a:endParaRPr lang="en-US" sz="1800" u="sng" dirty="0"/>
          </a:p>
          <a:p>
            <a:pPr marL="114300" indent="0" algn="just">
              <a:buNone/>
            </a:pPr>
            <a:r>
              <a:rPr lang="en-US" sz="1800" b="1" u="sng" dirty="0"/>
              <a:t>Laboratory Tests</a:t>
            </a:r>
          </a:p>
          <a:p>
            <a:pPr algn="just"/>
            <a:r>
              <a:rPr lang="en-US" sz="1800" dirty="0"/>
              <a:t>Decreased : </a:t>
            </a:r>
            <a:r>
              <a:rPr lang="en-US" sz="1800" dirty="0" err="1"/>
              <a:t>eGFR</a:t>
            </a:r>
            <a:r>
              <a:rPr lang="en-US" sz="1800" dirty="0"/>
              <a:t>, bicarbonate (metabolic acidosis), </a:t>
            </a:r>
            <a:r>
              <a:rPr lang="en-US" sz="1800" dirty="0" err="1"/>
              <a:t>Hb</a:t>
            </a:r>
            <a:r>
              <a:rPr lang="en-US" sz="1800" dirty="0"/>
              <a:t>/hematocrit (</a:t>
            </a:r>
            <a:r>
              <a:rPr lang="en-US" sz="1800" dirty="0" err="1"/>
              <a:t>Hct</a:t>
            </a:r>
            <a:r>
              <a:rPr lang="en-US" sz="1800" dirty="0"/>
              <a:t>) (anemia), transferrin saturation (</a:t>
            </a:r>
            <a:r>
              <a:rPr lang="en-US" sz="1800" dirty="0" err="1"/>
              <a:t>TSat</a:t>
            </a:r>
            <a:r>
              <a:rPr lang="en-US" sz="1800" dirty="0"/>
              <a:t>) and/or ferritin (iron deficiency; note: ferritin may be increased due to inflammatory conditions), vitamin D levels, albumin (malnutrition), glucose (may result from decreased degradation of insulin with impaired kidney function or poor oral intake), and calcium (in early stages of CKD).</a:t>
            </a:r>
          </a:p>
          <a:p>
            <a:pPr algn="just"/>
            <a:r>
              <a:rPr lang="en-US" sz="1800" dirty="0"/>
              <a:t>Increased : Serum </a:t>
            </a:r>
            <a:r>
              <a:rPr lang="en-US" sz="1800" dirty="0" err="1"/>
              <a:t>creatinine</a:t>
            </a:r>
            <a:r>
              <a:rPr lang="en-US" sz="1800" dirty="0"/>
              <a:t>, blood urea nitrogen, potassium, phosphorus, PTH, FGF-23, </a:t>
            </a:r>
            <a:r>
              <a:rPr lang="en-US" sz="1800" dirty="0" err="1"/>
              <a:t>uACR</a:t>
            </a:r>
            <a:r>
              <a:rPr lang="en-US" sz="1800" dirty="0"/>
              <a:t>, PCR, blood pressure (hypertension is a common cause and result of CKD), glucose (uncontrolled diabetes is a cause of CKD), low-density lipoprotein (LDL) and triglycerides, and calcium (more likely in CKD 5 and CKD 5D).</a:t>
            </a:r>
          </a:p>
          <a:p>
            <a:endParaRPr lang="en-US" sz="1800" dirty="0"/>
          </a:p>
        </p:txBody>
      </p:sp>
    </p:spTree>
    <p:extLst>
      <p:ext uri="{BB962C8B-B14F-4D97-AF65-F5344CB8AC3E}">
        <p14:creationId xmlns:p14="http://schemas.microsoft.com/office/powerpoint/2010/main" val="104278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1845"/>
            <a:ext cx="7620000" cy="1143000"/>
          </a:xfrm>
        </p:spPr>
        <p:txBody>
          <a:bodyPr/>
          <a:lstStyle/>
          <a:p>
            <a:pPr algn="ctr"/>
            <a:r>
              <a:rPr lang="en-US" b="1" dirty="0"/>
              <a:t>Clinical presentation </a:t>
            </a:r>
          </a:p>
        </p:txBody>
      </p:sp>
      <p:sp>
        <p:nvSpPr>
          <p:cNvPr id="3" name="Content Placeholder 2"/>
          <p:cNvSpPr>
            <a:spLocks noGrp="1"/>
          </p:cNvSpPr>
          <p:nvPr>
            <p:ph idx="1"/>
          </p:nvPr>
        </p:nvSpPr>
        <p:spPr>
          <a:xfrm>
            <a:off x="241300" y="1295400"/>
            <a:ext cx="11861800" cy="5410200"/>
          </a:xfrm>
        </p:spPr>
        <p:txBody>
          <a:bodyPr>
            <a:normAutofit/>
          </a:bodyPr>
          <a:lstStyle/>
          <a:p>
            <a:r>
              <a:rPr lang="en-US" sz="2400" b="1" u="sng" dirty="0"/>
              <a:t>Others</a:t>
            </a:r>
          </a:p>
          <a:p>
            <a:pPr marL="114300" indent="0" algn="just">
              <a:buNone/>
            </a:pPr>
            <a:r>
              <a:rPr lang="en-US" sz="2400" dirty="0"/>
              <a:t> May be hemoccult-positive if GI bleeding occurs secondary to uremia.</a:t>
            </a:r>
          </a:p>
          <a:p>
            <a:pPr marL="114300" indent="0" algn="just">
              <a:buNone/>
            </a:pPr>
            <a:endParaRPr lang="en-US" sz="2400" dirty="0"/>
          </a:p>
          <a:p>
            <a:pPr algn="just"/>
            <a:r>
              <a:rPr lang="en-US" sz="2400" b="1" u="sng" dirty="0"/>
              <a:t>Other Diagnostic Tests</a:t>
            </a:r>
          </a:p>
          <a:p>
            <a:pPr marL="114300" indent="0" algn="just">
              <a:buNone/>
            </a:pPr>
            <a:r>
              <a:rPr lang="en-US" sz="2400" dirty="0"/>
              <a:t>-Urine sediment abnormalities (hematuria, red blood cell and white blood cell casts, renal tubular epithelial cells)</a:t>
            </a:r>
          </a:p>
          <a:p>
            <a:pPr marL="114300" indent="0" algn="just">
              <a:buNone/>
            </a:pPr>
            <a:r>
              <a:rPr lang="en-US" sz="2400" dirty="0"/>
              <a:t>-Pathologic abnormalities indicating glomerular, vascular, </a:t>
            </a:r>
            <a:r>
              <a:rPr lang="en-US" sz="2400" dirty="0" err="1"/>
              <a:t>tubulointerstitial</a:t>
            </a:r>
            <a:r>
              <a:rPr lang="en-US" sz="2400" dirty="0"/>
              <a:t> disease, or cystic and congenital diseases</a:t>
            </a:r>
          </a:p>
          <a:p>
            <a:pPr marL="114300" indent="0" algn="just">
              <a:buNone/>
            </a:pPr>
            <a:r>
              <a:rPr lang="en-US" sz="2400" dirty="0"/>
              <a:t>-Structural abnormalities such as polycystic kidneys, renal masses, renal artery stenosis, cortical scarring due to infarcts and pyelonephritis, or small kidneys (common in more severe CKD) detected by imaging studies (</a:t>
            </a:r>
            <a:r>
              <a:rPr lang="en-US" sz="2400" dirty="0" err="1"/>
              <a:t>eg</a:t>
            </a:r>
            <a:r>
              <a:rPr lang="en-US" sz="2400" dirty="0"/>
              <a:t>, ultrasound, computed tomography, magnetic resonance imaging, angiography)</a:t>
            </a:r>
          </a:p>
        </p:txBody>
      </p:sp>
    </p:spTree>
    <p:extLst>
      <p:ext uri="{BB962C8B-B14F-4D97-AF65-F5344CB8AC3E}">
        <p14:creationId xmlns:p14="http://schemas.microsoft.com/office/powerpoint/2010/main" val="224916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3E55-F61D-4B56-B929-D86FA9C43FB2}"/>
              </a:ext>
            </a:extLst>
          </p:cNvPr>
          <p:cNvSpPr>
            <a:spLocks noGrp="1"/>
          </p:cNvSpPr>
          <p:nvPr>
            <p:ph type="title"/>
          </p:nvPr>
        </p:nvSpPr>
        <p:spPr/>
        <p:txBody>
          <a:bodyPr/>
          <a:lstStyle/>
          <a:p>
            <a:r>
              <a:rPr lang="en-US" dirty="0"/>
              <a:t>Anemia of CKD: </a:t>
            </a:r>
          </a:p>
        </p:txBody>
      </p:sp>
      <p:sp>
        <p:nvSpPr>
          <p:cNvPr id="3" name="Content Placeholder 2">
            <a:extLst>
              <a:ext uri="{FF2B5EF4-FFF2-40B4-BE49-F238E27FC236}">
                <a16:creationId xmlns:a16="http://schemas.microsoft.com/office/drawing/2014/main" id="{87B02B07-BF77-4140-82FD-42A0D2726251}"/>
              </a:ext>
            </a:extLst>
          </p:cNvPr>
          <p:cNvSpPr>
            <a:spLocks noGrp="1"/>
          </p:cNvSpPr>
          <p:nvPr>
            <p:ph idx="1"/>
          </p:nvPr>
        </p:nvSpPr>
        <p:spPr/>
        <p:txBody>
          <a:bodyPr>
            <a:normAutofit fontScale="92500" lnSpcReduction="10000"/>
          </a:bodyPr>
          <a:lstStyle/>
          <a:p>
            <a:r>
              <a:rPr lang="en-US" dirty="0"/>
              <a:t>The primary cause of anemia of CKD is </a:t>
            </a:r>
            <a:r>
              <a:rPr lang="en-US" dirty="0">
                <a:solidFill>
                  <a:srgbClr val="FF0000"/>
                </a:solidFill>
              </a:rPr>
              <a:t>a decrease in production of erythropoietin</a:t>
            </a:r>
            <a:r>
              <a:rPr lang="en-US" dirty="0"/>
              <a:t> by interstitial fibroblasts in the renal cortex of the kidney where approximately 90% of production occurs. In individuals with normal kidney function, plasma concentrations of erythropoietin increase exponentially in response to hypoxia; however, this response is lost as kidney disease progresses to CKD 3 and higher. </a:t>
            </a:r>
          </a:p>
          <a:p>
            <a:r>
              <a:rPr lang="en-US" dirty="0">
                <a:solidFill>
                  <a:srgbClr val="FF0000"/>
                </a:solidFill>
              </a:rPr>
              <a:t>Iron deficiency </a:t>
            </a:r>
            <a:r>
              <a:rPr lang="en-US" dirty="0"/>
              <a:t>anemia is common in individuals with advanced kidney disease (</a:t>
            </a:r>
            <a:r>
              <a:rPr lang="en-US" dirty="0" err="1"/>
              <a:t>ie</a:t>
            </a:r>
            <a:r>
              <a:rPr lang="en-US" dirty="0"/>
              <a:t>, CKD 4 and 5) due </a:t>
            </a:r>
            <a:r>
              <a:rPr lang="en-US" u="sng" dirty="0"/>
              <a:t>to decreased gastrointestinal (GI) absorption </a:t>
            </a:r>
            <a:r>
              <a:rPr lang="en-US" dirty="0"/>
              <a:t>of iron, </a:t>
            </a:r>
            <a:r>
              <a:rPr lang="en-US" u="sng" dirty="0"/>
              <a:t>inflammation</a:t>
            </a:r>
            <a:r>
              <a:rPr lang="en-US" dirty="0"/>
              <a:t>, </a:t>
            </a:r>
            <a:r>
              <a:rPr lang="en-US" u="sng" dirty="0"/>
              <a:t>frequent blood testing</a:t>
            </a:r>
            <a:r>
              <a:rPr lang="en-US" dirty="0"/>
              <a:t>, </a:t>
            </a:r>
            <a:r>
              <a:rPr lang="en-US" u="sng" dirty="0"/>
              <a:t>blood loss from hemodialysis </a:t>
            </a:r>
            <a:r>
              <a:rPr lang="en-US" dirty="0"/>
              <a:t>(HD), and </a:t>
            </a:r>
            <a:r>
              <a:rPr lang="en-US" u="sng" dirty="0"/>
              <a:t>increased iron demands from erythropoiesis stimulating agent </a:t>
            </a:r>
            <a:r>
              <a:rPr lang="en-US" dirty="0"/>
              <a:t>(ESA) therapy. It is the leading cause of resistance to ESAs and the reason frequent iron supplementation is necessary. </a:t>
            </a:r>
          </a:p>
        </p:txBody>
      </p:sp>
    </p:spTree>
    <p:extLst>
      <p:ext uri="{BB962C8B-B14F-4D97-AF65-F5344CB8AC3E}">
        <p14:creationId xmlns:p14="http://schemas.microsoft.com/office/powerpoint/2010/main" val="1929561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F530CAC-9235-415A-A41E-64B0F677D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719" y="372262"/>
            <a:ext cx="6337562" cy="5910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478DEA-2D0E-4451-8A77-3914CB4B4DC4}"/>
              </a:ext>
            </a:extLst>
          </p:cNvPr>
          <p:cNvSpPr txBox="1"/>
          <p:nvPr/>
        </p:nvSpPr>
        <p:spPr>
          <a:xfrm>
            <a:off x="279138" y="781735"/>
            <a:ext cx="5258062" cy="1015663"/>
          </a:xfrm>
          <a:prstGeom prst="rect">
            <a:avLst/>
          </a:prstGeom>
          <a:noFill/>
        </p:spPr>
        <p:txBody>
          <a:bodyPr wrap="square">
            <a:spAutoFit/>
          </a:bodyPr>
          <a:lstStyle/>
          <a:p>
            <a:r>
              <a:rPr lang="en-US" sz="2000" dirty="0">
                <a:solidFill>
                  <a:srgbClr val="FF0000"/>
                </a:solidFill>
              </a:rPr>
              <a:t>Hepcidin</a:t>
            </a:r>
            <a:r>
              <a:rPr lang="en-US" sz="2000" dirty="0"/>
              <a:t>, a hormone produced by the liver, directly inhibits the protein </a:t>
            </a:r>
            <a:r>
              <a:rPr lang="en-US" sz="2000" dirty="0" err="1"/>
              <a:t>ferroportin</a:t>
            </a:r>
            <a:r>
              <a:rPr lang="en-US" sz="2000" dirty="0"/>
              <a:t> that transports iron out of storage cells. </a:t>
            </a:r>
          </a:p>
        </p:txBody>
      </p:sp>
      <p:sp>
        <p:nvSpPr>
          <p:cNvPr id="8" name="TextBox 7">
            <a:extLst>
              <a:ext uri="{FF2B5EF4-FFF2-40B4-BE49-F238E27FC236}">
                <a16:creationId xmlns:a16="http://schemas.microsoft.com/office/drawing/2014/main" id="{8A62B29F-D7EF-4C34-B0F4-D692734E00E6}"/>
              </a:ext>
            </a:extLst>
          </p:cNvPr>
          <p:cNvSpPr txBox="1"/>
          <p:nvPr/>
        </p:nvSpPr>
        <p:spPr>
          <a:xfrm>
            <a:off x="279138" y="2993936"/>
            <a:ext cx="5131062" cy="1631216"/>
          </a:xfrm>
          <a:prstGeom prst="rect">
            <a:avLst/>
          </a:prstGeom>
          <a:noFill/>
        </p:spPr>
        <p:txBody>
          <a:bodyPr wrap="square">
            <a:spAutoFit/>
          </a:bodyPr>
          <a:lstStyle/>
          <a:p>
            <a:r>
              <a:rPr lang="en-US" sz="2000" dirty="0"/>
              <a:t>Hepcidin production is also induced by inflammation or infection. As a result, the increase in hepcidin in inflammatory conditions may lead to a sequestering of iron and ineffective red blood cell production. </a:t>
            </a:r>
          </a:p>
        </p:txBody>
      </p:sp>
      <p:sp>
        <p:nvSpPr>
          <p:cNvPr id="10" name="TextBox 9">
            <a:extLst>
              <a:ext uri="{FF2B5EF4-FFF2-40B4-BE49-F238E27FC236}">
                <a16:creationId xmlns:a16="http://schemas.microsoft.com/office/drawing/2014/main" id="{675E6FBF-7B9A-4707-9B20-38BA2837CE0B}"/>
              </a:ext>
            </a:extLst>
          </p:cNvPr>
          <p:cNvSpPr txBox="1"/>
          <p:nvPr/>
        </p:nvSpPr>
        <p:spPr>
          <a:xfrm>
            <a:off x="279138" y="4651276"/>
            <a:ext cx="5397762" cy="1631216"/>
          </a:xfrm>
          <a:prstGeom prst="rect">
            <a:avLst/>
          </a:prstGeom>
          <a:noFill/>
        </p:spPr>
        <p:txBody>
          <a:bodyPr wrap="square">
            <a:spAutoFit/>
          </a:bodyPr>
          <a:lstStyle/>
          <a:p>
            <a:r>
              <a:rPr lang="en-US" sz="2000" dirty="0"/>
              <a:t>The fact that hepcidin plays such a role in iron regulation has prompted the development of agents to target hepcidin and potentially alter iron transport. At this time there are no commercially available agents. </a:t>
            </a:r>
          </a:p>
        </p:txBody>
      </p:sp>
      <p:sp>
        <p:nvSpPr>
          <p:cNvPr id="9" name="Arrow: Right 8">
            <a:extLst>
              <a:ext uri="{FF2B5EF4-FFF2-40B4-BE49-F238E27FC236}">
                <a16:creationId xmlns:a16="http://schemas.microsoft.com/office/drawing/2014/main" id="{6D3E4412-21E3-4D19-95C1-613B68E608FE}"/>
              </a:ext>
            </a:extLst>
          </p:cNvPr>
          <p:cNvSpPr/>
          <p:nvPr/>
        </p:nvSpPr>
        <p:spPr>
          <a:xfrm>
            <a:off x="381000" y="2362200"/>
            <a:ext cx="4533900" cy="406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8900788-534A-49D9-9EC7-3A291D4483C7}"/>
              </a:ext>
            </a:extLst>
          </p:cNvPr>
          <p:cNvSpPr txBox="1"/>
          <p:nvPr/>
        </p:nvSpPr>
        <p:spPr>
          <a:xfrm>
            <a:off x="1079502" y="2083916"/>
            <a:ext cx="3098798" cy="400110"/>
          </a:xfrm>
          <a:prstGeom prst="rect">
            <a:avLst/>
          </a:prstGeom>
          <a:noFill/>
        </p:spPr>
        <p:txBody>
          <a:bodyPr wrap="square">
            <a:spAutoFit/>
          </a:bodyPr>
          <a:lstStyle/>
          <a:p>
            <a:r>
              <a:rPr lang="en-US" sz="2000" b="1" dirty="0"/>
              <a:t>When iron stores are high</a:t>
            </a:r>
          </a:p>
        </p:txBody>
      </p:sp>
    </p:spTree>
    <p:extLst>
      <p:ext uri="{BB962C8B-B14F-4D97-AF65-F5344CB8AC3E}">
        <p14:creationId xmlns:p14="http://schemas.microsoft.com/office/powerpoint/2010/main" val="316640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719AB-5DBA-4D1F-958A-6354986107BC}"/>
              </a:ext>
            </a:extLst>
          </p:cNvPr>
          <p:cNvSpPr>
            <a:spLocks noGrp="1"/>
          </p:cNvSpPr>
          <p:nvPr>
            <p:ph idx="1"/>
          </p:nvPr>
        </p:nvSpPr>
        <p:spPr>
          <a:xfrm>
            <a:off x="119013" y="762000"/>
            <a:ext cx="11780887" cy="6096000"/>
          </a:xfrm>
        </p:spPr>
        <p:txBody>
          <a:bodyPr>
            <a:noAutofit/>
          </a:bodyPr>
          <a:lstStyle/>
          <a:p>
            <a:r>
              <a:rPr lang="en-US" sz="3200" dirty="0"/>
              <a:t>Additional factors contributing to the development of anemia of CKD are the </a:t>
            </a:r>
            <a:r>
              <a:rPr lang="en-US" sz="3200" b="1" dirty="0"/>
              <a:t>decreased red cell life span </a:t>
            </a:r>
            <a:r>
              <a:rPr lang="en-US" sz="3200" dirty="0"/>
              <a:t>(from the normal of 120 days to approximately 60 days in individuals with CKD 5D), the effects of </a:t>
            </a:r>
            <a:r>
              <a:rPr lang="en-US" sz="3200" b="1" dirty="0"/>
              <a:t>accumulation of uremic toxins and inflammatory cytokines</a:t>
            </a:r>
            <a:r>
              <a:rPr lang="en-US" sz="3200" dirty="0"/>
              <a:t>, and </a:t>
            </a:r>
            <a:r>
              <a:rPr lang="en-US" sz="3200" b="1" dirty="0"/>
              <a:t>vitamin B12 and folate deficiencies</a:t>
            </a:r>
            <a:r>
              <a:rPr lang="en-US" sz="3200" dirty="0"/>
              <a:t>. </a:t>
            </a:r>
            <a:endParaRPr lang="ar-JO" sz="3200" dirty="0"/>
          </a:p>
          <a:p>
            <a:endParaRPr lang="ar-JO" sz="3200" dirty="0"/>
          </a:p>
          <a:p>
            <a:r>
              <a:rPr lang="en-US" sz="3200" b="1" dirty="0"/>
              <a:t>Anemia leads to</a:t>
            </a:r>
          </a:p>
          <a:p>
            <a:pPr marL="0" indent="0">
              <a:buNone/>
            </a:pPr>
            <a:r>
              <a:rPr lang="ar-JO" sz="3200" dirty="0"/>
              <a:t>-</a:t>
            </a:r>
            <a:r>
              <a:rPr lang="en-US" sz="3200" dirty="0"/>
              <a:t> Impaired quality of life</a:t>
            </a:r>
          </a:p>
          <a:p>
            <a:pPr marL="0" indent="0">
              <a:buNone/>
            </a:pPr>
            <a:r>
              <a:rPr lang="en-US" sz="3200" dirty="0"/>
              <a:t>- Early death</a:t>
            </a:r>
          </a:p>
          <a:p>
            <a:pPr marL="0" indent="0">
              <a:buNone/>
            </a:pPr>
            <a:r>
              <a:rPr lang="en-US" sz="3200" dirty="0"/>
              <a:t>- Cardiovascular disease &gt;&gt; LVH </a:t>
            </a:r>
          </a:p>
        </p:txBody>
      </p:sp>
    </p:spTree>
    <p:extLst>
      <p:ext uri="{BB962C8B-B14F-4D97-AF65-F5344CB8AC3E}">
        <p14:creationId xmlns:p14="http://schemas.microsoft.com/office/powerpoint/2010/main" val="24935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EDBB"/>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6BDA-D549-45D1-A4D1-8AF0D56B80AB}"/>
              </a:ext>
            </a:extLst>
          </p:cNvPr>
          <p:cNvSpPr>
            <a:spLocks noGrp="1"/>
          </p:cNvSpPr>
          <p:nvPr>
            <p:ph type="title"/>
          </p:nvPr>
        </p:nvSpPr>
        <p:spPr/>
        <p:txBody>
          <a:bodyPr/>
          <a:lstStyle/>
          <a:p>
            <a:r>
              <a:rPr lang="en-US" b="1" dirty="0"/>
              <a:t>Definition of CKD: </a:t>
            </a:r>
          </a:p>
        </p:txBody>
      </p:sp>
      <p:sp>
        <p:nvSpPr>
          <p:cNvPr id="3" name="Content Placeholder 2">
            <a:extLst>
              <a:ext uri="{FF2B5EF4-FFF2-40B4-BE49-F238E27FC236}">
                <a16:creationId xmlns:a16="http://schemas.microsoft.com/office/drawing/2014/main" id="{4F400F9C-40CD-4246-A0E7-31A3F568F0AE}"/>
              </a:ext>
            </a:extLst>
          </p:cNvPr>
          <p:cNvSpPr>
            <a:spLocks noGrp="1"/>
          </p:cNvSpPr>
          <p:nvPr>
            <p:ph idx="1"/>
          </p:nvPr>
        </p:nvSpPr>
        <p:spPr/>
        <p:txBody>
          <a:bodyPr/>
          <a:lstStyle/>
          <a:p>
            <a:r>
              <a:rPr lang="en-US" dirty="0"/>
              <a:t>Chronic kidney disease (CKD) is defined as abnormalities in kidney </a:t>
            </a:r>
            <a:r>
              <a:rPr lang="en-US" u="sng" dirty="0"/>
              <a:t>structure</a:t>
            </a:r>
            <a:r>
              <a:rPr lang="en-US" dirty="0"/>
              <a:t> or </a:t>
            </a:r>
            <a:r>
              <a:rPr lang="en-US" u="sng" dirty="0"/>
              <a:t>function</a:t>
            </a:r>
            <a:r>
              <a:rPr lang="en-US" dirty="0"/>
              <a:t>, present for 3 months or longer.</a:t>
            </a:r>
          </a:p>
          <a:p>
            <a:r>
              <a:rPr lang="en-US" dirty="0"/>
              <a:t>Lower glomerular filtration rate (GFR) and a higher urinary albumin-to-creatinine ratio (</a:t>
            </a:r>
            <a:r>
              <a:rPr lang="en-US" dirty="0" err="1"/>
              <a:t>uACR</a:t>
            </a:r>
            <a:r>
              <a:rPr lang="en-US" dirty="0"/>
              <a:t>) are both independently associated with adverse events. </a:t>
            </a:r>
          </a:p>
          <a:p>
            <a:r>
              <a:rPr lang="en-US" dirty="0"/>
              <a:t>For decades, kidney disease was primarily considered to be present only when the patient’s estimated or measured creatinine clearance (</a:t>
            </a:r>
            <a:r>
              <a:rPr lang="en-US" dirty="0" err="1"/>
              <a:t>CLcr</a:t>
            </a:r>
            <a:r>
              <a:rPr lang="en-US" dirty="0"/>
              <a:t>) was reduced to less than 50 mL/min (0.83 mL/s). In 2012, a new classification system was proposed that incorporated GFR and </a:t>
            </a:r>
            <a:r>
              <a:rPr lang="en-US" dirty="0" err="1"/>
              <a:t>uACR</a:t>
            </a:r>
            <a:r>
              <a:rPr lang="en-US" dirty="0"/>
              <a:t>. </a:t>
            </a:r>
          </a:p>
        </p:txBody>
      </p:sp>
    </p:spTree>
    <p:extLst>
      <p:ext uri="{BB962C8B-B14F-4D97-AF65-F5344CB8AC3E}">
        <p14:creationId xmlns:p14="http://schemas.microsoft.com/office/powerpoint/2010/main" val="79698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520700"/>
            <a:ext cx="10553700" cy="1143000"/>
          </a:xfrm>
        </p:spPr>
        <p:txBody>
          <a:bodyPr>
            <a:normAutofit/>
          </a:bodyPr>
          <a:lstStyle/>
          <a:p>
            <a:pPr algn="ctr"/>
            <a:r>
              <a:rPr lang="en-US" sz="3200" b="1" dirty="0">
                <a:effectLst>
                  <a:outerShdw blurRad="38100" dist="38100" dir="2700000" algn="tl">
                    <a:srgbClr val="000000">
                      <a:alpha val="43137"/>
                    </a:srgbClr>
                  </a:outerShdw>
                </a:effectLst>
              </a:rPr>
              <a:t>Diagnostic Considerations for Anemia of Chronic Kidney Disease</a:t>
            </a:r>
          </a:p>
        </p:txBody>
      </p:sp>
      <p:sp>
        <p:nvSpPr>
          <p:cNvPr id="3" name="Content Placeholder 2"/>
          <p:cNvSpPr>
            <a:spLocks noGrp="1"/>
          </p:cNvSpPr>
          <p:nvPr>
            <p:ph idx="1"/>
          </p:nvPr>
        </p:nvSpPr>
        <p:spPr>
          <a:xfrm>
            <a:off x="215900" y="1460500"/>
            <a:ext cx="11772900" cy="4876800"/>
          </a:xfrm>
        </p:spPr>
        <p:txBody>
          <a:bodyPr>
            <a:normAutofit fontScale="32500" lnSpcReduction="20000"/>
          </a:bodyPr>
          <a:lstStyle/>
          <a:p>
            <a:pPr marL="114300" indent="0" algn="just">
              <a:buNone/>
            </a:pPr>
            <a:endParaRPr lang="en-US" sz="7200" dirty="0"/>
          </a:p>
          <a:p>
            <a:pPr algn="just"/>
            <a:r>
              <a:rPr lang="en-US" sz="7200" dirty="0"/>
              <a:t>Since individuals with anemia of CKD may be asymptomatic, laboratory evaluation is commonly the initial approach to diagnosing anemia of CKD. </a:t>
            </a:r>
          </a:p>
          <a:p>
            <a:pPr marL="114300" indent="0" algn="just">
              <a:buNone/>
            </a:pPr>
            <a:endParaRPr lang="en-US" sz="7200" dirty="0"/>
          </a:p>
          <a:p>
            <a:pPr algn="just"/>
            <a:r>
              <a:rPr lang="en-US" sz="7200" dirty="0"/>
              <a:t>According to the KDIGO guidelines </a:t>
            </a:r>
            <a:r>
              <a:rPr lang="en-US" sz="7200" dirty="0" err="1"/>
              <a:t>Hb</a:t>
            </a:r>
            <a:r>
              <a:rPr lang="en-US" sz="7200" dirty="0"/>
              <a:t> concentrations should be measured annually in CKD 3, biannually in CKD 4-5, and at least every 3 months in CKD 5D patients.</a:t>
            </a:r>
          </a:p>
          <a:p>
            <a:pPr marL="114300" indent="0" algn="just">
              <a:buNone/>
            </a:pPr>
            <a:endParaRPr lang="en-US" sz="7200" dirty="0"/>
          </a:p>
          <a:p>
            <a:pPr algn="just"/>
            <a:r>
              <a:rPr lang="en-US" sz="7200" dirty="0"/>
              <a:t> The diagnosis of anemia is made and further workup of anemia is required when the </a:t>
            </a:r>
            <a:r>
              <a:rPr lang="en-US" sz="7200" dirty="0" err="1"/>
              <a:t>Hb</a:t>
            </a:r>
            <a:r>
              <a:rPr lang="en-US" sz="7200" dirty="0"/>
              <a:t> is less than 13 g/</a:t>
            </a:r>
            <a:r>
              <a:rPr lang="en-US" sz="7200" dirty="0" err="1"/>
              <a:t>dL</a:t>
            </a:r>
            <a:r>
              <a:rPr lang="en-US" sz="7200" dirty="0"/>
              <a:t> for adult males and less than 12 g/</a:t>
            </a:r>
            <a:r>
              <a:rPr lang="en-US" sz="7200" dirty="0" err="1"/>
              <a:t>dL</a:t>
            </a:r>
            <a:r>
              <a:rPr lang="en-US" sz="7200" dirty="0"/>
              <a:t> (for adult females)</a:t>
            </a:r>
          </a:p>
          <a:p>
            <a:pPr algn="just"/>
            <a:r>
              <a:rPr lang="en-US" sz="7200" dirty="0"/>
              <a:t> Assessment of the iron status is necessary. </a:t>
            </a:r>
          </a:p>
          <a:p>
            <a:pPr marL="114300" indent="0" algn="just">
              <a:buNone/>
            </a:pPr>
            <a:endParaRPr lang="en-US" sz="7200" dirty="0"/>
          </a:p>
          <a:p>
            <a:pPr algn="just"/>
            <a:r>
              <a:rPr lang="en-US" sz="7200" dirty="0" err="1"/>
              <a:t>Absulote</a:t>
            </a:r>
            <a:r>
              <a:rPr lang="en-US" sz="7200" dirty="0"/>
              <a:t> iron deficiency : whole-body iron stores are low (low </a:t>
            </a:r>
            <a:r>
              <a:rPr lang="en-US" sz="7200" dirty="0" err="1"/>
              <a:t>TSat</a:t>
            </a:r>
            <a:r>
              <a:rPr lang="en-US" sz="7200" dirty="0"/>
              <a:t> and ferritin)</a:t>
            </a:r>
          </a:p>
          <a:p>
            <a:pPr marL="114300" indent="0" algn="just">
              <a:buNone/>
            </a:pPr>
            <a:endParaRPr lang="en-US" sz="7200" dirty="0"/>
          </a:p>
          <a:p>
            <a:pPr algn="just"/>
            <a:r>
              <a:rPr lang="en-US" sz="7200" dirty="0"/>
              <a:t>Functional iron deficiency when the </a:t>
            </a:r>
            <a:r>
              <a:rPr lang="en-US" sz="7200" dirty="0" err="1"/>
              <a:t>TSat</a:t>
            </a:r>
            <a:r>
              <a:rPr lang="en-US" sz="7200" dirty="0"/>
              <a:t> is low, but the serum ferritin is at or above goal. </a:t>
            </a:r>
          </a:p>
          <a:p>
            <a:pPr marL="114300" indent="0" algn="just">
              <a:buNone/>
            </a:pPr>
            <a:endParaRPr lang="en-US" sz="5600" dirty="0"/>
          </a:p>
          <a:p>
            <a:pPr algn="just"/>
            <a:endParaRPr lang="en-US" sz="2000" dirty="0"/>
          </a:p>
        </p:txBody>
      </p:sp>
    </p:spTree>
    <p:extLst>
      <p:ext uri="{BB962C8B-B14F-4D97-AF65-F5344CB8AC3E}">
        <p14:creationId xmlns:p14="http://schemas.microsoft.com/office/powerpoint/2010/main" val="107657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2300" y="203200"/>
            <a:ext cx="7620000" cy="1143000"/>
          </a:xfrm>
        </p:spPr>
        <p:txBody>
          <a:bodyPr/>
          <a:lstStyle/>
          <a:p>
            <a:pPr algn="ctr"/>
            <a:r>
              <a:rPr lang="en-US" sz="3600" b="1" dirty="0"/>
              <a:t>Continue </a:t>
            </a:r>
          </a:p>
        </p:txBody>
      </p:sp>
      <p:sp>
        <p:nvSpPr>
          <p:cNvPr id="3" name="Content Placeholder 2"/>
          <p:cNvSpPr>
            <a:spLocks noGrp="1"/>
          </p:cNvSpPr>
          <p:nvPr>
            <p:ph idx="1"/>
          </p:nvPr>
        </p:nvSpPr>
        <p:spPr>
          <a:xfrm>
            <a:off x="139700" y="1498600"/>
            <a:ext cx="11925300" cy="4635500"/>
          </a:xfrm>
        </p:spPr>
        <p:txBody>
          <a:bodyPr>
            <a:normAutofit/>
          </a:bodyPr>
          <a:lstStyle/>
          <a:p>
            <a:pPr marL="114300" indent="0" algn="just">
              <a:buNone/>
            </a:pPr>
            <a:endParaRPr lang="en-US" sz="2400" dirty="0"/>
          </a:p>
          <a:p>
            <a:pPr algn="just"/>
            <a:r>
              <a:rPr lang="en-US" sz="2400" dirty="0"/>
              <a:t>Other causes of anemia are needed to be evaluated such as </a:t>
            </a:r>
            <a:r>
              <a:rPr lang="en-US" sz="2400" b="1" dirty="0"/>
              <a:t>blood loss</a:t>
            </a:r>
            <a:r>
              <a:rPr lang="en-US" sz="2400" dirty="0"/>
              <a:t>, </a:t>
            </a:r>
            <a:r>
              <a:rPr lang="en-US" sz="2400" b="1" dirty="0"/>
              <a:t>deficiencies in vitamin B12 </a:t>
            </a:r>
            <a:r>
              <a:rPr lang="en-US" sz="2400" dirty="0"/>
              <a:t>or </a:t>
            </a:r>
            <a:r>
              <a:rPr lang="en-US" sz="2400" b="1" dirty="0" err="1"/>
              <a:t>folate</a:t>
            </a:r>
            <a:r>
              <a:rPr lang="en-US" sz="2400" b="1" dirty="0"/>
              <a:t>,</a:t>
            </a:r>
            <a:r>
              <a:rPr lang="en-US" sz="2400" dirty="0"/>
              <a:t> or other disease states that contribute to anemia, including </a:t>
            </a:r>
            <a:r>
              <a:rPr lang="en-US" sz="2400" b="1" dirty="0"/>
              <a:t>human immunodeficiency virus infection</a:t>
            </a:r>
            <a:r>
              <a:rPr lang="en-US" sz="2400" dirty="0"/>
              <a:t> and </a:t>
            </a:r>
            <a:r>
              <a:rPr lang="en-US" sz="2400" b="1" dirty="0"/>
              <a:t>malignancies</a:t>
            </a:r>
            <a:r>
              <a:rPr lang="en-US" sz="2400" dirty="0"/>
              <a:t>. </a:t>
            </a:r>
          </a:p>
          <a:p>
            <a:pPr marL="114300" indent="0" algn="just">
              <a:buNone/>
            </a:pPr>
            <a:endParaRPr lang="en-US" sz="2400" dirty="0"/>
          </a:p>
          <a:p>
            <a:pPr algn="just"/>
            <a:r>
              <a:rPr lang="en-US" sz="2400" dirty="0"/>
              <a:t>Red blood cell indices (</a:t>
            </a:r>
            <a:r>
              <a:rPr lang="en-US" sz="2400" b="1" dirty="0"/>
              <a:t>mean corpuscular volume</a:t>
            </a:r>
            <a:r>
              <a:rPr lang="en-US" sz="2400" dirty="0"/>
              <a:t>, </a:t>
            </a:r>
            <a:r>
              <a:rPr lang="en-US" sz="2400" b="1" dirty="0"/>
              <a:t>mean corpuscular </a:t>
            </a:r>
            <a:r>
              <a:rPr lang="en-US" sz="2400" b="1" dirty="0" err="1"/>
              <a:t>Hb</a:t>
            </a:r>
            <a:r>
              <a:rPr lang="en-US" sz="2400" b="1" dirty="0"/>
              <a:t> concentration</a:t>
            </a:r>
            <a:r>
              <a:rPr lang="en-US" sz="2400" dirty="0"/>
              <a:t>), </a:t>
            </a:r>
            <a:r>
              <a:rPr lang="en-US" sz="2400" b="1" dirty="0"/>
              <a:t>white blood cell count, differential and platelet count, and absolute reticulocyte count</a:t>
            </a:r>
            <a:r>
              <a:rPr lang="en-US" sz="2400" dirty="0"/>
              <a:t> should also be assessed. </a:t>
            </a:r>
          </a:p>
          <a:p>
            <a:pPr marL="114300" indent="0" algn="just">
              <a:buNone/>
            </a:pPr>
            <a:endParaRPr lang="en-US" sz="2400" dirty="0"/>
          </a:p>
          <a:p>
            <a:pPr algn="just"/>
            <a:r>
              <a:rPr lang="en-US" sz="2400" dirty="0"/>
              <a:t>A stool guaiac test should be performed to </a:t>
            </a:r>
            <a:r>
              <a:rPr lang="en-US" sz="2400" b="1" dirty="0"/>
              <a:t>rule out GI bleeding. </a:t>
            </a:r>
          </a:p>
          <a:p>
            <a:endParaRPr lang="en-US" sz="2400" dirty="0"/>
          </a:p>
        </p:txBody>
      </p:sp>
    </p:spTree>
    <p:extLst>
      <p:ext uri="{BB962C8B-B14F-4D97-AF65-F5344CB8AC3E}">
        <p14:creationId xmlns:p14="http://schemas.microsoft.com/office/powerpoint/2010/main" val="33552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D772-E6E2-43D7-BC25-D7197C0DFCC0}"/>
              </a:ext>
            </a:extLst>
          </p:cNvPr>
          <p:cNvSpPr>
            <a:spLocks noGrp="1"/>
          </p:cNvSpPr>
          <p:nvPr>
            <p:ph type="title"/>
          </p:nvPr>
        </p:nvSpPr>
        <p:spPr>
          <a:xfrm>
            <a:off x="406400" y="914400"/>
            <a:ext cx="11480800" cy="687388"/>
          </a:xfrm>
        </p:spPr>
        <p:txBody>
          <a:bodyPr>
            <a:noAutofit/>
          </a:bodyPr>
          <a:lstStyle/>
          <a:p>
            <a:r>
              <a:rPr lang="en-US" sz="3600" b="1" dirty="0">
                <a:solidFill>
                  <a:srgbClr val="333333"/>
                </a:solidFill>
                <a:effectLst>
                  <a:outerShdw blurRad="38100" dist="38100" dir="2700000" algn="tl">
                    <a:srgbClr val="000000">
                      <a:alpha val="43137"/>
                    </a:srgbClr>
                  </a:outerShdw>
                </a:effectLst>
              </a:rPr>
              <a:t>Pharmacologic and N</a:t>
            </a:r>
            <a:r>
              <a:rPr lang="en-US" sz="3600" b="1" i="0" dirty="0">
                <a:solidFill>
                  <a:srgbClr val="333333"/>
                </a:solidFill>
                <a:effectLst>
                  <a:outerShdw blurRad="38100" dist="38100" dir="2700000" algn="tl">
                    <a:srgbClr val="000000">
                      <a:alpha val="43137"/>
                    </a:srgbClr>
                  </a:outerShdw>
                </a:effectLst>
              </a:rPr>
              <a:t>onpharmacologic Therapy of Anemia</a:t>
            </a:r>
            <a:br>
              <a:rPr lang="en-US" sz="3600" b="1" i="0" dirty="0">
                <a:solidFill>
                  <a:srgbClr val="333333"/>
                </a:solidFill>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D387C39-92FD-4C20-8995-A741912F2A77}"/>
              </a:ext>
            </a:extLst>
          </p:cNvPr>
          <p:cNvSpPr>
            <a:spLocks noGrp="1"/>
          </p:cNvSpPr>
          <p:nvPr>
            <p:ph idx="1"/>
          </p:nvPr>
        </p:nvSpPr>
        <p:spPr>
          <a:xfrm>
            <a:off x="279400" y="1825625"/>
            <a:ext cx="11480800" cy="4351338"/>
          </a:xfrm>
        </p:spPr>
        <p:txBody>
          <a:bodyPr>
            <a:normAutofit/>
          </a:bodyPr>
          <a:lstStyle/>
          <a:p>
            <a:pPr algn="l"/>
            <a:r>
              <a:rPr lang="en-US" sz="2400" dirty="0">
                <a:solidFill>
                  <a:srgbClr val="343536"/>
                </a:solidFill>
              </a:rPr>
              <a:t>M</a:t>
            </a:r>
            <a:r>
              <a:rPr lang="en-US" sz="2400" b="0" i="0" dirty="0">
                <a:solidFill>
                  <a:srgbClr val="343536"/>
                </a:solidFill>
                <a:effectLst/>
              </a:rPr>
              <a:t>aintaining adequate dietary intake of iron as well as folate and B</a:t>
            </a:r>
            <a:r>
              <a:rPr lang="en-US" sz="2400" b="0" i="0" baseline="-25000" dirty="0">
                <a:solidFill>
                  <a:srgbClr val="343536"/>
                </a:solidFill>
                <a:effectLst/>
              </a:rPr>
              <a:t>12</a:t>
            </a:r>
            <a:r>
              <a:rPr lang="en-US" sz="2400" b="0" i="0" dirty="0">
                <a:solidFill>
                  <a:srgbClr val="343536"/>
                </a:solidFill>
                <a:effectLst/>
              </a:rPr>
              <a:t>. </a:t>
            </a:r>
          </a:p>
          <a:p>
            <a:pPr algn="l"/>
            <a:r>
              <a:rPr lang="en-US" sz="2400" b="0" i="0" dirty="0">
                <a:solidFill>
                  <a:srgbClr val="343536"/>
                </a:solidFill>
                <a:effectLst/>
              </a:rPr>
              <a:t>Replenish iron stores before starting ESAs and at any point during ESA therapy if IDA suspected</a:t>
            </a:r>
          </a:p>
          <a:p>
            <a:pPr algn="l"/>
            <a:r>
              <a:rPr lang="en-US" sz="2400" b="0" i="0" dirty="0">
                <a:solidFill>
                  <a:srgbClr val="343536"/>
                </a:solidFill>
                <a:effectLst/>
              </a:rPr>
              <a:t>Pharmacologic therapy for anemia of CKD includes iron supplementation to prevent and correct iron deficiency and ESA therapy to correct erythropoietin deficiency. </a:t>
            </a:r>
            <a:r>
              <a:rPr lang="en-US" sz="2400" b="0" i="0" dirty="0">
                <a:solidFill>
                  <a:srgbClr val="FF0000"/>
                </a:solidFill>
                <a:effectLst/>
              </a:rPr>
              <a:t>Iron supplementation is first-line therapy for anemia of CKD if iron deficiency is present</a:t>
            </a:r>
            <a:r>
              <a:rPr lang="en-US" sz="2400" b="0" i="0" dirty="0">
                <a:solidFill>
                  <a:srgbClr val="343536"/>
                </a:solidFill>
                <a:effectLst/>
              </a:rPr>
              <a:t>, and for some patients the target Hb may be achieved without concomitant ESA therapy. </a:t>
            </a:r>
            <a:r>
              <a:rPr lang="en-US" sz="2400" b="0" i="0" u="sng" dirty="0">
                <a:solidFill>
                  <a:srgbClr val="343536"/>
                </a:solidFill>
                <a:effectLst/>
              </a:rPr>
              <a:t>For most individuals with advanced CKD, however, combined therapy with iron and an ESA will be necessary to achieve the target Hb.</a:t>
            </a:r>
          </a:p>
          <a:p>
            <a:endParaRPr lang="en-US" sz="2400" dirty="0"/>
          </a:p>
        </p:txBody>
      </p:sp>
    </p:spTree>
    <p:extLst>
      <p:ext uri="{BB962C8B-B14F-4D97-AF65-F5344CB8AC3E}">
        <p14:creationId xmlns:p14="http://schemas.microsoft.com/office/powerpoint/2010/main" val="282590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0C33-0FA8-44D8-A9C9-08593366ACCA}"/>
              </a:ext>
            </a:extLst>
          </p:cNvPr>
          <p:cNvSpPr>
            <a:spLocks noGrp="1"/>
          </p:cNvSpPr>
          <p:nvPr>
            <p:ph type="title"/>
          </p:nvPr>
        </p:nvSpPr>
        <p:spPr>
          <a:xfrm>
            <a:off x="330200" y="365125"/>
            <a:ext cx="11023600" cy="1325563"/>
          </a:xfrm>
        </p:spPr>
        <p:txBody>
          <a:bodyPr>
            <a:normAutofit/>
          </a:bodyPr>
          <a:lstStyle/>
          <a:p>
            <a:r>
              <a:rPr lang="en-US" b="1" dirty="0"/>
              <a:t>Goals of Treatment</a:t>
            </a:r>
          </a:p>
        </p:txBody>
      </p:sp>
      <p:sp>
        <p:nvSpPr>
          <p:cNvPr id="3" name="Content Placeholder 2">
            <a:extLst>
              <a:ext uri="{FF2B5EF4-FFF2-40B4-BE49-F238E27FC236}">
                <a16:creationId xmlns:a16="http://schemas.microsoft.com/office/drawing/2014/main" id="{C4860BC2-AD63-492E-87FD-4B5908B397B0}"/>
              </a:ext>
            </a:extLst>
          </p:cNvPr>
          <p:cNvSpPr>
            <a:spLocks noGrp="1"/>
          </p:cNvSpPr>
          <p:nvPr>
            <p:ph idx="1"/>
          </p:nvPr>
        </p:nvSpPr>
        <p:spPr>
          <a:xfrm>
            <a:off x="241300" y="1825625"/>
            <a:ext cx="11950700" cy="4351338"/>
          </a:xfrm>
        </p:spPr>
        <p:txBody>
          <a:bodyPr>
            <a:normAutofit fontScale="92500" lnSpcReduction="20000"/>
          </a:bodyPr>
          <a:lstStyle/>
          <a:p>
            <a:r>
              <a:rPr lang="en-US" b="0" i="0" dirty="0">
                <a:solidFill>
                  <a:srgbClr val="343536"/>
                </a:solidFill>
                <a:effectLst/>
              </a:rPr>
              <a:t>       oxygen-carrying capacity.</a:t>
            </a:r>
            <a:br>
              <a:rPr lang="en-US" b="0" i="0" dirty="0">
                <a:solidFill>
                  <a:srgbClr val="343536"/>
                </a:solidFill>
                <a:effectLst/>
              </a:rPr>
            </a:br>
            <a:endParaRPr lang="en-US" b="0" i="0" dirty="0">
              <a:solidFill>
                <a:srgbClr val="343536"/>
              </a:solidFill>
              <a:effectLst/>
            </a:endParaRPr>
          </a:p>
          <a:p>
            <a:r>
              <a:rPr lang="en-US" b="0" i="0" dirty="0">
                <a:solidFill>
                  <a:srgbClr val="343536"/>
                </a:solidFill>
                <a:effectLst/>
              </a:rPr>
              <a:t>       signs and symptoms of anemia.</a:t>
            </a:r>
            <a:br>
              <a:rPr lang="en-US" b="0" i="0" dirty="0">
                <a:solidFill>
                  <a:srgbClr val="343536"/>
                </a:solidFill>
                <a:effectLst/>
              </a:rPr>
            </a:br>
            <a:endParaRPr lang="en-US" b="0" i="0" dirty="0">
              <a:solidFill>
                <a:srgbClr val="343536"/>
              </a:solidFill>
              <a:effectLst/>
            </a:endParaRPr>
          </a:p>
          <a:p>
            <a:r>
              <a:rPr lang="en-US" b="0" i="0" dirty="0">
                <a:solidFill>
                  <a:srgbClr val="343536"/>
                </a:solidFill>
                <a:effectLst/>
              </a:rPr>
              <a:t>       need for blood transfusions. </a:t>
            </a:r>
          </a:p>
          <a:p>
            <a:pPr marL="0" indent="0">
              <a:buNone/>
            </a:pPr>
            <a:br>
              <a:rPr lang="en-US" b="0" i="0" dirty="0">
                <a:solidFill>
                  <a:srgbClr val="343536"/>
                </a:solidFill>
                <a:effectLst/>
              </a:rPr>
            </a:br>
            <a:r>
              <a:rPr lang="en-US" b="0" i="0" dirty="0">
                <a:solidFill>
                  <a:srgbClr val="FF0000"/>
                </a:solidFill>
                <a:effectLst/>
              </a:rPr>
              <a:t>Hb is the preferred monitoring parameter for red blood cell production</a:t>
            </a:r>
            <a:r>
              <a:rPr lang="en-US" b="0" i="0" dirty="0">
                <a:solidFill>
                  <a:srgbClr val="343536"/>
                </a:solidFill>
                <a:effectLst/>
              </a:rPr>
              <a:t> because, unlike </a:t>
            </a:r>
            <a:r>
              <a:rPr lang="en-US" b="0" i="0" dirty="0" err="1">
                <a:solidFill>
                  <a:srgbClr val="343536"/>
                </a:solidFill>
                <a:effectLst/>
              </a:rPr>
              <a:t>Hct</a:t>
            </a:r>
            <a:r>
              <a:rPr lang="en-US" b="0" i="0" dirty="0">
                <a:solidFill>
                  <a:srgbClr val="343536"/>
                </a:solidFill>
                <a:effectLst/>
              </a:rPr>
              <a:t>, its concentration is not affected by blood storage conditions and instrumentation used for analysis. </a:t>
            </a:r>
          </a:p>
          <a:p>
            <a:pPr marL="0" indent="0">
              <a:buNone/>
            </a:pPr>
            <a:r>
              <a:rPr lang="en-US" b="0" i="0" dirty="0">
                <a:solidFill>
                  <a:srgbClr val="343536"/>
                </a:solidFill>
                <a:effectLst/>
              </a:rPr>
              <a:t>Initiation of iron or ESA therapy is guided by the patient’s </a:t>
            </a:r>
            <a:r>
              <a:rPr lang="en-US" b="0" i="0" u="sng" dirty="0">
                <a:solidFill>
                  <a:srgbClr val="343536"/>
                </a:solidFill>
                <a:effectLst/>
              </a:rPr>
              <a:t>Hb, </a:t>
            </a:r>
            <a:r>
              <a:rPr lang="en-US" b="0" i="0" u="sng" dirty="0" err="1">
                <a:solidFill>
                  <a:srgbClr val="343536"/>
                </a:solidFill>
                <a:effectLst/>
              </a:rPr>
              <a:t>TSat</a:t>
            </a:r>
            <a:r>
              <a:rPr lang="en-US" b="0" i="0" u="sng" dirty="0">
                <a:solidFill>
                  <a:srgbClr val="343536"/>
                </a:solidFill>
                <a:effectLst/>
              </a:rPr>
              <a:t>, and ferritin</a:t>
            </a:r>
            <a:r>
              <a:rPr lang="en-US" b="0" i="0" dirty="0">
                <a:solidFill>
                  <a:srgbClr val="343536"/>
                </a:solidFill>
                <a:effectLst/>
              </a:rPr>
              <a:t>. </a:t>
            </a:r>
            <a:r>
              <a:rPr lang="en-US" b="1" i="0" dirty="0">
                <a:solidFill>
                  <a:srgbClr val="343536"/>
                </a:solidFill>
                <a:effectLst/>
              </a:rPr>
              <a:t>The risk of mortality and CV events is higher in CKD patients treated to higher Hb target values with an ESA.</a:t>
            </a:r>
            <a:endParaRPr lang="en-US" b="1" dirty="0"/>
          </a:p>
        </p:txBody>
      </p:sp>
      <p:sp>
        <p:nvSpPr>
          <p:cNvPr id="4" name="Arrow: Down 3">
            <a:extLst>
              <a:ext uri="{FF2B5EF4-FFF2-40B4-BE49-F238E27FC236}">
                <a16:creationId xmlns:a16="http://schemas.microsoft.com/office/drawing/2014/main" id="{37484F6A-1A06-45C9-9D89-51DC6A9F3BDF}"/>
              </a:ext>
            </a:extLst>
          </p:cNvPr>
          <p:cNvSpPr/>
          <p:nvPr/>
        </p:nvSpPr>
        <p:spPr>
          <a:xfrm rot="10800000">
            <a:off x="584200" y="1698624"/>
            <a:ext cx="419100" cy="4730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772693C-7608-4BE8-B0EB-2A1A7E2360E2}"/>
              </a:ext>
            </a:extLst>
          </p:cNvPr>
          <p:cNvSpPr/>
          <p:nvPr/>
        </p:nvSpPr>
        <p:spPr>
          <a:xfrm>
            <a:off x="584200" y="2464594"/>
            <a:ext cx="419100" cy="4730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BB3B85DA-12A9-4326-AF7F-E85EAF576DAB}"/>
              </a:ext>
            </a:extLst>
          </p:cNvPr>
          <p:cNvSpPr/>
          <p:nvPr/>
        </p:nvSpPr>
        <p:spPr>
          <a:xfrm>
            <a:off x="571500" y="3074194"/>
            <a:ext cx="419100" cy="4730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87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009DE-0CFB-4BB9-BE84-BFE2E42232B4}"/>
              </a:ext>
            </a:extLst>
          </p:cNvPr>
          <p:cNvPicPr>
            <a:picLocks noChangeAspect="1"/>
          </p:cNvPicPr>
          <p:nvPr/>
        </p:nvPicPr>
        <p:blipFill rotWithShape="1">
          <a:blip r:embed="rId2"/>
          <a:srcRect l="17604" t="15663" r="19583" b="12962"/>
          <a:stretch/>
        </p:blipFill>
        <p:spPr>
          <a:xfrm>
            <a:off x="3771900" y="457200"/>
            <a:ext cx="8153400" cy="6184900"/>
          </a:xfrm>
          <a:prstGeom prst="rect">
            <a:avLst/>
          </a:prstGeom>
        </p:spPr>
      </p:pic>
      <p:sp>
        <p:nvSpPr>
          <p:cNvPr id="7" name="TextBox 6">
            <a:extLst>
              <a:ext uri="{FF2B5EF4-FFF2-40B4-BE49-F238E27FC236}">
                <a16:creationId xmlns:a16="http://schemas.microsoft.com/office/drawing/2014/main" id="{D7EE6476-D1C2-4297-A73E-6D7A36D4D906}"/>
              </a:ext>
            </a:extLst>
          </p:cNvPr>
          <p:cNvSpPr txBox="1"/>
          <p:nvPr/>
        </p:nvSpPr>
        <p:spPr>
          <a:xfrm>
            <a:off x="63500" y="877838"/>
            <a:ext cx="3708400" cy="5632311"/>
          </a:xfrm>
          <a:prstGeom prst="rect">
            <a:avLst/>
          </a:prstGeom>
          <a:noFill/>
        </p:spPr>
        <p:txBody>
          <a:bodyPr wrap="square">
            <a:spAutoFit/>
          </a:bodyPr>
          <a:lstStyle/>
          <a:p>
            <a:pPr marL="342900" indent="-342900">
              <a:buFont typeface="Arial" panose="020B0604020202020204" pitchFamily="34" charset="0"/>
              <a:buChar char="•"/>
            </a:pPr>
            <a:r>
              <a:rPr lang="en-US" sz="2000" b="1" i="0" dirty="0">
                <a:solidFill>
                  <a:srgbClr val="343536"/>
                </a:solidFill>
                <a:effectLst/>
              </a:rPr>
              <a:t>The current labeling for all ESAs warns that dosing ESAs to target Hb levels greater than 11 g/dL (110 g/L; 6.83 mmol/L) for CKD patients increases the risk for death, serious CV reactions, and stroke.</a:t>
            </a:r>
          </a:p>
          <a:p>
            <a:endParaRPr lang="en-US" sz="2000" b="1" i="0" dirty="0">
              <a:solidFill>
                <a:srgbClr val="343536"/>
              </a:solidFill>
              <a:effectLst/>
            </a:endParaRPr>
          </a:p>
          <a:p>
            <a:pPr marL="342900" indent="-342900">
              <a:buFont typeface="Arial" panose="020B0604020202020204" pitchFamily="34" charset="0"/>
              <a:buChar char="•"/>
            </a:pPr>
            <a:r>
              <a:rPr lang="en-US" sz="2000" b="1" i="0" dirty="0">
                <a:solidFill>
                  <a:srgbClr val="343536"/>
                </a:solidFill>
                <a:effectLst/>
              </a:rPr>
              <a:t>Practitioners are advised to consider </a:t>
            </a:r>
            <a:r>
              <a:rPr lang="en-US" sz="2000" b="1" i="0" dirty="0">
                <a:solidFill>
                  <a:srgbClr val="FF0000"/>
                </a:solidFill>
                <a:effectLst/>
              </a:rPr>
              <a:t>ESAs in patients with CKD only when the Hb is below 10 g/dL</a:t>
            </a:r>
            <a:r>
              <a:rPr lang="en-US" sz="2000" b="1" i="0" dirty="0">
                <a:solidFill>
                  <a:srgbClr val="343536"/>
                </a:solidFill>
                <a:effectLst/>
              </a:rPr>
              <a:t> (100 g/L; 6.21 mmol/L) and to individualize therapy to </a:t>
            </a:r>
            <a:r>
              <a:rPr lang="en-US" sz="2000" b="1" i="0" dirty="0">
                <a:solidFill>
                  <a:srgbClr val="FF0000"/>
                </a:solidFill>
                <a:effectLst/>
              </a:rPr>
              <a:t>use the lowest ESA dose necessary to decrease the need for red blood cell transfusions.</a:t>
            </a:r>
          </a:p>
        </p:txBody>
      </p:sp>
    </p:spTree>
    <p:extLst>
      <p:ext uri="{BB962C8B-B14F-4D97-AF65-F5344CB8AC3E}">
        <p14:creationId xmlns:p14="http://schemas.microsoft.com/office/powerpoint/2010/main" val="295438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Iron supplementation therapy</a:t>
            </a:r>
          </a:p>
        </p:txBody>
      </p:sp>
      <p:sp>
        <p:nvSpPr>
          <p:cNvPr id="3" name="Content Placeholder 2"/>
          <p:cNvSpPr>
            <a:spLocks noGrp="1"/>
          </p:cNvSpPr>
          <p:nvPr>
            <p:ph idx="1"/>
          </p:nvPr>
        </p:nvSpPr>
        <p:spPr>
          <a:xfrm>
            <a:off x="838200" y="1600200"/>
            <a:ext cx="10655300" cy="4800600"/>
          </a:xfrm>
        </p:spPr>
        <p:txBody>
          <a:bodyPr>
            <a:normAutofit/>
          </a:bodyPr>
          <a:lstStyle/>
          <a:p>
            <a:pPr algn="just"/>
            <a:r>
              <a:rPr lang="en-US" dirty="0"/>
              <a:t>Iron supplementation is required for absolute iron deficiency , but may also be warranted in individuals with a </a:t>
            </a:r>
            <a:r>
              <a:rPr lang="en-US" dirty="0" err="1"/>
              <a:t>TSat</a:t>
            </a:r>
            <a:r>
              <a:rPr lang="en-US" dirty="0"/>
              <a:t> less than 30% (&lt;0.30) and a ferritin less than 500 </a:t>
            </a:r>
            <a:r>
              <a:rPr lang="en-US" dirty="0" err="1"/>
              <a:t>ng</a:t>
            </a:r>
            <a:r>
              <a:rPr lang="en-US" dirty="0"/>
              <a:t>/mL (</a:t>
            </a:r>
            <a:r>
              <a:rPr lang="en-US" dirty="0" err="1"/>
              <a:t>μg</a:t>
            </a:r>
            <a:r>
              <a:rPr lang="en-US" dirty="0"/>
              <a:t>/L; &lt;1120 </a:t>
            </a:r>
            <a:r>
              <a:rPr lang="en-US" dirty="0" err="1"/>
              <a:t>pmol</a:t>
            </a:r>
            <a:r>
              <a:rPr lang="en-US" dirty="0"/>
              <a:t>/L) in whom an increase in </a:t>
            </a:r>
            <a:r>
              <a:rPr lang="en-US" dirty="0" err="1"/>
              <a:t>Hb</a:t>
            </a:r>
            <a:r>
              <a:rPr lang="en-US" dirty="0"/>
              <a:t> or a decrease in ESA dose is desired .</a:t>
            </a:r>
          </a:p>
          <a:p>
            <a:pPr algn="just"/>
            <a:r>
              <a:rPr lang="en-US" dirty="0"/>
              <a:t>Approximately 10% of orally administered iron is absorbed in the duodenum and upper jejunum. </a:t>
            </a:r>
          </a:p>
          <a:p>
            <a:pPr algn="just"/>
            <a:endParaRPr lang="en-US" dirty="0"/>
          </a:p>
          <a:p>
            <a:pPr algn="just"/>
            <a:r>
              <a:rPr lang="en-US" dirty="0"/>
              <a:t>Absorption of iron is decreased by food and </a:t>
            </a:r>
            <a:r>
              <a:rPr lang="en-US" dirty="0" err="1"/>
              <a:t>achlorhydria</a:t>
            </a:r>
            <a:r>
              <a:rPr lang="en-US" dirty="0"/>
              <a:t>. Some oral iron formulations also include ascorbic acid to enhance iron absorption.</a:t>
            </a:r>
          </a:p>
          <a:p>
            <a:pPr algn="just"/>
            <a:endParaRPr lang="en-US" dirty="0"/>
          </a:p>
          <a:p>
            <a:endParaRPr lang="en-US" dirty="0"/>
          </a:p>
        </p:txBody>
      </p:sp>
    </p:spTree>
    <p:extLst>
      <p:ext uri="{BB962C8B-B14F-4D97-AF65-F5344CB8AC3E}">
        <p14:creationId xmlns:p14="http://schemas.microsoft.com/office/powerpoint/2010/main" val="362823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300" y="558800"/>
            <a:ext cx="7620000" cy="1143000"/>
          </a:xfrm>
        </p:spPr>
        <p:txBody>
          <a:bodyPr/>
          <a:lstStyle/>
          <a:p>
            <a:r>
              <a:rPr lang="en-US" b="1" dirty="0"/>
              <a:t>Iron supplementation therapy </a:t>
            </a:r>
          </a:p>
        </p:txBody>
      </p:sp>
      <p:sp>
        <p:nvSpPr>
          <p:cNvPr id="3" name="Content Placeholder 2"/>
          <p:cNvSpPr>
            <a:spLocks noGrp="1"/>
          </p:cNvSpPr>
          <p:nvPr>
            <p:ph idx="1"/>
          </p:nvPr>
        </p:nvSpPr>
        <p:spPr>
          <a:xfrm>
            <a:off x="317500" y="1600200"/>
            <a:ext cx="11506200" cy="5715000"/>
          </a:xfrm>
        </p:spPr>
        <p:txBody>
          <a:bodyPr>
            <a:normAutofit/>
          </a:bodyPr>
          <a:lstStyle/>
          <a:p>
            <a:pPr algn="just"/>
            <a:r>
              <a:rPr lang="en-US" dirty="0"/>
              <a:t>Oral iron supplementation is more convenient in </a:t>
            </a:r>
            <a:r>
              <a:rPr lang="en-US" b="1" dirty="0"/>
              <a:t>non-HD </a:t>
            </a:r>
            <a:r>
              <a:rPr lang="en-US" dirty="0"/>
              <a:t>patients (</a:t>
            </a:r>
            <a:r>
              <a:rPr lang="en-US" dirty="0" err="1"/>
              <a:t>eg</a:t>
            </a:r>
            <a:r>
              <a:rPr lang="en-US" dirty="0"/>
              <a:t>, </a:t>
            </a:r>
            <a:r>
              <a:rPr lang="en-US" b="1" dirty="0"/>
              <a:t>CKD category 3 or higher and PD patients</a:t>
            </a:r>
            <a:r>
              <a:rPr lang="en-US" dirty="0"/>
              <a:t>) since these patients do not have regular IV access. </a:t>
            </a:r>
          </a:p>
          <a:p>
            <a:pPr marL="114300" indent="0" algn="just">
              <a:buNone/>
            </a:pPr>
            <a:endParaRPr lang="en-US" dirty="0"/>
          </a:p>
          <a:p>
            <a:pPr algn="just"/>
            <a:r>
              <a:rPr lang="en-US" dirty="0"/>
              <a:t>The </a:t>
            </a:r>
            <a:r>
              <a:rPr lang="en-US" b="1" dirty="0"/>
              <a:t>route of administration </a:t>
            </a:r>
            <a:r>
              <a:rPr lang="en-US" dirty="0"/>
              <a:t>should be based on the </a:t>
            </a:r>
            <a:r>
              <a:rPr lang="en-US" u="sng" dirty="0"/>
              <a:t>severity of iron deficiency</a:t>
            </a:r>
            <a:r>
              <a:rPr lang="en-US" dirty="0"/>
              <a:t>, </a:t>
            </a:r>
            <a:r>
              <a:rPr lang="en-US" u="sng" dirty="0"/>
              <a:t>availability of IV access</a:t>
            </a:r>
            <a:r>
              <a:rPr lang="en-US" dirty="0"/>
              <a:t>, </a:t>
            </a:r>
            <a:r>
              <a:rPr lang="en-US" u="sng" dirty="0"/>
              <a:t>response to prior oral iron therapy</a:t>
            </a:r>
            <a:r>
              <a:rPr lang="en-US" dirty="0"/>
              <a:t>, </a:t>
            </a:r>
            <a:r>
              <a:rPr lang="en-US" u="sng" dirty="0"/>
              <a:t>side effects</a:t>
            </a:r>
            <a:r>
              <a:rPr lang="en-US" dirty="0"/>
              <a:t>, </a:t>
            </a:r>
            <a:r>
              <a:rPr lang="en-US" u="sng" dirty="0"/>
              <a:t>patient adherence to therapy</a:t>
            </a:r>
            <a:r>
              <a:rPr lang="en-US" dirty="0"/>
              <a:t>, and </a:t>
            </a:r>
            <a:r>
              <a:rPr lang="en-US" u="sng" dirty="0"/>
              <a:t>cost</a:t>
            </a:r>
            <a:r>
              <a:rPr lang="en-US" dirty="0"/>
              <a:t>. </a:t>
            </a:r>
          </a:p>
          <a:p>
            <a:pPr marL="114300" indent="0" algn="just">
              <a:buNone/>
            </a:pPr>
            <a:endParaRPr lang="en-US" dirty="0"/>
          </a:p>
          <a:p>
            <a:pPr algn="just"/>
            <a:r>
              <a:rPr lang="en-US" dirty="0"/>
              <a:t>If </a:t>
            </a:r>
            <a:r>
              <a:rPr lang="en-US" b="1" dirty="0"/>
              <a:t>oral therapy </a:t>
            </a:r>
            <a:r>
              <a:rPr lang="en-US" dirty="0"/>
              <a:t>is initiated, a </a:t>
            </a:r>
            <a:r>
              <a:rPr lang="en-US" b="1" dirty="0"/>
              <a:t>1- to 3 month trial </a:t>
            </a:r>
            <a:r>
              <a:rPr lang="en-US" dirty="0"/>
              <a:t>is recommended to assess response. </a:t>
            </a:r>
          </a:p>
        </p:txBody>
      </p:sp>
    </p:spTree>
    <p:extLst>
      <p:ext uri="{BB962C8B-B14F-4D97-AF65-F5344CB8AC3E}">
        <p14:creationId xmlns:p14="http://schemas.microsoft.com/office/powerpoint/2010/main" val="2164053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400" y="327025"/>
            <a:ext cx="8585200" cy="1325563"/>
          </a:xfrm>
        </p:spPr>
        <p:txBody>
          <a:bodyPr/>
          <a:lstStyle/>
          <a:p>
            <a:r>
              <a:rPr lang="en-US" b="1" dirty="0"/>
              <a:t>Iron supplementation therapy </a:t>
            </a:r>
          </a:p>
        </p:txBody>
      </p:sp>
      <p:sp>
        <p:nvSpPr>
          <p:cNvPr id="3" name="Content Placeholder 2"/>
          <p:cNvSpPr>
            <a:spLocks noGrp="1"/>
          </p:cNvSpPr>
          <p:nvPr>
            <p:ph idx="1"/>
          </p:nvPr>
        </p:nvSpPr>
        <p:spPr>
          <a:xfrm>
            <a:off x="495300" y="1447800"/>
            <a:ext cx="11176000" cy="5181600"/>
          </a:xfrm>
        </p:spPr>
        <p:txBody>
          <a:bodyPr>
            <a:normAutofit/>
          </a:bodyPr>
          <a:lstStyle/>
          <a:p>
            <a:pPr algn="just"/>
            <a:r>
              <a:rPr lang="en-US" dirty="0"/>
              <a:t>In patients with </a:t>
            </a:r>
            <a:r>
              <a:rPr lang="en-US" b="1" dirty="0"/>
              <a:t>CKD 5HD</a:t>
            </a:r>
            <a:r>
              <a:rPr lang="en-US" dirty="0"/>
              <a:t> </a:t>
            </a:r>
            <a:r>
              <a:rPr lang="en-US" u="sng" dirty="0"/>
              <a:t>GI absorption of iron is often inadequate</a:t>
            </a:r>
            <a:r>
              <a:rPr lang="en-US" dirty="0"/>
              <a:t> to meet the increase in iron demand from ESA therapy and chronic blood loss and thus , </a:t>
            </a:r>
            <a:r>
              <a:rPr lang="en-US" b="1" dirty="0"/>
              <a:t>the IV route is preferred for almost all HD patients. </a:t>
            </a:r>
          </a:p>
          <a:p>
            <a:pPr marL="114300" indent="0" algn="just">
              <a:buNone/>
            </a:pPr>
            <a:endParaRPr lang="en-US" b="1" dirty="0"/>
          </a:p>
          <a:p>
            <a:pPr algn="just"/>
            <a:r>
              <a:rPr lang="en-US" dirty="0"/>
              <a:t>IV administration is also recommended in the </a:t>
            </a:r>
            <a:r>
              <a:rPr lang="en-US" b="1" dirty="0"/>
              <a:t>PD population</a:t>
            </a:r>
            <a:r>
              <a:rPr lang="en-US" dirty="0"/>
              <a:t>.</a:t>
            </a:r>
          </a:p>
          <a:p>
            <a:pPr marL="114300" indent="0" algn="just">
              <a:buNone/>
            </a:pPr>
            <a:endParaRPr lang="en-US" dirty="0"/>
          </a:p>
          <a:p>
            <a:pPr algn="just"/>
            <a:r>
              <a:rPr lang="en-US" dirty="0"/>
              <a:t>Parenteral iron </a:t>
            </a:r>
            <a:r>
              <a:rPr lang="en-US" b="1" dirty="0"/>
              <a:t>improves the responsiveness to ESA </a:t>
            </a:r>
            <a:r>
              <a:rPr lang="en-US" dirty="0"/>
              <a:t>therapy and, thus, </a:t>
            </a:r>
            <a:r>
              <a:rPr lang="en-US" b="1" dirty="0"/>
              <a:t>lower doses </a:t>
            </a:r>
            <a:r>
              <a:rPr lang="en-US" dirty="0"/>
              <a:t>can be used to maintain the </a:t>
            </a:r>
            <a:r>
              <a:rPr lang="en-US" b="1" dirty="0"/>
              <a:t>target </a:t>
            </a:r>
            <a:r>
              <a:rPr lang="en-US" b="1" dirty="0" err="1"/>
              <a:t>Hb</a:t>
            </a:r>
            <a:r>
              <a:rPr lang="en-US" b="1" dirty="0"/>
              <a:t> </a:t>
            </a:r>
            <a:r>
              <a:rPr lang="en-US" dirty="0"/>
              <a:t>in HD.</a:t>
            </a:r>
          </a:p>
          <a:p>
            <a:endParaRPr lang="en-US" dirty="0"/>
          </a:p>
        </p:txBody>
      </p:sp>
    </p:spTree>
    <p:extLst>
      <p:ext uri="{BB962C8B-B14F-4D97-AF65-F5344CB8AC3E}">
        <p14:creationId xmlns:p14="http://schemas.microsoft.com/office/powerpoint/2010/main" val="15694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graphicFrame>
        <p:nvGraphicFramePr>
          <p:cNvPr id="7" name="Table 6"/>
          <p:cNvGraphicFramePr>
            <a:graphicFrameLocks noGrp="1"/>
          </p:cNvGraphicFramePr>
          <p:nvPr/>
        </p:nvGraphicFramePr>
        <p:xfrm>
          <a:off x="1676400" y="152393"/>
          <a:ext cx="8915400" cy="6553207"/>
        </p:xfrm>
        <a:graphic>
          <a:graphicData uri="http://schemas.openxmlformats.org/drawingml/2006/table">
            <a:tbl>
              <a:tblPr firstRow="1" bandRow="1">
                <a:tableStyleId>{EB344D84-9AFB-497E-A393-DC336BA19D2E}</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19255">
                <a:tc gridSpan="2">
                  <a:txBody>
                    <a:bodyPr/>
                    <a:lstStyle/>
                    <a:p>
                      <a:pPr algn="ctr"/>
                      <a:r>
                        <a:rPr lang="en-US" dirty="0"/>
                        <a:t>Oral Therapeutic options </a:t>
                      </a:r>
                    </a:p>
                  </a:txBody>
                  <a:tcPr/>
                </a:tc>
                <a:tc hMerge="1">
                  <a:txBody>
                    <a:bodyPr/>
                    <a:lstStyle/>
                    <a:p>
                      <a:endParaRPr lang="en-US" dirty="0"/>
                    </a:p>
                  </a:txBody>
                  <a:tcPr/>
                </a:tc>
                <a:extLst>
                  <a:ext uri="{0D108BD9-81ED-4DB2-BD59-A6C34878D82A}">
                    <a16:rowId xmlns:a16="http://schemas.microsoft.com/office/drawing/2014/main" val="10000"/>
                  </a:ext>
                </a:extLst>
              </a:tr>
              <a:tr h="729244">
                <a:tc>
                  <a:txBody>
                    <a:bodyPr/>
                    <a:lstStyle/>
                    <a:p>
                      <a:r>
                        <a:rPr lang="en-US" dirty="0"/>
                        <a:t>Name</a:t>
                      </a:r>
                      <a:r>
                        <a:rPr lang="en-US" baseline="0" dirty="0"/>
                        <a:t> of oral iron product </a:t>
                      </a:r>
                      <a:endParaRPr lang="en-US" b="1" dirty="0"/>
                    </a:p>
                  </a:txBody>
                  <a:tcPr/>
                </a:tc>
                <a:tc>
                  <a:txBody>
                    <a:bodyPr/>
                    <a:lstStyle/>
                    <a:p>
                      <a:r>
                        <a:rPr lang="en-US" dirty="0"/>
                        <a:t>Amount of elemental</a:t>
                      </a:r>
                      <a:r>
                        <a:rPr lang="en-US" baseline="0" dirty="0"/>
                        <a:t> iron</a:t>
                      </a:r>
                      <a:endParaRPr lang="en-US" b="1" dirty="0"/>
                    </a:p>
                  </a:txBody>
                  <a:tcPr/>
                </a:tc>
                <a:extLst>
                  <a:ext uri="{0D108BD9-81ED-4DB2-BD59-A6C34878D82A}">
                    <a16:rowId xmlns:a16="http://schemas.microsoft.com/office/drawing/2014/main" val="10001"/>
                  </a:ext>
                </a:extLst>
              </a:tr>
              <a:tr h="729244">
                <a:tc>
                  <a:txBody>
                    <a:bodyPr/>
                    <a:lstStyle/>
                    <a:p>
                      <a:r>
                        <a:rPr lang="en-US" dirty="0"/>
                        <a:t>Ferrous sulfate</a:t>
                      </a:r>
                    </a:p>
                  </a:txBody>
                  <a:tcPr/>
                </a:tc>
                <a:tc>
                  <a:txBody>
                    <a:bodyPr/>
                    <a:lstStyle/>
                    <a:p>
                      <a:r>
                        <a:rPr lang="en-US" dirty="0"/>
                        <a:t>20%</a:t>
                      </a:r>
                    </a:p>
                  </a:txBody>
                  <a:tcPr/>
                </a:tc>
                <a:extLst>
                  <a:ext uri="{0D108BD9-81ED-4DB2-BD59-A6C34878D82A}">
                    <a16:rowId xmlns:a16="http://schemas.microsoft.com/office/drawing/2014/main" val="10002"/>
                  </a:ext>
                </a:extLst>
              </a:tr>
              <a:tr h="729244">
                <a:tc>
                  <a:txBody>
                    <a:bodyPr/>
                    <a:lstStyle/>
                    <a:p>
                      <a:r>
                        <a:rPr lang="en-US" dirty="0"/>
                        <a:t>Ferrous </a:t>
                      </a:r>
                      <a:r>
                        <a:rPr lang="en-US" dirty="0" err="1"/>
                        <a:t>fumarate</a:t>
                      </a:r>
                      <a:endParaRPr lang="en-US" dirty="0"/>
                    </a:p>
                  </a:txBody>
                  <a:tcPr/>
                </a:tc>
                <a:tc>
                  <a:txBody>
                    <a:bodyPr/>
                    <a:lstStyle/>
                    <a:p>
                      <a:r>
                        <a:rPr lang="en-US" dirty="0"/>
                        <a:t>12%</a:t>
                      </a:r>
                    </a:p>
                  </a:txBody>
                  <a:tcPr/>
                </a:tc>
                <a:extLst>
                  <a:ext uri="{0D108BD9-81ED-4DB2-BD59-A6C34878D82A}">
                    <a16:rowId xmlns:a16="http://schemas.microsoft.com/office/drawing/2014/main" val="10003"/>
                  </a:ext>
                </a:extLst>
              </a:tr>
              <a:tr h="729244">
                <a:tc>
                  <a:txBody>
                    <a:bodyPr/>
                    <a:lstStyle/>
                    <a:p>
                      <a:r>
                        <a:rPr lang="en-US" dirty="0"/>
                        <a:t>Ferrous </a:t>
                      </a:r>
                      <a:r>
                        <a:rPr lang="en-US" dirty="0" err="1"/>
                        <a:t>gluconate</a:t>
                      </a:r>
                      <a:endParaRPr lang="en-US" dirty="0"/>
                    </a:p>
                  </a:txBody>
                  <a:tcPr/>
                </a:tc>
                <a:tc>
                  <a:txBody>
                    <a:bodyPr/>
                    <a:lstStyle/>
                    <a:p>
                      <a:r>
                        <a:rPr lang="en-US" dirty="0"/>
                        <a:t>33%</a:t>
                      </a:r>
                    </a:p>
                  </a:txBody>
                  <a:tcPr/>
                </a:tc>
                <a:extLst>
                  <a:ext uri="{0D108BD9-81ED-4DB2-BD59-A6C34878D82A}">
                    <a16:rowId xmlns:a16="http://schemas.microsoft.com/office/drawing/2014/main" val="10004"/>
                  </a:ext>
                </a:extLst>
              </a:tr>
              <a:tr h="729244">
                <a:tc>
                  <a:txBody>
                    <a:bodyPr/>
                    <a:lstStyle/>
                    <a:p>
                      <a:r>
                        <a:rPr lang="en-US" dirty="0"/>
                        <a:t>Polysaccharide iron complex</a:t>
                      </a:r>
                    </a:p>
                  </a:txBody>
                  <a:tcPr/>
                </a:tc>
                <a:tc>
                  <a:txBody>
                    <a:bodyPr/>
                    <a:lstStyle/>
                    <a:p>
                      <a:r>
                        <a:rPr lang="en-US" dirty="0"/>
                        <a:t>100%</a:t>
                      </a:r>
                    </a:p>
                  </a:txBody>
                  <a:tcPr/>
                </a:tc>
                <a:extLst>
                  <a:ext uri="{0D108BD9-81ED-4DB2-BD59-A6C34878D82A}">
                    <a16:rowId xmlns:a16="http://schemas.microsoft.com/office/drawing/2014/main" val="10005"/>
                  </a:ext>
                </a:extLst>
              </a:tr>
              <a:tr h="729244">
                <a:tc>
                  <a:txBody>
                    <a:bodyPr/>
                    <a:lstStyle/>
                    <a:p>
                      <a:r>
                        <a:rPr lang="en-US" dirty="0"/>
                        <a:t>Carbonyl iron </a:t>
                      </a:r>
                    </a:p>
                  </a:txBody>
                  <a:tcPr/>
                </a:tc>
                <a:tc>
                  <a:txBody>
                    <a:bodyPr/>
                    <a:lstStyle/>
                    <a:p>
                      <a:r>
                        <a:rPr lang="en-US" dirty="0"/>
                        <a:t>100%</a:t>
                      </a:r>
                    </a:p>
                  </a:txBody>
                  <a:tcPr/>
                </a:tc>
                <a:extLst>
                  <a:ext uri="{0D108BD9-81ED-4DB2-BD59-A6C34878D82A}">
                    <a16:rowId xmlns:a16="http://schemas.microsoft.com/office/drawing/2014/main" val="10006"/>
                  </a:ext>
                </a:extLst>
              </a:tr>
              <a:tr h="729244">
                <a:tc>
                  <a:txBody>
                    <a:bodyPr/>
                    <a:lstStyle/>
                    <a:p>
                      <a:r>
                        <a:rPr lang="en-US" dirty="0" err="1"/>
                        <a:t>Heme</a:t>
                      </a:r>
                      <a:r>
                        <a:rPr lang="en-US" dirty="0"/>
                        <a:t> iron polypeptide </a:t>
                      </a:r>
                    </a:p>
                  </a:txBody>
                  <a:tcPr/>
                </a:tc>
                <a:tc>
                  <a:txBody>
                    <a:bodyPr/>
                    <a:lstStyle/>
                    <a:p>
                      <a:r>
                        <a:rPr lang="en-US" dirty="0"/>
                        <a:t>12 mg</a:t>
                      </a:r>
                    </a:p>
                  </a:txBody>
                  <a:tcPr/>
                </a:tc>
                <a:extLst>
                  <a:ext uri="{0D108BD9-81ED-4DB2-BD59-A6C34878D82A}">
                    <a16:rowId xmlns:a16="http://schemas.microsoft.com/office/drawing/2014/main" val="10007"/>
                  </a:ext>
                </a:extLst>
              </a:tr>
              <a:tr h="729244">
                <a:tc>
                  <a:txBody>
                    <a:bodyPr/>
                    <a:lstStyle/>
                    <a:p>
                      <a:r>
                        <a:rPr lang="en-US" dirty="0"/>
                        <a:t>Ferric pyrophosphate citrat</a:t>
                      </a:r>
                      <a:r>
                        <a:rPr lang="en-US" baseline="0" dirty="0"/>
                        <a:t>e </a:t>
                      </a:r>
                      <a:endParaRPr lang="en-US" dirty="0"/>
                    </a:p>
                  </a:txBody>
                  <a:tcPr/>
                </a:tc>
                <a:tc>
                  <a:txBody>
                    <a:bodyPr/>
                    <a:lstStyle/>
                    <a:p>
                      <a:r>
                        <a:rPr lang="en-US" dirty="0"/>
                        <a:t>_</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9528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900" y="596900"/>
            <a:ext cx="6235700" cy="1143000"/>
          </a:xfrm>
        </p:spPr>
        <p:txBody>
          <a:bodyPr/>
          <a:lstStyle/>
          <a:p>
            <a:r>
              <a:rPr lang="en-US" b="1" dirty="0"/>
              <a:t>IV iron preparations </a:t>
            </a:r>
          </a:p>
        </p:txBody>
      </p:sp>
      <p:sp>
        <p:nvSpPr>
          <p:cNvPr id="3" name="Content Placeholder 2"/>
          <p:cNvSpPr>
            <a:spLocks noGrp="1"/>
          </p:cNvSpPr>
          <p:nvPr>
            <p:ph idx="1"/>
          </p:nvPr>
        </p:nvSpPr>
        <p:spPr>
          <a:xfrm>
            <a:off x="330200" y="1828800"/>
            <a:ext cx="11049000" cy="4800600"/>
          </a:xfrm>
        </p:spPr>
        <p:txBody>
          <a:bodyPr>
            <a:normAutofit/>
          </a:bodyPr>
          <a:lstStyle/>
          <a:p>
            <a:pPr algn="just"/>
            <a:r>
              <a:rPr lang="en-US" sz="2400" dirty="0"/>
              <a:t>IV iron preparations are colloids that consist of an iron-containing core that is surrounded by a carbohydrate shell to stabilize the iron complex.</a:t>
            </a:r>
          </a:p>
          <a:p>
            <a:pPr marL="114300" indent="0" algn="just">
              <a:buNone/>
            </a:pPr>
            <a:r>
              <a:rPr lang="en-US" sz="2400" dirty="0"/>
              <a:t> </a:t>
            </a:r>
          </a:p>
          <a:p>
            <a:pPr algn="just"/>
            <a:r>
              <a:rPr lang="en-US" sz="2400" dirty="0"/>
              <a:t>Available agents differ in the size of the core and the composition of the surrounding carbohydrate. </a:t>
            </a:r>
          </a:p>
          <a:p>
            <a:pPr marL="114300" indent="0" algn="just">
              <a:buNone/>
            </a:pPr>
            <a:endParaRPr lang="en-US" sz="2400" dirty="0"/>
          </a:p>
          <a:p>
            <a:pPr algn="just"/>
            <a:r>
              <a:rPr lang="en-US" sz="2400" dirty="0"/>
              <a:t>Such differences affect the rate of dissociation of iron from the complex, the rate of distribution, and the maximum tolerated dose and rate of infusion.</a:t>
            </a:r>
          </a:p>
        </p:txBody>
      </p:sp>
    </p:spTree>
    <p:extLst>
      <p:ext uri="{BB962C8B-B14F-4D97-AF65-F5344CB8AC3E}">
        <p14:creationId xmlns:p14="http://schemas.microsoft.com/office/powerpoint/2010/main" val="232720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19823-A5A3-4B17-8904-A6125C51D780}"/>
              </a:ext>
            </a:extLst>
          </p:cNvPr>
          <p:cNvSpPr>
            <a:spLocks noGrp="1"/>
          </p:cNvSpPr>
          <p:nvPr>
            <p:ph idx="1"/>
          </p:nvPr>
        </p:nvSpPr>
        <p:spPr>
          <a:xfrm>
            <a:off x="293543" y="1206500"/>
            <a:ext cx="11695257" cy="4160411"/>
          </a:xfrm>
        </p:spPr>
        <p:txBody>
          <a:bodyPr>
            <a:normAutofit/>
          </a:bodyPr>
          <a:lstStyle/>
          <a:p>
            <a:r>
              <a:rPr lang="en-US" sz="3200" dirty="0"/>
              <a:t>The KDIGO classification system is referred to as CGA staging (Cause, GFR, Albuminuria). </a:t>
            </a:r>
          </a:p>
          <a:p>
            <a:pPr marL="0" indent="0">
              <a:buNone/>
            </a:pPr>
            <a:endParaRPr lang="en-US" sz="3200" dirty="0"/>
          </a:p>
          <a:p>
            <a:r>
              <a:rPr lang="en-US" sz="3200" dirty="0"/>
              <a:t>A patient is classified with end-stage renal disease (ESRD) when the GFR is below 15 mL/min/1.73 m2 (0.14 mL/s/m2 ) and either chronic dialysis or kidney transplantation is needed to sustain life. The term CKD 5D indicates a patient with ESRD requiring dialysis as either hemodialysis (CKD 5HD) or peritoneal dialysis (CKD 5PD). </a:t>
            </a:r>
          </a:p>
        </p:txBody>
      </p:sp>
    </p:spTree>
    <p:extLst>
      <p:ext uri="{BB962C8B-B14F-4D97-AF65-F5344CB8AC3E}">
        <p14:creationId xmlns:p14="http://schemas.microsoft.com/office/powerpoint/2010/main" val="4137556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Iron sucrose </a:t>
            </a:r>
          </a:p>
        </p:txBody>
      </p:sp>
      <p:sp>
        <p:nvSpPr>
          <p:cNvPr id="8" name="Content Placeholder 7"/>
          <p:cNvSpPr>
            <a:spLocks noGrp="1"/>
          </p:cNvSpPr>
          <p:nvPr>
            <p:ph idx="1"/>
          </p:nvPr>
        </p:nvSpPr>
        <p:spPr/>
        <p:txBody>
          <a:bodyPr/>
          <a:lstStyle/>
          <a:p>
            <a:pPr>
              <a:buFont typeface="Wingdings" pitchFamily="2" charset="2"/>
              <a:buChar char="ü"/>
            </a:pPr>
            <a:r>
              <a:rPr lang="en-US" dirty="0"/>
              <a:t>The most commonly used one in clinical practice.</a:t>
            </a:r>
          </a:p>
          <a:p>
            <a:pPr marL="0" indent="0">
              <a:buNone/>
            </a:pPr>
            <a:endParaRPr lang="en-US" dirty="0"/>
          </a:p>
          <a:p>
            <a:pPr>
              <a:buFont typeface="Wingdings" pitchFamily="2" charset="2"/>
              <a:buChar char="ü"/>
            </a:pPr>
            <a:r>
              <a:rPr lang="en-US" dirty="0"/>
              <a:t>Used in adult and pediatric CKD 5HD patients ages 2 years and older.</a:t>
            </a:r>
          </a:p>
          <a:p>
            <a:pPr marL="114300" indent="0">
              <a:buNone/>
            </a:pPr>
            <a:r>
              <a:rPr lang="en-US" dirty="0"/>
              <a:t>- </a:t>
            </a:r>
            <a:r>
              <a:rPr lang="en-US" b="1" dirty="0"/>
              <a:t>Adult dose </a:t>
            </a:r>
            <a:r>
              <a:rPr lang="en-US" dirty="0"/>
              <a:t>: 100 mg over 2-5 minutes or 100 mg in maximum of 100 ml of 0.9% NaCl over 15 minutes per consecutive HD session.</a:t>
            </a:r>
          </a:p>
          <a:p>
            <a:pPr marL="114300" indent="0">
              <a:buNone/>
            </a:pPr>
            <a:r>
              <a:rPr lang="en-US" dirty="0"/>
              <a:t>- </a:t>
            </a:r>
            <a:r>
              <a:rPr lang="en-US" b="1" dirty="0"/>
              <a:t>Pediatric dose </a:t>
            </a:r>
            <a:r>
              <a:rPr lang="en-US" dirty="0"/>
              <a:t>:  0.5 mg/kg not to exceed 100 mg per dose over 5 minutes or diluted in 25 mL of 0.9% </a:t>
            </a:r>
            <a:r>
              <a:rPr lang="en-US" dirty="0" err="1"/>
              <a:t>NaCl</a:t>
            </a:r>
            <a:r>
              <a:rPr lang="en-US" dirty="0"/>
              <a:t> administered over 5-60 minutes (give dose every 2 weeks for 12 weeks)</a:t>
            </a:r>
          </a:p>
          <a:p>
            <a:pPr>
              <a:buFont typeface="Wingdings" pitchFamily="2" charset="2"/>
              <a:buChar char="ü"/>
            </a:pPr>
            <a:endParaRPr lang="en-US" dirty="0"/>
          </a:p>
        </p:txBody>
      </p:sp>
    </p:spTree>
    <p:extLst>
      <p:ext uri="{BB962C8B-B14F-4D97-AF65-F5344CB8AC3E}">
        <p14:creationId xmlns:p14="http://schemas.microsoft.com/office/powerpoint/2010/main" val="3043320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Iron sucrose </a:t>
            </a:r>
          </a:p>
        </p:txBody>
      </p:sp>
      <p:sp>
        <p:nvSpPr>
          <p:cNvPr id="3" name="Content Placeholder 2"/>
          <p:cNvSpPr>
            <a:spLocks noGrp="1"/>
          </p:cNvSpPr>
          <p:nvPr>
            <p:ph idx="1"/>
          </p:nvPr>
        </p:nvSpPr>
        <p:spPr/>
        <p:txBody>
          <a:bodyPr/>
          <a:lstStyle/>
          <a:p>
            <a:r>
              <a:rPr lang="en-US" b="1" dirty="0"/>
              <a:t>Adult and pediatric NDCKD patients aged 2 years and older</a:t>
            </a:r>
          </a:p>
          <a:p>
            <a:pPr marL="114300" indent="0">
              <a:buNone/>
            </a:pPr>
            <a:endParaRPr lang="en-US" dirty="0"/>
          </a:p>
          <a:p>
            <a:pPr>
              <a:buFontTx/>
              <a:buChar char="-"/>
            </a:pPr>
            <a:r>
              <a:rPr lang="en-US" b="1" dirty="0"/>
              <a:t>Adult</a:t>
            </a:r>
            <a:r>
              <a:rPr lang="en-US" dirty="0"/>
              <a:t>: 200 mg over 2–5 minutes on five different occasions within 14-day period. </a:t>
            </a:r>
          </a:p>
          <a:p>
            <a:pPr>
              <a:buFontTx/>
              <a:buChar char="-"/>
            </a:pPr>
            <a:r>
              <a:rPr lang="en-US" dirty="0"/>
              <a:t>There is limited experience with administration of 500 mg diluted in a maximum of 250 mL of 0.9% </a:t>
            </a:r>
            <a:r>
              <a:rPr lang="en-US" dirty="0" err="1"/>
              <a:t>NaCl</a:t>
            </a:r>
            <a:r>
              <a:rPr lang="en-US" dirty="0"/>
              <a:t> over 3.5 to 4 hours on day 1 and day 14 </a:t>
            </a:r>
          </a:p>
          <a:p>
            <a:pPr>
              <a:buFontTx/>
              <a:buChar char="-"/>
            </a:pPr>
            <a:r>
              <a:rPr lang="en-US" b="1" dirty="0"/>
              <a:t>Pediatric</a:t>
            </a:r>
            <a:r>
              <a:rPr lang="en-US" dirty="0"/>
              <a:t>: Give dose every 4 weeks for 12 weeks.</a:t>
            </a:r>
          </a:p>
          <a:p>
            <a:endParaRPr lang="en-US" dirty="0"/>
          </a:p>
        </p:txBody>
      </p:sp>
    </p:spTree>
    <p:extLst>
      <p:ext uri="{BB962C8B-B14F-4D97-AF65-F5344CB8AC3E}">
        <p14:creationId xmlns:p14="http://schemas.microsoft.com/office/powerpoint/2010/main" val="126831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55600"/>
            <a:ext cx="7620000" cy="1143000"/>
          </a:xfrm>
        </p:spPr>
        <p:txBody>
          <a:bodyPr/>
          <a:lstStyle/>
          <a:p>
            <a:pPr algn="ctr"/>
            <a:r>
              <a:rPr lang="en-US" b="1" dirty="0"/>
              <a:t>Iron sucrose </a:t>
            </a:r>
          </a:p>
        </p:txBody>
      </p:sp>
      <p:sp>
        <p:nvSpPr>
          <p:cNvPr id="3" name="Content Placeholder 2"/>
          <p:cNvSpPr>
            <a:spLocks noGrp="1"/>
          </p:cNvSpPr>
          <p:nvPr>
            <p:ph idx="1"/>
          </p:nvPr>
        </p:nvSpPr>
        <p:spPr>
          <a:xfrm>
            <a:off x="546100" y="1828800"/>
            <a:ext cx="11277600" cy="4800600"/>
          </a:xfrm>
        </p:spPr>
        <p:txBody>
          <a:bodyPr/>
          <a:lstStyle/>
          <a:p>
            <a:pPr algn="just"/>
            <a:r>
              <a:rPr lang="en-US" dirty="0"/>
              <a:t>Adult and pediatric CKD 5PD patients aged 2 years and older. </a:t>
            </a:r>
          </a:p>
          <a:p>
            <a:pPr marL="114300" indent="0" algn="just">
              <a:buNone/>
            </a:pPr>
            <a:r>
              <a:rPr lang="en-US" dirty="0"/>
              <a:t>- Adult: Give 3 divided doses within 28 days as 2 infusions of 300 mg over 1.5 hours 14 days apart followed by one 400 mg infusion over 2.5 hours 14 days later. </a:t>
            </a:r>
          </a:p>
          <a:p>
            <a:pPr algn="just">
              <a:buFontTx/>
              <a:buChar char="-"/>
            </a:pPr>
            <a:r>
              <a:rPr lang="en-US" dirty="0"/>
              <a:t>Dilute in a maximum of 250 mL of 0.9% </a:t>
            </a:r>
            <a:r>
              <a:rPr lang="en-US" dirty="0" err="1"/>
              <a:t>NaCl</a:t>
            </a:r>
            <a:endParaRPr lang="en-US" dirty="0"/>
          </a:p>
          <a:p>
            <a:pPr algn="just">
              <a:buFontTx/>
              <a:buChar char="-"/>
            </a:pPr>
            <a:r>
              <a:rPr lang="en-US" dirty="0"/>
              <a:t>Pediatric: give dose every 4 weeks for 12 weeks</a:t>
            </a:r>
          </a:p>
          <a:p>
            <a:endParaRPr lang="en-US" dirty="0"/>
          </a:p>
        </p:txBody>
      </p:sp>
    </p:spTree>
    <p:extLst>
      <p:ext uri="{BB962C8B-B14F-4D97-AF65-F5344CB8AC3E}">
        <p14:creationId xmlns:p14="http://schemas.microsoft.com/office/powerpoint/2010/main" val="2823607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b="1" dirty="0"/>
              <a:t>Adverse effects </a:t>
            </a:r>
          </a:p>
        </p:txBody>
      </p:sp>
      <p:sp>
        <p:nvSpPr>
          <p:cNvPr id="3" name="Content Placeholder 2"/>
          <p:cNvSpPr>
            <a:spLocks noGrp="1"/>
          </p:cNvSpPr>
          <p:nvPr>
            <p:ph idx="1"/>
          </p:nvPr>
        </p:nvSpPr>
        <p:spPr>
          <a:xfrm>
            <a:off x="215900" y="2057400"/>
            <a:ext cx="11709400" cy="4800600"/>
          </a:xfrm>
        </p:spPr>
        <p:txBody>
          <a:bodyPr>
            <a:noAutofit/>
          </a:bodyPr>
          <a:lstStyle/>
          <a:p>
            <a:r>
              <a:rPr lang="en-US" sz="2400" b="1" dirty="0"/>
              <a:t>Adverse effects </a:t>
            </a:r>
            <a:r>
              <a:rPr lang="en-US" sz="2400" dirty="0"/>
              <a:t>of </a:t>
            </a:r>
            <a:r>
              <a:rPr lang="en-US" sz="2400" b="1" dirty="0"/>
              <a:t>oral iron </a:t>
            </a:r>
            <a:r>
              <a:rPr lang="en-US" sz="2400" dirty="0"/>
              <a:t>are </a:t>
            </a:r>
            <a:r>
              <a:rPr lang="en-US" sz="2400" u="sng" dirty="0"/>
              <a:t>primarily GI </a:t>
            </a:r>
            <a:r>
              <a:rPr lang="en-US" sz="2400" dirty="0"/>
              <a:t>in nature and include </a:t>
            </a:r>
            <a:r>
              <a:rPr lang="en-US" sz="2400" u="sng" dirty="0"/>
              <a:t>constipation</a:t>
            </a:r>
            <a:r>
              <a:rPr lang="en-US" sz="2400" dirty="0"/>
              <a:t>, </a:t>
            </a:r>
            <a:r>
              <a:rPr lang="en-US" sz="2400" u="sng" dirty="0"/>
              <a:t>nausea</a:t>
            </a:r>
            <a:r>
              <a:rPr lang="en-US" sz="2400" dirty="0"/>
              <a:t>, and </a:t>
            </a:r>
            <a:r>
              <a:rPr lang="en-US" sz="2400" u="sng" dirty="0"/>
              <a:t>abdominal cramping</a:t>
            </a:r>
            <a:r>
              <a:rPr lang="en-US" sz="2400" dirty="0"/>
              <a:t> .</a:t>
            </a:r>
          </a:p>
          <a:p>
            <a:pPr marL="114300" indent="0">
              <a:buNone/>
            </a:pPr>
            <a:endParaRPr lang="en-US" sz="2400" dirty="0"/>
          </a:p>
          <a:p>
            <a:r>
              <a:rPr lang="en-US" sz="2400" dirty="0"/>
              <a:t>These adverse effects are more likely as the dose is escalated and may be present in more than 50% of patients receiving </a:t>
            </a:r>
            <a:r>
              <a:rPr lang="en-US" sz="2400" b="1" dirty="0"/>
              <a:t>200 mg of elemental iron per day</a:t>
            </a:r>
            <a:r>
              <a:rPr lang="en-US" sz="2400" dirty="0"/>
              <a:t>. </a:t>
            </a:r>
          </a:p>
        </p:txBody>
      </p:sp>
    </p:spTree>
    <p:extLst>
      <p:ext uri="{BB962C8B-B14F-4D97-AF65-F5344CB8AC3E}">
        <p14:creationId xmlns:p14="http://schemas.microsoft.com/office/powerpoint/2010/main" val="3544425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7620000" cy="639762"/>
          </a:xfrm>
        </p:spPr>
        <p:txBody>
          <a:bodyPr>
            <a:normAutofit fontScale="90000"/>
          </a:bodyPr>
          <a:lstStyle/>
          <a:p>
            <a:pPr algn="ctr"/>
            <a:r>
              <a:rPr lang="en-US" b="1" dirty="0"/>
              <a:t>Adverse effects </a:t>
            </a:r>
          </a:p>
        </p:txBody>
      </p:sp>
      <p:sp>
        <p:nvSpPr>
          <p:cNvPr id="3" name="Content Placeholder 2"/>
          <p:cNvSpPr>
            <a:spLocks noGrp="1"/>
          </p:cNvSpPr>
          <p:nvPr>
            <p:ph idx="1"/>
          </p:nvPr>
        </p:nvSpPr>
        <p:spPr>
          <a:xfrm>
            <a:off x="381000" y="1371600"/>
            <a:ext cx="11582400" cy="5029200"/>
          </a:xfrm>
        </p:spPr>
        <p:txBody>
          <a:bodyPr>
            <a:normAutofit lnSpcReduction="10000"/>
          </a:bodyPr>
          <a:lstStyle/>
          <a:p>
            <a:pPr algn="just"/>
            <a:r>
              <a:rPr lang="en-US" sz="2400" dirty="0"/>
              <a:t>Adverse effects of </a:t>
            </a:r>
            <a:r>
              <a:rPr lang="en-US" sz="2400" b="1" dirty="0"/>
              <a:t>IV iron </a:t>
            </a:r>
            <a:r>
              <a:rPr lang="en-US" sz="2400" dirty="0"/>
              <a:t>include </a:t>
            </a:r>
            <a:r>
              <a:rPr lang="en-US" sz="2400" u="sng" dirty="0"/>
              <a:t>allergic reactions</a:t>
            </a:r>
            <a:r>
              <a:rPr lang="en-US" sz="2400" dirty="0"/>
              <a:t>, </a:t>
            </a:r>
            <a:r>
              <a:rPr lang="en-US" sz="2400" u="sng" dirty="0"/>
              <a:t>hypotension</a:t>
            </a:r>
            <a:r>
              <a:rPr lang="en-US" sz="2400" dirty="0"/>
              <a:t>, </a:t>
            </a:r>
            <a:r>
              <a:rPr lang="en-US" sz="2400" u="sng" dirty="0"/>
              <a:t>dizziness</a:t>
            </a:r>
            <a:r>
              <a:rPr lang="en-US" sz="2400" dirty="0"/>
              <a:t>, </a:t>
            </a:r>
            <a:r>
              <a:rPr lang="en-US" sz="2400" u="sng" dirty="0"/>
              <a:t>dyspnea</a:t>
            </a:r>
            <a:r>
              <a:rPr lang="en-US" sz="2400" dirty="0"/>
              <a:t>, </a:t>
            </a:r>
            <a:r>
              <a:rPr lang="en-US" sz="2400" u="sng" dirty="0"/>
              <a:t>headaches</a:t>
            </a:r>
            <a:r>
              <a:rPr lang="en-US" sz="2400" dirty="0"/>
              <a:t>, </a:t>
            </a:r>
            <a:r>
              <a:rPr lang="en-US" sz="2400" u="sng" dirty="0"/>
              <a:t>lower back pain</a:t>
            </a:r>
            <a:r>
              <a:rPr lang="en-US" sz="2400" dirty="0"/>
              <a:t>, </a:t>
            </a:r>
            <a:r>
              <a:rPr lang="en-US" sz="2400" u="sng" dirty="0"/>
              <a:t>arthralgia</a:t>
            </a:r>
            <a:r>
              <a:rPr lang="en-US" sz="2400" dirty="0"/>
              <a:t>, </a:t>
            </a:r>
            <a:r>
              <a:rPr lang="en-US" sz="2400" u="sng" dirty="0"/>
              <a:t>syncope</a:t>
            </a:r>
            <a:r>
              <a:rPr lang="en-US" sz="2400" dirty="0"/>
              <a:t>, and </a:t>
            </a:r>
            <a:r>
              <a:rPr lang="en-US" sz="2400" u="sng" dirty="0"/>
              <a:t>arthritis</a:t>
            </a:r>
            <a:r>
              <a:rPr lang="en-US" sz="2400" dirty="0"/>
              <a:t>. </a:t>
            </a:r>
          </a:p>
          <a:p>
            <a:pPr algn="just"/>
            <a:r>
              <a:rPr lang="en-US" sz="2400" dirty="0"/>
              <a:t>The most concerning potential consequence of IV iron administration is </a:t>
            </a:r>
            <a:r>
              <a:rPr lang="en-US" sz="2400" b="1" dirty="0"/>
              <a:t>anaphylaxis</a:t>
            </a:r>
            <a:r>
              <a:rPr lang="en-US" sz="2400" dirty="0"/>
              <a:t>.</a:t>
            </a:r>
          </a:p>
          <a:p>
            <a:pPr marL="114300" indent="0" algn="just">
              <a:buNone/>
            </a:pPr>
            <a:endParaRPr lang="en-US" sz="2400" dirty="0"/>
          </a:p>
          <a:p>
            <a:pPr algn="just"/>
            <a:r>
              <a:rPr lang="en-US" sz="2400" dirty="0"/>
              <a:t> Serious reactions to </a:t>
            </a:r>
            <a:r>
              <a:rPr lang="en-US" sz="2400" b="1" dirty="0"/>
              <a:t>iron dextran </a:t>
            </a:r>
            <a:r>
              <a:rPr lang="en-US" sz="2400" dirty="0"/>
              <a:t>including </a:t>
            </a:r>
            <a:r>
              <a:rPr lang="en-US" sz="2400" u="sng" dirty="0"/>
              <a:t>respiratory complications </a:t>
            </a:r>
            <a:r>
              <a:rPr lang="en-US" sz="2400" dirty="0"/>
              <a:t>and</a:t>
            </a:r>
            <a:r>
              <a:rPr lang="en-US" sz="2400" u="sng" dirty="0"/>
              <a:t> CV collapse</a:t>
            </a:r>
            <a:r>
              <a:rPr lang="en-US" sz="2400" dirty="0"/>
              <a:t>.</a:t>
            </a:r>
          </a:p>
          <a:p>
            <a:pPr marL="114300" indent="0" algn="just">
              <a:buNone/>
            </a:pPr>
            <a:endParaRPr lang="en-US" sz="2400" dirty="0"/>
          </a:p>
          <a:p>
            <a:pPr algn="just"/>
            <a:r>
              <a:rPr lang="en-US" sz="2400" dirty="0"/>
              <a:t> Iron </a:t>
            </a:r>
            <a:r>
              <a:rPr lang="en-US" sz="2400" dirty="0" err="1"/>
              <a:t>dextrans</a:t>
            </a:r>
            <a:r>
              <a:rPr lang="en-US" sz="2400" dirty="0"/>
              <a:t> products (</a:t>
            </a:r>
            <a:r>
              <a:rPr lang="en-US" sz="2400" dirty="0" err="1"/>
              <a:t>Dexferrum</a:t>
            </a:r>
            <a:r>
              <a:rPr lang="en-US" sz="2400" dirty="0"/>
              <a:t> and </a:t>
            </a:r>
            <a:r>
              <a:rPr lang="en-US" sz="2400" dirty="0" err="1"/>
              <a:t>INFeD</a:t>
            </a:r>
            <a:r>
              <a:rPr lang="en-US" sz="2400" dirty="0"/>
              <a:t>) are not interchangeable.</a:t>
            </a:r>
          </a:p>
          <a:p>
            <a:pPr marL="114300" indent="0" algn="just">
              <a:buNone/>
            </a:pPr>
            <a:endParaRPr lang="en-US" sz="2400" dirty="0"/>
          </a:p>
          <a:p>
            <a:pPr algn="just"/>
            <a:r>
              <a:rPr lang="en-US" sz="2400" dirty="0"/>
              <a:t>Iron dextran products carry a </a:t>
            </a:r>
            <a:r>
              <a:rPr lang="en-US" sz="2400" b="1" dirty="0"/>
              <a:t>black box warning </a:t>
            </a:r>
            <a:r>
              <a:rPr lang="en-US" sz="2400" dirty="0"/>
              <a:t>of the risk of </a:t>
            </a:r>
            <a:r>
              <a:rPr lang="en-US" sz="2400" b="1" dirty="0"/>
              <a:t>anaphylactic-type reactions</a:t>
            </a:r>
            <a:r>
              <a:rPr lang="en-US" sz="2400" dirty="0"/>
              <a:t>, including fatalities, </a:t>
            </a:r>
            <a:r>
              <a:rPr lang="en-US" sz="2400" u="sng" dirty="0"/>
              <a:t>and a 25-mg test dose is required</a:t>
            </a:r>
            <a:r>
              <a:rPr lang="en-US" sz="2400" dirty="0"/>
              <a:t>.</a:t>
            </a:r>
          </a:p>
          <a:p>
            <a:pPr marL="114300" indent="0" algn="just">
              <a:buNone/>
            </a:pPr>
            <a:endParaRPr lang="en-US" sz="2400" dirty="0"/>
          </a:p>
          <a:p>
            <a:pPr algn="just"/>
            <a:r>
              <a:rPr lang="en-US" sz="2400" dirty="0"/>
              <a:t> The highest anaphylaxis risk for iron dextran with the lowest risk with iron sucrose.</a:t>
            </a:r>
          </a:p>
          <a:p>
            <a:endParaRPr lang="en-US" sz="3200" dirty="0"/>
          </a:p>
        </p:txBody>
      </p:sp>
    </p:spTree>
    <p:extLst>
      <p:ext uri="{BB962C8B-B14F-4D97-AF65-F5344CB8AC3E}">
        <p14:creationId xmlns:p14="http://schemas.microsoft.com/office/powerpoint/2010/main" val="1800721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0300" y="152400"/>
            <a:ext cx="7620000" cy="1143000"/>
          </a:xfrm>
        </p:spPr>
        <p:txBody>
          <a:bodyPr/>
          <a:lstStyle/>
          <a:p>
            <a:pPr algn="ctr"/>
            <a:r>
              <a:rPr lang="en-US" b="1" dirty="0"/>
              <a:t>Adverse effects </a:t>
            </a:r>
          </a:p>
        </p:txBody>
      </p:sp>
      <p:sp>
        <p:nvSpPr>
          <p:cNvPr id="3" name="Content Placeholder 2"/>
          <p:cNvSpPr>
            <a:spLocks noGrp="1"/>
          </p:cNvSpPr>
          <p:nvPr>
            <p:ph idx="1"/>
          </p:nvPr>
        </p:nvSpPr>
        <p:spPr>
          <a:xfrm>
            <a:off x="787400" y="1295400"/>
            <a:ext cx="11239500" cy="5105400"/>
          </a:xfrm>
        </p:spPr>
        <p:txBody>
          <a:bodyPr>
            <a:normAutofit/>
          </a:bodyPr>
          <a:lstStyle/>
          <a:p>
            <a:r>
              <a:rPr lang="en-US" sz="2400" dirty="0"/>
              <a:t>The </a:t>
            </a:r>
            <a:r>
              <a:rPr lang="en-US" sz="2400" b="1" dirty="0"/>
              <a:t>non-dextran IV iron </a:t>
            </a:r>
            <a:r>
              <a:rPr lang="en-US" sz="2400" dirty="0"/>
              <a:t>formulations have a </a:t>
            </a:r>
            <a:r>
              <a:rPr lang="en-US" sz="2400" u="sng" dirty="0"/>
              <a:t>better safety record </a:t>
            </a:r>
            <a:r>
              <a:rPr lang="en-US" sz="2400" dirty="0"/>
              <a:t>than either of the </a:t>
            </a:r>
            <a:r>
              <a:rPr lang="en-US" sz="2400" b="1" dirty="0"/>
              <a:t>iron dextran </a:t>
            </a:r>
            <a:r>
              <a:rPr lang="en-US" sz="2400" dirty="0"/>
              <a:t>products. The labeling for these formulations also includes a </a:t>
            </a:r>
            <a:r>
              <a:rPr lang="en-US" sz="2400" u="sng" dirty="0"/>
              <a:t>warning of the risk of hypersensitivity reactions</a:t>
            </a:r>
            <a:r>
              <a:rPr lang="en-US" sz="2400" dirty="0"/>
              <a:t>.</a:t>
            </a:r>
          </a:p>
          <a:p>
            <a:endParaRPr lang="en-US" sz="2400" dirty="0"/>
          </a:p>
          <a:p>
            <a:r>
              <a:rPr lang="en-US" sz="2400" b="1" dirty="0" err="1"/>
              <a:t>Ferumoxytol</a:t>
            </a:r>
            <a:r>
              <a:rPr lang="en-US" sz="2400" b="1" dirty="0"/>
              <a:t> </a:t>
            </a:r>
            <a:r>
              <a:rPr lang="en-US" sz="2400" dirty="0"/>
              <a:t>should not be used in patients </a:t>
            </a:r>
            <a:r>
              <a:rPr lang="en-US" sz="2400" u="sng" dirty="0"/>
              <a:t>allergic to other iron products </a:t>
            </a:r>
            <a:r>
              <a:rPr lang="en-US" sz="2400" dirty="0"/>
              <a:t>given by injection or infusion, or in patents with </a:t>
            </a:r>
            <a:r>
              <a:rPr lang="en-US" sz="2400" u="sng" dirty="0"/>
              <a:t>multiple drug allergies</a:t>
            </a:r>
            <a:r>
              <a:rPr lang="en-US" sz="2400" dirty="0"/>
              <a:t> and only be diluted and administered as an </a:t>
            </a:r>
            <a:r>
              <a:rPr lang="en-US" sz="2400" u="sng" dirty="0"/>
              <a:t>IV infusion </a:t>
            </a:r>
            <a:r>
              <a:rPr lang="en-US" sz="2400" dirty="0"/>
              <a:t>over a </a:t>
            </a:r>
            <a:r>
              <a:rPr lang="en-US" sz="2400" u="sng" dirty="0"/>
              <a:t>minimum of 15 minutes</a:t>
            </a:r>
          </a:p>
          <a:p>
            <a:pPr marL="114300" indent="0">
              <a:buNone/>
            </a:pPr>
            <a:endParaRPr lang="en-US" sz="2400" dirty="0"/>
          </a:p>
          <a:p>
            <a:r>
              <a:rPr lang="en-US" sz="2400" dirty="0"/>
              <a:t>As a </a:t>
            </a:r>
            <a:r>
              <a:rPr lang="en-US" sz="2400" dirty="0" err="1"/>
              <a:t>superparamagnetic</a:t>
            </a:r>
            <a:r>
              <a:rPr lang="en-US" sz="2400" dirty="0"/>
              <a:t> oxide, </a:t>
            </a:r>
            <a:r>
              <a:rPr lang="en-US" sz="2400" dirty="0" err="1"/>
              <a:t>ferumoxytol</a:t>
            </a:r>
            <a:r>
              <a:rPr lang="en-US" sz="2400" dirty="0"/>
              <a:t> may alter the diagnostic ability of magnetic resonance imaging studies for up to </a:t>
            </a:r>
            <a:r>
              <a:rPr lang="en-US" sz="2400" u="sng" dirty="0"/>
              <a:t>3 months </a:t>
            </a:r>
            <a:r>
              <a:rPr lang="en-US" sz="2400" dirty="0"/>
              <a:t>after </a:t>
            </a:r>
            <a:r>
              <a:rPr lang="en-US" sz="2400" dirty="0" err="1"/>
              <a:t>administration,therefore</a:t>
            </a:r>
            <a:r>
              <a:rPr lang="en-US" sz="2400" dirty="0"/>
              <a:t>, they should be done prior to administration of </a:t>
            </a:r>
            <a:r>
              <a:rPr lang="en-US" sz="2400" dirty="0" err="1"/>
              <a:t>ferumoxytol</a:t>
            </a:r>
            <a:r>
              <a:rPr lang="en-US" sz="2400" dirty="0"/>
              <a:t> whenever possible.</a:t>
            </a:r>
          </a:p>
          <a:p>
            <a:endParaRPr lang="en-US" dirty="0"/>
          </a:p>
        </p:txBody>
      </p:sp>
    </p:spTree>
    <p:extLst>
      <p:ext uri="{BB962C8B-B14F-4D97-AF65-F5344CB8AC3E}">
        <p14:creationId xmlns:p14="http://schemas.microsoft.com/office/powerpoint/2010/main" val="2001992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Iron overload </a:t>
            </a:r>
          </a:p>
        </p:txBody>
      </p:sp>
      <p:sp>
        <p:nvSpPr>
          <p:cNvPr id="3" name="Content Placeholder 2"/>
          <p:cNvSpPr>
            <a:spLocks noGrp="1"/>
          </p:cNvSpPr>
          <p:nvPr>
            <p:ph idx="1"/>
          </p:nvPr>
        </p:nvSpPr>
        <p:spPr>
          <a:xfrm>
            <a:off x="152400" y="1524000"/>
            <a:ext cx="11722100" cy="5562600"/>
          </a:xfrm>
        </p:spPr>
        <p:txBody>
          <a:bodyPr>
            <a:normAutofit/>
          </a:bodyPr>
          <a:lstStyle/>
          <a:p>
            <a:pPr algn="just"/>
            <a:r>
              <a:rPr lang="en-US" dirty="0"/>
              <a:t>Long-term administration of IV iron also introduces a risk of iron overload. </a:t>
            </a:r>
          </a:p>
          <a:p>
            <a:pPr marL="114300" indent="0" algn="just">
              <a:buNone/>
            </a:pPr>
            <a:endParaRPr lang="en-US" dirty="0"/>
          </a:p>
          <a:p>
            <a:pPr algn="just"/>
            <a:r>
              <a:rPr lang="en-US" dirty="0"/>
              <a:t>Deposition of excess iron may affect several organ systems, leading to hepatic, pancreatic, and cardiac dysfunction. </a:t>
            </a:r>
          </a:p>
          <a:p>
            <a:pPr marL="114300" indent="0" algn="just">
              <a:buNone/>
            </a:pPr>
            <a:endParaRPr lang="en-US" dirty="0"/>
          </a:p>
          <a:p>
            <a:pPr algn="just"/>
            <a:r>
              <a:rPr lang="en-US" dirty="0"/>
              <a:t>Maintaining target serum ferritin and </a:t>
            </a:r>
            <a:r>
              <a:rPr lang="en-US" dirty="0" err="1"/>
              <a:t>TSat</a:t>
            </a:r>
            <a:r>
              <a:rPr lang="en-US" dirty="0"/>
              <a:t> values is the most reasonable approach to minimize the risk of iron toxicity. </a:t>
            </a:r>
          </a:p>
          <a:p>
            <a:pPr marL="114300" indent="0" algn="just">
              <a:buNone/>
            </a:pPr>
            <a:endParaRPr lang="en-US" dirty="0"/>
          </a:p>
          <a:p>
            <a:pPr algn="just"/>
            <a:r>
              <a:rPr lang="en-US" dirty="0"/>
              <a:t>If symptomatic overload does occur, iron chelating agents such as deferoxamine (</a:t>
            </a:r>
            <a:r>
              <a:rPr lang="en-US" dirty="0" err="1"/>
              <a:t>Desferal</a:t>
            </a:r>
            <a:r>
              <a:rPr lang="en-US" dirty="0"/>
              <a:t>), deferiprone (</a:t>
            </a:r>
            <a:r>
              <a:rPr lang="en-US" dirty="0" err="1"/>
              <a:t>Ferriprox</a:t>
            </a:r>
            <a:r>
              <a:rPr lang="en-US" dirty="0"/>
              <a:t>), </a:t>
            </a:r>
            <a:r>
              <a:rPr lang="en-US" dirty="0" err="1"/>
              <a:t>deferasirox</a:t>
            </a:r>
            <a:r>
              <a:rPr lang="en-US" dirty="0"/>
              <a:t> (</a:t>
            </a:r>
            <a:r>
              <a:rPr lang="en-US" dirty="0" err="1"/>
              <a:t>Exjade</a:t>
            </a:r>
            <a:r>
              <a:rPr lang="en-US" dirty="0"/>
              <a:t>), or phlebotomy may be necessary.</a:t>
            </a:r>
          </a:p>
        </p:txBody>
      </p:sp>
    </p:spTree>
    <p:extLst>
      <p:ext uri="{BB962C8B-B14F-4D97-AF65-F5344CB8AC3E}">
        <p14:creationId xmlns:p14="http://schemas.microsoft.com/office/powerpoint/2010/main" val="2923237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620000" cy="1143000"/>
          </a:xfrm>
        </p:spPr>
        <p:txBody>
          <a:bodyPr>
            <a:normAutofit/>
          </a:bodyPr>
          <a:lstStyle/>
          <a:p>
            <a:pPr algn="ctr"/>
            <a:r>
              <a:rPr lang="en-US" sz="4000" b="1" dirty="0"/>
              <a:t>Iron therapy and the risk of infection</a:t>
            </a:r>
          </a:p>
        </p:txBody>
      </p:sp>
      <p:sp>
        <p:nvSpPr>
          <p:cNvPr id="3" name="Content Placeholder 2"/>
          <p:cNvSpPr>
            <a:spLocks noGrp="1"/>
          </p:cNvSpPr>
          <p:nvPr>
            <p:ph idx="1"/>
          </p:nvPr>
        </p:nvSpPr>
        <p:spPr>
          <a:xfrm>
            <a:off x="342900" y="762000"/>
            <a:ext cx="11264900" cy="5486400"/>
          </a:xfrm>
        </p:spPr>
        <p:txBody>
          <a:bodyPr/>
          <a:lstStyle/>
          <a:p>
            <a:pPr marL="114300" indent="0" algn="just">
              <a:buNone/>
            </a:pPr>
            <a:endParaRPr lang="en-US" dirty="0"/>
          </a:p>
          <a:p>
            <a:pPr algn="just"/>
            <a:r>
              <a:rPr lang="en-US" dirty="0"/>
              <a:t>Some studies found that IV iron contributed to infection, whereas others refuted this assertion although they did indicate a link to increased oxidative stress.</a:t>
            </a:r>
          </a:p>
          <a:p>
            <a:endParaRPr lang="en-US" dirty="0"/>
          </a:p>
        </p:txBody>
      </p:sp>
    </p:spTree>
    <p:extLst>
      <p:ext uri="{BB962C8B-B14F-4D97-AF65-F5344CB8AC3E}">
        <p14:creationId xmlns:p14="http://schemas.microsoft.com/office/powerpoint/2010/main" val="437577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Drug Interactions</a:t>
            </a:r>
          </a:p>
        </p:txBody>
      </p:sp>
      <p:sp>
        <p:nvSpPr>
          <p:cNvPr id="3" name="Content Placeholder 2"/>
          <p:cNvSpPr>
            <a:spLocks noGrp="1"/>
          </p:cNvSpPr>
          <p:nvPr>
            <p:ph idx="1"/>
          </p:nvPr>
        </p:nvSpPr>
        <p:spPr>
          <a:xfrm>
            <a:off x="381000" y="1825625"/>
            <a:ext cx="11658600" cy="4351338"/>
          </a:xfrm>
        </p:spPr>
        <p:txBody>
          <a:bodyPr/>
          <a:lstStyle/>
          <a:p>
            <a:r>
              <a:rPr lang="en-US" b="1" u="sng" dirty="0"/>
              <a:t> Iron absorption is decreased by other elements  </a:t>
            </a:r>
          </a:p>
          <a:p>
            <a:pPr marL="114300" indent="0">
              <a:buNone/>
            </a:pPr>
            <a:r>
              <a:rPr lang="en-US" dirty="0"/>
              <a:t>- calcium in calcium-containing phosphate binders</a:t>
            </a:r>
          </a:p>
          <a:p>
            <a:pPr>
              <a:buFontTx/>
              <a:buChar char="-"/>
            </a:pPr>
            <a:r>
              <a:rPr lang="en-US" dirty="0"/>
              <a:t>Medications that increase the pH of the GI tract such as proton pump inhibitors and H2-antagonists.</a:t>
            </a:r>
          </a:p>
          <a:p>
            <a:pPr>
              <a:buFontTx/>
              <a:buChar char="-"/>
            </a:pPr>
            <a:r>
              <a:rPr lang="en-US" dirty="0"/>
              <a:t>Antibiotics including doxycycline and tetracycline. </a:t>
            </a:r>
          </a:p>
          <a:p>
            <a:pPr marL="114300" indent="0">
              <a:buNone/>
            </a:pPr>
            <a:endParaRPr lang="en-US" dirty="0"/>
          </a:p>
          <a:p>
            <a:r>
              <a:rPr lang="en-US" b="1" dirty="0"/>
              <a:t>Iron also decreases absorption of other drugs </a:t>
            </a:r>
            <a:r>
              <a:rPr lang="en-US" dirty="0"/>
              <a:t>such as antibiotics (</a:t>
            </a:r>
            <a:r>
              <a:rPr lang="en-US" dirty="0" err="1"/>
              <a:t>fluoroquinolones</a:t>
            </a:r>
            <a:r>
              <a:rPr lang="en-US" dirty="0"/>
              <a:t>, doxycycline)</a:t>
            </a:r>
          </a:p>
        </p:txBody>
      </p:sp>
    </p:spTree>
    <p:extLst>
      <p:ext uri="{BB962C8B-B14F-4D97-AF65-F5344CB8AC3E}">
        <p14:creationId xmlns:p14="http://schemas.microsoft.com/office/powerpoint/2010/main" val="307076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7709"/>
            <a:ext cx="7620000" cy="1143000"/>
          </a:xfrm>
        </p:spPr>
        <p:txBody>
          <a:bodyPr>
            <a:normAutofit/>
          </a:bodyPr>
          <a:lstStyle/>
          <a:p>
            <a:pPr algn="ctr"/>
            <a:r>
              <a:rPr lang="en-US" sz="3600" b="1" dirty="0"/>
              <a:t>Dosing and Administration</a:t>
            </a:r>
            <a:endParaRPr lang="en-US" b="1" dirty="0"/>
          </a:p>
        </p:txBody>
      </p:sp>
      <p:sp>
        <p:nvSpPr>
          <p:cNvPr id="3" name="Content Placeholder 2"/>
          <p:cNvSpPr>
            <a:spLocks noGrp="1"/>
          </p:cNvSpPr>
          <p:nvPr>
            <p:ph idx="1"/>
          </p:nvPr>
        </p:nvSpPr>
        <p:spPr>
          <a:xfrm>
            <a:off x="279400" y="1143000"/>
            <a:ext cx="11391900" cy="5257800"/>
          </a:xfrm>
        </p:spPr>
        <p:txBody>
          <a:bodyPr>
            <a:normAutofit/>
          </a:bodyPr>
          <a:lstStyle/>
          <a:p>
            <a:pPr algn="just"/>
            <a:r>
              <a:rPr lang="en-US" sz="2400" dirty="0"/>
              <a:t>If oral therapy is initiated, the recommended dose is </a:t>
            </a:r>
            <a:r>
              <a:rPr lang="en-US" sz="2400" b="1" dirty="0"/>
              <a:t>200 mg of elemental iron </a:t>
            </a:r>
            <a:r>
              <a:rPr lang="en-US" sz="2400" dirty="0"/>
              <a:t>per day. </a:t>
            </a:r>
          </a:p>
          <a:p>
            <a:pPr marL="114300" indent="0" algn="just">
              <a:buNone/>
            </a:pPr>
            <a:endParaRPr lang="en-US" sz="2400" dirty="0"/>
          </a:p>
          <a:p>
            <a:pPr algn="just"/>
            <a:r>
              <a:rPr lang="en-US" sz="2400" dirty="0"/>
              <a:t>KDIGO guidelines suggest a </a:t>
            </a:r>
            <a:r>
              <a:rPr lang="en-US" sz="2400" b="1" dirty="0"/>
              <a:t>1- to 3</a:t>
            </a:r>
            <a:r>
              <a:rPr lang="en-US" sz="2400" dirty="0"/>
              <a:t>-month trial of oral therapy in the </a:t>
            </a:r>
            <a:r>
              <a:rPr lang="en-US" sz="2400" b="1" dirty="0"/>
              <a:t>non-HD CKD</a:t>
            </a:r>
            <a:r>
              <a:rPr lang="en-US" sz="2400" dirty="0"/>
              <a:t> population prior to initiating IV therapy.</a:t>
            </a:r>
          </a:p>
          <a:p>
            <a:pPr marL="114300" indent="0" algn="just">
              <a:buNone/>
            </a:pPr>
            <a:endParaRPr lang="en-US" sz="2400" dirty="0"/>
          </a:p>
          <a:p>
            <a:pPr algn="just"/>
            <a:r>
              <a:rPr lang="en-US" sz="2400" dirty="0"/>
              <a:t>For the </a:t>
            </a:r>
            <a:r>
              <a:rPr lang="en-US" sz="2400" b="1" dirty="0"/>
              <a:t>HD population</a:t>
            </a:r>
            <a:r>
              <a:rPr lang="en-US" sz="2400" dirty="0"/>
              <a:t>, </a:t>
            </a:r>
            <a:r>
              <a:rPr lang="en-US" sz="2400" b="1" dirty="0"/>
              <a:t>IV therapy </a:t>
            </a:r>
            <a:r>
              <a:rPr lang="en-US" sz="2400" dirty="0"/>
              <a:t>is preferred with administration of a </a:t>
            </a:r>
            <a:r>
              <a:rPr lang="en-US" sz="2400" b="1" dirty="0"/>
              <a:t>1-g course of IV iron</a:t>
            </a:r>
            <a:r>
              <a:rPr lang="en-US" sz="2400" dirty="0"/>
              <a:t> (in divided doses) recommended to initially replete patients with an absolute iron deficiency.</a:t>
            </a:r>
          </a:p>
          <a:p>
            <a:pPr marL="114300" indent="0" algn="just">
              <a:buNone/>
            </a:pPr>
            <a:endParaRPr lang="en-US" sz="2400" dirty="0"/>
          </a:p>
          <a:p>
            <a:pPr algn="just"/>
            <a:r>
              <a:rPr lang="en-US" sz="2400" dirty="0"/>
              <a:t>Typical repletion dosing regimens for IV iron are </a:t>
            </a:r>
            <a:r>
              <a:rPr lang="en-US" sz="2400" b="1" dirty="0"/>
              <a:t>100</a:t>
            </a:r>
            <a:r>
              <a:rPr lang="en-US" sz="2400" dirty="0"/>
              <a:t> mg as </a:t>
            </a:r>
            <a:r>
              <a:rPr lang="en-US" sz="2400" b="1" dirty="0"/>
              <a:t>iron sucrose </a:t>
            </a:r>
            <a:r>
              <a:rPr lang="en-US" sz="2400" dirty="0"/>
              <a:t>over </a:t>
            </a:r>
            <a:r>
              <a:rPr lang="en-US" sz="2400" b="1" dirty="0"/>
              <a:t>10 dialysis sessions</a:t>
            </a:r>
            <a:r>
              <a:rPr lang="en-US" sz="2400" dirty="0"/>
              <a:t> or </a:t>
            </a:r>
            <a:r>
              <a:rPr lang="en-US" sz="2400" b="1" dirty="0"/>
              <a:t>125 </a:t>
            </a:r>
            <a:r>
              <a:rPr lang="en-US" sz="2400" dirty="0"/>
              <a:t>mg of </a:t>
            </a:r>
            <a:r>
              <a:rPr lang="en-US" sz="2400" b="1" dirty="0"/>
              <a:t>sodium ferric gluconate </a:t>
            </a:r>
            <a:r>
              <a:rPr lang="en-US" sz="2400" dirty="0"/>
              <a:t>over </a:t>
            </a:r>
            <a:r>
              <a:rPr lang="en-US" sz="2400" b="1" dirty="0"/>
              <a:t>8 dialysis sessions</a:t>
            </a:r>
            <a:r>
              <a:rPr lang="en-US" sz="2400" dirty="0"/>
              <a:t>. </a:t>
            </a:r>
          </a:p>
          <a:p>
            <a:pPr algn="just"/>
            <a:endParaRPr lang="en-US" dirty="0"/>
          </a:p>
        </p:txBody>
      </p:sp>
    </p:spTree>
    <p:extLst>
      <p:ext uri="{BB962C8B-B14F-4D97-AF65-F5344CB8AC3E}">
        <p14:creationId xmlns:p14="http://schemas.microsoft.com/office/powerpoint/2010/main" val="120445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FF790-9B55-444E-97F5-F011AADE00F4}"/>
              </a:ext>
            </a:extLst>
          </p:cNvPr>
          <p:cNvPicPr>
            <a:picLocks noChangeAspect="1"/>
          </p:cNvPicPr>
          <p:nvPr/>
        </p:nvPicPr>
        <p:blipFill rotWithShape="1">
          <a:blip r:embed="rId2"/>
          <a:srcRect l="4872" t="21168" r="47962" b="13677"/>
          <a:stretch/>
        </p:blipFill>
        <p:spPr>
          <a:xfrm>
            <a:off x="207152" y="786703"/>
            <a:ext cx="7268304" cy="5762218"/>
          </a:xfrm>
          <a:prstGeom prst="rect">
            <a:avLst/>
          </a:prstGeom>
        </p:spPr>
      </p:pic>
      <p:sp>
        <p:nvSpPr>
          <p:cNvPr id="9" name="TextBox 8">
            <a:extLst>
              <a:ext uri="{FF2B5EF4-FFF2-40B4-BE49-F238E27FC236}">
                <a16:creationId xmlns:a16="http://schemas.microsoft.com/office/drawing/2014/main" id="{90EEE1E1-FBB8-4829-BB51-4121A5DE0DC5}"/>
              </a:ext>
            </a:extLst>
          </p:cNvPr>
          <p:cNvSpPr txBox="1"/>
          <p:nvPr/>
        </p:nvSpPr>
        <p:spPr>
          <a:xfrm>
            <a:off x="7387842" y="3067647"/>
            <a:ext cx="4609706" cy="1200329"/>
          </a:xfrm>
          <a:prstGeom prst="rect">
            <a:avLst/>
          </a:prstGeom>
          <a:noFill/>
        </p:spPr>
        <p:txBody>
          <a:bodyPr wrap="square">
            <a:spAutoFit/>
          </a:bodyPr>
          <a:lstStyle/>
          <a:p>
            <a:pPr marL="285750" indent="-285750">
              <a:buFont typeface="Arial" panose="020B0604020202020204" pitchFamily="34" charset="0"/>
              <a:buChar char="•"/>
            </a:pPr>
            <a:r>
              <a:rPr lang="en-US" dirty="0"/>
              <a:t>Prognosis Scale – </a:t>
            </a:r>
            <a:r>
              <a:rPr lang="en-US" dirty="0">
                <a:solidFill>
                  <a:srgbClr val="00B050"/>
                </a:solidFill>
                <a:effectLst>
                  <a:outerShdw blurRad="38100" dist="38100" dir="2700000" algn="tl">
                    <a:srgbClr val="000000">
                      <a:alpha val="43137"/>
                    </a:srgbClr>
                  </a:outerShdw>
                </a:effectLst>
              </a:rPr>
              <a:t>Green: low risk </a:t>
            </a:r>
            <a:r>
              <a:rPr lang="en-US" dirty="0"/>
              <a:t>(if no other markers of kidney disease, no CKD); </a:t>
            </a:r>
            <a:r>
              <a:rPr lang="en-US" dirty="0">
                <a:solidFill>
                  <a:schemeClr val="accent4">
                    <a:lumMod val="60000"/>
                    <a:lumOff val="40000"/>
                  </a:schemeClr>
                </a:solidFill>
                <a:effectLst>
                  <a:outerShdw blurRad="38100" dist="38100" dir="2700000" algn="tl">
                    <a:srgbClr val="000000">
                      <a:alpha val="43137"/>
                    </a:srgbClr>
                  </a:outerShdw>
                </a:effectLst>
              </a:rPr>
              <a:t>Yellow: moderately increased risk</a:t>
            </a:r>
            <a:r>
              <a:rPr lang="en-US" dirty="0"/>
              <a:t>; </a:t>
            </a:r>
            <a:r>
              <a:rPr lang="en-US" dirty="0">
                <a:solidFill>
                  <a:schemeClr val="accent2"/>
                </a:solidFill>
                <a:effectLst>
                  <a:outerShdw blurRad="38100" dist="38100" dir="2700000" algn="tl">
                    <a:srgbClr val="000000">
                      <a:alpha val="43137"/>
                    </a:srgbClr>
                  </a:outerShdw>
                </a:effectLst>
              </a:rPr>
              <a:t>Orange: high risk</a:t>
            </a:r>
            <a:r>
              <a:rPr lang="en-US" dirty="0"/>
              <a:t>; </a:t>
            </a:r>
            <a:r>
              <a:rPr lang="en-US" dirty="0">
                <a:solidFill>
                  <a:srgbClr val="FF0000"/>
                </a:solidFill>
                <a:effectLst>
                  <a:outerShdw blurRad="38100" dist="38100" dir="2700000" algn="tl">
                    <a:srgbClr val="000000">
                      <a:alpha val="43137"/>
                    </a:srgbClr>
                  </a:outerShdw>
                </a:effectLst>
              </a:rPr>
              <a:t>Red: very high risk</a:t>
            </a:r>
          </a:p>
        </p:txBody>
      </p:sp>
      <p:sp>
        <p:nvSpPr>
          <p:cNvPr id="11" name="TextBox 10">
            <a:extLst>
              <a:ext uri="{FF2B5EF4-FFF2-40B4-BE49-F238E27FC236}">
                <a16:creationId xmlns:a16="http://schemas.microsoft.com/office/drawing/2014/main" id="{AAF3C22D-4633-4B7E-A5B1-CA89B6AF2F24}"/>
              </a:ext>
            </a:extLst>
          </p:cNvPr>
          <p:cNvSpPr txBox="1"/>
          <p:nvPr/>
        </p:nvSpPr>
        <p:spPr>
          <a:xfrm>
            <a:off x="7389594" y="4622908"/>
            <a:ext cx="4731273" cy="1754326"/>
          </a:xfrm>
          <a:prstGeom prst="rect">
            <a:avLst/>
          </a:prstGeom>
          <a:noFill/>
        </p:spPr>
        <p:txBody>
          <a:bodyPr wrap="square">
            <a:spAutoFit/>
          </a:bodyPr>
          <a:lstStyle/>
          <a:p>
            <a:pPr marL="285750" indent="-285750">
              <a:buFont typeface="Arial" panose="020B0604020202020204" pitchFamily="34" charset="0"/>
              <a:buChar char="•"/>
            </a:pPr>
            <a:r>
              <a:rPr lang="en-US" dirty="0"/>
              <a:t>The prognosis of CKD is dependent on the following factors: </a:t>
            </a:r>
            <a:br>
              <a:rPr lang="en-US" dirty="0"/>
            </a:br>
            <a:r>
              <a:rPr lang="en-US" dirty="0"/>
              <a:t>(a) cause of kidney disease.</a:t>
            </a:r>
            <a:br>
              <a:rPr lang="en-US" dirty="0"/>
            </a:br>
            <a:r>
              <a:rPr lang="en-US" dirty="0"/>
              <a:t>(b) GFR at time of diagnosis.</a:t>
            </a:r>
            <a:br>
              <a:rPr lang="en-US" dirty="0"/>
            </a:br>
            <a:r>
              <a:rPr lang="en-US" dirty="0"/>
              <a:t>(c) degree of albuminuria measured by </a:t>
            </a:r>
            <a:r>
              <a:rPr lang="en-US" dirty="0" err="1"/>
              <a:t>uACR</a:t>
            </a:r>
            <a:r>
              <a:rPr lang="en-US" dirty="0"/>
              <a:t>.</a:t>
            </a:r>
            <a:br>
              <a:rPr lang="en-US" dirty="0"/>
            </a:br>
            <a:r>
              <a:rPr lang="en-US" dirty="0"/>
              <a:t>(d) presence of other comorbid conditions.</a:t>
            </a:r>
          </a:p>
        </p:txBody>
      </p:sp>
      <p:sp>
        <p:nvSpPr>
          <p:cNvPr id="13" name="TextBox 12">
            <a:extLst>
              <a:ext uri="{FF2B5EF4-FFF2-40B4-BE49-F238E27FC236}">
                <a16:creationId xmlns:a16="http://schemas.microsoft.com/office/drawing/2014/main" id="{34BBBBCF-446F-4787-8DBE-072AC47B3386}"/>
              </a:ext>
            </a:extLst>
          </p:cNvPr>
          <p:cNvSpPr txBox="1"/>
          <p:nvPr/>
        </p:nvSpPr>
        <p:spPr>
          <a:xfrm>
            <a:off x="7425299" y="1077512"/>
            <a:ext cx="4609706" cy="1477328"/>
          </a:xfrm>
          <a:prstGeom prst="rect">
            <a:avLst/>
          </a:prstGeom>
          <a:noFill/>
        </p:spPr>
        <p:txBody>
          <a:bodyPr wrap="square">
            <a:spAutoFit/>
          </a:bodyPr>
          <a:lstStyle/>
          <a:p>
            <a:pPr marL="285750" indent="-285750">
              <a:buFont typeface="Arial" panose="020B0604020202020204" pitchFamily="34" charset="0"/>
              <a:buChar char="•"/>
            </a:pPr>
            <a:r>
              <a:rPr lang="en-US" b="1" dirty="0"/>
              <a:t>KDIGO</a:t>
            </a:r>
            <a:r>
              <a:rPr lang="en-US" dirty="0"/>
              <a:t> recommends that all patients with CKD be staged according </a:t>
            </a:r>
            <a:r>
              <a:rPr lang="en-US" b="1" dirty="0"/>
              <a:t>to eGFR and </a:t>
            </a:r>
            <a:r>
              <a:rPr lang="en-US" b="1" dirty="0" err="1"/>
              <a:t>uACR</a:t>
            </a:r>
            <a:r>
              <a:rPr lang="en-US" b="1" dirty="0"/>
              <a:t> and that their prognosis</a:t>
            </a:r>
            <a:r>
              <a:rPr lang="en-US" dirty="0"/>
              <a:t> be considered to help guide further testing and treatment decisions </a:t>
            </a:r>
          </a:p>
        </p:txBody>
      </p:sp>
    </p:spTree>
    <p:extLst>
      <p:ext uri="{BB962C8B-B14F-4D97-AF65-F5344CB8AC3E}">
        <p14:creationId xmlns:p14="http://schemas.microsoft.com/office/powerpoint/2010/main" val="280342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Maintenance dose </a:t>
            </a:r>
          </a:p>
        </p:txBody>
      </p:sp>
      <p:sp>
        <p:nvSpPr>
          <p:cNvPr id="3" name="Content Placeholder 2"/>
          <p:cNvSpPr>
            <a:spLocks noGrp="1"/>
          </p:cNvSpPr>
          <p:nvPr>
            <p:ph idx="1"/>
          </p:nvPr>
        </p:nvSpPr>
        <p:spPr>
          <a:xfrm>
            <a:off x="279400" y="1905000"/>
            <a:ext cx="11074400" cy="4800600"/>
          </a:xfrm>
        </p:spPr>
        <p:txBody>
          <a:bodyPr/>
          <a:lstStyle/>
          <a:p>
            <a:pPr algn="just"/>
            <a:r>
              <a:rPr lang="en-US" dirty="0"/>
              <a:t>To prevent </a:t>
            </a:r>
            <a:r>
              <a:rPr lang="en-US" b="1" dirty="0"/>
              <a:t>iron deficiency</a:t>
            </a:r>
            <a:r>
              <a:rPr lang="en-US" dirty="0"/>
              <a:t>, </a:t>
            </a:r>
            <a:r>
              <a:rPr lang="en-US" b="1" dirty="0"/>
              <a:t>maintenance doses of IV iron </a:t>
            </a:r>
            <a:r>
              <a:rPr lang="en-US" dirty="0"/>
              <a:t>can be administered in HD patients (</a:t>
            </a:r>
            <a:r>
              <a:rPr lang="en-US" dirty="0" err="1"/>
              <a:t>eg</a:t>
            </a:r>
            <a:r>
              <a:rPr lang="en-US" dirty="0"/>
              <a:t>, iron sucrose 25-100 mg/</a:t>
            </a:r>
            <a:r>
              <a:rPr lang="en-US" dirty="0" err="1"/>
              <a:t>wk</a:t>
            </a:r>
            <a:r>
              <a:rPr lang="en-US" dirty="0"/>
              <a:t>; sodium ferric </a:t>
            </a:r>
            <a:r>
              <a:rPr lang="en-US" dirty="0" err="1"/>
              <a:t>gluconate</a:t>
            </a:r>
            <a:r>
              <a:rPr lang="en-US" dirty="0"/>
              <a:t> 62.5-125 mg/</a:t>
            </a:r>
            <a:r>
              <a:rPr lang="en-US" dirty="0" err="1"/>
              <a:t>wk</a:t>
            </a:r>
            <a:r>
              <a:rPr lang="en-US" dirty="0"/>
              <a:t>).</a:t>
            </a:r>
          </a:p>
          <a:p>
            <a:pPr marL="114300" indent="0" algn="just">
              <a:buNone/>
            </a:pPr>
            <a:endParaRPr lang="en-US" dirty="0"/>
          </a:p>
          <a:p>
            <a:pPr algn="just"/>
            <a:r>
              <a:rPr lang="en-US" dirty="0"/>
              <a:t> As a general practice, if IV iron doses higher than those currently approved are needed, they should be </a:t>
            </a:r>
            <a:r>
              <a:rPr lang="en-US" u="sng" dirty="0"/>
              <a:t>infused over a longer period of time </a:t>
            </a:r>
            <a:r>
              <a:rPr lang="en-US" dirty="0"/>
              <a:t>(</a:t>
            </a:r>
            <a:r>
              <a:rPr lang="en-US" dirty="0" err="1"/>
              <a:t>eg</a:t>
            </a:r>
            <a:r>
              <a:rPr lang="en-US" dirty="0"/>
              <a:t>, at </a:t>
            </a:r>
            <a:r>
              <a:rPr lang="en-US" b="1" dirty="0"/>
              <a:t>least 2-4 hours</a:t>
            </a:r>
            <a:r>
              <a:rPr lang="en-US" dirty="0"/>
              <a:t>) due to the risk of hypersensitivity reactions, hypotension, dizziness, and nausea. </a:t>
            </a:r>
          </a:p>
          <a:p>
            <a:endParaRPr lang="en-US" dirty="0"/>
          </a:p>
        </p:txBody>
      </p:sp>
    </p:spTree>
    <p:extLst>
      <p:ext uri="{BB962C8B-B14F-4D97-AF65-F5344CB8AC3E}">
        <p14:creationId xmlns:p14="http://schemas.microsoft.com/office/powerpoint/2010/main" val="3935004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620000" cy="1143000"/>
          </a:xfrm>
        </p:spPr>
        <p:txBody>
          <a:bodyPr/>
          <a:lstStyle/>
          <a:p>
            <a:pPr algn="ctr"/>
            <a:r>
              <a:rPr lang="en-US" b="1" dirty="0"/>
              <a:t>Test dose for dextran</a:t>
            </a:r>
          </a:p>
        </p:txBody>
      </p:sp>
      <p:sp>
        <p:nvSpPr>
          <p:cNvPr id="3" name="Content Placeholder 2"/>
          <p:cNvSpPr>
            <a:spLocks noGrp="1"/>
          </p:cNvSpPr>
          <p:nvPr>
            <p:ph idx="1"/>
          </p:nvPr>
        </p:nvSpPr>
        <p:spPr>
          <a:xfrm>
            <a:off x="342900" y="1295400"/>
            <a:ext cx="11493500" cy="5257800"/>
          </a:xfrm>
        </p:spPr>
        <p:txBody>
          <a:bodyPr>
            <a:noAutofit/>
          </a:bodyPr>
          <a:lstStyle/>
          <a:p>
            <a:pPr algn="just"/>
            <a:r>
              <a:rPr lang="en-US" sz="2400" dirty="0"/>
              <a:t>Administration of a </a:t>
            </a:r>
            <a:r>
              <a:rPr lang="en-US" sz="2400" b="1" dirty="0"/>
              <a:t>25-mg test dose </a:t>
            </a:r>
            <a:r>
              <a:rPr lang="en-US" sz="2400" dirty="0"/>
              <a:t>is required for all </a:t>
            </a:r>
            <a:r>
              <a:rPr lang="en-US" sz="2400" b="1" dirty="0"/>
              <a:t>iron dextran products</a:t>
            </a:r>
            <a:r>
              <a:rPr lang="en-US" sz="2400" dirty="0"/>
              <a:t>.</a:t>
            </a:r>
          </a:p>
          <a:p>
            <a:pPr marL="0" indent="0" algn="just">
              <a:buNone/>
            </a:pPr>
            <a:endParaRPr lang="en-US" sz="2400" dirty="0"/>
          </a:p>
          <a:p>
            <a:pPr algn="just"/>
            <a:r>
              <a:rPr lang="en-US" sz="2400" dirty="0"/>
              <a:t>This test dose should be administered over </a:t>
            </a:r>
            <a:r>
              <a:rPr lang="en-US" sz="2400" u="sng" dirty="0"/>
              <a:t>at least 30 seconds for </a:t>
            </a:r>
            <a:r>
              <a:rPr lang="en-US" sz="2400" u="sng" dirty="0" err="1"/>
              <a:t>InFeD</a:t>
            </a:r>
            <a:r>
              <a:rPr lang="en-US" sz="2400" u="sng" dirty="0"/>
              <a:t> and 5 minutes for </a:t>
            </a:r>
            <a:r>
              <a:rPr lang="en-US" sz="2400" u="sng" dirty="0" err="1"/>
              <a:t>Dexferrum</a:t>
            </a:r>
            <a:r>
              <a:rPr lang="en-US" sz="2400" dirty="0"/>
              <a:t>. </a:t>
            </a:r>
          </a:p>
          <a:p>
            <a:pPr algn="just"/>
            <a:endParaRPr lang="en-US" sz="2400" dirty="0"/>
          </a:p>
          <a:p>
            <a:pPr algn="just"/>
            <a:r>
              <a:rPr lang="en-US" sz="2400" dirty="0"/>
              <a:t>It is recommended that patients be observed for </a:t>
            </a:r>
            <a:r>
              <a:rPr lang="en-US" sz="2400" b="1" dirty="0"/>
              <a:t>at least 1 hour </a:t>
            </a:r>
            <a:r>
              <a:rPr lang="en-US" sz="2400" dirty="0"/>
              <a:t>before administering the remainder of the dose.</a:t>
            </a:r>
          </a:p>
          <a:p>
            <a:pPr algn="just"/>
            <a:endParaRPr lang="en-US" sz="2400" dirty="0"/>
          </a:p>
          <a:p>
            <a:pPr algn="just"/>
            <a:r>
              <a:rPr lang="en-US" sz="2400" dirty="0"/>
              <a:t>Regardless of which IV iron agent is used all patients should be monitored for signs and symptoms of hypersensitivity for </a:t>
            </a:r>
            <a:r>
              <a:rPr lang="en-US" sz="2400" b="1" dirty="0"/>
              <a:t>at least 30 </a:t>
            </a:r>
            <a:r>
              <a:rPr lang="en-US" sz="2400" dirty="0"/>
              <a:t>minutes following completion of a dose.</a:t>
            </a:r>
          </a:p>
          <a:p>
            <a:pPr algn="just"/>
            <a:r>
              <a:rPr lang="en-US" sz="2400" dirty="0"/>
              <a:t>KDIGO clinical practice guidelines suggest monitoring patients for at least 60 minutes following administration of IV iron.</a:t>
            </a:r>
          </a:p>
        </p:txBody>
      </p:sp>
    </p:spTree>
    <p:extLst>
      <p:ext uri="{BB962C8B-B14F-4D97-AF65-F5344CB8AC3E}">
        <p14:creationId xmlns:p14="http://schemas.microsoft.com/office/powerpoint/2010/main" val="3017342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descr="Erythropoiesis Stimulating Medicines | Ask Hematologist | Understand  Hematology">
            <a:extLst>
              <a:ext uri="{FF2B5EF4-FFF2-40B4-BE49-F238E27FC236}">
                <a16:creationId xmlns:a16="http://schemas.microsoft.com/office/drawing/2014/main" id="{756D30FE-8E56-4829-AFFC-5079B3E7A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3429000"/>
            <a:ext cx="5915025" cy="3105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8D6DC5A-ED03-45C7-B4C1-520A70607E92}"/>
              </a:ext>
            </a:extLst>
          </p:cNvPr>
          <p:cNvSpPr txBox="1">
            <a:spLocks/>
          </p:cNvSpPr>
          <p:nvPr/>
        </p:nvSpPr>
        <p:spPr>
          <a:xfrm>
            <a:off x="215900" y="2166937"/>
            <a:ext cx="10515600" cy="100965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333333"/>
                </a:solidFill>
                <a:latin typeface="Source Sans Pro" panose="020B0503030403020204" pitchFamily="34" charset="0"/>
              </a:rPr>
              <a:t>Erythropoiesis-Stimulating Agent Therapy</a:t>
            </a:r>
            <a:br>
              <a:rPr lang="en-US" b="1" dirty="0">
                <a:solidFill>
                  <a:srgbClr val="333333"/>
                </a:solidFill>
                <a:latin typeface="Source Sans Pro" panose="020B0503030403020204" pitchFamily="34" charset="0"/>
              </a:rPr>
            </a:br>
            <a:endParaRPr lang="en-US" dirty="0"/>
          </a:p>
        </p:txBody>
      </p:sp>
    </p:spTree>
    <p:extLst>
      <p:ext uri="{BB962C8B-B14F-4D97-AF65-F5344CB8AC3E}">
        <p14:creationId xmlns:p14="http://schemas.microsoft.com/office/powerpoint/2010/main" val="2473632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ADC50-F04F-43D5-81FD-888B67973078}"/>
              </a:ext>
            </a:extLst>
          </p:cNvPr>
          <p:cNvSpPr>
            <a:spLocks noGrp="1"/>
          </p:cNvSpPr>
          <p:nvPr>
            <p:ph idx="1"/>
          </p:nvPr>
        </p:nvSpPr>
        <p:spPr>
          <a:xfrm>
            <a:off x="660400" y="889000"/>
            <a:ext cx="11531600" cy="5605463"/>
          </a:xfrm>
        </p:spPr>
        <p:txBody>
          <a:bodyPr>
            <a:normAutofit/>
          </a:bodyPr>
          <a:lstStyle/>
          <a:p>
            <a:r>
              <a:rPr lang="en-US" b="1" dirty="0"/>
              <a:t>Mechanism of action:</a:t>
            </a:r>
          </a:p>
          <a:p>
            <a:pPr marL="0" indent="0">
              <a:buNone/>
            </a:pPr>
            <a:r>
              <a:rPr lang="en-US" dirty="0"/>
              <a:t>These agents bind to the erythropoietin receptor (EPO-R) on the surface of erythroid progenitor cells and activates intracellular signal transduction pathways which leads finally to proliferation and differentiation of erythrocytes. </a:t>
            </a:r>
          </a:p>
          <a:p>
            <a:pPr marL="0" indent="0">
              <a:buNone/>
            </a:pPr>
            <a:endParaRPr lang="en-US" b="1" dirty="0"/>
          </a:p>
          <a:p>
            <a:r>
              <a:rPr lang="en-US" b="1" dirty="0"/>
              <a:t>Benefits</a:t>
            </a:r>
            <a:r>
              <a:rPr lang="en-US" dirty="0"/>
              <a:t>:</a:t>
            </a:r>
          </a:p>
          <a:p>
            <a:pPr>
              <a:buFontTx/>
              <a:buChar char="-"/>
            </a:pPr>
            <a:r>
              <a:rPr lang="en-US" dirty="0"/>
              <a:t>Improve survival</a:t>
            </a:r>
          </a:p>
          <a:p>
            <a:pPr>
              <a:buFontTx/>
              <a:buChar char="-"/>
            </a:pPr>
            <a:r>
              <a:rPr lang="en-US" dirty="0"/>
              <a:t>Improved quality of life</a:t>
            </a:r>
          </a:p>
          <a:p>
            <a:pPr>
              <a:buFontTx/>
              <a:buChar char="-"/>
            </a:pPr>
            <a:r>
              <a:rPr lang="en-US" dirty="0"/>
              <a:t>Reduced need for transfusions </a:t>
            </a:r>
          </a:p>
        </p:txBody>
      </p:sp>
    </p:spTree>
    <p:extLst>
      <p:ext uri="{BB962C8B-B14F-4D97-AF65-F5344CB8AC3E}">
        <p14:creationId xmlns:p14="http://schemas.microsoft.com/office/powerpoint/2010/main" val="2325225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Keep In Mind - Liberal Dictionary #1447832 - PNG Images - PNGio">
            <a:extLst>
              <a:ext uri="{FF2B5EF4-FFF2-40B4-BE49-F238E27FC236}">
                <a16:creationId xmlns:a16="http://schemas.microsoft.com/office/drawing/2014/main" id="{8A18BA26-EB7E-4234-AC07-72AC63AC7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51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299DD2-835D-4B4B-8164-C8539A17A73A}"/>
              </a:ext>
            </a:extLst>
          </p:cNvPr>
          <p:cNvSpPr txBox="1"/>
          <p:nvPr/>
        </p:nvSpPr>
        <p:spPr>
          <a:xfrm>
            <a:off x="4533900" y="2305615"/>
            <a:ext cx="8013700" cy="2246769"/>
          </a:xfrm>
          <a:prstGeom prst="rect">
            <a:avLst/>
          </a:prstGeom>
          <a:noFill/>
        </p:spPr>
        <p:txBody>
          <a:bodyPr wrap="square">
            <a:spAutoFit/>
          </a:bodyPr>
          <a:lstStyle/>
          <a:p>
            <a:pPr marL="457200" indent="-457200">
              <a:buFontTx/>
              <a:buChar char="-"/>
            </a:pPr>
            <a:r>
              <a:rPr lang="en-US" sz="2800" dirty="0"/>
              <a:t>Takes at least 10 days for new RBC release </a:t>
            </a:r>
          </a:p>
          <a:p>
            <a:pPr marL="457200" indent="-457200">
              <a:buFontTx/>
              <a:buChar char="-"/>
            </a:pPr>
            <a:r>
              <a:rPr lang="en-US" sz="2800" dirty="0"/>
              <a:t>Goal Hg is not to exceed 11-12 g/dL </a:t>
            </a:r>
          </a:p>
          <a:p>
            <a:pPr marL="457200" indent="-457200">
              <a:buFontTx/>
              <a:buChar char="-"/>
            </a:pPr>
            <a:r>
              <a:rPr lang="en-US" sz="2800" dirty="0"/>
              <a:t>Higher or lower target levels associated with increased mortality and CV events </a:t>
            </a:r>
          </a:p>
          <a:p>
            <a:pPr marL="457200" indent="-457200">
              <a:buFontTx/>
              <a:buChar char="-"/>
            </a:pPr>
            <a:r>
              <a:rPr lang="en-US" sz="2800" dirty="0"/>
              <a:t>Target initial rate of Hb rise is 1‐2 g/month </a:t>
            </a:r>
          </a:p>
        </p:txBody>
      </p:sp>
    </p:spTree>
    <p:extLst>
      <p:ext uri="{BB962C8B-B14F-4D97-AF65-F5344CB8AC3E}">
        <p14:creationId xmlns:p14="http://schemas.microsoft.com/office/powerpoint/2010/main" val="553831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DA6B-1382-4073-B828-69E00E3F289E}"/>
              </a:ext>
            </a:extLst>
          </p:cNvPr>
          <p:cNvSpPr>
            <a:spLocks noGrp="1"/>
          </p:cNvSpPr>
          <p:nvPr>
            <p:ph type="title"/>
          </p:nvPr>
        </p:nvSpPr>
        <p:spPr>
          <a:xfrm>
            <a:off x="482600" y="365125"/>
            <a:ext cx="10515600" cy="1325563"/>
          </a:xfrm>
        </p:spPr>
        <p:txBody>
          <a:bodyPr/>
          <a:lstStyle/>
          <a:p>
            <a:r>
              <a:rPr lang="en-US" b="1" dirty="0">
                <a:solidFill>
                  <a:srgbClr val="333333"/>
                </a:solidFill>
                <a:latin typeface="Source Sans Pro" panose="020B0503030403020204" pitchFamily="34" charset="0"/>
              </a:rPr>
              <a:t>Agents: </a:t>
            </a:r>
            <a:endParaRPr lang="en-US" dirty="0"/>
          </a:p>
        </p:txBody>
      </p:sp>
      <p:sp>
        <p:nvSpPr>
          <p:cNvPr id="3" name="Content Placeholder 2">
            <a:extLst>
              <a:ext uri="{FF2B5EF4-FFF2-40B4-BE49-F238E27FC236}">
                <a16:creationId xmlns:a16="http://schemas.microsoft.com/office/drawing/2014/main" id="{EC0F7053-664B-45A9-A997-FBBF2A7C64D5}"/>
              </a:ext>
            </a:extLst>
          </p:cNvPr>
          <p:cNvSpPr>
            <a:spLocks noGrp="1"/>
          </p:cNvSpPr>
          <p:nvPr>
            <p:ph idx="1"/>
          </p:nvPr>
        </p:nvSpPr>
        <p:spPr>
          <a:xfrm>
            <a:off x="317500" y="1825625"/>
            <a:ext cx="11747500" cy="4351338"/>
          </a:xfrm>
        </p:spPr>
        <p:txBody>
          <a:bodyPr>
            <a:normAutofit lnSpcReduction="10000"/>
          </a:bodyPr>
          <a:lstStyle/>
          <a:p>
            <a:r>
              <a:rPr lang="en-US" b="1" i="0" dirty="0">
                <a:solidFill>
                  <a:srgbClr val="343536"/>
                </a:solidFill>
                <a:effectLst/>
                <a:latin typeface="Source Sans Pro" panose="020B0503030403020204" pitchFamily="34" charset="0"/>
              </a:rPr>
              <a:t>Epoetin alfa </a:t>
            </a:r>
            <a:r>
              <a:rPr lang="en-US" b="0" i="0" dirty="0">
                <a:solidFill>
                  <a:srgbClr val="343536"/>
                </a:solidFill>
                <a:effectLst/>
                <a:latin typeface="Source Sans Pro" panose="020B0503030403020204" pitchFamily="34" charset="0"/>
              </a:rPr>
              <a:t>is a glycoprotein manufactured by recombinant DNA technology that has the same amino acid sequence as endogenous erythropoietin. </a:t>
            </a:r>
          </a:p>
          <a:p>
            <a:r>
              <a:rPr lang="en-US" b="1" i="0" dirty="0">
                <a:solidFill>
                  <a:srgbClr val="343536"/>
                </a:solidFill>
                <a:effectLst/>
                <a:latin typeface="Source Sans Pro" panose="020B0503030403020204" pitchFamily="34" charset="0"/>
              </a:rPr>
              <a:t>Darbepoetin alfa</a:t>
            </a:r>
            <a:r>
              <a:rPr lang="en-US" b="0" i="0" dirty="0">
                <a:solidFill>
                  <a:srgbClr val="343536"/>
                </a:solidFill>
                <a:effectLst/>
                <a:latin typeface="Source Sans Pro" panose="020B0503030403020204" pitchFamily="34" charset="0"/>
              </a:rPr>
              <a:t> has two additional </a:t>
            </a:r>
            <a:r>
              <a:rPr lang="en-US" b="0" i="1" dirty="0">
                <a:solidFill>
                  <a:srgbClr val="343536"/>
                </a:solidFill>
                <a:effectLst/>
                <a:latin typeface="Source Sans Pro" panose="020B0503030403020204" pitchFamily="34" charset="0"/>
              </a:rPr>
              <a:t>N</a:t>
            </a:r>
            <a:r>
              <a:rPr lang="en-US" b="0" i="0" dirty="0">
                <a:solidFill>
                  <a:srgbClr val="343536"/>
                </a:solidFill>
                <a:effectLst/>
                <a:latin typeface="Source Sans Pro" panose="020B0503030403020204" pitchFamily="34" charset="0"/>
              </a:rPr>
              <a:t>-linked carbohydrate chains that decrease the affinity for the erythropoietin receptor, but yield a longer duration of activity compared with erythropoietin. </a:t>
            </a:r>
          </a:p>
          <a:p>
            <a:r>
              <a:rPr lang="en-US" b="1" i="0" dirty="0">
                <a:solidFill>
                  <a:srgbClr val="343536"/>
                </a:solidFill>
                <a:effectLst/>
                <a:latin typeface="Source Sans Pro" panose="020B0503030403020204" pitchFamily="34" charset="0"/>
              </a:rPr>
              <a:t>Methoxy PEG-epoetin beta</a:t>
            </a:r>
            <a:r>
              <a:rPr lang="en-US" b="0" i="0" dirty="0">
                <a:solidFill>
                  <a:srgbClr val="343536"/>
                </a:solidFill>
                <a:effectLst/>
                <a:latin typeface="Source Sans Pro" panose="020B0503030403020204" pitchFamily="34" charset="0"/>
              </a:rPr>
              <a:t> is referred to as a continuous erythropoietin receptor activator (CERA), has a much longer half-life than the other ESAs. </a:t>
            </a:r>
          </a:p>
          <a:p>
            <a:r>
              <a:rPr lang="en-US" sz="2600" b="1" i="0" dirty="0">
                <a:solidFill>
                  <a:srgbClr val="343536"/>
                </a:solidFill>
                <a:effectLst/>
                <a:latin typeface="Source Sans Pro" panose="020B0503030403020204" pitchFamily="34" charset="0"/>
              </a:rPr>
              <a:t>All ESAs have the same biologic activity as endogenous erythropoietin in that they bind to and activate the erythropoietin receptor to stimulate erythropoiesis.</a:t>
            </a:r>
            <a:endParaRPr lang="en-US" sz="2600" b="1" dirty="0"/>
          </a:p>
        </p:txBody>
      </p:sp>
    </p:spTree>
    <p:extLst>
      <p:ext uri="{BB962C8B-B14F-4D97-AF65-F5344CB8AC3E}">
        <p14:creationId xmlns:p14="http://schemas.microsoft.com/office/powerpoint/2010/main" val="3709459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722501-64BF-4769-9F75-8EB13C1A58BE}"/>
              </a:ext>
            </a:extLst>
          </p:cNvPr>
          <p:cNvPicPr>
            <a:picLocks noGrp="1" noChangeAspect="1"/>
          </p:cNvPicPr>
          <p:nvPr>
            <p:ph idx="1"/>
          </p:nvPr>
        </p:nvPicPr>
        <p:blipFill rotWithShape="1">
          <a:blip r:embed="rId2"/>
          <a:srcRect l="18150" t="17159" r="20211" b="9449"/>
          <a:stretch/>
        </p:blipFill>
        <p:spPr>
          <a:xfrm>
            <a:off x="304800" y="393700"/>
            <a:ext cx="11696700" cy="6298958"/>
          </a:xfrm>
        </p:spPr>
      </p:pic>
    </p:spTree>
    <p:extLst>
      <p:ext uri="{BB962C8B-B14F-4D97-AF65-F5344CB8AC3E}">
        <p14:creationId xmlns:p14="http://schemas.microsoft.com/office/powerpoint/2010/main" val="3524615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209C-5A9B-4D30-AAE2-834DA0DF7BCD}"/>
              </a:ext>
            </a:extLst>
          </p:cNvPr>
          <p:cNvSpPr>
            <a:spLocks noGrp="1"/>
          </p:cNvSpPr>
          <p:nvPr>
            <p:ph type="title"/>
          </p:nvPr>
        </p:nvSpPr>
        <p:spPr>
          <a:xfrm>
            <a:off x="482600" y="555625"/>
            <a:ext cx="11353800" cy="1325563"/>
          </a:xfrm>
        </p:spPr>
        <p:txBody>
          <a:bodyPr>
            <a:normAutofit/>
          </a:bodyPr>
          <a:lstStyle/>
          <a:p>
            <a:r>
              <a:rPr lang="en-US" b="1" i="0" dirty="0">
                <a:solidFill>
                  <a:srgbClr val="333333"/>
                </a:solidFill>
                <a:effectLst/>
                <a:latin typeface="Source Sans Pro" panose="020B0503030403020204" pitchFamily="34" charset="0"/>
              </a:rPr>
              <a:t>Pharmacokinetics and Pharmacodynamics</a:t>
            </a:r>
            <a:endParaRPr lang="en-US" dirty="0"/>
          </a:p>
        </p:txBody>
      </p:sp>
      <p:sp>
        <p:nvSpPr>
          <p:cNvPr id="3" name="Content Placeholder 2">
            <a:extLst>
              <a:ext uri="{FF2B5EF4-FFF2-40B4-BE49-F238E27FC236}">
                <a16:creationId xmlns:a16="http://schemas.microsoft.com/office/drawing/2014/main" id="{FAFF83D0-8029-4F77-B941-418A3BF9146D}"/>
              </a:ext>
            </a:extLst>
          </p:cNvPr>
          <p:cNvSpPr>
            <a:spLocks noGrp="1"/>
          </p:cNvSpPr>
          <p:nvPr>
            <p:ph idx="1"/>
          </p:nvPr>
        </p:nvSpPr>
        <p:spPr>
          <a:xfrm>
            <a:off x="495300" y="2168525"/>
            <a:ext cx="11214100" cy="4351338"/>
          </a:xfrm>
        </p:spPr>
        <p:txBody>
          <a:bodyPr>
            <a:normAutofit/>
          </a:bodyPr>
          <a:lstStyle/>
          <a:p>
            <a:r>
              <a:rPr lang="en-US" b="0" i="0" dirty="0">
                <a:solidFill>
                  <a:srgbClr val="343536"/>
                </a:solidFill>
                <a:effectLst/>
                <a:latin typeface="Source Sans Pro" panose="020B0503030403020204" pitchFamily="34" charset="0"/>
              </a:rPr>
              <a:t>All available ESAs: IV or the subcutaneous (</a:t>
            </a:r>
            <a:r>
              <a:rPr lang="en-US" b="0" i="0" dirty="0" err="1">
                <a:solidFill>
                  <a:srgbClr val="343536"/>
                </a:solidFill>
                <a:effectLst/>
                <a:latin typeface="Source Sans Pro" panose="020B0503030403020204" pitchFamily="34" charset="0"/>
              </a:rPr>
              <a:t>SubQ</a:t>
            </a:r>
            <a:r>
              <a:rPr lang="en-US" b="0" i="0" dirty="0">
                <a:solidFill>
                  <a:srgbClr val="343536"/>
                </a:solidFill>
                <a:effectLst/>
                <a:latin typeface="Source Sans Pro" panose="020B0503030403020204" pitchFamily="34" charset="0"/>
              </a:rPr>
              <a:t>) route. The prolonged half-lives of </a:t>
            </a:r>
            <a:r>
              <a:rPr lang="en-US" b="1" i="0" dirty="0">
                <a:solidFill>
                  <a:srgbClr val="343536"/>
                </a:solidFill>
                <a:effectLst/>
                <a:latin typeface="Source Sans Pro" panose="020B0503030403020204" pitchFamily="34" charset="0"/>
              </a:rPr>
              <a:t>darbepoetin</a:t>
            </a:r>
            <a:r>
              <a:rPr lang="en-US" b="0" i="0" dirty="0">
                <a:solidFill>
                  <a:srgbClr val="343536"/>
                </a:solidFill>
                <a:effectLst/>
                <a:latin typeface="Source Sans Pro" panose="020B0503030403020204" pitchFamily="34" charset="0"/>
              </a:rPr>
              <a:t> alfa and </a:t>
            </a:r>
            <a:r>
              <a:rPr lang="en-US" b="1" i="0" dirty="0">
                <a:solidFill>
                  <a:srgbClr val="343536"/>
                </a:solidFill>
                <a:effectLst/>
                <a:latin typeface="Source Sans Pro" panose="020B0503030403020204" pitchFamily="34" charset="0"/>
              </a:rPr>
              <a:t>methoxy PEG-epoetin beta </a:t>
            </a:r>
            <a:r>
              <a:rPr lang="en-US" b="0" i="0" dirty="0">
                <a:solidFill>
                  <a:srgbClr val="343536"/>
                </a:solidFill>
                <a:effectLst/>
                <a:latin typeface="Source Sans Pro" panose="020B0503030403020204" pitchFamily="34" charset="0"/>
              </a:rPr>
              <a:t>offer the advantage of </a:t>
            </a:r>
            <a:r>
              <a:rPr lang="en-US" b="0" i="0" u="sng" dirty="0">
                <a:solidFill>
                  <a:srgbClr val="343536"/>
                </a:solidFill>
                <a:effectLst/>
                <a:latin typeface="Source Sans Pro" panose="020B0503030403020204" pitchFamily="34" charset="0"/>
              </a:rPr>
              <a:t>less-frequent dosing</a:t>
            </a:r>
            <a:r>
              <a:rPr lang="en-US" b="0" i="0" dirty="0">
                <a:solidFill>
                  <a:srgbClr val="343536"/>
                </a:solidFill>
                <a:effectLst/>
                <a:latin typeface="Source Sans Pro" panose="020B0503030403020204" pitchFamily="34" charset="0"/>
              </a:rPr>
              <a:t>. </a:t>
            </a:r>
          </a:p>
          <a:p>
            <a:pPr marL="0" indent="0">
              <a:buNone/>
            </a:pPr>
            <a:endParaRPr lang="en-US" b="0" i="0" dirty="0">
              <a:solidFill>
                <a:srgbClr val="343536"/>
              </a:solidFill>
              <a:effectLst/>
              <a:latin typeface="Source Sans Pro" panose="020B0503030403020204" pitchFamily="34" charset="0"/>
            </a:endParaRPr>
          </a:p>
          <a:p>
            <a:r>
              <a:rPr lang="en-US" b="0" i="0" dirty="0">
                <a:solidFill>
                  <a:srgbClr val="343536"/>
                </a:solidFill>
                <a:effectLst/>
                <a:latin typeface="Source Sans Pro" panose="020B0503030403020204" pitchFamily="34" charset="0"/>
              </a:rPr>
              <a:t>It is important to evaluate the Hb response over several weeks and not make dosing changes too soon. </a:t>
            </a:r>
            <a:endParaRPr lang="en-US" dirty="0"/>
          </a:p>
        </p:txBody>
      </p:sp>
    </p:spTree>
    <p:extLst>
      <p:ext uri="{BB962C8B-B14F-4D97-AF65-F5344CB8AC3E}">
        <p14:creationId xmlns:p14="http://schemas.microsoft.com/office/powerpoint/2010/main" val="228746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1546-44C0-44E6-93B9-E8667CE2BB98}"/>
              </a:ext>
            </a:extLst>
          </p:cNvPr>
          <p:cNvSpPr>
            <a:spLocks noGrp="1"/>
          </p:cNvSpPr>
          <p:nvPr>
            <p:ph type="title"/>
          </p:nvPr>
        </p:nvSpPr>
        <p:spPr/>
        <p:txBody>
          <a:bodyPr/>
          <a:lstStyle/>
          <a:p>
            <a:r>
              <a:rPr lang="en-US" b="1" i="0" dirty="0">
                <a:solidFill>
                  <a:srgbClr val="333333"/>
                </a:solidFill>
                <a:effectLst/>
                <a:latin typeface="Source Sans Pro" panose="020B0503030403020204" pitchFamily="34" charset="0"/>
              </a:rPr>
              <a:t>Efficacy</a:t>
            </a:r>
            <a:br>
              <a:rPr lang="en-US" b="1" i="0" dirty="0">
                <a:solidFill>
                  <a:srgbClr val="333333"/>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2D281C9F-E91A-487D-B034-3C5628EBE926}"/>
              </a:ext>
            </a:extLst>
          </p:cNvPr>
          <p:cNvSpPr>
            <a:spLocks noGrp="1"/>
          </p:cNvSpPr>
          <p:nvPr>
            <p:ph idx="1"/>
          </p:nvPr>
        </p:nvSpPr>
        <p:spPr>
          <a:xfrm>
            <a:off x="838200" y="1371600"/>
            <a:ext cx="11264900" cy="4894263"/>
          </a:xfrm>
        </p:spPr>
        <p:txBody>
          <a:bodyPr>
            <a:normAutofit fontScale="92500" lnSpcReduction="10000"/>
          </a:bodyPr>
          <a:lstStyle/>
          <a:p>
            <a:pPr algn="l"/>
            <a:r>
              <a:rPr lang="en-US" b="0" i="0" dirty="0">
                <a:solidFill>
                  <a:srgbClr val="343536"/>
                </a:solidFill>
                <a:effectLst/>
                <a:latin typeface="Source Sans Pro" panose="020B0503030403020204" pitchFamily="34" charset="0"/>
              </a:rPr>
              <a:t>The most common causes of </a:t>
            </a:r>
            <a:r>
              <a:rPr lang="en-US" b="0" i="0" dirty="0">
                <a:solidFill>
                  <a:srgbClr val="FF0000"/>
                </a:solidFill>
                <a:effectLst/>
                <a:latin typeface="Source Sans Pro" panose="020B0503030403020204" pitchFamily="34" charset="0"/>
              </a:rPr>
              <a:t>resistance</a:t>
            </a:r>
            <a:r>
              <a:rPr lang="en-US" b="0" i="0" dirty="0">
                <a:solidFill>
                  <a:srgbClr val="343536"/>
                </a:solidFill>
                <a:effectLst/>
                <a:latin typeface="Source Sans Pro" panose="020B0503030403020204" pitchFamily="34" charset="0"/>
              </a:rPr>
              <a:t> are:</a:t>
            </a:r>
          </a:p>
          <a:p>
            <a:pPr marL="0" indent="0" algn="l">
              <a:buNone/>
            </a:pPr>
            <a:r>
              <a:rPr lang="en-US" dirty="0">
                <a:solidFill>
                  <a:srgbClr val="343536"/>
                </a:solidFill>
                <a:latin typeface="Source Sans Pro" panose="020B0503030403020204" pitchFamily="34" charset="0"/>
              </a:rPr>
              <a:t>- I</a:t>
            </a:r>
            <a:r>
              <a:rPr lang="en-US" b="0" i="0" dirty="0">
                <a:solidFill>
                  <a:srgbClr val="343536"/>
                </a:solidFill>
                <a:effectLst/>
                <a:latin typeface="Source Sans Pro" panose="020B0503030403020204" pitchFamily="34" charset="0"/>
              </a:rPr>
              <a:t>ron deficiency.</a:t>
            </a:r>
          </a:p>
          <a:p>
            <a:pPr marL="0" indent="0" algn="l">
              <a:buNone/>
            </a:pPr>
            <a:r>
              <a:rPr lang="en-US" dirty="0">
                <a:solidFill>
                  <a:srgbClr val="343536"/>
                </a:solidFill>
                <a:latin typeface="Source Sans Pro" panose="020B0503030403020204" pitchFamily="34" charset="0"/>
              </a:rPr>
              <a:t>- A</a:t>
            </a:r>
            <a:r>
              <a:rPr lang="en-US" b="0" i="0" dirty="0">
                <a:solidFill>
                  <a:srgbClr val="343536"/>
                </a:solidFill>
                <a:effectLst/>
                <a:latin typeface="Source Sans Pro" panose="020B0503030403020204" pitchFamily="34" charset="0"/>
              </a:rPr>
              <a:t>cute illness, inflammation, infection.</a:t>
            </a:r>
          </a:p>
          <a:p>
            <a:pPr marL="0" indent="0" algn="l">
              <a:buNone/>
            </a:pPr>
            <a:r>
              <a:rPr lang="en-US" dirty="0">
                <a:solidFill>
                  <a:srgbClr val="343536"/>
                </a:solidFill>
                <a:latin typeface="Source Sans Pro" panose="020B0503030403020204" pitchFamily="34" charset="0"/>
              </a:rPr>
              <a:t>- C</a:t>
            </a:r>
            <a:r>
              <a:rPr lang="en-US" b="0" i="0" dirty="0">
                <a:solidFill>
                  <a:srgbClr val="343536"/>
                </a:solidFill>
                <a:effectLst/>
                <a:latin typeface="Source Sans Pro" panose="020B0503030403020204" pitchFamily="34" charset="0"/>
              </a:rPr>
              <a:t>hronic bleeding.</a:t>
            </a:r>
          </a:p>
          <a:p>
            <a:pPr marL="0" indent="0" algn="l">
              <a:buNone/>
            </a:pPr>
            <a:r>
              <a:rPr lang="en-US" dirty="0">
                <a:solidFill>
                  <a:srgbClr val="343536"/>
                </a:solidFill>
                <a:latin typeface="Source Sans Pro" panose="020B0503030403020204" pitchFamily="34" charset="0"/>
              </a:rPr>
              <a:t>- A</a:t>
            </a:r>
            <a:r>
              <a:rPr lang="en-US" b="0" i="0" dirty="0">
                <a:solidFill>
                  <a:srgbClr val="343536"/>
                </a:solidFill>
                <a:effectLst/>
                <a:latin typeface="Source Sans Pro" panose="020B0503030403020204" pitchFamily="34" charset="0"/>
              </a:rPr>
              <a:t>luminum toxicity.</a:t>
            </a:r>
          </a:p>
          <a:p>
            <a:pPr marL="0" indent="0" algn="l">
              <a:buNone/>
            </a:pPr>
            <a:r>
              <a:rPr lang="en-US" dirty="0">
                <a:solidFill>
                  <a:srgbClr val="343536"/>
                </a:solidFill>
                <a:latin typeface="Source Sans Pro" panose="020B0503030403020204" pitchFamily="34" charset="0"/>
              </a:rPr>
              <a:t>- M</a:t>
            </a:r>
            <a:r>
              <a:rPr lang="en-US" b="0" i="0" dirty="0">
                <a:solidFill>
                  <a:srgbClr val="343536"/>
                </a:solidFill>
                <a:effectLst/>
                <a:latin typeface="Source Sans Pro" panose="020B0503030403020204" pitchFamily="34" charset="0"/>
              </a:rPr>
              <a:t>alnutrition.</a:t>
            </a:r>
          </a:p>
          <a:p>
            <a:pPr marL="0" indent="0" algn="l">
              <a:buNone/>
            </a:pPr>
            <a:r>
              <a:rPr lang="en-US" dirty="0">
                <a:solidFill>
                  <a:srgbClr val="343536"/>
                </a:solidFill>
                <a:latin typeface="Source Sans Pro" panose="020B0503030403020204" pitchFamily="34" charset="0"/>
              </a:rPr>
              <a:t>- H</a:t>
            </a:r>
            <a:r>
              <a:rPr lang="en-US" b="0" i="0" dirty="0">
                <a:solidFill>
                  <a:srgbClr val="343536"/>
                </a:solidFill>
                <a:effectLst/>
                <a:latin typeface="Source Sans Pro" panose="020B0503030403020204" pitchFamily="34" charset="0"/>
              </a:rPr>
              <a:t>yperparathyroidism.</a:t>
            </a:r>
          </a:p>
          <a:p>
            <a:pPr marL="0" indent="0" algn="l">
              <a:buNone/>
            </a:pPr>
            <a:r>
              <a:rPr lang="en-US" dirty="0">
                <a:solidFill>
                  <a:srgbClr val="343536"/>
                </a:solidFill>
                <a:latin typeface="Source Sans Pro" panose="020B0503030403020204" pitchFamily="34" charset="0"/>
              </a:rPr>
              <a:t>- C</a:t>
            </a:r>
            <a:r>
              <a:rPr lang="en-US" b="0" i="0" dirty="0">
                <a:solidFill>
                  <a:srgbClr val="343536"/>
                </a:solidFill>
                <a:effectLst/>
                <a:latin typeface="Source Sans Pro" panose="020B0503030403020204" pitchFamily="34" charset="0"/>
              </a:rPr>
              <a:t>ancer and chemotherapy.</a:t>
            </a:r>
            <a:r>
              <a:rPr lang="en-US" b="0" i="0" baseline="30000" dirty="0">
                <a:solidFill>
                  <a:srgbClr val="005E8D"/>
                </a:solidFill>
                <a:effectLst/>
                <a:latin typeface="Source Sans Pro" panose="020B0503030403020204" pitchFamily="34" charset="0"/>
              </a:rPr>
              <a:t> </a:t>
            </a:r>
          </a:p>
          <a:p>
            <a:pPr marL="0" indent="0" algn="l">
              <a:buNone/>
            </a:pPr>
            <a:r>
              <a:rPr lang="en-US" b="0" i="0" dirty="0">
                <a:solidFill>
                  <a:srgbClr val="343536"/>
                </a:solidFill>
                <a:effectLst/>
                <a:latin typeface="Source Sans Pro" panose="020B0503030403020204" pitchFamily="34" charset="0"/>
              </a:rPr>
              <a:t>- Deficiencies in folate and vitamin B</a:t>
            </a:r>
            <a:r>
              <a:rPr lang="en-US" b="0" i="0" baseline="-25000" dirty="0">
                <a:solidFill>
                  <a:srgbClr val="343536"/>
                </a:solidFill>
                <a:effectLst/>
                <a:latin typeface="Source Sans Pro" panose="020B0503030403020204" pitchFamily="34" charset="0"/>
              </a:rPr>
              <a:t>12</a:t>
            </a:r>
            <a:r>
              <a:rPr lang="en-US" b="0" i="0" dirty="0">
                <a:solidFill>
                  <a:srgbClr val="343536"/>
                </a:solidFill>
                <a:effectLst/>
                <a:latin typeface="Source Sans Pro" panose="020B0503030403020204" pitchFamily="34" charset="0"/>
              </a:rPr>
              <a:t> should also be considered.</a:t>
            </a:r>
          </a:p>
          <a:p>
            <a:pPr marL="0" indent="0" algn="l">
              <a:buNone/>
            </a:pPr>
            <a:r>
              <a:rPr lang="en-US" b="0" i="0" dirty="0">
                <a:solidFill>
                  <a:srgbClr val="343536"/>
                </a:solidFill>
                <a:effectLst/>
                <a:latin typeface="Source Sans Pro" panose="020B0503030403020204" pitchFamily="34" charset="0"/>
              </a:rPr>
              <a:t>- Use of ACEIs and ARBs has also been associated with </a:t>
            </a:r>
            <a:r>
              <a:rPr lang="en-US" b="0" i="0" dirty="0" err="1">
                <a:solidFill>
                  <a:srgbClr val="343536"/>
                </a:solidFill>
                <a:effectLst/>
                <a:latin typeface="Source Sans Pro" panose="020B0503030403020204" pitchFamily="34" charset="0"/>
              </a:rPr>
              <a:t>hyporesponsiveness</a:t>
            </a:r>
            <a:r>
              <a:rPr lang="en-US" b="0" i="0" dirty="0">
                <a:solidFill>
                  <a:srgbClr val="343536"/>
                </a:solidFill>
                <a:effectLst/>
                <a:latin typeface="Source Sans Pro" panose="020B0503030403020204" pitchFamily="34" charset="0"/>
              </a:rPr>
              <a:t> to ESA therapy.</a:t>
            </a:r>
          </a:p>
          <a:p>
            <a:endParaRPr lang="en-US" dirty="0"/>
          </a:p>
        </p:txBody>
      </p:sp>
    </p:spTree>
    <p:extLst>
      <p:ext uri="{BB962C8B-B14F-4D97-AF65-F5344CB8AC3E}">
        <p14:creationId xmlns:p14="http://schemas.microsoft.com/office/powerpoint/2010/main" val="1905193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63D4-9C57-4751-B55E-7E20AFE14B2D}"/>
              </a:ext>
            </a:extLst>
          </p:cNvPr>
          <p:cNvSpPr>
            <a:spLocks noGrp="1"/>
          </p:cNvSpPr>
          <p:nvPr>
            <p:ph type="title"/>
          </p:nvPr>
        </p:nvSpPr>
        <p:spPr>
          <a:noFill/>
        </p:spPr>
        <p:txBody>
          <a:bodyPr/>
          <a:lstStyle/>
          <a:p>
            <a:r>
              <a:rPr lang="en-US" b="1" dirty="0">
                <a:effectLst>
                  <a:outerShdw blurRad="38100" dist="38100" dir="2700000" algn="tl">
                    <a:srgbClr val="000000">
                      <a:alpha val="43137"/>
                    </a:srgbClr>
                  </a:outerShdw>
                </a:effectLst>
              </a:rPr>
              <a:t>Adverse Effects</a:t>
            </a:r>
          </a:p>
        </p:txBody>
      </p:sp>
      <p:sp>
        <p:nvSpPr>
          <p:cNvPr id="3" name="Content Placeholder 2">
            <a:extLst>
              <a:ext uri="{FF2B5EF4-FFF2-40B4-BE49-F238E27FC236}">
                <a16:creationId xmlns:a16="http://schemas.microsoft.com/office/drawing/2014/main" id="{6A8DB29A-9D17-4A57-9EDB-6F8DC4F8CBBF}"/>
              </a:ext>
            </a:extLst>
          </p:cNvPr>
          <p:cNvSpPr>
            <a:spLocks noGrp="1"/>
          </p:cNvSpPr>
          <p:nvPr>
            <p:ph idx="1"/>
          </p:nvPr>
        </p:nvSpPr>
        <p:spPr/>
        <p:txBody>
          <a:bodyPr>
            <a:normAutofit fontScale="92500" lnSpcReduction="10000"/>
          </a:bodyPr>
          <a:lstStyle/>
          <a:p>
            <a:pPr>
              <a:buFont typeface="Courier New" panose="02070309020205020404" pitchFamily="49" charset="0"/>
              <a:buChar char="o"/>
            </a:pPr>
            <a:r>
              <a:rPr lang="en-US" dirty="0"/>
              <a:t> </a:t>
            </a:r>
            <a:r>
              <a:rPr lang="en-US" b="1" dirty="0"/>
              <a:t>Hypertension: </a:t>
            </a:r>
            <a:r>
              <a:rPr lang="en-US" dirty="0"/>
              <a:t>most common side effect</a:t>
            </a:r>
            <a:br>
              <a:rPr lang="en-US" dirty="0"/>
            </a:br>
            <a:r>
              <a:rPr lang="en-US" dirty="0"/>
              <a:t>        </a:t>
            </a:r>
            <a:br>
              <a:rPr lang="en-US" dirty="0"/>
            </a:br>
            <a:r>
              <a:rPr lang="en-US" dirty="0"/>
              <a:t>       </a:t>
            </a:r>
            <a:r>
              <a:rPr lang="en-US" dirty="0">
                <a:solidFill>
                  <a:srgbClr val="FF0000"/>
                </a:solidFill>
              </a:rPr>
              <a:t>C/I for patients with uncontrolled blood pressure.</a:t>
            </a:r>
          </a:p>
          <a:p>
            <a:pPr>
              <a:buFont typeface="Courier New" panose="02070309020205020404" pitchFamily="49" charset="0"/>
              <a:buChar char="o"/>
            </a:pPr>
            <a:r>
              <a:rPr lang="en-US" dirty="0"/>
              <a:t> </a:t>
            </a:r>
            <a:r>
              <a:rPr lang="en-US" b="1" dirty="0"/>
              <a:t>Seizures: </a:t>
            </a:r>
            <a:r>
              <a:rPr lang="en-US" dirty="0"/>
              <a:t>particularly within the first 90 days of starting therapy. </a:t>
            </a:r>
          </a:p>
          <a:p>
            <a:pPr>
              <a:buFont typeface="Courier New" panose="02070309020205020404" pitchFamily="49" charset="0"/>
              <a:buChar char="o"/>
            </a:pPr>
            <a:r>
              <a:rPr lang="en-US" dirty="0"/>
              <a:t> </a:t>
            </a:r>
            <a:r>
              <a:rPr lang="en-US" b="1" dirty="0"/>
              <a:t>Thrombosis of the HD vascular access site </a:t>
            </a:r>
            <a:r>
              <a:rPr lang="en-US" dirty="0"/>
              <a:t>and other thromboembolic events were reported when ESAs were used to target Hb greater than 13 g/dL.</a:t>
            </a:r>
          </a:p>
          <a:p>
            <a:pPr>
              <a:buFont typeface="Courier New" panose="02070309020205020404" pitchFamily="49" charset="0"/>
              <a:buChar char="o"/>
            </a:pPr>
            <a:endParaRPr lang="en-US" dirty="0"/>
          </a:p>
          <a:p>
            <a:pPr marL="0" indent="0">
              <a:buNone/>
            </a:pPr>
            <a:r>
              <a:rPr lang="en-US" b="1" dirty="0">
                <a:solidFill>
                  <a:srgbClr val="333333"/>
                </a:solidFill>
              </a:rPr>
              <a:t>So: </a:t>
            </a:r>
          </a:p>
          <a:p>
            <a:pPr marL="0" indent="0">
              <a:buNone/>
            </a:pPr>
            <a:r>
              <a:rPr lang="en-US" dirty="0">
                <a:solidFill>
                  <a:srgbClr val="333333"/>
                </a:solidFill>
                <a:effectLst/>
              </a:rPr>
              <a:t>close monitoring of the rate of rise in </a:t>
            </a:r>
            <a:r>
              <a:rPr lang="en-US" b="1" dirty="0">
                <a:solidFill>
                  <a:srgbClr val="333333"/>
                </a:solidFill>
                <a:effectLst/>
              </a:rPr>
              <a:t>Hb, changes in blood pressure, and neurologic</a:t>
            </a:r>
            <a:r>
              <a:rPr lang="en-US" dirty="0">
                <a:solidFill>
                  <a:srgbClr val="333333"/>
                </a:solidFill>
                <a:effectLst/>
              </a:rPr>
              <a:t> </a:t>
            </a:r>
            <a:r>
              <a:rPr lang="en-US" b="1" dirty="0">
                <a:solidFill>
                  <a:srgbClr val="333333"/>
                </a:solidFill>
                <a:effectLst/>
              </a:rPr>
              <a:t>symptoms</a:t>
            </a:r>
            <a:r>
              <a:rPr lang="en-US" dirty="0">
                <a:solidFill>
                  <a:srgbClr val="333333"/>
                </a:solidFill>
                <a:effectLst/>
              </a:rPr>
              <a:t> following initiation of therapy or a change in ESA dose.</a:t>
            </a:r>
          </a:p>
        </p:txBody>
      </p:sp>
      <p:cxnSp>
        <p:nvCxnSpPr>
          <p:cNvPr id="5" name="Connector: Curved 4">
            <a:extLst>
              <a:ext uri="{FF2B5EF4-FFF2-40B4-BE49-F238E27FC236}">
                <a16:creationId xmlns:a16="http://schemas.microsoft.com/office/drawing/2014/main" id="{BCA42352-6F6B-437A-8084-6B0DA97F041D}"/>
              </a:ext>
            </a:extLst>
          </p:cNvPr>
          <p:cNvCxnSpPr>
            <a:cxnSpLocks/>
          </p:cNvCxnSpPr>
          <p:nvPr/>
        </p:nvCxnSpPr>
        <p:spPr>
          <a:xfrm rot="16200000" flipH="1">
            <a:off x="1263650" y="2228850"/>
            <a:ext cx="431800" cy="317500"/>
          </a:xfrm>
          <a:prstGeom prst="curvedConnector3">
            <a:avLst>
              <a:gd name="adj1" fmla="val 61765"/>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2111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09D5-93A9-4C4B-A1E0-0863C16CD1B1}"/>
              </a:ext>
            </a:extLst>
          </p:cNvPr>
          <p:cNvSpPr>
            <a:spLocks noGrp="1"/>
          </p:cNvSpPr>
          <p:nvPr>
            <p:ph type="title"/>
          </p:nvPr>
        </p:nvSpPr>
        <p:spPr/>
        <p:txBody>
          <a:bodyPr/>
          <a:lstStyle/>
          <a:p>
            <a:r>
              <a:rPr lang="en-US" b="1" dirty="0"/>
              <a:t>When to refer to nephrologist?</a:t>
            </a:r>
          </a:p>
        </p:txBody>
      </p:sp>
      <p:sp>
        <p:nvSpPr>
          <p:cNvPr id="3" name="Content Placeholder 2">
            <a:extLst>
              <a:ext uri="{FF2B5EF4-FFF2-40B4-BE49-F238E27FC236}">
                <a16:creationId xmlns:a16="http://schemas.microsoft.com/office/drawing/2014/main" id="{CEF4115F-3DFD-4125-9C13-57FB5C4FD525}"/>
              </a:ext>
            </a:extLst>
          </p:cNvPr>
          <p:cNvSpPr>
            <a:spLocks noGrp="1"/>
          </p:cNvSpPr>
          <p:nvPr>
            <p:ph idx="1"/>
          </p:nvPr>
        </p:nvSpPr>
        <p:spPr/>
        <p:txBody>
          <a:bodyPr>
            <a:normAutofit lnSpcReduction="10000"/>
          </a:bodyPr>
          <a:lstStyle/>
          <a:p>
            <a:r>
              <a:rPr lang="en-US" dirty="0"/>
              <a:t>Persistent and significant albuminuria (</a:t>
            </a:r>
            <a:r>
              <a:rPr lang="en-US" dirty="0" err="1"/>
              <a:t>uACR</a:t>
            </a:r>
            <a:r>
              <a:rPr lang="en-US" dirty="0"/>
              <a:t> &gt;1000 mg/g or 110 mg/mmol).</a:t>
            </a:r>
          </a:p>
          <a:p>
            <a:r>
              <a:rPr lang="en-US" dirty="0"/>
              <a:t>Progression of CKD (</a:t>
            </a:r>
            <a:r>
              <a:rPr lang="en-US" dirty="0" err="1"/>
              <a:t>eg</a:t>
            </a:r>
            <a:r>
              <a:rPr lang="en-US" dirty="0"/>
              <a:t>, a marked but nonacute decline in GFR).</a:t>
            </a:r>
          </a:p>
          <a:p>
            <a:r>
              <a:rPr lang="en-US" dirty="0"/>
              <a:t>Presence of a nonsurgical cause of hematuria, hypertension refractory to treatment (</a:t>
            </a:r>
            <a:r>
              <a:rPr lang="en-US" dirty="0" err="1"/>
              <a:t>eg</a:t>
            </a:r>
            <a:r>
              <a:rPr lang="en-US" dirty="0"/>
              <a:t>, ≥4 antihypertensive agents).</a:t>
            </a:r>
          </a:p>
          <a:p>
            <a:r>
              <a:rPr lang="en-US" dirty="0"/>
              <a:t>Persistent abnormalities of serum potassium.</a:t>
            </a:r>
          </a:p>
          <a:p>
            <a:r>
              <a:rPr lang="en-US" dirty="0"/>
              <a:t>Recurrent or extensive nephrolithiasis.</a:t>
            </a:r>
          </a:p>
          <a:p>
            <a:r>
              <a:rPr lang="en-US" dirty="0"/>
              <a:t>GFR less than 30 mL/min/1.73 m2 (0.29 mL/s/m2).</a:t>
            </a:r>
          </a:p>
          <a:p>
            <a:r>
              <a:rPr lang="en-US" dirty="0"/>
              <a:t>Hereditary kidney disease such as polycystic kidney disease even in the presence of normal GFR and </a:t>
            </a:r>
            <a:r>
              <a:rPr lang="en-US" dirty="0" err="1"/>
              <a:t>uACR</a:t>
            </a:r>
            <a:r>
              <a:rPr lang="en-US" dirty="0"/>
              <a:t>.</a:t>
            </a:r>
          </a:p>
        </p:txBody>
      </p:sp>
    </p:spTree>
    <p:extLst>
      <p:ext uri="{BB962C8B-B14F-4D97-AF65-F5344CB8AC3E}">
        <p14:creationId xmlns:p14="http://schemas.microsoft.com/office/powerpoint/2010/main" val="4121306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90C8D-D448-494E-8AD8-2D90AFF7FF2F}"/>
              </a:ext>
            </a:extLst>
          </p:cNvPr>
          <p:cNvSpPr>
            <a:spLocks noGrp="1"/>
          </p:cNvSpPr>
          <p:nvPr>
            <p:ph idx="1"/>
          </p:nvPr>
        </p:nvSpPr>
        <p:spPr>
          <a:xfrm>
            <a:off x="355600" y="1333500"/>
            <a:ext cx="11544300" cy="4843463"/>
          </a:xfrm>
        </p:spPr>
        <p:txBody>
          <a:bodyPr/>
          <a:lstStyle/>
          <a:p>
            <a:pPr>
              <a:buFont typeface="Courier New" panose="02070309020205020404" pitchFamily="49" charset="0"/>
              <a:buChar char="o"/>
            </a:pPr>
            <a:r>
              <a:rPr lang="en-US" dirty="0"/>
              <a:t> ESAs have also been associated with a </a:t>
            </a:r>
            <a:r>
              <a:rPr lang="en-US" b="1" dirty="0"/>
              <a:t>reduction in overall survival </a:t>
            </a:r>
            <a:r>
              <a:rPr lang="en-US" dirty="0"/>
              <a:t>and increased </a:t>
            </a:r>
            <a:r>
              <a:rPr lang="en-US" b="1" dirty="0"/>
              <a:t>risk of progression of certain tumor types </a:t>
            </a:r>
            <a:r>
              <a:rPr lang="en-US" dirty="0"/>
              <a:t>among CKD patients (</a:t>
            </a:r>
            <a:r>
              <a:rPr lang="en-US" dirty="0" err="1"/>
              <a:t>eg</a:t>
            </a:r>
            <a:r>
              <a:rPr lang="en-US" dirty="0"/>
              <a:t>, head and neck). </a:t>
            </a:r>
          </a:p>
          <a:p>
            <a:pPr marL="0" indent="0">
              <a:buNone/>
            </a:pPr>
            <a:endParaRPr lang="en-US" dirty="0"/>
          </a:p>
          <a:p>
            <a:pPr marL="0" indent="0">
              <a:buNone/>
            </a:pPr>
            <a:endParaRPr lang="en-US" dirty="0"/>
          </a:p>
          <a:p>
            <a:pPr marL="0" indent="0">
              <a:buNone/>
            </a:pPr>
            <a:endParaRPr lang="en-US" u="sng" dirty="0"/>
          </a:p>
          <a:p>
            <a:pPr marL="0" indent="0">
              <a:buNone/>
            </a:pPr>
            <a:r>
              <a:rPr lang="en-US" u="sng" dirty="0"/>
              <a:t>ESAs are not indicated in patients receiving myelosuppressive chemotherapy when the anticipated outcome is cure. </a:t>
            </a:r>
            <a:r>
              <a:rPr lang="en-US" dirty="0"/>
              <a:t>These are important effects to consider when managing a CKD patients with an oncologic disorder.</a:t>
            </a:r>
          </a:p>
        </p:txBody>
      </p:sp>
      <p:sp>
        <p:nvSpPr>
          <p:cNvPr id="7" name="Arrow: Down 6">
            <a:extLst>
              <a:ext uri="{FF2B5EF4-FFF2-40B4-BE49-F238E27FC236}">
                <a16:creationId xmlns:a16="http://schemas.microsoft.com/office/drawing/2014/main" id="{20AFDFA1-4586-4DAD-90A7-BD373E220E1A}"/>
              </a:ext>
            </a:extLst>
          </p:cNvPr>
          <p:cNvSpPr/>
          <p:nvPr/>
        </p:nvSpPr>
        <p:spPr>
          <a:xfrm>
            <a:off x="5461000" y="2501900"/>
            <a:ext cx="876300" cy="1066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227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BD6F52-2717-42BC-A57D-F48E57EA496C}"/>
              </a:ext>
            </a:extLst>
          </p:cNvPr>
          <p:cNvSpPr txBox="1"/>
          <p:nvPr/>
        </p:nvSpPr>
        <p:spPr>
          <a:xfrm>
            <a:off x="444500" y="798036"/>
            <a:ext cx="11455400" cy="5632311"/>
          </a:xfrm>
          <a:prstGeom prst="rect">
            <a:avLst/>
          </a:prstGeom>
          <a:noFill/>
        </p:spPr>
        <p:txBody>
          <a:bodyPr wrap="square">
            <a:spAutoFit/>
          </a:bodyPr>
          <a:lstStyle/>
          <a:p>
            <a:pPr marL="285750" indent="-285750">
              <a:buFont typeface="Courier New" panose="02070309020205020404" pitchFamily="49" charset="0"/>
              <a:buChar char="o"/>
            </a:pPr>
            <a:r>
              <a:rPr lang="en-US" sz="2400" b="1" i="0" dirty="0">
                <a:solidFill>
                  <a:srgbClr val="343536"/>
                </a:solidFill>
                <a:effectLst/>
              </a:rPr>
              <a:t>Antibody-associated pure red cell aplasia (PRCA)</a:t>
            </a:r>
            <a:r>
              <a:rPr lang="en-US" sz="2400" b="0" i="0" dirty="0">
                <a:solidFill>
                  <a:srgbClr val="343536"/>
                </a:solidFill>
                <a:effectLst/>
              </a:rPr>
              <a:t>, caused by induction of antibodies directed against the ESA molecule, was reported in the late 1990s and early in 2000 and was primarily associated with subcutaneous administration of </a:t>
            </a:r>
            <a:r>
              <a:rPr lang="en-US" sz="2400" b="0" i="0" dirty="0" err="1">
                <a:solidFill>
                  <a:srgbClr val="343536"/>
                </a:solidFill>
                <a:effectLst/>
              </a:rPr>
              <a:t>Eprex</a:t>
            </a:r>
            <a:r>
              <a:rPr lang="en-US" sz="2400" b="0" i="0" dirty="0">
                <a:solidFill>
                  <a:srgbClr val="343536"/>
                </a:solidFill>
                <a:effectLst/>
              </a:rPr>
              <a:t>, an epoetin alfa formulation. This reaction was potentially a result of organic compounds being formed when the stabilizing agent polysorbate was used in combination with uncoated rubber stoppers in the prefilled syringes. There have been very few cases since changes in the packaging of this product were made. </a:t>
            </a:r>
          </a:p>
          <a:p>
            <a:endParaRPr lang="en-US" sz="2400" b="0" i="0" dirty="0">
              <a:solidFill>
                <a:srgbClr val="343536"/>
              </a:solidFill>
              <a:effectLst/>
            </a:endParaRPr>
          </a:p>
          <a:p>
            <a:pPr marL="285750" indent="-285750">
              <a:buFont typeface="Courier New" panose="02070309020205020404" pitchFamily="49" charset="0"/>
              <a:buChar char="o"/>
            </a:pPr>
            <a:r>
              <a:rPr lang="en-US" sz="2400" dirty="0"/>
              <a:t>An evaluation for PRCA should be considered for patients receiving ESA therapy for more </a:t>
            </a:r>
            <a:r>
              <a:rPr lang="en-US" sz="2400" b="1" dirty="0"/>
              <a:t>than 8 weeks </a:t>
            </a:r>
            <a:r>
              <a:rPr lang="en-US" sz="2400" dirty="0"/>
              <a:t>who develop either </a:t>
            </a:r>
            <a:r>
              <a:rPr lang="en-US" sz="2400" b="1" dirty="0"/>
              <a:t>a rapid decrease in Hb level </a:t>
            </a:r>
            <a:r>
              <a:rPr lang="en-US" sz="2400" dirty="0"/>
              <a:t>(rate of 0.5-1 g/dL/</a:t>
            </a:r>
            <a:r>
              <a:rPr lang="en-US" sz="2400" dirty="0" err="1"/>
              <a:t>wk</a:t>
            </a:r>
            <a:r>
              <a:rPr lang="en-US" sz="2400" dirty="0"/>
              <a:t> [5-10 g/L/</a:t>
            </a:r>
            <a:r>
              <a:rPr lang="en-US" sz="2400" dirty="0" err="1"/>
              <a:t>wk</a:t>
            </a:r>
            <a:r>
              <a:rPr lang="en-US" sz="2400" dirty="0"/>
              <a:t>; 0.31-0.62 mmol/L/</a:t>
            </a:r>
            <a:r>
              <a:rPr lang="en-US" sz="2400" dirty="0" err="1"/>
              <a:t>wk</a:t>
            </a:r>
            <a:r>
              <a:rPr lang="en-US" sz="2400" dirty="0"/>
              <a:t>]) or require </a:t>
            </a:r>
            <a:r>
              <a:rPr lang="en-US" sz="2400" b="1" dirty="0"/>
              <a:t>one to two blood transfusions per week</a:t>
            </a:r>
            <a:r>
              <a:rPr lang="en-US" sz="2400" dirty="0"/>
              <a:t>, and have an </a:t>
            </a:r>
            <a:r>
              <a:rPr lang="en-US" sz="2400" b="1" dirty="0"/>
              <a:t>absolute reticulocyte count of less than 10,000/</a:t>
            </a:r>
            <a:r>
              <a:rPr lang="en-US" sz="2400" b="1" dirty="0" err="1"/>
              <a:t>μL</a:t>
            </a:r>
            <a:r>
              <a:rPr lang="en-US" sz="2400" b="1" dirty="0"/>
              <a:t> </a:t>
            </a:r>
            <a:r>
              <a:rPr lang="en-US" sz="2400" dirty="0"/>
              <a:t>(10 × 109/L) with a </a:t>
            </a:r>
            <a:r>
              <a:rPr lang="en-US" sz="2400" b="1" dirty="0"/>
              <a:t>normal platelet and white blood cell count</a:t>
            </a:r>
            <a:r>
              <a:rPr lang="en-US" sz="2400" dirty="0"/>
              <a:t>. </a:t>
            </a:r>
            <a:r>
              <a:rPr lang="en-US" sz="2400" dirty="0">
                <a:solidFill>
                  <a:srgbClr val="FF0000"/>
                </a:solidFill>
              </a:rPr>
              <a:t>Discontinuation of ESA therapy is recommended if antibody-mediated PRCA develops because antibodies are cross-reactive and continued exposure may lead to anaphylactic reactions.</a:t>
            </a:r>
          </a:p>
        </p:txBody>
      </p:sp>
    </p:spTree>
    <p:extLst>
      <p:ext uri="{BB962C8B-B14F-4D97-AF65-F5344CB8AC3E}">
        <p14:creationId xmlns:p14="http://schemas.microsoft.com/office/powerpoint/2010/main" val="209664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815E-3F63-4CE0-9C53-32C4F52D6F12}"/>
              </a:ext>
            </a:extLst>
          </p:cNvPr>
          <p:cNvSpPr>
            <a:spLocks noGrp="1"/>
          </p:cNvSpPr>
          <p:nvPr>
            <p:ph type="title"/>
          </p:nvPr>
        </p:nvSpPr>
        <p:spPr/>
        <p:txBody>
          <a:bodyPr/>
          <a:lstStyle/>
          <a:p>
            <a:r>
              <a:rPr lang="en-US" b="1" dirty="0"/>
              <a:t>Dosing and administration </a:t>
            </a:r>
          </a:p>
        </p:txBody>
      </p:sp>
      <p:sp>
        <p:nvSpPr>
          <p:cNvPr id="3" name="Content Placeholder 2">
            <a:extLst>
              <a:ext uri="{FF2B5EF4-FFF2-40B4-BE49-F238E27FC236}">
                <a16:creationId xmlns:a16="http://schemas.microsoft.com/office/drawing/2014/main" id="{3F285FC0-0C00-4763-9489-57AAB4B62F1A}"/>
              </a:ext>
            </a:extLst>
          </p:cNvPr>
          <p:cNvSpPr>
            <a:spLocks noGrp="1"/>
          </p:cNvSpPr>
          <p:nvPr>
            <p:ph idx="1"/>
          </p:nvPr>
        </p:nvSpPr>
        <p:spPr/>
        <p:txBody>
          <a:bodyPr/>
          <a:lstStyle/>
          <a:p>
            <a:r>
              <a:rPr lang="en-US" dirty="0"/>
              <a:t>Conversion from epoetin alpha to darbepoetin alpha (from units to micrograms): </a:t>
            </a:r>
          </a:p>
          <a:p>
            <a:endParaRPr lang="en-US" dirty="0"/>
          </a:p>
        </p:txBody>
      </p:sp>
      <p:pic>
        <p:nvPicPr>
          <p:cNvPr id="5" name="Picture 4">
            <a:extLst>
              <a:ext uri="{FF2B5EF4-FFF2-40B4-BE49-F238E27FC236}">
                <a16:creationId xmlns:a16="http://schemas.microsoft.com/office/drawing/2014/main" id="{5D46E4A5-9C75-4BE4-BF58-9DD0988B3EB1}"/>
              </a:ext>
            </a:extLst>
          </p:cNvPr>
          <p:cNvPicPr>
            <a:picLocks noChangeAspect="1"/>
          </p:cNvPicPr>
          <p:nvPr/>
        </p:nvPicPr>
        <p:blipFill rotWithShape="1">
          <a:blip r:embed="rId2"/>
          <a:srcRect l="16769" t="17593" r="18229" b="36550"/>
          <a:stretch/>
        </p:blipFill>
        <p:spPr>
          <a:xfrm>
            <a:off x="838200" y="2794000"/>
            <a:ext cx="10515600" cy="3937000"/>
          </a:xfrm>
          <a:prstGeom prst="rect">
            <a:avLst/>
          </a:prstGeom>
        </p:spPr>
      </p:pic>
    </p:spTree>
    <p:extLst>
      <p:ext uri="{BB962C8B-B14F-4D97-AF65-F5344CB8AC3E}">
        <p14:creationId xmlns:p14="http://schemas.microsoft.com/office/powerpoint/2010/main" val="3115663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7AB8A5-BA85-42A4-AC6F-B8313D35AFAA}"/>
              </a:ext>
            </a:extLst>
          </p:cNvPr>
          <p:cNvPicPr>
            <a:picLocks noChangeAspect="1"/>
          </p:cNvPicPr>
          <p:nvPr/>
        </p:nvPicPr>
        <p:blipFill rotWithShape="1">
          <a:blip r:embed="rId2"/>
          <a:srcRect l="19688" t="17592" r="26667" b="52408"/>
          <a:stretch/>
        </p:blipFill>
        <p:spPr>
          <a:xfrm>
            <a:off x="2057400" y="1695450"/>
            <a:ext cx="7711330" cy="2425700"/>
          </a:xfrm>
          <a:prstGeom prst="rect">
            <a:avLst/>
          </a:prstGeom>
        </p:spPr>
      </p:pic>
      <p:pic>
        <p:nvPicPr>
          <p:cNvPr id="7" name="Picture 6">
            <a:extLst>
              <a:ext uri="{FF2B5EF4-FFF2-40B4-BE49-F238E27FC236}">
                <a16:creationId xmlns:a16="http://schemas.microsoft.com/office/drawing/2014/main" id="{C12FCA21-2340-4E9B-B75F-3A3ACBA6E998}"/>
              </a:ext>
            </a:extLst>
          </p:cNvPr>
          <p:cNvPicPr>
            <a:picLocks noChangeAspect="1"/>
          </p:cNvPicPr>
          <p:nvPr/>
        </p:nvPicPr>
        <p:blipFill rotWithShape="1">
          <a:blip r:embed="rId2"/>
          <a:srcRect l="20209" t="70000" r="25313" b="11296"/>
          <a:stretch/>
        </p:blipFill>
        <p:spPr>
          <a:xfrm>
            <a:off x="2057400" y="4483099"/>
            <a:ext cx="7711330" cy="1816101"/>
          </a:xfrm>
          <a:prstGeom prst="rect">
            <a:avLst/>
          </a:prstGeom>
        </p:spPr>
      </p:pic>
      <p:sp>
        <p:nvSpPr>
          <p:cNvPr id="9" name="TextBox 8">
            <a:extLst>
              <a:ext uri="{FF2B5EF4-FFF2-40B4-BE49-F238E27FC236}">
                <a16:creationId xmlns:a16="http://schemas.microsoft.com/office/drawing/2014/main" id="{EDE686E4-CFBA-424D-AF7F-14CB14886E53}"/>
              </a:ext>
            </a:extLst>
          </p:cNvPr>
          <p:cNvSpPr txBox="1"/>
          <p:nvPr/>
        </p:nvSpPr>
        <p:spPr>
          <a:xfrm>
            <a:off x="764430" y="952501"/>
            <a:ext cx="10894170" cy="461665"/>
          </a:xfrm>
          <a:prstGeom prst="rect">
            <a:avLst/>
          </a:prstGeom>
          <a:noFill/>
        </p:spPr>
        <p:txBody>
          <a:bodyPr wrap="square">
            <a:spAutoFit/>
          </a:bodyPr>
          <a:lstStyle/>
          <a:p>
            <a:r>
              <a:rPr lang="en-US" sz="2400" b="1" dirty="0"/>
              <a:t>Conversion from epoetin alpha or darbepoetin alpha to methoxy PEG-epoetin beta</a:t>
            </a:r>
          </a:p>
        </p:txBody>
      </p:sp>
    </p:spTree>
    <p:extLst>
      <p:ext uri="{BB962C8B-B14F-4D97-AF65-F5344CB8AC3E}">
        <p14:creationId xmlns:p14="http://schemas.microsoft.com/office/powerpoint/2010/main" val="1166481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2ABFA7-57CA-40CD-9248-EDA1F49B4EE8}"/>
              </a:ext>
            </a:extLst>
          </p:cNvPr>
          <p:cNvSpPr>
            <a:spLocks noGrp="1"/>
          </p:cNvSpPr>
          <p:nvPr>
            <p:ph idx="1"/>
          </p:nvPr>
        </p:nvSpPr>
        <p:spPr>
          <a:xfrm>
            <a:off x="165100" y="825500"/>
            <a:ext cx="11811000" cy="5351463"/>
          </a:xfrm>
        </p:spPr>
        <p:txBody>
          <a:bodyPr/>
          <a:lstStyle/>
          <a:p>
            <a:r>
              <a:rPr lang="en-US" dirty="0"/>
              <a:t>When starting an ESA, Hb levels should be monitored </a:t>
            </a:r>
            <a:r>
              <a:rPr lang="en-US" dirty="0">
                <a:solidFill>
                  <a:srgbClr val="FF0000"/>
                </a:solidFill>
              </a:rPr>
              <a:t>at least monthly </a:t>
            </a:r>
            <a:r>
              <a:rPr lang="en-US" dirty="0"/>
              <a:t>(weekly may be preferred) </a:t>
            </a:r>
            <a:r>
              <a:rPr lang="en-US" dirty="0">
                <a:solidFill>
                  <a:srgbClr val="FF0000"/>
                </a:solidFill>
              </a:rPr>
              <a:t>until stable </a:t>
            </a:r>
            <a:r>
              <a:rPr lang="en-US" dirty="0"/>
              <a:t>and </a:t>
            </a:r>
            <a:r>
              <a:rPr lang="en-US" dirty="0">
                <a:solidFill>
                  <a:srgbClr val="FF0000"/>
                </a:solidFill>
              </a:rPr>
              <a:t>then monthly thereafter</a:t>
            </a:r>
            <a:r>
              <a:rPr lang="en-US" dirty="0"/>
              <a:t>.</a:t>
            </a:r>
          </a:p>
          <a:p>
            <a:r>
              <a:rPr lang="en-US" dirty="0"/>
              <a:t>An acceptable rate of increase in Hb is </a:t>
            </a:r>
            <a:r>
              <a:rPr lang="en-US" dirty="0">
                <a:solidFill>
                  <a:srgbClr val="FF0000"/>
                </a:solidFill>
              </a:rPr>
              <a:t>1 to 2 g/dL </a:t>
            </a:r>
            <a:r>
              <a:rPr lang="en-US" dirty="0"/>
              <a:t>(10-20 g/L; 0.62-1.24 mmol/L) </a:t>
            </a:r>
            <a:r>
              <a:rPr lang="en-US" dirty="0">
                <a:solidFill>
                  <a:srgbClr val="FF0000"/>
                </a:solidFill>
              </a:rPr>
              <a:t>per month</a:t>
            </a:r>
            <a:r>
              <a:rPr lang="en-US" dirty="0"/>
              <a:t>.</a:t>
            </a:r>
          </a:p>
          <a:p>
            <a:r>
              <a:rPr lang="en-US" dirty="0"/>
              <a:t>As a general rule, ESA doses </a:t>
            </a:r>
            <a:r>
              <a:rPr lang="en-US" b="1" u="sng" dirty="0"/>
              <a:t>should not </a:t>
            </a:r>
            <a:r>
              <a:rPr lang="en-US" u="sng" dirty="0"/>
              <a:t>be increased more frequently than every 4 weeks</a:t>
            </a:r>
            <a:r>
              <a:rPr lang="en-US" dirty="0"/>
              <a:t>, although decreases in dose may occur more frequently in response to a rapid rate of rise in Hb.</a:t>
            </a:r>
          </a:p>
          <a:p>
            <a:endParaRPr lang="en-US" dirty="0"/>
          </a:p>
        </p:txBody>
      </p:sp>
      <p:cxnSp>
        <p:nvCxnSpPr>
          <p:cNvPr id="5" name="Straight Arrow Connector 4">
            <a:extLst>
              <a:ext uri="{FF2B5EF4-FFF2-40B4-BE49-F238E27FC236}">
                <a16:creationId xmlns:a16="http://schemas.microsoft.com/office/drawing/2014/main" id="{FBEA6D87-7C7D-4F07-91EC-49C7C3D6020C}"/>
              </a:ext>
            </a:extLst>
          </p:cNvPr>
          <p:cNvCxnSpPr/>
          <p:nvPr/>
        </p:nvCxnSpPr>
        <p:spPr>
          <a:xfrm>
            <a:off x="596900" y="4000500"/>
            <a:ext cx="0" cy="609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BEE8EE9C-2E75-47CF-829D-D69B826F85B1}"/>
              </a:ext>
            </a:extLst>
          </p:cNvPr>
          <p:cNvSpPr txBox="1"/>
          <p:nvPr/>
        </p:nvSpPr>
        <p:spPr>
          <a:xfrm>
            <a:off x="939800" y="4120634"/>
            <a:ext cx="10960101" cy="369332"/>
          </a:xfrm>
          <a:prstGeom prst="rect">
            <a:avLst/>
          </a:prstGeom>
          <a:noFill/>
        </p:spPr>
        <p:txBody>
          <a:bodyPr wrap="square">
            <a:spAutoFit/>
          </a:bodyPr>
          <a:lstStyle/>
          <a:p>
            <a:r>
              <a:rPr lang="en-US" b="1" i="0" dirty="0">
                <a:solidFill>
                  <a:srgbClr val="FF0000"/>
                </a:solidFill>
                <a:effectLst/>
              </a:rPr>
              <a:t>Dose by at least 25% if the Hb increases by more than 1 g/dL (10 g/L; 0.62 mmol/L) in a 2-week period.</a:t>
            </a:r>
            <a:endParaRPr lang="en-US" b="1" dirty="0">
              <a:solidFill>
                <a:srgbClr val="FF0000"/>
              </a:solidFill>
            </a:endParaRPr>
          </a:p>
        </p:txBody>
      </p:sp>
      <p:sp>
        <p:nvSpPr>
          <p:cNvPr id="9" name="TextBox 8">
            <a:extLst>
              <a:ext uri="{FF2B5EF4-FFF2-40B4-BE49-F238E27FC236}">
                <a16:creationId xmlns:a16="http://schemas.microsoft.com/office/drawing/2014/main" id="{AEB65B77-86B1-4DE9-A5B2-82A3D13FC46A}"/>
              </a:ext>
            </a:extLst>
          </p:cNvPr>
          <p:cNvSpPr txBox="1"/>
          <p:nvPr/>
        </p:nvSpPr>
        <p:spPr>
          <a:xfrm>
            <a:off x="939799" y="4973201"/>
            <a:ext cx="11175996" cy="646331"/>
          </a:xfrm>
          <a:prstGeom prst="rect">
            <a:avLst/>
          </a:prstGeom>
          <a:noFill/>
        </p:spPr>
        <p:txBody>
          <a:bodyPr wrap="square">
            <a:spAutoFit/>
          </a:bodyPr>
          <a:lstStyle/>
          <a:p>
            <a:r>
              <a:rPr lang="en-US" b="1" i="0" dirty="0">
                <a:solidFill>
                  <a:srgbClr val="FF0000"/>
                </a:solidFill>
                <a:effectLst/>
              </a:rPr>
              <a:t>The dose should be reduced or temporarily discontinued if the Hb level approaches or exceeds 11 g/dL (110 g/L; 6.83 mmol/L) in dialysis patients or 10 g/dL (100 g/L; 6.21 mmol/L) in patients with CKD not requiring dialysis.</a:t>
            </a:r>
            <a:endParaRPr lang="en-US" b="1" dirty="0">
              <a:solidFill>
                <a:srgbClr val="FF0000"/>
              </a:solidFill>
            </a:endParaRPr>
          </a:p>
        </p:txBody>
      </p:sp>
      <p:sp>
        <p:nvSpPr>
          <p:cNvPr id="10" name="Multiplication Sign 9">
            <a:extLst>
              <a:ext uri="{FF2B5EF4-FFF2-40B4-BE49-F238E27FC236}">
                <a16:creationId xmlns:a16="http://schemas.microsoft.com/office/drawing/2014/main" id="{71BFC52F-05CD-4BE2-ADAE-2855AE0129C1}"/>
              </a:ext>
            </a:extLst>
          </p:cNvPr>
          <p:cNvSpPr/>
          <p:nvPr/>
        </p:nvSpPr>
        <p:spPr>
          <a:xfrm>
            <a:off x="279400" y="4916250"/>
            <a:ext cx="635000" cy="711200"/>
          </a:xfrm>
          <a:prstGeom prst="mathMultipl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C0FD9A0F-02A5-41C1-80CB-2F36365D6ECB}"/>
              </a:ext>
            </a:extLst>
          </p:cNvPr>
          <p:cNvSpPr txBox="1"/>
          <p:nvPr/>
        </p:nvSpPr>
        <p:spPr>
          <a:xfrm>
            <a:off x="914399" y="5848171"/>
            <a:ext cx="10985501" cy="646331"/>
          </a:xfrm>
          <a:prstGeom prst="rect">
            <a:avLst/>
          </a:prstGeom>
          <a:noFill/>
        </p:spPr>
        <p:txBody>
          <a:bodyPr wrap="square">
            <a:spAutoFit/>
          </a:bodyPr>
          <a:lstStyle/>
          <a:p>
            <a:r>
              <a:rPr lang="en-US" b="1" dirty="0">
                <a:solidFill>
                  <a:srgbClr val="FF0000"/>
                </a:solidFill>
              </a:rPr>
              <a:t> A 25% increase in dose may be considered if the Hb has not increased by 1 g/dL (10 g/L; 0.62 mmol/L) after 4 weeks of ESA treatment and if no causes of </a:t>
            </a:r>
            <a:r>
              <a:rPr lang="en-US" b="1" dirty="0" err="1">
                <a:solidFill>
                  <a:srgbClr val="FF0000"/>
                </a:solidFill>
              </a:rPr>
              <a:t>hyporesponsiveness</a:t>
            </a:r>
            <a:r>
              <a:rPr lang="en-US" b="1" dirty="0">
                <a:solidFill>
                  <a:srgbClr val="FF0000"/>
                </a:solidFill>
              </a:rPr>
              <a:t> to the ESA have been identified.</a:t>
            </a:r>
          </a:p>
        </p:txBody>
      </p:sp>
      <p:cxnSp>
        <p:nvCxnSpPr>
          <p:cNvPr id="15" name="Straight Arrow Connector 14">
            <a:extLst>
              <a:ext uri="{FF2B5EF4-FFF2-40B4-BE49-F238E27FC236}">
                <a16:creationId xmlns:a16="http://schemas.microsoft.com/office/drawing/2014/main" id="{AD053581-0873-4AFE-B515-6650E483BAA8}"/>
              </a:ext>
            </a:extLst>
          </p:cNvPr>
          <p:cNvCxnSpPr>
            <a:cxnSpLocks/>
          </p:cNvCxnSpPr>
          <p:nvPr/>
        </p:nvCxnSpPr>
        <p:spPr>
          <a:xfrm flipV="1">
            <a:off x="596900" y="5816600"/>
            <a:ext cx="0" cy="63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488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New picture">
            <a:extLst>
              <a:ext uri="{FF2B5EF4-FFF2-40B4-BE49-F238E27FC236}">
                <a16:creationId xmlns:a16="http://schemas.microsoft.com/office/drawing/2014/main" id="{E69C8A29-B62D-4ED5-8E4A-DD82B86E3EA1}"/>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371600" y="241299"/>
            <a:ext cx="9220200" cy="647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31837"/>
            <a:ext cx="10515600" cy="1325563"/>
          </a:xfrm>
        </p:spPr>
        <p:txBody>
          <a:bodyPr/>
          <a:lstStyle/>
          <a:p>
            <a:r>
              <a:rPr lang="en-US" sz="3600" b="1" dirty="0">
                <a:effectLst>
                  <a:outerShdw blurRad="38100" dist="38100" dir="2700000" algn="tl">
                    <a:srgbClr val="000000">
                      <a:alpha val="43137"/>
                    </a:srgbClr>
                  </a:outerShdw>
                </a:effectLst>
              </a:rPr>
              <a:t>Transfusions and Adjunct Therapies</a:t>
            </a:r>
          </a:p>
        </p:txBody>
      </p:sp>
      <p:sp>
        <p:nvSpPr>
          <p:cNvPr id="3" name="Content Placeholder 2"/>
          <p:cNvSpPr>
            <a:spLocks noGrp="1"/>
          </p:cNvSpPr>
          <p:nvPr>
            <p:ph idx="1"/>
          </p:nvPr>
        </p:nvSpPr>
        <p:spPr>
          <a:xfrm>
            <a:off x="838200" y="2057400"/>
            <a:ext cx="10515600" cy="4800600"/>
          </a:xfrm>
        </p:spPr>
        <p:txBody>
          <a:bodyPr/>
          <a:lstStyle/>
          <a:p>
            <a:pPr algn="just"/>
            <a:r>
              <a:rPr lang="en-US" dirty="0"/>
              <a:t>Red blood cell transfusions carry many risks and therefore should only be used in select situations, such as acute management of symptomatic anemia, following significant acute blood loss, and prior to surgical procedures that carry a high risk of blood loss, with the goal of preventing inadequate tissue oxygenation or cardiac failure. </a:t>
            </a:r>
          </a:p>
        </p:txBody>
      </p:sp>
    </p:spTree>
    <p:extLst>
      <p:ext uri="{BB962C8B-B14F-4D97-AF65-F5344CB8AC3E}">
        <p14:creationId xmlns:p14="http://schemas.microsoft.com/office/powerpoint/2010/main" val="2149411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7620000" cy="563562"/>
          </a:xfrm>
        </p:spPr>
        <p:txBody>
          <a:bodyPr>
            <a:noAutofit/>
          </a:bodyPr>
          <a:lstStyle/>
          <a:p>
            <a:pPr algn="ctr"/>
            <a:r>
              <a:rPr lang="en-US" sz="3200" b="1" dirty="0"/>
              <a:t>Hypoxia-Inducible Factor Inhibitors</a:t>
            </a:r>
            <a:br>
              <a:rPr lang="en-US" sz="3200" b="1" dirty="0"/>
            </a:br>
            <a:endParaRPr lang="en-US" sz="4800" b="1" dirty="0"/>
          </a:p>
        </p:txBody>
      </p:sp>
      <p:sp>
        <p:nvSpPr>
          <p:cNvPr id="3" name="Content Placeholder 2"/>
          <p:cNvSpPr>
            <a:spLocks noGrp="1"/>
          </p:cNvSpPr>
          <p:nvPr>
            <p:ph idx="1"/>
          </p:nvPr>
        </p:nvSpPr>
        <p:spPr>
          <a:xfrm>
            <a:off x="0" y="1295400"/>
            <a:ext cx="11925300" cy="5867400"/>
          </a:xfrm>
        </p:spPr>
        <p:txBody>
          <a:bodyPr>
            <a:normAutofit/>
          </a:bodyPr>
          <a:lstStyle/>
          <a:p>
            <a:pPr algn="just"/>
            <a:r>
              <a:rPr lang="en-US" sz="2400" b="1" dirty="0"/>
              <a:t>Hypoxia-inducible factor</a:t>
            </a:r>
            <a:r>
              <a:rPr lang="en-US" sz="2400" dirty="0"/>
              <a:t> (HIF) is a transcription factor composed of alpha and beta subunits and is a key factor for production of erythropoietin that occurs in response to hypoxia. </a:t>
            </a:r>
          </a:p>
          <a:p>
            <a:pPr marL="114300" indent="0" algn="just">
              <a:buNone/>
            </a:pPr>
            <a:endParaRPr lang="en-US" sz="2400" dirty="0"/>
          </a:p>
          <a:p>
            <a:pPr algn="just"/>
            <a:r>
              <a:rPr lang="en-US" sz="2400" dirty="0"/>
              <a:t> </a:t>
            </a:r>
            <a:r>
              <a:rPr lang="en-US" sz="2400" b="1" dirty="0"/>
              <a:t>When hypoxic conditions exist</a:t>
            </a:r>
            <a:r>
              <a:rPr lang="en-US" sz="2400" dirty="0"/>
              <a:t>, the alpha and beta subunits join to form a heterodimer that </a:t>
            </a:r>
            <a:r>
              <a:rPr lang="en-US" sz="2400" dirty="0" err="1"/>
              <a:t>translocates</a:t>
            </a:r>
            <a:r>
              <a:rPr lang="en-US" sz="2400" dirty="0"/>
              <a:t> to the nucleus and binds to the hypoxia response element of erythropoietin to induce erythropoietin production. </a:t>
            </a:r>
          </a:p>
          <a:p>
            <a:pPr algn="just"/>
            <a:endParaRPr lang="en-US" sz="2400" dirty="0"/>
          </a:p>
          <a:p>
            <a:pPr algn="just"/>
            <a:r>
              <a:rPr lang="en-US" sz="2400" b="1" dirty="0"/>
              <a:t>When hypoxic conditions do not exist</a:t>
            </a:r>
            <a:r>
              <a:rPr lang="en-US" sz="2400" dirty="0"/>
              <a:t>, HIF-2α is </a:t>
            </a:r>
            <a:r>
              <a:rPr lang="en-US" sz="2400" dirty="0" err="1"/>
              <a:t>hydroxylated</a:t>
            </a:r>
            <a:r>
              <a:rPr lang="en-US" sz="2400" dirty="0"/>
              <a:t> by </a:t>
            </a:r>
            <a:r>
              <a:rPr lang="en-US" sz="2400" dirty="0" err="1"/>
              <a:t>prolyl</a:t>
            </a:r>
            <a:r>
              <a:rPr lang="en-US" sz="2400" dirty="0"/>
              <a:t>-hydroxylase 2 and subsequently degraded resulting in reduced erythropoietin production. </a:t>
            </a:r>
          </a:p>
          <a:p>
            <a:pPr marL="114300" indent="0" algn="just">
              <a:buNone/>
            </a:pPr>
            <a:endParaRPr lang="en-US" sz="2400" dirty="0"/>
          </a:p>
          <a:p>
            <a:pPr algn="just"/>
            <a:r>
              <a:rPr lang="en-US" sz="2400" dirty="0"/>
              <a:t>There are four oral HIF-PH inhibitors in development in phase 3 trials including </a:t>
            </a:r>
            <a:r>
              <a:rPr lang="en-US" sz="2400" b="1" dirty="0" err="1"/>
              <a:t>roxadustat</a:t>
            </a:r>
            <a:r>
              <a:rPr lang="en-US" sz="2400" b="1" dirty="0"/>
              <a:t>, </a:t>
            </a:r>
            <a:r>
              <a:rPr lang="en-US" sz="2400" b="1" dirty="0" err="1"/>
              <a:t>daprodustat</a:t>
            </a:r>
            <a:r>
              <a:rPr lang="en-US" sz="2400" b="1" dirty="0"/>
              <a:t>, </a:t>
            </a:r>
            <a:r>
              <a:rPr lang="en-US" sz="2400" b="1" dirty="0" err="1"/>
              <a:t>vadadustat</a:t>
            </a:r>
            <a:r>
              <a:rPr lang="en-US" sz="2400" b="1" dirty="0"/>
              <a:t>, and </a:t>
            </a:r>
            <a:r>
              <a:rPr lang="en-US" sz="2400" b="1" dirty="0" err="1"/>
              <a:t>molidustat</a:t>
            </a:r>
            <a:r>
              <a:rPr lang="en-US" sz="2400" b="1" dirty="0"/>
              <a:t>.</a:t>
            </a:r>
          </a:p>
          <a:p>
            <a:pPr algn="just"/>
            <a:endParaRPr lang="en-US" sz="2400" dirty="0"/>
          </a:p>
        </p:txBody>
      </p:sp>
    </p:spTree>
    <p:extLst>
      <p:ext uri="{BB962C8B-B14F-4D97-AF65-F5344CB8AC3E}">
        <p14:creationId xmlns:p14="http://schemas.microsoft.com/office/powerpoint/2010/main" val="2050615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EFF424-F111-43CB-9C75-D52325012943}"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58</a:t>
            </a:fld>
            <a:endParaRPr lang="en-US"/>
          </a:p>
        </p:txBody>
      </p:sp>
      <p:pic>
        <p:nvPicPr>
          <p:cNvPr id="2050" name="Picture 2" descr="C:\Users\Lenovo\Desktop\1-s2.0-S0272638617301105-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11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7620000" cy="1143000"/>
          </a:xfrm>
        </p:spPr>
        <p:txBody>
          <a:bodyPr/>
          <a:lstStyle/>
          <a:p>
            <a:pPr algn="ctr"/>
            <a:r>
              <a:rPr lang="en-US" sz="3600" b="1" dirty="0">
                <a:effectLst>
                  <a:outerShdw blurRad="38100" dist="38100" dir="2700000" algn="tl">
                    <a:srgbClr val="000000">
                      <a:alpha val="43137"/>
                    </a:srgbClr>
                  </a:outerShdw>
                </a:effectLst>
              </a:rPr>
              <a:t>Evaluation of Therapeutic Outcomes</a:t>
            </a: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n-US" dirty="0"/>
              <a:t>Important therapeutic outcomes to monitor in patients with anemia of CKD include </a:t>
            </a:r>
            <a:r>
              <a:rPr lang="en-US" b="1" dirty="0" err="1"/>
              <a:t>Hb</a:t>
            </a:r>
            <a:r>
              <a:rPr lang="en-US" b="1" dirty="0"/>
              <a:t>, iron status</a:t>
            </a:r>
            <a:r>
              <a:rPr lang="en-US" dirty="0"/>
              <a:t>, as well as the need for </a:t>
            </a:r>
            <a:r>
              <a:rPr lang="en-US" b="1" dirty="0"/>
              <a:t>blood transfusions</a:t>
            </a:r>
            <a:r>
              <a:rPr lang="en-US" dirty="0"/>
              <a:t>. </a:t>
            </a:r>
          </a:p>
          <a:p>
            <a:pPr marL="114300" indent="0" algn="just">
              <a:buNone/>
            </a:pPr>
            <a:endParaRPr lang="en-US" dirty="0"/>
          </a:p>
          <a:p>
            <a:pPr algn="just"/>
            <a:r>
              <a:rPr lang="en-US" b="1" dirty="0"/>
              <a:t>Iron status </a:t>
            </a:r>
            <a:r>
              <a:rPr lang="en-US" dirty="0"/>
              <a:t>should be assessed </a:t>
            </a:r>
            <a:r>
              <a:rPr lang="en-US" b="1" dirty="0"/>
              <a:t>at least every 3 months </a:t>
            </a:r>
            <a:r>
              <a:rPr lang="en-US" dirty="0"/>
              <a:t>in patients receiving a stable ESA regimen and </a:t>
            </a:r>
            <a:r>
              <a:rPr lang="en-US" b="1" dirty="0"/>
              <a:t>more frequently</a:t>
            </a:r>
            <a:r>
              <a:rPr lang="en-US" dirty="0"/>
              <a:t> (</a:t>
            </a:r>
            <a:r>
              <a:rPr lang="en-US" dirty="0" err="1"/>
              <a:t>eg</a:t>
            </a:r>
            <a:r>
              <a:rPr lang="en-US" dirty="0"/>
              <a:t>, every month) when initiating or </a:t>
            </a:r>
            <a:r>
              <a:rPr lang="en-US" u="sng" dirty="0"/>
              <a:t>increasing the ESA dose</a:t>
            </a:r>
            <a:r>
              <a:rPr lang="en-US" dirty="0"/>
              <a:t>, following a </a:t>
            </a:r>
            <a:r>
              <a:rPr lang="en-US" u="sng" dirty="0"/>
              <a:t>course of IV iron</a:t>
            </a:r>
            <a:r>
              <a:rPr lang="en-US" dirty="0"/>
              <a:t>, or when other factors put the patient </a:t>
            </a:r>
            <a:r>
              <a:rPr lang="en-US" u="sng" dirty="0"/>
              <a:t>at risk for iron loss </a:t>
            </a:r>
            <a:r>
              <a:rPr lang="en-US" dirty="0"/>
              <a:t>(</a:t>
            </a:r>
            <a:r>
              <a:rPr lang="en-US" dirty="0" err="1"/>
              <a:t>eg</a:t>
            </a:r>
            <a:r>
              <a:rPr lang="en-US" dirty="0"/>
              <a:t>, bleeding). </a:t>
            </a:r>
          </a:p>
        </p:txBody>
      </p:sp>
    </p:spTree>
    <p:extLst>
      <p:ext uri="{BB962C8B-B14F-4D97-AF65-F5344CB8AC3E}">
        <p14:creationId xmlns:p14="http://schemas.microsoft.com/office/powerpoint/2010/main" val="365667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47EC-1394-4F33-93B1-0ED3F3BCADAC}"/>
              </a:ext>
            </a:extLst>
          </p:cNvPr>
          <p:cNvSpPr>
            <a:spLocks noGrp="1"/>
          </p:cNvSpPr>
          <p:nvPr>
            <p:ph type="title"/>
          </p:nvPr>
        </p:nvSpPr>
        <p:spPr>
          <a:xfrm>
            <a:off x="471340" y="365125"/>
            <a:ext cx="10882460" cy="1325563"/>
          </a:xfrm>
        </p:spPr>
        <p:txBody>
          <a:bodyPr/>
          <a:lstStyle/>
          <a:p>
            <a:r>
              <a:rPr lang="en-US" b="1" dirty="0"/>
              <a:t>Complications of CKD: </a:t>
            </a:r>
          </a:p>
        </p:txBody>
      </p:sp>
      <p:sp>
        <p:nvSpPr>
          <p:cNvPr id="3" name="Content Placeholder 2">
            <a:extLst>
              <a:ext uri="{FF2B5EF4-FFF2-40B4-BE49-F238E27FC236}">
                <a16:creationId xmlns:a16="http://schemas.microsoft.com/office/drawing/2014/main" id="{14CE3BC5-7A7C-41E1-9F74-9546AC6E4723}"/>
              </a:ext>
            </a:extLst>
          </p:cNvPr>
          <p:cNvSpPr>
            <a:spLocks noGrp="1"/>
          </p:cNvSpPr>
          <p:nvPr>
            <p:ph idx="1"/>
          </p:nvPr>
        </p:nvSpPr>
        <p:spPr>
          <a:xfrm>
            <a:off x="395924" y="1759640"/>
            <a:ext cx="4336329" cy="4351338"/>
          </a:xfrm>
        </p:spPr>
        <p:txBody>
          <a:bodyPr>
            <a:normAutofit/>
          </a:bodyPr>
          <a:lstStyle/>
          <a:p>
            <a:pPr algn="ctr"/>
            <a:r>
              <a:rPr lang="en-US" dirty="0"/>
              <a:t>Frequent complications of advanced CKD include hypervolemia, hypertension, hyperkalemia, metabolic acidosis, anemia, CKD-related mineral and bone disorder (CKD-MBD), and a disproportionate risk of cardiovascular disease (CVD). </a:t>
            </a:r>
          </a:p>
        </p:txBody>
      </p:sp>
      <p:pic>
        <p:nvPicPr>
          <p:cNvPr id="6" name="Picture 5">
            <a:extLst>
              <a:ext uri="{FF2B5EF4-FFF2-40B4-BE49-F238E27FC236}">
                <a16:creationId xmlns:a16="http://schemas.microsoft.com/office/drawing/2014/main" id="{BBDEC59D-AA4B-458B-9555-0100288D3FCE}"/>
              </a:ext>
            </a:extLst>
          </p:cNvPr>
          <p:cNvPicPr>
            <a:picLocks noChangeAspect="1"/>
          </p:cNvPicPr>
          <p:nvPr/>
        </p:nvPicPr>
        <p:blipFill>
          <a:blip r:embed="rId2"/>
          <a:stretch>
            <a:fillRect/>
          </a:stretch>
        </p:blipFill>
        <p:spPr>
          <a:xfrm>
            <a:off x="4732253" y="1532598"/>
            <a:ext cx="7056309" cy="4682073"/>
          </a:xfrm>
          <a:prstGeom prst="rect">
            <a:avLst/>
          </a:prstGeom>
        </p:spPr>
      </p:pic>
    </p:spTree>
    <p:extLst>
      <p:ext uri="{BB962C8B-B14F-4D97-AF65-F5344CB8AC3E}">
        <p14:creationId xmlns:p14="http://schemas.microsoft.com/office/powerpoint/2010/main" val="3425327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7620000" cy="1143000"/>
          </a:xfrm>
        </p:spPr>
        <p:txBody>
          <a:bodyPr/>
          <a:lstStyle/>
          <a:p>
            <a:pPr algn="ctr"/>
            <a:r>
              <a:rPr lang="en-US" sz="3200" b="1" dirty="0">
                <a:effectLst>
                  <a:outerShdw blurRad="38100" dist="38100" dir="2700000" algn="tl">
                    <a:srgbClr val="000000">
                      <a:alpha val="43137"/>
                    </a:srgbClr>
                  </a:outerShdw>
                </a:effectLst>
              </a:rPr>
              <a:t>Evaluation of Therapeutic Outcomes</a:t>
            </a:r>
            <a:br>
              <a:rPr lang="en-US" sz="3200" b="1" dirty="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4000" y="1676400"/>
            <a:ext cx="11734800" cy="5181600"/>
          </a:xfrm>
        </p:spPr>
        <p:txBody>
          <a:bodyPr>
            <a:normAutofit/>
          </a:bodyPr>
          <a:lstStyle/>
          <a:p>
            <a:pPr algn="just"/>
            <a:r>
              <a:rPr lang="en-US" b="1" dirty="0" err="1"/>
              <a:t>Hb</a:t>
            </a:r>
            <a:r>
              <a:rPr lang="en-US" b="1" dirty="0"/>
              <a:t> levels </a:t>
            </a:r>
            <a:r>
              <a:rPr lang="en-US" dirty="0"/>
              <a:t>should be monitored </a:t>
            </a:r>
            <a:r>
              <a:rPr lang="en-US" b="1" dirty="0"/>
              <a:t>at least every 3 months </a:t>
            </a:r>
            <a:r>
              <a:rPr lang="en-US" dirty="0"/>
              <a:t>in patients with </a:t>
            </a:r>
            <a:r>
              <a:rPr lang="en-US" b="1" dirty="0"/>
              <a:t>CKD not on dialysis </a:t>
            </a:r>
            <a:r>
              <a:rPr lang="en-US" dirty="0"/>
              <a:t>or </a:t>
            </a:r>
            <a:r>
              <a:rPr lang="en-US" b="1" dirty="0"/>
              <a:t>CKD 5PD </a:t>
            </a:r>
            <a:r>
              <a:rPr lang="en-US" dirty="0"/>
              <a:t>and </a:t>
            </a:r>
            <a:r>
              <a:rPr lang="en-US" b="1" dirty="0"/>
              <a:t>at least monthly in CKD 5HD patients</a:t>
            </a:r>
            <a:r>
              <a:rPr lang="en-US" dirty="0"/>
              <a:t>. </a:t>
            </a:r>
          </a:p>
          <a:p>
            <a:pPr algn="just"/>
            <a:endParaRPr lang="en-US" dirty="0"/>
          </a:p>
          <a:p>
            <a:pPr algn="just"/>
            <a:r>
              <a:rPr lang="en-US" b="1" dirty="0" err="1"/>
              <a:t>Hb</a:t>
            </a:r>
            <a:r>
              <a:rPr lang="en-US" dirty="0"/>
              <a:t> </a:t>
            </a:r>
            <a:r>
              <a:rPr lang="en-US" b="1" dirty="0"/>
              <a:t>levels </a:t>
            </a:r>
            <a:r>
              <a:rPr lang="en-US" dirty="0"/>
              <a:t>should be monitored </a:t>
            </a:r>
            <a:r>
              <a:rPr lang="en-US" b="1" dirty="0"/>
              <a:t>at least monthly </a:t>
            </a:r>
            <a:r>
              <a:rPr lang="en-US" dirty="0"/>
              <a:t>in patients started on ESA therapy until the </a:t>
            </a:r>
            <a:r>
              <a:rPr lang="en-US" dirty="0" err="1"/>
              <a:t>Hb</a:t>
            </a:r>
            <a:r>
              <a:rPr lang="en-US" dirty="0"/>
              <a:t> level is stable. </a:t>
            </a:r>
          </a:p>
          <a:p>
            <a:pPr marL="114300" indent="0" algn="just">
              <a:buNone/>
            </a:pPr>
            <a:endParaRPr lang="en-US" dirty="0"/>
          </a:p>
          <a:p>
            <a:pPr algn="just"/>
            <a:r>
              <a:rPr lang="en-US" dirty="0"/>
              <a:t>FDA labeling for ESAs recommends every </a:t>
            </a:r>
            <a:r>
              <a:rPr lang="en-US" b="1" dirty="0"/>
              <a:t>2 week </a:t>
            </a:r>
            <a:r>
              <a:rPr lang="en-US" dirty="0"/>
              <a:t>monitoring of </a:t>
            </a:r>
            <a:r>
              <a:rPr lang="en-US" b="1" dirty="0"/>
              <a:t>Hb</a:t>
            </a:r>
            <a:r>
              <a:rPr lang="en-US" dirty="0"/>
              <a:t> with initiation of therapy or a change in dose until the Hb is stable.</a:t>
            </a:r>
          </a:p>
          <a:p>
            <a:endParaRPr lang="en-US" dirty="0"/>
          </a:p>
        </p:txBody>
      </p:sp>
    </p:spTree>
    <p:extLst>
      <p:ext uri="{BB962C8B-B14F-4D97-AF65-F5344CB8AC3E}">
        <p14:creationId xmlns:p14="http://schemas.microsoft.com/office/powerpoint/2010/main" val="116787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Chronic Kidney Disease–Related Mineral and Bone Disorder</a:t>
            </a:r>
            <a:br>
              <a:rPr lang="en-US" dirty="0"/>
            </a:br>
            <a:endParaRPr lang="en-US" dirty="0"/>
          </a:p>
        </p:txBody>
      </p:sp>
      <p:sp>
        <p:nvSpPr>
          <p:cNvPr id="2" name="Content Placeholder 1"/>
          <p:cNvSpPr>
            <a:spLocks noGrp="1"/>
          </p:cNvSpPr>
          <p:nvPr>
            <p:ph idx="1"/>
          </p:nvPr>
        </p:nvSpPr>
        <p:spPr>
          <a:xfrm>
            <a:off x="2590800" y="1295400"/>
            <a:ext cx="7498080" cy="4800600"/>
          </a:xfrm>
        </p:spPr>
        <p:txBody>
          <a:bodyPr>
            <a:normAutofit/>
          </a:bodyPr>
          <a:lstStyle/>
          <a:p>
            <a:pPr marL="45720" indent="0" algn="just">
              <a:buNone/>
            </a:pPr>
            <a:r>
              <a:rPr lang="en-US" sz="2000" dirty="0"/>
              <a:t>- Disorders of mineral and bone metabolism are common in the CKD population and include abnormalities in PTH, calcium, phosphorus, vitamin D, fibroblast growth factor-23 (FGF-23), bone turnover, as well as soft-tissue calcifications.</a:t>
            </a:r>
          </a:p>
          <a:p>
            <a:pPr marL="45720" indent="0" algn="just">
              <a:buNone/>
            </a:pPr>
            <a:endParaRPr lang="en-US" sz="2000" dirty="0"/>
          </a:p>
          <a:p>
            <a:pPr marL="45720" indent="0" algn="just">
              <a:buNone/>
            </a:pPr>
            <a:r>
              <a:rPr lang="en-US" sz="2000" dirty="0"/>
              <a:t> - Historically these abnormalities have been described as characteristics of secondary hyperparathyroidism (</a:t>
            </a:r>
            <a:r>
              <a:rPr lang="en-US" sz="2000" dirty="0" err="1"/>
              <a:t>sHPT</a:t>
            </a:r>
            <a:r>
              <a:rPr lang="en-US" sz="2000" dirty="0"/>
              <a:t>) and renal </a:t>
            </a:r>
            <a:r>
              <a:rPr lang="en-US" sz="2000" dirty="0" err="1"/>
              <a:t>osteodystrophy</a:t>
            </a:r>
            <a:r>
              <a:rPr lang="en-US" sz="2000" dirty="0"/>
              <a:t> (ROD).</a:t>
            </a:r>
          </a:p>
          <a:p>
            <a:pPr marL="45720" indent="0" algn="just">
              <a:buNone/>
            </a:pPr>
            <a:endParaRPr lang="en-US" sz="2000" dirty="0"/>
          </a:p>
          <a:p>
            <a:pPr marL="45720" indent="0" algn="just">
              <a:buNone/>
            </a:pPr>
            <a:r>
              <a:rPr lang="en-US" sz="2000" dirty="0"/>
              <a:t> - The term CKD-MBD encompasses these abnormalities in mineral and bone metabolism as well as associated calcifications.</a:t>
            </a:r>
          </a:p>
          <a:p>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E7DEC9">
                    <a:shade val="50000"/>
                    <a:satMod val="200000"/>
                  </a:srgbClr>
                </a:solidFill>
                <a:latin typeface="Gill Sans MT"/>
              </a:rPr>
              <a:pPr/>
              <a:t>11/8/2020</a:t>
            </a:fld>
            <a:endParaRPr lang="en-US">
              <a:solidFill>
                <a:srgbClr val="E7DEC9">
                  <a:shade val="50000"/>
                  <a:satMod val="200000"/>
                </a:srgbClr>
              </a:solidFill>
              <a:latin typeface="Gill Sans MT"/>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latin typeface="Gill Sans MT"/>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E7DEC9">
                    <a:shade val="50000"/>
                    <a:satMod val="200000"/>
                  </a:srgbClr>
                </a:solidFill>
                <a:latin typeface="Gill Sans MT"/>
              </a:rPr>
              <a:pPr/>
              <a:t>61</a:t>
            </a:fld>
            <a:endParaRPr lang="en-US">
              <a:solidFill>
                <a:srgbClr val="E7DEC9">
                  <a:shade val="50000"/>
                  <a:satMod val="200000"/>
                </a:srgbClr>
              </a:solidFill>
              <a:latin typeface="Gill Sans MT"/>
            </a:endParaRPr>
          </a:p>
        </p:txBody>
      </p:sp>
      <p:pic>
        <p:nvPicPr>
          <p:cNvPr id="5122" name="Picture 2" descr="C:\Users\Lenovo\Desktop\b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095530"/>
            <a:ext cx="2937452" cy="176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09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133600" y="152400"/>
            <a:ext cx="8381260" cy="1054394"/>
          </a:xfrm>
        </p:spPr>
        <p:txBody>
          <a:bodyPr/>
          <a:lstStyle/>
          <a:p>
            <a:r>
              <a:rPr lang="en-US" b="1" dirty="0"/>
              <a:t>The pathophysiology of CKD-MBD </a:t>
            </a:r>
          </a:p>
        </p:txBody>
      </p:sp>
      <p:sp>
        <p:nvSpPr>
          <p:cNvPr id="3" name="Date Placeholder 2"/>
          <p:cNvSpPr>
            <a:spLocks noGrp="1"/>
          </p:cNvSpPr>
          <p:nvPr>
            <p:ph type="dt" sz="half" idx="10"/>
          </p:nvPr>
        </p:nvSpPr>
        <p:spPr/>
        <p:txBody>
          <a:bodyPr/>
          <a:lstStyle/>
          <a:p>
            <a:fld id="{A2EFF424-F111-43CB-9C75-D52325012943}" type="datetime1">
              <a:rPr lang="en-US">
                <a:solidFill>
                  <a:srgbClr val="696464"/>
                </a:solidFill>
                <a:latin typeface="Perpetua"/>
              </a:rPr>
              <a:pPr/>
              <a:t>11/8/2020</a:t>
            </a:fld>
            <a:endParaRPr lang="en-US">
              <a:solidFill>
                <a:srgbClr val="696464"/>
              </a:solidFill>
              <a:latin typeface="Perpetua"/>
            </a:endParaRPr>
          </a:p>
        </p:txBody>
      </p:sp>
      <p:sp>
        <p:nvSpPr>
          <p:cNvPr id="4" name="Footer Placeholder 3"/>
          <p:cNvSpPr>
            <a:spLocks noGrp="1"/>
          </p:cNvSpPr>
          <p:nvPr>
            <p:ph type="ftr" sz="quarter" idx="11"/>
          </p:nvPr>
        </p:nvSpPr>
        <p:spPr/>
        <p:txBody>
          <a:bodyPr/>
          <a:lstStyle/>
          <a:p>
            <a:endParaRPr lang="en-US">
              <a:solidFill>
                <a:srgbClr val="696464"/>
              </a:solidFill>
              <a:latin typeface="Perpetua"/>
            </a:endParaRPr>
          </a:p>
        </p:txBody>
      </p:sp>
      <p:sp>
        <p:nvSpPr>
          <p:cNvPr id="5" name="Slide Number Placeholder 4"/>
          <p:cNvSpPr>
            <a:spLocks noGrp="1"/>
          </p:cNvSpPr>
          <p:nvPr>
            <p:ph type="sldNum" sz="quarter" idx="12"/>
          </p:nvPr>
        </p:nvSpPr>
        <p:spPr/>
        <p:txBody>
          <a:bodyPr/>
          <a:lstStyle/>
          <a:p>
            <a:fld id="{F7886C9C-DC18-4195-8FD5-A50AA931D419}" type="slidenum">
              <a:rPr lang="en-US">
                <a:latin typeface="Franklin Gothic Book"/>
              </a:rPr>
              <a:pPr/>
              <a:t>62</a:t>
            </a:fld>
            <a:endParaRPr lang="en-US">
              <a:latin typeface="Franklin Gothic Book"/>
            </a:endParaRPr>
          </a:p>
        </p:txBody>
      </p:sp>
      <p:sp>
        <p:nvSpPr>
          <p:cNvPr id="2" name="Content Placeholder 1"/>
          <p:cNvSpPr>
            <a:spLocks noGrp="1"/>
          </p:cNvSpPr>
          <p:nvPr>
            <p:ph sz="quarter" idx="1"/>
          </p:nvPr>
        </p:nvSpPr>
        <p:spPr>
          <a:xfrm>
            <a:off x="1828801" y="1447800"/>
            <a:ext cx="8407893" cy="4407408"/>
          </a:xfrm>
        </p:spPr>
        <p:txBody>
          <a:bodyPr>
            <a:normAutofit fontScale="85000" lnSpcReduction="20000"/>
          </a:bodyPr>
          <a:lstStyle/>
          <a:p>
            <a:pPr algn="just"/>
            <a:r>
              <a:rPr lang="en-US" dirty="0"/>
              <a:t>Calcium and phosphorus homeostasis is mediated through the effects of PTH, 1,25dihydroxyvitamin D3 (</a:t>
            </a:r>
            <a:r>
              <a:rPr lang="en-US" dirty="0" err="1"/>
              <a:t>calcitriol</a:t>
            </a:r>
            <a:r>
              <a:rPr lang="en-US" dirty="0"/>
              <a:t>), and FGF-23 on bone, the GI tract, kidney, and the parathyroid gland.</a:t>
            </a:r>
          </a:p>
          <a:p>
            <a:pPr marL="45720" indent="0" algn="just">
              <a:buNone/>
            </a:pPr>
            <a:endParaRPr lang="en-US" dirty="0"/>
          </a:p>
          <a:p>
            <a:pPr algn="just"/>
            <a:r>
              <a:rPr lang="en-US" dirty="0"/>
              <a:t> As kidney function declines, there is a decrease in phosphate elimination, which results in </a:t>
            </a:r>
            <a:r>
              <a:rPr lang="en-US" dirty="0" err="1"/>
              <a:t>hyperphosphatemia</a:t>
            </a:r>
            <a:r>
              <a:rPr lang="en-US" dirty="0"/>
              <a:t> and a decrease in serum calcium concentration.</a:t>
            </a:r>
          </a:p>
          <a:p>
            <a:pPr marL="45720" indent="0" algn="just">
              <a:buNone/>
            </a:pPr>
            <a:endParaRPr lang="en-US" dirty="0"/>
          </a:p>
          <a:p>
            <a:pPr algn="just"/>
            <a:r>
              <a:rPr lang="en-US" dirty="0"/>
              <a:t> </a:t>
            </a:r>
            <a:r>
              <a:rPr lang="en-US" dirty="0" err="1"/>
              <a:t>Hypocalcemia</a:t>
            </a:r>
            <a:r>
              <a:rPr lang="en-US" dirty="0"/>
              <a:t> is the primary stimulus for secretion of PTH by the parathyroid glands.</a:t>
            </a:r>
          </a:p>
          <a:p>
            <a:pPr marL="45720" indent="0" algn="just">
              <a:buNone/>
            </a:pPr>
            <a:endParaRPr lang="en-US" dirty="0"/>
          </a:p>
          <a:p>
            <a:pPr algn="just"/>
            <a:r>
              <a:rPr lang="en-US" dirty="0"/>
              <a:t> </a:t>
            </a:r>
            <a:r>
              <a:rPr lang="en-US" dirty="0" err="1"/>
              <a:t>Hyperphosphatemia</a:t>
            </a:r>
            <a:r>
              <a:rPr lang="en-US" dirty="0"/>
              <a:t> also increases PTH synthesis and release through its direct effects on the parathyroid gland and production of </a:t>
            </a:r>
            <a:r>
              <a:rPr lang="en-US" dirty="0" err="1"/>
              <a:t>prepro</a:t>
            </a:r>
            <a:r>
              <a:rPr lang="en-US" dirty="0"/>
              <a:t>-PTH messenger RNA.</a:t>
            </a:r>
          </a:p>
        </p:txBody>
      </p:sp>
    </p:spTree>
    <p:extLst>
      <p:ext uri="{BB962C8B-B14F-4D97-AF65-F5344CB8AC3E}">
        <p14:creationId xmlns:p14="http://schemas.microsoft.com/office/powerpoint/2010/main" val="186959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The pathophysiology of CKD-MBD </a:t>
            </a:r>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696464"/>
                </a:solidFill>
                <a:latin typeface="Perpetua"/>
              </a:rPr>
              <a:pPr/>
              <a:t>11/8/2020</a:t>
            </a:fld>
            <a:endParaRPr lang="en-US">
              <a:solidFill>
                <a:srgbClr val="696464"/>
              </a:solidFill>
              <a:latin typeface="Perpetua"/>
            </a:endParaRPr>
          </a:p>
        </p:txBody>
      </p:sp>
      <p:sp>
        <p:nvSpPr>
          <p:cNvPr id="4" name="Footer Placeholder 3"/>
          <p:cNvSpPr>
            <a:spLocks noGrp="1"/>
          </p:cNvSpPr>
          <p:nvPr>
            <p:ph type="ftr" sz="quarter" idx="11"/>
          </p:nvPr>
        </p:nvSpPr>
        <p:spPr/>
        <p:txBody>
          <a:bodyPr/>
          <a:lstStyle/>
          <a:p>
            <a:endParaRPr lang="en-US">
              <a:solidFill>
                <a:srgbClr val="696464"/>
              </a:solidFill>
              <a:latin typeface="Perpetua"/>
            </a:endParaRPr>
          </a:p>
        </p:txBody>
      </p:sp>
      <p:sp>
        <p:nvSpPr>
          <p:cNvPr id="5" name="Slide Number Placeholder 4"/>
          <p:cNvSpPr>
            <a:spLocks noGrp="1"/>
          </p:cNvSpPr>
          <p:nvPr>
            <p:ph type="sldNum" sz="quarter" idx="12"/>
          </p:nvPr>
        </p:nvSpPr>
        <p:spPr/>
        <p:txBody>
          <a:bodyPr/>
          <a:lstStyle/>
          <a:p>
            <a:fld id="{F7886C9C-DC18-4195-8FD5-A50AA931D419}" type="slidenum">
              <a:rPr lang="en-US">
                <a:latin typeface="Franklin Gothic Book"/>
              </a:rPr>
              <a:pPr/>
              <a:t>63</a:t>
            </a:fld>
            <a:endParaRPr lang="en-US">
              <a:latin typeface="Franklin Gothic Book"/>
            </a:endParaRPr>
          </a:p>
        </p:txBody>
      </p:sp>
      <p:sp>
        <p:nvSpPr>
          <p:cNvPr id="2" name="Content Placeholder 1"/>
          <p:cNvSpPr>
            <a:spLocks noGrp="1"/>
          </p:cNvSpPr>
          <p:nvPr>
            <p:ph sz="quarter" idx="1"/>
          </p:nvPr>
        </p:nvSpPr>
        <p:spPr>
          <a:xfrm>
            <a:off x="1828800" y="1524001"/>
            <a:ext cx="8610600" cy="4834129"/>
          </a:xfrm>
        </p:spPr>
        <p:txBody>
          <a:bodyPr>
            <a:normAutofit lnSpcReduction="10000"/>
          </a:bodyPr>
          <a:lstStyle/>
          <a:p>
            <a:pPr algn="just"/>
            <a:r>
              <a:rPr lang="en-US" dirty="0"/>
              <a:t>In an attempt to normalize ionized calcium, PTH increases calcium reabsorption by the distal tubules and decreases phosphate reabsorption in the proximal tubules of the kidney (at least until the GFR falls to approximately 30 mL/min/1.73 m2 [0.29 mL/s/m2]) and also increases calcium mobilization from bone.</a:t>
            </a:r>
          </a:p>
          <a:p>
            <a:pPr algn="just"/>
            <a:r>
              <a:rPr lang="en-US" dirty="0"/>
              <a:t> FGF-23 production in bone also increases in response to high phosphate levels and increased PTH and promotes phosphate excretion by the kidney. </a:t>
            </a:r>
          </a:p>
          <a:p>
            <a:pPr algn="just"/>
            <a:r>
              <a:rPr lang="en-US" dirty="0"/>
              <a:t>The result is a relative normalization of calcium and phosphorus, at least in the early stages of CKD.</a:t>
            </a:r>
          </a:p>
          <a:p>
            <a:pPr algn="just"/>
            <a:r>
              <a:rPr lang="en-US" dirty="0"/>
              <a:t> However, this occurs at the expense of an elevated PTH and FGF-23 (“the trade-off hypothesis”). </a:t>
            </a:r>
          </a:p>
          <a:p>
            <a:pPr marL="45720" indent="0">
              <a:buNone/>
            </a:pPr>
            <a:endParaRPr lang="en-US" dirty="0"/>
          </a:p>
        </p:txBody>
      </p:sp>
    </p:spTree>
    <p:extLst>
      <p:ext uri="{BB962C8B-B14F-4D97-AF65-F5344CB8AC3E}">
        <p14:creationId xmlns:p14="http://schemas.microsoft.com/office/powerpoint/2010/main" val="2346835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t>The pathophysiology of CKD-MBD </a:t>
            </a:r>
            <a:endParaRPr lang="en-US" dirty="0"/>
          </a:p>
        </p:txBody>
      </p:sp>
      <p:sp>
        <p:nvSpPr>
          <p:cNvPr id="2" name="Content Placeholder 1"/>
          <p:cNvSpPr>
            <a:spLocks noGrp="1"/>
          </p:cNvSpPr>
          <p:nvPr>
            <p:ph idx="1"/>
          </p:nvPr>
        </p:nvSpPr>
        <p:spPr>
          <a:xfrm>
            <a:off x="838200" y="2120900"/>
            <a:ext cx="9448800" cy="3450696"/>
          </a:xfrm>
        </p:spPr>
        <p:txBody>
          <a:bodyPr>
            <a:normAutofit fontScale="92500" lnSpcReduction="20000"/>
          </a:bodyPr>
          <a:lstStyle/>
          <a:p>
            <a:pPr algn="just"/>
            <a:r>
              <a:rPr lang="en-US" dirty="0"/>
              <a:t>The increase in PTH is most notable when GFR is less than </a:t>
            </a:r>
            <a:r>
              <a:rPr lang="en-US" b="1" dirty="0"/>
              <a:t>60</a:t>
            </a:r>
            <a:r>
              <a:rPr lang="en-US" dirty="0"/>
              <a:t> mL/min/1.73 m2 (0.58 mL/s/m2) (CKD 3a and higher) and worsens as kidney function further declines.</a:t>
            </a:r>
          </a:p>
          <a:p>
            <a:pPr marL="0" indent="0" algn="just">
              <a:buNone/>
            </a:pPr>
            <a:endParaRPr lang="en-US" dirty="0"/>
          </a:p>
          <a:p>
            <a:pPr algn="just"/>
            <a:r>
              <a:rPr lang="en-US" dirty="0"/>
              <a:t> With advanced kidney disease, the kidney fails to respond to PTH or to FGF-23 and abnormalities in calcium and phosphorus worsen.</a:t>
            </a:r>
          </a:p>
          <a:p>
            <a:pPr marL="0" indent="0" algn="just">
              <a:buNone/>
            </a:pPr>
            <a:endParaRPr lang="en-US" dirty="0"/>
          </a:p>
          <a:p>
            <a:pPr algn="just"/>
            <a:r>
              <a:rPr lang="en-US" dirty="0"/>
              <a:t> Over time, the negative effects of sustained hyperparathyroidism on bone are realized as calcium </a:t>
            </a:r>
            <a:r>
              <a:rPr lang="en-US" dirty="0" err="1"/>
              <a:t>resorption</a:t>
            </a:r>
            <a:r>
              <a:rPr lang="en-US" dirty="0"/>
              <a:t> from bone persists.</a:t>
            </a:r>
          </a:p>
          <a:p>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37302A"/>
                </a:solidFill>
                <a:latin typeface="Candara"/>
              </a:rPr>
              <a:pPr/>
              <a:t>11/8/2020</a:t>
            </a:fld>
            <a:endParaRPr lang="en-US">
              <a:solidFill>
                <a:srgbClr val="37302A"/>
              </a:solidFill>
              <a:latin typeface="Candara"/>
            </a:endParaRPr>
          </a:p>
        </p:txBody>
      </p:sp>
      <p:sp>
        <p:nvSpPr>
          <p:cNvPr id="4" name="Footer Placeholder 3"/>
          <p:cNvSpPr>
            <a:spLocks noGrp="1"/>
          </p:cNvSpPr>
          <p:nvPr>
            <p:ph type="ftr" sz="quarter" idx="11"/>
          </p:nvPr>
        </p:nvSpPr>
        <p:spPr/>
        <p:txBody>
          <a:bodyPr/>
          <a:lstStyle/>
          <a:p>
            <a:endParaRPr lang="en-US">
              <a:solidFill>
                <a:srgbClr val="37302A"/>
              </a:solidFill>
              <a:latin typeface="Candara"/>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37302A"/>
                </a:solidFill>
                <a:latin typeface="Candara"/>
              </a:rPr>
              <a:pPr/>
              <a:t>64</a:t>
            </a:fld>
            <a:endParaRPr lang="en-US">
              <a:solidFill>
                <a:srgbClr val="37302A"/>
              </a:solidFill>
              <a:latin typeface="Candara"/>
            </a:endParaRPr>
          </a:p>
        </p:txBody>
      </p:sp>
    </p:spTree>
    <p:extLst>
      <p:ext uri="{BB962C8B-B14F-4D97-AF65-F5344CB8AC3E}">
        <p14:creationId xmlns:p14="http://schemas.microsoft.com/office/powerpoint/2010/main" val="1991688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err="1"/>
              <a:t>Calcitriol</a:t>
            </a:r>
            <a:endParaRPr lang="en-US" b="1" dirty="0"/>
          </a:p>
        </p:txBody>
      </p:sp>
      <p:sp>
        <p:nvSpPr>
          <p:cNvPr id="2" name="Content Placeholder 1"/>
          <p:cNvSpPr>
            <a:spLocks noGrp="1"/>
          </p:cNvSpPr>
          <p:nvPr>
            <p:ph idx="1"/>
          </p:nvPr>
        </p:nvSpPr>
        <p:spPr>
          <a:xfrm>
            <a:off x="393700" y="1447801"/>
            <a:ext cx="10960100" cy="5291330"/>
          </a:xfrm>
        </p:spPr>
        <p:txBody>
          <a:bodyPr>
            <a:normAutofit fontScale="77500" lnSpcReduction="20000"/>
          </a:bodyPr>
          <a:lstStyle/>
          <a:p>
            <a:pPr algn="just"/>
            <a:r>
              <a:rPr lang="en-US" dirty="0"/>
              <a:t>1,25-dihydroxyvitamin D3 or </a:t>
            </a:r>
            <a:r>
              <a:rPr lang="en-US" dirty="0" err="1"/>
              <a:t>calcitriol</a:t>
            </a:r>
            <a:r>
              <a:rPr lang="en-US" dirty="0"/>
              <a:t> promotes increased intestinal absorption of calcium and phosphorus, which helps normalize ionized calcium. </a:t>
            </a:r>
          </a:p>
          <a:p>
            <a:pPr algn="just"/>
            <a:r>
              <a:rPr lang="en-US" dirty="0" err="1"/>
              <a:t>Calcitriol</a:t>
            </a:r>
            <a:r>
              <a:rPr lang="en-US" dirty="0"/>
              <a:t> also works directly on the parathyroid gland to suppress PTH production</a:t>
            </a:r>
          </a:p>
          <a:p>
            <a:pPr algn="just"/>
            <a:r>
              <a:rPr lang="en-US" dirty="0"/>
              <a:t> The enzyme 1-</a:t>
            </a:r>
            <a:r>
              <a:rPr lang="el-GR" dirty="0"/>
              <a:t>α-</a:t>
            </a:r>
            <a:r>
              <a:rPr lang="en-US" dirty="0"/>
              <a:t>hydroxylase is responsible for the final hydroxylation and conversion of the vitamin D precursor, 25-hydroxyvitamin D or 25(OH)D, to </a:t>
            </a:r>
            <a:r>
              <a:rPr lang="en-US" dirty="0" err="1"/>
              <a:t>calcitriol</a:t>
            </a:r>
            <a:r>
              <a:rPr lang="en-US" dirty="0"/>
              <a:t> in the kidney .</a:t>
            </a:r>
          </a:p>
          <a:p>
            <a:pPr marL="45720" indent="0" algn="just">
              <a:buNone/>
            </a:pPr>
            <a:endParaRPr lang="en-US" dirty="0"/>
          </a:p>
          <a:p>
            <a:pPr algn="just"/>
            <a:r>
              <a:rPr lang="en-US" dirty="0"/>
              <a:t>As kidney disease progresses, the concentrations of </a:t>
            </a:r>
            <a:r>
              <a:rPr lang="en-US" dirty="0" err="1"/>
              <a:t>calcitriol</a:t>
            </a:r>
            <a:r>
              <a:rPr lang="en-US" dirty="0"/>
              <a:t> decline due to loss of 1-</a:t>
            </a:r>
            <a:r>
              <a:rPr lang="el-GR" dirty="0"/>
              <a:t>α-</a:t>
            </a:r>
            <a:r>
              <a:rPr lang="en-US" dirty="0"/>
              <a:t>hydroxylase activity.</a:t>
            </a:r>
          </a:p>
          <a:p>
            <a:pPr algn="just"/>
            <a:r>
              <a:rPr lang="en-US" dirty="0"/>
              <a:t> The resultant vitamin D deficiency leads to reduced intestinal calcium and phosphorus absorption and worsening hyperparathyroidism.</a:t>
            </a:r>
          </a:p>
          <a:p>
            <a:pPr algn="just"/>
            <a:r>
              <a:rPr lang="en-US" dirty="0"/>
              <a:t> Increases in FGF-23 also promote </a:t>
            </a:r>
            <a:r>
              <a:rPr lang="en-US" dirty="0" err="1"/>
              <a:t>calcitriol</a:t>
            </a:r>
            <a:r>
              <a:rPr lang="en-US" dirty="0"/>
              <a:t> deficiency.</a:t>
            </a:r>
          </a:p>
          <a:p>
            <a:pPr marL="45720" indent="0" algn="just">
              <a:buNone/>
            </a:pPr>
            <a:endParaRPr lang="en-US" dirty="0"/>
          </a:p>
          <a:p>
            <a:pPr algn="just"/>
            <a:r>
              <a:rPr lang="en-US" dirty="0" err="1"/>
              <a:t>calcitriol</a:t>
            </a:r>
            <a:r>
              <a:rPr lang="en-US" dirty="0"/>
              <a:t> deficiency : is more prevalent in individuals with </a:t>
            </a:r>
            <a:r>
              <a:rPr lang="en-US" b="1" dirty="0"/>
              <a:t>CKD 4-5</a:t>
            </a:r>
            <a:r>
              <a:rPr lang="en-US" dirty="0"/>
              <a:t>. Deficiency in 25(OH)D (</a:t>
            </a:r>
            <a:r>
              <a:rPr lang="en-US" b="1" dirty="0"/>
              <a:t>levels of &lt;30 </a:t>
            </a:r>
            <a:r>
              <a:rPr lang="en-US" b="1" dirty="0" err="1"/>
              <a:t>ng</a:t>
            </a:r>
            <a:r>
              <a:rPr lang="en-US" b="1" dirty="0"/>
              <a:t>/mL </a:t>
            </a:r>
            <a:r>
              <a:rPr lang="en-US" dirty="0"/>
              <a:t>[75 </a:t>
            </a:r>
            <a:r>
              <a:rPr lang="en-US" dirty="0" err="1"/>
              <a:t>nmol</a:t>
            </a:r>
            <a:r>
              <a:rPr lang="en-US" dirty="0"/>
              <a:t>/L]) is also common in individuals with CKD due to decreased dermal synthesis of vitamin D, decreased exposure to sunlight, and reduced dietary intake of vitamin D.</a:t>
            </a:r>
          </a:p>
          <a:p>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696464"/>
                </a:solidFill>
                <a:latin typeface="Franklin Gothic Medium"/>
              </a:rPr>
              <a:pPr/>
              <a:t>11/8/2020</a:t>
            </a:fld>
            <a:endParaRPr lang="en-US">
              <a:solidFill>
                <a:srgbClr val="696464"/>
              </a:solidFill>
              <a:latin typeface="Franklin Gothic Medium"/>
            </a:endParaRPr>
          </a:p>
        </p:txBody>
      </p:sp>
      <p:sp>
        <p:nvSpPr>
          <p:cNvPr id="4" name="Footer Placeholder 3"/>
          <p:cNvSpPr>
            <a:spLocks noGrp="1"/>
          </p:cNvSpPr>
          <p:nvPr>
            <p:ph type="ftr" sz="quarter" idx="11"/>
          </p:nvPr>
        </p:nvSpPr>
        <p:spPr/>
        <p:txBody>
          <a:bodyPr/>
          <a:lstStyle/>
          <a:p>
            <a:endParaRPr lang="en-US">
              <a:solidFill>
                <a:srgbClr val="696464"/>
              </a:solidFill>
              <a:latin typeface="Franklin Gothic Medium"/>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696464"/>
                </a:solidFill>
                <a:latin typeface="Franklin Gothic Medium"/>
              </a:rPr>
              <a:pPr/>
              <a:t>65</a:t>
            </a:fld>
            <a:endParaRPr lang="en-US">
              <a:solidFill>
                <a:srgbClr val="696464"/>
              </a:solidFill>
              <a:latin typeface="Franklin Gothic Medium"/>
            </a:endParaRPr>
          </a:p>
        </p:txBody>
      </p:sp>
    </p:spTree>
    <p:extLst>
      <p:ext uri="{BB962C8B-B14F-4D97-AF65-F5344CB8AC3E}">
        <p14:creationId xmlns:p14="http://schemas.microsoft.com/office/powerpoint/2010/main" val="414716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000000"/>
                </a:solidFill>
                <a:latin typeface="Arial"/>
              </a:rPr>
              <a:pPr/>
              <a:t>11/8/2020</a:t>
            </a:fld>
            <a:endParaRPr lang="en-US">
              <a:solidFill>
                <a:srgbClr val="000000"/>
              </a:solidFill>
              <a:latin typeface="Arial"/>
            </a:endParaRPr>
          </a:p>
        </p:txBody>
      </p:sp>
      <p:sp>
        <p:nvSpPr>
          <p:cNvPr id="4" name="Footer Placeholder 3"/>
          <p:cNvSpPr>
            <a:spLocks noGrp="1"/>
          </p:cNvSpPr>
          <p:nvPr>
            <p:ph type="ftr" sz="quarter" idx="11"/>
          </p:nvPr>
        </p:nvSpPr>
        <p:spPr/>
        <p:txBody>
          <a:body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D1282E"/>
                </a:solidFill>
                <a:latin typeface="Arial"/>
              </a:rPr>
              <a:pPr/>
              <a:t>66</a:t>
            </a:fld>
            <a:endParaRPr lang="en-US">
              <a:solidFill>
                <a:srgbClr val="D1282E"/>
              </a:solidFill>
              <a:latin typeface="Arial"/>
            </a:endParaRPr>
          </a:p>
        </p:txBody>
      </p:sp>
      <p:pic>
        <p:nvPicPr>
          <p:cNvPr id="6146" name="Picture 2" descr="C:\Users\Lenovo\Desktop\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95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Bone Abnormalities </a:t>
            </a:r>
          </a:p>
        </p:txBody>
      </p:sp>
      <p:sp>
        <p:nvSpPr>
          <p:cNvPr id="2" name="Content Placeholder 1"/>
          <p:cNvSpPr>
            <a:spLocks noGrp="1"/>
          </p:cNvSpPr>
          <p:nvPr>
            <p:ph idx="1"/>
          </p:nvPr>
        </p:nvSpPr>
        <p:spPr>
          <a:xfrm>
            <a:off x="838200" y="1663700"/>
            <a:ext cx="9829800" cy="3886200"/>
          </a:xfrm>
        </p:spPr>
        <p:txBody>
          <a:bodyPr>
            <a:normAutofit fontScale="85000" lnSpcReduction="20000"/>
          </a:bodyPr>
          <a:lstStyle/>
          <a:p>
            <a:pPr algn="just"/>
            <a:r>
              <a:rPr lang="en-US" dirty="0"/>
              <a:t>The abnormalities of CKD-MBD lead to alterations in structural integrity of bone and other associated consequences. </a:t>
            </a:r>
          </a:p>
          <a:p>
            <a:pPr algn="just"/>
            <a:r>
              <a:rPr lang="en-US" dirty="0"/>
              <a:t>The continuous high rate of production of PTH by the parathyroid glands promotes parathyroid hyperplasia.</a:t>
            </a:r>
          </a:p>
          <a:p>
            <a:pPr marL="0" indent="0" algn="just">
              <a:buNone/>
            </a:pPr>
            <a:endParaRPr lang="en-US" dirty="0"/>
          </a:p>
          <a:p>
            <a:pPr algn="just"/>
            <a:r>
              <a:rPr lang="en-US" dirty="0"/>
              <a:t> Nodular tissue demonstrates more rapid growth potential and appears to be associated with fewer vitamin D and calcium-sensing receptors, resulting in resistance to exogenous </a:t>
            </a:r>
            <a:r>
              <a:rPr lang="en-US" dirty="0" err="1"/>
              <a:t>calcitriol</a:t>
            </a:r>
            <a:r>
              <a:rPr lang="en-US" dirty="0"/>
              <a:t> therapy.</a:t>
            </a:r>
          </a:p>
          <a:p>
            <a:pPr marL="0" indent="0" algn="just">
              <a:buNone/>
            </a:pPr>
            <a:endParaRPr lang="en-US" dirty="0"/>
          </a:p>
          <a:p>
            <a:pPr algn="just"/>
            <a:r>
              <a:rPr lang="en-US" dirty="0"/>
              <a:t> Bone abnormalities are almost universal in dialysis patients and observed in the majority of those with CKD 3-5.</a:t>
            </a:r>
          </a:p>
          <a:p>
            <a:pPr marL="45720" indent="0">
              <a:buNone/>
            </a:pPr>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303030">
                    <a:lumMod val="90000"/>
                    <a:lumOff val="10000"/>
                  </a:srgbClr>
                </a:solidFill>
                <a:latin typeface="Times New Roman"/>
              </a:rPr>
              <a:pPr/>
              <a:t>11/8/2020</a:t>
            </a:fld>
            <a:endParaRPr lang="en-US">
              <a:solidFill>
                <a:srgbClr val="303030">
                  <a:lumMod val="90000"/>
                  <a:lumOff val="10000"/>
                </a:srgbClr>
              </a:solidFill>
              <a:latin typeface="Times New Roman"/>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latin typeface="Times New Roman"/>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prstClr val="black">
                    <a:lumMod val="85000"/>
                    <a:lumOff val="15000"/>
                  </a:prstClr>
                </a:solidFill>
                <a:latin typeface="Impact"/>
              </a:rPr>
              <a:pPr/>
              <a:t>67</a:t>
            </a:fld>
            <a:endParaRPr lang="en-US">
              <a:solidFill>
                <a:prstClr val="black">
                  <a:lumMod val="85000"/>
                  <a:lumOff val="15000"/>
                </a:prstClr>
              </a:solidFill>
              <a:latin typeface="Impact"/>
            </a:endParaRPr>
          </a:p>
        </p:txBody>
      </p:sp>
    </p:spTree>
    <p:extLst>
      <p:ext uri="{BB962C8B-B14F-4D97-AF65-F5344CB8AC3E}">
        <p14:creationId xmlns:p14="http://schemas.microsoft.com/office/powerpoint/2010/main" val="3459262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10337800" cy="5334000"/>
          </a:xfrm>
        </p:spPr>
        <p:txBody>
          <a:bodyPr>
            <a:normAutofit fontScale="85000" lnSpcReduction="20000"/>
          </a:bodyPr>
          <a:lstStyle/>
          <a:p>
            <a:r>
              <a:rPr lang="en-US" sz="3500" b="1" dirty="0"/>
              <a:t>The bone abnormalities include:</a:t>
            </a:r>
          </a:p>
          <a:p>
            <a:pPr marL="0" indent="0">
              <a:buNone/>
            </a:pPr>
            <a:endParaRPr lang="en-US" sz="3500" b="1" dirty="0"/>
          </a:p>
          <a:p>
            <a:pPr>
              <a:buFontTx/>
              <a:buChar char="-"/>
            </a:pPr>
            <a:r>
              <a:rPr lang="en-US" b="1" dirty="0" err="1"/>
              <a:t>Osteitis</a:t>
            </a:r>
            <a:r>
              <a:rPr lang="en-US" b="1" dirty="0"/>
              <a:t> </a:t>
            </a:r>
            <a:r>
              <a:rPr lang="en-US" b="1" dirty="0" err="1"/>
              <a:t>fibrosa</a:t>
            </a:r>
            <a:r>
              <a:rPr lang="en-US" b="1" dirty="0"/>
              <a:t> </a:t>
            </a:r>
            <a:r>
              <a:rPr lang="en-US" b="1" dirty="0" err="1"/>
              <a:t>cystica</a:t>
            </a:r>
            <a:r>
              <a:rPr lang="en-US" b="1" dirty="0"/>
              <a:t> </a:t>
            </a:r>
            <a:r>
              <a:rPr lang="en-US" dirty="0"/>
              <a:t>(high bone turnover disease): is most common and is characterized by areas of </a:t>
            </a:r>
            <a:r>
              <a:rPr lang="en-US" dirty="0" err="1"/>
              <a:t>peritrabecular</a:t>
            </a:r>
            <a:r>
              <a:rPr lang="en-US" dirty="0"/>
              <a:t> fibrosis. Bone marrow fibrosis and decreased erythropoiesis are also consequences of severe </a:t>
            </a:r>
            <a:r>
              <a:rPr lang="en-US" dirty="0" err="1"/>
              <a:t>osteitis</a:t>
            </a:r>
            <a:r>
              <a:rPr lang="en-US" dirty="0"/>
              <a:t>.</a:t>
            </a:r>
          </a:p>
          <a:p>
            <a:pPr marL="0" indent="0">
              <a:buNone/>
            </a:pPr>
            <a:endParaRPr lang="en-US" dirty="0"/>
          </a:p>
          <a:p>
            <a:pPr>
              <a:buFontTx/>
              <a:buChar char="-"/>
            </a:pPr>
            <a:r>
              <a:rPr lang="en-US" b="1" dirty="0" err="1"/>
              <a:t>Osteomalacia</a:t>
            </a:r>
            <a:r>
              <a:rPr lang="en-US" dirty="0"/>
              <a:t> (low bone turnover disease): was historically noted in HD patients with aluminum toxicity, a finding less common today due to the decreased use of aluminum-containing phosphate binders and changes in the processing of dialysate solutions to decrease aluminum content.</a:t>
            </a:r>
          </a:p>
          <a:p>
            <a:pPr marL="0" indent="0">
              <a:buNone/>
            </a:pPr>
            <a:endParaRPr lang="en-US" b="1" dirty="0"/>
          </a:p>
          <a:p>
            <a:pPr>
              <a:buFontTx/>
              <a:buChar char="-"/>
            </a:pPr>
            <a:r>
              <a:rPr lang="en-US" b="1" dirty="0" err="1"/>
              <a:t>Adynamic</a:t>
            </a:r>
            <a:r>
              <a:rPr lang="en-US" b="1" dirty="0"/>
              <a:t> bone disease</a:t>
            </a:r>
            <a:r>
              <a:rPr lang="en-US" dirty="0"/>
              <a:t>  : Characterized by low amounts of fibrosis or osteoid tissue and low bone formation rates. </a:t>
            </a:r>
            <a:r>
              <a:rPr lang="en-US" b="1" dirty="0"/>
              <a:t>Multiple risk factors </a:t>
            </a:r>
            <a:r>
              <a:rPr lang="en-US" dirty="0"/>
              <a:t>for the development of this bone disease include high concentrations of dialysate calcium along with high doses of calcium-containing phosphate binders, aggressive management with vitamin D therapy, diabetes, and aluminum toxicity.</a:t>
            </a:r>
          </a:p>
          <a:p>
            <a:endParaRPr lang="en-US" dirty="0"/>
          </a:p>
        </p:txBody>
      </p:sp>
      <p:sp>
        <p:nvSpPr>
          <p:cNvPr id="4" name="Date Placeholder 3"/>
          <p:cNvSpPr>
            <a:spLocks noGrp="1"/>
          </p:cNvSpPr>
          <p:nvPr>
            <p:ph type="dt" sz="half" idx="10"/>
          </p:nvPr>
        </p:nvSpPr>
        <p:spPr/>
        <p:txBody>
          <a:bodyPr/>
          <a:lstStyle/>
          <a:p>
            <a:fld id="{A2EFF424-F111-43CB-9C75-D52325012943}" type="datetime1">
              <a:rPr lang="en-US">
                <a:solidFill>
                  <a:srgbClr val="303030">
                    <a:lumMod val="90000"/>
                    <a:lumOff val="10000"/>
                  </a:srgbClr>
                </a:solidFill>
                <a:latin typeface="Times New Roman"/>
              </a:rPr>
              <a:pPr/>
              <a:t>11/8/2020</a:t>
            </a:fld>
            <a:endParaRPr lang="en-US">
              <a:solidFill>
                <a:srgbClr val="303030">
                  <a:lumMod val="90000"/>
                  <a:lumOff val="10000"/>
                </a:srgbClr>
              </a:solidFill>
              <a:latin typeface="Times New Roman"/>
            </a:endParaRPr>
          </a:p>
        </p:txBody>
      </p:sp>
      <p:sp>
        <p:nvSpPr>
          <p:cNvPr id="6" name="Slide Number Placeholder 5"/>
          <p:cNvSpPr>
            <a:spLocks noGrp="1"/>
          </p:cNvSpPr>
          <p:nvPr>
            <p:ph type="sldNum" sz="quarter" idx="12"/>
          </p:nvPr>
        </p:nvSpPr>
        <p:spPr/>
        <p:txBody>
          <a:bodyPr/>
          <a:lstStyle/>
          <a:p>
            <a:fld id="{F7886C9C-DC18-4195-8FD5-A50AA931D419}" type="slidenum">
              <a:rPr lang="en-US">
                <a:solidFill>
                  <a:prstClr val="black">
                    <a:lumMod val="85000"/>
                    <a:lumOff val="15000"/>
                  </a:prstClr>
                </a:solidFill>
                <a:latin typeface="Impact"/>
              </a:rPr>
              <a:pPr/>
              <a:t>68</a:t>
            </a:fld>
            <a:endParaRPr lang="en-US">
              <a:solidFill>
                <a:prstClr val="black">
                  <a:lumMod val="85000"/>
                  <a:lumOff val="15000"/>
                </a:prstClr>
              </a:solidFill>
              <a:latin typeface="Impact"/>
            </a:endParaRPr>
          </a:p>
        </p:txBody>
      </p:sp>
    </p:spTree>
    <p:extLst>
      <p:ext uri="{BB962C8B-B14F-4D97-AF65-F5344CB8AC3E}">
        <p14:creationId xmlns:p14="http://schemas.microsoft.com/office/powerpoint/2010/main" val="2560145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The comorbidity and mortality</a:t>
            </a:r>
          </a:p>
        </p:txBody>
      </p:sp>
      <p:sp>
        <p:nvSpPr>
          <p:cNvPr id="2" name="Content Placeholder 1"/>
          <p:cNvSpPr>
            <a:spLocks noGrp="1"/>
          </p:cNvSpPr>
          <p:nvPr>
            <p:ph idx="1"/>
          </p:nvPr>
        </p:nvSpPr>
        <p:spPr>
          <a:xfrm>
            <a:off x="1752600" y="1752600"/>
            <a:ext cx="7772400" cy="5477184"/>
          </a:xfrm>
        </p:spPr>
        <p:txBody>
          <a:bodyPr>
            <a:normAutofit fontScale="70000" lnSpcReduction="20000"/>
          </a:bodyPr>
          <a:lstStyle/>
          <a:p>
            <a:pPr algn="just"/>
            <a:r>
              <a:rPr lang="en-US" dirty="0"/>
              <a:t>The morbidity and mortality of CKD patients is increased in individuals with both severe hypo- and hyperparathyroidism.</a:t>
            </a:r>
          </a:p>
          <a:p>
            <a:pPr algn="just"/>
            <a:r>
              <a:rPr lang="en-US" dirty="0"/>
              <a:t>Elevations of serum phosphorus, even within the upper limits of the normal range, have been associated with increased risk of CV events and/or mortality (all-cause or CV mortality) in patients with CKD 3-5.</a:t>
            </a:r>
          </a:p>
          <a:p>
            <a:pPr algn="just"/>
            <a:r>
              <a:rPr lang="en-US" dirty="0"/>
              <a:t> FGF-23 has also been associated with increased mortality and cardiovascular events in individuals with CKD. </a:t>
            </a:r>
          </a:p>
          <a:p>
            <a:pPr algn="just"/>
            <a:r>
              <a:rPr lang="en-US" dirty="0"/>
              <a:t>The incidence of </a:t>
            </a:r>
            <a:r>
              <a:rPr lang="en-US" dirty="0" err="1"/>
              <a:t>calciphylaxis</a:t>
            </a:r>
            <a:r>
              <a:rPr lang="en-US" dirty="0"/>
              <a:t>, or rapid calcification of subcutaneous tissue, in patients with advanced kidney disease has increased over the past decade and has been associated with CKD-MBD, an elevated calcium times phosphorus product, and warfarin use.</a:t>
            </a:r>
          </a:p>
          <a:p>
            <a:pPr algn="just"/>
            <a:r>
              <a:rPr lang="en-US" dirty="0"/>
              <a:t> Warfarin inhibits the matrix </a:t>
            </a:r>
            <a:r>
              <a:rPr lang="en-US" dirty="0" err="1"/>
              <a:t>Gla</a:t>
            </a:r>
            <a:r>
              <a:rPr lang="en-US" dirty="0"/>
              <a:t> protein, which is a vitamin K–dependent protein that prevents calcium deposition in arteries, and may therefore promote vascular calcification in individuals at risk.</a:t>
            </a:r>
          </a:p>
          <a:p>
            <a:pPr algn="just"/>
            <a:r>
              <a:rPr lang="en-US" dirty="0"/>
              <a:t> Intake of calcium from calcium-based binders may also contribute to coronary artery calcification. </a:t>
            </a:r>
          </a:p>
          <a:p>
            <a:pPr algn="just"/>
            <a:r>
              <a:rPr lang="en-US" dirty="0"/>
              <a:t>These data underscore the need to consider all the consequences of elevated PTH, calcium, and phosphorus, not just their effects on bone.</a:t>
            </a:r>
          </a:p>
          <a:p>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B13F9A"/>
                </a:solidFill>
                <a:latin typeface="Trebuchet MS"/>
              </a:rPr>
              <a:pPr/>
              <a:t>11/8/2020</a:t>
            </a:fld>
            <a:endParaRPr lang="en-US">
              <a:solidFill>
                <a:srgbClr val="B13F9A"/>
              </a:solidFill>
              <a:latin typeface="Trebuchet MS"/>
            </a:endParaRPr>
          </a:p>
        </p:txBody>
      </p:sp>
      <p:sp>
        <p:nvSpPr>
          <p:cNvPr id="4" name="Footer Placeholder 3"/>
          <p:cNvSpPr>
            <a:spLocks noGrp="1"/>
          </p:cNvSpPr>
          <p:nvPr>
            <p:ph type="ftr" sz="quarter" idx="11"/>
          </p:nvPr>
        </p:nvSpPr>
        <p:spPr/>
        <p:txBody>
          <a:bodyPr/>
          <a:lstStyle/>
          <a:p>
            <a:endParaRPr lang="en-US">
              <a:solidFill>
                <a:srgbClr val="B13F9A"/>
              </a:solidFill>
              <a:latin typeface="Trebuchet MS"/>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B13F9A"/>
                </a:solidFill>
                <a:latin typeface="Trebuchet MS"/>
              </a:rPr>
              <a:pPr/>
              <a:t>69</a:t>
            </a:fld>
            <a:endParaRPr lang="en-US">
              <a:solidFill>
                <a:srgbClr val="B13F9A"/>
              </a:solidFill>
              <a:latin typeface="Trebuchet MS"/>
            </a:endParaRPr>
          </a:p>
        </p:txBody>
      </p:sp>
    </p:spTree>
    <p:extLst>
      <p:ext uri="{BB962C8B-B14F-4D97-AF65-F5344CB8AC3E}">
        <p14:creationId xmlns:p14="http://schemas.microsoft.com/office/powerpoint/2010/main" val="41608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22EE-C49B-453B-95EA-FC3D365C9B29}"/>
              </a:ext>
            </a:extLst>
          </p:cNvPr>
          <p:cNvSpPr>
            <a:spLocks noGrp="1"/>
          </p:cNvSpPr>
          <p:nvPr>
            <p:ph type="title"/>
          </p:nvPr>
        </p:nvSpPr>
        <p:spPr/>
        <p:txBody>
          <a:bodyPr/>
          <a:lstStyle/>
          <a:p>
            <a:r>
              <a:rPr lang="en-US" b="1" dirty="0"/>
              <a:t> Etiology:</a:t>
            </a:r>
          </a:p>
        </p:txBody>
      </p:sp>
      <p:sp>
        <p:nvSpPr>
          <p:cNvPr id="3" name="Content Placeholder 2">
            <a:extLst>
              <a:ext uri="{FF2B5EF4-FFF2-40B4-BE49-F238E27FC236}">
                <a16:creationId xmlns:a16="http://schemas.microsoft.com/office/drawing/2014/main" id="{F77F9C31-7511-45A9-ADE1-6654B6B7773B}"/>
              </a:ext>
            </a:extLst>
          </p:cNvPr>
          <p:cNvSpPr>
            <a:spLocks noGrp="1"/>
          </p:cNvSpPr>
          <p:nvPr>
            <p:ph idx="1"/>
          </p:nvPr>
        </p:nvSpPr>
        <p:spPr>
          <a:xfrm>
            <a:off x="838200" y="1552244"/>
            <a:ext cx="10515600" cy="4351338"/>
          </a:xfrm>
        </p:spPr>
        <p:txBody>
          <a:bodyPr/>
          <a:lstStyle/>
          <a:p>
            <a:r>
              <a:rPr lang="en-US" dirty="0"/>
              <a:t>Susceptibility and Initiation Risk Factors:</a:t>
            </a:r>
          </a:p>
          <a:p>
            <a:endParaRPr lang="en-US" dirty="0"/>
          </a:p>
          <a:p>
            <a:endParaRPr lang="en-US" dirty="0"/>
          </a:p>
        </p:txBody>
      </p:sp>
      <p:sp>
        <p:nvSpPr>
          <p:cNvPr id="4" name="Arrow: Down 3">
            <a:extLst>
              <a:ext uri="{FF2B5EF4-FFF2-40B4-BE49-F238E27FC236}">
                <a16:creationId xmlns:a16="http://schemas.microsoft.com/office/drawing/2014/main" id="{8AC2C83B-0983-4651-9420-63AEA4F7916D}"/>
              </a:ext>
            </a:extLst>
          </p:cNvPr>
          <p:cNvSpPr/>
          <p:nvPr/>
        </p:nvSpPr>
        <p:spPr>
          <a:xfrm>
            <a:off x="1989056" y="2328418"/>
            <a:ext cx="197963" cy="156911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5366ABC-637C-4A3A-BE9C-7BAA5DAE0C64}"/>
              </a:ext>
            </a:extLst>
          </p:cNvPr>
          <p:cNvSpPr txBox="1"/>
          <p:nvPr/>
        </p:nvSpPr>
        <p:spPr>
          <a:xfrm>
            <a:off x="838200" y="4032475"/>
            <a:ext cx="6094428" cy="923330"/>
          </a:xfrm>
          <a:prstGeom prst="rect">
            <a:avLst/>
          </a:prstGeom>
          <a:noFill/>
        </p:spPr>
        <p:txBody>
          <a:bodyPr wrap="square">
            <a:spAutoFit/>
          </a:bodyPr>
          <a:lstStyle/>
          <a:p>
            <a:r>
              <a:rPr lang="en-US" dirty="0"/>
              <a:t>- Increase risk for CKD but don’t directly cause it.</a:t>
            </a:r>
          </a:p>
          <a:p>
            <a:r>
              <a:rPr lang="en-US" dirty="0"/>
              <a:t>- Typically non‐modifiable by drug therapy.</a:t>
            </a:r>
          </a:p>
          <a:p>
            <a:r>
              <a:rPr lang="en-US" dirty="0"/>
              <a:t>- Useful for identifying high‐risk population.</a:t>
            </a:r>
          </a:p>
        </p:txBody>
      </p:sp>
      <p:sp>
        <p:nvSpPr>
          <p:cNvPr id="8" name="TextBox 7">
            <a:extLst>
              <a:ext uri="{FF2B5EF4-FFF2-40B4-BE49-F238E27FC236}">
                <a16:creationId xmlns:a16="http://schemas.microsoft.com/office/drawing/2014/main" id="{34B8E522-210F-4795-805C-9A532D2C60D6}"/>
              </a:ext>
            </a:extLst>
          </p:cNvPr>
          <p:cNvSpPr txBox="1"/>
          <p:nvPr/>
        </p:nvSpPr>
        <p:spPr>
          <a:xfrm>
            <a:off x="2986726" y="3186258"/>
            <a:ext cx="6094428" cy="646331"/>
          </a:xfrm>
          <a:prstGeom prst="rect">
            <a:avLst/>
          </a:prstGeom>
          <a:noFill/>
        </p:spPr>
        <p:txBody>
          <a:bodyPr wrap="square">
            <a:spAutoFit/>
          </a:bodyPr>
          <a:lstStyle/>
          <a:p>
            <a:r>
              <a:rPr lang="en-US" dirty="0"/>
              <a:t>- Directly proven to cause CKD.</a:t>
            </a:r>
            <a:br>
              <a:rPr lang="en-US" dirty="0"/>
            </a:br>
            <a:r>
              <a:rPr lang="en-US" dirty="0"/>
              <a:t>- Modifiable by drug therapy </a:t>
            </a:r>
          </a:p>
        </p:txBody>
      </p:sp>
      <p:sp>
        <p:nvSpPr>
          <p:cNvPr id="10" name="Arrow: Down 9">
            <a:extLst>
              <a:ext uri="{FF2B5EF4-FFF2-40B4-BE49-F238E27FC236}">
                <a16:creationId xmlns:a16="http://schemas.microsoft.com/office/drawing/2014/main" id="{4383BC8C-2535-482C-BDA4-1860048772F5}"/>
              </a:ext>
            </a:extLst>
          </p:cNvPr>
          <p:cNvSpPr/>
          <p:nvPr/>
        </p:nvSpPr>
        <p:spPr>
          <a:xfrm>
            <a:off x="4215353" y="2294522"/>
            <a:ext cx="197963" cy="8484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4AA70C5D-EA5C-40AD-8D46-692DFA1C122C}"/>
              </a:ext>
            </a:extLst>
          </p:cNvPr>
          <p:cNvPicPr>
            <a:picLocks noChangeAspect="1"/>
          </p:cNvPicPr>
          <p:nvPr/>
        </p:nvPicPr>
        <p:blipFill rotWithShape="1">
          <a:blip r:embed="rId2"/>
          <a:srcRect l="22887" t="30654" r="40773" b="13676"/>
          <a:stretch/>
        </p:blipFill>
        <p:spPr>
          <a:xfrm>
            <a:off x="6325386" y="2151714"/>
            <a:ext cx="5307291" cy="4267935"/>
          </a:xfrm>
          <a:prstGeom prst="rect">
            <a:avLst/>
          </a:prstGeom>
        </p:spPr>
      </p:pic>
    </p:spTree>
    <p:extLst>
      <p:ext uri="{BB962C8B-B14F-4D97-AF65-F5344CB8AC3E}">
        <p14:creationId xmlns:p14="http://schemas.microsoft.com/office/powerpoint/2010/main" val="11926665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35000" y="577850"/>
            <a:ext cx="11239500" cy="854075"/>
          </a:xfrm>
        </p:spPr>
        <p:txBody>
          <a:bodyPr>
            <a:normAutofit/>
          </a:bodyPr>
          <a:lstStyle/>
          <a:p>
            <a:r>
              <a:rPr lang="en-US" sz="2400" b="1" dirty="0">
                <a:effectLst>
                  <a:outerShdw blurRad="38100" dist="38100" dir="2700000" algn="tl">
                    <a:srgbClr val="000000">
                      <a:alpha val="43137"/>
                    </a:srgbClr>
                  </a:outerShdw>
                </a:effectLst>
              </a:rPr>
              <a:t>Diagnostic Considerations for Chronic Kidney Disease–Related Mineral and Bone Disorder</a:t>
            </a:r>
            <a:endParaRPr lang="en-US" sz="2800"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635000" y="1600200"/>
            <a:ext cx="10909300" cy="5029200"/>
          </a:xfrm>
        </p:spPr>
        <p:txBody>
          <a:bodyPr>
            <a:normAutofit fontScale="85000" lnSpcReduction="20000"/>
          </a:bodyPr>
          <a:lstStyle/>
          <a:p>
            <a:pPr marL="342900" indent="-342900" algn="just">
              <a:buFont typeface="Arial" pitchFamily="34" charset="0"/>
              <a:buChar char="•"/>
            </a:pPr>
            <a:r>
              <a:rPr lang="en-US" b="1" dirty="0"/>
              <a:t>Symptoms of CKD-MBD </a:t>
            </a:r>
            <a:r>
              <a:rPr lang="en-US" dirty="0"/>
              <a:t>are often not evident until significant skeletal damage has developed, consequently, prevention is the key to minimize the risk of long-term complications. </a:t>
            </a:r>
          </a:p>
          <a:p>
            <a:pPr marL="342900" indent="-342900" algn="just">
              <a:buFont typeface="Arial" pitchFamily="34" charset="0"/>
              <a:buChar char="•"/>
            </a:pPr>
            <a:r>
              <a:rPr lang="en-US" dirty="0"/>
              <a:t>When signs and symptoms such as bone pain and skeletal fractures are evident, the disease is not easily amenable to treatment. </a:t>
            </a:r>
          </a:p>
          <a:p>
            <a:pPr marL="342900" indent="-342900" algn="just">
              <a:buFont typeface="Arial" pitchFamily="34" charset="0"/>
              <a:buChar char="•"/>
            </a:pPr>
            <a:r>
              <a:rPr lang="en-US" dirty="0"/>
              <a:t>Thus, the identification of biochemical or imaging abnormalities which typically precede clinical manifestations is an essential component of patient evaluation. </a:t>
            </a:r>
          </a:p>
          <a:p>
            <a:pPr marL="342900" indent="-342900" algn="just">
              <a:buFont typeface="Arial" pitchFamily="34" charset="0"/>
              <a:buChar char="•"/>
            </a:pPr>
            <a:r>
              <a:rPr lang="en-US" dirty="0"/>
              <a:t>The biochemical abnormalities of CKD-MBD that are commonly present in patients with CKD include alterations in serum phosphorus, calcium, PTH, 25(OH)D, 1,25(OH)2D3 or </a:t>
            </a:r>
            <a:r>
              <a:rPr lang="en-US" dirty="0" err="1"/>
              <a:t>calcitriol</a:t>
            </a:r>
            <a:r>
              <a:rPr lang="en-US" dirty="0"/>
              <a:t>, and FGF-23.</a:t>
            </a:r>
          </a:p>
          <a:p>
            <a:pPr marL="342900" indent="-342900" algn="just">
              <a:buFont typeface="Arial" pitchFamily="34" charset="0"/>
              <a:buChar char="•"/>
            </a:pPr>
            <a:r>
              <a:rPr lang="en-US" dirty="0"/>
              <a:t>Because deficiency in the vitamin D precursor, 25(OH)D is common and has been associated with negative outcomes in the CKD population, measurement of 25(OH)D levels in patients with CKD 3-5D is suggested.</a:t>
            </a:r>
          </a:p>
          <a:p>
            <a:pPr marL="342900" indent="-342900" algn="just">
              <a:buFont typeface="Arial" pitchFamily="34" charset="0"/>
              <a:buChar char="•"/>
            </a:pPr>
            <a:r>
              <a:rPr lang="en-US" dirty="0"/>
              <a:t> It should be noted, however, that the assay methods for 25(OH)D are not standardized, which creates a challenge regarding the clinical implications of abnormal values and limits its value as an indicator of therapeutic</a:t>
            </a:r>
          </a:p>
        </p:txBody>
      </p:sp>
      <p:sp>
        <p:nvSpPr>
          <p:cNvPr id="3" name="Date Placeholder 2"/>
          <p:cNvSpPr>
            <a:spLocks noGrp="1"/>
          </p:cNvSpPr>
          <p:nvPr>
            <p:ph type="dt" sz="half" idx="10"/>
          </p:nvPr>
        </p:nvSpPr>
        <p:spPr/>
        <p:txBody>
          <a:bodyPr/>
          <a:lstStyle/>
          <a:p>
            <a:fld id="{A2EFF424-F111-43CB-9C75-D52325012943}" type="datetime1">
              <a:rPr lang="en-US">
                <a:solidFill>
                  <a:srgbClr val="000000"/>
                </a:solidFill>
                <a:latin typeface="Arial"/>
              </a:rPr>
              <a:pPr/>
              <a:t>11/8/2020</a:t>
            </a:fld>
            <a:endParaRPr lang="en-US">
              <a:solidFill>
                <a:srgbClr val="000000"/>
              </a:solidFill>
              <a:latin typeface="Arial"/>
            </a:endParaRPr>
          </a:p>
        </p:txBody>
      </p:sp>
      <p:sp>
        <p:nvSpPr>
          <p:cNvPr id="4" name="Footer Placeholder 3"/>
          <p:cNvSpPr>
            <a:spLocks noGrp="1"/>
          </p:cNvSpPr>
          <p:nvPr>
            <p:ph type="ftr" sz="quarter" idx="11"/>
          </p:nvPr>
        </p:nvSpPr>
        <p:spPr/>
        <p:txBody>
          <a:body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D1282E"/>
                </a:solidFill>
                <a:latin typeface="Arial"/>
              </a:rPr>
              <a:pPr/>
              <a:t>70</a:t>
            </a:fld>
            <a:endParaRPr lang="en-US">
              <a:solidFill>
                <a:srgbClr val="D1282E"/>
              </a:solidFill>
              <a:latin typeface="Arial"/>
            </a:endParaRPr>
          </a:p>
        </p:txBody>
      </p:sp>
    </p:spTree>
    <p:extLst>
      <p:ext uri="{BB962C8B-B14F-4D97-AF65-F5344CB8AC3E}">
        <p14:creationId xmlns:p14="http://schemas.microsoft.com/office/powerpoint/2010/main" val="1303287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Bone biopsy</a:t>
            </a:r>
          </a:p>
        </p:txBody>
      </p:sp>
      <p:sp>
        <p:nvSpPr>
          <p:cNvPr id="2" name="Content Placeholder 1"/>
          <p:cNvSpPr>
            <a:spLocks noGrp="1"/>
          </p:cNvSpPr>
          <p:nvPr>
            <p:ph idx="1"/>
          </p:nvPr>
        </p:nvSpPr>
        <p:spPr>
          <a:xfrm>
            <a:off x="1524001" y="1719071"/>
            <a:ext cx="8788892" cy="4910329"/>
          </a:xfrm>
        </p:spPr>
        <p:txBody>
          <a:bodyPr>
            <a:normAutofit fontScale="92500" lnSpcReduction="10000"/>
          </a:bodyPr>
          <a:lstStyle/>
          <a:p>
            <a:pPr algn="just"/>
            <a:r>
              <a:rPr lang="en-US" dirty="0"/>
              <a:t>In addition to evaluating biochemical indices that define CKD-MBD, evaluation of bone architecture may be desirable. </a:t>
            </a:r>
          </a:p>
          <a:p>
            <a:pPr algn="just"/>
            <a:r>
              <a:rPr lang="en-US" dirty="0"/>
              <a:t>The gold standard test for diagnosing bone manifestations of CKD-MBD is a bone biopsy for histologic analysis, however, this is a very invasive test that is not easily performed. </a:t>
            </a:r>
          </a:p>
          <a:p>
            <a:pPr algn="just"/>
            <a:r>
              <a:rPr lang="en-US" dirty="0"/>
              <a:t>KDIGO guidelines recommend bone biopsy only in patients in whom the etiology of clinical symptoms and biochemical abnormalities is not clear and the results may lead to changes in therapy.</a:t>
            </a:r>
          </a:p>
          <a:p>
            <a:pPr algn="just"/>
            <a:r>
              <a:rPr lang="en-US" dirty="0"/>
              <a:t> This includes patients experiencing unexplained fractures, persistent </a:t>
            </a:r>
            <a:r>
              <a:rPr lang="en-US" dirty="0" err="1"/>
              <a:t>hypercalcemia</a:t>
            </a:r>
            <a:r>
              <a:rPr lang="en-US" dirty="0"/>
              <a:t>, </a:t>
            </a:r>
            <a:r>
              <a:rPr lang="en-US" dirty="0" err="1"/>
              <a:t>osteomalacia</a:t>
            </a:r>
            <a:r>
              <a:rPr lang="en-US" dirty="0"/>
              <a:t>, an atypical response to standard therapies for elevated PTH, or progressive decreases in bone mineral density despite therapy. </a:t>
            </a:r>
          </a:p>
          <a:p>
            <a:pPr marL="45720" indent="0">
              <a:buNone/>
            </a:pPr>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434342"/>
                </a:solidFill>
                <a:latin typeface="Franklin Gothic Medium"/>
              </a:rPr>
              <a:pPr/>
              <a:t>11/8/2020</a:t>
            </a:fld>
            <a:endParaRPr lang="en-US">
              <a:solidFill>
                <a:srgbClr val="434342"/>
              </a:solidFill>
              <a:latin typeface="Franklin Gothic Medium"/>
            </a:endParaRPr>
          </a:p>
        </p:txBody>
      </p:sp>
      <p:sp>
        <p:nvSpPr>
          <p:cNvPr id="4" name="Footer Placeholder 3"/>
          <p:cNvSpPr>
            <a:spLocks noGrp="1"/>
          </p:cNvSpPr>
          <p:nvPr>
            <p:ph type="ftr" sz="quarter" idx="11"/>
          </p:nvPr>
        </p:nvSpPr>
        <p:spPr/>
        <p:txBody>
          <a:bodyPr/>
          <a:lstStyle/>
          <a:p>
            <a:endParaRPr lang="en-US">
              <a:solidFill>
                <a:srgbClr val="434342"/>
              </a:solidFill>
              <a:latin typeface="Franklin Gothic Medium"/>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434342"/>
                </a:solidFill>
                <a:latin typeface="Franklin Gothic Medium"/>
              </a:rPr>
              <a:pPr/>
              <a:t>71</a:t>
            </a:fld>
            <a:endParaRPr lang="en-US">
              <a:solidFill>
                <a:srgbClr val="434342"/>
              </a:solidFill>
              <a:latin typeface="Franklin Gothic Medium"/>
            </a:endParaRPr>
          </a:p>
        </p:txBody>
      </p:sp>
    </p:spTree>
    <p:extLst>
      <p:ext uri="{BB962C8B-B14F-4D97-AF65-F5344CB8AC3E}">
        <p14:creationId xmlns:p14="http://schemas.microsoft.com/office/powerpoint/2010/main" val="1353214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Bone biopsy</a:t>
            </a:r>
          </a:p>
        </p:txBody>
      </p:sp>
      <p:sp>
        <p:nvSpPr>
          <p:cNvPr id="2" name="Content Placeholder 1"/>
          <p:cNvSpPr>
            <a:spLocks noGrp="1"/>
          </p:cNvSpPr>
          <p:nvPr>
            <p:ph idx="1"/>
          </p:nvPr>
        </p:nvSpPr>
        <p:spPr>
          <a:xfrm>
            <a:off x="977900" y="2057400"/>
            <a:ext cx="10515599" cy="4407408"/>
          </a:xfrm>
        </p:spPr>
        <p:txBody>
          <a:bodyPr/>
          <a:lstStyle/>
          <a:p>
            <a:pPr algn="just"/>
            <a:r>
              <a:rPr lang="en-US" dirty="0"/>
              <a:t>Bone biopsy findings are described on the basis of turnover rate, mineralization, and volume. </a:t>
            </a:r>
          </a:p>
          <a:p>
            <a:pPr algn="just"/>
            <a:r>
              <a:rPr lang="en-US" dirty="0"/>
              <a:t>Bone mineral density testing is recommended in patients with CKD 3-5D with evidence of CKD-MBD and/or risk factors for osteoporosis.</a:t>
            </a:r>
          </a:p>
          <a:p>
            <a:pPr algn="just"/>
            <a:r>
              <a:rPr lang="en-US" dirty="0"/>
              <a:t> CKD-MBD is also highly associated with vascular and soft-tissue calcifications, known risk factors for mortality, therefore, diagnostic testing for calcifications should be considered in the evaluation for CKD-MBD.</a:t>
            </a:r>
          </a:p>
          <a:p>
            <a:pPr marL="45720" indent="0">
              <a:buNone/>
            </a:pPr>
            <a:endParaRPr lang="en-US" dirty="0"/>
          </a:p>
        </p:txBody>
      </p:sp>
      <p:sp>
        <p:nvSpPr>
          <p:cNvPr id="3" name="Date Placeholder 2"/>
          <p:cNvSpPr>
            <a:spLocks noGrp="1"/>
          </p:cNvSpPr>
          <p:nvPr>
            <p:ph type="dt" sz="half" idx="10"/>
          </p:nvPr>
        </p:nvSpPr>
        <p:spPr/>
        <p:txBody>
          <a:bodyPr/>
          <a:lstStyle/>
          <a:p>
            <a:fld id="{A2EFF424-F111-43CB-9C75-D52325012943}" type="datetime1">
              <a:rPr lang="en-US">
                <a:solidFill>
                  <a:srgbClr val="646B86"/>
                </a:solidFill>
                <a:latin typeface="Franklin Gothic Medium"/>
              </a:rPr>
              <a:pPr/>
              <a:t>11/8/2020</a:t>
            </a:fld>
            <a:endParaRPr lang="en-US">
              <a:solidFill>
                <a:srgbClr val="646B86"/>
              </a:solidFill>
              <a:latin typeface="Franklin Gothic Medium"/>
            </a:endParaRPr>
          </a:p>
        </p:txBody>
      </p:sp>
      <p:sp>
        <p:nvSpPr>
          <p:cNvPr id="4" name="Footer Placeholder 3"/>
          <p:cNvSpPr>
            <a:spLocks noGrp="1"/>
          </p:cNvSpPr>
          <p:nvPr>
            <p:ph type="ftr" sz="quarter" idx="11"/>
          </p:nvPr>
        </p:nvSpPr>
        <p:spPr/>
        <p:txBody>
          <a:bodyPr/>
          <a:lstStyle/>
          <a:p>
            <a:endParaRPr lang="en-US">
              <a:solidFill>
                <a:srgbClr val="646B86"/>
              </a:solidFill>
              <a:latin typeface="Franklin Gothic Medium"/>
            </a:endParaRPr>
          </a:p>
        </p:txBody>
      </p:sp>
      <p:sp>
        <p:nvSpPr>
          <p:cNvPr id="5" name="Slide Number Placeholder 4"/>
          <p:cNvSpPr>
            <a:spLocks noGrp="1"/>
          </p:cNvSpPr>
          <p:nvPr>
            <p:ph type="sldNum" sz="quarter" idx="12"/>
          </p:nvPr>
        </p:nvSpPr>
        <p:spPr/>
        <p:txBody>
          <a:bodyPr/>
          <a:lstStyle/>
          <a:p>
            <a:fld id="{F7886C9C-DC18-4195-8FD5-A50AA931D419}" type="slidenum">
              <a:rPr lang="en-US">
                <a:solidFill>
                  <a:srgbClr val="646B86"/>
                </a:solidFill>
                <a:latin typeface="Franklin Gothic Medium"/>
              </a:rPr>
              <a:pPr/>
              <a:t>72</a:t>
            </a:fld>
            <a:endParaRPr lang="en-US">
              <a:solidFill>
                <a:srgbClr val="646B86"/>
              </a:solidFill>
              <a:latin typeface="Franklin Gothic Medium"/>
            </a:endParaRPr>
          </a:p>
        </p:txBody>
      </p:sp>
    </p:spTree>
    <p:extLst>
      <p:ext uri="{BB962C8B-B14F-4D97-AF65-F5344CB8AC3E}">
        <p14:creationId xmlns:p14="http://schemas.microsoft.com/office/powerpoint/2010/main" val="1100279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9335-1F6E-4D45-B8C4-060C0F3E9ECF}"/>
              </a:ext>
            </a:extLst>
          </p:cNvPr>
          <p:cNvSpPr>
            <a:spLocks noGrp="1"/>
          </p:cNvSpPr>
          <p:nvPr>
            <p:ph type="title"/>
          </p:nvPr>
        </p:nvSpPr>
        <p:spPr/>
        <p:txBody>
          <a:bodyPr/>
          <a:lstStyle/>
          <a:p>
            <a:r>
              <a:rPr lang="en-US" b="1" dirty="0"/>
              <a:t>Treatment of CKD-MBD</a:t>
            </a:r>
          </a:p>
        </p:txBody>
      </p:sp>
      <p:sp>
        <p:nvSpPr>
          <p:cNvPr id="3" name="Content Placeholder 2">
            <a:extLst>
              <a:ext uri="{FF2B5EF4-FFF2-40B4-BE49-F238E27FC236}">
                <a16:creationId xmlns:a16="http://schemas.microsoft.com/office/drawing/2014/main" id="{F06E9C20-12E5-484E-A86E-D8BAFCEE5396}"/>
              </a:ext>
            </a:extLst>
          </p:cNvPr>
          <p:cNvSpPr>
            <a:spLocks noGrp="1"/>
          </p:cNvSpPr>
          <p:nvPr>
            <p:ph idx="1"/>
          </p:nvPr>
        </p:nvSpPr>
        <p:spPr>
          <a:xfrm>
            <a:off x="934720" y="1825625"/>
            <a:ext cx="11257280" cy="4351338"/>
          </a:xfrm>
        </p:spPr>
        <p:txBody>
          <a:bodyPr/>
          <a:lstStyle/>
          <a:p>
            <a:r>
              <a:rPr lang="en-US" dirty="0"/>
              <a:t>Goal of treatment:</a:t>
            </a:r>
          </a:p>
          <a:p>
            <a:pPr>
              <a:buFontTx/>
              <a:buChar char="-"/>
            </a:pPr>
            <a:r>
              <a:rPr lang="en-US" dirty="0"/>
              <a:t>Management of </a:t>
            </a:r>
            <a:r>
              <a:rPr lang="en-US" dirty="0">
                <a:highlight>
                  <a:srgbClr val="FFFF00"/>
                </a:highlight>
              </a:rPr>
              <a:t>PTH</a:t>
            </a:r>
            <a:r>
              <a:rPr lang="en-US" dirty="0"/>
              <a:t>, </a:t>
            </a:r>
            <a:r>
              <a:rPr lang="en-US" dirty="0">
                <a:highlight>
                  <a:srgbClr val="FFFF00"/>
                </a:highlight>
              </a:rPr>
              <a:t>phosphorus</a:t>
            </a:r>
            <a:r>
              <a:rPr lang="en-US" dirty="0"/>
              <a:t>, and </a:t>
            </a:r>
            <a:r>
              <a:rPr lang="en-US" dirty="0">
                <a:highlight>
                  <a:srgbClr val="FFFF00"/>
                </a:highlight>
              </a:rPr>
              <a:t>calcium. </a:t>
            </a:r>
          </a:p>
          <a:p>
            <a:pPr>
              <a:buFontTx/>
              <a:buChar char="-"/>
            </a:pPr>
            <a:r>
              <a:rPr lang="en-US" dirty="0"/>
              <a:t>Preventing bone </a:t>
            </a:r>
            <a:r>
              <a:rPr lang="en-US" dirty="0" err="1"/>
              <a:t>manifistations</a:t>
            </a:r>
            <a:r>
              <a:rPr lang="en-US" dirty="0"/>
              <a:t> and CV and extravascular calcifications. </a:t>
            </a:r>
          </a:p>
          <a:p>
            <a:pPr marL="0" indent="0">
              <a:buNone/>
            </a:pPr>
            <a:endParaRPr lang="en-US" dirty="0"/>
          </a:p>
          <a:p>
            <a:pPr marL="0" indent="0">
              <a:buNone/>
            </a:pPr>
            <a:r>
              <a:rPr lang="en-US" b="1" dirty="0"/>
              <a:t>So: </a:t>
            </a:r>
          </a:p>
          <a:p>
            <a:r>
              <a:rPr lang="en-US" dirty="0"/>
              <a:t>Patients with CKD-MBD usually require a combination of dietary intervention, </a:t>
            </a:r>
            <a:r>
              <a:rPr lang="en-US" dirty="0">
                <a:highlight>
                  <a:srgbClr val="FFFF00"/>
                </a:highlight>
              </a:rPr>
              <a:t>phosphate-binding medications</a:t>
            </a:r>
            <a:r>
              <a:rPr lang="en-US" dirty="0"/>
              <a:t>, </a:t>
            </a:r>
            <a:r>
              <a:rPr lang="en-US" dirty="0">
                <a:highlight>
                  <a:srgbClr val="FFFF00"/>
                </a:highlight>
              </a:rPr>
              <a:t>vitamin D</a:t>
            </a:r>
            <a:r>
              <a:rPr lang="en-US" dirty="0"/>
              <a:t>, and </a:t>
            </a:r>
            <a:r>
              <a:rPr lang="en-US" dirty="0" err="1">
                <a:highlight>
                  <a:srgbClr val="FFFF00"/>
                </a:highlight>
              </a:rPr>
              <a:t>calcimimetic</a:t>
            </a:r>
            <a:r>
              <a:rPr lang="en-US" dirty="0"/>
              <a:t> therapy (for ESRD patients) to achieve these goals. </a:t>
            </a:r>
          </a:p>
        </p:txBody>
      </p:sp>
    </p:spTree>
    <p:extLst>
      <p:ext uri="{BB962C8B-B14F-4D97-AF65-F5344CB8AC3E}">
        <p14:creationId xmlns:p14="http://schemas.microsoft.com/office/powerpoint/2010/main" val="390728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DDC69-F86F-4E71-AAB0-6D20EFECC033}"/>
              </a:ext>
            </a:extLst>
          </p:cNvPr>
          <p:cNvPicPr>
            <a:picLocks noChangeAspect="1"/>
          </p:cNvPicPr>
          <p:nvPr/>
        </p:nvPicPr>
        <p:blipFill rotWithShape="1">
          <a:blip r:embed="rId2"/>
          <a:srcRect l="20333" t="20000" r="23000" b="12444"/>
          <a:stretch/>
        </p:blipFill>
        <p:spPr>
          <a:xfrm>
            <a:off x="314960" y="71120"/>
            <a:ext cx="11419840" cy="6741100"/>
          </a:xfrm>
          <a:prstGeom prst="rect">
            <a:avLst/>
          </a:prstGeom>
        </p:spPr>
      </p:pic>
    </p:spTree>
    <p:extLst>
      <p:ext uri="{BB962C8B-B14F-4D97-AF65-F5344CB8AC3E}">
        <p14:creationId xmlns:p14="http://schemas.microsoft.com/office/powerpoint/2010/main" val="2869068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126A1-4DD1-41A2-805E-CE0600AC1136}"/>
              </a:ext>
            </a:extLst>
          </p:cNvPr>
          <p:cNvSpPr>
            <a:spLocks noGrp="1"/>
          </p:cNvSpPr>
          <p:nvPr>
            <p:ph idx="1"/>
          </p:nvPr>
        </p:nvSpPr>
        <p:spPr>
          <a:xfrm>
            <a:off x="838200" y="243840"/>
            <a:ext cx="10515600" cy="6309360"/>
          </a:xfrm>
        </p:spPr>
        <p:txBody>
          <a:bodyPr>
            <a:normAutofit fontScale="92500"/>
          </a:bodyPr>
          <a:lstStyle/>
          <a:p>
            <a:r>
              <a:rPr lang="en-US" dirty="0"/>
              <a:t>Clinicians involved in the care of patients with CKD should know which PTH assays are available in their facilities. PTH is secreted from the parathyroid gland as intact PTH, an 84-amino-acid peptide chain (1-84 PTH) that is biologically active, and as smaller carboxy-terminal PTH fragments. </a:t>
            </a:r>
          </a:p>
          <a:p>
            <a:r>
              <a:rPr lang="en-US" dirty="0"/>
              <a:t>The available immunoradiometric assays measure not only the intact PTH molecule but also fragments, </a:t>
            </a:r>
            <a:r>
              <a:rPr lang="en-US" dirty="0">
                <a:highlight>
                  <a:srgbClr val="FFFF00"/>
                </a:highlight>
              </a:rPr>
              <a:t>which may lead to overestimation of biologically active PTH. </a:t>
            </a:r>
          </a:p>
          <a:p>
            <a:endParaRPr lang="en-US" dirty="0">
              <a:highlight>
                <a:srgbClr val="C0C0C0"/>
              </a:highlight>
            </a:endParaRPr>
          </a:p>
          <a:p>
            <a:r>
              <a:rPr lang="en-US" dirty="0"/>
              <a:t>An increase in PTH is expected in response to declining kidney function and to promote the desired </a:t>
            </a:r>
            <a:r>
              <a:rPr lang="en-US" dirty="0" err="1"/>
              <a:t>phosphaturic</a:t>
            </a:r>
            <a:r>
              <a:rPr lang="en-US" dirty="0"/>
              <a:t> effects; therefore, the guidelines specify that PTH levels persistently above the upper limit of normal and progressively rising should warrant a treatment decision. </a:t>
            </a:r>
            <a:r>
              <a:rPr lang="en-US" dirty="0">
                <a:highlight>
                  <a:srgbClr val="FFFF00"/>
                </a:highlight>
              </a:rPr>
              <a:t>KDIGO recommends that PTH values for ESRD patients be within two to nine times the upper limit of the normal range, </a:t>
            </a:r>
            <a:r>
              <a:rPr lang="en-US" dirty="0"/>
              <a:t>which corresponds to a PTH of approximately </a:t>
            </a:r>
            <a:r>
              <a:rPr lang="en-US" dirty="0">
                <a:highlight>
                  <a:srgbClr val="FFFF00"/>
                </a:highlight>
              </a:rPr>
              <a:t>130 to 600 </a:t>
            </a:r>
            <a:r>
              <a:rPr lang="en-US" dirty="0" err="1">
                <a:highlight>
                  <a:srgbClr val="FFFF00"/>
                </a:highlight>
              </a:rPr>
              <a:t>pg</a:t>
            </a:r>
            <a:r>
              <a:rPr lang="en-US" dirty="0">
                <a:highlight>
                  <a:srgbClr val="FFFF00"/>
                </a:highlight>
              </a:rPr>
              <a:t>/Ml. PTH values above 600 </a:t>
            </a:r>
            <a:r>
              <a:rPr lang="en-US" dirty="0" err="1">
                <a:highlight>
                  <a:srgbClr val="FFFF00"/>
                </a:highlight>
              </a:rPr>
              <a:t>pg</a:t>
            </a:r>
            <a:r>
              <a:rPr lang="en-US" dirty="0">
                <a:highlight>
                  <a:srgbClr val="FFFF00"/>
                </a:highlight>
              </a:rPr>
              <a:t>/mL (ng/L; 64 </a:t>
            </a:r>
            <a:r>
              <a:rPr lang="en-US" dirty="0" err="1">
                <a:highlight>
                  <a:srgbClr val="FFFF00"/>
                </a:highlight>
              </a:rPr>
              <a:t>pmol</a:t>
            </a:r>
            <a:r>
              <a:rPr lang="en-US" dirty="0">
                <a:highlight>
                  <a:srgbClr val="FFFF00"/>
                </a:highlight>
              </a:rPr>
              <a:t>/L) have been associated with higher CV mortality and hospitalizations</a:t>
            </a:r>
          </a:p>
        </p:txBody>
      </p:sp>
    </p:spTree>
    <p:extLst>
      <p:ext uri="{BB962C8B-B14F-4D97-AF65-F5344CB8AC3E}">
        <p14:creationId xmlns:p14="http://schemas.microsoft.com/office/powerpoint/2010/main" val="38847489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DCB6-75BB-49EE-BE94-8648E7A33822}"/>
              </a:ext>
            </a:extLst>
          </p:cNvPr>
          <p:cNvSpPr>
            <a:spLocks noGrp="1"/>
          </p:cNvSpPr>
          <p:nvPr>
            <p:ph type="title"/>
          </p:nvPr>
        </p:nvSpPr>
        <p:spPr/>
        <p:txBody>
          <a:bodyPr/>
          <a:lstStyle/>
          <a:p>
            <a:r>
              <a:rPr lang="en-US" b="1" dirty="0"/>
              <a:t>Note: </a:t>
            </a:r>
          </a:p>
        </p:txBody>
      </p:sp>
      <p:sp>
        <p:nvSpPr>
          <p:cNvPr id="3" name="Content Placeholder 2">
            <a:extLst>
              <a:ext uri="{FF2B5EF4-FFF2-40B4-BE49-F238E27FC236}">
                <a16:creationId xmlns:a16="http://schemas.microsoft.com/office/drawing/2014/main" id="{97CD3D2D-C41F-429C-8BE7-D87085CE8DEA}"/>
              </a:ext>
            </a:extLst>
          </p:cNvPr>
          <p:cNvSpPr>
            <a:spLocks noGrp="1"/>
          </p:cNvSpPr>
          <p:nvPr>
            <p:ph idx="1"/>
          </p:nvPr>
        </p:nvSpPr>
        <p:spPr>
          <a:xfrm>
            <a:off x="838200" y="1690688"/>
            <a:ext cx="10515600" cy="2352992"/>
          </a:xfrm>
        </p:spPr>
        <p:txBody>
          <a:bodyPr/>
          <a:lstStyle/>
          <a:p>
            <a:r>
              <a:rPr lang="en-US" dirty="0"/>
              <a:t>Monitoring of </a:t>
            </a:r>
            <a:r>
              <a:rPr lang="en-US" dirty="0">
                <a:highlight>
                  <a:srgbClr val="FFFF00"/>
                </a:highlight>
              </a:rPr>
              <a:t>alkaline phosphatase activity</a:t>
            </a:r>
            <a:r>
              <a:rPr lang="en-US" dirty="0"/>
              <a:t> is also recommended as this test may serve as a gauge of a patient’s </a:t>
            </a:r>
            <a:r>
              <a:rPr lang="en-US" u="sng" dirty="0"/>
              <a:t>response to therapy and/or bone turnover status</a:t>
            </a:r>
            <a:r>
              <a:rPr lang="en-US" dirty="0"/>
              <a:t>. Avoiding the development of vascular calcification and calciphylaxis is also important as treatment options for this complication once it develops are extremely limited. </a:t>
            </a:r>
          </a:p>
          <a:p>
            <a:endParaRPr lang="en-US" dirty="0"/>
          </a:p>
        </p:txBody>
      </p:sp>
    </p:spTree>
    <p:extLst>
      <p:ext uri="{BB962C8B-B14F-4D97-AF65-F5344CB8AC3E}">
        <p14:creationId xmlns:p14="http://schemas.microsoft.com/office/powerpoint/2010/main" val="3134475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118A-76CF-4DDD-8629-FE91D72DF6BF}"/>
              </a:ext>
            </a:extLst>
          </p:cNvPr>
          <p:cNvSpPr>
            <a:spLocks noGrp="1"/>
          </p:cNvSpPr>
          <p:nvPr>
            <p:ph type="title"/>
          </p:nvPr>
        </p:nvSpPr>
        <p:spPr/>
        <p:txBody>
          <a:bodyPr/>
          <a:lstStyle/>
          <a:p>
            <a:r>
              <a:rPr lang="en-US" b="1" dirty="0"/>
              <a:t>Nonpharmacologic Therapy</a:t>
            </a:r>
          </a:p>
        </p:txBody>
      </p:sp>
      <p:sp>
        <p:nvSpPr>
          <p:cNvPr id="3" name="Content Placeholder 2">
            <a:extLst>
              <a:ext uri="{FF2B5EF4-FFF2-40B4-BE49-F238E27FC236}">
                <a16:creationId xmlns:a16="http://schemas.microsoft.com/office/drawing/2014/main" id="{243FFE98-C144-4B12-B921-47A7F5E281E2}"/>
              </a:ext>
            </a:extLst>
          </p:cNvPr>
          <p:cNvSpPr>
            <a:spLocks noGrp="1"/>
          </p:cNvSpPr>
          <p:nvPr>
            <p:ph idx="1"/>
          </p:nvPr>
        </p:nvSpPr>
        <p:spPr/>
        <p:txBody>
          <a:bodyPr>
            <a:normAutofit fontScale="85000" lnSpcReduction="10000"/>
          </a:bodyPr>
          <a:lstStyle/>
          <a:p>
            <a:r>
              <a:rPr lang="en-US" sz="3600" b="1" dirty="0"/>
              <a:t>Dietary Phosphorus Restriction: </a:t>
            </a:r>
            <a:br>
              <a:rPr lang="en-US" dirty="0"/>
            </a:br>
            <a:r>
              <a:rPr lang="en-US" dirty="0"/>
              <a:t>first-line intervention for management of hyperphosphatemia and should be initiated for most patients with CKD 3-5. </a:t>
            </a:r>
          </a:p>
          <a:p>
            <a:r>
              <a:rPr lang="en-US" dirty="0"/>
              <a:t>The challenge with dietary restriction of phosphorus is </a:t>
            </a:r>
            <a:r>
              <a:rPr lang="en-US" dirty="0">
                <a:highlight>
                  <a:srgbClr val="FFFF00"/>
                </a:highlight>
              </a:rPr>
              <a:t>providing enough protein to prevent malnutrition</a:t>
            </a:r>
            <a:r>
              <a:rPr lang="en-US" dirty="0"/>
              <a:t>, a common problem in the ESRD population because dialysis patients require a higher protein intake </a:t>
            </a:r>
            <a:r>
              <a:rPr lang="en-US" dirty="0">
                <a:highlight>
                  <a:srgbClr val="FFFF00"/>
                </a:highlight>
              </a:rPr>
              <a:t>(1.2-1.3 g/kg/day) </a:t>
            </a:r>
            <a:r>
              <a:rPr lang="en-US" dirty="0"/>
              <a:t>and </a:t>
            </a:r>
            <a:r>
              <a:rPr lang="en-US" u="sng" dirty="0"/>
              <a:t>foods high in phosphorus are generally high in protein. </a:t>
            </a:r>
          </a:p>
          <a:p>
            <a:r>
              <a:rPr lang="en-US" dirty="0"/>
              <a:t>Inorganic sources such as from frozen meals and processed foods include preservatives or additives used during food processing, whereas organic sources such as from meat and plant sources typically do not and may be a better option. </a:t>
            </a:r>
          </a:p>
          <a:p>
            <a:r>
              <a:rPr lang="en-US" dirty="0"/>
              <a:t>Dietary supplements and certain brands of medications also contain phosphate (</a:t>
            </a:r>
            <a:r>
              <a:rPr lang="en-US" dirty="0" err="1"/>
              <a:t>eg</a:t>
            </a:r>
            <a:r>
              <a:rPr lang="en-US" dirty="0"/>
              <a:t>, amlodipine, codeine) and may contribute to phosphate intake.</a:t>
            </a:r>
            <a:endParaRPr lang="en-US" u="sng" dirty="0"/>
          </a:p>
        </p:txBody>
      </p:sp>
    </p:spTree>
    <p:extLst>
      <p:ext uri="{BB962C8B-B14F-4D97-AF65-F5344CB8AC3E}">
        <p14:creationId xmlns:p14="http://schemas.microsoft.com/office/powerpoint/2010/main" val="2836715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118A-76CF-4DDD-8629-FE91D72DF6BF}"/>
              </a:ext>
            </a:extLst>
          </p:cNvPr>
          <p:cNvSpPr>
            <a:spLocks noGrp="1"/>
          </p:cNvSpPr>
          <p:nvPr>
            <p:ph type="title"/>
          </p:nvPr>
        </p:nvSpPr>
        <p:spPr/>
        <p:txBody>
          <a:bodyPr/>
          <a:lstStyle/>
          <a:p>
            <a:r>
              <a:rPr lang="en-US" b="1" dirty="0"/>
              <a:t>Nonpharmacologic Therapy</a:t>
            </a:r>
          </a:p>
        </p:txBody>
      </p:sp>
      <p:sp>
        <p:nvSpPr>
          <p:cNvPr id="3" name="Content Placeholder 2">
            <a:extLst>
              <a:ext uri="{FF2B5EF4-FFF2-40B4-BE49-F238E27FC236}">
                <a16:creationId xmlns:a16="http://schemas.microsoft.com/office/drawing/2014/main" id="{243FFE98-C144-4B12-B921-47A7F5E281E2}"/>
              </a:ext>
            </a:extLst>
          </p:cNvPr>
          <p:cNvSpPr>
            <a:spLocks noGrp="1"/>
          </p:cNvSpPr>
          <p:nvPr>
            <p:ph idx="1"/>
          </p:nvPr>
        </p:nvSpPr>
        <p:spPr/>
        <p:txBody>
          <a:bodyPr>
            <a:normAutofit fontScale="92500" lnSpcReduction="20000"/>
          </a:bodyPr>
          <a:lstStyle/>
          <a:p>
            <a:r>
              <a:rPr lang="en-US" sz="3600" b="1" dirty="0"/>
              <a:t>Dialysis: </a:t>
            </a:r>
            <a:br>
              <a:rPr lang="en-US" dirty="0"/>
            </a:br>
            <a:r>
              <a:rPr lang="en-US" dirty="0"/>
              <a:t>HD and PD lower serum phosphorus and calcium, the extent of which is dependent on the concentration of each in the dialysate and the duration of dialysis</a:t>
            </a:r>
          </a:p>
          <a:p>
            <a:r>
              <a:rPr lang="en-US" dirty="0"/>
              <a:t>It is recommended that the dialysate calcium concentration be between </a:t>
            </a:r>
            <a:r>
              <a:rPr lang="en-US" dirty="0">
                <a:highlight>
                  <a:srgbClr val="FFFF00"/>
                </a:highlight>
              </a:rPr>
              <a:t>2.5 and 3 </a:t>
            </a:r>
            <a:r>
              <a:rPr lang="en-US" dirty="0" err="1">
                <a:highlight>
                  <a:srgbClr val="FFFF00"/>
                </a:highlight>
              </a:rPr>
              <a:t>mEq</a:t>
            </a:r>
            <a:r>
              <a:rPr lang="en-US" dirty="0">
                <a:highlight>
                  <a:srgbClr val="FFFF00"/>
                </a:highlight>
              </a:rPr>
              <a:t>/L</a:t>
            </a:r>
          </a:p>
          <a:p>
            <a:r>
              <a:rPr lang="en-US" dirty="0"/>
              <a:t>Removal of phosphorus does occur with dialysis (approximately 2.5-3.5 g/week, dependent on the dialysis prescription); however, conventional dialysis alone does not usually control hyperphosphatemia.</a:t>
            </a:r>
          </a:p>
          <a:p>
            <a:r>
              <a:rPr lang="en-US" dirty="0"/>
              <a:t>Patients on daily HD or nocturnal HD who typically have longer and/or more frequent dialysis sessions have better phosphorus control and require fewer phosphate-binding agents and in some cases may even require phosphate supplementation.</a:t>
            </a:r>
            <a:endParaRPr lang="en-US" u="sng" dirty="0"/>
          </a:p>
        </p:txBody>
      </p:sp>
    </p:spTree>
    <p:extLst>
      <p:ext uri="{BB962C8B-B14F-4D97-AF65-F5344CB8AC3E}">
        <p14:creationId xmlns:p14="http://schemas.microsoft.com/office/powerpoint/2010/main" val="201861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118A-76CF-4DDD-8629-FE91D72DF6BF}"/>
              </a:ext>
            </a:extLst>
          </p:cNvPr>
          <p:cNvSpPr>
            <a:spLocks noGrp="1"/>
          </p:cNvSpPr>
          <p:nvPr>
            <p:ph type="title"/>
          </p:nvPr>
        </p:nvSpPr>
        <p:spPr/>
        <p:txBody>
          <a:bodyPr/>
          <a:lstStyle/>
          <a:p>
            <a:r>
              <a:rPr lang="en-US" b="1" dirty="0"/>
              <a:t>Nonpharmacologic Therapy</a:t>
            </a:r>
          </a:p>
        </p:txBody>
      </p:sp>
      <p:sp>
        <p:nvSpPr>
          <p:cNvPr id="3" name="Content Placeholder 2">
            <a:extLst>
              <a:ext uri="{FF2B5EF4-FFF2-40B4-BE49-F238E27FC236}">
                <a16:creationId xmlns:a16="http://schemas.microsoft.com/office/drawing/2014/main" id="{243FFE98-C144-4B12-B921-47A7F5E281E2}"/>
              </a:ext>
            </a:extLst>
          </p:cNvPr>
          <p:cNvSpPr>
            <a:spLocks noGrp="1"/>
          </p:cNvSpPr>
          <p:nvPr>
            <p:ph idx="1"/>
          </p:nvPr>
        </p:nvSpPr>
        <p:spPr/>
        <p:txBody>
          <a:bodyPr>
            <a:normAutofit/>
          </a:bodyPr>
          <a:lstStyle/>
          <a:p>
            <a:r>
              <a:rPr lang="en-US" sz="3600" b="1" dirty="0"/>
              <a:t>Parathyroidectomy: </a:t>
            </a:r>
            <a:br>
              <a:rPr lang="ar-JO" sz="3600" b="1" dirty="0"/>
            </a:br>
            <a:r>
              <a:rPr lang="en-US" dirty="0"/>
              <a:t>Parathyroidectomy is a therapeutic option for those patients with </a:t>
            </a:r>
            <a:r>
              <a:rPr lang="en-US" b="1" dirty="0"/>
              <a:t>persistently elevated PTH associated with hypercalcemia and/or hyperphosphatemia who are refractory to medical therapy. </a:t>
            </a:r>
          </a:p>
          <a:p>
            <a:r>
              <a:rPr lang="en-US" dirty="0"/>
              <a:t>Parathyroidectomy or total parathyroidectomy. </a:t>
            </a:r>
          </a:p>
          <a:p>
            <a:r>
              <a:rPr lang="en-US" dirty="0">
                <a:solidFill>
                  <a:srgbClr val="FF0000"/>
                </a:solidFill>
              </a:rPr>
              <a:t>Postoperative:   Ca,   P and   Mg </a:t>
            </a:r>
            <a:r>
              <a:rPr lang="en-US" dirty="0"/>
              <a:t>may occur because of a marked increase in bone production in relation to bone absorption (“hungry bone syndrome”)                          frequent monitoring of calcium and phosphorus is necessary. Treatment with supplemental calcium and vitamin D may be required for weeks or months. </a:t>
            </a:r>
            <a:endParaRPr lang="en-US" u="sng" dirty="0"/>
          </a:p>
        </p:txBody>
      </p:sp>
      <p:cxnSp>
        <p:nvCxnSpPr>
          <p:cNvPr id="5" name="Straight Arrow Connector 4">
            <a:extLst>
              <a:ext uri="{FF2B5EF4-FFF2-40B4-BE49-F238E27FC236}">
                <a16:creationId xmlns:a16="http://schemas.microsoft.com/office/drawing/2014/main" id="{89D3EF92-06C7-4B6A-9759-5B25D75EE356}"/>
              </a:ext>
            </a:extLst>
          </p:cNvPr>
          <p:cNvCxnSpPr/>
          <p:nvPr/>
        </p:nvCxnSpPr>
        <p:spPr>
          <a:xfrm>
            <a:off x="3352800" y="4175760"/>
            <a:ext cx="0" cy="325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75B6051D-51E0-437D-9A78-B1BF98B31DDC}"/>
              </a:ext>
            </a:extLst>
          </p:cNvPr>
          <p:cNvCxnSpPr/>
          <p:nvPr/>
        </p:nvCxnSpPr>
        <p:spPr>
          <a:xfrm>
            <a:off x="4043680" y="4185920"/>
            <a:ext cx="0" cy="325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EC6420EF-B58F-4755-B56C-66F73D860ABD}"/>
              </a:ext>
            </a:extLst>
          </p:cNvPr>
          <p:cNvCxnSpPr/>
          <p:nvPr/>
        </p:nvCxnSpPr>
        <p:spPr>
          <a:xfrm>
            <a:off x="5171440" y="4175760"/>
            <a:ext cx="0" cy="3251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942F36C-8C82-4B27-869D-1F1598C3D012}"/>
              </a:ext>
            </a:extLst>
          </p:cNvPr>
          <p:cNvCxnSpPr/>
          <p:nvPr/>
        </p:nvCxnSpPr>
        <p:spPr>
          <a:xfrm>
            <a:off x="3789680" y="5161280"/>
            <a:ext cx="18592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3536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E101-50E6-4E48-A2EE-1CEA33C7B0E0}"/>
              </a:ext>
            </a:extLst>
          </p:cNvPr>
          <p:cNvSpPr>
            <a:spLocks noGrp="1"/>
          </p:cNvSpPr>
          <p:nvPr>
            <p:ph type="title"/>
          </p:nvPr>
        </p:nvSpPr>
        <p:spPr/>
        <p:txBody>
          <a:bodyPr/>
          <a:lstStyle/>
          <a:p>
            <a:r>
              <a:rPr lang="en-US" b="1" dirty="0"/>
              <a:t>Predicting Risk of Progression: </a:t>
            </a:r>
          </a:p>
        </p:txBody>
      </p:sp>
      <p:pic>
        <p:nvPicPr>
          <p:cNvPr id="5" name="Content Placeholder 4">
            <a:extLst>
              <a:ext uri="{FF2B5EF4-FFF2-40B4-BE49-F238E27FC236}">
                <a16:creationId xmlns:a16="http://schemas.microsoft.com/office/drawing/2014/main" id="{88A7A55E-2D7F-4306-B461-3CBD784A2C4A}"/>
              </a:ext>
            </a:extLst>
          </p:cNvPr>
          <p:cNvPicPr>
            <a:picLocks noGrp="1" noChangeAspect="1"/>
          </p:cNvPicPr>
          <p:nvPr>
            <p:ph idx="1"/>
          </p:nvPr>
        </p:nvPicPr>
        <p:blipFill rotWithShape="1">
          <a:blip r:embed="rId2"/>
          <a:srcRect l="9583" t="10256" r="11452" b="15003"/>
          <a:stretch/>
        </p:blipFill>
        <p:spPr>
          <a:xfrm>
            <a:off x="2856321" y="1802877"/>
            <a:ext cx="6108570" cy="3252246"/>
          </a:xfrm>
        </p:spPr>
      </p:pic>
      <p:sp>
        <p:nvSpPr>
          <p:cNvPr id="7" name="TextBox 6">
            <a:extLst>
              <a:ext uri="{FF2B5EF4-FFF2-40B4-BE49-F238E27FC236}">
                <a16:creationId xmlns:a16="http://schemas.microsoft.com/office/drawing/2014/main" id="{7A0E77FD-F4C0-4E04-ACF7-AFF98E6982A7}"/>
              </a:ext>
            </a:extLst>
          </p:cNvPr>
          <p:cNvSpPr txBox="1"/>
          <p:nvPr/>
        </p:nvSpPr>
        <p:spPr>
          <a:xfrm>
            <a:off x="228597" y="5203841"/>
            <a:ext cx="11762295" cy="646331"/>
          </a:xfrm>
          <a:prstGeom prst="rect">
            <a:avLst/>
          </a:prstGeom>
          <a:noFill/>
        </p:spPr>
        <p:txBody>
          <a:bodyPr wrap="square">
            <a:spAutoFit/>
          </a:bodyPr>
          <a:lstStyle/>
          <a:p>
            <a:pPr marL="285750" indent="-285750">
              <a:buFont typeface="Wingdings" panose="05000000000000000000" pitchFamily="2" charset="2"/>
              <a:buChar char="q"/>
            </a:pPr>
            <a:r>
              <a:rPr lang="en-US" dirty="0"/>
              <a:t>Kidney failure risk equation (KFRE) provides an accurate 2- and 5-year risk of progression to kidney failure for individuals with stage 3 to 5 CKD.</a:t>
            </a:r>
          </a:p>
        </p:txBody>
      </p:sp>
      <p:sp>
        <p:nvSpPr>
          <p:cNvPr id="9" name="TextBox 8">
            <a:extLst>
              <a:ext uri="{FF2B5EF4-FFF2-40B4-BE49-F238E27FC236}">
                <a16:creationId xmlns:a16="http://schemas.microsoft.com/office/drawing/2014/main" id="{100A8623-211E-43DA-9D64-C33B92CC4A43}"/>
              </a:ext>
            </a:extLst>
          </p:cNvPr>
          <p:cNvSpPr txBox="1"/>
          <p:nvPr/>
        </p:nvSpPr>
        <p:spPr>
          <a:xfrm>
            <a:off x="228597" y="5998890"/>
            <a:ext cx="11762295" cy="646331"/>
          </a:xfrm>
          <a:prstGeom prst="rect">
            <a:avLst/>
          </a:prstGeom>
          <a:noFill/>
        </p:spPr>
        <p:txBody>
          <a:bodyPr wrap="square">
            <a:spAutoFit/>
          </a:bodyPr>
          <a:lstStyle/>
          <a:p>
            <a:pPr marL="285750" indent="-285750">
              <a:buFont typeface="Wingdings" panose="05000000000000000000" pitchFamily="2" charset="2"/>
              <a:buChar char="q"/>
            </a:pPr>
            <a:r>
              <a:rPr lang="en-US" dirty="0"/>
              <a:t>KFRE provides the best current evidence-based approach to assess risk of progression and should be used in combination with expert clinical judgment.</a:t>
            </a:r>
          </a:p>
        </p:txBody>
      </p:sp>
    </p:spTree>
    <p:extLst>
      <p:ext uri="{BB962C8B-B14F-4D97-AF65-F5344CB8AC3E}">
        <p14:creationId xmlns:p14="http://schemas.microsoft.com/office/powerpoint/2010/main" val="3325438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118A-76CF-4DDD-8629-FE91D72DF6BF}"/>
              </a:ext>
            </a:extLst>
          </p:cNvPr>
          <p:cNvSpPr>
            <a:spLocks noGrp="1"/>
          </p:cNvSpPr>
          <p:nvPr>
            <p:ph type="title"/>
          </p:nvPr>
        </p:nvSpPr>
        <p:spPr/>
        <p:txBody>
          <a:bodyPr/>
          <a:lstStyle/>
          <a:p>
            <a:r>
              <a:rPr lang="en-US" b="1" dirty="0"/>
              <a:t>Pharmacologic Therapy</a:t>
            </a:r>
          </a:p>
        </p:txBody>
      </p:sp>
      <p:sp>
        <p:nvSpPr>
          <p:cNvPr id="3" name="Content Placeholder 2">
            <a:extLst>
              <a:ext uri="{FF2B5EF4-FFF2-40B4-BE49-F238E27FC236}">
                <a16:creationId xmlns:a16="http://schemas.microsoft.com/office/drawing/2014/main" id="{243FFE98-C144-4B12-B921-47A7F5E281E2}"/>
              </a:ext>
            </a:extLst>
          </p:cNvPr>
          <p:cNvSpPr>
            <a:spLocks noGrp="1"/>
          </p:cNvSpPr>
          <p:nvPr>
            <p:ph idx="1"/>
          </p:nvPr>
        </p:nvSpPr>
        <p:spPr>
          <a:xfrm>
            <a:off x="838200" y="1825625"/>
            <a:ext cx="10515600" cy="4554856"/>
          </a:xfrm>
        </p:spPr>
        <p:txBody>
          <a:bodyPr>
            <a:normAutofit fontScale="92500" lnSpcReduction="20000"/>
          </a:bodyPr>
          <a:lstStyle/>
          <a:p>
            <a:r>
              <a:rPr lang="en-US" dirty="0">
                <a:effectLst>
                  <a:glow rad="101600">
                    <a:schemeClr val="accent1">
                      <a:satMod val="175000"/>
                      <a:alpha val="40000"/>
                    </a:schemeClr>
                  </a:glow>
                </a:effectLst>
              </a:rPr>
              <a:t>Phosphate-binding agents</a:t>
            </a:r>
          </a:p>
          <a:p>
            <a:pPr>
              <a:buFont typeface="Wingdings" panose="05000000000000000000" pitchFamily="2" charset="2"/>
              <a:buChar char="ü"/>
            </a:pPr>
            <a:r>
              <a:rPr lang="en-US" sz="2400" dirty="0"/>
              <a:t>In addition to dietary phosphorus restriction to limit GI absorption.</a:t>
            </a:r>
          </a:p>
          <a:p>
            <a:pPr>
              <a:buFont typeface="Wingdings" panose="05000000000000000000" pitchFamily="2" charset="2"/>
              <a:buChar char="ü"/>
            </a:pPr>
            <a:r>
              <a:rPr lang="en-US" sz="2400" dirty="0"/>
              <a:t>For CKD patients with progressive or persistent hyperphosphatemia. </a:t>
            </a:r>
          </a:p>
          <a:p>
            <a:pPr>
              <a:buFont typeface="Wingdings" panose="05000000000000000000" pitchFamily="2" charset="2"/>
              <a:buChar char="ü"/>
            </a:pPr>
            <a:endParaRPr lang="en-US" sz="2400" u="sng" dirty="0"/>
          </a:p>
          <a:p>
            <a:pPr marL="0" indent="0">
              <a:buNone/>
            </a:pPr>
            <a:r>
              <a:rPr lang="en-US" sz="2400" u="sng" dirty="0"/>
              <a:t>MOA: </a:t>
            </a:r>
          </a:p>
          <a:p>
            <a:pPr marL="0" indent="0">
              <a:buNone/>
            </a:pPr>
            <a:r>
              <a:rPr lang="en-US" dirty="0"/>
              <a:t>Bind dietary phosphorous in the GI tract            insoluble phosphate compounds            excreted in feces             phosphorus absorption</a:t>
            </a:r>
          </a:p>
          <a:p>
            <a:pPr marL="0" indent="0">
              <a:buNone/>
            </a:pPr>
            <a:endParaRPr lang="en-US" sz="2400" dirty="0"/>
          </a:p>
          <a:p>
            <a:pPr>
              <a:buFont typeface="Wingdings" panose="05000000000000000000" pitchFamily="2" charset="2"/>
              <a:buChar char="ü"/>
            </a:pPr>
            <a:r>
              <a:rPr lang="en-US" sz="2400" dirty="0"/>
              <a:t>Patients must be instructed to take these agents with meals to maximize the binding of phosphorus from dietary sources.</a:t>
            </a:r>
          </a:p>
          <a:p>
            <a:pPr>
              <a:buFont typeface="Wingdings" panose="05000000000000000000" pitchFamily="2" charset="2"/>
              <a:buChar char="ü"/>
            </a:pPr>
            <a:r>
              <a:rPr lang="en-US" sz="2400" dirty="0"/>
              <a:t>Non adherence due to: high pill burden and high cost.</a:t>
            </a:r>
          </a:p>
          <a:p>
            <a:pPr>
              <a:buFont typeface="Wingdings" panose="05000000000000000000" pitchFamily="2" charset="2"/>
              <a:buChar char="ü"/>
            </a:pPr>
            <a:r>
              <a:rPr lang="en-US" sz="2400" dirty="0"/>
              <a:t>Doses should be titrated to achieve the recommended serum phosphorus concentrations in conjunction with dietary intervention and dialysis (for ESRD patients).</a:t>
            </a:r>
          </a:p>
        </p:txBody>
      </p:sp>
      <p:cxnSp>
        <p:nvCxnSpPr>
          <p:cNvPr id="8" name="Straight Arrow Connector 7">
            <a:extLst>
              <a:ext uri="{FF2B5EF4-FFF2-40B4-BE49-F238E27FC236}">
                <a16:creationId xmlns:a16="http://schemas.microsoft.com/office/drawing/2014/main" id="{7B8AA1D8-4E06-4E55-846F-5C03E30B585E}"/>
              </a:ext>
            </a:extLst>
          </p:cNvPr>
          <p:cNvCxnSpPr/>
          <p:nvPr/>
        </p:nvCxnSpPr>
        <p:spPr>
          <a:xfrm>
            <a:off x="6339840" y="3870960"/>
            <a:ext cx="8331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2F268C4B-09A6-44A2-B5A2-DE3A5B753752}"/>
              </a:ext>
            </a:extLst>
          </p:cNvPr>
          <p:cNvCxnSpPr/>
          <p:nvPr/>
        </p:nvCxnSpPr>
        <p:spPr>
          <a:xfrm>
            <a:off x="2519680" y="4135120"/>
            <a:ext cx="8331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6C3CFA58-54BC-4882-8CAD-3EFC87E4691A}"/>
              </a:ext>
            </a:extLst>
          </p:cNvPr>
          <p:cNvCxnSpPr/>
          <p:nvPr/>
        </p:nvCxnSpPr>
        <p:spPr>
          <a:xfrm>
            <a:off x="5679440" y="4145280"/>
            <a:ext cx="8331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300B1BC1-9F3D-49FF-B62B-A500B76D5732}"/>
              </a:ext>
            </a:extLst>
          </p:cNvPr>
          <p:cNvCxnSpPr/>
          <p:nvPr/>
        </p:nvCxnSpPr>
        <p:spPr>
          <a:xfrm>
            <a:off x="6563360" y="4013200"/>
            <a:ext cx="0" cy="3149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72103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2CABB5-648D-425E-A5F5-F7B7807243A1}"/>
              </a:ext>
            </a:extLst>
          </p:cNvPr>
          <p:cNvSpPr txBox="1">
            <a:spLocks/>
          </p:cNvSpPr>
          <p:nvPr/>
        </p:nvSpPr>
        <p:spPr>
          <a:xfrm>
            <a:off x="817880" y="476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Pharmacologic Therapy</a:t>
            </a:r>
          </a:p>
        </p:txBody>
      </p:sp>
      <p:cxnSp>
        <p:nvCxnSpPr>
          <p:cNvPr id="6" name="Straight Connector 5">
            <a:extLst>
              <a:ext uri="{FF2B5EF4-FFF2-40B4-BE49-F238E27FC236}">
                <a16:creationId xmlns:a16="http://schemas.microsoft.com/office/drawing/2014/main" id="{147C3C15-C266-400C-9DF5-13A937263D3A}"/>
              </a:ext>
            </a:extLst>
          </p:cNvPr>
          <p:cNvCxnSpPr>
            <a:cxnSpLocks/>
          </p:cNvCxnSpPr>
          <p:nvPr/>
        </p:nvCxnSpPr>
        <p:spPr>
          <a:xfrm>
            <a:off x="6096000" y="1493520"/>
            <a:ext cx="0" cy="518160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391550F-4333-438F-9D06-1B325C019227}"/>
              </a:ext>
            </a:extLst>
          </p:cNvPr>
          <p:cNvSpPr txBox="1"/>
          <p:nvPr/>
        </p:nvSpPr>
        <p:spPr>
          <a:xfrm>
            <a:off x="533401" y="1564640"/>
            <a:ext cx="5562597" cy="518911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Calcium-based binders </a:t>
            </a:r>
            <a:endParaRPr lang="en-US" b="1" dirty="0"/>
          </a:p>
          <a:p>
            <a:pPr marL="285750" indent="-285750">
              <a:buFont typeface="Wingdings" panose="05000000000000000000" pitchFamily="2" charset="2"/>
              <a:buChar char="Ø"/>
            </a:pPr>
            <a:r>
              <a:rPr lang="en-US" b="1" dirty="0"/>
              <a:t>First-line</a:t>
            </a:r>
            <a:r>
              <a:rPr lang="en-US" dirty="0"/>
              <a:t> agents for control of serum phosphorus.</a:t>
            </a:r>
          </a:p>
          <a:p>
            <a:pPr marL="285750" indent="-285750">
              <a:buFont typeface="Wingdings" panose="05000000000000000000" pitchFamily="2" charset="2"/>
              <a:buChar char="Ø"/>
            </a:pPr>
            <a:r>
              <a:rPr lang="en-US" dirty="0"/>
              <a:t>Common agents: calcium carbonate and calcium acetate.</a:t>
            </a:r>
          </a:p>
          <a:p>
            <a:pPr marL="285750" indent="-285750">
              <a:buFont typeface="Wingdings" panose="05000000000000000000" pitchFamily="2" charset="2"/>
              <a:buChar char="Ø"/>
            </a:pPr>
            <a:r>
              <a:rPr lang="en-US" dirty="0"/>
              <a:t>Calcium citrate increases aluminum abs. &gt; more GI S/E &gt; not used. </a:t>
            </a:r>
          </a:p>
          <a:p>
            <a:pPr marL="285750" indent="-285750">
              <a:buFont typeface="Wingdings" panose="05000000000000000000" pitchFamily="2" charset="2"/>
              <a:buChar char="Ø"/>
            </a:pPr>
            <a:r>
              <a:rPr lang="en-US" dirty="0"/>
              <a:t>Gastric pH may affect disintegration or dissolution, and thus phosphate-binding efficacy.</a:t>
            </a:r>
          </a:p>
          <a:p>
            <a:pPr marL="285750" indent="-285750">
              <a:buFont typeface="Wingdings" panose="05000000000000000000" pitchFamily="2" charset="2"/>
              <a:buChar char="Ø"/>
            </a:pPr>
            <a:r>
              <a:rPr lang="en-US" dirty="0"/>
              <a:t>Calcium carbonate is </a:t>
            </a:r>
            <a:r>
              <a:rPr lang="en-US" b="1" dirty="0"/>
              <a:t>more soluble in acidic medium</a:t>
            </a:r>
            <a:r>
              <a:rPr lang="en-US" dirty="0"/>
              <a:t>, </a:t>
            </a:r>
            <a:r>
              <a:rPr lang="en-US" dirty="0">
                <a:solidFill>
                  <a:srgbClr val="FF0000"/>
                </a:solidFill>
              </a:rPr>
              <a:t>so:</a:t>
            </a:r>
          </a:p>
          <a:p>
            <a:r>
              <a:rPr lang="en-US" dirty="0"/>
              <a:t>             - </a:t>
            </a:r>
            <a:r>
              <a:rPr lang="en-US" b="1" dirty="0"/>
              <a:t>Administered before meals.</a:t>
            </a:r>
            <a:br>
              <a:rPr lang="en-US" dirty="0"/>
            </a:br>
            <a:r>
              <a:rPr lang="en-US" dirty="0"/>
              <a:t>             </a:t>
            </a:r>
            <a:r>
              <a:rPr lang="en-US" b="1" dirty="0"/>
              <a:t>- Avoid </a:t>
            </a:r>
            <a:r>
              <a:rPr lang="en-US" b="1" dirty="0" err="1"/>
              <a:t>concomitatnt</a:t>
            </a:r>
            <a:r>
              <a:rPr lang="en-US" b="1" dirty="0"/>
              <a:t> use of H2 blockers and PPIs.</a:t>
            </a:r>
          </a:p>
          <a:p>
            <a:pPr marL="0" indent="0">
              <a:buNone/>
            </a:pPr>
            <a:endParaRPr lang="en-US" b="1" dirty="0"/>
          </a:p>
          <a:p>
            <a:pPr marL="285750" indent="-285750">
              <a:buFont typeface="Wingdings" panose="05000000000000000000" pitchFamily="2" charset="2"/>
              <a:buChar char="Ø"/>
            </a:pPr>
            <a:r>
              <a:rPr lang="en-US" dirty="0"/>
              <a:t>For patients with hypocalcemia, calcium carbonate or calcium acetate may also be given as a calcium supplement taken between meals to promote calcium absorption. This is a common scenario for patients following a parathyroidectomy. </a:t>
            </a:r>
          </a:p>
        </p:txBody>
      </p:sp>
      <p:sp>
        <p:nvSpPr>
          <p:cNvPr id="11" name="TextBox 10">
            <a:extLst>
              <a:ext uri="{FF2B5EF4-FFF2-40B4-BE49-F238E27FC236}">
                <a16:creationId xmlns:a16="http://schemas.microsoft.com/office/drawing/2014/main" id="{864772FC-43E0-45D7-BC5F-7AB6A4E26336}"/>
              </a:ext>
            </a:extLst>
          </p:cNvPr>
          <p:cNvSpPr txBox="1"/>
          <p:nvPr/>
        </p:nvSpPr>
        <p:spPr>
          <a:xfrm>
            <a:off x="6202680" y="1488440"/>
            <a:ext cx="5989320" cy="357020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rPr>
              <a:t>Sevelamer </a:t>
            </a:r>
          </a:p>
          <a:p>
            <a:pPr marL="285750" indent="-285750">
              <a:buFont typeface="Wingdings" panose="05000000000000000000" pitchFamily="2" charset="2"/>
              <a:buChar char="Ø"/>
            </a:pPr>
            <a:r>
              <a:rPr lang="en-US" dirty="0"/>
              <a:t>Nonabsorbable, </a:t>
            </a:r>
            <a:r>
              <a:rPr lang="en-US" dirty="0" err="1"/>
              <a:t>nonelemental</a:t>
            </a:r>
            <a:r>
              <a:rPr lang="en-US" dirty="0"/>
              <a:t> hydrogel phosphate-binding agent.</a:t>
            </a:r>
          </a:p>
          <a:p>
            <a:pPr marL="285750" indent="-285750">
              <a:buFont typeface="Wingdings" panose="05000000000000000000" pitchFamily="2" charset="2"/>
              <a:buChar char="Ø"/>
            </a:pPr>
            <a:r>
              <a:rPr lang="en-US" dirty="0"/>
              <a:t>Approved for </a:t>
            </a:r>
            <a:r>
              <a:rPr lang="en-US" b="1" dirty="0"/>
              <a:t>ESRD</a:t>
            </a:r>
            <a:r>
              <a:rPr lang="en-US" dirty="0"/>
              <a:t> patients.</a:t>
            </a:r>
          </a:p>
          <a:p>
            <a:pPr marL="285750" indent="-285750">
              <a:buFont typeface="Wingdings" panose="05000000000000000000" pitchFamily="2" charset="2"/>
              <a:buChar char="Ø"/>
            </a:pPr>
            <a:r>
              <a:rPr lang="en-US" b="1" dirty="0"/>
              <a:t>Lowers phosphorus </a:t>
            </a:r>
            <a:r>
              <a:rPr lang="en-US" dirty="0"/>
              <a:t>and has also been shown to </a:t>
            </a:r>
            <a:r>
              <a:rPr lang="en-US" b="1" dirty="0"/>
              <a:t>lower LDL </a:t>
            </a:r>
            <a:r>
              <a:rPr lang="en-US" dirty="0"/>
              <a:t>and </a:t>
            </a:r>
            <a:r>
              <a:rPr lang="en-US" b="1" dirty="0"/>
              <a:t>increase HDL cholesterol. </a:t>
            </a:r>
          </a:p>
          <a:p>
            <a:endParaRPr lang="en-US" b="1" dirty="0"/>
          </a:p>
          <a:p>
            <a:pPr marL="285750" indent="-285750">
              <a:buFont typeface="Wingdings" panose="05000000000000000000" pitchFamily="2" charset="2"/>
              <a:buChar char="Ø"/>
            </a:pPr>
            <a:r>
              <a:rPr lang="en-US" b="1" dirty="0"/>
              <a:t>Sevelamer hydrochloride</a:t>
            </a:r>
            <a:r>
              <a:rPr lang="en-US" dirty="0"/>
              <a:t> carries the risk of </a:t>
            </a:r>
            <a:r>
              <a:rPr lang="en-US" b="1" dirty="0"/>
              <a:t>metabolic acidosis</a:t>
            </a:r>
            <a:r>
              <a:rPr lang="en-US" dirty="0"/>
              <a:t>, a problem that has been </a:t>
            </a:r>
            <a:r>
              <a:rPr lang="en-US" u="sng" dirty="0"/>
              <a:t>overcome with development of the carbonate formulation</a:t>
            </a:r>
            <a:r>
              <a:rPr lang="en-US" dirty="0"/>
              <a:t>. Sevelamer carbonate also comes in a powder formulation, which is a good option for many patients unable to swallow tablets. </a:t>
            </a:r>
            <a:endParaRPr lang="en-US" b="1" dirty="0"/>
          </a:p>
        </p:txBody>
      </p:sp>
    </p:spTree>
    <p:extLst>
      <p:ext uri="{BB962C8B-B14F-4D97-AF65-F5344CB8AC3E}">
        <p14:creationId xmlns:p14="http://schemas.microsoft.com/office/powerpoint/2010/main" val="1602804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2CABB5-648D-425E-A5F5-F7B7807243A1}"/>
              </a:ext>
            </a:extLst>
          </p:cNvPr>
          <p:cNvSpPr txBox="1">
            <a:spLocks/>
          </p:cNvSpPr>
          <p:nvPr/>
        </p:nvSpPr>
        <p:spPr>
          <a:xfrm>
            <a:off x="817880" y="476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Pharmacologic Therapy</a:t>
            </a:r>
          </a:p>
        </p:txBody>
      </p:sp>
      <p:cxnSp>
        <p:nvCxnSpPr>
          <p:cNvPr id="6" name="Straight Connector 5">
            <a:extLst>
              <a:ext uri="{FF2B5EF4-FFF2-40B4-BE49-F238E27FC236}">
                <a16:creationId xmlns:a16="http://schemas.microsoft.com/office/drawing/2014/main" id="{147C3C15-C266-400C-9DF5-13A937263D3A}"/>
              </a:ext>
            </a:extLst>
          </p:cNvPr>
          <p:cNvCxnSpPr>
            <a:cxnSpLocks/>
          </p:cNvCxnSpPr>
          <p:nvPr/>
        </p:nvCxnSpPr>
        <p:spPr>
          <a:xfrm>
            <a:off x="6096000" y="1493520"/>
            <a:ext cx="0" cy="518160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391550F-4333-438F-9D06-1B325C019227}"/>
              </a:ext>
            </a:extLst>
          </p:cNvPr>
          <p:cNvSpPr txBox="1"/>
          <p:nvPr/>
        </p:nvSpPr>
        <p:spPr>
          <a:xfrm>
            <a:off x="533401" y="1564640"/>
            <a:ext cx="5562597" cy="463511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Lanthanum carbonate binder</a:t>
            </a:r>
            <a:endParaRPr lang="en-US" b="1" dirty="0"/>
          </a:p>
          <a:p>
            <a:pPr marL="285750" indent="-285750">
              <a:buFont typeface="Wingdings" panose="05000000000000000000" pitchFamily="2" charset="2"/>
              <a:buChar char="Ø"/>
            </a:pPr>
            <a:r>
              <a:rPr lang="en-US" dirty="0"/>
              <a:t>Approved for patients with </a:t>
            </a:r>
            <a:r>
              <a:rPr lang="en-US" b="1" dirty="0"/>
              <a:t>ESRD</a:t>
            </a:r>
            <a:r>
              <a:rPr lang="en-US" dirty="0"/>
              <a:t> </a:t>
            </a:r>
          </a:p>
          <a:p>
            <a:pPr marL="285750" indent="-285750">
              <a:buFont typeface="Wingdings" panose="05000000000000000000" pitchFamily="2" charset="2"/>
              <a:buChar char="Ø"/>
            </a:pPr>
            <a:r>
              <a:rPr lang="en-US" dirty="0"/>
              <a:t>Efficacy in controlling </a:t>
            </a:r>
            <a:r>
              <a:rPr lang="en-US" b="1" dirty="0"/>
              <a:t>phosphorus</a:t>
            </a:r>
            <a:r>
              <a:rPr lang="en-US" dirty="0"/>
              <a:t> and </a:t>
            </a:r>
            <a:r>
              <a:rPr lang="en-US" b="1" dirty="0"/>
              <a:t>maintaining PTH</a:t>
            </a:r>
            <a:r>
              <a:rPr lang="en-US" dirty="0"/>
              <a:t> in the target range </a:t>
            </a:r>
            <a:r>
              <a:rPr lang="en-US" b="1" u="sng" dirty="0"/>
              <a:t>with less risk of hypercalcemia than calcium-containing binders.</a:t>
            </a:r>
          </a:p>
          <a:p>
            <a:r>
              <a:rPr lang="en-US" b="1" u="sng" dirty="0"/>
              <a:t> </a:t>
            </a:r>
          </a:p>
          <a:p>
            <a:pPr marL="285750" indent="-285750">
              <a:buFont typeface="Wingdings" panose="05000000000000000000" pitchFamily="2" charset="2"/>
              <a:buChar char="Ø"/>
            </a:pPr>
            <a:r>
              <a:rPr lang="en-US" dirty="0"/>
              <a:t>The initial daily dose= 1,500 mg (administered in divided doses with meals).</a:t>
            </a:r>
          </a:p>
          <a:p>
            <a:endParaRPr lang="en-US" dirty="0"/>
          </a:p>
          <a:p>
            <a:pPr marL="285750" indent="-285750">
              <a:buFont typeface="Wingdings" panose="05000000000000000000" pitchFamily="2" charset="2"/>
              <a:buChar char="Ø"/>
            </a:pPr>
            <a:r>
              <a:rPr lang="en-US" b="1" dirty="0"/>
              <a:t>Advantages: </a:t>
            </a:r>
          </a:p>
          <a:p>
            <a:r>
              <a:rPr lang="en-US" dirty="0"/>
              <a:t>     - Poor GI absorption, which limits systemic effects.</a:t>
            </a:r>
          </a:p>
          <a:p>
            <a:r>
              <a:rPr lang="en-US" dirty="0"/>
              <a:t>     - High-binding capacity with phosphorus. </a:t>
            </a:r>
          </a:p>
          <a:p>
            <a:r>
              <a:rPr lang="en-US" dirty="0"/>
              <a:t>     - Available as a chewable tablet. </a:t>
            </a:r>
          </a:p>
          <a:p>
            <a:endParaRPr lang="en-US" dirty="0"/>
          </a:p>
          <a:p>
            <a:pPr marL="285750" indent="-285750">
              <a:buFont typeface="Wingdings" panose="05000000000000000000" pitchFamily="2" charset="2"/>
              <a:buChar char="Ø"/>
            </a:pPr>
            <a:r>
              <a:rPr lang="en-US" dirty="0"/>
              <a:t>Attractive option when calcium containing binders are not recommended due to hypercalcemia. </a:t>
            </a:r>
          </a:p>
        </p:txBody>
      </p:sp>
      <p:sp>
        <p:nvSpPr>
          <p:cNvPr id="11" name="TextBox 10">
            <a:extLst>
              <a:ext uri="{FF2B5EF4-FFF2-40B4-BE49-F238E27FC236}">
                <a16:creationId xmlns:a16="http://schemas.microsoft.com/office/drawing/2014/main" id="{864772FC-43E0-45D7-BC5F-7AB6A4E26336}"/>
              </a:ext>
            </a:extLst>
          </p:cNvPr>
          <p:cNvSpPr txBox="1"/>
          <p:nvPr/>
        </p:nvSpPr>
        <p:spPr>
          <a:xfrm>
            <a:off x="6202680" y="1488440"/>
            <a:ext cx="5989320" cy="384720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rPr>
              <a:t>Iron-based binders</a:t>
            </a:r>
          </a:p>
          <a:p>
            <a:pPr marL="285750" indent="-285750">
              <a:buFont typeface="Wingdings" panose="05000000000000000000" pitchFamily="2" charset="2"/>
              <a:buChar char="Ø"/>
            </a:pPr>
            <a:r>
              <a:rPr lang="en-US" b="1" dirty="0"/>
              <a:t>Ferric citrate </a:t>
            </a:r>
            <a:r>
              <a:rPr lang="en-US" dirty="0"/>
              <a:t>and</a:t>
            </a:r>
            <a:r>
              <a:rPr lang="en-US" b="1" dirty="0"/>
              <a:t> </a:t>
            </a:r>
            <a:r>
              <a:rPr lang="en-US" b="1" dirty="0" err="1"/>
              <a:t>sucroferric</a:t>
            </a:r>
            <a:r>
              <a:rPr lang="en-US" b="1" dirty="0"/>
              <a:t> oxyhydroxide </a:t>
            </a:r>
            <a:r>
              <a:rPr lang="en-US" dirty="0"/>
              <a:t>are the newest iron-based phosphate-binding agents approved for </a:t>
            </a:r>
            <a:r>
              <a:rPr lang="en-US" b="1" dirty="0"/>
              <a:t>ESRD</a:t>
            </a:r>
            <a:r>
              <a:rPr lang="en-US" dirty="0"/>
              <a:t> patients. </a:t>
            </a:r>
          </a:p>
          <a:p>
            <a:endParaRPr lang="en-US" dirty="0"/>
          </a:p>
          <a:p>
            <a:pPr marL="285750" indent="-285750">
              <a:buFont typeface="Wingdings" panose="05000000000000000000" pitchFamily="2" charset="2"/>
              <a:buChar char="Ø"/>
            </a:pPr>
            <a:r>
              <a:rPr lang="en-US" b="1" dirty="0" err="1">
                <a:highlight>
                  <a:srgbClr val="FFFF00"/>
                </a:highlight>
              </a:rPr>
              <a:t>Sucroferric</a:t>
            </a:r>
            <a:r>
              <a:rPr lang="en-US" b="1" dirty="0">
                <a:highlight>
                  <a:srgbClr val="FFFF00"/>
                </a:highlight>
              </a:rPr>
              <a:t> oxyhydroxide</a:t>
            </a:r>
            <a:r>
              <a:rPr lang="en-US" dirty="0"/>
              <a:t> effectively </a:t>
            </a:r>
            <a:r>
              <a:rPr lang="en-US" u="sng" dirty="0"/>
              <a:t>lowers phosphorus over a long-term (1-year) period</a:t>
            </a:r>
            <a:r>
              <a:rPr lang="en-US" dirty="0"/>
              <a:t> and may have a </a:t>
            </a:r>
            <a:r>
              <a:rPr lang="en-US" u="sng" dirty="0"/>
              <a:t>lower pill burden</a:t>
            </a:r>
            <a:r>
              <a:rPr lang="en-US" dirty="0"/>
              <a:t> compared to other agents. It is also available as a </a:t>
            </a:r>
            <a:r>
              <a:rPr lang="en-US" u="sng" dirty="0"/>
              <a:t>chewable tablet</a:t>
            </a:r>
            <a:r>
              <a:rPr lang="en-US" dirty="0"/>
              <a:t>. </a:t>
            </a:r>
          </a:p>
          <a:p>
            <a:endParaRPr lang="en-US" dirty="0"/>
          </a:p>
          <a:p>
            <a:pPr marL="285750" indent="-285750">
              <a:buFont typeface="Wingdings" panose="05000000000000000000" pitchFamily="2" charset="2"/>
              <a:buChar char="Ø"/>
            </a:pPr>
            <a:r>
              <a:rPr lang="en-US" b="1" dirty="0">
                <a:highlight>
                  <a:srgbClr val="FFFF00"/>
                </a:highlight>
              </a:rPr>
              <a:t>Ferric citrate</a:t>
            </a:r>
            <a:r>
              <a:rPr lang="en-US" b="1" dirty="0"/>
              <a:t> </a:t>
            </a:r>
            <a:r>
              <a:rPr lang="en-US" dirty="0"/>
              <a:t>effectively </a:t>
            </a:r>
            <a:r>
              <a:rPr lang="en-US" u="sng" dirty="0"/>
              <a:t>lowers phosphorus</a:t>
            </a:r>
            <a:r>
              <a:rPr lang="en-US" dirty="0"/>
              <a:t> and also offers the potential advantage of </a:t>
            </a:r>
            <a:r>
              <a:rPr lang="en-US" u="sng" dirty="0"/>
              <a:t>increasing iron indices</a:t>
            </a:r>
            <a:r>
              <a:rPr lang="en-US" dirty="0"/>
              <a:t> (</a:t>
            </a:r>
            <a:r>
              <a:rPr lang="en-US" dirty="0" err="1"/>
              <a:t>TSat</a:t>
            </a:r>
            <a:r>
              <a:rPr lang="en-US" dirty="0"/>
              <a:t> and ferritin) </a:t>
            </a:r>
            <a:r>
              <a:rPr lang="en-US" u="sng" dirty="0"/>
              <a:t>while lowering IV iron and ESA use</a:t>
            </a:r>
            <a:r>
              <a:rPr lang="en-US" dirty="0"/>
              <a:t>.</a:t>
            </a:r>
            <a:endParaRPr lang="en-US" b="1" dirty="0"/>
          </a:p>
        </p:txBody>
      </p:sp>
    </p:spTree>
    <p:extLst>
      <p:ext uri="{BB962C8B-B14F-4D97-AF65-F5344CB8AC3E}">
        <p14:creationId xmlns:p14="http://schemas.microsoft.com/office/powerpoint/2010/main" val="39412280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2CABB5-648D-425E-A5F5-F7B7807243A1}"/>
              </a:ext>
            </a:extLst>
          </p:cNvPr>
          <p:cNvSpPr txBox="1">
            <a:spLocks/>
          </p:cNvSpPr>
          <p:nvPr/>
        </p:nvSpPr>
        <p:spPr>
          <a:xfrm>
            <a:off x="817880" y="476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Pharmacologic Therapy</a:t>
            </a:r>
          </a:p>
        </p:txBody>
      </p:sp>
      <p:sp>
        <p:nvSpPr>
          <p:cNvPr id="7" name="TextBox 6">
            <a:extLst>
              <a:ext uri="{FF2B5EF4-FFF2-40B4-BE49-F238E27FC236}">
                <a16:creationId xmlns:a16="http://schemas.microsoft.com/office/drawing/2014/main" id="{3391550F-4333-438F-9D06-1B325C019227}"/>
              </a:ext>
            </a:extLst>
          </p:cNvPr>
          <p:cNvSpPr txBox="1"/>
          <p:nvPr/>
        </p:nvSpPr>
        <p:spPr>
          <a:xfrm>
            <a:off x="533401" y="2164080"/>
            <a:ext cx="11059159" cy="326448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FF0000"/>
                </a:solidFill>
              </a:rPr>
              <a:t>Aluminum salts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dirty="0"/>
              <a:t>Due to the potential for </a:t>
            </a:r>
            <a:r>
              <a:rPr lang="en-US" b="1" dirty="0"/>
              <a:t>accumulation and toxicities in patients with CKD</a:t>
            </a:r>
            <a:r>
              <a:rPr lang="en-US" dirty="0"/>
              <a:t>, they should no longer be used as first-line agents. </a:t>
            </a:r>
            <a:r>
              <a:rPr lang="en-US" b="1" dirty="0"/>
              <a:t>KDIGO recommends avoiding the long-term use of aluminum-containing binders in all patients with CKD stage 3a-5D.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2800" b="1"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FF0000"/>
                </a:solidFill>
              </a:rPr>
              <a:t>Magnesium-containing antacids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dirty="0"/>
              <a:t>Effective phosphate binders and may </a:t>
            </a:r>
            <a:r>
              <a:rPr lang="en-US" b="1" dirty="0"/>
              <a:t>decrease the amount of calcium-containing binders </a:t>
            </a:r>
            <a:r>
              <a:rPr lang="en-US" dirty="0"/>
              <a:t>necessary for control of phosphorus; however, </a:t>
            </a:r>
            <a:r>
              <a:rPr lang="en-US" u="sng" dirty="0"/>
              <a:t>their use is limited </a:t>
            </a:r>
            <a:r>
              <a:rPr lang="en-US" dirty="0"/>
              <a:t>by the frequent occurrence of </a:t>
            </a:r>
            <a:r>
              <a:rPr lang="en-US" b="1" dirty="0"/>
              <a:t>GI side effects (</a:t>
            </a:r>
            <a:r>
              <a:rPr lang="en-US" b="1" dirty="0" err="1"/>
              <a:t>ie</a:t>
            </a:r>
            <a:r>
              <a:rPr lang="en-US" b="1" dirty="0"/>
              <a:t>, diarrhea) </a:t>
            </a:r>
            <a:r>
              <a:rPr lang="en-US" dirty="0"/>
              <a:t>and the potential for </a:t>
            </a:r>
            <a:r>
              <a:rPr lang="en-US" b="1" dirty="0"/>
              <a:t>magnesium accumulation.</a:t>
            </a:r>
          </a:p>
        </p:txBody>
      </p:sp>
    </p:spTree>
    <p:extLst>
      <p:ext uri="{BB962C8B-B14F-4D97-AF65-F5344CB8AC3E}">
        <p14:creationId xmlns:p14="http://schemas.microsoft.com/office/powerpoint/2010/main" val="26231270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F6DFE5-BF1D-4B0D-B544-E5C76AC41F16}"/>
              </a:ext>
            </a:extLst>
          </p:cNvPr>
          <p:cNvPicPr>
            <a:picLocks noChangeAspect="1"/>
          </p:cNvPicPr>
          <p:nvPr/>
        </p:nvPicPr>
        <p:blipFill rotWithShape="1">
          <a:blip r:embed="rId2"/>
          <a:srcRect l="26916" t="21926" r="28751" b="6371"/>
          <a:stretch/>
        </p:blipFill>
        <p:spPr>
          <a:xfrm>
            <a:off x="81280" y="157480"/>
            <a:ext cx="5852160" cy="6543040"/>
          </a:xfrm>
          <a:prstGeom prst="rect">
            <a:avLst/>
          </a:prstGeom>
        </p:spPr>
      </p:pic>
      <p:pic>
        <p:nvPicPr>
          <p:cNvPr id="7" name="Picture 6">
            <a:extLst>
              <a:ext uri="{FF2B5EF4-FFF2-40B4-BE49-F238E27FC236}">
                <a16:creationId xmlns:a16="http://schemas.microsoft.com/office/drawing/2014/main" id="{91D1A20B-D218-4174-81C9-A09C11121C87}"/>
              </a:ext>
            </a:extLst>
          </p:cNvPr>
          <p:cNvPicPr>
            <a:picLocks noChangeAspect="1"/>
          </p:cNvPicPr>
          <p:nvPr/>
        </p:nvPicPr>
        <p:blipFill rotWithShape="1">
          <a:blip r:embed="rId3"/>
          <a:srcRect l="34167" t="18518" r="35750" b="18519"/>
          <a:stretch/>
        </p:blipFill>
        <p:spPr>
          <a:xfrm>
            <a:off x="5933440" y="157480"/>
            <a:ext cx="6177280" cy="6543040"/>
          </a:xfrm>
          <a:prstGeom prst="rect">
            <a:avLst/>
          </a:prstGeom>
        </p:spPr>
      </p:pic>
      <p:sp>
        <p:nvSpPr>
          <p:cNvPr id="8" name="TextBox 7">
            <a:extLst>
              <a:ext uri="{FF2B5EF4-FFF2-40B4-BE49-F238E27FC236}">
                <a16:creationId xmlns:a16="http://schemas.microsoft.com/office/drawing/2014/main" id="{D7B7A63E-5600-42DD-AB48-0482873C4EA8}"/>
              </a:ext>
            </a:extLst>
          </p:cNvPr>
          <p:cNvSpPr txBox="1"/>
          <p:nvPr/>
        </p:nvSpPr>
        <p:spPr>
          <a:xfrm>
            <a:off x="7564120" y="6300410"/>
            <a:ext cx="3261360" cy="400110"/>
          </a:xfrm>
          <a:prstGeom prst="rect">
            <a:avLst/>
          </a:prstGeom>
          <a:solidFill>
            <a:schemeClr val="accent1">
              <a:lumMod val="20000"/>
              <a:lumOff val="80000"/>
            </a:schemeClr>
          </a:solidFill>
        </p:spPr>
        <p:txBody>
          <a:bodyPr wrap="square" rtlCol="0">
            <a:spAutoFit/>
          </a:bodyPr>
          <a:lstStyle/>
          <a:p>
            <a:pPr algn="ctr"/>
            <a:r>
              <a:rPr lang="en-US" sz="1000" dirty="0"/>
              <a:t>use (4 weeks) in patients with hyperphosphatemia not responding to other binders Evaluate for drug interactions </a:t>
            </a:r>
          </a:p>
        </p:txBody>
      </p:sp>
    </p:spTree>
    <p:extLst>
      <p:ext uri="{BB962C8B-B14F-4D97-AF65-F5344CB8AC3E}">
        <p14:creationId xmlns:p14="http://schemas.microsoft.com/office/powerpoint/2010/main" val="3711536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5977-4B09-4231-9907-1227821D6DF6}"/>
              </a:ext>
            </a:extLst>
          </p:cNvPr>
          <p:cNvSpPr>
            <a:spLocks noGrp="1"/>
          </p:cNvSpPr>
          <p:nvPr>
            <p:ph type="title"/>
          </p:nvPr>
        </p:nvSpPr>
        <p:spPr/>
        <p:txBody>
          <a:bodyPr/>
          <a:lstStyle/>
          <a:p>
            <a:r>
              <a:rPr lang="en-US" b="1" dirty="0"/>
              <a:t>Pharmacologic Therapy</a:t>
            </a:r>
            <a:endParaRPr lang="en-US" dirty="0"/>
          </a:p>
        </p:txBody>
      </p:sp>
      <p:sp>
        <p:nvSpPr>
          <p:cNvPr id="3" name="Content Placeholder 2">
            <a:extLst>
              <a:ext uri="{FF2B5EF4-FFF2-40B4-BE49-F238E27FC236}">
                <a16:creationId xmlns:a16="http://schemas.microsoft.com/office/drawing/2014/main" id="{7DF834E3-0F3B-4449-8121-49E9EE63FEBC}"/>
              </a:ext>
            </a:extLst>
          </p:cNvPr>
          <p:cNvSpPr>
            <a:spLocks noGrp="1"/>
          </p:cNvSpPr>
          <p:nvPr>
            <p:ph idx="1"/>
          </p:nvPr>
        </p:nvSpPr>
        <p:spPr>
          <a:xfrm>
            <a:off x="838200" y="1825625"/>
            <a:ext cx="10515600" cy="4667250"/>
          </a:xfrm>
        </p:spPr>
        <p:txBody>
          <a:bodyPr>
            <a:normAutofit fontScale="77500" lnSpcReduction="20000"/>
          </a:bodyPr>
          <a:lstStyle/>
          <a:p>
            <a:r>
              <a:rPr lang="en-US" sz="3600" dirty="0">
                <a:highlight>
                  <a:srgbClr val="FFFF00"/>
                </a:highlight>
              </a:rPr>
              <a:t>Side effects of phosphate binding agents:</a:t>
            </a:r>
          </a:p>
          <a:p>
            <a:pPr marL="0" indent="0">
              <a:buNone/>
            </a:pPr>
            <a:r>
              <a:rPr lang="en-US" dirty="0"/>
              <a:t>                 - Constipation, diarrhea. </a:t>
            </a:r>
            <a:br>
              <a:rPr lang="en-US" dirty="0"/>
            </a:br>
            <a:r>
              <a:rPr lang="en-US" dirty="0"/>
              <a:t>                 - Nausea, vomiting.</a:t>
            </a:r>
            <a:br>
              <a:rPr lang="en-US" dirty="0"/>
            </a:br>
            <a:r>
              <a:rPr lang="en-US" dirty="0"/>
              <a:t>                 - Abdominal pain. </a:t>
            </a:r>
          </a:p>
          <a:p>
            <a:r>
              <a:rPr lang="en-US" dirty="0">
                <a:effectLst>
                  <a:glow rad="139700">
                    <a:schemeClr val="accent4">
                      <a:satMod val="175000"/>
                      <a:alpha val="40000"/>
                    </a:schemeClr>
                  </a:glow>
                </a:effectLst>
              </a:rPr>
              <a:t>Calcium-containing binders: </a:t>
            </a:r>
            <a:r>
              <a:rPr lang="en-US" b="1" dirty="0"/>
              <a:t>hypercalcemia</a:t>
            </a:r>
            <a:r>
              <a:rPr lang="en-US" dirty="0"/>
              <a:t> which may necessitate restriction of binder use and/or a reduction in dietary intake. </a:t>
            </a:r>
          </a:p>
          <a:p>
            <a:r>
              <a:rPr lang="en-US" dirty="0">
                <a:effectLst>
                  <a:glow rad="139700">
                    <a:schemeClr val="accent4">
                      <a:satMod val="175000"/>
                      <a:alpha val="40000"/>
                    </a:schemeClr>
                  </a:glow>
                </a:effectLst>
              </a:rPr>
              <a:t>Aluminum binders: </a:t>
            </a:r>
            <a:r>
              <a:rPr lang="en-US" b="1" dirty="0"/>
              <a:t>CNS toxicity and worsening of anemia</a:t>
            </a:r>
            <a:r>
              <a:rPr lang="en-US" dirty="0"/>
              <a:t>.</a:t>
            </a:r>
          </a:p>
          <a:p>
            <a:r>
              <a:rPr lang="en-US" dirty="0">
                <a:effectLst>
                  <a:glow rad="139700">
                    <a:schemeClr val="accent4">
                      <a:satMod val="175000"/>
                      <a:alpha val="40000"/>
                    </a:schemeClr>
                  </a:glow>
                </a:effectLst>
              </a:rPr>
              <a:t>Magnesium binders: </a:t>
            </a:r>
            <a:r>
              <a:rPr lang="en-US" dirty="0"/>
              <a:t>may lead to </a:t>
            </a:r>
            <a:r>
              <a:rPr lang="en-US" b="1" dirty="0"/>
              <a:t>hypermagnesemia</a:t>
            </a:r>
            <a:r>
              <a:rPr lang="en-US" dirty="0"/>
              <a:t> and </a:t>
            </a:r>
            <a:r>
              <a:rPr lang="en-US" b="1" dirty="0"/>
              <a:t>hyperkalemia.</a:t>
            </a:r>
            <a:r>
              <a:rPr lang="en-US" dirty="0"/>
              <a:t> </a:t>
            </a:r>
            <a:r>
              <a:rPr lang="en-US" u="sng" dirty="0"/>
              <a:t>Therefore, aluminum and magnesium are not recommended for regular use in patients with kidney disease.</a:t>
            </a:r>
          </a:p>
          <a:p>
            <a:r>
              <a:rPr lang="en-US" dirty="0">
                <a:effectLst>
                  <a:glow rad="139700">
                    <a:schemeClr val="accent4">
                      <a:satMod val="175000"/>
                      <a:alpha val="40000"/>
                    </a:schemeClr>
                  </a:glow>
                </a:effectLst>
              </a:rPr>
              <a:t>Ferric citrate: </a:t>
            </a:r>
            <a:r>
              <a:rPr lang="en-US" b="1" dirty="0"/>
              <a:t>iron overload</a:t>
            </a:r>
            <a:r>
              <a:rPr lang="en-US" dirty="0"/>
              <a:t>, and may contribute to </a:t>
            </a:r>
            <a:r>
              <a:rPr lang="en-US" b="1" dirty="0"/>
              <a:t>increased aluminum absorption</a:t>
            </a:r>
            <a:r>
              <a:rPr lang="en-US" dirty="0"/>
              <a:t> due to the citrate component. </a:t>
            </a:r>
          </a:p>
          <a:p>
            <a:r>
              <a:rPr lang="en-US" dirty="0">
                <a:effectLst>
                  <a:glow rad="139700">
                    <a:schemeClr val="accent4">
                      <a:satMod val="175000"/>
                      <a:alpha val="40000"/>
                    </a:schemeClr>
                  </a:glow>
                </a:effectLst>
              </a:rPr>
              <a:t>Lanthanum tablets and </a:t>
            </a:r>
            <a:r>
              <a:rPr lang="en-US" dirty="0" err="1">
                <a:effectLst>
                  <a:glow rad="139700">
                    <a:schemeClr val="accent4">
                      <a:satMod val="175000"/>
                      <a:alpha val="40000"/>
                    </a:schemeClr>
                  </a:glow>
                </a:effectLst>
              </a:rPr>
              <a:t>sucroferric</a:t>
            </a:r>
            <a:r>
              <a:rPr lang="en-US" dirty="0">
                <a:effectLst>
                  <a:glow rad="139700">
                    <a:schemeClr val="accent4">
                      <a:satMod val="175000"/>
                      <a:alpha val="40000"/>
                    </a:schemeClr>
                  </a:glow>
                </a:effectLst>
              </a:rPr>
              <a:t> oxyhydroxide: </a:t>
            </a:r>
            <a:r>
              <a:rPr lang="en-US" dirty="0"/>
              <a:t>may </a:t>
            </a:r>
            <a:r>
              <a:rPr lang="en-US" b="1" dirty="0"/>
              <a:t>accumulate in the GI tract </a:t>
            </a:r>
            <a:r>
              <a:rPr lang="en-US" dirty="0"/>
              <a:t>and causing severe complications in a patient who swallowed these tablets whole; therefore, it is </a:t>
            </a:r>
            <a:r>
              <a:rPr lang="en-US" b="1" u="sng" dirty="0"/>
              <a:t>important to counsel patients to chew these tablets. </a:t>
            </a:r>
          </a:p>
        </p:txBody>
      </p:sp>
    </p:spTree>
    <p:extLst>
      <p:ext uri="{BB962C8B-B14F-4D97-AF65-F5344CB8AC3E}">
        <p14:creationId xmlns:p14="http://schemas.microsoft.com/office/powerpoint/2010/main" val="12779036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5977-4B09-4231-9907-1227821D6DF6}"/>
              </a:ext>
            </a:extLst>
          </p:cNvPr>
          <p:cNvSpPr>
            <a:spLocks noGrp="1"/>
          </p:cNvSpPr>
          <p:nvPr>
            <p:ph type="title"/>
          </p:nvPr>
        </p:nvSpPr>
        <p:spPr/>
        <p:txBody>
          <a:bodyPr/>
          <a:lstStyle/>
          <a:p>
            <a:r>
              <a:rPr lang="en-US" b="1" dirty="0"/>
              <a:t>Pharmacologic Therapy</a:t>
            </a:r>
            <a:endParaRPr lang="en-US" dirty="0"/>
          </a:p>
        </p:txBody>
      </p:sp>
      <p:sp>
        <p:nvSpPr>
          <p:cNvPr id="3" name="Content Placeholder 2">
            <a:extLst>
              <a:ext uri="{FF2B5EF4-FFF2-40B4-BE49-F238E27FC236}">
                <a16:creationId xmlns:a16="http://schemas.microsoft.com/office/drawing/2014/main" id="{7DF834E3-0F3B-4449-8121-49E9EE63FEBC}"/>
              </a:ext>
            </a:extLst>
          </p:cNvPr>
          <p:cNvSpPr>
            <a:spLocks noGrp="1"/>
          </p:cNvSpPr>
          <p:nvPr>
            <p:ph idx="1"/>
          </p:nvPr>
        </p:nvSpPr>
        <p:spPr>
          <a:xfrm>
            <a:off x="838200" y="1825625"/>
            <a:ext cx="11079480" cy="4667250"/>
          </a:xfrm>
        </p:spPr>
        <p:txBody>
          <a:bodyPr>
            <a:normAutofit fontScale="92500" lnSpcReduction="10000"/>
          </a:bodyPr>
          <a:lstStyle/>
          <a:p>
            <a:r>
              <a:rPr lang="en-US" sz="3600" dirty="0">
                <a:highlight>
                  <a:srgbClr val="FFFF00"/>
                </a:highlight>
              </a:rPr>
              <a:t>Drug-drug and drug-food interaction:</a:t>
            </a:r>
          </a:p>
          <a:p>
            <a:pPr>
              <a:buFont typeface="Wingdings" panose="05000000000000000000" pitchFamily="2" charset="2"/>
              <a:buChar char="ü"/>
            </a:pPr>
            <a:r>
              <a:rPr lang="en-US" sz="2600" b="1" dirty="0"/>
              <a:t>In general, separate the administration time of oral medications for which a reduction in bioavailability has a clinically significant effect (</a:t>
            </a:r>
            <a:r>
              <a:rPr lang="en-US" sz="2600" b="1" dirty="0" err="1"/>
              <a:t>eg</a:t>
            </a:r>
            <a:r>
              <a:rPr lang="en-US" sz="2600" b="1" dirty="0"/>
              <a:t>, quinolones, tetracyclines) from phosphate binders by at least 1-2 hours before or 3 hours after administration of the phosphate binder. </a:t>
            </a:r>
          </a:p>
          <a:p>
            <a:pPr>
              <a:buFont typeface="Wingdings" panose="05000000000000000000" pitchFamily="2" charset="2"/>
              <a:buChar char="ü"/>
            </a:pPr>
            <a:r>
              <a:rPr lang="en-US" sz="2600" u="sng" dirty="0"/>
              <a:t>Calcium-containing phosphate-binding </a:t>
            </a:r>
            <a:r>
              <a:rPr lang="en-US" sz="2600" dirty="0"/>
              <a:t>agents interfere with the absorption of iron, zinc, and quinolone antibiotics. </a:t>
            </a:r>
          </a:p>
          <a:p>
            <a:pPr>
              <a:buFont typeface="Wingdings" panose="05000000000000000000" pitchFamily="2" charset="2"/>
              <a:buChar char="ü"/>
            </a:pPr>
            <a:r>
              <a:rPr lang="en-US" sz="2600" dirty="0"/>
              <a:t>Coadministration of </a:t>
            </a:r>
            <a:r>
              <a:rPr lang="en-US" sz="2600" u="sng" dirty="0"/>
              <a:t>sevelamer with ciprofloxacin and mycophenolate </a:t>
            </a:r>
            <a:r>
              <a:rPr lang="en-US" sz="2600" dirty="0"/>
              <a:t>did result in a reduction in bioavailability of these agents and they should be taken at least 2 hours before sevelamer. </a:t>
            </a:r>
          </a:p>
          <a:p>
            <a:pPr>
              <a:buFont typeface="Wingdings" panose="05000000000000000000" pitchFamily="2" charset="2"/>
              <a:buChar char="ü"/>
            </a:pPr>
            <a:r>
              <a:rPr lang="en-US" sz="2600" dirty="0"/>
              <a:t>Coadministration of </a:t>
            </a:r>
            <a:r>
              <a:rPr lang="en-US" sz="2600" u="sng" dirty="0"/>
              <a:t>lanthanum with tetracyclines, fluoroquinolones, levothyroxine</a:t>
            </a:r>
            <a:r>
              <a:rPr lang="en-US" sz="2600" dirty="0"/>
              <a:t>, or drugs known to bind with cationic antacids may result in decreased bioavailability of these agents. </a:t>
            </a:r>
          </a:p>
        </p:txBody>
      </p:sp>
    </p:spTree>
    <p:extLst>
      <p:ext uri="{BB962C8B-B14F-4D97-AF65-F5344CB8AC3E}">
        <p14:creationId xmlns:p14="http://schemas.microsoft.com/office/powerpoint/2010/main" val="6913086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23900" y="609600"/>
            <a:ext cx="10515600" cy="1068388"/>
          </a:xfrm>
        </p:spPr>
        <p:txBody>
          <a:bodyPr>
            <a:normAutofit fontScale="90000"/>
          </a:bodyPr>
          <a:lstStyle/>
          <a:p>
            <a:r>
              <a:rPr lang="en-US" b="1" dirty="0"/>
              <a:t>Vitamin D Therapy</a:t>
            </a:r>
            <a:br>
              <a:rPr lang="en-US" b="1" dirty="0"/>
            </a:br>
            <a:endParaRPr lang="en-US" b="1" dirty="0"/>
          </a:p>
        </p:txBody>
      </p:sp>
      <p:sp>
        <p:nvSpPr>
          <p:cNvPr id="2" name="Content Placeholder 1"/>
          <p:cNvSpPr>
            <a:spLocks noGrp="1"/>
          </p:cNvSpPr>
          <p:nvPr>
            <p:ph idx="1"/>
          </p:nvPr>
        </p:nvSpPr>
        <p:spPr>
          <a:xfrm>
            <a:off x="546100" y="1295401"/>
            <a:ext cx="11061700" cy="4834129"/>
          </a:xfrm>
        </p:spPr>
        <p:txBody>
          <a:bodyPr/>
          <a:lstStyle/>
          <a:p>
            <a:pPr algn="just"/>
            <a:r>
              <a:rPr lang="en-US" dirty="0"/>
              <a:t>Vitamin D compounds available in the United States include nutritional vitamin D [</a:t>
            </a:r>
            <a:r>
              <a:rPr lang="en-US" dirty="0" err="1"/>
              <a:t>ergocalciferol</a:t>
            </a:r>
            <a:r>
              <a:rPr lang="en-US" dirty="0"/>
              <a:t> (D2) and </a:t>
            </a:r>
            <a:r>
              <a:rPr lang="en-US" dirty="0" err="1"/>
              <a:t>cholecalciferol</a:t>
            </a:r>
            <a:r>
              <a:rPr lang="en-US" dirty="0"/>
              <a:t> (D3)], the </a:t>
            </a:r>
            <a:r>
              <a:rPr lang="en-US" dirty="0" err="1"/>
              <a:t>prohormone</a:t>
            </a:r>
            <a:r>
              <a:rPr lang="en-US" dirty="0"/>
              <a:t> </a:t>
            </a:r>
            <a:r>
              <a:rPr lang="en-US" dirty="0" err="1"/>
              <a:t>calcifediol</a:t>
            </a:r>
            <a:r>
              <a:rPr lang="en-US" dirty="0"/>
              <a:t> [25(OH)D3], active vitamin D [</a:t>
            </a:r>
            <a:r>
              <a:rPr lang="en-US" dirty="0" err="1"/>
              <a:t>calcitriol</a:t>
            </a:r>
            <a:r>
              <a:rPr lang="en-US" dirty="0"/>
              <a:t> (D3)], and vitamin D analogs [</a:t>
            </a:r>
            <a:r>
              <a:rPr lang="en-US" dirty="0" err="1"/>
              <a:t>paricalcitol</a:t>
            </a:r>
            <a:r>
              <a:rPr lang="en-US" dirty="0"/>
              <a:t> and </a:t>
            </a:r>
            <a:r>
              <a:rPr lang="en-US" dirty="0" err="1"/>
              <a:t>doxercalciferol</a:t>
            </a:r>
            <a:r>
              <a:rPr lang="en-US" dirty="0"/>
              <a:t> (both D2)]. </a:t>
            </a:r>
          </a:p>
          <a:p>
            <a:pPr marL="45720" indent="0" algn="just">
              <a:buNone/>
            </a:pPr>
            <a:endParaRPr lang="en-US" dirty="0"/>
          </a:p>
          <a:p>
            <a:pPr algn="just"/>
            <a:r>
              <a:rPr lang="en-US" dirty="0"/>
              <a:t>Nutritional vitamin D (NVD) is derived from dietary plant (D2) and animal (D3) sources, or from supplements. </a:t>
            </a:r>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87</a:t>
            </a:fld>
            <a:endParaRPr lang="en-US"/>
          </a:p>
        </p:txBody>
      </p:sp>
      <p:pic>
        <p:nvPicPr>
          <p:cNvPr id="1028" name="Picture 4" descr="C:\Users\Lenovo\Desktop\119948-425x282-Vitamindcaps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938" y="4286250"/>
            <a:ext cx="40481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81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120900" y="342901"/>
            <a:ext cx="8458200" cy="1600200"/>
          </a:xfrm>
        </p:spPr>
        <p:txBody>
          <a:bodyPr>
            <a:noAutofit/>
          </a:bodyPr>
          <a:lstStyle/>
          <a:p>
            <a:r>
              <a:rPr lang="en-US" sz="3600" b="1" dirty="0"/>
              <a:t>Pharmacology and Mechanism of Action</a:t>
            </a:r>
            <a:br>
              <a:rPr lang="en-US" sz="3600" b="1" dirty="0"/>
            </a:br>
            <a:endParaRPr lang="en-US" sz="5400" b="1" dirty="0"/>
          </a:p>
        </p:txBody>
      </p:sp>
      <p:sp>
        <p:nvSpPr>
          <p:cNvPr id="2" name="Content Placeholder 1"/>
          <p:cNvSpPr>
            <a:spLocks noGrp="1"/>
          </p:cNvSpPr>
          <p:nvPr>
            <p:ph idx="1"/>
          </p:nvPr>
        </p:nvSpPr>
        <p:spPr>
          <a:xfrm>
            <a:off x="387350" y="1369821"/>
            <a:ext cx="11417300" cy="4986529"/>
          </a:xfrm>
        </p:spPr>
        <p:txBody>
          <a:bodyPr>
            <a:normAutofit/>
          </a:bodyPr>
          <a:lstStyle/>
          <a:p>
            <a:pPr algn="just"/>
            <a:r>
              <a:rPr lang="en-US" b="1" dirty="0"/>
              <a:t>Vitamin D is a cholesterol derivative </a:t>
            </a:r>
            <a:r>
              <a:rPr lang="en-US" dirty="0"/>
              <a:t>and is transported in the circulation by vitamin D–binding protein.</a:t>
            </a:r>
          </a:p>
          <a:p>
            <a:pPr marL="0" indent="0" algn="just">
              <a:buNone/>
            </a:pPr>
            <a:endParaRPr lang="en-US" dirty="0"/>
          </a:p>
          <a:p>
            <a:pPr algn="just"/>
            <a:r>
              <a:rPr lang="en-US" dirty="0"/>
              <a:t>Both endogenously synthesized D3 and NVD compounds (as D2 or D3) are converted in the liver to 25(OH)D, by the 25-hydroxylase enzyme and then converted to the biologically active form 1,25-dihydroxyvitamin D (either D2 or D3 depending on the parent compound) by the 1-α-hydroxylase enzyme. </a:t>
            </a:r>
          </a:p>
          <a:p>
            <a:pPr algn="just"/>
            <a:r>
              <a:rPr lang="en-US" sz="3200" dirty="0">
                <a:latin typeface="Arabic Typesetting" pitchFamily="66" charset="-78"/>
                <a:cs typeface="Arabic Typesetting" pitchFamily="66" charset="-78"/>
              </a:rPr>
              <a:t>It is the concentration of 25(OH)D that is most commonly measured clinically to diagnose vitamin D deficiency.</a:t>
            </a:r>
          </a:p>
          <a:p>
            <a:pPr algn="just"/>
            <a:endParaRPr lang="en-US" dirty="0"/>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88</a:t>
            </a:fld>
            <a:endParaRPr lang="en-US"/>
          </a:p>
        </p:txBody>
      </p:sp>
    </p:spTree>
    <p:extLst>
      <p:ext uri="{BB962C8B-B14F-4D97-AF65-F5344CB8AC3E}">
        <p14:creationId xmlns:p14="http://schemas.microsoft.com/office/powerpoint/2010/main" val="10127473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0782"/>
            <a:ext cx="7239000" cy="1143000"/>
          </a:xfrm>
        </p:spPr>
        <p:txBody>
          <a:bodyPr/>
          <a:lstStyle/>
          <a:p>
            <a:pPr algn="ctr"/>
            <a:r>
              <a:rPr lang="en-US" dirty="0" err="1"/>
              <a:t>Calcifediol</a:t>
            </a:r>
            <a:endParaRPr lang="en-US" dirty="0"/>
          </a:p>
        </p:txBody>
      </p:sp>
      <p:sp>
        <p:nvSpPr>
          <p:cNvPr id="3" name="Content Placeholder 2"/>
          <p:cNvSpPr>
            <a:spLocks noGrp="1"/>
          </p:cNvSpPr>
          <p:nvPr>
            <p:ph idx="1"/>
          </p:nvPr>
        </p:nvSpPr>
        <p:spPr>
          <a:xfrm>
            <a:off x="495300" y="1295400"/>
            <a:ext cx="10998200" cy="4846320"/>
          </a:xfrm>
        </p:spPr>
        <p:txBody>
          <a:bodyPr>
            <a:normAutofit/>
          </a:bodyPr>
          <a:lstStyle/>
          <a:p>
            <a:pPr marL="0" indent="0" algn="just">
              <a:buNone/>
            </a:pPr>
            <a:endParaRPr lang="en-US" sz="3200" dirty="0">
              <a:latin typeface="Arabic Typesetting" pitchFamily="66" charset="-78"/>
              <a:cs typeface="Arabic Typesetting" pitchFamily="66" charset="-78"/>
            </a:endParaRPr>
          </a:p>
          <a:p>
            <a:pPr algn="just"/>
            <a:r>
              <a:rPr lang="en-US" sz="3200" dirty="0">
                <a:latin typeface="Arabic Typesetting" pitchFamily="66" charset="-78"/>
                <a:cs typeface="Arabic Typesetting" pitchFamily="66" charset="-78"/>
              </a:rPr>
              <a:t> The 25(OH)D form is now available as </a:t>
            </a:r>
            <a:r>
              <a:rPr lang="en-US" sz="3200" dirty="0" err="1">
                <a:latin typeface="Arabic Typesetting" pitchFamily="66" charset="-78"/>
                <a:cs typeface="Arabic Typesetting" pitchFamily="66" charset="-78"/>
              </a:rPr>
              <a:t>calcifediol</a:t>
            </a:r>
            <a:r>
              <a:rPr lang="en-US" sz="3200" dirty="0">
                <a:latin typeface="Arabic Typesetting" pitchFamily="66" charset="-78"/>
                <a:cs typeface="Arabic Typesetting" pitchFamily="66" charset="-78"/>
              </a:rPr>
              <a:t>, an extended release oral formulation of the </a:t>
            </a:r>
            <a:r>
              <a:rPr lang="en-US" sz="3200" dirty="0" err="1">
                <a:latin typeface="Arabic Typesetting" pitchFamily="66" charset="-78"/>
                <a:cs typeface="Arabic Typesetting" pitchFamily="66" charset="-78"/>
              </a:rPr>
              <a:t>prohormone</a:t>
            </a:r>
            <a:r>
              <a:rPr lang="en-US" sz="3200" dirty="0">
                <a:latin typeface="Arabic Typesetting" pitchFamily="66" charset="-78"/>
                <a:cs typeface="Arabic Typesetting" pitchFamily="66" charset="-78"/>
              </a:rPr>
              <a:t>, indicated for patients with CKD stages 3 or 4 with low 25(OH)D levels.</a:t>
            </a:r>
          </a:p>
          <a:p>
            <a:pPr algn="just"/>
            <a:endParaRPr lang="en-US" dirty="0">
              <a:latin typeface="Arabic Typesetting" pitchFamily="66" charset="-78"/>
              <a:cs typeface="Arabic Typesetting" pitchFamily="66" charset="-78"/>
            </a:endParaRPr>
          </a:p>
          <a:p>
            <a:pPr algn="just"/>
            <a:r>
              <a:rPr lang="en-US" sz="3200" b="1" dirty="0" err="1">
                <a:latin typeface="Arabic Typesetting" pitchFamily="66" charset="-78"/>
                <a:cs typeface="Arabic Typesetting" pitchFamily="66" charset="-78"/>
              </a:rPr>
              <a:t>Calcifediol</a:t>
            </a:r>
            <a:r>
              <a:rPr lang="en-US" sz="3200" b="1" dirty="0">
                <a:latin typeface="Arabic Typesetting" pitchFamily="66" charset="-78"/>
                <a:cs typeface="Arabic Typesetting" pitchFamily="66" charset="-78"/>
              </a:rPr>
              <a:t> </a:t>
            </a:r>
            <a:r>
              <a:rPr lang="en-US" sz="3200" dirty="0">
                <a:latin typeface="Arabic Typesetting" pitchFamily="66" charset="-78"/>
                <a:cs typeface="Arabic Typesetting" pitchFamily="66" charset="-78"/>
              </a:rPr>
              <a:t>has been shown to lower PTH with </a:t>
            </a:r>
            <a:r>
              <a:rPr lang="en-US" sz="3200" b="1" dirty="0">
                <a:latin typeface="Arabic Typesetting" pitchFamily="66" charset="-78"/>
                <a:cs typeface="Arabic Typesetting" pitchFamily="66" charset="-78"/>
              </a:rPr>
              <a:t>relatively minimal effects on serum calcium and phosphorus in stage 3-4 CKD</a:t>
            </a:r>
            <a:r>
              <a:rPr lang="en-US" sz="3200" dirty="0">
                <a:latin typeface="Arabic Typesetting" pitchFamily="66" charset="-78"/>
                <a:cs typeface="Arabic Typesetting" pitchFamily="66" charset="-78"/>
              </a:rPr>
              <a:t>, which is the reason it has gained approval in </a:t>
            </a:r>
            <a:r>
              <a:rPr lang="en-US" sz="3200" dirty="0" err="1">
                <a:latin typeface="Arabic Typesetting" pitchFamily="66" charset="-78"/>
                <a:cs typeface="Arabic Typesetting" pitchFamily="66" charset="-78"/>
              </a:rPr>
              <a:t>nondialysis</a:t>
            </a:r>
            <a:r>
              <a:rPr lang="en-US" sz="3200" dirty="0">
                <a:latin typeface="Arabic Typesetting" pitchFamily="66" charset="-78"/>
                <a:cs typeface="Arabic Typesetting" pitchFamily="66" charset="-78"/>
              </a:rPr>
              <a:t> CKD patients to treat 25(OH)D deficiency.</a:t>
            </a:r>
          </a:p>
          <a:p>
            <a:pPr algn="just"/>
            <a:endParaRPr lang="en-US" sz="3200" dirty="0">
              <a:latin typeface="Arabic Typesetting" pitchFamily="66" charset="-78"/>
              <a:cs typeface="Arabic Typesetting" pitchFamily="66" charset="-78"/>
            </a:endParaRPr>
          </a:p>
        </p:txBody>
      </p:sp>
      <p:sp>
        <p:nvSpPr>
          <p:cNvPr id="4" name="Date Placeholder 3"/>
          <p:cNvSpPr>
            <a:spLocks noGrp="1"/>
          </p:cNvSpPr>
          <p:nvPr>
            <p:ph type="dt" sz="half" idx="10"/>
          </p:nvPr>
        </p:nvSpPr>
        <p:spPr/>
        <p:txBody>
          <a:bodyPr/>
          <a:lstStyle/>
          <a:p>
            <a:fld id="{A2EFF424-F111-43CB-9C75-D52325012943}"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89</a:t>
            </a:fld>
            <a:endParaRPr lang="en-US"/>
          </a:p>
        </p:txBody>
      </p:sp>
    </p:spTree>
    <p:extLst>
      <p:ext uri="{BB962C8B-B14F-4D97-AF65-F5344CB8AC3E}">
        <p14:creationId xmlns:p14="http://schemas.microsoft.com/office/powerpoint/2010/main" val="107966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3AC0-0B9E-41CD-8B25-816B5E1DDF95}"/>
              </a:ext>
            </a:extLst>
          </p:cNvPr>
          <p:cNvSpPr>
            <a:spLocks noGrp="1"/>
          </p:cNvSpPr>
          <p:nvPr>
            <p:ph type="title"/>
          </p:nvPr>
        </p:nvSpPr>
        <p:spPr>
          <a:xfrm>
            <a:off x="408495" y="339725"/>
            <a:ext cx="10515600" cy="1325563"/>
          </a:xfrm>
        </p:spPr>
        <p:txBody>
          <a:bodyPr/>
          <a:lstStyle/>
          <a:p>
            <a:r>
              <a:rPr lang="en-US" b="1" dirty="0"/>
              <a:t>Progression Risk Factors: </a:t>
            </a:r>
          </a:p>
        </p:txBody>
      </p:sp>
      <p:sp>
        <p:nvSpPr>
          <p:cNvPr id="3" name="Content Placeholder 2">
            <a:extLst>
              <a:ext uri="{FF2B5EF4-FFF2-40B4-BE49-F238E27FC236}">
                <a16:creationId xmlns:a16="http://schemas.microsoft.com/office/drawing/2014/main" id="{3778A98D-CD33-4B19-923D-3B299C4B5D88}"/>
              </a:ext>
            </a:extLst>
          </p:cNvPr>
          <p:cNvSpPr>
            <a:spLocks noGrp="1"/>
          </p:cNvSpPr>
          <p:nvPr>
            <p:ph idx="1"/>
          </p:nvPr>
        </p:nvSpPr>
        <p:spPr>
          <a:xfrm>
            <a:off x="395927" y="1382565"/>
            <a:ext cx="11529374" cy="5135710"/>
          </a:xfrm>
        </p:spPr>
        <p:txBody>
          <a:bodyPr>
            <a:noAutofit/>
          </a:bodyPr>
          <a:lstStyle/>
          <a:p>
            <a:r>
              <a:rPr lang="en-US" sz="2000" b="1" dirty="0"/>
              <a:t>Diabetes Mellitus: </a:t>
            </a:r>
          </a:p>
          <a:p>
            <a:pPr marL="0" indent="0">
              <a:buNone/>
            </a:pPr>
            <a:r>
              <a:rPr lang="en-US" sz="2000" dirty="0"/>
              <a:t>Achieving a </a:t>
            </a:r>
            <a:r>
              <a:rPr lang="en-US" sz="2000" b="1" dirty="0"/>
              <a:t>hemoglobin A1C (HbA1c) target of 7%</a:t>
            </a:r>
            <a:r>
              <a:rPr lang="en-US" sz="2000" dirty="0"/>
              <a:t> (0.07; 53 mmol/mol Hb) has been shown to </a:t>
            </a:r>
            <a:r>
              <a:rPr lang="en-US" sz="2000" dirty="0">
                <a:solidFill>
                  <a:schemeClr val="accent2"/>
                </a:solidFill>
              </a:rPr>
              <a:t>prevent</a:t>
            </a:r>
            <a:r>
              <a:rPr lang="en-US" sz="2000" dirty="0"/>
              <a:t> the surrogate endpoints of </a:t>
            </a:r>
            <a:r>
              <a:rPr lang="en-US" sz="2000" dirty="0">
                <a:solidFill>
                  <a:schemeClr val="accent2"/>
                </a:solidFill>
              </a:rPr>
              <a:t>microalbuminuria and macroalbuminuria </a:t>
            </a:r>
            <a:r>
              <a:rPr lang="en-US" sz="2000" dirty="0"/>
              <a:t>associated with diabetic chronic kidney disease (DCKD).</a:t>
            </a:r>
          </a:p>
          <a:p>
            <a:pPr marL="0" indent="0">
              <a:buNone/>
            </a:pPr>
            <a:r>
              <a:rPr lang="en-US" sz="2000" b="1" dirty="0"/>
              <a:t>Highest survival rates</a:t>
            </a:r>
            <a:r>
              <a:rPr lang="en-US" sz="2000" dirty="0"/>
              <a:t> in individuals with DCKD were associated with </a:t>
            </a:r>
            <a:r>
              <a:rPr lang="en-US" sz="2000" b="1" dirty="0"/>
              <a:t>HbA1c levels in the range of 7% to 8%</a:t>
            </a:r>
            <a:r>
              <a:rPr lang="en-US" sz="2000" dirty="0"/>
              <a:t> (0.07-0.08; 53-64 mmol/mol Hb), however the recommendation by </a:t>
            </a:r>
            <a:r>
              <a:rPr lang="en-US" sz="2000" b="1" dirty="0"/>
              <a:t>the American Diabetes Association</a:t>
            </a:r>
            <a:r>
              <a:rPr lang="en-US" sz="2000" dirty="0"/>
              <a:t> is to generally target these levels while being cautious of the limitations of using this marker in patients with CKD and the risk of hypoglycemia.</a:t>
            </a:r>
          </a:p>
          <a:p>
            <a:pPr marL="0" indent="0">
              <a:buNone/>
            </a:pPr>
            <a:endParaRPr lang="en-US" sz="2000" dirty="0"/>
          </a:p>
          <a:p>
            <a:r>
              <a:rPr lang="en-US" sz="2000" b="1" dirty="0"/>
              <a:t>Hypertension:</a:t>
            </a:r>
          </a:p>
          <a:p>
            <a:pPr marL="0" indent="0">
              <a:buNone/>
            </a:pPr>
            <a:r>
              <a:rPr lang="en-US" sz="2000" dirty="0"/>
              <a:t>It is both a cause and result of progressive kidney disease. KDIGO guidelines for the management of blood pressure in CKD recommend the goal is to control blood pressure at all categories of CKD regardless of the underlying cause since early treatment of hypertension and achievement of target blood pressure have been demonstrated to slow the rate of progression of CKD. </a:t>
            </a:r>
          </a:p>
          <a:p>
            <a:endParaRPr lang="en-US" sz="2000" dirty="0"/>
          </a:p>
        </p:txBody>
      </p:sp>
    </p:spTree>
    <p:extLst>
      <p:ext uri="{BB962C8B-B14F-4D97-AF65-F5344CB8AC3E}">
        <p14:creationId xmlns:p14="http://schemas.microsoft.com/office/powerpoint/2010/main" val="19297840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895600" y="685800"/>
            <a:ext cx="7498080" cy="1143000"/>
          </a:xfrm>
        </p:spPr>
        <p:txBody>
          <a:bodyPr>
            <a:normAutofit/>
          </a:bodyPr>
          <a:lstStyle/>
          <a:p>
            <a:r>
              <a:rPr lang="en-US" sz="3200" b="1" dirty="0"/>
              <a:t>Pharmacology and Mechanism of Action</a:t>
            </a:r>
            <a:br>
              <a:rPr lang="en-US" sz="3200" b="1" dirty="0"/>
            </a:br>
            <a:endParaRPr lang="en-US" sz="3200" b="1" dirty="0"/>
          </a:p>
        </p:txBody>
      </p:sp>
      <p:sp>
        <p:nvSpPr>
          <p:cNvPr id="2" name="Content Placeholder 1"/>
          <p:cNvSpPr>
            <a:spLocks noGrp="1"/>
          </p:cNvSpPr>
          <p:nvPr>
            <p:ph idx="1"/>
          </p:nvPr>
        </p:nvSpPr>
        <p:spPr>
          <a:xfrm>
            <a:off x="317500" y="1676400"/>
            <a:ext cx="11214100" cy="4800600"/>
          </a:xfrm>
        </p:spPr>
        <p:txBody>
          <a:bodyPr>
            <a:normAutofit/>
          </a:bodyPr>
          <a:lstStyle/>
          <a:p>
            <a:pPr algn="just">
              <a:buFont typeface="Wingdings" pitchFamily="2" charset="2"/>
              <a:buChar char="q"/>
            </a:pPr>
            <a:r>
              <a:rPr lang="en-US" sz="3600" dirty="0" err="1">
                <a:latin typeface="Aldhabi" pitchFamily="2" charset="-78"/>
                <a:cs typeface="Aldhabi" pitchFamily="2" charset="-78"/>
              </a:rPr>
              <a:t>Calcitriol</a:t>
            </a:r>
            <a:r>
              <a:rPr lang="en-US" sz="3600" dirty="0">
                <a:latin typeface="Aldhabi" pitchFamily="2" charset="-78"/>
                <a:cs typeface="Aldhabi" pitchFamily="2" charset="-78"/>
              </a:rPr>
              <a:t> and the vitamin D analogs bind to the vitamin D receptors (VDRs), which are located in many organ systems including the parathyroid glands, intestine, bone, kidney, heart, nervous, and immune systems. </a:t>
            </a:r>
          </a:p>
          <a:p>
            <a:pPr marL="82296" indent="0" algn="just">
              <a:buNone/>
            </a:pPr>
            <a:endParaRPr lang="en-US" sz="3600" dirty="0">
              <a:latin typeface="Aldhabi" pitchFamily="2" charset="-78"/>
              <a:cs typeface="Aldhabi" pitchFamily="2" charset="-78"/>
            </a:endParaRPr>
          </a:p>
          <a:p>
            <a:pPr algn="just">
              <a:buFont typeface="Wingdings" pitchFamily="2" charset="2"/>
              <a:buChar char="q"/>
            </a:pPr>
            <a:r>
              <a:rPr lang="en-US" sz="3600" dirty="0">
                <a:latin typeface="Aldhabi" pitchFamily="2" charset="-78"/>
                <a:cs typeface="Aldhabi" pitchFamily="2" charset="-78"/>
              </a:rPr>
              <a:t>Vitamin D inhibits or suppresses PTH synthesis and also stimulates absorption of serum calcium (and phosphorus) by intestinal cells.</a:t>
            </a:r>
          </a:p>
          <a:p>
            <a:pPr marL="82296" indent="0" algn="just">
              <a:buNone/>
            </a:pPr>
            <a:endParaRPr lang="en-US" sz="3600" dirty="0"/>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90</a:t>
            </a:fld>
            <a:endParaRPr lang="en-US"/>
          </a:p>
        </p:txBody>
      </p:sp>
    </p:spTree>
    <p:extLst>
      <p:ext uri="{BB962C8B-B14F-4D97-AF65-F5344CB8AC3E}">
        <p14:creationId xmlns:p14="http://schemas.microsoft.com/office/powerpoint/2010/main" val="3286536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2" descr="C:\Users\Lenovo\Desktop\nutrients-11-02861-g00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89364" y="0"/>
            <a:ext cx="9178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A2EFF424-F111-43CB-9C75-D52325012943}"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91</a:t>
            </a:fld>
            <a:endParaRPr lang="en-US"/>
          </a:p>
        </p:txBody>
      </p:sp>
    </p:spTree>
    <p:extLst>
      <p:ext uri="{BB962C8B-B14F-4D97-AF65-F5344CB8AC3E}">
        <p14:creationId xmlns:p14="http://schemas.microsoft.com/office/powerpoint/2010/main" val="861077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A2EFF424-F111-43CB-9C75-D52325012943}" type="datetime1">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92</a:t>
            </a:fld>
            <a:endParaRPr lang="en-US"/>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093" t="16474" r="30185" b="4629"/>
          <a:stretch/>
        </p:blipFill>
        <p:spPr bwMode="auto">
          <a:xfrm>
            <a:off x="939800" y="0"/>
            <a:ext cx="9956800" cy="681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3873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900" y="977900"/>
            <a:ext cx="10629900" cy="5160818"/>
          </a:xfrm>
        </p:spPr>
        <p:txBody>
          <a:bodyPr>
            <a:normAutofit fontScale="92500" lnSpcReduction="10000"/>
          </a:bodyPr>
          <a:lstStyle/>
          <a:p>
            <a:pPr algn="just">
              <a:buFont typeface="Courier New" pitchFamily="49" charset="0"/>
              <a:buChar char="o"/>
            </a:pPr>
            <a:r>
              <a:rPr lang="en-US" dirty="0"/>
              <a:t>The serum calcium concentration is raised, which decreases PTH secretion by the parathyroid glands.</a:t>
            </a:r>
          </a:p>
          <a:p>
            <a:pPr marL="45720" indent="0" algn="just">
              <a:buNone/>
            </a:pPr>
            <a:endParaRPr lang="en-US" dirty="0"/>
          </a:p>
          <a:p>
            <a:pPr algn="just">
              <a:buFont typeface="Courier New" pitchFamily="49" charset="0"/>
              <a:buChar char="o"/>
            </a:pPr>
            <a:r>
              <a:rPr lang="en-US" dirty="0"/>
              <a:t> The set point for calcium (</a:t>
            </a:r>
            <a:r>
              <a:rPr lang="en-US" dirty="0" err="1"/>
              <a:t>ie</a:t>
            </a:r>
            <a:r>
              <a:rPr lang="en-US" dirty="0"/>
              <a:t>, the calcium concentration at which PTH secretion is decreased by 50%), which is generally raised in those with CKD-MBD, is lowered when active vitamin D therapy is initiated. This results in a lower ionized calcium concentration becoming effective at suppressing secretion of PTH. </a:t>
            </a:r>
          </a:p>
          <a:p>
            <a:pPr marL="0" indent="0" algn="just">
              <a:buNone/>
            </a:pPr>
            <a:endParaRPr lang="en-US" dirty="0"/>
          </a:p>
          <a:p>
            <a:pPr algn="just">
              <a:buFont typeface="Courier New" pitchFamily="49" charset="0"/>
              <a:buChar char="o"/>
            </a:pPr>
            <a:r>
              <a:rPr lang="en-US" dirty="0"/>
              <a:t>Unfortunately, the enhanced GI absorption of calcium and phosphorus associated with calcitriol therapy may lead to hypercalcemia and hyperphosphatemia, which are associated with soft-tissue and vascular calcifications.</a:t>
            </a:r>
          </a:p>
          <a:p>
            <a:endParaRPr lang="en-US" dirty="0"/>
          </a:p>
        </p:txBody>
      </p:sp>
      <p:sp>
        <p:nvSpPr>
          <p:cNvPr id="6" name="Title 5"/>
          <p:cNvSpPr>
            <a:spLocks noGrp="1"/>
          </p:cNvSpPr>
          <p:nvPr>
            <p:ph type="title"/>
          </p:nvPr>
        </p:nvSpPr>
        <p:spPr>
          <a:xfrm>
            <a:off x="3429000" y="228600"/>
            <a:ext cx="5029200" cy="914400"/>
          </a:xfrm>
        </p:spPr>
        <p:txBody>
          <a:bodyPr>
            <a:normAutofit fontScale="90000"/>
          </a:bodyPr>
          <a:lstStyle/>
          <a:p>
            <a:pPr algn="ctr"/>
            <a:r>
              <a:rPr lang="en-US" b="1" dirty="0"/>
              <a:t>The Effects of Vitamin D</a:t>
            </a:r>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5" name="Slide Number Placeholder 4"/>
          <p:cNvSpPr>
            <a:spLocks noGrp="1"/>
          </p:cNvSpPr>
          <p:nvPr>
            <p:ph type="sldNum" sz="quarter" idx="11"/>
          </p:nvPr>
        </p:nvSpPr>
        <p:spPr/>
        <p:txBody>
          <a:bodyPr/>
          <a:lstStyle/>
          <a:p>
            <a:fld id="{F7886C9C-DC18-4195-8FD5-A50AA931D419}" type="slidenum">
              <a:rPr lang="en-US" smtClean="0"/>
              <a:pPr/>
              <a:t>93</a:t>
            </a:fld>
            <a:endParaRPr lang="en-US"/>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075445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438400" y="609600"/>
            <a:ext cx="7772400" cy="1143000"/>
          </a:xfrm>
        </p:spPr>
        <p:txBody>
          <a:bodyPr>
            <a:normAutofit fontScale="90000"/>
          </a:bodyPr>
          <a:lstStyle/>
          <a:p>
            <a:r>
              <a:rPr lang="en-US" sz="3600" b="1" dirty="0"/>
              <a:t>Pharmacology and Mechanism of Action</a:t>
            </a:r>
            <a:br>
              <a:rPr lang="en-US" b="1" dirty="0"/>
            </a:br>
            <a:endParaRPr lang="en-US" b="1" dirty="0"/>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94</a:t>
            </a:fld>
            <a:endParaRPr lang="en-US"/>
          </a:p>
        </p:txBody>
      </p:sp>
      <p:sp>
        <p:nvSpPr>
          <p:cNvPr id="2" name="Content Placeholder 1"/>
          <p:cNvSpPr>
            <a:spLocks noGrp="1"/>
          </p:cNvSpPr>
          <p:nvPr>
            <p:ph sz="quarter" idx="1"/>
          </p:nvPr>
        </p:nvSpPr>
        <p:spPr>
          <a:xfrm>
            <a:off x="736600" y="1371600"/>
            <a:ext cx="10782300" cy="5105400"/>
          </a:xfrm>
        </p:spPr>
        <p:txBody>
          <a:bodyPr>
            <a:normAutofit lnSpcReduction="10000"/>
          </a:bodyPr>
          <a:lstStyle/>
          <a:p>
            <a:r>
              <a:rPr lang="en-US" dirty="0"/>
              <a:t>The unique interactions of vitamin D with the VDRs have led to the development of vitamin D analogs that vary in their affinity for the VDRs. </a:t>
            </a:r>
          </a:p>
          <a:p>
            <a:r>
              <a:rPr lang="en-US" b="1" dirty="0" err="1"/>
              <a:t>Paricalcitol</a:t>
            </a:r>
            <a:r>
              <a:rPr lang="en-US" dirty="0"/>
              <a:t> and </a:t>
            </a:r>
            <a:r>
              <a:rPr lang="en-US" b="1" dirty="0" err="1"/>
              <a:t>doxercalciferol</a:t>
            </a:r>
            <a:r>
              <a:rPr lang="en-US" b="1" dirty="0"/>
              <a:t> </a:t>
            </a:r>
            <a:r>
              <a:rPr lang="en-US" dirty="0"/>
              <a:t>retain activity with vitamin D receptors on the parathyroid gland to effectively lower PTH, but have </a:t>
            </a:r>
            <a:r>
              <a:rPr lang="en-US" b="1" dirty="0"/>
              <a:t>less risk of </a:t>
            </a:r>
            <a:r>
              <a:rPr lang="en-US" b="1" dirty="0" err="1"/>
              <a:t>hypercalcemia</a:t>
            </a:r>
            <a:r>
              <a:rPr lang="en-US" b="1" dirty="0"/>
              <a:t> and </a:t>
            </a:r>
            <a:r>
              <a:rPr lang="en-US" b="1" dirty="0" err="1"/>
              <a:t>hyperphosphatemia</a:t>
            </a:r>
            <a:r>
              <a:rPr lang="en-US" b="1" dirty="0"/>
              <a:t> due to their lower intestinal activity.</a:t>
            </a:r>
          </a:p>
          <a:p>
            <a:r>
              <a:rPr lang="en-US" dirty="0"/>
              <a:t> </a:t>
            </a:r>
            <a:r>
              <a:rPr lang="en-US" dirty="0" err="1"/>
              <a:t>Paricalcitol</a:t>
            </a:r>
            <a:r>
              <a:rPr lang="en-US" dirty="0"/>
              <a:t> differs from </a:t>
            </a:r>
            <a:r>
              <a:rPr lang="en-US" dirty="0" err="1"/>
              <a:t>calcitriol</a:t>
            </a:r>
            <a:r>
              <a:rPr lang="en-US" dirty="0"/>
              <a:t> by the </a:t>
            </a:r>
            <a:r>
              <a:rPr lang="en-US" b="1" dirty="0"/>
              <a:t>absence of the exocyclic carbon 19 </a:t>
            </a:r>
            <a:r>
              <a:rPr lang="en-US" dirty="0"/>
              <a:t>and the fact that it is </a:t>
            </a:r>
            <a:r>
              <a:rPr lang="en-US" b="1" dirty="0"/>
              <a:t>a vitamin D2 derivative</a:t>
            </a:r>
            <a:r>
              <a:rPr lang="en-US" dirty="0"/>
              <a:t> (19-nor-1,25-dihydroxyvitamin D2)and </a:t>
            </a:r>
            <a:r>
              <a:rPr lang="en-US" b="1" dirty="0"/>
              <a:t>it is active as given</a:t>
            </a:r>
            <a:r>
              <a:rPr lang="en-US" dirty="0"/>
              <a:t>.</a:t>
            </a:r>
          </a:p>
          <a:p>
            <a:r>
              <a:rPr lang="en-US" dirty="0"/>
              <a:t> </a:t>
            </a:r>
            <a:r>
              <a:rPr lang="en-US" b="1" dirty="0" err="1"/>
              <a:t>Doxercalciferol</a:t>
            </a:r>
            <a:r>
              <a:rPr lang="en-US" dirty="0"/>
              <a:t>, however, is a </a:t>
            </a:r>
            <a:r>
              <a:rPr lang="en-US" dirty="0" err="1"/>
              <a:t>prohormone</a:t>
            </a:r>
            <a:r>
              <a:rPr lang="en-US" dirty="0"/>
              <a:t> that requires activation by CYP27 in the liver to form the major active D2 metabolite </a:t>
            </a:r>
            <a:r>
              <a:rPr lang="en-US" b="1" dirty="0"/>
              <a:t>1,25-dihydroxyvitamin D2.</a:t>
            </a:r>
          </a:p>
        </p:txBody>
      </p:sp>
    </p:spTree>
    <p:extLst>
      <p:ext uri="{BB962C8B-B14F-4D97-AF65-F5344CB8AC3E}">
        <p14:creationId xmlns:p14="http://schemas.microsoft.com/office/powerpoint/2010/main" val="36214340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47700" y="1244601"/>
            <a:ext cx="10922000" cy="5308600"/>
          </a:xfrm>
        </p:spPr>
        <p:txBody>
          <a:bodyPr>
            <a:normAutofit lnSpcReduction="10000"/>
          </a:bodyPr>
          <a:lstStyle/>
          <a:p>
            <a:r>
              <a:rPr lang="en-US" sz="2000" dirty="0" err="1"/>
              <a:t>Calcitriol</a:t>
            </a:r>
            <a:r>
              <a:rPr lang="en-US" sz="2000" dirty="0"/>
              <a:t>, </a:t>
            </a:r>
            <a:r>
              <a:rPr lang="en-US" sz="2000" dirty="0" err="1"/>
              <a:t>paricalcitol</a:t>
            </a:r>
            <a:r>
              <a:rPr lang="en-US" sz="2000" dirty="0"/>
              <a:t>, and </a:t>
            </a:r>
            <a:r>
              <a:rPr lang="en-US" sz="2000" dirty="0" err="1"/>
              <a:t>doxercalciferol</a:t>
            </a:r>
            <a:r>
              <a:rPr lang="en-US" sz="2000" dirty="0"/>
              <a:t> are all effective in lowering PTH in patients with CKD.</a:t>
            </a:r>
          </a:p>
          <a:p>
            <a:pPr marL="45720" indent="0">
              <a:buNone/>
            </a:pPr>
            <a:endParaRPr lang="en-US" sz="2000" dirty="0"/>
          </a:p>
          <a:p>
            <a:r>
              <a:rPr lang="en-US" sz="2000" b="1" dirty="0"/>
              <a:t>The trade-off is the undesired effect of raising calcium and phosphorus </a:t>
            </a:r>
            <a:r>
              <a:rPr lang="en-US" sz="2000" dirty="0"/>
              <a:t>concentrations due to increased intestinal absorption. </a:t>
            </a:r>
          </a:p>
          <a:p>
            <a:pPr marL="45720" indent="0">
              <a:buNone/>
            </a:pPr>
            <a:endParaRPr lang="en-US" sz="2000" dirty="0"/>
          </a:p>
          <a:p>
            <a:r>
              <a:rPr lang="en-US" sz="2000" dirty="0"/>
              <a:t>Although these effects are less likely with </a:t>
            </a:r>
            <a:r>
              <a:rPr lang="en-US" sz="2000" dirty="0" err="1"/>
              <a:t>paricalcitol</a:t>
            </a:r>
            <a:r>
              <a:rPr lang="en-US" sz="2000" dirty="0"/>
              <a:t> and </a:t>
            </a:r>
            <a:r>
              <a:rPr lang="en-US" sz="2000" dirty="0" err="1"/>
              <a:t>doxercalciferol</a:t>
            </a:r>
            <a:r>
              <a:rPr lang="en-US" sz="2000" dirty="0"/>
              <a:t>, elevated calcium concentrations have been observed.</a:t>
            </a:r>
          </a:p>
          <a:p>
            <a:pPr marL="45720" indent="0">
              <a:buNone/>
            </a:pPr>
            <a:endParaRPr lang="en-US" sz="2000" dirty="0"/>
          </a:p>
          <a:p>
            <a:r>
              <a:rPr lang="en-US" sz="2000" dirty="0"/>
              <a:t>An all-cause and </a:t>
            </a:r>
            <a:r>
              <a:rPr lang="en-US" sz="2000" b="1" dirty="0"/>
              <a:t>CV survival benefit has also been reported with these agents in both CKD and ESRD </a:t>
            </a:r>
            <a:r>
              <a:rPr lang="en-US" sz="2000" dirty="0"/>
              <a:t>patients in observational studies. </a:t>
            </a:r>
          </a:p>
          <a:p>
            <a:pPr marL="45720" indent="0">
              <a:buNone/>
            </a:pPr>
            <a:endParaRPr lang="en-US" sz="2000" dirty="0"/>
          </a:p>
          <a:p>
            <a:r>
              <a:rPr lang="en-US" sz="2000" dirty="0"/>
              <a:t> KDIGO </a:t>
            </a:r>
            <a:r>
              <a:rPr lang="en-US" sz="2000" b="1" dirty="0"/>
              <a:t>does not advocate for routine use of </a:t>
            </a:r>
            <a:r>
              <a:rPr lang="en-US" sz="2000" b="1" dirty="0" err="1"/>
              <a:t>calcitriol</a:t>
            </a:r>
            <a:r>
              <a:rPr lang="en-US" sz="2000" b="1" dirty="0"/>
              <a:t> and vitamin D analogs in the </a:t>
            </a:r>
            <a:r>
              <a:rPr lang="en-US" sz="2000" b="1" dirty="0" err="1"/>
              <a:t>nondialysis</a:t>
            </a:r>
            <a:r>
              <a:rPr lang="en-US" sz="2000" b="1" dirty="0"/>
              <a:t> CKD population</a:t>
            </a:r>
            <a:r>
              <a:rPr lang="en-US" sz="2000" dirty="0"/>
              <a:t> and suggests that they be reserved for patients with </a:t>
            </a:r>
            <a:r>
              <a:rPr lang="en-US" sz="2000" b="1" dirty="0"/>
              <a:t>CKD stages 4-5.</a:t>
            </a:r>
          </a:p>
          <a:p>
            <a:pPr marL="45720" indent="0">
              <a:buNone/>
            </a:pPr>
            <a:endParaRPr lang="en-US" sz="2000" dirty="0"/>
          </a:p>
          <a:p>
            <a:r>
              <a:rPr lang="en-US" sz="2000" dirty="0"/>
              <a:t>These agents may be used </a:t>
            </a:r>
            <a:r>
              <a:rPr lang="en-US" sz="2000" b="1" dirty="0"/>
              <a:t>in conjunction with </a:t>
            </a:r>
            <a:r>
              <a:rPr lang="en-US" sz="2000" b="1" dirty="0" err="1"/>
              <a:t>calcimimetics</a:t>
            </a:r>
            <a:r>
              <a:rPr lang="en-US" sz="2000" dirty="0"/>
              <a:t> when warranted in the dialysis population.</a:t>
            </a:r>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95</a:t>
            </a:fld>
            <a:endParaRPr lang="en-US"/>
          </a:p>
        </p:txBody>
      </p:sp>
      <p:sp>
        <p:nvSpPr>
          <p:cNvPr id="6" name="Title 5"/>
          <p:cNvSpPr>
            <a:spLocks noGrp="1"/>
          </p:cNvSpPr>
          <p:nvPr>
            <p:ph type="title"/>
          </p:nvPr>
        </p:nvSpPr>
        <p:spPr/>
        <p:txBody>
          <a:bodyPr/>
          <a:lstStyle/>
          <a:p>
            <a:r>
              <a:rPr lang="en-US" dirty="0"/>
              <a:t>Efficacy</a:t>
            </a:r>
            <a:br>
              <a:rPr lang="en-US" dirty="0"/>
            </a:br>
            <a:endParaRPr lang="en-US" dirty="0"/>
          </a:p>
        </p:txBody>
      </p:sp>
    </p:spTree>
    <p:extLst>
      <p:ext uri="{BB962C8B-B14F-4D97-AF65-F5344CB8AC3E}">
        <p14:creationId xmlns:p14="http://schemas.microsoft.com/office/powerpoint/2010/main" val="1174127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10629900" cy="4381500"/>
          </a:xfrm>
        </p:spPr>
        <p:txBody>
          <a:bodyPr>
            <a:noAutofit/>
          </a:bodyPr>
          <a:lstStyle/>
          <a:p>
            <a:pPr algn="just"/>
            <a:r>
              <a:rPr lang="en-US" sz="3200" dirty="0">
                <a:latin typeface="Aldhabi" pitchFamily="2" charset="-78"/>
                <a:cs typeface="Aldhabi" pitchFamily="2" charset="-78"/>
              </a:rPr>
              <a:t>A review and meta-analysis in CKD patients (including ESRD patients) reported that </a:t>
            </a:r>
            <a:r>
              <a:rPr lang="en-US" sz="3200" b="1" dirty="0">
                <a:latin typeface="Aldhabi" pitchFamily="2" charset="-78"/>
                <a:cs typeface="Aldhabi" pitchFamily="2" charset="-78"/>
              </a:rPr>
              <a:t>NVD supplementation was associated with an improvement in 25(OH)D levels and decreased PTH without significant </a:t>
            </a:r>
            <a:r>
              <a:rPr lang="en-US" sz="3200" b="1" dirty="0" err="1">
                <a:latin typeface="Aldhabi" pitchFamily="2" charset="-78"/>
                <a:cs typeface="Aldhabi" pitchFamily="2" charset="-78"/>
              </a:rPr>
              <a:t>hypercalcemia</a:t>
            </a:r>
            <a:r>
              <a:rPr lang="en-US" sz="3200" b="1" dirty="0">
                <a:latin typeface="Aldhabi" pitchFamily="2" charset="-78"/>
                <a:cs typeface="Aldhabi" pitchFamily="2" charset="-78"/>
              </a:rPr>
              <a:t> or </a:t>
            </a:r>
            <a:r>
              <a:rPr lang="en-US" sz="3200" b="1" dirty="0" err="1">
                <a:latin typeface="Aldhabi" pitchFamily="2" charset="-78"/>
                <a:cs typeface="Aldhabi" pitchFamily="2" charset="-78"/>
              </a:rPr>
              <a:t>hyperphosphatemia</a:t>
            </a:r>
            <a:r>
              <a:rPr lang="en-US" sz="3200" b="1" dirty="0">
                <a:latin typeface="Aldhabi" pitchFamily="2" charset="-78"/>
                <a:cs typeface="Aldhabi" pitchFamily="2" charset="-78"/>
              </a:rPr>
              <a:t> in </a:t>
            </a:r>
            <a:r>
              <a:rPr lang="en-US" sz="3200" b="1" dirty="0" err="1">
                <a:latin typeface="Aldhabi" pitchFamily="2" charset="-78"/>
                <a:cs typeface="Aldhabi" pitchFamily="2" charset="-78"/>
              </a:rPr>
              <a:t>nondialysis</a:t>
            </a:r>
            <a:r>
              <a:rPr lang="en-US" sz="3200" b="1" dirty="0">
                <a:latin typeface="Aldhabi" pitchFamily="2" charset="-78"/>
                <a:cs typeface="Aldhabi" pitchFamily="2" charset="-78"/>
              </a:rPr>
              <a:t> CKD patients .</a:t>
            </a:r>
            <a:endParaRPr lang="en-US" sz="3200" dirty="0">
              <a:latin typeface="Aldhabi" pitchFamily="2" charset="-78"/>
              <a:cs typeface="Aldhabi" pitchFamily="2" charset="-78"/>
            </a:endParaRPr>
          </a:p>
          <a:p>
            <a:pPr algn="just"/>
            <a:r>
              <a:rPr lang="en-US" sz="3200" dirty="0">
                <a:latin typeface="Aldhabi" pitchFamily="2" charset="-78"/>
                <a:cs typeface="Aldhabi" pitchFamily="2" charset="-78"/>
              </a:rPr>
              <a:t>The survival benefit of correcting vitamin D deficiency with NVD in the CKD population is unknown. </a:t>
            </a:r>
          </a:p>
          <a:p>
            <a:pPr algn="just"/>
            <a:r>
              <a:rPr lang="en-US" sz="3200" dirty="0">
                <a:latin typeface="Aldhabi" pitchFamily="2" charset="-78"/>
                <a:cs typeface="Aldhabi" pitchFamily="2" charset="-78"/>
              </a:rPr>
              <a:t>The recommendation by KDIGO is that confirmed 25(OH)D deficiency in patients with </a:t>
            </a:r>
            <a:r>
              <a:rPr lang="en-US" sz="3200" b="1" dirty="0">
                <a:latin typeface="Aldhabi" pitchFamily="2" charset="-78"/>
                <a:cs typeface="Aldhabi" pitchFamily="2" charset="-78"/>
              </a:rPr>
              <a:t>CKD 3a-5D </a:t>
            </a:r>
            <a:r>
              <a:rPr lang="en-US" sz="3200" dirty="0">
                <a:latin typeface="Aldhabi" pitchFamily="2" charset="-78"/>
                <a:cs typeface="Aldhabi" pitchFamily="2" charset="-78"/>
              </a:rPr>
              <a:t>be corrected using treatment strategies in the general population, which includes </a:t>
            </a:r>
            <a:r>
              <a:rPr lang="en-US" sz="3200" b="1" dirty="0">
                <a:latin typeface="Aldhabi" pitchFamily="2" charset="-78"/>
                <a:cs typeface="Aldhabi" pitchFamily="2" charset="-78"/>
              </a:rPr>
              <a:t>NVD therapies</a:t>
            </a:r>
            <a:r>
              <a:rPr lang="en-US" sz="3200" dirty="0">
                <a:latin typeface="Aldhabi" pitchFamily="2" charset="-78"/>
                <a:cs typeface="Aldhabi" pitchFamily="2" charset="-78"/>
              </a:rPr>
              <a:t>.</a:t>
            </a:r>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96</a:t>
            </a:fld>
            <a:endParaRPr lang="en-US"/>
          </a:p>
        </p:txBody>
      </p:sp>
      <p:sp>
        <p:nvSpPr>
          <p:cNvPr id="6" name="Title 5"/>
          <p:cNvSpPr>
            <a:spLocks noGrp="1"/>
          </p:cNvSpPr>
          <p:nvPr>
            <p:ph type="title"/>
          </p:nvPr>
        </p:nvSpPr>
        <p:spPr/>
        <p:txBody>
          <a:bodyPr/>
          <a:lstStyle/>
          <a:p>
            <a:r>
              <a:rPr lang="en-US" dirty="0"/>
              <a:t>Efficacy</a:t>
            </a:r>
            <a:br>
              <a:rPr lang="en-US" dirty="0"/>
            </a:br>
            <a:endParaRPr lang="en-US" dirty="0"/>
          </a:p>
        </p:txBody>
      </p:sp>
    </p:spTree>
    <p:extLst>
      <p:ext uri="{BB962C8B-B14F-4D97-AF65-F5344CB8AC3E}">
        <p14:creationId xmlns:p14="http://schemas.microsoft.com/office/powerpoint/2010/main" val="30554386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Adverse Effects</a:t>
            </a:r>
            <a:br>
              <a:rPr lang="en-US" dirty="0"/>
            </a:br>
            <a:endParaRPr lang="en-US" dirty="0"/>
          </a:p>
        </p:txBody>
      </p:sp>
      <p:sp>
        <p:nvSpPr>
          <p:cNvPr id="2" name="Content Placeholder 1"/>
          <p:cNvSpPr>
            <a:spLocks noGrp="1"/>
          </p:cNvSpPr>
          <p:nvPr>
            <p:ph sz="quarter" idx="1"/>
          </p:nvPr>
        </p:nvSpPr>
        <p:spPr>
          <a:xfrm>
            <a:off x="723900" y="1142584"/>
            <a:ext cx="10972800" cy="4873752"/>
          </a:xfrm>
        </p:spPr>
        <p:txBody>
          <a:bodyPr/>
          <a:lstStyle/>
          <a:p>
            <a:pPr algn="just"/>
            <a:r>
              <a:rPr lang="en-US" dirty="0"/>
              <a:t>Although all agents are effective in suppressing PTH, they may cause:</a:t>
            </a:r>
          </a:p>
          <a:p>
            <a:pPr marL="45720" indent="0" algn="just">
              <a:buNone/>
            </a:pPr>
            <a:endParaRPr lang="en-US" dirty="0"/>
          </a:p>
          <a:p>
            <a:pPr algn="just">
              <a:buFontTx/>
              <a:buChar char="-"/>
            </a:pPr>
            <a:r>
              <a:rPr lang="en-US" b="1" dirty="0" err="1"/>
              <a:t>hypercalcemia</a:t>
            </a:r>
            <a:r>
              <a:rPr lang="en-US" dirty="0"/>
              <a:t> and </a:t>
            </a:r>
            <a:r>
              <a:rPr lang="en-US" b="1" dirty="0" err="1"/>
              <a:t>hyperphosphatemia</a:t>
            </a:r>
            <a:r>
              <a:rPr lang="en-US" dirty="0"/>
              <a:t>, an effect that is most likely with </a:t>
            </a:r>
            <a:r>
              <a:rPr lang="en-US" b="1" dirty="0" err="1"/>
              <a:t>calcitrio</a:t>
            </a:r>
            <a:r>
              <a:rPr lang="en-US" dirty="0" err="1"/>
              <a:t>l</a:t>
            </a:r>
            <a:r>
              <a:rPr lang="en-US" dirty="0"/>
              <a:t>. </a:t>
            </a:r>
          </a:p>
          <a:p>
            <a:pPr marL="45720" indent="0" algn="just">
              <a:buNone/>
            </a:pPr>
            <a:endParaRPr lang="en-US" dirty="0"/>
          </a:p>
          <a:p>
            <a:pPr algn="just">
              <a:buFontTx/>
              <a:buChar char="-"/>
            </a:pPr>
            <a:r>
              <a:rPr lang="en-US" dirty="0" err="1"/>
              <a:t>Oversuppression</a:t>
            </a:r>
            <a:r>
              <a:rPr lang="en-US" dirty="0"/>
              <a:t> of PTH and inducement of </a:t>
            </a:r>
            <a:r>
              <a:rPr lang="en-US" dirty="0" err="1"/>
              <a:t>adynamic</a:t>
            </a:r>
            <a:r>
              <a:rPr lang="en-US" dirty="0"/>
              <a:t> bone disease are also distinct possibilities.</a:t>
            </a:r>
          </a:p>
          <a:p>
            <a:endParaRPr lang="en-US" dirty="0"/>
          </a:p>
        </p:txBody>
      </p:sp>
      <p:sp>
        <p:nvSpPr>
          <p:cNvPr id="5" name="Slide Number Placeholder 4"/>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886C9C-DC18-4195-8FD5-A50AA931D419}" type="slidenum">
              <a:rPr lang="en-US" smtClean="0"/>
              <a:pPr/>
              <a:t>97</a:t>
            </a:fld>
            <a:endParaRPr lang="en-US"/>
          </a:p>
        </p:txBody>
      </p:sp>
      <p:pic>
        <p:nvPicPr>
          <p:cNvPr id="3074" name="Picture 2" descr="C:\Users\Lenovo\Desktop\prescription-medication-side-effects-and-medicine-adverse-reaction-EKXF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4658014"/>
            <a:ext cx="2133600" cy="224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785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Drug–Drug and Drug–Food Interactions</a:t>
            </a:r>
            <a:br>
              <a:rPr lang="en-US" dirty="0"/>
            </a:br>
            <a:endParaRPr lang="en-US" dirty="0"/>
          </a:p>
        </p:txBody>
      </p:sp>
      <p:sp>
        <p:nvSpPr>
          <p:cNvPr id="2" name="Content Placeholder 1"/>
          <p:cNvSpPr>
            <a:spLocks noGrp="1"/>
          </p:cNvSpPr>
          <p:nvPr>
            <p:ph idx="1"/>
          </p:nvPr>
        </p:nvSpPr>
        <p:spPr>
          <a:xfrm>
            <a:off x="838200" y="1066801"/>
            <a:ext cx="10769600" cy="4373563"/>
          </a:xfrm>
        </p:spPr>
        <p:txBody>
          <a:bodyPr>
            <a:normAutofit/>
          </a:bodyPr>
          <a:lstStyle/>
          <a:p>
            <a:pPr algn="just"/>
            <a:r>
              <a:rPr lang="en-US" sz="2400" b="1" dirty="0"/>
              <a:t>- </a:t>
            </a:r>
            <a:r>
              <a:rPr lang="en-US" sz="2400" b="1" dirty="0" err="1"/>
              <a:t>Cholestyramine</a:t>
            </a:r>
            <a:r>
              <a:rPr lang="en-US" sz="2400" dirty="0"/>
              <a:t> may reduce the absorption of orally administered </a:t>
            </a:r>
            <a:r>
              <a:rPr lang="en-US" sz="2400" b="1" dirty="0" err="1"/>
              <a:t>calcitriol</a:t>
            </a:r>
            <a:r>
              <a:rPr lang="en-US" sz="2400" dirty="0"/>
              <a:t> and </a:t>
            </a:r>
            <a:r>
              <a:rPr lang="en-US" sz="2400" b="1" dirty="0" err="1"/>
              <a:t>doxercalciferol</a:t>
            </a:r>
            <a:r>
              <a:rPr lang="en-US" sz="2400" dirty="0"/>
              <a:t>. </a:t>
            </a:r>
          </a:p>
          <a:p>
            <a:pPr marL="45720" indent="0" algn="just">
              <a:buNone/>
            </a:pPr>
            <a:endParaRPr lang="en-US" sz="2400" dirty="0"/>
          </a:p>
          <a:p>
            <a:pPr algn="just"/>
            <a:r>
              <a:rPr lang="en-US" sz="2400" dirty="0"/>
              <a:t>- In vitro data suggest that </a:t>
            </a:r>
            <a:r>
              <a:rPr lang="en-US" sz="2400" dirty="0" err="1"/>
              <a:t>paricalcitol</a:t>
            </a:r>
            <a:r>
              <a:rPr lang="en-US" sz="2400" dirty="0"/>
              <a:t> is metabolized by the hepatic enzyme CYP3A4 and thus it has the potential to interact with other agents that are metabolized by this enzyme. </a:t>
            </a:r>
          </a:p>
          <a:p>
            <a:pPr marL="45720" indent="0" algn="just">
              <a:buNone/>
            </a:pPr>
            <a:endParaRPr lang="en-US" sz="2400" dirty="0"/>
          </a:p>
          <a:p>
            <a:pPr algn="just"/>
            <a:r>
              <a:rPr lang="en-US" sz="2400" dirty="0"/>
              <a:t>- Caution is also advised when CYP3A4 inhibitors are given to those receiving </a:t>
            </a:r>
            <a:r>
              <a:rPr lang="en-US" sz="2400" dirty="0" err="1"/>
              <a:t>doxercalciferol</a:t>
            </a:r>
            <a:r>
              <a:rPr lang="en-US" sz="2400" dirty="0"/>
              <a:t> since hydroxylation of this precursor agent may be inhibited.</a:t>
            </a:r>
          </a:p>
          <a:p>
            <a:endParaRPr lang="en-US" sz="2400" dirty="0"/>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98</a:t>
            </a:fld>
            <a:endParaRPr lang="en-US"/>
          </a:p>
        </p:txBody>
      </p:sp>
      <p:pic>
        <p:nvPicPr>
          <p:cNvPr id="4098" name="Picture 2" descr="C:\Users\Lenovo\Desktop\drugs and intera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4802764"/>
            <a:ext cx="4038600" cy="173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244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0">
              <a:schemeClr val="accent1">
                <a:lumMod val="45000"/>
                <a:lumOff val="55000"/>
              </a:schemeClr>
            </a:gs>
            <a:gs pos="18000">
              <a:schemeClr val="accent1">
                <a:lumMod val="20000"/>
                <a:lumOff val="80000"/>
              </a:schemeClr>
            </a:gs>
            <a:gs pos="3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t>Dosing and Administration</a:t>
            </a:r>
            <a:br>
              <a:rPr lang="en-US" b="1" dirty="0"/>
            </a:br>
            <a:endParaRPr lang="en-US" b="1" dirty="0"/>
          </a:p>
        </p:txBody>
      </p:sp>
      <p:sp>
        <p:nvSpPr>
          <p:cNvPr id="3" name="Date Placeholder 2"/>
          <p:cNvSpPr>
            <a:spLocks noGrp="1"/>
          </p:cNvSpPr>
          <p:nvPr>
            <p:ph type="dt" sz="half" idx="10"/>
          </p:nvPr>
        </p:nvSpPr>
        <p:spPr/>
        <p:txBody>
          <a:bodyPr/>
          <a:lstStyle/>
          <a:p>
            <a:fld id="{A2EFF424-F111-43CB-9C75-D52325012943}" type="datetime1">
              <a:rPr lang="en-US" smtClean="0"/>
              <a:pPr/>
              <a:t>11/8/2020</a:t>
            </a:fld>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99</a:t>
            </a:fld>
            <a:endParaRPr lang="en-US"/>
          </a:p>
        </p:txBody>
      </p:sp>
      <p:sp>
        <p:nvSpPr>
          <p:cNvPr id="2" name="Content Placeholder 1"/>
          <p:cNvSpPr>
            <a:spLocks noGrp="1"/>
          </p:cNvSpPr>
          <p:nvPr>
            <p:ph sz="quarter" idx="1"/>
          </p:nvPr>
        </p:nvSpPr>
        <p:spPr>
          <a:xfrm>
            <a:off x="838200" y="1719071"/>
            <a:ext cx="10515600" cy="4910329"/>
          </a:xfrm>
        </p:spPr>
        <p:txBody>
          <a:bodyPr>
            <a:normAutofit/>
          </a:bodyPr>
          <a:lstStyle/>
          <a:p>
            <a:r>
              <a:rPr lang="en-US" dirty="0"/>
              <a:t>Despite limited evidence, KDIGO guidelines support administering </a:t>
            </a:r>
            <a:r>
              <a:rPr lang="en-US" b="1" dirty="0"/>
              <a:t>NVD</a:t>
            </a:r>
            <a:r>
              <a:rPr lang="en-US" dirty="0"/>
              <a:t> to patients with </a:t>
            </a:r>
            <a:r>
              <a:rPr lang="en-US" b="1" dirty="0"/>
              <a:t>CKD 3a-5 </a:t>
            </a:r>
            <a:r>
              <a:rPr lang="en-US" dirty="0"/>
              <a:t>and </a:t>
            </a:r>
            <a:r>
              <a:rPr lang="en-US" b="1" dirty="0"/>
              <a:t>ESRD </a:t>
            </a:r>
            <a:r>
              <a:rPr lang="en-US" dirty="0"/>
              <a:t>with </a:t>
            </a:r>
            <a:r>
              <a:rPr lang="en-US" b="1" dirty="0"/>
              <a:t>vitamin D deficiency</a:t>
            </a:r>
            <a:r>
              <a:rPr lang="en-US" dirty="0"/>
              <a:t> or </a:t>
            </a:r>
            <a:r>
              <a:rPr lang="en-US" b="1" dirty="0"/>
              <a:t>insufficiency</a:t>
            </a:r>
            <a:r>
              <a:rPr lang="en-US" dirty="0"/>
              <a:t> . </a:t>
            </a:r>
          </a:p>
          <a:p>
            <a:pPr marL="0" indent="0">
              <a:buNone/>
            </a:pPr>
            <a:endParaRPr lang="en-US" dirty="0"/>
          </a:p>
          <a:p>
            <a:r>
              <a:rPr lang="en-US" dirty="0"/>
              <a:t>ESRD patients typically require </a:t>
            </a:r>
            <a:r>
              <a:rPr lang="en-US" dirty="0" err="1"/>
              <a:t>calcitriol</a:t>
            </a:r>
            <a:r>
              <a:rPr lang="en-US" dirty="0"/>
              <a:t>, </a:t>
            </a:r>
            <a:r>
              <a:rPr lang="en-US" dirty="0" err="1"/>
              <a:t>doxercalciferol</a:t>
            </a:r>
            <a:r>
              <a:rPr lang="en-US" dirty="0"/>
              <a:t>, or </a:t>
            </a:r>
            <a:r>
              <a:rPr lang="en-US" dirty="0" err="1"/>
              <a:t>paricalcitol</a:t>
            </a:r>
            <a:r>
              <a:rPr lang="en-US" dirty="0"/>
              <a:t>.</a:t>
            </a:r>
          </a:p>
          <a:p>
            <a:pPr marL="45720" indent="0">
              <a:buNone/>
            </a:pPr>
            <a:endParaRPr lang="en-US" dirty="0"/>
          </a:p>
          <a:p>
            <a:r>
              <a:rPr lang="en-US" b="1" dirty="0" err="1"/>
              <a:t>Calcitriol</a:t>
            </a:r>
            <a:r>
              <a:rPr lang="en-US" b="1" dirty="0"/>
              <a:t>, </a:t>
            </a:r>
            <a:r>
              <a:rPr lang="en-US" b="1" dirty="0" err="1"/>
              <a:t>doxercalciferol</a:t>
            </a:r>
            <a:r>
              <a:rPr lang="en-US" b="1" dirty="0"/>
              <a:t>, or </a:t>
            </a:r>
            <a:r>
              <a:rPr lang="en-US" b="1" dirty="0" err="1"/>
              <a:t>paricalcitol</a:t>
            </a:r>
            <a:r>
              <a:rPr lang="en-US" dirty="0"/>
              <a:t> should be administered when PTH remains elevated despite the achievement of adequate 25(OH)D levels.</a:t>
            </a:r>
          </a:p>
          <a:p>
            <a:pPr marL="45720" indent="0">
              <a:buNone/>
            </a:pPr>
            <a:endParaRPr lang="en-US" dirty="0"/>
          </a:p>
        </p:txBody>
      </p:sp>
    </p:spTree>
    <p:extLst>
      <p:ext uri="{BB962C8B-B14F-4D97-AF65-F5344CB8AC3E}">
        <p14:creationId xmlns:p14="http://schemas.microsoft.com/office/powerpoint/2010/main" val="1531516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4"/>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5126</TotalTime>
  <Words>12520</Words>
  <Application>Microsoft Office PowerPoint</Application>
  <PresentationFormat>Widescreen</PresentationFormat>
  <Paragraphs>806</Paragraphs>
  <Slides>126</Slides>
  <Notes>0</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126</vt:i4>
      </vt:variant>
    </vt:vector>
  </HeadingPairs>
  <TitlesOfParts>
    <vt:vector size="147" baseType="lpstr">
      <vt:lpstr>Aldhabi</vt:lpstr>
      <vt:lpstr>Arabic Typesetting</vt:lpstr>
      <vt:lpstr>Arial</vt:lpstr>
      <vt:lpstr>Calibri</vt:lpstr>
      <vt:lpstr>Calibri Light</vt:lpstr>
      <vt:lpstr>Candara</vt:lpstr>
      <vt:lpstr>Courier New</vt:lpstr>
      <vt:lpstr>Franklin Gothic Book</vt:lpstr>
      <vt:lpstr>Franklin Gothic Medium</vt:lpstr>
      <vt:lpstr>Gill Sans MT</vt:lpstr>
      <vt:lpstr>Impact</vt:lpstr>
      <vt:lpstr>Perpetua</vt:lpstr>
      <vt:lpstr>Source Sans Pro</vt:lpstr>
      <vt:lpstr>Times New Roman</vt:lpstr>
      <vt:lpstr>Trebuchet MS</vt:lpstr>
      <vt:lpstr>Verdana</vt:lpstr>
      <vt:lpstr>Wingdings</vt:lpstr>
      <vt:lpstr>Wingdings 2</vt:lpstr>
      <vt:lpstr>Office Theme</vt:lpstr>
      <vt:lpstr>1_Solstice</vt:lpstr>
      <vt:lpstr>Equity</vt:lpstr>
      <vt:lpstr>Chronic Kidney Disease (CKD)</vt:lpstr>
      <vt:lpstr>Definition of CKD: </vt:lpstr>
      <vt:lpstr>PowerPoint Presentation</vt:lpstr>
      <vt:lpstr>PowerPoint Presentation</vt:lpstr>
      <vt:lpstr>When to refer to nephrologist?</vt:lpstr>
      <vt:lpstr>Complications of CKD: </vt:lpstr>
      <vt:lpstr> Etiology:</vt:lpstr>
      <vt:lpstr>Predicting Risk of Progression: </vt:lpstr>
      <vt:lpstr>Progression Risk Factors: </vt:lpstr>
      <vt:lpstr>PowerPoint Presentation</vt:lpstr>
      <vt:lpstr>Pathophysiology of CKD</vt:lpstr>
      <vt:lpstr>Autoregulation </vt:lpstr>
      <vt:lpstr>Autoregulation </vt:lpstr>
      <vt:lpstr>Autoregulation </vt:lpstr>
      <vt:lpstr>CLINICAL PRESENTATION of CKD </vt:lpstr>
      <vt:lpstr>Clinical presentation </vt:lpstr>
      <vt:lpstr>Anemia of CKD: </vt:lpstr>
      <vt:lpstr>PowerPoint Presentation</vt:lpstr>
      <vt:lpstr>PowerPoint Presentation</vt:lpstr>
      <vt:lpstr>Diagnostic Considerations for Anemia of Chronic Kidney Disease</vt:lpstr>
      <vt:lpstr>Continue </vt:lpstr>
      <vt:lpstr>Pharmacologic and Nonpharmacologic Therapy of Anemia </vt:lpstr>
      <vt:lpstr>Goals of Treatment</vt:lpstr>
      <vt:lpstr>PowerPoint Presentation</vt:lpstr>
      <vt:lpstr>Iron supplementation therapy</vt:lpstr>
      <vt:lpstr>Iron supplementation therapy </vt:lpstr>
      <vt:lpstr>Iron supplementation therapy </vt:lpstr>
      <vt:lpstr>PowerPoint Presentation</vt:lpstr>
      <vt:lpstr>IV iron preparations </vt:lpstr>
      <vt:lpstr>Iron sucrose </vt:lpstr>
      <vt:lpstr>Iron sucrose </vt:lpstr>
      <vt:lpstr>Iron sucrose </vt:lpstr>
      <vt:lpstr>Adverse effects </vt:lpstr>
      <vt:lpstr>Adverse effects </vt:lpstr>
      <vt:lpstr>Adverse effects </vt:lpstr>
      <vt:lpstr>Iron overload </vt:lpstr>
      <vt:lpstr>Iron therapy and the risk of infection</vt:lpstr>
      <vt:lpstr>Drug Interactions</vt:lpstr>
      <vt:lpstr>Dosing and Administration</vt:lpstr>
      <vt:lpstr>Maintenance dose </vt:lpstr>
      <vt:lpstr>Test dose for dextran</vt:lpstr>
      <vt:lpstr>PowerPoint Presentation</vt:lpstr>
      <vt:lpstr>PowerPoint Presentation</vt:lpstr>
      <vt:lpstr>PowerPoint Presentation</vt:lpstr>
      <vt:lpstr>Agents: </vt:lpstr>
      <vt:lpstr>PowerPoint Presentation</vt:lpstr>
      <vt:lpstr>Pharmacokinetics and Pharmacodynamics</vt:lpstr>
      <vt:lpstr>Efficacy </vt:lpstr>
      <vt:lpstr>Adverse Effects</vt:lpstr>
      <vt:lpstr>PowerPoint Presentation</vt:lpstr>
      <vt:lpstr>PowerPoint Presentation</vt:lpstr>
      <vt:lpstr>Dosing and administration </vt:lpstr>
      <vt:lpstr>PowerPoint Presentation</vt:lpstr>
      <vt:lpstr>PowerPoint Presentation</vt:lpstr>
      <vt:lpstr>PowerPoint Presentation</vt:lpstr>
      <vt:lpstr>Transfusions and Adjunct Therapies</vt:lpstr>
      <vt:lpstr>Hypoxia-Inducible Factor Inhibitors </vt:lpstr>
      <vt:lpstr>PowerPoint Presentation</vt:lpstr>
      <vt:lpstr>Evaluation of Therapeutic Outcomes </vt:lpstr>
      <vt:lpstr>Evaluation of Therapeutic Outcomes </vt:lpstr>
      <vt:lpstr>Chronic Kidney Disease–Related Mineral and Bone Disorder </vt:lpstr>
      <vt:lpstr>The pathophysiology of CKD-MBD </vt:lpstr>
      <vt:lpstr>The pathophysiology of CKD-MBD </vt:lpstr>
      <vt:lpstr>The pathophysiology of CKD-MBD </vt:lpstr>
      <vt:lpstr>Calcitriol</vt:lpstr>
      <vt:lpstr>PowerPoint Presentation</vt:lpstr>
      <vt:lpstr>Bone Abnormalities </vt:lpstr>
      <vt:lpstr>PowerPoint Presentation</vt:lpstr>
      <vt:lpstr>The comorbidity and mortality</vt:lpstr>
      <vt:lpstr>Diagnostic Considerations for Chronic Kidney Disease–Related Mineral and Bone Disorder</vt:lpstr>
      <vt:lpstr>Bone biopsy</vt:lpstr>
      <vt:lpstr>Bone biopsy</vt:lpstr>
      <vt:lpstr>Treatment of CKD-MBD</vt:lpstr>
      <vt:lpstr>PowerPoint Presentation</vt:lpstr>
      <vt:lpstr>PowerPoint Presentation</vt:lpstr>
      <vt:lpstr>Note: </vt:lpstr>
      <vt:lpstr>Nonpharmacologic Therapy</vt:lpstr>
      <vt:lpstr>Nonpharmacologic Therapy</vt:lpstr>
      <vt:lpstr>Nonpharmacologic Therapy</vt:lpstr>
      <vt:lpstr>Pharmacologic Therapy</vt:lpstr>
      <vt:lpstr>PowerPoint Presentation</vt:lpstr>
      <vt:lpstr>PowerPoint Presentation</vt:lpstr>
      <vt:lpstr>PowerPoint Presentation</vt:lpstr>
      <vt:lpstr>PowerPoint Presentation</vt:lpstr>
      <vt:lpstr>Pharmacologic Therapy</vt:lpstr>
      <vt:lpstr>Pharmacologic Therapy</vt:lpstr>
      <vt:lpstr>Vitamin D Therapy </vt:lpstr>
      <vt:lpstr>Pharmacology and Mechanism of Action </vt:lpstr>
      <vt:lpstr>Calcifediol</vt:lpstr>
      <vt:lpstr>Pharmacology and Mechanism of Action </vt:lpstr>
      <vt:lpstr>PowerPoint Presentation</vt:lpstr>
      <vt:lpstr>PowerPoint Presentation</vt:lpstr>
      <vt:lpstr>The Effects of Vitamin D</vt:lpstr>
      <vt:lpstr>Pharmacology and Mechanism of Action </vt:lpstr>
      <vt:lpstr>Efficacy </vt:lpstr>
      <vt:lpstr>Efficacy </vt:lpstr>
      <vt:lpstr>Adverse Effects </vt:lpstr>
      <vt:lpstr>Drug–Drug and Drug–Food Interactions </vt:lpstr>
      <vt:lpstr>Dosing and Administration </vt:lpstr>
      <vt:lpstr>Dosing and Administration </vt:lpstr>
      <vt:lpstr>Pharmacologic Therapy</vt:lpstr>
      <vt:lpstr>Pharmacologic Therapy</vt:lpstr>
      <vt:lpstr>Pharmacologic Therapy</vt:lpstr>
      <vt:lpstr>Pharmacologic Therapy</vt:lpstr>
      <vt:lpstr>Pharmacologic Therapy</vt:lpstr>
      <vt:lpstr>Pharmacologic Therapy</vt:lpstr>
      <vt:lpstr>Pharmacologic Therapy</vt:lpstr>
      <vt:lpstr>Pharmacologic Therapy</vt:lpstr>
      <vt:lpstr>Missing doses and switching</vt:lpstr>
      <vt:lpstr>Treatment of proteinuria </vt:lpstr>
      <vt:lpstr>PowerPoint Presentation</vt:lpstr>
      <vt:lpstr>PowerPoint Presentation</vt:lpstr>
      <vt:lpstr>PowerPoint Presentation</vt:lpstr>
      <vt:lpstr>Treatment of proteinuria </vt:lpstr>
      <vt:lpstr>Treatment of proteinuria </vt:lpstr>
      <vt:lpstr>Hypertension </vt:lpstr>
      <vt:lpstr>Diabetes</vt:lpstr>
      <vt:lpstr>Diabetes </vt:lpstr>
      <vt:lpstr>Cardiovascular Complications of Chronic Kidney Disease </vt:lpstr>
      <vt:lpstr>Cardiovascular Complications of Chronic Kidney Disease </vt:lpstr>
      <vt:lpstr>Cardiovascular Complications of Chronic Kidney Disease </vt:lpstr>
      <vt:lpstr>Hyperlipidemia </vt:lpstr>
      <vt:lpstr>Statins in Chronic Kidney Disease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Kidney Disease (CKD)</dc:title>
  <dc:creator>USER</dc:creator>
  <cp:lastModifiedBy>USER</cp:lastModifiedBy>
  <cp:revision>153</cp:revision>
  <dcterms:created xsi:type="dcterms:W3CDTF">2020-11-06T09:03:31Z</dcterms:created>
  <dcterms:modified xsi:type="dcterms:W3CDTF">2020-11-11T05:06:47Z</dcterms:modified>
</cp:coreProperties>
</file>