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69" r:id="rId7"/>
    <p:sldId id="260" r:id="rId8"/>
    <p:sldId id="290" r:id="rId9"/>
    <p:sldId id="259" r:id="rId10"/>
    <p:sldId id="261" r:id="rId11"/>
    <p:sldId id="262" r:id="rId12"/>
    <p:sldId id="263" r:id="rId13"/>
    <p:sldId id="266" r:id="rId14"/>
    <p:sldId id="268"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allah abusaleh" userId="d730397cee17aab9" providerId="LiveId" clId="{FF9B6634-DD37-47E3-A54E-5EABC0478FA7}"/>
    <pc:docChg chg="undo custSel addSld delSld modSld sldOrd">
      <pc:chgData name="abdallah abusaleh" userId="d730397cee17aab9" providerId="LiveId" clId="{FF9B6634-DD37-47E3-A54E-5EABC0478FA7}" dt="2020-11-23T04:34:18.833" v="11800" actId="207"/>
      <pc:docMkLst>
        <pc:docMk/>
      </pc:docMkLst>
      <pc:sldChg chg="modSp mod">
        <pc:chgData name="abdallah abusaleh" userId="d730397cee17aab9" providerId="LiveId" clId="{FF9B6634-DD37-47E3-A54E-5EABC0478FA7}" dt="2020-11-18T13:09:32.765" v="176" actId="13901"/>
        <pc:sldMkLst>
          <pc:docMk/>
          <pc:sldMk cId="121987283" sldId="257"/>
        </pc:sldMkLst>
        <pc:spChg chg="mod">
          <ac:chgData name="abdallah abusaleh" userId="d730397cee17aab9" providerId="LiveId" clId="{FF9B6634-DD37-47E3-A54E-5EABC0478FA7}" dt="2020-11-18T13:09:32.765" v="176" actId="13901"/>
          <ac:spMkLst>
            <pc:docMk/>
            <pc:sldMk cId="121987283" sldId="257"/>
            <ac:spMk id="3" creationId="{E6F653DD-244E-435C-A479-8B4B69866B87}"/>
          </ac:spMkLst>
        </pc:spChg>
      </pc:sldChg>
      <pc:sldChg chg="modSp mod ord">
        <pc:chgData name="abdallah abusaleh" userId="d730397cee17aab9" providerId="LiveId" clId="{FF9B6634-DD37-47E3-A54E-5EABC0478FA7}" dt="2020-11-22T11:24:46.316" v="10673"/>
        <pc:sldMkLst>
          <pc:docMk/>
          <pc:sldMk cId="614296513" sldId="258"/>
        </pc:sldMkLst>
        <pc:spChg chg="mod">
          <ac:chgData name="abdallah abusaleh" userId="d730397cee17aab9" providerId="LiveId" clId="{FF9B6634-DD37-47E3-A54E-5EABC0478FA7}" dt="2020-11-18T13:11:19.378" v="234" actId="14100"/>
          <ac:spMkLst>
            <pc:docMk/>
            <pc:sldMk cId="614296513" sldId="258"/>
            <ac:spMk id="10" creationId="{F342FBAF-5A4C-4928-A9D3-A57C8921A87B}"/>
          </ac:spMkLst>
        </pc:spChg>
        <pc:spChg chg="mod">
          <ac:chgData name="abdallah abusaleh" userId="d730397cee17aab9" providerId="LiveId" clId="{FF9B6634-DD37-47E3-A54E-5EABC0478FA7}" dt="2020-11-18T13:12:31.105" v="308" actId="313"/>
          <ac:spMkLst>
            <pc:docMk/>
            <pc:sldMk cId="614296513" sldId="258"/>
            <ac:spMk id="12" creationId="{470AEA0D-95C3-4CA0-B109-096AB787D13B}"/>
          </ac:spMkLst>
        </pc:spChg>
      </pc:sldChg>
      <pc:sldChg chg="addSp delSp modSp mod">
        <pc:chgData name="abdallah abusaleh" userId="d730397cee17aab9" providerId="LiveId" clId="{FF9B6634-DD37-47E3-A54E-5EABC0478FA7}" dt="2020-11-22T12:08:02.013" v="11245" actId="14100"/>
        <pc:sldMkLst>
          <pc:docMk/>
          <pc:sldMk cId="1628779448" sldId="259"/>
        </pc:sldMkLst>
        <pc:spChg chg="mod">
          <ac:chgData name="abdallah abusaleh" userId="d730397cee17aab9" providerId="LiveId" clId="{FF9B6634-DD37-47E3-A54E-5EABC0478FA7}" dt="2020-11-22T12:07:59.538" v="11244" actId="20577"/>
          <ac:spMkLst>
            <pc:docMk/>
            <pc:sldMk cId="1628779448" sldId="259"/>
            <ac:spMk id="3" creationId="{BEC38FED-6FCD-4B15-A231-4EFF6CA4E039}"/>
          </ac:spMkLst>
        </pc:spChg>
        <pc:picChg chg="add del mod">
          <ac:chgData name="abdallah abusaleh" userId="d730397cee17aab9" providerId="LiveId" clId="{FF9B6634-DD37-47E3-A54E-5EABC0478FA7}" dt="2020-11-22T12:06:12.533" v="11189" actId="478"/>
          <ac:picMkLst>
            <pc:docMk/>
            <pc:sldMk cId="1628779448" sldId="259"/>
            <ac:picMk id="5" creationId="{E126EA55-41DB-4144-B762-D85FD00C08E7}"/>
          </ac:picMkLst>
        </pc:picChg>
        <pc:picChg chg="add mod">
          <ac:chgData name="abdallah abusaleh" userId="d730397cee17aab9" providerId="LiveId" clId="{FF9B6634-DD37-47E3-A54E-5EABC0478FA7}" dt="2020-11-22T12:08:02.013" v="11245" actId="14100"/>
          <ac:picMkLst>
            <pc:docMk/>
            <pc:sldMk cId="1628779448" sldId="259"/>
            <ac:picMk id="6" creationId="{AB48A41D-EB53-4635-A8CC-1EE4895A46A8}"/>
          </ac:picMkLst>
        </pc:picChg>
      </pc:sldChg>
      <pc:sldChg chg="modSp new mod">
        <pc:chgData name="abdallah abusaleh" userId="d730397cee17aab9" providerId="LiveId" clId="{FF9B6634-DD37-47E3-A54E-5EABC0478FA7}" dt="2020-11-18T22:59:35.699" v="10663" actId="27636"/>
        <pc:sldMkLst>
          <pc:docMk/>
          <pc:sldMk cId="2820711382" sldId="260"/>
        </pc:sldMkLst>
        <pc:spChg chg="mod">
          <ac:chgData name="abdallah abusaleh" userId="d730397cee17aab9" providerId="LiveId" clId="{FF9B6634-DD37-47E3-A54E-5EABC0478FA7}" dt="2020-11-18T22:19:25.774" v="10402" actId="207"/>
          <ac:spMkLst>
            <pc:docMk/>
            <pc:sldMk cId="2820711382" sldId="260"/>
            <ac:spMk id="2" creationId="{25455B18-2234-4142-90E8-2A020818A545}"/>
          </ac:spMkLst>
        </pc:spChg>
        <pc:spChg chg="mod">
          <ac:chgData name="abdallah abusaleh" userId="d730397cee17aab9" providerId="LiveId" clId="{FF9B6634-DD37-47E3-A54E-5EABC0478FA7}" dt="2020-11-18T22:59:35.699" v="10663" actId="27636"/>
          <ac:spMkLst>
            <pc:docMk/>
            <pc:sldMk cId="2820711382" sldId="260"/>
            <ac:spMk id="3" creationId="{EDBF2F2E-A351-482B-AB58-7FB095AEFCE9}"/>
          </ac:spMkLst>
        </pc:spChg>
      </pc:sldChg>
      <pc:sldChg chg="addSp modSp new mod">
        <pc:chgData name="abdallah abusaleh" userId="d730397cee17aab9" providerId="LiveId" clId="{FF9B6634-DD37-47E3-A54E-5EABC0478FA7}" dt="2020-11-18T23:03:16.858" v="10667" actId="1076"/>
        <pc:sldMkLst>
          <pc:docMk/>
          <pc:sldMk cId="3841170299" sldId="261"/>
        </pc:sldMkLst>
        <pc:spChg chg="mod">
          <ac:chgData name="abdallah abusaleh" userId="d730397cee17aab9" providerId="LiveId" clId="{FF9B6634-DD37-47E3-A54E-5EABC0478FA7}" dt="2020-11-18T22:20:12.428" v="10407" actId="2711"/>
          <ac:spMkLst>
            <pc:docMk/>
            <pc:sldMk cId="3841170299" sldId="261"/>
            <ac:spMk id="2" creationId="{A336FABE-1299-4A40-B228-5EF60CED0670}"/>
          </ac:spMkLst>
        </pc:spChg>
        <pc:spChg chg="mod">
          <ac:chgData name="abdallah abusaleh" userId="d730397cee17aab9" providerId="LiveId" clId="{FF9B6634-DD37-47E3-A54E-5EABC0478FA7}" dt="2020-11-18T22:20:21.735" v="10408" actId="2711"/>
          <ac:spMkLst>
            <pc:docMk/>
            <pc:sldMk cId="3841170299" sldId="261"/>
            <ac:spMk id="3" creationId="{4DEE0726-11E9-4F89-AD4D-B5B530606C6C}"/>
          </ac:spMkLst>
        </pc:spChg>
        <pc:picChg chg="add mod">
          <ac:chgData name="abdallah abusaleh" userId="d730397cee17aab9" providerId="LiveId" clId="{FF9B6634-DD37-47E3-A54E-5EABC0478FA7}" dt="2020-11-18T23:03:16.858" v="10667" actId="1076"/>
          <ac:picMkLst>
            <pc:docMk/>
            <pc:sldMk cId="3841170299" sldId="261"/>
            <ac:picMk id="5" creationId="{DC229BFE-60EF-4236-B9F2-114B63EB72B1}"/>
          </ac:picMkLst>
        </pc:picChg>
      </pc:sldChg>
      <pc:sldChg chg="modSp new mod">
        <pc:chgData name="abdallah abusaleh" userId="d730397cee17aab9" providerId="LiveId" clId="{FF9B6634-DD37-47E3-A54E-5EABC0478FA7}" dt="2020-11-22T15:00:46.584" v="11657" actId="313"/>
        <pc:sldMkLst>
          <pc:docMk/>
          <pc:sldMk cId="1754849539" sldId="262"/>
        </pc:sldMkLst>
        <pc:spChg chg="mod">
          <ac:chgData name="abdallah abusaleh" userId="d730397cee17aab9" providerId="LiveId" clId="{FF9B6634-DD37-47E3-A54E-5EABC0478FA7}" dt="2020-11-18T14:18:31.958" v="1694" actId="20577"/>
          <ac:spMkLst>
            <pc:docMk/>
            <pc:sldMk cId="1754849539" sldId="262"/>
            <ac:spMk id="2" creationId="{1196BA2F-3FD1-46E6-A375-4C47E22ECC5C}"/>
          </ac:spMkLst>
        </pc:spChg>
        <pc:spChg chg="mod">
          <ac:chgData name="abdallah abusaleh" userId="d730397cee17aab9" providerId="LiveId" clId="{FF9B6634-DD37-47E3-A54E-5EABC0478FA7}" dt="2020-11-22T15:00:46.584" v="11657" actId="313"/>
          <ac:spMkLst>
            <pc:docMk/>
            <pc:sldMk cId="1754849539" sldId="262"/>
            <ac:spMk id="3" creationId="{AF9B9D5C-0BFA-49D5-BE44-452FE42B30B4}"/>
          </ac:spMkLst>
        </pc:spChg>
      </pc:sldChg>
      <pc:sldChg chg="addSp modSp new mod">
        <pc:chgData name="abdallah abusaleh" userId="d730397cee17aab9" providerId="LiveId" clId="{FF9B6634-DD37-47E3-A54E-5EABC0478FA7}" dt="2020-11-18T22:21:59.265" v="10409" actId="2711"/>
        <pc:sldMkLst>
          <pc:docMk/>
          <pc:sldMk cId="1180985848" sldId="263"/>
        </pc:sldMkLst>
        <pc:spChg chg="mod">
          <ac:chgData name="abdallah abusaleh" userId="d730397cee17aab9" providerId="LiveId" clId="{FF9B6634-DD37-47E3-A54E-5EABC0478FA7}" dt="2020-11-18T14:38:28.156" v="2357" actId="20577"/>
          <ac:spMkLst>
            <pc:docMk/>
            <pc:sldMk cId="1180985848" sldId="263"/>
            <ac:spMk id="2" creationId="{EC705D88-4F04-4A3C-8A07-915944167E8E}"/>
          </ac:spMkLst>
        </pc:spChg>
        <pc:spChg chg="mod">
          <ac:chgData name="abdallah abusaleh" userId="d730397cee17aab9" providerId="LiveId" clId="{FF9B6634-DD37-47E3-A54E-5EABC0478FA7}" dt="2020-11-18T22:21:59.265" v="10409" actId="2711"/>
          <ac:spMkLst>
            <pc:docMk/>
            <pc:sldMk cId="1180985848" sldId="263"/>
            <ac:spMk id="3" creationId="{530B5698-CC1D-4B58-AE0E-2B68FE7BC5A2}"/>
          </ac:spMkLst>
        </pc:spChg>
        <pc:picChg chg="add mod">
          <ac:chgData name="abdallah abusaleh" userId="d730397cee17aab9" providerId="LiveId" clId="{FF9B6634-DD37-47E3-A54E-5EABC0478FA7}" dt="2020-11-18T14:40:51.826" v="2370" actId="1076"/>
          <ac:picMkLst>
            <pc:docMk/>
            <pc:sldMk cId="1180985848" sldId="263"/>
            <ac:picMk id="5" creationId="{7D696B3E-6888-47D0-9064-41EC326EABB1}"/>
          </ac:picMkLst>
        </pc:picChg>
        <pc:picChg chg="add mod">
          <ac:chgData name="abdallah abusaleh" userId="d730397cee17aab9" providerId="LiveId" clId="{FF9B6634-DD37-47E3-A54E-5EABC0478FA7}" dt="2020-11-18T14:40:49.201" v="2369" actId="1076"/>
          <ac:picMkLst>
            <pc:docMk/>
            <pc:sldMk cId="1180985848" sldId="263"/>
            <ac:picMk id="7" creationId="{A0371277-49F3-4205-B49D-2F9D1511E17B}"/>
          </ac:picMkLst>
        </pc:picChg>
      </pc:sldChg>
      <pc:sldChg chg="addSp modSp new mod ord">
        <pc:chgData name="abdallah abusaleh" userId="d730397cee17aab9" providerId="LiveId" clId="{FF9B6634-DD37-47E3-A54E-5EABC0478FA7}" dt="2020-11-22T14:52:24.933" v="11652" actId="1076"/>
        <pc:sldMkLst>
          <pc:docMk/>
          <pc:sldMk cId="628291442" sldId="264"/>
        </pc:sldMkLst>
        <pc:spChg chg="mod">
          <ac:chgData name="abdallah abusaleh" userId="d730397cee17aab9" providerId="LiveId" clId="{FF9B6634-DD37-47E3-A54E-5EABC0478FA7}" dt="2020-11-18T14:48:33.779" v="2499" actId="255"/>
          <ac:spMkLst>
            <pc:docMk/>
            <pc:sldMk cId="628291442" sldId="264"/>
            <ac:spMk id="2" creationId="{AED3A7B7-1756-44FD-AF8A-400128BD5BAB}"/>
          </ac:spMkLst>
        </pc:spChg>
        <pc:spChg chg="mod">
          <ac:chgData name="abdallah abusaleh" userId="d730397cee17aab9" providerId="LiveId" clId="{FF9B6634-DD37-47E3-A54E-5EABC0478FA7}" dt="2020-11-22T11:43:52.308" v="10730" actId="20577"/>
          <ac:spMkLst>
            <pc:docMk/>
            <pc:sldMk cId="628291442" sldId="264"/>
            <ac:spMk id="3" creationId="{1D4D9C2F-874F-44FF-999A-6DBF08320DB0}"/>
          </ac:spMkLst>
        </pc:spChg>
        <pc:picChg chg="add mod">
          <ac:chgData name="abdallah abusaleh" userId="d730397cee17aab9" providerId="LiveId" clId="{FF9B6634-DD37-47E3-A54E-5EABC0478FA7}" dt="2020-11-22T14:52:24.933" v="11652" actId="1076"/>
          <ac:picMkLst>
            <pc:docMk/>
            <pc:sldMk cId="628291442" sldId="264"/>
            <ac:picMk id="5" creationId="{0EC698C3-AD31-40E8-9245-CD5F6A31D724}"/>
          </ac:picMkLst>
        </pc:picChg>
      </pc:sldChg>
      <pc:sldChg chg="addSp modSp new mod ord">
        <pc:chgData name="abdallah abusaleh" userId="d730397cee17aab9" providerId="LiveId" clId="{FF9B6634-DD37-47E3-A54E-5EABC0478FA7}" dt="2020-11-22T11:44:16.559" v="10781" actId="207"/>
        <pc:sldMkLst>
          <pc:docMk/>
          <pc:sldMk cId="4243060019" sldId="265"/>
        </pc:sldMkLst>
        <pc:spChg chg="mod">
          <ac:chgData name="abdallah abusaleh" userId="d730397cee17aab9" providerId="LiveId" clId="{FF9B6634-DD37-47E3-A54E-5EABC0478FA7}" dt="2020-11-18T14:56:55.927" v="2532" actId="20577"/>
          <ac:spMkLst>
            <pc:docMk/>
            <pc:sldMk cId="4243060019" sldId="265"/>
            <ac:spMk id="2" creationId="{5B88E8E3-8F06-4A56-A2EA-22C200B652E0}"/>
          </ac:spMkLst>
        </pc:spChg>
        <pc:spChg chg="mod">
          <ac:chgData name="abdallah abusaleh" userId="d730397cee17aab9" providerId="LiveId" clId="{FF9B6634-DD37-47E3-A54E-5EABC0478FA7}" dt="2020-11-22T11:44:16.559" v="10781" actId="207"/>
          <ac:spMkLst>
            <pc:docMk/>
            <pc:sldMk cId="4243060019" sldId="265"/>
            <ac:spMk id="3" creationId="{B63F1157-827E-4E6C-B939-42873B605B2F}"/>
          </ac:spMkLst>
        </pc:spChg>
        <pc:picChg chg="add mod">
          <ac:chgData name="abdallah abusaleh" userId="d730397cee17aab9" providerId="LiveId" clId="{FF9B6634-DD37-47E3-A54E-5EABC0478FA7}" dt="2020-11-18T15:12:39.925" v="3405" actId="1076"/>
          <ac:picMkLst>
            <pc:docMk/>
            <pc:sldMk cId="4243060019" sldId="265"/>
            <ac:picMk id="5" creationId="{E5870C53-31A7-4780-A65D-A18B1A29288B}"/>
          </ac:picMkLst>
        </pc:picChg>
      </pc:sldChg>
      <pc:sldChg chg="modSp new mod">
        <pc:chgData name="abdallah abusaleh" userId="d730397cee17aab9" providerId="LiveId" clId="{FF9B6634-DD37-47E3-A54E-5EABC0478FA7}" dt="2020-11-18T22:26:52.367" v="10423" actId="27636"/>
        <pc:sldMkLst>
          <pc:docMk/>
          <pc:sldMk cId="1547439692" sldId="266"/>
        </pc:sldMkLst>
        <pc:spChg chg="mod">
          <ac:chgData name="abdallah abusaleh" userId="d730397cee17aab9" providerId="LiveId" clId="{FF9B6634-DD37-47E3-A54E-5EABC0478FA7}" dt="2020-11-18T16:00:41.335" v="3519" actId="1076"/>
          <ac:spMkLst>
            <pc:docMk/>
            <pc:sldMk cId="1547439692" sldId="266"/>
            <ac:spMk id="2" creationId="{45A792EC-AC7A-44AA-8881-16A17049A204}"/>
          </ac:spMkLst>
        </pc:spChg>
        <pc:spChg chg="mod">
          <ac:chgData name="abdallah abusaleh" userId="d730397cee17aab9" providerId="LiveId" clId="{FF9B6634-DD37-47E3-A54E-5EABC0478FA7}" dt="2020-11-18T22:26:52.367" v="10423" actId="27636"/>
          <ac:spMkLst>
            <pc:docMk/>
            <pc:sldMk cId="1547439692" sldId="266"/>
            <ac:spMk id="3" creationId="{8673E27F-1CF0-4950-B076-ADC609494013}"/>
          </ac:spMkLst>
        </pc:spChg>
      </pc:sldChg>
      <pc:sldChg chg="addSp delSp modSp new del mod">
        <pc:chgData name="abdallah abusaleh" userId="d730397cee17aab9" providerId="LiveId" clId="{FF9B6634-DD37-47E3-A54E-5EABC0478FA7}" dt="2020-11-18T22:29:54.310" v="10438" actId="2696"/>
        <pc:sldMkLst>
          <pc:docMk/>
          <pc:sldMk cId="293692445" sldId="267"/>
        </pc:sldMkLst>
        <pc:spChg chg="mod">
          <ac:chgData name="abdallah abusaleh" userId="d730397cee17aab9" providerId="LiveId" clId="{FF9B6634-DD37-47E3-A54E-5EABC0478FA7}" dt="2020-11-18T22:29:48.425" v="10437"/>
          <ac:spMkLst>
            <pc:docMk/>
            <pc:sldMk cId="293692445" sldId="267"/>
            <ac:spMk id="2" creationId="{E3A55F84-9D43-497B-9276-76763E02FE49}"/>
          </ac:spMkLst>
        </pc:spChg>
        <pc:spChg chg="mod">
          <ac:chgData name="abdallah abusaleh" userId="d730397cee17aab9" providerId="LiveId" clId="{FF9B6634-DD37-47E3-A54E-5EABC0478FA7}" dt="2020-11-18T22:29:48.425" v="10437"/>
          <ac:spMkLst>
            <pc:docMk/>
            <pc:sldMk cId="293692445" sldId="267"/>
            <ac:spMk id="3" creationId="{8A3B4D2D-B873-430E-B4ED-A7295B3CF10A}"/>
          </ac:spMkLst>
        </pc:spChg>
        <pc:spChg chg="add del mod">
          <ac:chgData name="abdallah abusaleh" userId="d730397cee17aab9" providerId="LiveId" clId="{FF9B6634-DD37-47E3-A54E-5EABC0478FA7}" dt="2020-11-18T22:29:48.425" v="10437"/>
          <ac:spMkLst>
            <pc:docMk/>
            <pc:sldMk cId="293692445" sldId="267"/>
            <ac:spMk id="6" creationId="{E0C529E2-0E91-4FDA-B409-EA3129AE96F1}"/>
          </ac:spMkLst>
        </pc:spChg>
        <pc:spChg chg="add del mod">
          <ac:chgData name="abdallah abusaleh" userId="d730397cee17aab9" providerId="LiveId" clId="{FF9B6634-DD37-47E3-A54E-5EABC0478FA7}" dt="2020-11-18T22:29:48.425" v="10437"/>
          <ac:spMkLst>
            <pc:docMk/>
            <pc:sldMk cId="293692445" sldId="267"/>
            <ac:spMk id="7" creationId="{7CF47E0D-3479-467E-A5CC-A45F247A982F}"/>
          </ac:spMkLst>
        </pc:spChg>
        <pc:picChg chg="add del mod">
          <ac:chgData name="abdallah abusaleh" userId="d730397cee17aab9" providerId="LiveId" clId="{FF9B6634-DD37-47E3-A54E-5EABC0478FA7}" dt="2020-11-18T22:29:45.089" v="10436" actId="478"/>
          <ac:picMkLst>
            <pc:docMk/>
            <pc:sldMk cId="293692445" sldId="267"/>
            <ac:picMk id="5" creationId="{AA9F5D38-BFEB-4DBB-A835-4F8C2C1DA56D}"/>
          </ac:picMkLst>
        </pc:picChg>
      </pc:sldChg>
      <pc:sldChg chg="modSp new mod">
        <pc:chgData name="abdallah abusaleh" userId="d730397cee17aab9" providerId="LiveId" clId="{FF9B6634-DD37-47E3-A54E-5EABC0478FA7}" dt="2020-11-23T04:12:35.187" v="11733" actId="20577"/>
        <pc:sldMkLst>
          <pc:docMk/>
          <pc:sldMk cId="742432661" sldId="268"/>
        </pc:sldMkLst>
        <pc:spChg chg="mod">
          <ac:chgData name="abdallah abusaleh" userId="d730397cee17aab9" providerId="LiveId" clId="{FF9B6634-DD37-47E3-A54E-5EABC0478FA7}" dt="2020-11-18T16:09:37.131" v="3666" actId="20577"/>
          <ac:spMkLst>
            <pc:docMk/>
            <pc:sldMk cId="742432661" sldId="268"/>
            <ac:spMk id="2" creationId="{4FA49D47-CF26-4539-AA77-7007ED40E8FD}"/>
          </ac:spMkLst>
        </pc:spChg>
        <pc:spChg chg="mod">
          <ac:chgData name="abdallah abusaleh" userId="d730397cee17aab9" providerId="LiveId" clId="{FF9B6634-DD37-47E3-A54E-5EABC0478FA7}" dt="2020-11-23T04:12:35.187" v="11733" actId="20577"/>
          <ac:spMkLst>
            <pc:docMk/>
            <pc:sldMk cId="742432661" sldId="268"/>
            <ac:spMk id="3" creationId="{E9F3197A-ED75-4F2E-B7CD-586532E8E3DA}"/>
          </ac:spMkLst>
        </pc:spChg>
      </pc:sldChg>
      <pc:sldChg chg="addSp delSp modSp new mod ord">
        <pc:chgData name="abdallah abusaleh" userId="d730397cee17aab9" providerId="LiveId" clId="{FF9B6634-DD37-47E3-A54E-5EABC0478FA7}" dt="2020-11-22T11:46:19.538" v="10859" actId="2711"/>
        <pc:sldMkLst>
          <pc:docMk/>
          <pc:sldMk cId="2833082275" sldId="269"/>
        </pc:sldMkLst>
        <pc:spChg chg="mod">
          <ac:chgData name="abdallah abusaleh" userId="d730397cee17aab9" providerId="LiveId" clId="{FF9B6634-DD37-47E3-A54E-5EABC0478FA7}" dt="2020-11-18T16:19:22.065" v="3952" actId="20577"/>
          <ac:spMkLst>
            <pc:docMk/>
            <pc:sldMk cId="2833082275" sldId="269"/>
            <ac:spMk id="2" creationId="{738C574E-E4E5-4EC4-81AB-584EC40C8B21}"/>
          </ac:spMkLst>
        </pc:spChg>
        <pc:spChg chg="del">
          <ac:chgData name="abdallah abusaleh" userId="d730397cee17aab9" providerId="LiveId" clId="{FF9B6634-DD37-47E3-A54E-5EABC0478FA7}" dt="2020-11-18T16:19:56.960" v="3953" actId="931"/>
          <ac:spMkLst>
            <pc:docMk/>
            <pc:sldMk cId="2833082275" sldId="269"/>
            <ac:spMk id="3" creationId="{1F0EBE34-77CC-4625-B6DE-13A1C0670C79}"/>
          </ac:spMkLst>
        </pc:spChg>
        <pc:spChg chg="add mod">
          <ac:chgData name="abdallah abusaleh" userId="d730397cee17aab9" providerId="LiveId" clId="{FF9B6634-DD37-47E3-A54E-5EABC0478FA7}" dt="2020-11-22T11:46:19.538" v="10859" actId="2711"/>
          <ac:spMkLst>
            <pc:docMk/>
            <pc:sldMk cId="2833082275" sldId="269"/>
            <ac:spMk id="7" creationId="{ADE99621-FC57-45C2-9BCA-58F20A8F43B9}"/>
          </ac:spMkLst>
        </pc:spChg>
        <pc:picChg chg="add del mod">
          <ac:chgData name="abdallah abusaleh" userId="d730397cee17aab9" providerId="LiveId" clId="{FF9B6634-DD37-47E3-A54E-5EABC0478FA7}" dt="2020-11-18T16:25:49.581" v="3964" actId="478"/>
          <ac:picMkLst>
            <pc:docMk/>
            <pc:sldMk cId="2833082275" sldId="269"/>
            <ac:picMk id="5" creationId="{9D385E73-3ADE-4F77-8D36-694EED09AAB0}"/>
          </ac:picMkLst>
        </pc:picChg>
        <pc:picChg chg="add mod">
          <ac:chgData name="abdallah abusaleh" userId="d730397cee17aab9" providerId="LiveId" clId="{FF9B6634-DD37-47E3-A54E-5EABC0478FA7}" dt="2020-11-22T11:42:47.907" v="10727" actId="1076"/>
          <ac:picMkLst>
            <pc:docMk/>
            <pc:sldMk cId="2833082275" sldId="269"/>
            <ac:picMk id="9" creationId="{09B987A6-48EC-4F88-9F39-414742548C79}"/>
          </ac:picMkLst>
        </pc:picChg>
      </pc:sldChg>
      <pc:sldChg chg="new del">
        <pc:chgData name="abdallah abusaleh" userId="d730397cee17aab9" providerId="LiveId" clId="{FF9B6634-DD37-47E3-A54E-5EABC0478FA7}" dt="2020-11-18T16:18:27.717" v="3950" actId="680"/>
        <pc:sldMkLst>
          <pc:docMk/>
          <pc:sldMk cId="3956042151" sldId="269"/>
        </pc:sldMkLst>
      </pc:sldChg>
      <pc:sldChg chg="modSp new mod">
        <pc:chgData name="abdallah abusaleh" userId="d730397cee17aab9" providerId="LiveId" clId="{FF9B6634-DD37-47E3-A54E-5EABC0478FA7}" dt="2020-11-18T22:47:42.717" v="10504" actId="2711"/>
        <pc:sldMkLst>
          <pc:docMk/>
          <pc:sldMk cId="2919628612" sldId="270"/>
        </pc:sldMkLst>
        <pc:spChg chg="mod">
          <ac:chgData name="abdallah abusaleh" userId="d730397cee17aab9" providerId="LiveId" clId="{FF9B6634-DD37-47E3-A54E-5EABC0478FA7}" dt="2020-11-18T22:47:35.832" v="10503" actId="2711"/>
          <ac:spMkLst>
            <pc:docMk/>
            <pc:sldMk cId="2919628612" sldId="270"/>
            <ac:spMk id="2" creationId="{A3F9CF23-BEF7-4A1E-BBF8-8D3D92B31C02}"/>
          </ac:spMkLst>
        </pc:spChg>
        <pc:spChg chg="mod">
          <ac:chgData name="abdallah abusaleh" userId="d730397cee17aab9" providerId="LiveId" clId="{FF9B6634-DD37-47E3-A54E-5EABC0478FA7}" dt="2020-11-18T22:47:42.717" v="10504" actId="2711"/>
          <ac:spMkLst>
            <pc:docMk/>
            <pc:sldMk cId="2919628612" sldId="270"/>
            <ac:spMk id="3" creationId="{410A0D0C-BCFC-4773-B88F-C151BE42526E}"/>
          </ac:spMkLst>
        </pc:spChg>
      </pc:sldChg>
      <pc:sldChg chg="addSp modSp new mod">
        <pc:chgData name="abdallah abusaleh" userId="d730397cee17aab9" providerId="LiveId" clId="{FF9B6634-DD37-47E3-A54E-5EABC0478FA7}" dt="2020-11-18T16:56:29.952" v="4835" actId="20577"/>
        <pc:sldMkLst>
          <pc:docMk/>
          <pc:sldMk cId="395570948" sldId="271"/>
        </pc:sldMkLst>
        <pc:spChg chg="mod">
          <ac:chgData name="abdallah abusaleh" userId="d730397cee17aab9" providerId="LiveId" clId="{FF9B6634-DD37-47E3-A54E-5EABC0478FA7}" dt="2020-11-18T16:46:20.079" v="4633" actId="20577"/>
          <ac:spMkLst>
            <pc:docMk/>
            <pc:sldMk cId="395570948" sldId="271"/>
            <ac:spMk id="2" creationId="{318D8A0B-D9D4-4096-BB95-887BD58E66F0}"/>
          </ac:spMkLst>
        </pc:spChg>
        <pc:spChg chg="mod">
          <ac:chgData name="abdallah abusaleh" userId="d730397cee17aab9" providerId="LiveId" clId="{FF9B6634-DD37-47E3-A54E-5EABC0478FA7}" dt="2020-11-18T16:56:29.952" v="4835" actId="20577"/>
          <ac:spMkLst>
            <pc:docMk/>
            <pc:sldMk cId="395570948" sldId="271"/>
            <ac:spMk id="3" creationId="{7F0EA2F8-7856-48B8-9313-DD2A4CE8DA9B}"/>
          </ac:spMkLst>
        </pc:spChg>
        <pc:picChg chg="add mod">
          <ac:chgData name="abdallah abusaleh" userId="d730397cee17aab9" providerId="LiveId" clId="{FF9B6634-DD37-47E3-A54E-5EABC0478FA7}" dt="2020-11-18T16:50:39.923" v="4793" actId="1076"/>
          <ac:picMkLst>
            <pc:docMk/>
            <pc:sldMk cId="395570948" sldId="271"/>
            <ac:picMk id="5" creationId="{2870C1F7-AA9F-4E13-9D71-BED61FAAE532}"/>
          </ac:picMkLst>
        </pc:picChg>
        <pc:picChg chg="add mod">
          <ac:chgData name="abdallah abusaleh" userId="d730397cee17aab9" providerId="LiveId" clId="{FF9B6634-DD37-47E3-A54E-5EABC0478FA7}" dt="2020-11-18T16:53:09.883" v="4799" actId="1076"/>
          <ac:picMkLst>
            <pc:docMk/>
            <pc:sldMk cId="395570948" sldId="271"/>
            <ac:picMk id="7" creationId="{700C909C-05A9-4ADC-A96E-F26BA221D2BD}"/>
          </ac:picMkLst>
        </pc:picChg>
        <pc:picChg chg="add mod">
          <ac:chgData name="abdallah abusaleh" userId="d730397cee17aab9" providerId="LiveId" clId="{FF9B6634-DD37-47E3-A54E-5EABC0478FA7}" dt="2020-11-18T16:54:45.834" v="4803" actId="14100"/>
          <ac:picMkLst>
            <pc:docMk/>
            <pc:sldMk cId="395570948" sldId="271"/>
            <ac:picMk id="9" creationId="{3221EBBF-8242-418A-BD14-BA4B21F8EC77}"/>
          </ac:picMkLst>
        </pc:picChg>
      </pc:sldChg>
      <pc:sldChg chg="modSp new mod">
        <pc:chgData name="abdallah abusaleh" userId="d730397cee17aab9" providerId="LiveId" clId="{FF9B6634-DD37-47E3-A54E-5EABC0478FA7}" dt="2020-11-18T22:47:57.974" v="10506" actId="2711"/>
        <pc:sldMkLst>
          <pc:docMk/>
          <pc:sldMk cId="4257017985" sldId="272"/>
        </pc:sldMkLst>
        <pc:spChg chg="mod">
          <ac:chgData name="abdallah abusaleh" userId="d730397cee17aab9" providerId="LiveId" clId="{FF9B6634-DD37-47E3-A54E-5EABC0478FA7}" dt="2020-11-18T22:47:49.824" v="10505" actId="2711"/>
          <ac:spMkLst>
            <pc:docMk/>
            <pc:sldMk cId="4257017985" sldId="272"/>
            <ac:spMk id="2" creationId="{E3F48018-F6B3-47B4-87AD-43D3103E5B10}"/>
          </ac:spMkLst>
        </pc:spChg>
        <pc:spChg chg="mod">
          <ac:chgData name="abdallah abusaleh" userId="d730397cee17aab9" providerId="LiveId" clId="{FF9B6634-DD37-47E3-A54E-5EABC0478FA7}" dt="2020-11-18T22:47:57.974" v="10506" actId="2711"/>
          <ac:spMkLst>
            <pc:docMk/>
            <pc:sldMk cId="4257017985" sldId="272"/>
            <ac:spMk id="3" creationId="{B629D796-91AA-438B-A6D9-7ADE9B91B9AB}"/>
          </ac:spMkLst>
        </pc:spChg>
      </pc:sldChg>
      <pc:sldChg chg="modSp new mod">
        <pc:chgData name="abdallah abusaleh" userId="d730397cee17aab9" providerId="LiveId" clId="{FF9B6634-DD37-47E3-A54E-5EABC0478FA7}" dt="2020-11-18T22:48:10.773" v="10508" actId="2711"/>
        <pc:sldMkLst>
          <pc:docMk/>
          <pc:sldMk cId="3630417480" sldId="273"/>
        </pc:sldMkLst>
        <pc:spChg chg="mod">
          <ac:chgData name="abdallah abusaleh" userId="d730397cee17aab9" providerId="LiveId" clId="{FF9B6634-DD37-47E3-A54E-5EABC0478FA7}" dt="2020-11-18T22:48:04.859" v="10507" actId="2711"/>
          <ac:spMkLst>
            <pc:docMk/>
            <pc:sldMk cId="3630417480" sldId="273"/>
            <ac:spMk id="2" creationId="{5173D2CC-0AD3-41E0-8937-ABA99FEC1074}"/>
          </ac:spMkLst>
        </pc:spChg>
        <pc:spChg chg="mod">
          <ac:chgData name="abdallah abusaleh" userId="d730397cee17aab9" providerId="LiveId" clId="{FF9B6634-DD37-47E3-A54E-5EABC0478FA7}" dt="2020-11-18T22:48:10.773" v="10508" actId="2711"/>
          <ac:spMkLst>
            <pc:docMk/>
            <pc:sldMk cId="3630417480" sldId="273"/>
            <ac:spMk id="3" creationId="{83D71C86-2F8E-4B80-BBEE-BEC40EF36383}"/>
          </ac:spMkLst>
        </pc:spChg>
      </pc:sldChg>
      <pc:sldChg chg="modSp new mod">
        <pc:chgData name="abdallah abusaleh" userId="d730397cee17aab9" providerId="LiveId" clId="{FF9B6634-DD37-47E3-A54E-5EABC0478FA7}" dt="2020-11-22T13:43:12.325" v="11412" actId="27636"/>
        <pc:sldMkLst>
          <pc:docMk/>
          <pc:sldMk cId="79323223" sldId="274"/>
        </pc:sldMkLst>
        <pc:spChg chg="mod">
          <ac:chgData name="abdallah abusaleh" userId="d730397cee17aab9" providerId="LiveId" clId="{FF9B6634-DD37-47E3-A54E-5EABC0478FA7}" dt="2020-11-18T22:49:10.818" v="10509" actId="2711"/>
          <ac:spMkLst>
            <pc:docMk/>
            <pc:sldMk cId="79323223" sldId="274"/>
            <ac:spMk id="2" creationId="{FD90279C-EF91-42CF-AAA0-96B401854BD7}"/>
          </ac:spMkLst>
        </pc:spChg>
        <pc:spChg chg="mod">
          <ac:chgData name="abdallah abusaleh" userId="d730397cee17aab9" providerId="LiveId" clId="{FF9B6634-DD37-47E3-A54E-5EABC0478FA7}" dt="2020-11-22T13:43:12.325" v="11412" actId="27636"/>
          <ac:spMkLst>
            <pc:docMk/>
            <pc:sldMk cId="79323223" sldId="274"/>
            <ac:spMk id="3" creationId="{A36AA46A-FD13-4175-872D-D88DA59CA882}"/>
          </ac:spMkLst>
        </pc:spChg>
      </pc:sldChg>
      <pc:sldChg chg="modSp new mod">
        <pc:chgData name="abdallah abusaleh" userId="d730397cee17aab9" providerId="LiveId" clId="{FF9B6634-DD37-47E3-A54E-5EABC0478FA7}" dt="2020-11-18T22:52:21.221" v="10541" actId="5793"/>
        <pc:sldMkLst>
          <pc:docMk/>
          <pc:sldMk cId="2420053634" sldId="275"/>
        </pc:sldMkLst>
        <pc:spChg chg="mod">
          <ac:chgData name="abdallah abusaleh" userId="d730397cee17aab9" providerId="LiveId" clId="{FF9B6634-DD37-47E3-A54E-5EABC0478FA7}" dt="2020-11-18T22:49:35.896" v="10511" actId="2711"/>
          <ac:spMkLst>
            <pc:docMk/>
            <pc:sldMk cId="2420053634" sldId="275"/>
            <ac:spMk id="2" creationId="{CA77CC0F-3ED1-47C3-8854-E0611B13BCF8}"/>
          </ac:spMkLst>
        </pc:spChg>
        <pc:spChg chg="mod">
          <ac:chgData name="abdallah abusaleh" userId="d730397cee17aab9" providerId="LiveId" clId="{FF9B6634-DD37-47E3-A54E-5EABC0478FA7}" dt="2020-11-18T22:52:21.221" v="10541" actId="5793"/>
          <ac:spMkLst>
            <pc:docMk/>
            <pc:sldMk cId="2420053634" sldId="275"/>
            <ac:spMk id="3" creationId="{B3D0359E-2100-4E64-820C-0066A137A559}"/>
          </ac:spMkLst>
        </pc:spChg>
      </pc:sldChg>
      <pc:sldChg chg="addSp modSp new mod">
        <pc:chgData name="abdallah abusaleh" userId="d730397cee17aab9" providerId="LiveId" clId="{FF9B6634-DD37-47E3-A54E-5EABC0478FA7}" dt="2020-11-23T04:19:58.225" v="11740" actId="20577"/>
        <pc:sldMkLst>
          <pc:docMk/>
          <pc:sldMk cId="1589318585" sldId="276"/>
        </pc:sldMkLst>
        <pc:spChg chg="mod">
          <ac:chgData name="abdallah abusaleh" userId="d730397cee17aab9" providerId="LiveId" clId="{FF9B6634-DD37-47E3-A54E-5EABC0478FA7}" dt="2020-11-18T18:43:14.639" v="6184" actId="20577"/>
          <ac:spMkLst>
            <pc:docMk/>
            <pc:sldMk cId="1589318585" sldId="276"/>
            <ac:spMk id="2" creationId="{3BC1DF8E-3404-45C8-B040-73F3FB3D86FC}"/>
          </ac:spMkLst>
        </pc:spChg>
        <pc:spChg chg="mod">
          <ac:chgData name="abdallah abusaleh" userId="d730397cee17aab9" providerId="LiveId" clId="{FF9B6634-DD37-47E3-A54E-5EABC0478FA7}" dt="2020-11-23T04:19:58.225" v="11740" actId="20577"/>
          <ac:spMkLst>
            <pc:docMk/>
            <pc:sldMk cId="1589318585" sldId="276"/>
            <ac:spMk id="3" creationId="{ADF40D63-3A13-479A-989A-AF678AB84BBF}"/>
          </ac:spMkLst>
        </pc:spChg>
        <pc:picChg chg="add mod">
          <ac:chgData name="abdallah abusaleh" userId="d730397cee17aab9" providerId="LiveId" clId="{FF9B6634-DD37-47E3-A54E-5EABC0478FA7}" dt="2020-11-18T18:46:50.264" v="6310" actId="14100"/>
          <ac:picMkLst>
            <pc:docMk/>
            <pc:sldMk cId="1589318585" sldId="276"/>
            <ac:picMk id="5" creationId="{26108493-F154-4554-8D95-70165420D9EF}"/>
          </ac:picMkLst>
        </pc:picChg>
      </pc:sldChg>
      <pc:sldChg chg="modSp new mod">
        <pc:chgData name="abdallah abusaleh" userId="d730397cee17aab9" providerId="LiveId" clId="{FF9B6634-DD37-47E3-A54E-5EABC0478FA7}" dt="2020-11-18T22:52:49.488" v="10545" actId="20577"/>
        <pc:sldMkLst>
          <pc:docMk/>
          <pc:sldMk cId="3755522903" sldId="277"/>
        </pc:sldMkLst>
        <pc:spChg chg="mod">
          <ac:chgData name="abdallah abusaleh" userId="d730397cee17aab9" providerId="LiveId" clId="{FF9B6634-DD37-47E3-A54E-5EABC0478FA7}" dt="2020-11-18T22:52:49.488" v="10545" actId="20577"/>
          <ac:spMkLst>
            <pc:docMk/>
            <pc:sldMk cId="3755522903" sldId="277"/>
            <ac:spMk id="2" creationId="{9521B400-D223-4D5B-8837-1767E8CDE229}"/>
          </ac:spMkLst>
        </pc:spChg>
        <pc:spChg chg="mod">
          <ac:chgData name="abdallah abusaleh" userId="d730397cee17aab9" providerId="LiveId" clId="{FF9B6634-DD37-47E3-A54E-5EABC0478FA7}" dt="2020-11-18T18:58:12.711" v="6406" actId="207"/>
          <ac:spMkLst>
            <pc:docMk/>
            <pc:sldMk cId="3755522903" sldId="277"/>
            <ac:spMk id="3" creationId="{7D422CCD-0072-41B2-A235-42B5885F8D38}"/>
          </ac:spMkLst>
        </pc:spChg>
      </pc:sldChg>
      <pc:sldChg chg="addSp modSp new mod">
        <pc:chgData name="abdallah abusaleh" userId="d730397cee17aab9" providerId="LiveId" clId="{FF9B6634-DD37-47E3-A54E-5EABC0478FA7}" dt="2020-11-23T04:24:21.334" v="11797" actId="5793"/>
        <pc:sldMkLst>
          <pc:docMk/>
          <pc:sldMk cId="4272288478" sldId="278"/>
        </pc:sldMkLst>
        <pc:spChg chg="mod">
          <ac:chgData name="abdallah abusaleh" userId="d730397cee17aab9" providerId="LiveId" clId="{FF9B6634-DD37-47E3-A54E-5EABC0478FA7}" dt="2020-11-18T18:58:37.354" v="6408" actId="20577"/>
          <ac:spMkLst>
            <pc:docMk/>
            <pc:sldMk cId="4272288478" sldId="278"/>
            <ac:spMk id="2" creationId="{BF57D82B-98E3-4C60-BE05-E877C5A2CAD7}"/>
          </ac:spMkLst>
        </pc:spChg>
        <pc:spChg chg="mod">
          <ac:chgData name="abdallah abusaleh" userId="d730397cee17aab9" providerId="LiveId" clId="{FF9B6634-DD37-47E3-A54E-5EABC0478FA7}" dt="2020-11-23T04:24:21.334" v="11797" actId="5793"/>
          <ac:spMkLst>
            <pc:docMk/>
            <pc:sldMk cId="4272288478" sldId="278"/>
            <ac:spMk id="3" creationId="{1B1CB258-88A1-4EAC-837D-29388318FCC2}"/>
          </ac:spMkLst>
        </pc:spChg>
        <pc:spChg chg="add mod">
          <ac:chgData name="abdallah abusaleh" userId="d730397cee17aab9" providerId="LiveId" clId="{FF9B6634-DD37-47E3-A54E-5EABC0478FA7}" dt="2020-11-18T19:14:34.097" v="6677" actId="1076"/>
          <ac:spMkLst>
            <pc:docMk/>
            <pc:sldMk cId="4272288478" sldId="278"/>
            <ac:spMk id="5" creationId="{EF5B94C3-E9AD-48BF-ABE6-957A6F847F8E}"/>
          </ac:spMkLst>
        </pc:spChg>
      </pc:sldChg>
      <pc:sldChg chg="modSp new mod">
        <pc:chgData name="abdallah abusaleh" userId="d730397cee17aab9" providerId="LiveId" clId="{FF9B6634-DD37-47E3-A54E-5EABC0478FA7}" dt="2020-11-18T22:53:44.457" v="10548" actId="2711"/>
        <pc:sldMkLst>
          <pc:docMk/>
          <pc:sldMk cId="1144801085" sldId="279"/>
        </pc:sldMkLst>
        <pc:spChg chg="mod">
          <ac:chgData name="abdallah abusaleh" userId="d730397cee17aab9" providerId="LiveId" clId="{FF9B6634-DD37-47E3-A54E-5EABC0478FA7}" dt="2020-11-18T19:17:58.425" v="6861" actId="20577"/>
          <ac:spMkLst>
            <pc:docMk/>
            <pc:sldMk cId="1144801085" sldId="279"/>
            <ac:spMk id="2" creationId="{1300FEFF-22F5-487D-B0D4-79DDEC2FA64B}"/>
          </ac:spMkLst>
        </pc:spChg>
        <pc:spChg chg="mod">
          <ac:chgData name="abdallah abusaleh" userId="d730397cee17aab9" providerId="LiveId" clId="{FF9B6634-DD37-47E3-A54E-5EABC0478FA7}" dt="2020-11-18T22:53:44.457" v="10548" actId="2711"/>
          <ac:spMkLst>
            <pc:docMk/>
            <pc:sldMk cId="1144801085" sldId="279"/>
            <ac:spMk id="3" creationId="{E0C41431-DC5E-437C-B617-5028C13BDCB5}"/>
          </ac:spMkLst>
        </pc:spChg>
      </pc:sldChg>
      <pc:sldChg chg="modSp new mod">
        <pc:chgData name="abdallah abusaleh" userId="d730397cee17aab9" providerId="LiveId" clId="{FF9B6634-DD37-47E3-A54E-5EABC0478FA7}" dt="2020-11-22T13:33:15.687" v="11392" actId="20577"/>
        <pc:sldMkLst>
          <pc:docMk/>
          <pc:sldMk cId="3635221619" sldId="280"/>
        </pc:sldMkLst>
        <pc:spChg chg="mod">
          <ac:chgData name="abdallah abusaleh" userId="d730397cee17aab9" providerId="LiveId" clId="{FF9B6634-DD37-47E3-A54E-5EABC0478FA7}" dt="2020-11-18T22:55:58.414" v="10621" actId="2711"/>
          <ac:spMkLst>
            <pc:docMk/>
            <pc:sldMk cId="3635221619" sldId="280"/>
            <ac:spMk id="2" creationId="{EE2D825E-4D2C-4ECF-BD9A-8510545EE926}"/>
          </ac:spMkLst>
        </pc:spChg>
        <pc:spChg chg="mod">
          <ac:chgData name="abdallah abusaleh" userId="d730397cee17aab9" providerId="LiveId" clId="{FF9B6634-DD37-47E3-A54E-5EABC0478FA7}" dt="2020-11-22T13:33:15.687" v="11392" actId="20577"/>
          <ac:spMkLst>
            <pc:docMk/>
            <pc:sldMk cId="3635221619" sldId="280"/>
            <ac:spMk id="3" creationId="{BB7D0BD1-7AA9-4D24-B5E1-F460FAA7B8C0}"/>
          </ac:spMkLst>
        </pc:spChg>
      </pc:sldChg>
      <pc:sldChg chg="modSp new mod ord">
        <pc:chgData name="abdallah abusaleh" userId="d730397cee17aab9" providerId="LiveId" clId="{FF9B6634-DD37-47E3-A54E-5EABC0478FA7}" dt="2020-11-23T04:29:55.279" v="11798" actId="20577"/>
        <pc:sldMkLst>
          <pc:docMk/>
          <pc:sldMk cId="2155060010" sldId="281"/>
        </pc:sldMkLst>
        <pc:spChg chg="mod">
          <ac:chgData name="abdallah abusaleh" userId="d730397cee17aab9" providerId="LiveId" clId="{FF9B6634-DD37-47E3-A54E-5EABC0478FA7}" dt="2020-11-18T19:28:24.253" v="7033" actId="20577"/>
          <ac:spMkLst>
            <pc:docMk/>
            <pc:sldMk cId="2155060010" sldId="281"/>
            <ac:spMk id="2" creationId="{2F8CE16A-6E07-4ABC-BCC9-4FD5E30A3FF7}"/>
          </ac:spMkLst>
        </pc:spChg>
        <pc:spChg chg="mod">
          <ac:chgData name="abdallah abusaleh" userId="d730397cee17aab9" providerId="LiveId" clId="{FF9B6634-DD37-47E3-A54E-5EABC0478FA7}" dt="2020-11-23T04:29:55.279" v="11798" actId="20577"/>
          <ac:spMkLst>
            <pc:docMk/>
            <pc:sldMk cId="2155060010" sldId="281"/>
            <ac:spMk id="3" creationId="{DD3EF420-182F-49EE-B956-2C022AA88081}"/>
          </ac:spMkLst>
        </pc:spChg>
      </pc:sldChg>
      <pc:sldChg chg="modSp new mod">
        <pc:chgData name="abdallah abusaleh" userId="d730397cee17aab9" providerId="LiveId" clId="{FF9B6634-DD37-47E3-A54E-5EABC0478FA7}" dt="2020-11-18T22:56:19.352" v="10623" actId="2711"/>
        <pc:sldMkLst>
          <pc:docMk/>
          <pc:sldMk cId="602539994" sldId="282"/>
        </pc:sldMkLst>
        <pc:spChg chg="mod">
          <ac:chgData name="abdallah abusaleh" userId="d730397cee17aab9" providerId="LiveId" clId="{FF9B6634-DD37-47E3-A54E-5EABC0478FA7}" dt="2020-11-18T20:05:51.831" v="7299" actId="20577"/>
          <ac:spMkLst>
            <pc:docMk/>
            <pc:sldMk cId="602539994" sldId="282"/>
            <ac:spMk id="2" creationId="{442FD52C-26D9-4ABB-B116-9E7E4F5B8E3D}"/>
          </ac:spMkLst>
        </pc:spChg>
        <pc:spChg chg="mod">
          <ac:chgData name="abdallah abusaleh" userId="d730397cee17aab9" providerId="LiveId" clId="{FF9B6634-DD37-47E3-A54E-5EABC0478FA7}" dt="2020-11-18T22:56:19.352" v="10623" actId="2711"/>
          <ac:spMkLst>
            <pc:docMk/>
            <pc:sldMk cId="602539994" sldId="282"/>
            <ac:spMk id="3" creationId="{DC3F1E46-C675-4AB9-90E2-291A7623D94C}"/>
          </ac:spMkLst>
        </pc:spChg>
      </pc:sldChg>
      <pc:sldChg chg="modSp new mod">
        <pc:chgData name="abdallah abusaleh" userId="d730397cee17aab9" providerId="LiveId" clId="{FF9B6634-DD37-47E3-A54E-5EABC0478FA7}" dt="2020-11-23T04:34:18.833" v="11800" actId="207"/>
        <pc:sldMkLst>
          <pc:docMk/>
          <pc:sldMk cId="3026191175" sldId="283"/>
        </pc:sldMkLst>
        <pc:spChg chg="mod">
          <ac:chgData name="abdallah abusaleh" userId="d730397cee17aab9" providerId="LiveId" clId="{FF9B6634-DD37-47E3-A54E-5EABC0478FA7}" dt="2020-11-18T22:56:38.064" v="10625" actId="2711"/>
          <ac:spMkLst>
            <pc:docMk/>
            <pc:sldMk cId="3026191175" sldId="283"/>
            <ac:spMk id="2" creationId="{076C86C3-F783-456D-8DCB-7A9A1A8FCBAF}"/>
          </ac:spMkLst>
        </pc:spChg>
        <pc:spChg chg="mod">
          <ac:chgData name="abdallah abusaleh" userId="d730397cee17aab9" providerId="LiveId" clId="{FF9B6634-DD37-47E3-A54E-5EABC0478FA7}" dt="2020-11-23T04:34:18.833" v="11800" actId="207"/>
          <ac:spMkLst>
            <pc:docMk/>
            <pc:sldMk cId="3026191175" sldId="283"/>
            <ac:spMk id="3" creationId="{2F921F31-8C2D-420E-885E-EB4815571943}"/>
          </ac:spMkLst>
        </pc:spChg>
      </pc:sldChg>
      <pc:sldChg chg="modSp new mod">
        <pc:chgData name="abdallah abusaleh" userId="d730397cee17aab9" providerId="LiveId" clId="{FF9B6634-DD37-47E3-A54E-5EABC0478FA7}" dt="2020-11-22T13:39:57.770" v="11395" actId="1076"/>
        <pc:sldMkLst>
          <pc:docMk/>
          <pc:sldMk cId="3081251522" sldId="284"/>
        </pc:sldMkLst>
        <pc:spChg chg="mod">
          <ac:chgData name="abdallah abusaleh" userId="d730397cee17aab9" providerId="LiveId" clId="{FF9B6634-DD37-47E3-A54E-5EABC0478FA7}" dt="2020-11-18T20:23:32.619" v="7772" actId="20577"/>
          <ac:spMkLst>
            <pc:docMk/>
            <pc:sldMk cId="3081251522" sldId="284"/>
            <ac:spMk id="2" creationId="{69023FCB-480C-485A-AA18-532E1E6C3865}"/>
          </ac:spMkLst>
        </pc:spChg>
        <pc:spChg chg="mod">
          <ac:chgData name="abdallah abusaleh" userId="d730397cee17aab9" providerId="LiveId" clId="{FF9B6634-DD37-47E3-A54E-5EABC0478FA7}" dt="2020-11-22T13:39:57.770" v="11395" actId="1076"/>
          <ac:spMkLst>
            <pc:docMk/>
            <pc:sldMk cId="3081251522" sldId="284"/>
            <ac:spMk id="3" creationId="{26105A7E-1546-43FE-AB34-08E6D5CB2047}"/>
          </ac:spMkLst>
        </pc:spChg>
      </pc:sldChg>
      <pc:sldChg chg="modSp new mod">
        <pc:chgData name="abdallah abusaleh" userId="d730397cee17aab9" providerId="LiveId" clId="{FF9B6634-DD37-47E3-A54E-5EABC0478FA7}" dt="2020-11-22T16:15:52.804" v="11713" actId="20577"/>
        <pc:sldMkLst>
          <pc:docMk/>
          <pc:sldMk cId="2296584549" sldId="285"/>
        </pc:sldMkLst>
        <pc:spChg chg="mod">
          <ac:chgData name="abdallah abusaleh" userId="d730397cee17aab9" providerId="LiveId" clId="{FF9B6634-DD37-47E3-A54E-5EABC0478FA7}" dt="2020-11-22T16:15:52.804" v="11713" actId="20577"/>
          <ac:spMkLst>
            <pc:docMk/>
            <pc:sldMk cId="2296584549" sldId="285"/>
            <ac:spMk id="2" creationId="{2424AE1E-3EE0-4541-8F35-074CDA0CBE7E}"/>
          </ac:spMkLst>
        </pc:spChg>
        <pc:spChg chg="mod">
          <ac:chgData name="abdallah abusaleh" userId="d730397cee17aab9" providerId="LiveId" clId="{FF9B6634-DD37-47E3-A54E-5EABC0478FA7}" dt="2020-11-22T13:42:30.735" v="11397" actId="27636"/>
          <ac:spMkLst>
            <pc:docMk/>
            <pc:sldMk cId="2296584549" sldId="285"/>
            <ac:spMk id="3" creationId="{45CE7275-3A63-4076-A590-EEC41BBA27F8}"/>
          </ac:spMkLst>
        </pc:spChg>
      </pc:sldChg>
      <pc:sldChg chg="addSp modSp new mod">
        <pc:chgData name="abdallah abusaleh" userId="d730397cee17aab9" providerId="LiveId" clId="{FF9B6634-DD37-47E3-A54E-5EABC0478FA7}" dt="2020-11-22T16:23:54.763" v="11716" actId="1076"/>
        <pc:sldMkLst>
          <pc:docMk/>
          <pc:sldMk cId="2648014573" sldId="286"/>
        </pc:sldMkLst>
        <pc:spChg chg="mod">
          <ac:chgData name="abdallah abusaleh" userId="d730397cee17aab9" providerId="LiveId" clId="{FF9B6634-DD37-47E3-A54E-5EABC0478FA7}" dt="2020-11-18T20:54:28.084" v="8019" actId="20577"/>
          <ac:spMkLst>
            <pc:docMk/>
            <pc:sldMk cId="2648014573" sldId="286"/>
            <ac:spMk id="2" creationId="{CD53A6A0-413A-4443-BE78-E31C8D6ABED3}"/>
          </ac:spMkLst>
        </pc:spChg>
        <pc:spChg chg="mod">
          <ac:chgData name="abdallah abusaleh" userId="d730397cee17aab9" providerId="LiveId" clId="{FF9B6634-DD37-47E3-A54E-5EABC0478FA7}" dt="2020-11-22T16:22:40.418" v="11714" actId="1076"/>
          <ac:spMkLst>
            <pc:docMk/>
            <pc:sldMk cId="2648014573" sldId="286"/>
            <ac:spMk id="3" creationId="{EB6C95B4-D878-4C63-B6B8-0167DE876C38}"/>
          </ac:spMkLst>
        </pc:spChg>
        <pc:picChg chg="add mod">
          <ac:chgData name="abdallah abusaleh" userId="d730397cee17aab9" providerId="LiveId" clId="{FF9B6634-DD37-47E3-A54E-5EABC0478FA7}" dt="2020-11-22T16:23:54.763" v="11716" actId="1076"/>
          <ac:picMkLst>
            <pc:docMk/>
            <pc:sldMk cId="2648014573" sldId="286"/>
            <ac:picMk id="5" creationId="{7168AFA2-A324-4439-B140-D402CA5BA456}"/>
          </ac:picMkLst>
        </pc:picChg>
      </pc:sldChg>
      <pc:sldChg chg="modSp new mod">
        <pc:chgData name="abdallah abusaleh" userId="d730397cee17aab9" providerId="LiveId" clId="{FF9B6634-DD37-47E3-A54E-5EABC0478FA7}" dt="2020-11-22T16:24:41.324" v="11717" actId="313"/>
        <pc:sldMkLst>
          <pc:docMk/>
          <pc:sldMk cId="182893735" sldId="287"/>
        </pc:sldMkLst>
        <pc:spChg chg="mod">
          <ac:chgData name="abdallah abusaleh" userId="d730397cee17aab9" providerId="LiveId" clId="{FF9B6634-DD37-47E3-A54E-5EABC0478FA7}" dt="2020-11-18T21:23:02.198" v="8261" actId="20577"/>
          <ac:spMkLst>
            <pc:docMk/>
            <pc:sldMk cId="182893735" sldId="287"/>
            <ac:spMk id="2" creationId="{7694C4B5-9ACA-4737-BE1B-CBCD24C49F7D}"/>
          </ac:spMkLst>
        </pc:spChg>
        <pc:spChg chg="mod">
          <ac:chgData name="abdallah abusaleh" userId="d730397cee17aab9" providerId="LiveId" clId="{FF9B6634-DD37-47E3-A54E-5EABC0478FA7}" dt="2020-11-22T16:24:41.324" v="11717" actId="313"/>
          <ac:spMkLst>
            <pc:docMk/>
            <pc:sldMk cId="182893735" sldId="287"/>
            <ac:spMk id="3" creationId="{3C6B6873-81F0-47BD-B5B9-32FDC68ECB8B}"/>
          </ac:spMkLst>
        </pc:spChg>
      </pc:sldChg>
      <pc:sldChg chg="modSp new mod">
        <pc:chgData name="abdallah abusaleh" userId="d730397cee17aab9" providerId="LiveId" clId="{FF9B6634-DD37-47E3-A54E-5EABC0478FA7}" dt="2020-11-18T22:57:58.785" v="10638" actId="2711"/>
        <pc:sldMkLst>
          <pc:docMk/>
          <pc:sldMk cId="1602765127" sldId="288"/>
        </pc:sldMkLst>
        <pc:spChg chg="mod">
          <ac:chgData name="abdallah abusaleh" userId="d730397cee17aab9" providerId="LiveId" clId="{FF9B6634-DD37-47E3-A54E-5EABC0478FA7}" dt="2020-11-18T21:48:03.295" v="9317" actId="20577"/>
          <ac:spMkLst>
            <pc:docMk/>
            <pc:sldMk cId="1602765127" sldId="288"/>
            <ac:spMk id="2" creationId="{3B38582B-4301-4B9D-9037-4652F7FC74E0}"/>
          </ac:spMkLst>
        </pc:spChg>
        <pc:spChg chg="mod">
          <ac:chgData name="abdallah abusaleh" userId="d730397cee17aab9" providerId="LiveId" clId="{FF9B6634-DD37-47E3-A54E-5EABC0478FA7}" dt="2020-11-18T22:57:58.785" v="10638" actId="2711"/>
          <ac:spMkLst>
            <pc:docMk/>
            <pc:sldMk cId="1602765127" sldId="288"/>
            <ac:spMk id="3" creationId="{F0C3B1FF-7782-43AE-B95E-646ABD60DDA2}"/>
          </ac:spMkLst>
        </pc:spChg>
      </pc:sldChg>
      <pc:sldChg chg="modSp new mod">
        <pc:chgData name="abdallah abusaleh" userId="d730397cee17aab9" providerId="LiveId" clId="{FF9B6634-DD37-47E3-A54E-5EABC0478FA7}" dt="2020-11-22T13:49:23.454" v="11631" actId="113"/>
        <pc:sldMkLst>
          <pc:docMk/>
          <pc:sldMk cId="1636441300" sldId="289"/>
        </pc:sldMkLst>
        <pc:spChg chg="mod">
          <ac:chgData name="abdallah abusaleh" userId="d730397cee17aab9" providerId="LiveId" clId="{FF9B6634-DD37-47E3-A54E-5EABC0478FA7}" dt="2020-11-18T22:08:55.175" v="9750" actId="20577"/>
          <ac:spMkLst>
            <pc:docMk/>
            <pc:sldMk cId="1636441300" sldId="289"/>
            <ac:spMk id="2" creationId="{704184D4-39F3-4DFE-970F-40F8ADDE30C0}"/>
          </ac:spMkLst>
        </pc:spChg>
        <pc:spChg chg="mod">
          <ac:chgData name="abdallah abusaleh" userId="d730397cee17aab9" providerId="LiveId" clId="{FF9B6634-DD37-47E3-A54E-5EABC0478FA7}" dt="2020-11-22T13:49:23.454" v="11631" actId="113"/>
          <ac:spMkLst>
            <pc:docMk/>
            <pc:sldMk cId="1636441300" sldId="289"/>
            <ac:spMk id="3" creationId="{0E448B5F-6565-4267-A36E-642CB131C072}"/>
          </ac:spMkLst>
        </pc:spChg>
      </pc:sldChg>
      <pc:sldChg chg="addSp delSp modSp new mod">
        <pc:chgData name="abdallah abusaleh" userId="d730397cee17aab9" providerId="LiveId" clId="{FF9B6634-DD37-47E3-A54E-5EABC0478FA7}" dt="2020-11-22T14:53:56.629" v="11656" actId="1076"/>
        <pc:sldMkLst>
          <pc:docMk/>
          <pc:sldMk cId="3565578848" sldId="290"/>
        </pc:sldMkLst>
        <pc:spChg chg="mod">
          <ac:chgData name="abdallah abusaleh" userId="d730397cee17aab9" providerId="LiveId" clId="{FF9B6634-DD37-47E3-A54E-5EABC0478FA7}" dt="2020-11-22T11:55:07.105" v="10866" actId="20577"/>
          <ac:spMkLst>
            <pc:docMk/>
            <pc:sldMk cId="3565578848" sldId="290"/>
            <ac:spMk id="2" creationId="{1DBD569E-67DC-415E-AC86-FFA7F316F7F9}"/>
          </ac:spMkLst>
        </pc:spChg>
        <pc:spChg chg="mod">
          <ac:chgData name="abdallah abusaleh" userId="d730397cee17aab9" providerId="LiveId" clId="{FF9B6634-DD37-47E3-A54E-5EABC0478FA7}" dt="2020-11-22T14:46:36.180" v="11632" actId="255"/>
          <ac:spMkLst>
            <pc:docMk/>
            <pc:sldMk cId="3565578848" sldId="290"/>
            <ac:spMk id="3" creationId="{FFFC1C5F-75C7-41CF-97B7-47E198B5C7D6}"/>
          </ac:spMkLst>
        </pc:spChg>
        <pc:spChg chg="add del mod">
          <ac:chgData name="abdallah abusaleh" userId="d730397cee17aab9" providerId="LiveId" clId="{FF9B6634-DD37-47E3-A54E-5EABC0478FA7}" dt="2020-11-22T12:01:11.624" v="11049" actId="478"/>
          <ac:spMkLst>
            <pc:docMk/>
            <pc:sldMk cId="3565578848" sldId="290"/>
            <ac:spMk id="4" creationId="{C9334BEC-A4B2-4019-9EF2-9218F3CA7A9E}"/>
          </ac:spMkLst>
        </pc:spChg>
        <pc:picChg chg="add del mod">
          <ac:chgData name="abdallah abusaleh" userId="d730397cee17aab9" providerId="LiveId" clId="{FF9B6634-DD37-47E3-A54E-5EABC0478FA7}" dt="2020-11-22T12:01:06.653" v="11042"/>
          <ac:picMkLst>
            <pc:docMk/>
            <pc:sldMk cId="3565578848" sldId="290"/>
            <ac:picMk id="10" creationId="{B2100ED6-DEC2-42E9-9237-643E4B701E53}"/>
          </ac:picMkLst>
        </pc:picChg>
        <pc:picChg chg="add mod">
          <ac:chgData name="abdallah abusaleh" userId="d730397cee17aab9" providerId="LiveId" clId="{FF9B6634-DD37-47E3-A54E-5EABC0478FA7}" dt="2020-11-22T14:51:51.214" v="11645" actId="1076"/>
          <ac:picMkLst>
            <pc:docMk/>
            <pc:sldMk cId="3565578848" sldId="290"/>
            <ac:picMk id="12" creationId="{36D1BBBE-F926-4063-B1D4-DCFDE68B1F26}"/>
          </ac:picMkLst>
        </pc:picChg>
        <pc:picChg chg="add mod">
          <ac:chgData name="abdallah abusaleh" userId="d730397cee17aab9" providerId="LiveId" clId="{FF9B6634-DD37-47E3-A54E-5EABC0478FA7}" dt="2020-11-22T14:51:39.238" v="11643" actId="1076"/>
          <ac:picMkLst>
            <pc:docMk/>
            <pc:sldMk cId="3565578848" sldId="290"/>
            <ac:picMk id="14" creationId="{66B34275-096C-412C-9061-5ABC49BFBC3E}"/>
          </ac:picMkLst>
        </pc:picChg>
        <pc:picChg chg="add mod">
          <ac:chgData name="abdallah abusaleh" userId="d730397cee17aab9" providerId="LiveId" clId="{FF9B6634-DD37-47E3-A54E-5EABC0478FA7}" dt="2020-11-22T14:52:16.454" v="11651" actId="14100"/>
          <ac:picMkLst>
            <pc:docMk/>
            <pc:sldMk cId="3565578848" sldId="290"/>
            <ac:picMk id="16" creationId="{5C7C5094-6470-43D7-8F65-C7990FE18B12}"/>
          </ac:picMkLst>
        </pc:picChg>
        <pc:picChg chg="add mod">
          <ac:chgData name="abdallah abusaleh" userId="d730397cee17aab9" providerId="LiveId" clId="{FF9B6634-DD37-47E3-A54E-5EABC0478FA7}" dt="2020-11-22T14:53:56.629" v="11656" actId="1076"/>
          <ac:picMkLst>
            <pc:docMk/>
            <pc:sldMk cId="3565578848" sldId="290"/>
            <ac:picMk id="18" creationId="{803031AB-024A-4B01-B1D1-B878A8B9C27A}"/>
          </ac:picMkLst>
        </pc:picChg>
        <pc:cxnChg chg="add del mod">
          <ac:chgData name="abdallah abusaleh" userId="d730397cee17aab9" providerId="LiveId" clId="{FF9B6634-DD37-47E3-A54E-5EABC0478FA7}" dt="2020-11-22T12:01:07.440" v="11047" actId="11529"/>
          <ac:cxnSpMkLst>
            <pc:docMk/>
            <pc:sldMk cId="3565578848" sldId="290"/>
            <ac:cxnSpMk id="6" creationId="{52FA0D7F-FE10-44D9-B1CF-219DAC4AF190}"/>
          </ac:cxnSpMkLst>
        </pc:cxnChg>
        <pc:cxnChg chg="add del mod">
          <ac:chgData name="abdallah abusaleh" userId="d730397cee17aab9" providerId="LiveId" clId="{FF9B6634-DD37-47E3-A54E-5EABC0478FA7}" dt="2020-11-22T12:01:07.040" v="11045"/>
          <ac:cxnSpMkLst>
            <pc:docMk/>
            <pc:sldMk cId="3565578848" sldId="290"/>
            <ac:cxnSpMk id="7" creationId="{E698E7AA-CDA4-4199-B540-D2B646F7E937}"/>
          </ac:cxnSpMkLst>
        </pc:cxnChg>
        <pc:cxnChg chg="add del mod">
          <ac:chgData name="abdallah abusaleh" userId="d730397cee17aab9" providerId="LiveId" clId="{FF9B6634-DD37-47E3-A54E-5EABC0478FA7}" dt="2020-11-22T12:01:06.840" v="11044"/>
          <ac:cxnSpMkLst>
            <pc:docMk/>
            <pc:sldMk cId="3565578848" sldId="290"/>
            <ac:cxnSpMk id="8" creationId="{0A027340-1779-4F16-B8E5-36AD74E27493}"/>
          </ac:cxnSpMkLst>
        </pc:cxnChg>
        <pc:cxnChg chg="add del mod">
          <ac:chgData name="abdallah abusaleh" userId="d730397cee17aab9" providerId="LiveId" clId="{FF9B6634-DD37-47E3-A54E-5EABC0478FA7}" dt="2020-11-22T12:01:06.824" v="11043"/>
          <ac:cxnSpMkLst>
            <pc:docMk/>
            <pc:sldMk cId="3565578848" sldId="290"/>
            <ac:cxnSpMk id="9" creationId="{DDB2CCBE-922A-449A-B5EF-B261FA403382}"/>
          </ac:cxnSpMkLst>
        </pc:cxnChg>
      </pc:sldChg>
      <pc:sldChg chg="new del">
        <pc:chgData name="abdallah abusaleh" userId="d730397cee17aab9" providerId="LiveId" clId="{FF9B6634-DD37-47E3-A54E-5EABC0478FA7}" dt="2020-11-22T13:44:55.988" v="11414" actId="2696"/>
        <pc:sldMkLst>
          <pc:docMk/>
          <pc:sldMk cId="2332742367" sldId="29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1549-850D-434A-8913-D0497BE949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51E726-2CC9-4CD2-991A-F520D2D03F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190AFF-7DF5-4065-A4BC-DF13682FB863}"/>
              </a:ext>
            </a:extLst>
          </p:cNvPr>
          <p:cNvSpPr>
            <a:spLocks noGrp="1"/>
          </p:cNvSpPr>
          <p:nvPr>
            <p:ph type="dt" sz="half" idx="10"/>
          </p:nvPr>
        </p:nvSpPr>
        <p:spPr/>
        <p:txBody>
          <a:bodyPr/>
          <a:lstStyle/>
          <a:p>
            <a:fld id="{4DB7C444-A3AC-4203-8D9C-7D61B98B2715}" type="datetimeFigureOut">
              <a:rPr lang="en-US" smtClean="0"/>
              <a:t>11/24/2020</a:t>
            </a:fld>
            <a:endParaRPr lang="en-US"/>
          </a:p>
        </p:txBody>
      </p:sp>
      <p:sp>
        <p:nvSpPr>
          <p:cNvPr id="5" name="Footer Placeholder 4">
            <a:extLst>
              <a:ext uri="{FF2B5EF4-FFF2-40B4-BE49-F238E27FC236}">
                <a16:creationId xmlns:a16="http://schemas.microsoft.com/office/drawing/2014/main" id="{BFE0200C-D224-4A30-9F22-A288CC5B7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1EEF8-8390-4D26-9047-60F59AFA89CC}"/>
              </a:ext>
            </a:extLst>
          </p:cNvPr>
          <p:cNvSpPr>
            <a:spLocks noGrp="1"/>
          </p:cNvSpPr>
          <p:nvPr>
            <p:ph type="sldNum" sz="quarter" idx="12"/>
          </p:nvPr>
        </p:nvSpPr>
        <p:spPr/>
        <p:txBody>
          <a:bodyPr/>
          <a:lstStyle/>
          <a:p>
            <a:fld id="{9BA37ADF-C695-49C1-B005-DA72F674D16D}" type="slidenum">
              <a:rPr lang="en-US" smtClean="0"/>
              <a:t>‹#›</a:t>
            </a:fld>
            <a:endParaRPr lang="en-US"/>
          </a:p>
        </p:txBody>
      </p:sp>
    </p:spTree>
    <p:extLst>
      <p:ext uri="{BB962C8B-B14F-4D97-AF65-F5344CB8AC3E}">
        <p14:creationId xmlns:p14="http://schemas.microsoft.com/office/powerpoint/2010/main" val="300504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ECC83-8340-4810-A885-1C07F6D930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AAAC9F-7906-4E92-A634-06DC5DCAAA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252675-959B-437C-89B0-514D04648E5E}"/>
              </a:ext>
            </a:extLst>
          </p:cNvPr>
          <p:cNvSpPr>
            <a:spLocks noGrp="1"/>
          </p:cNvSpPr>
          <p:nvPr>
            <p:ph type="dt" sz="half" idx="10"/>
          </p:nvPr>
        </p:nvSpPr>
        <p:spPr/>
        <p:txBody>
          <a:bodyPr/>
          <a:lstStyle/>
          <a:p>
            <a:fld id="{4DB7C444-A3AC-4203-8D9C-7D61B98B2715}" type="datetimeFigureOut">
              <a:rPr lang="en-US" smtClean="0"/>
              <a:t>11/24/2020</a:t>
            </a:fld>
            <a:endParaRPr lang="en-US"/>
          </a:p>
        </p:txBody>
      </p:sp>
      <p:sp>
        <p:nvSpPr>
          <p:cNvPr id="5" name="Footer Placeholder 4">
            <a:extLst>
              <a:ext uri="{FF2B5EF4-FFF2-40B4-BE49-F238E27FC236}">
                <a16:creationId xmlns:a16="http://schemas.microsoft.com/office/drawing/2014/main" id="{59155705-BFF5-400D-9B98-E4CA25047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73DBD-8C2D-4499-8E62-AF8ED697807F}"/>
              </a:ext>
            </a:extLst>
          </p:cNvPr>
          <p:cNvSpPr>
            <a:spLocks noGrp="1"/>
          </p:cNvSpPr>
          <p:nvPr>
            <p:ph type="sldNum" sz="quarter" idx="12"/>
          </p:nvPr>
        </p:nvSpPr>
        <p:spPr/>
        <p:txBody>
          <a:bodyPr/>
          <a:lstStyle/>
          <a:p>
            <a:fld id="{9BA37ADF-C695-49C1-B005-DA72F674D16D}" type="slidenum">
              <a:rPr lang="en-US" smtClean="0"/>
              <a:t>‹#›</a:t>
            </a:fld>
            <a:endParaRPr lang="en-US"/>
          </a:p>
        </p:txBody>
      </p:sp>
    </p:spTree>
    <p:extLst>
      <p:ext uri="{BB962C8B-B14F-4D97-AF65-F5344CB8AC3E}">
        <p14:creationId xmlns:p14="http://schemas.microsoft.com/office/powerpoint/2010/main" val="41776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092E4F-ADE7-4688-BC9E-90D6E8B7EF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93AA88-C792-4EB0-B92A-9141349547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C5284-97B2-45A8-A9A0-D9FEDFD043C4}"/>
              </a:ext>
            </a:extLst>
          </p:cNvPr>
          <p:cNvSpPr>
            <a:spLocks noGrp="1"/>
          </p:cNvSpPr>
          <p:nvPr>
            <p:ph type="dt" sz="half" idx="10"/>
          </p:nvPr>
        </p:nvSpPr>
        <p:spPr/>
        <p:txBody>
          <a:bodyPr/>
          <a:lstStyle/>
          <a:p>
            <a:fld id="{4DB7C444-A3AC-4203-8D9C-7D61B98B2715}" type="datetimeFigureOut">
              <a:rPr lang="en-US" smtClean="0"/>
              <a:t>11/24/2020</a:t>
            </a:fld>
            <a:endParaRPr lang="en-US"/>
          </a:p>
        </p:txBody>
      </p:sp>
      <p:sp>
        <p:nvSpPr>
          <p:cNvPr id="5" name="Footer Placeholder 4">
            <a:extLst>
              <a:ext uri="{FF2B5EF4-FFF2-40B4-BE49-F238E27FC236}">
                <a16:creationId xmlns:a16="http://schemas.microsoft.com/office/drawing/2014/main" id="{28DBF113-7C82-48B3-885D-35E80314C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1AB9A-80C0-4B92-83E5-36F1B75D3122}"/>
              </a:ext>
            </a:extLst>
          </p:cNvPr>
          <p:cNvSpPr>
            <a:spLocks noGrp="1"/>
          </p:cNvSpPr>
          <p:nvPr>
            <p:ph type="sldNum" sz="quarter" idx="12"/>
          </p:nvPr>
        </p:nvSpPr>
        <p:spPr/>
        <p:txBody>
          <a:bodyPr/>
          <a:lstStyle/>
          <a:p>
            <a:fld id="{9BA37ADF-C695-49C1-B005-DA72F674D16D}" type="slidenum">
              <a:rPr lang="en-US" smtClean="0"/>
              <a:t>‹#›</a:t>
            </a:fld>
            <a:endParaRPr lang="en-US"/>
          </a:p>
        </p:txBody>
      </p:sp>
    </p:spTree>
    <p:extLst>
      <p:ext uri="{BB962C8B-B14F-4D97-AF65-F5344CB8AC3E}">
        <p14:creationId xmlns:p14="http://schemas.microsoft.com/office/powerpoint/2010/main" val="421951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A97F-A9D1-41E6-8FDD-E7C1F5C34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564FE-5F67-44E7-B836-5475C95CE9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3D467-A32A-4B3F-8BCF-66A4C284785F}"/>
              </a:ext>
            </a:extLst>
          </p:cNvPr>
          <p:cNvSpPr>
            <a:spLocks noGrp="1"/>
          </p:cNvSpPr>
          <p:nvPr>
            <p:ph type="dt" sz="half" idx="10"/>
          </p:nvPr>
        </p:nvSpPr>
        <p:spPr/>
        <p:txBody>
          <a:bodyPr/>
          <a:lstStyle/>
          <a:p>
            <a:fld id="{4DB7C444-A3AC-4203-8D9C-7D61B98B2715}" type="datetimeFigureOut">
              <a:rPr lang="en-US" smtClean="0"/>
              <a:t>11/24/2020</a:t>
            </a:fld>
            <a:endParaRPr lang="en-US"/>
          </a:p>
        </p:txBody>
      </p:sp>
      <p:sp>
        <p:nvSpPr>
          <p:cNvPr id="5" name="Footer Placeholder 4">
            <a:extLst>
              <a:ext uri="{FF2B5EF4-FFF2-40B4-BE49-F238E27FC236}">
                <a16:creationId xmlns:a16="http://schemas.microsoft.com/office/drawing/2014/main" id="{23BC0F07-45E0-43A1-9AB8-5BC6508F2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A7CB7-BC9A-4103-8104-E3B18CE1A58B}"/>
              </a:ext>
            </a:extLst>
          </p:cNvPr>
          <p:cNvSpPr>
            <a:spLocks noGrp="1"/>
          </p:cNvSpPr>
          <p:nvPr>
            <p:ph type="sldNum" sz="quarter" idx="12"/>
          </p:nvPr>
        </p:nvSpPr>
        <p:spPr/>
        <p:txBody>
          <a:bodyPr/>
          <a:lstStyle/>
          <a:p>
            <a:fld id="{9BA37ADF-C695-49C1-B005-DA72F674D16D}" type="slidenum">
              <a:rPr lang="en-US" smtClean="0"/>
              <a:t>‹#›</a:t>
            </a:fld>
            <a:endParaRPr lang="en-US"/>
          </a:p>
        </p:txBody>
      </p:sp>
    </p:spTree>
    <p:extLst>
      <p:ext uri="{BB962C8B-B14F-4D97-AF65-F5344CB8AC3E}">
        <p14:creationId xmlns:p14="http://schemas.microsoft.com/office/powerpoint/2010/main" val="330883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3E08-6A90-40E0-BB79-9242FE19B6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0826DB-8A78-4204-98FD-4097102C21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F5D5AD-3442-482F-BF6F-61205C7E76EA}"/>
              </a:ext>
            </a:extLst>
          </p:cNvPr>
          <p:cNvSpPr>
            <a:spLocks noGrp="1"/>
          </p:cNvSpPr>
          <p:nvPr>
            <p:ph type="dt" sz="half" idx="10"/>
          </p:nvPr>
        </p:nvSpPr>
        <p:spPr/>
        <p:txBody>
          <a:bodyPr/>
          <a:lstStyle/>
          <a:p>
            <a:fld id="{4DB7C444-A3AC-4203-8D9C-7D61B98B2715}" type="datetimeFigureOut">
              <a:rPr lang="en-US" smtClean="0"/>
              <a:t>11/24/2020</a:t>
            </a:fld>
            <a:endParaRPr lang="en-US"/>
          </a:p>
        </p:txBody>
      </p:sp>
      <p:sp>
        <p:nvSpPr>
          <p:cNvPr id="5" name="Footer Placeholder 4">
            <a:extLst>
              <a:ext uri="{FF2B5EF4-FFF2-40B4-BE49-F238E27FC236}">
                <a16:creationId xmlns:a16="http://schemas.microsoft.com/office/drawing/2014/main" id="{66A2D1BA-2DE0-4FB6-8D58-EE9E4DAE1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C41B2-F3EA-4900-8D94-64AFCB5E21C1}"/>
              </a:ext>
            </a:extLst>
          </p:cNvPr>
          <p:cNvSpPr>
            <a:spLocks noGrp="1"/>
          </p:cNvSpPr>
          <p:nvPr>
            <p:ph type="sldNum" sz="quarter" idx="12"/>
          </p:nvPr>
        </p:nvSpPr>
        <p:spPr/>
        <p:txBody>
          <a:bodyPr/>
          <a:lstStyle/>
          <a:p>
            <a:fld id="{9BA37ADF-C695-49C1-B005-DA72F674D16D}" type="slidenum">
              <a:rPr lang="en-US" smtClean="0"/>
              <a:t>‹#›</a:t>
            </a:fld>
            <a:endParaRPr lang="en-US"/>
          </a:p>
        </p:txBody>
      </p:sp>
    </p:spTree>
    <p:extLst>
      <p:ext uri="{BB962C8B-B14F-4D97-AF65-F5344CB8AC3E}">
        <p14:creationId xmlns:p14="http://schemas.microsoft.com/office/powerpoint/2010/main" val="369573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6762-B2BB-4DE4-83DB-944CC4C1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470E1-6E31-486D-9AFB-F388A22EA5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365B14-6636-4862-866E-BFC0A27FD1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00F84D-BC54-4A85-9C45-3BD1DA3FE77E}"/>
              </a:ext>
            </a:extLst>
          </p:cNvPr>
          <p:cNvSpPr>
            <a:spLocks noGrp="1"/>
          </p:cNvSpPr>
          <p:nvPr>
            <p:ph type="dt" sz="half" idx="10"/>
          </p:nvPr>
        </p:nvSpPr>
        <p:spPr/>
        <p:txBody>
          <a:bodyPr/>
          <a:lstStyle/>
          <a:p>
            <a:fld id="{4DB7C444-A3AC-4203-8D9C-7D61B98B2715}" type="datetimeFigureOut">
              <a:rPr lang="en-US" smtClean="0"/>
              <a:t>11/24/2020</a:t>
            </a:fld>
            <a:endParaRPr lang="en-US"/>
          </a:p>
        </p:txBody>
      </p:sp>
      <p:sp>
        <p:nvSpPr>
          <p:cNvPr id="6" name="Footer Placeholder 5">
            <a:extLst>
              <a:ext uri="{FF2B5EF4-FFF2-40B4-BE49-F238E27FC236}">
                <a16:creationId xmlns:a16="http://schemas.microsoft.com/office/drawing/2014/main" id="{0B15D652-F607-469D-BDE6-98CDC42F7B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BCEAF3-D1A9-4C25-B948-D89A438585F2}"/>
              </a:ext>
            </a:extLst>
          </p:cNvPr>
          <p:cNvSpPr>
            <a:spLocks noGrp="1"/>
          </p:cNvSpPr>
          <p:nvPr>
            <p:ph type="sldNum" sz="quarter" idx="12"/>
          </p:nvPr>
        </p:nvSpPr>
        <p:spPr/>
        <p:txBody>
          <a:bodyPr/>
          <a:lstStyle/>
          <a:p>
            <a:fld id="{9BA37ADF-C695-49C1-B005-DA72F674D16D}" type="slidenum">
              <a:rPr lang="en-US" smtClean="0"/>
              <a:t>‹#›</a:t>
            </a:fld>
            <a:endParaRPr lang="en-US"/>
          </a:p>
        </p:txBody>
      </p:sp>
    </p:spTree>
    <p:extLst>
      <p:ext uri="{BB962C8B-B14F-4D97-AF65-F5344CB8AC3E}">
        <p14:creationId xmlns:p14="http://schemas.microsoft.com/office/powerpoint/2010/main" val="21909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AB07-AE65-4B7B-887C-3773217430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131994-91CE-4210-B6E1-8A94170B18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96E815-AB64-4036-8F64-44D9189FCF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6EF846-BD53-4513-93F1-6CE141010D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35566-FEC0-40E2-B8A1-AAB6E2F5B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667083-EAA0-4DD2-8707-2E6C5E1C5399}"/>
              </a:ext>
            </a:extLst>
          </p:cNvPr>
          <p:cNvSpPr>
            <a:spLocks noGrp="1"/>
          </p:cNvSpPr>
          <p:nvPr>
            <p:ph type="dt" sz="half" idx="10"/>
          </p:nvPr>
        </p:nvSpPr>
        <p:spPr/>
        <p:txBody>
          <a:bodyPr/>
          <a:lstStyle/>
          <a:p>
            <a:fld id="{4DB7C444-A3AC-4203-8D9C-7D61B98B2715}" type="datetimeFigureOut">
              <a:rPr lang="en-US" smtClean="0"/>
              <a:t>11/24/2020</a:t>
            </a:fld>
            <a:endParaRPr lang="en-US"/>
          </a:p>
        </p:txBody>
      </p:sp>
      <p:sp>
        <p:nvSpPr>
          <p:cNvPr id="8" name="Footer Placeholder 7">
            <a:extLst>
              <a:ext uri="{FF2B5EF4-FFF2-40B4-BE49-F238E27FC236}">
                <a16:creationId xmlns:a16="http://schemas.microsoft.com/office/drawing/2014/main" id="{341CF4A7-CA47-4BCB-AB4A-7BC2A75DC4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2AA2A1-7BE7-4F3A-8743-4C63F8B7EF86}"/>
              </a:ext>
            </a:extLst>
          </p:cNvPr>
          <p:cNvSpPr>
            <a:spLocks noGrp="1"/>
          </p:cNvSpPr>
          <p:nvPr>
            <p:ph type="sldNum" sz="quarter" idx="12"/>
          </p:nvPr>
        </p:nvSpPr>
        <p:spPr/>
        <p:txBody>
          <a:bodyPr/>
          <a:lstStyle/>
          <a:p>
            <a:fld id="{9BA37ADF-C695-49C1-B005-DA72F674D16D}" type="slidenum">
              <a:rPr lang="en-US" smtClean="0"/>
              <a:t>‹#›</a:t>
            </a:fld>
            <a:endParaRPr lang="en-US"/>
          </a:p>
        </p:txBody>
      </p:sp>
    </p:spTree>
    <p:extLst>
      <p:ext uri="{BB962C8B-B14F-4D97-AF65-F5344CB8AC3E}">
        <p14:creationId xmlns:p14="http://schemas.microsoft.com/office/powerpoint/2010/main" val="84843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CEFB-3C59-4937-9DD8-21DD37470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F514DA-D0F8-4978-B311-9493AAA811FB}"/>
              </a:ext>
            </a:extLst>
          </p:cNvPr>
          <p:cNvSpPr>
            <a:spLocks noGrp="1"/>
          </p:cNvSpPr>
          <p:nvPr>
            <p:ph type="dt" sz="half" idx="10"/>
          </p:nvPr>
        </p:nvSpPr>
        <p:spPr/>
        <p:txBody>
          <a:bodyPr/>
          <a:lstStyle/>
          <a:p>
            <a:fld id="{4DB7C444-A3AC-4203-8D9C-7D61B98B2715}" type="datetimeFigureOut">
              <a:rPr lang="en-US" smtClean="0"/>
              <a:t>11/24/2020</a:t>
            </a:fld>
            <a:endParaRPr lang="en-US"/>
          </a:p>
        </p:txBody>
      </p:sp>
      <p:sp>
        <p:nvSpPr>
          <p:cNvPr id="4" name="Footer Placeholder 3">
            <a:extLst>
              <a:ext uri="{FF2B5EF4-FFF2-40B4-BE49-F238E27FC236}">
                <a16:creationId xmlns:a16="http://schemas.microsoft.com/office/drawing/2014/main" id="{32B4EF04-6592-40A5-BE80-1F3196E937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2CA10F-CD1B-4989-8569-42A8F0FED3EB}"/>
              </a:ext>
            </a:extLst>
          </p:cNvPr>
          <p:cNvSpPr>
            <a:spLocks noGrp="1"/>
          </p:cNvSpPr>
          <p:nvPr>
            <p:ph type="sldNum" sz="quarter" idx="12"/>
          </p:nvPr>
        </p:nvSpPr>
        <p:spPr/>
        <p:txBody>
          <a:bodyPr/>
          <a:lstStyle/>
          <a:p>
            <a:fld id="{9BA37ADF-C695-49C1-B005-DA72F674D16D}" type="slidenum">
              <a:rPr lang="en-US" smtClean="0"/>
              <a:t>‹#›</a:t>
            </a:fld>
            <a:endParaRPr lang="en-US"/>
          </a:p>
        </p:txBody>
      </p:sp>
    </p:spTree>
    <p:extLst>
      <p:ext uri="{BB962C8B-B14F-4D97-AF65-F5344CB8AC3E}">
        <p14:creationId xmlns:p14="http://schemas.microsoft.com/office/powerpoint/2010/main" val="5701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A5C4E-4CC5-4D16-8D30-D2B503FD43D0}"/>
              </a:ext>
            </a:extLst>
          </p:cNvPr>
          <p:cNvSpPr>
            <a:spLocks noGrp="1"/>
          </p:cNvSpPr>
          <p:nvPr>
            <p:ph type="dt" sz="half" idx="10"/>
          </p:nvPr>
        </p:nvSpPr>
        <p:spPr/>
        <p:txBody>
          <a:bodyPr/>
          <a:lstStyle/>
          <a:p>
            <a:fld id="{4DB7C444-A3AC-4203-8D9C-7D61B98B2715}" type="datetimeFigureOut">
              <a:rPr lang="en-US" smtClean="0"/>
              <a:t>11/24/2020</a:t>
            </a:fld>
            <a:endParaRPr lang="en-US"/>
          </a:p>
        </p:txBody>
      </p:sp>
      <p:sp>
        <p:nvSpPr>
          <p:cNvPr id="3" name="Footer Placeholder 2">
            <a:extLst>
              <a:ext uri="{FF2B5EF4-FFF2-40B4-BE49-F238E27FC236}">
                <a16:creationId xmlns:a16="http://schemas.microsoft.com/office/drawing/2014/main" id="{87845CCB-7C9D-46E4-87FB-A96205A78F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4AD4B0-80EF-4EBF-8E36-3BC3E4F0BD6B}"/>
              </a:ext>
            </a:extLst>
          </p:cNvPr>
          <p:cNvSpPr>
            <a:spLocks noGrp="1"/>
          </p:cNvSpPr>
          <p:nvPr>
            <p:ph type="sldNum" sz="quarter" idx="12"/>
          </p:nvPr>
        </p:nvSpPr>
        <p:spPr/>
        <p:txBody>
          <a:bodyPr/>
          <a:lstStyle/>
          <a:p>
            <a:fld id="{9BA37ADF-C695-49C1-B005-DA72F674D16D}" type="slidenum">
              <a:rPr lang="en-US" smtClean="0"/>
              <a:t>‹#›</a:t>
            </a:fld>
            <a:endParaRPr lang="en-US"/>
          </a:p>
        </p:txBody>
      </p:sp>
    </p:spTree>
    <p:extLst>
      <p:ext uri="{BB962C8B-B14F-4D97-AF65-F5344CB8AC3E}">
        <p14:creationId xmlns:p14="http://schemas.microsoft.com/office/powerpoint/2010/main" val="7508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E3E6-FBF0-48AA-A956-C7B9B3A4F8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D644A3-0C98-41DA-9684-1516CBC6B6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004C96-6271-4E7B-B278-D6C7B34AB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2EAA7-B513-43C6-83FD-700EB730777B}"/>
              </a:ext>
            </a:extLst>
          </p:cNvPr>
          <p:cNvSpPr>
            <a:spLocks noGrp="1"/>
          </p:cNvSpPr>
          <p:nvPr>
            <p:ph type="dt" sz="half" idx="10"/>
          </p:nvPr>
        </p:nvSpPr>
        <p:spPr/>
        <p:txBody>
          <a:bodyPr/>
          <a:lstStyle/>
          <a:p>
            <a:fld id="{4DB7C444-A3AC-4203-8D9C-7D61B98B2715}" type="datetimeFigureOut">
              <a:rPr lang="en-US" smtClean="0"/>
              <a:t>11/24/2020</a:t>
            </a:fld>
            <a:endParaRPr lang="en-US"/>
          </a:p>
        </p:txBody>
      </p:sp>
      <p:sp>
        <p:nvSpPr>
          <p:cNvPr id="6" name="Footer Placeholder 5">
            <a:extLst>
              <a:ext uri="{FF2B5EF4-FFF2-40B4-BE49-F238E27FC236}">
                <a16:creationId xmlns:a16="http://schemas.microsoft.com/office/drawing/2014/main" id="{1646B508-3319-4ABE-B8F3-2A4373D3A4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3E688-1B70-498A-A119-54FAA2E2CB09}"/>
              </a:ext>
            </a:extLst>
          </p:cNvPr>
          <p:cNvSpPr>
            <a:spLocks noGrp="1"/>
          </p:cNvSpPr>
          <p:nvPr>
            <p:ph type="sldNum" sz="quarter" idx="12"/>
          </p:nvPr>
        </p:nvSpPr>
        <p:spPr/>
        <p:txBody>
          <a:bodyPr/>
          <a:lstStyle/>
          <a:p>
            <a:fld id="{9BA37ADF-C695-49C1-B005-DA72F674D16D}" type="slidenum">
              <a:rPr lang="en-US" smtClean="0"/>
              <a:t>‹#›</a:t>
            </a:fld>
            <a:endParaRPr lang="en-US"/>
          </a:p>
        </p:txBody>
      </p:sp>
    </p:spTree>
    <p:extLst>
      <p:ext uri="{BB962C8B-B14F-4D97-AF65-F5344CB8AC3E}">
        <p14:creationId xmlns:p14="http://schemas.microsoft.com/office/powerpoint/2010/main" val="171829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62679-E439-46E5-AF56-CFF61ADD1B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59981A-8C5C-4BD4-81A0-0B14896FD4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8252A1-070F-451B-A207-7A986E5DA5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47BF75-6A6E-47E3-9CA7-317C9B444942}"/>
              </a:ext>
            </a:extLst>
          </p:cNvPr>
          <p:cNvSpPr>
            <a:spLocks noGrp="1"/>
          </p:cNvSpPr>
          <p:nvPr>
            <p:ph type="dt" sz="half" idx="10"/>
          </p:nvPr>
        </p:nvSpPr>
        <p:spPr/>
        <p:txBody>
          <a:bodyPr/>
          <a:lstStyle/>
          <a:p>
            <a:fld id="{4DB7C444-A3AC-4203-8D9C-7D61B98B2715}" type="datetimeFigureOut">
              <a:rPr lang="en-US" smtClean="0"/>
              <a:t>11/24/2020</a:t>
            </a:fld>
            <a:endParaRPr lang="en-US"/>
          </a:p>
        </p:txBody>
      </p:sp>
      <p:sp>
        <p:nvSpPr>
          <p:cNvPr id="6" name="Footer Placeholder 5">
            <a:extLst>
              <a:ext uri="{FF2B5EF4-FFF2-40B4-BE49-F238E27FC236}">
                <a16:creationId xmlns:a16="http://schemas.microsoft.com/office/drawing/2014/main" id="{AA9D92DB-2D04-44BD-9A39-5136C1EAFC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EE9E83-8881-4A2F-B5C2-B92B31F083EE}"/>
              </a:ext>
            </a:extLst>
          </p:cNvPr>
          <p:cNvSpPr>
            <a:spLocks noGrp="1"/>
          </p:cNvSpPr>
          <p:nvPr>
            <p:ph type="sldNum" sz="quarter" idx="12"/>
          </p:nvPr>
        </p:nvSpPr>
        <p:spPr/>
        <p:txBody>
          <a:bodyPr/>
          <a:lstStyle/>
          <a:p>
            <a:fld id="{9BA37ADF-C695-49C1-B005-DA72F674D16D}" type="slidenum">
              <a:rPr lang="en-US" smtClean="0"/>
              <a:t>‹#›</a:t>
            </a:fld>
            <a:endParaRPr lang="en-US"/>
          </a:p>
        </p:txBody>
      </p:sp>
    </p:spTree>
    <p:extLst>
      <p:ext uri="{BB962C8B-B14F-4D97-AF65-F5344CB8AC3E}">
        <p14:creationId xmlns:p14="http://schemas.microsoft.com/office/powerpoint/2010/main" val="119552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6BC83-378E-4A1C-B65B-F6BDFE96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818B28-903A-4D4C-A51D-FE8A5ADCB4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23029-F35F-41F0-8A21-0FE843E97B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7C444-A3AC-4203-8D9C-7D61B98B2715}" type="datetimeFigureOut">
              <a:rPr lang="en-US" smtClean="0"/>
              <a:t>11/24/2020</a:t>
            </a:fld>
            <a:endParaRPr lang="en-US"/>
          </a:p>
        </p:txBody>
      </p:sp>
      <p:sp>
        <p:nvSpPr>
          <p:cNvPr id="5" name="Footer Placeholder 4">
            <a:extLst>
              <a:ext uri="{FF2B5EF4-FFF2-40B4-BE49-F238E27FC236}">
                <a16:creationId xmlns:a16="http://schemas.microsoft.com/office/drawing/2014/main" id="{835EE6CD-26A2-4228-806D-8752483C8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F33E09-9998-4CCD-A2E6-294D2DDF98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37ADF-C695-49C1-B005-DA72F674D16D}" type="slidenum">
              <a:rPr lang="en-US" smtClean="0"/>
              <a:t>‹#›</a:t>
            </a:fld>
            <a:endParaRPr lang="en-US"/>
          </a:p>
        </p:txBody>
      </p:sp>
    </p:spTree>
    <p:extLst>
      <p:ext uri="{BB962C8B-B14F-4D97-AF65-F5344CB8AC3E}">
        <p14:creationId xmlns:p14="http://schemas.microsoft.com/office/powerpoint/2010/main" val="2273323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f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D4BE34-6F07-4276-8702-8B2620750213}"/>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Nephrotic syndrome</a:t>
            </a:r>
          </a:p>
        </p:txBody>
      </p:sp>
      <p:sp>
        <p:nvSpPr>
          <p:cNvPr id="3" name="Subtitle 2">
            <a:extLst>
              <a:ext uri="{FF2B5EF4-FFF2-40B4-BE49-F238E27FC236}">
                <a16:creationId xmlns:a16="http://schemas.microsoft.com/office/drawing/2014/main" id="{82DFC16E-E508-4237-B1CC-3C539F9450BB}"/>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 </a:t>
            </a:r>
          </a:p>
        </p:txBody>
      </p:sp>
    </p:spTree>
    <p:extLst>
      <p:ext uri="{BB962C8B-B14F-4D97-AF65-F5344CB8AC3E}">
        <p14:creationId xmlns:p14="http://schemas.microsoft.com/office/powerpoint/2010/main" val="196897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6FABE-1299-4A40-B228-5EF60CED0670}"/>
              </a:ext>
            </a:extLst>
          </p:cNvPr>
          <p:cNvSpPr>
            <a:spLocks noGrp="1"/>
          </p:cNvSpPr>
          <p:nvPr>
            <p:ph type="title"/>
          </p:nvPr>
        </p:nvSpPr>
        <p:spPr>
          <a:xfrm>
            <a:off x="838200" y="107673"/>
            <a:ext cx="10515600" cy="1325563"/>
          </a:xfrm>
        </p:spPr>
        <p:txBody>
          <a:bodyPr>
            <a:normAutofit/>
          </a:bodyPr>
          <a:lstStyle/>
          <a:p>
            <a:r>
              <a:rPr lang="en-US" sz="2800" b="0" i="0" dirty="0">
                <a:solidFill>
                  <a:srgbClr val="FF0000"/>
                </a:solidFill>
                <a:effectLst/>
                <a:latin typeface="Times New Roman" panose="02020603050405020304" pitchFamily="18" charset="0"/>
                <a:cs typeface="Times New Roman" panose="02020603050405020304" pitchFamily="18" charset="0"/>
              </a:rPr>
              <a:t>Metabolic consequences of proteinuria</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DEE0726-11E9-4F89-AD4D-B5B530606C6C}"/>
              </a:ext>
            </a:extLst>
          </p:cNvPr>
          <p:cNvSpPr>
            <a:spLocks noGrp="1"/>
          </p:cNvSpPr>
          <p:nvPr>
            <p:ph idx="1"/>
          </p:nvPr>
        </p:nvSpPr>
        <p:spPr>
          <a:xfrm>
            <a:off x="838200" y="1433235"/>
            <a:ext cx="10515600" cy="4949809"/>
          </a:xfrm>
        </p:spPr>
        <p:txBody>
          <a:bodyPr>
            <a:normAutofit/>
          </a:bodyPr>
          <a:lstStyle/>
          <a:p>
            <a:pPr marL="514350" indent="-514350">
              <a:buAutoNum type="arabicParenR"/>
            </a:pPr>
            <a:r>
              <a:rPr lang="en-US" sz="2400" dirty="0">
                <a:solidFill>
                  <a:srgbClr val="FF0000"/>
                </a:solidFill>
                <a:latin typeface="Times New Roman" panose="02020603050405020304" pitchFamily="18" charset="0"/>
                <a:cs typeface="Times New Roman" panose="02020603050405020304" pitchFamily="18" charset="0"/>
              </a:rPr>
              <a:t>infection due to:</a:t>
            </a:r>
          </a:p>
          <a:p>
            <a:r>
              <a:rPr lang="en-US" sz="1800" b="0" i="0" dirty="0">
                <a:solidFill>
                  <a:srgbClr val="2A2A2A"/>
                </a:solidFill>
                <a:effectLst/>
                <a:latin typeface="Times New Roman" panose="02020603050405020304" pitchFamily="18" charset="0"/>
                <a:cs typeface="Times New Roman" panose="02020603050405020304" pitchFamily="18" charset="0"/>
              </a:rPr>
              <a:t>Urinary </a:t>
            </a:r>
            <a:r>
              <a:rPr lang="en-US" sz="1800" b="0" i="0" dirty="0">
                <a:solidFill>
                  <a:srgbClr val="2A2A2A"/>
                </a:solidFill>
                <a:effectLst/>
                <a:highlight>
                  <a:srgbClr val="FFFF00"/>
                </a:highlight>
                <a:latin typeface="Times New Roman" panose="02020603050405020304" pitchFamily="18" charset="0"/>
                <a:cs typeface="Times New Roman" panose="02020603050405020304" pitchFamily="18" charset="0"/>
              </a:rPr>
              <a:t>immunoglobulin losses.</a:t>
            </a:r>
          </a:p>
          <a:p>
            <a:r>
              <a:rPr lang="en-US" sz="1800" b="0" i="0" dirty="0">
                <a:solidFill>
                  <a:srgbClr val="2A2A2A"/>
                </a:solidFill>
                <a:effectLst/>
                <a:highlight>
                  <a:srgbClr val="00FF00"/>
                </a:highlight>
                <a:latin typeface="Times New Roman" panose="02020603050405020304" pitchFamily="18" charset="0"/>
                <a:cs typeface="Times New Roman" panose="02020603050405020304" pitchFamily="18" charset="0"/>
              </a:rPr>
              <a:t>Edema</a:t>
            </a:r>
            <a:r>
              <a:rPr lang="en-US" sz="1800" b="0" i="0" dirty="0">
                <a:solidFill>
                  <a:srgbClr val="2A2A2A"/>
                </a:solidFill>
                <a:effectLst/>
                <a:latin typeface="Times New Roman" panose="02020603050405020304" pitchFamily="18" charset="0"/>
                <a:cs typeface="Times New Roman" panose="02020603050405020304" pitchFamily="18" charset="0"/>
              </a:rPr>
              <a:t> fluid acting as a culture medium.</a:t>
            </a:r>
          </a:p>
          <a:p>
            <a:r>
              <a:rPr lang="en-US" sz="1800" b="0" i="0" dirty="0">
                <a:solidFill>
                  <a:srgbClr val="2A2A2A"/>
                </a:solidFill>
                <a:effectLst/>
                <a:highlight>
                  <a:srgbClr val="FFFF00"/>
                </a:highlight>
                <a:latin typeface="Times New Roman" panose="02020603050405020304" pitchFamily="18" charset="0"/>
                <a:cs typeface="Times New Roman" panose="02020603050405020304" pitchFamily="18" charset="0"/>
              </a:rPr>
              <a:t>Protein deficiency.</a:t>
            </a:r>
          </a:p>
          <a:p>
            <a:r>
              <a:rPr lang="en-US" sz="1800" b="0" i="0" dirty="0">
                <a:solidFill>
                  <a:srgbClr val="2A2A2A"/>
                </a:solidFill>
                <a:effectLst/>
                <a:latin typeface="Times New Roman" panose="02020603050405020304" pitchFamily="18" charset="0"/>
                <a:cs typeface="Times New Roman" panose="02020603050405020304" pitchFamily="18" charset="0"/>
              </a:rPr>
              <a:t>Decreased </a:t>
            </a:r>
            <a:r>
              <a:rPr lang="en-US" sz="1800" b="0" i="0" dirty="0">
                <a:solidFill>
                  <a:srgbClr val="2A2A2A"/>
                </a:solidFill>
                <a:effectLst/>
                <a:highlight>
                  <a:srgbClr val="FF0000"/>
                </a:highlight>
                <a:latin typeface="Times New Roman" panose="02020603050405020304" pitchFamily="18" charset="0"/>
                <a:cs typeface="Times New Roman" panose="02020603050405020304" pitchFamily="18" charset="0"/>
              </a:rPr>
              <a:t>bactericidal activity of the leukocytes.</a:t>
            </a:r>
          </a:p>
          <a:p>
            <a:r>
              <a:rPr lang="en-US" sz="1800" b="0" i="0" dirty="0">
                <a:solidFill>
                  <a:srgbClr val="2A2A2A"/>
                </a:solidFill>
                <a:effectLst/>
                <a:highlight>
                  <a:srgbClr val="FF0000"/>
                </a:highlight>
                <a:latin typeface="Times New Roman" panose="02020603050405020304" pitchFamily="18" charset="0"/>
                <a:cs typeface="Times New Roman" panose="02020603050405020304" pitchFamily="18" charset="0"/>
              </a:rPr>
              <a:t>Immunosuppressive therapy</a:t>
            </a:r>
            <a:r>
              <a:rPr lang="en-US" sz="1800" b="0" i="0" dirty="0">
                <a:solidFill>
                  <a:srgbClr val="2A2A2A"/>
                </a:solidFill>
                <a:effectLst/>
                <a:latin typeface="Times New Roman" panose="02020603050405020304" pitchFamily="18" charset="0"/>
                <a:cs typeface="Times New Roman" panose="02020603050405020304" pitchFamily="18" charset="0"/>
              </a:rPr>
              <a:t>.</a:t>
            </a:r>
          </a:p>
          <a:p>
            <a:r>
              <a:rPr lang="en-US" sz="1800" b="0" i="0" dirty="0">
                <a:solidFill>
                  <a:srgbClr val="2A2A2A"/>
                </a:solidFill>
                <a:effectLst/>
                <a:highlight>
                  <a:srgbClr val="00FF00"/>
                </a:highlight>
                <a:latin typeface="Times New Roman" panose="02020603050405020304" pitchFamily="18" charset="0"/>
                <a:cs typeface="Times New Roman" panose="02020603050405020304" pitchFamily="18" charset="0"/>
              </a:rPr>
              <a:t>Decreased perfusion of the spleen caused by hypovolemia</a:t>
            </a:r>
            <a:r>
              <a:rPr lang="en-US" sz="1800" b="0" i="0" dirty="0">
                <a:solidFill>
                  <a:srgbClr val="2A2A2A"/>
                </a:solidFill>
                <a:effectLst/>
                <a:latin typeface="Times New Roman" panose="02020603050405020304" pitchFamily="18" charset="0"/>
                <a:cs typeface="Times New Roman" panose="02020603050405020304" pitchFamily="18" charset="0"/>
              </a:rPr>
              <a:t>.</a:t>
            </a:r>
          </a:p>
          <a:p>
            <a:r>
              <a:rPr lang="en-US" sz="1800" b="0" i="0" dirty="0">
                <a:solidFill>
                  <a:srgbClr val="2A2A2A"/>
                </a:solidFill>
                <a:effectLst/>
                <a:latin typeface="Times New Roman" panose="02020603050405020304" pitchFamily="18" charset="0"/>
                <a:cs typeface="Times New Roman" panose="02020603050405020304" pitchFamily="18" charset="0"/>
              </a:rPr>
              <a:t>Urinary </a:t>
            </a:r>
            <a:r>
              <a:rPr lang="en-US" sz="1800" b="0" i="0" dirty="0">
                <a:solidFill>
                  <a:srgbClr val="2A2A2A"/>
                </a:solidFill>
                <a:effectLst/>
                <a:highlight>
                  <a:srgbClr val="FFFF00"/>
                </a:highlight>
                <a:latin typeface="Times New Roman" panose="02020603050405020304" pitchFamily="18" charset="0"/>
                <a:cs typeface="Times New Roman" panose="02020603050405020304" pitchFamily="18" charset="0"/>
              </a:rPr>
              <a:t>loss of a complement factor</a:t>
            </a:r>
            <a:r>
              <a:rPr lang="en-US" sz="1800" b="0" i="0" dirty="0">
                <a:solidFill>
                  <a:srgbClr val="2A2A2A"/>
                </a:solidFill>
                <a:effectLst/>
                <a:latin typeface="Times New Roman" panose="02020603050405020304" pitchFamily="18" charset="0"/>
                <a:cs typeface="Times New Roman" panose="02020603050405020304" pitchFamily="18" charset="0"/>
              </a:rPr>
              <a:t> (properdin factor B) that opsonizes certain bacteria.</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2) Hyperlipidemia and atherosclerosis due to:</a:t>
            </a:r>
          </a:p>
          <a:p>
            <a:r>
              <a:rPr lang="en-US" sz="1600" b="0" i="0" dirty="0">
                <a:solidFill>
                  <a:srgbClr val="2A2A2A"/>
                </a:solidFill>
                <a:effectLst/>
                <a:latin typeface="Times New Roman" panose="02020603050405020304" pitchFamily="18" charset="0"/>
                <a:cs typeface="Times New Roman" panose="02020603050405020304" pitchFamily="18" charset="0"/>
              </a:rPr>
              <a:t> It is related to the hypoproteinemia and low serum oncotic pressure of nephrotic syndrome, which then leads to reactive hepatic protein synthesis, including of lipoproteins.</a:t>
            </a:r>
          </a:p>
          <a:p>
            <a:pPr algn="justLow"/>
            <a:r>
              <a:rPr lang="en-US" sz="1600" b="0" i="0" dirty="0">
                <a:solidFill>
                  <a:srgbClr val="2A2A2A"/>
                </a:solidFill>
                <a:effectLst/>
                <a:latin typeface="Times New Roman" panose="02020603050405020304" pitchFamily="18" charset="0"/>
                <a:cs typeface="Times New Roman" panose="02020603050405020304" pitchFamily="18" charset="0"/>
              </a:rPr>
              <a:t> reduced plasma levels of lipoprotein lipase results in diminution of lipid catabolism. Some of the elevated serum lipoproteins are filtered at the glomeruli, leading to </a:t>
            </a:r>
            <a:r>
              <a:rPr lang="en-US" sz="1600" b="0" i="0" dirty="0" err="1">
                <a:solidFill>
                  <a:srgbClr val="2A2A2A"/>
                </a:solidFill>
                <a:effectLst/>
                <a:latin typeface="Times New Roman" panose="02020603050405020304" pitchFamily="18" charset="0"/>
                <a:cs typeface="Times New Roman" panose="02020603050405020304" pitchFamily="18" charset="0"/>
              </a:rPr>
              <a:t>lipiduria</a:t>
            </a:r>
            <a:r>
              <a:rPr lang="en-US" sz="1600" b="0" i="0" dirty="0">
                <a:solidFill>
                  <a:srgbClr val="2A2A2A"/>
                </a:solidFill>
                <a:effectLst/>
                <a:latin typeface="Times New Roman" panose="02020603050405020304" pitchFamily="18" charset="0"/>
                <a:cs typeface="Times New Roman" panose="02020603050405020304" pitchFamily="18" charset="0"/>
              </a:rPr>
              <a:t> and the classic findings of oval fat bodies and fatty casts in the urine sediment.</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C229BFE-60EF-4236-B9F2-114B63EB7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129" y="1127094"/>
            <a:ext cx="4225771" cy="2380032"/>
          </a:xfrm>
          <a:prstGeom prst="rect">
            <a:avLst/>
          </a:prstGeom>
        </p:spPr>
      </p:pic>
    </p:spTree>
    <p:extLst>
      <p:ext uri="{BB962C8B-B14F-4D97-AF65-F5344CB8AC3E}">
        <p14:creationId xmlns:p14="http://schemas.microsoft.com/office/powerpoint/2010/main" val="3841170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BA2F-3FD1-46E6-A375-4C47E22ECC5C}"/>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F9B9D5C-0BFA-49D5-BE44-452FE42B30B4}"/>
              </a:ext>
            </a:extLst>
          </p:cNvPr>
          <p:cNvSpPr>
            <a:spLocks noGrp="1"/>
          </p:cNvSpPr>
          <p:nvPr>
            <p:ph idx="1"/>
          </p:nvPr>
        </p:nvSpPr>
        <p:spPr>
          <a:xfrm>
            <a:off x="758301" y="849080"/>
            <a:ext cx="10515600" cy="5001303"/>
          </a:xfrm>
        </p:spPr>
        <p:txBody>
          <a:bodyPr>
            <a:normAutofit fontScale="85000" lnSpcReduction="10000"/>
          </a:bodyPr>
          <a:lstStyle/>
          <a:p>
            <a:pPr marL="0" indent="0">
              <a:buNone/>
            </a:pPr>
            <a:r>
              <a:rPr lang="en-US" sz="2000" dirty="0">
                <a:solidFill>
                  <a:srgbClr val="FF0000"/>
                </a:solidFill>
                <a:latin typeface="Times New Roman" panose="02020603050405020304" pitchFamily="18" charset="0"/>
                <a:cs typeface="Times New Roman" panose="02020603050405020304" pitchFamily="18" charset="0"/>
              </a:rPr>
              <a:t>3) </a:t>
            </a:r>
            <a:r>
              <a:rPr lang="en-US" sz="2000" b="0" i="0" dirty="0">
                <a:solidFill>
                  <a:srgbClr val="FF0000"/>
                </a:solidFill>
                <a:effectLst/>
                <a:latin typeface="Times New Roman" panose="02020603050405020304" pitchFamily="18" charset="0"/>
                <a:cs typeface="Times New Roman" panose="02020603050405020304" pitchFamily="18" charset="0"/>
              </a:rPr>
              <a:t>Hypocalcemia and bone abnormalities</a:t>
            </a:r>
          </a:p>
          <a:p>
            <a:r>
              <a:rPr lang="en-US" sz="1800" dirty="0">
                <a:solidFill>
                  <a:srgbClr val="2A2A2A"/>
                </a:solidFill>
                <a:latin typeface="Times New Roman" panose="02020603050405020304" pitchFamily="18" charset="0"/>
                <a:cs typeface="Times New Roman" panose="02020603050405020304" pitchFamily="18" charset="0"/>
              </a:rPr>
              <a:t>The long duration of the nephrotic syndrome and its treatment with steroids are the main cause.</a:t>
            </a:r>
          </a:p>
          <a:p>
            <a:r>
              <a:rPr lang="en-US" sz="1800" dirty="0">
                <a:latin typeface="Times New Roman" panose="02020603050405020304" pitchFamily="18" charset="0"/>
                <a:cs typeface="Times New Roman" panose="02020603050405020304" pitchFamily="18" charset="0"/>
              </a:rPr>
              <a:t>This could be caused by urinary losses of vitamin D–binding proteins, with consequent hypovitaminosis D and, as a result, reduced intestinal calcium absorption.</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4) Hypercoagulability</a:t>
            </a:r>
          </a:p>
          <a:p>
            <a:r>
              <a:rPr lang="en-US" sz="1800" dirty="0">
                <a:latin typeface="Times New Roman" panose="02020603050405020304" pitchFamily="18" charset="0"/>
                <a:cs typeface="Times New Roman" panose="02020603050405020304" pitchFamily="18" charset="0"/>
              </a:rPr>
              <a:t>due to urinary loss of anticoagulant proteins, such as antithrombin III and plasminogen, along with the simultaneous increase in clotting factors, especially factors I, VII, VIII, and X.</a:t>
            </a:r>
          </a:p>
          <a:p>
            <a:r>
              <a:rPr lang="en-US" sz="1800" dirty="0">
                <a:latin typeface="Times New Roman" panose="02020603050405020304" pitchFamily="18" charset="0"/>
                <a:cs typeface="Times New Roman" panose="02020603050405020304" pitchFamily="18" charset="0"/>
              </a:rPr>
              <a:t>In a study, of almost 300 patients with nephrotic syndrome confirmed that the annual incidence of venous thromboembolism (VTE) was almost </a:t>
            </a:r>
            <a:r>
              <a:rPr lang="en-US" sz="1800" dirty="0">
                <a:solidFill>
                  <a:srgbClr val="FF0000"/>
                </a:solidFill>
                <a:latin typeface="Times New Roman" panose="02020603050405020304" pitchFamily="18" charset="0"/>
                <a:cs typeface="Times New Roman" panose="02020603050405020304" pitchFamily="18" charset="0"/>
              </a:rPr>
              <a:t>10 times higher </a:t>
            </a:r>
            <a:r>
              <a:rPr lang="en-US" sz="1800" dirty="0">
                <a:latin typeface="Times New Roman" panose="02020603050405020304" pitchFamily="18" charset="0"/>
                <a:cs typeface="Times New Roman" panose="02020603050405020304" pitchFamily="18" charset="0"/>
              </a:rPr>
              <a:t>in these persons than in the normal population ( </a:t>
            </a:r>
            <a:r>
              <a:rPr lang="en-US" sz="1800" b="1" dirty="0">
                <a:solidFill>
                  <a:srgbClr val="FF0000"/>
                </a:solidFill>
                <a:latin typeface="Times New Roman" panose="02020603050405020304" pitchFamily="18" charset="0"/>
                <a:cs typeface="Times New Roman" panose="02020603050405020304" pitchFamily="18" charset="0"/>
              </a:rPr>
              <a:t>preventive anticoagulant treatment </a:t>
            </a:r>
            <a:r>
              <a:rPr lang="en-US" sz="1800" dirty="0">
                <a:latin typeface="Times New Roman" panose="02020603050405020304" pitchFamily="18" charset="0"/>
                <a:cs typeface="Times New Roman" panose="02020603050405020304" pitchFamily="18" charset="0"/>
              </a:rPr>
              <a:t>should be used in the first 6 months of persistent nephrotic syndrome due to high risk of DVT in the first 6 months).</a:t>
            </a:r>
          </a:p>
          <a:p>
            <a:r>
              <a:rPr lang="en-US" sz="1800" dirty="0">
                <a:latin typeface="Times New Roman" panose="02020603050405020304" pitchFamily="18" charset="0"/>
                <a:cs typeface="Times New Roman" panose="02020603050405020304" pitchFamily="18" charset="0"/>
              </a:rPr>
              <a:t>The study also showed an increased risk of arterial thrombotic events in subjects with nephrotic syndrome, including coronary and cerebrovascular ones. Unlike the risk of VTE, which was related to proteinuria, this arterial risk was related to usual risk factors for arterial disease, such as hypertension, diabetes, smoking, and reduced GFR.</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5) Hypovolemia</a:t>
            </a:r>
          </a:p>
          <a:p>
            <a:r>
              <a:rPr lang="en-US" sz="2000" dirty="0">
                <a:latin typeface="Times New Roman" panose="02020603050405020304" pitchFamily="18" charset="0"/>
                <a:cs typeface="Times New Roman" panose="02020603050405020304" pitchFamily="18" charset="0"/>
              </a:rPr>
              <a:t>Is due to loss of serum albumin which result in a decrease of plasma oncotic pressure resulting in a loss of plasma water into the </a:t>
            </a:r>
            <a:r>
              <a:rPr lang="en-US" sz="2000" dirty="0" err="1">
                <a:latin typeface="Times New Roman" panose="02020603050405020304" pitchFamily="18" charset="0"/>
                <a:cs typeface="Times New Roman" panose="02020603050405020304" pitchFamily="18" charset="0"/>
              </a:rPr>
              <a:t>interstitium</a:t>
            </a:r>
            <a:r>
              <a:rPr lang="en-US" sz="2000" dirty="0">
                <a:latin typeface="Times New Roman" panose="02020603050405020304" pitchFamily="18" charset="0"/>
                <a:cs typeface="Times New Roman" panose="02020603050405020304" pitchFamily="18" charset="0"/>
              </a:rPr>
              <a:t> and causing a decrease in circulating blood volume, it is observed when albumin level is </a:t>
            </a:r>
            <a:r>
              <a:rPr lang="en-US" sz="2000" dirty="0">
                <a:solidFill>
                  <a:srgbClr val="FF0000"/>
                </a:solidFill>
                <a:latin typeface="Times New Roman" panose="02020603050405020304" pitchFamily="18" charset="0"/>
                <a:cs typeface="Times New Roman" panose="02020603050405020304" pitchFamily="18" charset="0"/>
              </a:rPr>
              <a:t>less than 1.5g/dl.</a:t>
            </a:r>
          </a:p>
          <a:p>
            <a:r>
              <a:rPr lang="en-US" sz="2000" dirty="0">
                <a:latin typeface="Times New Roman" panose="02020603050405020304" pitchFamily="18" charset="0"/>
                <a:cs typeface="Times New Roman" panose="02020603050405020304" pitchFamily="18" charset="0"/>
              </a:rPr>
              <a:t>Symptoms include </a:t>
            </a:r>
            <a:r>
              <a:rPr lang="en-US" sz="2000" dirty="0">
                <a:solidFill>
                  <a:srgbClr val="FF0000"/>
                </a:solidFill>
                <a:latin typeface="Times New Roman" panose="02020603050405020304" pitchFamily="18" charset="0"/>
                <a:cs typeface="Times New Roman" panose="02020603050405020304" pitchFamily="18" charset="0"/>
              </a:rPr>
              <a:t>vomiting, abdominal pain, and diarrhea</a:t>
            </a:r>
            <a:r>
              <a:rPr lang="en-US" sz="2000" dirty="0">
                <a:latin typeface="Times New Roman" panose="02020603050405020304" pitchFamily="18" charset="0"/>
                <a:cs typeface="Times New Roman" panose="02020603050405020304" pitchFamily="18" charset="0"/>
              </a:rPr>
              <a:t>. The signs include </a:t>
            </a:r>
            <a:r>
              <a:rPr lang="en-US" sz="2000" dirty="0">
                <a:solidFill>
                  <a:srgbClr val="FF0000"/>
                </a:solidFill>
                <a:latin typeface="Times New Roman" panose="02020603050405020304" pitchFamily="18" charset="0"/>
                <a:cs typeface="Times New Roman" panose="02020603050405020304" pitchFamily="18" charset="0"/>
              </a:rPr>
              <a:t>cold hands and feet, delayed capillary filling, oliguria, and tachycardia. Hypotension is a late feature.</a:t>
            </a:r>
          </a:p>
          <a:p>
            <a:pPr marL="0" indent="0">
              <a:buNone/>
            </a:pPr>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4849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5D88-4F04-4A3C-8A07-915944167E8E}"/>
              </a:ext>
            </a:extLst>
          </p:cNvPr>
          <p:cNvSpPr>
            <a:spLocks noGrp="1"/>
          </p:cNvSpPr>
          <p:nvPr>
            <p:ph type="title"/>
          </p:nvPr>
        </p:nvSpPr>
        <p:spPr/>
        <p:txBody>
          <a:bodyPr>
            <a:normAutofit/>
          </a:bodyPr>
          <a:lstStyle/>
          <a:p>
            <a:r>
              <a:rPr lang="en-US" dirty="0"/>
              <a:t> </a:t>
            </a:r>
          </a:p>
        </p:txBody>
      </p:sp>
      <p:sp>
        <p:nvSpPr>
          <p:cNvPr id="3" name="Content Placeholder 2">
            <a:extLst>
              <a:ext uri="{FF2B5EF4-FFF2-40B4-BE49-F238E27FC236}">
                <a16:creationId xmlns:a16="http://schemas.microsoft.com/office/drawing/2014/main" id="{530B5698-CC1D-4B58-AE0E-2B68FE7BC5A2}"/>
              </a:ext>
            </a:extLst>
          </p:cNvPr>
          <p:cNvSpPr>
            <a:spLocks noGrp="1"/>
          </p:cNvSpPr>
          <p:nvPr>
            <p:ph idx="1"/>
          </p:nvPr>
        </p:nvSpPr>
        <p:spPr>
          <a:xfrm>
            <a:off x="687280" y="751427"/>
            <a:ext cx="10515600" cy="4351338"/>
          </a:xfrm>
        </p:spPr>
        <p:txBody>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Additional consequences include the following:</a:t>
            </a:r>
          </a:p>
          <a:p>
            <a:pPr marL="0" indent="0">
              <a:buNone/>
            </a:pPr>
            <a:r>
              <a:rPr lang="en-US" sz="2400" dirty="0">
                <a:latin typeface="Times New Roman" panose="02020603050405020304" pitchFamily="18" charset="0"/>
                <a:cs typeface="Times New Roman" panose="02020603050405020304" pitchFamily="18" charset="0"/>
              </a:rPr>
              <a:t>1) Hypertension related to fluid retention and reduced kidney function may occur.</a:t>
            </a:r>
          </a:p>
          <a:p>
            <a:pPr marL="0" indent="0">
              <a:buNone/>
            </a:pPr>
            <a:r>
              <a:rPr lang="en-US" sz="2400" dirty="0">
                <a:latin typeface="Times New Roman" panose="02020603050405020304" pitchFamily="18" charset="0"/>
                <a:cs typeface="Times New Roman" panose="02020603050405020304" pitchFamily="18" charset="0"/>
              </a:rPr>
              <a:t>2) Edema of the gut may cause defective absorption, leading to malnutrition.</a:t>
            </a:r>
          </a:p>
          <a:p>
            <a:pPr marL="0" indent="0">
              <a:buNone/>
            </a:pPr>
            <a:r>
              <a:rPr lang="en-US" sz="2400" dirty="0">
                <a:latin typeface="Times New Roman" panose="02020603050405020304" pitchFamily="18" charset="0"/>
                <a:cs typeface="Times New Roman" panose="02020603050405020304" pitchFamily="18" charset="0"/>
              </a:rPr>
              <a:t>3) Ascites and pleural effusions may develop.</a:t>
            </a:r>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id="{7D696B3E-6888-47D0-9064-41EC326EA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872" y="3700120"/>
            <a:ext cx="2757256" cy="1951765"/>
          </a:xfrm>
          <a:prstGeom prst="rect">
            <a:avLst/>
          </a:prstGeom>
        </p:spPr>
      </p:pic>
      <p:pic>
        <p:nvPicPr>
          <p:cNvPr id="7" name="Picture 6">
            <a:extLst>
              <a:ext uri="{FF2B5EF4-FFF2-40B4-BE49-F238E27FC236}">
                <a16:creationId xmlns:a16="http://schemas.microsoft.com/office/drawing/2014/main" id="{A0371277-49F3-4205-B49D-2F9D1511E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435" y="3145485"/>
            <a:ext cx="2610833" cy="2506400"/>
          </a:xfrm>
          <a:prstGeom prst="rect">
            <a:avLst/>
          </a:prstGeom>
        </p:spPr>
      </p:pic>
    </p:spTree>
    <p:extLst>
      <p:ext uri="{BB962C8B-B14F-4D97-AF65-F5344CB8AC3E}">
        <p14:creationId xmlns:p14="http://schemas.microsoft.com/office/powerpoint/2010/main" val="118098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92EC-AC7A-44AA-8881-16A17049A204}"/>
              </a:ext>
            </a:extLst>
          </p:cNvPr>
          <p:cNvSpPr>
            <a:spLocks noGrp="1"/>
          </p:cNvSpPr>
          <p:nvPr>
            <p:ph type="title"/>
          </p:nvPr>
        </p:nvSpPr>
        <p:spPr>
          <a:xfrm>
            <a:off x="838200" y="205327"/>
            <a:ext cx="10515600" cy="1325563"/>
          </a:xfrm>
        </p:spPr>
        <p:txBody>
          <a:bodyPr/>
          <a:lstStyle/>
          <a:p>
            <a:r>
              <a:rPr lang="en-US" dirty="0">
                <a:solidFill>
                  <a:srgbClr val="FF0000"/>
                </a:solidFill>
              </a:rPr>
              <a:t>prognosis</a:t>
            </a:r>
          </a:p>
        </p:txBody>
      </p:sp>
      <p:sp>
        <p:nvSpPr>
          <p:cNvPr id="3" name="Content Placeholder 2">
            <a:extLst>
              <a:ext uri="{FF2B5EF4-FFF2-40B4-BE49-F238E27FC236}">
                <a16:creationId xmlns:a16="http://schemas.microsoft.com/office/drawing/2014/main" id="{8673E27F-1CF0-4950-B076-ADC609494013}"/>
              </a:ext>
            </a:extLst>
          </p:cNvPr>
          <p:cNvSpPr>
            <a:spLocks noGrp="1"/>
          </p:cNvSpPr>
          <p:nvPr>
            <p:ph idx="1"/>
          </p:nvPr>
        </p:nvSpPr>
        <p:spPr>
          <a:xfrm>
            <a:off x="838200" y="1447060"/>
            <a:ext cx="10515600" cy="4729903"/>
          </a:xfrm>
        </p:spPr>
        <p:txBody>
          <a:bodyPr>
            <a:normAutofit/>
          </a:bodyPr>
          <a:lstStyle/>
          <a:p>
            <a:r>
              <a:rPr lang="en-US" sz="1800" dirty="0"/>
              <a:t>treatments for nephrotic syndrome and its complications have </a:t>
            </a:r>
            <a:r>
              <a:rPr lang="en-US" sz="1800" dirty="0">
                <a:solidFill>
                  <a:srgbClr val="FF0000"/>
                </a:solidFill>
              </a:rPr>
              <a:t>reduced</a:t>
            </a:r>
            <a:r>
              <a:rPr lang="en-US" sz="1800" dirty="0"/>
              <a:t> the morbidity and mortality once associated with the syndrome.</a:t>
            </a:r>
          </a:p>
          <a:p>
            <a:r>
              <a:rPr lang="en-US" sz="1800" dirty="0"/>
              <a:t>the prognosis for the patients with primary nephrotic syndrome </a:t>
            </a:r>
            <a:r>
              <a:rPr lang="en-US" sz="1800" dirty="0">
                <a:solidFill>
                  <a:srgbClr val="FF0000"/>
                </a:solidFill>
              </a:rPr>
              <a:t>depends on its cause.</a:t>
            </a:r>
          </a:p>
          <a:p>
            <a:r>
              <a:rPr lang="en-US" sz="1800" dirty="0">
                <a:solidFill>
                  <a:srgbClr val="FF0000"/>
                </a:solidFill>
              </a:rPr>
              <a:t>Examples:</a:t>
            </a:r>
            <a:endParaRPr lang="en-US" sz="1800" dirty="0"/>
          </a:p>
          <a:p>
            <a:pPr marL="0" indent="0">
              <a:buNone/>
            </a:pPr>
            <a:r>
              <a:rPr lang="en-US" sz="1800" dirty="0"/>
              <a:t>1- Infants with congenital nephrotic syndrome </a:t>
            </a:r>
            <a:r>
              <a:rPr lang="en-US" sz="1800" dirty="0">
                <a:solidFill>
                  <a:srgbClr val="FF0000"/>
                </a:solidFill>
              </a:rPr>
              <a:t>have a dismal prognosis</a:t>
            </a:r>
            <a:r>
              <a:rPr lang="en-US" sz="1800" dirty="0"/>
              <a:t>: survival beyond several months is possible only with dialysis and kidney transplantation.</a:t>
            </a:r>
          </a:p>
          <a:p>
            <a:pPr marL="0" indent="0">
              <a:buNone/>
            </a:pPr>
            <a:r>
              <a:rPr lang="en-US" sz="1800" dirty="0"/>
              <a:t>2- Only approximately 20% of patients with </a:t>
            </a:r>
            <a:r>
              <a:rPr lang="en-US" sz="1800" dirty="0">
                <a:solidFill>
                  <a:srgbClr val="FF0000"/>
                </a:solidFill>
              </a:rPr>
              <a:t>focal glomerulosclerosis </a:t>
            </a:r>
            <a:r>
              <a:rPr lang="en-US" sz="1800" dirty="0"/>
              <a:t>undergo remission of proteinuria; an additional 10% improve but remain </a:t>
            </a:r>
            <a:r>
              <a:rPr lang="en-US" sz="1800" dirty="0" err="1"/>
              <a:t>proteinuric</a:t>
            </a:r>
            <a:r>
              <a:rPr lang="en-US" sz="1800" dirty="0"/>
              <a:t>. </a:t>
            </a:r>
          </a:p>
          <a:p>
            <a:pPr marL="0" indent="0">
              <a:buNone/>
            </a:pPr>
            <a:r>
              <a:rPr lang="en-US" sz="1800" dirty="0"/>
              <a:t>3- </a:t>
            </a:r>
            <a:r>
              <a:rPr lang="en-US" sz="1800" dirty="0">
                <a:solidFill>
                  <a:srgbClr val="FF0000"/>
                </a:solidFill>
              </a:rPr>
              <a:t>End-stage renal disease (ESRD) develops </a:t>
            </a:r>
            <a:r>
              <a:rPr lang="en-US" sz="1800" dirty="0"/>
              <a:t>in 25-30% of patients with focal segmental glomerulosclerosis by 5 years and in 30-40% of these patients by 10 years.</a:t>
            </a:r>
          </a:p>
          <a:p>
            <a:pPr marL="0" indent="0">
              <a:buNone/>
            </a:pPr>
            <a:r>
              <a:rPr lang="en-US" sz="1800" dirty="0"/>
              <a:t>4- The prognosis for patients </a:t>
            </a:r>
            <a:r>
              <a:rPr lang="en-US" sz="1800" dirty="0">
                <a:solidFill>
                  <a:srgbClr val="FF0000"/>
                </a:solidFill>
              </a:rPr>
              <a:t>with minimal-change nephropathy </a:t>
            </a:r>
            <a:r>
              <a:rPr lang="en-US" sz="1800" dirty="0"/>
              <a:t>is very good. ( same as </a:t>
            </a:r>
            <a:r>
              <a:rPr lang="en-US" sz="1800" dirty="0">
                <a:solidFill>
                  <a:srgbClr val="FF0000"/>
                </a:solidFill>
              </a:rPr>
              <a:t>adult</a:t>
            </a:r>
            <a:r>
              <a:rPr lang="en-US" sz="1800" dirty="0"/>
              <a:t>).</a:t>
            </a:r>
          </a:p>
          <a:p>
            <a:pPr marL="0" indent="0">
              <a:buNone/>
            </a:pPr>
            <a:r>
              <a:rPr lang="en-US" sz="1800" dirty="0"/>
              <a:t>5- </a:t>
            </a:r>
            <a:r>
              <a:rPr lang="en-US" sz="1800" dirty="0">
                <a:solidFill>
                  <a:srgbClr val="FF0000"/>
                </a:solidFill>
              </a:rPr>
              <a:t>Poor patient response to steroid therapy may predict a poor outcome</a:t>
            </a:r>
            <a:r>
              <a:rPr lang="en-US" sz="1800" dirty="0"/>
              <a:t>. Children who present with hematuria and hypertension are more likely to be steroid-resistant and have a poorer prognosis than those without hematuria or hypertension</a:t>
            </a:r>
          </a:p>
          <a:p>
            <a:pPr marL="0" indent="0">
              <a:buNone/>
            </a:pPr>
            <a:endParaRPr lang="en-US" sz="1800" dirty="0"/>
          </a:p>
        </p:txBody>
      </p:sp>
    </p:spTree>
    <p:extLst>
      <p:ext uri="{BB962C8B-B14F-4D97-AF65-F5344CB8AC3E}">
        <p14:creationId xmlns:p14="http://schemas.microsoft.com/office/powerpoint/2010/main" val="1547439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9D47-CF26-4539-AA77-7007ED40E8FD}"/>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E9F3197A-ED75-4F2E-B7CD-586532E8E3DA}"/>
              </a:ext>
            </a:extLst>
          </p:cNvPr>
          <p:cNvSpPr>
            <a:spLocks noGrp="1"/>
          </p:cNvSpPr>
          <p:nvPr>
            <p:ph idx="1"/>
          </p:nvPr>
        </p:nvSpPr>
        <p:spPr>
          <a:xfrm>
            <a:off x="838200" y="603682"/>
            <a:ext cx="10515600" cy="5573281"/>
          </a:xfrm>
        </p:spPr>
        <p:txBody>
          <a:bodyPr>
            <a:normAutofit/>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The prognosis may worsen due to:</a:t>
            </a:r>
          </a:p>
          <a:p>
            <a:pPr marL="457200" indent="-457200">
              <a:buAutoNum type="arabicParenR"/>
            </a:pPr>
            <a:r>
              <a:rPr lang="en-US" sz="2000" dirty="0">
                <a:latin typeface="Times New Roman" panose="02020603050405020304" pitchFamily="18" charset="0"/>
                <a:cs typeface="Times New Roman" panose="02020603050405020304" pitchFamily="18" charset="0"/>
              </a:rPr>
              <a:t>an increased incidence of renal failure and the complications secondary to nephrotic syndrome, including thrombotic episodes and infection.</a:t>
            </a:r>
          </a:p>
          <a:p>
            <a:pPr marL="457200" indent="-457200">
              <a:buAutoNum type="arabicParenR"/>
            </a:pPr>
            <a:r>
              <a:rPr lang="en-US" sz="2000" dirty="0">
                <a:latin typeface="Times New Roman" panose="02020603050405020304" pitchFamily="18" charset="0"/>
                <a:cs typeface="Times New Roman" panose="02020603050405020304" pitchFamily="18" charset="0"/>
              </a:rPr>
              <a:t>Or treatment-related conditions, such as infectious complications of immunosuppressive drug therapy.</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 </a:t>
            </a:r>
            <a:r>
              <a:rPr lang="en-US" sz="2000" dirty="0">
                <a:solidFill>
                  <a:srgbClr val="FF0000"/>
                </a:solidFill>
                <a:latin typeface="Times New Roman" panose="02020603050405020304" pitchFamily="18" charset="0"/>
                <a:cs typeface="Times New Roman" panose="02020603050405020304" pitchFamily="18" charset="0"/>
              </a:rPr>
              <a:t>secondary</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nephrotic</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syndromes</a:t>
            </a:r>
            <a:r>
              <a:rPr lang="en-US" sz="2000" dirty="0">
                <a:latin typeface="Times New Roman" panose="02020603050405020304" pitchFamily="18" charset="0"/>
                <a:cs typeface="Times New Roman" panose="02020603050405020304" pitchFamily="18" charset="0"/>
              </a:rPr>
              <a:t>, morbidity and mortality are related to the </a:t>
            </a:r>
            <a:r>
              <a:rPr lang="en-US" sz="2000" dirty="0">
                <a:solidFill>
                  <a:srgbClr val="FF0000"/>
                </a:solidFill>
                <a:latin typeface="Times New Roman" panose="02020603050405020304" pitchFamily="18" charset="0"/>
                <a:cs typeface="Times New Roman" panose="02020603050405020304" pitchFamily="18" charset="0"/>
              </a:rPr>
              <a:t>primary disease process </a:t>
            </a:r>
            <a:r>
              <a:rPr lang="en-US" sz="2000" dirty="0">
                <a:latin typeface="Times New Roman" panose="02020603050405020304" pitchFamily="18" charset="0"/>
                <a:cs typeface="Times New Roman" panose="02020603050405020304" pitchFamily="18" charset="0"/>
              </a:rPr>
              <a:t>such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diabetes and lupus. </a:t>
            </a:r>
          </a:p>
          <a:p>
            <a:r>
              <a:rPr lang="en-US" sz="2000" dirty="0">
                <a:latin typeface="Times New Roman" panose="02020603050405020304" pitchFamily="18" charset="0"/>
                <a:cs typeface="Times New Roman" panose="02020603050405020304" pitchFamily="18" charset="0"/>
              </a:rPr>
              <a:t>In </a:t>
            </a:r>
            <a:r>
              <a:rPr lang="en-US" sz="2000" dirty="0">
                <a:solidFill>
                  <a:srgbClr val="FF0000"/>
                </a:solidFill>
                <a:latin typeface="Times New Roman" panose="02020603050405020304" pitchFamily="18" charset="0"/>
                <a:cs typeface="Times New Roman" panose="02020603050405020304" pitchFamily="18" charset="0"/>
              </a:rPr>
              <a:t>diabetic</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nephropathy</a:t>
            </a:r>
            <a:r>
              <a:rPr lang="en-US" sz="2000" dirty="0">
                <a:latin typeface="Times New Roman" panose="02020603050405020304" pitchFamily="18" charset="0"/>
                <a:cs typeface="Times New Roman" panose="02020603050405020304" pitchFamily="18" charset="0"/>
              </a:rPr>
              <a:t> with nephrotic syndrome, patients usually have a good response to </a:t>
            </a:r>
            <a:r>
              <a:rPr lang="en-US" sz="2000" dirty="0">
                <a:solidFill>
                  <a:srgbClr val="FF0000"/>
                </a:solidFill>
                <a:latin typeface="Times New Roman" panose="02020603050405020304" pitchFamily="18" charset="0"/>
                <a:cs typeface="Times New Roman" panose="02020603050405020304" pitchFamily="18" charset="0"/>
              </a:rPr>
              <a:t>angiotensin</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blockade</a:t>
            </a:r>
            <a:r>
              <a:rPr lang="en-US" sz="2000" dirty="0">
                <a:latin typeface="Times New Roman" panose="02020603050405020304" pitchFamily="18" charset="0"/>
                <a:cs typeface="Times New Roman" panose="02020603050405020304" pitchFamily="18" charset="0"/>
              </a:rPr>
              <a:t>, with reduction of proteinuria and some slowing of the loss of renal function. But there is no complete remission.</a:t>
            </a:r>
          </a:p>
          <a:p>
            <a:r>
              <a:rPr lang="en-US" sz="2000" dirty="0">
                <a:solidFill>
                  <a:srgbClr val="FF0000"/>
                </a:solidFill>
                <a:latin typeface="Times New Roman" panose="02020603050405020304" pitchFamily="18" charset="0"/>
                <a:cs typeface="Times New Roman" panose="02020603050405020304" pitchFamily="18" charset="0"/>
              </a:rPr>
              <a:t>In primary amyloidosis</a:t>
            </a:r>
            <a:r>
              <a:rPr lang="en-US" sz="2000" dirty="0">
                <a:latin typeface="Times New Roman" panose="02020603050405020304" pitchFamily="18" charset="0"/>
                <a:cs typeface="Times New Roman" panose="02020603050405020304" pitchFamily="18" charset="0"/>
              </a:rPr>
              <a:t>, prognosis is not good, even with </a:t>
            </a:r>
            <a:r>
              <a:rPr lang="en-US" sz="2000" dirty="0">
                <a:solidFill>
                  <a:srgbClr val="FF0000"/>
                </a:solidFill>
                <a:latin typeface="Times New Roman" panose="02020603050405020304" pitchFamily="18" charset="0"/>
                <a:cs typeface="Times New Roman" panose="02020603050405020304" pitchFamily="18" charset="0"/>
              </a:rPr>
              <a:t>intensive chemotherapy</a:t>
            </a:r>
            <a:r>
              <a:rPr lang="en-US" sz="2000" dirty="0">
                <a:latin typeface="Times New Roman" panose="02020603050405020304" pitchFamily="18" charset="0"/>
                <a:cs typeface="Times New Roman" panose="02020603050405020304" pitchFamily="18" charset="0"/>
              </a:rPr>
              <a:t>. In</a:t>
            </a:r>
            <a:r>
              <a:rPr lang="en-US" sz="2000" dirty="0">
                <a:solidFill>
                  <a:srgbClr val="FF0000"/>
                </a:solidFill>
                <a:latin typeface="Times New Roman" panose="02020603050405020304" pitchFamily="18" charset="0"/>
                <a:cs typeface="Times New Roman" panose="02020603050405020304" pitchFamily="18" charset="0"/>
              </a:rPr>
              <a:t> secondary amyloidosis</a:t>
            </a:r>
            <a:r>
              <a:rPr lang="en-US" sz="2000" dirty="0">
                <a:latin typeface="Times New Roman" panose="02020603050405020304" pitchFamily="18" charset="0"/>
                <a:cs typeface="Times New Roman" panose="02020603050405020304" pitchFamily="18" charset="0"/>
              </a:rPr>
              <a:t>, remission of the underlying cause, such as rheumatoid arthritis, is followed by remission of the amyloidosis and its associated nephrotic syndrome</a:t>
            </a:r>
          </a:p>
          <a:p>
            <a:endParaRPr lang="en-US" sz="2000" dirty="0"/>
          </a:p>
        </p:txBody>
      </p:sp>
    </p:spTree>
    <p:extLst>
      <p:ext uri="{BB962C8B-B14F-4D97-AF65-F5344CB8AC3E}">
        <p14:creationId xmlns:p14="http://schemas.microsoft.com/office/powerpoint/2010/main" val="742432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9CF23-BEF7-4A1E-BBF8-8D3D92B31C02}"/>
              </a:ext>
            </a:extLst>
          </p:cNvPr>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presentation</a:t>
            </a:r>
          </a:p>
        </p:txBody>
      </p:sp>
      <p:sp>
        <p:nvSpPr>
          <p:cNvPr id="3" name="Content Placeholder 2">
            <a:extLst>
              <a:ext uri="{FF2B5EF4-FFF2-40B4-BE49-F238E27FC236}">
                <a16:creationId xmlns:a16="http://schemas.microsoft.com/office/drawing/2014/main" id="{410A0D0C-BCFC-4773-B88F-C151BE42526E}"/>
              </a:ext>
            </a:extLst>
          </p:cNvPr>
          <p:cNvSpPr>
            <a:spLocks noGrp="1"/>
          </p:cNvSpPr>
          <p:nvPr>
            <p:ph idx="1"/>
          </p:nvPr>
        </p:nvSpPr>
        <p:spPr/>
        <p:txBody>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1) history:</a:t>
            </a:r>
          </a:p>
          <a:p>
            <a:r>
              <a:rPr lang="en-US" sz="2000" dirty="0">
                <a:latin typeface="Times New Roman" panose="02020603050405020304" pitchFamily="18" charset="0"/>
                <a:cs typeface="Times New Roman" panose="02020603050405020304" pitchFamily="18" charset="0"/>
              </a:rPr>
              <a:t>The signs of nephrotic syndrome in children is </a:t>
            </a:r>
            <a:r>
              <a:rPr lang="en-US" sz="2000" dirty="0">
                <a:solidFill>
                  <a:srgbClr val="FF0000"/>
                </a:solidFill>
                <a:latin typeface="Times New Roman" panose="02020603050405020304" pitchFamily="18" charset="0"/>
                <a:cs typeface="Times New Roman" panose="02020603050405020304" pitchFamily="18" charset="0"/>
              </a:rPr>
              <a:t>swelling</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of the face </a:t>
            </a:r>
            <a:r>
              <a:rPr lang="en-US" sz="2000" dirty="0">
                <a:latin typeface="Times New Roman" panose="02020603050405020304" pitchFamily="18" charset="0"/>
                <a:cs typeface="Times New Roman" panose="02020603050405020304" pitchFamily="18" charset="0"/>
              </a:rPr>
              <a:t>followed by </a:t>
            </a:r>
            <a:r>
              <a:rPr lang="en-US" sz="2000" dirty="0">
                <a:solidFill>
                  <a:srgbClr val="FF0000"/>
                </a:solidFill>
                <a:latin typeface="Times New Roman" panose="02020603050405020304" pitchFamily="18" charset="0"/>
                <a:cs typeface="Times New Roman" panose="02020603050405020304" pitchFamily="18" charset="0"/>
              </a:rPr>
              <a:t>swelling of the entire body.</a:t>
            </a:r>
          </a:p>
          <a:p>
            <a:r>
              <a:rPr lang="en-US" sz="2000" dirty="0">
                <a:latin typeface="Times New Roman" panose="02020603050405020304" pitchFamily="18" charset="0"/>
                <a:cs typeface="Times New Roman" panose="02020603050405020304" pitchFamily="18" charset="0"/>
              </a:rPr>
              <a:t>Adult will have </a:t>
            </a:r>
            <a:r>
              <a:rPr lang="en-US" sz="2000" dirty="0">
                <a:solidFill>
                  <a:srgbClr val="FF0000"/>
                </a:solidFill>
                <a:latin typeface="Times New Roman" panose="02020603050405020304" pitchFamily="18" charset="0"/>
                <a:cs typeface="Times New Roman" panose="02020603050405020304" pitchFamily="18" charset="0"/>
              </a:rPr>
              <a:t>dependent edema</a:t>
            </a:r>
            <a:r>
              <a:rPr lang="en-US" sz="2000" dirty="0">
                <a:latin typeface="Times New Roman" panose="02020603050405020304" pitchFamily="18" charset="0"/>
                <a:cs typeface="Times New Roman" panose="02020603050405020304" pitchFamily="18" charset="0"/>
              </a:rPr>
              <a:t>.</a:t>
            </a:r>
          </a:p>
          <a:p>
            <a:r>
              <a:rPr lang="en-US" sz="2000" dirty="0">
                <a:solidFill>
                  <a:srgbClr val="FF0000"/>
                </a:solidFill>
                <a:latin typeface="Times New Roman" panose="02020603050405020304" pitchFamily="18" charset="0"/>
                <a:cs typeface="Times New Roman" panose="02020603050405020304" pitchFamily="18" charset="0"/>
              </a:rPr>
              <a:t>Foamy urine </a:t>
            </a:r>
            <a:r>
              <a:rPr lang="en-US" sz="2000" dirty="0">
                <a:latin typeface="Times New Roman" panose="02020603050405020304" pitchFamily="18" charset="0"/>
                <a:cs typeface="Times New Roman" panose="02020603050405020304" pitchFamily="18" charset="0"/>
              </a:rPr>
              <a:t>may be a presenting feature.</a:t>
            </a:r>
          </a:p>
          <a:p>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fatigue</a:t>
            </a:r>
            <a:r>
              <a:rPr lang="en-US" sz="2000" dirty="0">
                <a:latin typeface="Times New Roman" panose="02020603050405020304" pitchFamily="18" charset="0"/>
                <a:cs typeface="Times New Roman" panose="02020603050405020304" pitchFamily="18" charset="0"/>
              </a:rPr>
              <a:t> and </a:t>
            </a:r>
            <a:r>
              <a:rPr lang="en-US" sz="2000" dirty="0">
                <a:solidFill>
                  <a:srgbClr val="FF0000"/>
                </a:solidFill>
                <a:latin typeface="Times New Roman" panose="02020603050405020304" pitchFamily="18" charset="0"/>
                <a:cs typeface="Times New Roman" panose="02020603050405020304" pitchFamily="18" charset="0"/>
              </a:rPr>
              <a:t>loss of appetite </a:t>
            </a:r>
            <a:r>
              <a:rPr lang="en-US" sz="2000" dirty="0">
                <a:latin typeface="Times New Roman" panose="02020603050405020304" pitchFamily="18" charset="0"/>
                <a:cs typeface="Times New Roman" panose="02020603050405020304" pitchFamily="18" charset="0"/>
              </a:rPr>
              <a:t>are common.</a:t>
            </a:r>
          </a:p>
          <a:p>
            <a:r>
              <a:rPr lang="en-US" sz="2000" dirty="0">
                <a:latin typeface="Times New Roman" panose="02020603050405020304" pitchFamily="18" charset="0"/>
                <a:cs typeface="Times New Roman" panose="02020603050405020304" pitchFamily="18" charset="0"/>
              </a:rPr>
              <a:t>A </a:t>
            </a:r>
            <a:r>
              <a:rPr lang="en-US" sz="2000" dirty="0">
                <a:solidFill>
                  <a:srgbClr val="FF0000"/>
                </a:solidFill>
                <a:latin typeface="Times New Roman" panose="02020603050405020304" pitchFamily="18" charset="0"/>
                <a:cs typeface="Times New Roman" panose="02020603050405020304" pitchFamily="18" charset="0"/>
              </a:rPr>
              <a:t>thrombotic complication</a:t>
            </a:r>
            <a:r>
              <a:rPr lang="en-US" sz="2000" dirty="0">
                <a:latin typeface="Times New Roman" panose="02020603050405020304" pitchFamily="18" charset="0"/>
                <a:cs typeface="Times New Roman" panose="02020603050405020304" pitchFamily="18" charset="0"/>
              </a:rPr>
              <a:t>, such as DVT of the calf veins or even a PE, may be the first clue to nephrotic syndrome.</a:t>
            </a:r>
          </a:p>
          <a:p>
            <a:r>
              <a:rPr lang="en-US" sz="2000" dirty="0">
                <a:latin typeface="Times New Roman" panose="02020603050405020304" pitchFamily="18" charset="0"/>
                <a:cs typeface="Times New Roman" panose="02020603050405020304" pitchFamily="18" charset="0"/>
              </a:rPr>
              <a:t>the recent start of </a:t>
            </a:r>
            <a:r>
              <a:rPr lang="en-US" sz="2000" dirty="0">
                <a:solidFill>
                  <a:srgbClr val="FF0000"/>
                </a:solidFill>
                <a:latin typeface="Times New Roman" panose="02020603050405020304" pitchFamily="18" charset="0"/>
                <a:cs typeface="Times New Roman" panose="02020603050405020304" pitchFamily="18" charset="0"/>
              </a:rPr>
              <a:t>NSAID</a:t>
            </a:r>
            <a:r>
              <a:rPr lang="en-US" sz="2000" dirty="0">
                <a:latin typeface="Times New Roman" panose="02020603050405020304" pitchFamily="18" charset="0"/>
                <a:cs typeface="Times New Roman" panose="02020603050405020304" pitchFamily="18" charset="0"/>
              </a:rPr>
              <a:t> suggests such drugs as the cause.</a:t>
            </a:r>
          </a:p>
          <a:p>
            <a:r>
              <a:rPr lang="en-US" sz="2000" dirty="0">
                <a:latin typeface="Times New Roman" panose="02020603050405020304" pitchFamily="18" charset="0"/>
                <a:cs typeface="Times New Roman" panose="02020603050405020304" pitchFamily="18" charset="0"/>
              </a:rPr>
              <a:t>more than 10-year history of diabetes </a:t>
            </a:r>
            <a:r>
              <a:rPr lang="en-US" sz="2000" dirty="0">
                <a:solidFill>
                  <a:srgbClr val="FF0000"/>
                </a:solidFill>
                <a:latin typeface="Times New Roman" panose="02020603050405020304" pitchFamily="18" charset="0"/>
                <a:cs typeface="Times New Roman" panose="02020603050405020304" pitchFamily="18" charset="0"/>
              </a:rPr>
              <a:t>with symptomatic neuropathy</a:t>
            </a:r>
            <a:r>
              <a:rPr lang="en-US" sz="2000" dirty="0">
                <a:latin typeface="Times New Roman" panose="02020603050405020304" pitchFamily="18" charset="0"/>
                <a:cs typeface="Times New Roman" panose="02020603050405020304" pitchFamily="18" charset="0"/>
              </a:rPr>
              <a:t> indicates diabetic nephropathy.</a:t>
            </a:r>
          </a:p>
          <a:p>
            <a:endParaRPr lang="en-US" sz="2000" dirty="0"/>
          </a:p>
          <a:p>
            <a:endParaRPr lang="en-US" dirty="0"/>
          </a:p>
        </p:txBody>
      </p:sp>
    </p:spTree>
    <p:extLst>
      <p:ext uri="{BB962C8B-B14F-4D97-AF65-F5344CB8AC3E}">
        <p14:creationId xmlns:p14="http://schemas.microsoft.com/office/powerpoint/2010/main" val="291962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8A0B-D9D4-4096-BB95-887BD58E66F0}"/>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7F0EA2F8-7856-48B8-9313-DD2A4CE8DA9B}"/>
              </a:ext>
            </a:extLst>
          </p:cNvPr>
          <p:cNvSpPr>
            <a:spLocks noGrp="1"/>
          </p:cNvSpPr>
          <p:nvPr>
            <p:ph idx="1"/>
          </p:nvPr>
        </p:nvSpPr>
        <p:spPr>
          <a:xfrm>
            <a:off x="838200" y="603682"/>
            <a:ext cx="10515600" cy="5573281"/>
          </a:xfrm>
        </p:spPr>
        <p:txBody>
          <a:bodyPr>
            <a:normAutofit lnSpcReduction="10000"/>
          </a:bodyPr>
          <a:lstStyle/>
          <a:p>
            <a:pPr marL="0" indent="0">
              <a:buNone/>
            </a:pPr>
            <a:r>
              <a:rPr lang="en-US" dirty="0">
                <a:solidFill>
                  <a:srgbClr val="FF0000"/>
                </a:solidFill>
              </a:rPr>
              <a:t>2) Physical examination:</a:t>
            </a: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r>
              <a:rPr lang="en-US" sz="2000" dirty="0">
                <a:solidFill>
                  <a:srgbClr val="FF0000"/>
                </a:solidFill>
              </a:rPr>
              <a:t>Hematuria</a:t>
            </a:r>
            <a:r>
              <a:rPr lang="en-US" sz="2000" dirty="0"/>
              <a:t> and </a:t>
            </a:r>
            <a:r>
              <a:rPr lang="en-US" sz="2000" dirty="0">
                <a:solidFill>
                  <a:srgbClr val="FF0000"/>
                </a:solidFill>
              </a:rPr>
              <a:t>hypertension</a:t>
            </a:r>
            <a:r>
              <a:rPr lang="en-US" sz="2000" dirty="0"/>
              <a:t> manifest in a minority of patients.</a:t>
            </a:r>
          </a:p>
          <a:p>
            <a:r>
              <a:rPr lang="en-US" sz="2000" dirty="0"/>
              <a:t>Additional features on exam will vary according to </a:t>
            </a:r>
            <a:r>
              <a:rPr lang="en-US" sz="2000" dirty="0">
                <a:solidFill>
                  <a:srgbClr val="FF0000"/>
                </a:solidFill>
              </a:rPr>
              <a:t>cause</a:t>
            </a:r>
            <a:r>
              <a:rPr lang="en-US" sz="2000" dirty="0"/>
              <a:t> and as a result of whether or not renal function impairment exists.</a:t>
            </a:r>
          </a:p>
          <a:p>
            <a:endParaRPr lang="en-US" sz="2000" dirty="0"/>
          </a:p>
          <a:p>
            <a:endParaRPr lang="en-US" dirty="0"/>
          </a:p>
          <a:p>
            <a:pPr marL="0" indent="0">
              <a:buNone/>
            </a:pPr>
            <a:endParaRPr lang="en-US" dirty="0">
              <a:solidFill>
                <a:srgbClr val="FF0000"/>
              </a:solidFill>
            </a:endParaRPr>
          </a:p>
          <a:p>
            <a:pPr marL="0" indent="0">
              <a:buNone/>
            </a:pPr>
            <a:endParaRPr lang="en-US" dirty="0"/>
          </a:p>
          <a:p>
            <a:pPr marL="0" indent="0">
              <a:buNone/>
            </a:pPr>
            <a:endParaRPr lang="en-US" dirty="0">
              <a:solidFill>
                <a:srgbClr val="FF0000"/>
              </a:solidFill>
            </a:endParaRPr>
          </a:p>
        </p:txBody>
      </p:sp>
      <p:pic>
        <p:nvPicPr>
          <p:cNvPr id="5" name="Picture 4">
            <a:extLst>
              <a:ext uri="{FF2B5EF4-FFF2-40B4-BE49-F238E27FC236}">
                <a16:creationId xmlns:a16="http://schemas.microsoft.com/office/drawing/2014/main" id="{2870C1F7-AA9F-4E13-9D71-BED61FAAE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773" y="1690688"/>
            <a:ext cx="2161121" cy="2929261"/>
          </a:xfrm>
          <a:prstGeom prst="rect">
            <a:avLst/>
          </a:prstGeom>
        </p:spPr>
      </p:pic>
      <p:pic>
        <p:nvPicPr>
          <p:cNvPr id="7" name="Picture 6">
            <a:extLst>
              <a:ext uri="{FF2B5EF4-FFF2-40B4-BE49-F238E27FC236}">
                <a16:creationId xmlns:a16="http://schemas.microsoft.com/office/drawing/2014/main" id="{700C909C-05A9-4ADC-A96E-F26BA221D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2189" y="1480668"/>
            <a:ext cx="2427038" cy="3233376"/>
          </a:xfrm>
          <a:prstGeom prst="rect">
            <a:avLst/>
          </a:prstGeom>
        </p:spPr>
      </p:pic>
      <p:pic>
        <p:nvPicPr>
          <p:cNvPr id="9" name="Picture 8">
            <a:extLst>
              <a:ext uri="{FF2B5EF4-FFF2-40B4-BE49-F238E27FC236}">
                <a16:creationId xmlns:a16="http://schemas.microsoft.com/office/drawing/2014/main" id="{3221EBBF-8242-418A-BD14-BA4B21F8EC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4186" y="1775535"/>
            <a:ext cx="2857500" cy="2844414"/>
          </a:xfrm>
          <a:prstGeom prst="rect">
            <a:avLst/>
          </a:prstGeom>
        </p:spPr>
      </p:pic>
    </p:spTree>
    <p:extLst>
      <p:ext uri="{BB962C8B-B14F-4D97-AF65-F5344CB8AC3E}">
        <p14:creationId xmlns:p14="http://schemas.microsoft.com/office/powerpoint/2010/main" val="395570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8018-F6B3-47B4-87AD-43D3103E5B10}"/>
              </a:ext>
            </a:extLst>
          </p:cNvPr>
          <p:cNvSpPr>
            <a:spLocks noGrp="1"/>
          </p:cNvSpPr>
          <p:nvPr>
            <p:ph type="title"/>
          </p:nvPr>
        </p:nvSpPr>
        <p:spPr/>
        <p:txBody>
          <a:bodyPr>
            <a:normAutofit/>
          </a:bodyPr>
          <a:lstStyle/>
          <a:p>
            <a:r>
              <a:rPr lang="en-US" sz="3600" dirty="0">
                <a:solidFill>
                  <a:srgbClr val="FF0000"/>
                </a:solidFill>
                <a:latin typeface="Times New Roman" panose="02020603050405020304" pitchFamily="18" charset="0"/>
                <a:cs typeface="Times New Roman" panose="02020603050405020304" pitchFamily="18" charset="0"/>
              </a:rPr>
              <a:t>Work up</a:t>
            </a:r>
          </a:p>
        </p:txBody>
      </p:sp>
      <p:sp>
        <p:nvSpPr>
          <p:cNvPr id="3" name="Content Placeholder 2">
            <a:extLst>
              <a:ext uri="{FF2B5EF4-FFF2-40B4-BE49-F238E27FC236}">
                <a16:creationId xmlns:a16="http://schemas.microsoft.com/office/drawing/2014/main" id="{B629D796-91AA-438B-A6D9-7ADE9B91B9AB}"/>
              </a:ext>
            </a:extLst>
          </p:cNvPr>
          <p:cNvSpPr>
            <a:spLocks noGrp="1"/>
          </p:cNvSpPr>
          <p:nvPr>
            <p:ph idx="1"/>
          </p:nvPr>
        </p:nvSpPr>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Diagnostic studies for nephrotic syndrome may include the following:</a:t>
            </a:r>
          </a:p>
          <a:p>
            <a:pPr marL="0" indent="0">
              <a:buNone/>
            </a:pPr>
            <a:r>
              <a:rPr lang="en-US" sz="2000" dirty="0">
                <a:latin typeface="Times New Roman" panose="02020603050405020304" pitchFamily="18" charset="0"/>
                <a:cs typeface="Times New Roman" panose="02020603050405020304" pitchFamily="18" charset="0"/>
              </a:rPr>
              <a:t>1- Urinalysis.</a:t>
            </a:r>
          </a:p>
          <a:p>
            <a:pPr marL="0" indent="0">
              <a:buNone/>
            </a:pPr>
            <a:r>
              <a:rPr lang="en-US" sz="2000" dirty="0">
                <a:latin typeface="Times New Roman" panose="02020603050405020304" pitchFamily="18" charset="0"/>
                <a:cs typeface="Times New Roman" panose="02020603050405020304" pitchFamily="18" charset="0"/>
              </a:rPr>
              <a:t>2- Urine sediment examination.</a:t>
            </a:r>
          </a:p>
          <a:p>
            <a:pPr marL="0" indent="0">
              <a:buNone/>
            </a:pPr>
            <a:r>
              <a:rPr lang="en-US" sz="2000" dirty="0">
                <a:latin typeface="Times New Roman" panose="02020603050405020304" pitchFamily="18" charset="0"/>
                <a:cs typeface="Times New Roman" panose="02020603050405020304" pitchFamily="18" charset="0"/>
              </a:rPr>
              <a:t>3- Urinary protein measurement.</a:t>
            </a:r>
          </a:p>
          <a:p>
            <a:pPr marL="0" indent="0">
              <a:buNone/>
            </a:pPr>
            <a:r>
              <a:rPr lang="en-US" sz="2000" dirty="0">
                <a:latin typeface="Times New Roman" panose="02020603050405020304" pitchFamily="18" charset="0"/>
                <a:cs typeface="Times New Roman" panose="02020603050405020304" pitchFamily="18" charset="0"/>
              </a:rPr>
              <a:t>4- Serum albumin.</a:t>
            </a:r>
          </a:p>
          <a:p>
            <a:pPr marL="0" indent="0">
              <a:buNone/>
            </a:pPr>
            <a:r>
              <a:rPr lang="en-US" sz="2000" dirty="0">
                <a:latin typeface="Times New Roman" panose="02020603050405020304" pitchFamily="18" charset="0"/>
                <a:cs typeface="Times New Roman" panose="02020603050405020304" pitchFamily="18" charset="0"/>
              </a:rPr>
              <a:t>5- Serologic studies for infection and immune abnormalities.</a:t>
            </a:r>
          </a:p>
          <a:p>
            <a:pPr marL="0" indent="0">
              <a:buNone/>
            </a:pPr>
            <a:r>
              <a:rPr lang="en-US" sz="2000" dirty="0">
                <a:latin typeface="Times New Roman" panose="02020603050405020304" pitchFamily="18" charset="0"/>
                <a:cs typeface="Times New Roman" panose="02020603050405020304" pitchFamily="18" charset="0"/>
              </a:rPr>
              <a:t>6- Renal ultrasonography.</a:t>
            </a:r>
          </a:p>
          <a:p>
            <a:pPr marL="0" indent="0">
              <a:buNone/>
            </a:pPr>
            <a:r>
              <a:rPr lang="en-US" sz="2000" dirty="0">
                <a:latin typeface="Times New Roman" panose="02020603050405020304" pitchFamily="18" charset="0"/>
                <a:cs typeface="Times New Roman" panose="02020603050405020304" pitchFamily="18" charset="0"/>
              </a:rPr>
              <a:t>7- Renal biopsy.</a:t>
            </a:r>
          </a:p>
          <a:p>
            <a:pPr marL="0" indent="0">
              <a:buNone/>
            </a:pPr>
            <a:r>
              <a:rPr lang="en-US" sz="2000" dirty="0">
                <a:latin typeface="Times New Roman" panose="02020603050405020304" pitchFamily="18" charset="0"/>
                <a:cs typeface="Times New Roman" panose="02020603050405020304" pitchFamily="18" charset="0"/>
              </a:rPr>
              <a:t>8- genetic testing for NPHS1 and NPHS2 for </a:t>
            </a:r>
            <a:r>
              <a:rPr lang="en-US" sz="2000" dirty="0" err="1">
                <a:solidFill>
                  <a:srgbClr val="FF0000"/>
                </a:solidFill>
                <a:latin typeface="Times New Roman" panose="02020603050405020304" pitchFamily="18" charset="0"/>
                <a:cs typeface="Times New Roman" panose="02020603050405020304" pitchFamily="18" charset="0"/>
              </a:rPr>
              <a:t>nephrin</a:t>
            </a:r>
            <a:r>
              <a:rPr lang="en-US" sz="2000" dirty="0">
                <a:latin typeface="Times New Roman" panose="02020603050405020304" pitchFamily="18" charset="0"/>
                <a:cs typeface="Times New Roman" panose="02020603050405020304" pitchFamily="18" charset="0"/>
              </a:rPr>
              <a:t> and </a:t>
            </a:r>
            <a:r>
              <a:rPr lang="en-US" sz="2000" dirty="0">
                <a:solidFill>
                  <a:srgbClr val="FF0000"/>
                </a:solidFill>
                <a:latin typeface="Times New Roman" panose="02020603050405020304" pitchFamily="18" charset="0"/>
                <a:cs typeface="Times New Roman" panose="02020603050405020304" pitchFamily="18" charset="0"/>
              </a:rPr>
              <a:t>podocin</a:t>
            </a:r>
            <a:r>
              <a:rPr lang="en-US" sz="2000" dirty="0">
                <a:latin typeface="Times New Roman" panose="02020603050405020304" pitchFamily="18" charset="0"/>
                <a:cs typeface="Times New Roman" panose="02020603050405020304" pitchFamily="18" charset="0"/>
              </a:rPr>
              <a:t> mutation respectively, In children with steroid-resistant nephrotic syndrome, testing for the </a:t>
            </a:r>
            <a:r>
              <a:rPr lang="en-US" sz="2000" dirty="0">
                <a:solidFill>
                  <a:srgbClr val="FF0000"/>
                </a:solidFill>
                <a:latin typeface="Times New Roman" panose="02020603050405020304" pitchFamily="18" charset="0"/>
                <a:cs typeface="Times New Roman" panose="02020603050405020304" pitchFamily="18" charset="0"/>
              </a:rPr>
              <a:t>NPHS2</a:t>
            </a:r>
            <a:r>
              <a:rPr lang="en-US" sz="2000" dirty="0">
                <a:latin typeface="Times New Roman" panose="02020603050405020304" pitchFamily="18" charset="0"/>
                <a:cs typeface="Times New Roman" panose="02020603050405020304" pitchFamily="18" charset="0"/>
              </a:rPr>
              <a:t> mutation may be indicated. </a:t>
            </a:r>
          </a:p>
        </p:txBody>
      </p:sp>
    </p:spTree>
    <p:extLst>
      <p:ext uri="{BB962C8B-B14F-4D97-AF65-F5344CB8AC3E}">
        <p14:creationId xmlns:p14="http://schemas.microsoft.com/office/powerpoint/2010/main" val="4257017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3D2CC-0AD3-41E0-8937-ABA99FEC1074}"/>
              </a:ext>
            </a:extLst>
          </p:cNvPr>
          <p:cNvSpPr>
            <a:spLocks noGrp="1"/>
          </p:cNvSpPr>
          <p:nvPr>
            <p:ph type="title"/>
          </p:nvPr>
        </p:nvSpPr>
        <p:spPr>
          <a:xfrm>
            <a:off x="722790" y="192519"/>
            <a:ext cx="10515600" cy="1325563"/>
          </a:xfrm>
        </p:spPr>
        <p:txBody>
          <a:bodyPr/>
          <a:lstStyle/>
          <a:p>
            <a:r>
              <a:rPr lang="en-US" dirty="0">
                <a:solidFill>
                  <a:srgbClr val="FF0000"/>
                </a:solidFill>
                <a:latin typeface="Times New Roman" panose="02020603050405020304" pitchFamily="18" charset="0"/>
                <a:cs typeface="Times New Roman" panose="02020603050405020304" pitchFamily="18" charset="0"/>
              </a:rPr>
              <a:t>Urine studies</a:t>
            </a:r>
          </a:p>
        </p:txBody>
      </p:sp>
      <p:sp>
        <p:nvSpPr>
          <p:cNvPr id="3" name="Content Placeholder 2">
            <a:extLst>
              <a:ext uri="{FF2B5EF4-FFF2-40B4-BE49-F238E27FC236}">
                <a16:creationId xmlns:a16="http://schemas.microsoft.com/office/drawing/2014/main" id="{83D71C86-2F8E-4B80-BBEE-BEC40EF36383}"/>
              </a:ext>
            </a:extLst>
          </p:cNvPr>
          <p:cNvSpPr>
            <a:spLocks noGrp="1"/>
          </p:cNvSpPr>
          <p:nvPr>
            <p:ph idx="1"/>
          </p:nvPr>
        </p:nvSpPr>
        <p:spPr>
          <a:xfrm>
            <a:off x="838200" y="1518082"/>
            <a:ext cx="10515600" cy="4658881"/>
          </a:xfrm>
        </p:spPr>
        <p:txBody>
          <a:bodyPr>
            <a:normAutofit fontScale="92500" lnSpcReduction="10000"/>
          </a:bodyPr>
          <a:lstStyle/>
          <a:p>
            <a:pPr marL="514350" indent="-514350">
              <a:buAutoNum type="arabicParenR"/>
            </a:pPr>
            <a:r>
              <a:rPr lang="en-US" sz="2000" dirty="0">
                <a:solidFill>
                  <a:srgbClr val="FF0000"/>
                </a:solidFill>
                <a:latin typeface="Times New Roman" panose="02020603050405020304" pitchFamily="18" charset="0"/>
                <a:cs typeface="Times New Roman" panose="02020603050405020304" pitchFamily="18" charset="0"/>
              </a:rPr>
              <a:t>Urinalysis:</a:t>
            </a:r>
          </a:p>
          <a:p>
            <a:pPr marL="0" indent="0">
              <a:buNone/>
            </a:pPr>
            <a:r>
              <a:rPr lang="en-US" sz="2000" dirty="0">
                <a:latin typeface="Times New Roman" panose="02020603050405020304" pitchFamily="18" charset="0"/>
                <a:cs typeface="Times New Roman" panose="02020603050405020304" pitchFamily="18" charset="0"/>
              </a:rPr>
              <a:t>Nephrotic-range proteinuria will be apparent by 3+ or 4+ readings on the dipstick.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solidFill>
                  <a:srgbClr val="FF0000"/>
                </a:solidFill>
                <a:latin typeface="Times New Roman" panose="02020603050405020304" pitchFamily="18" charset="0"/>
                <a:cs typeface="Times New Roman" panose="02020603050405020304" pitchFamily="18" charset="0"/>
              </a:rPr>
              <a:t>2)     Urine sediment examination:</a:t>
            </a:r>
          </a:p>
          <a:p>
            <a:r>
              <a:rPr lang="en-US" sz="2000" dirty="0">
                <a:latin typeface="Times New Roman" panose="02020603050405020304" pitchFamily="18" charset="0"/>
                <a:cs typeface="Times New Roman" panose="02020603050405020304" pitchFamily="18" charset="0"/>
              </a:rPr>
              <a:t>The urine sediment exam may show cells and/or casts.</a:t>
            </a:r>
          </a:p>
          <a:p>
            <a:r>
              <a:rPr lang="en-US" sz="2000" dirty="0">
                <a:latin typeface="Times New Roman" panose="02020603050405020304" pitchFamily="18" charset="0"/>
                <a:cs typeface="Times New Roman" panose="02020603050405020304" pitchFamily="18" charset="0"/>
              </a:rPr>
              <a:t>By use of a polarizing microscope, one can see </a:t>
            </a:r>
            <a:r>
              <a:rPr lang="en-US" sz="2000" dirty="0">
                <a:solidFill>
                  <a:srgbClr val="FF0000"/>
                </a:solidFill>
                <a:latin typeface="Times New Roman" panose="02020603050405020304" pitchFamily="18" charset="0"/>
                <a:cs typeface="Times New Roman" panose="02020603050405020304" pitchFamily="18" charset="0"/>
              </a:rPr>
              <a:t>oval fat bodies and also fatty casts</a:t>
            </a:r>
            <a:r>
              <a:rPr lang="en-US" sz="2000" dirty="0">
                <a:latin typeface="Times New Roman" panose="02020603050405020304" pitchFamily="18" charset="0"/>
                <a:cs typeface="Times New Roman" panose="02020603050405020304" pitchFamily="18" charset="0"/>
              </a:rPr>
              <a:t>. These point to the nephrotic syndrome. (due to lipoprotein filtration).</a:t>
            </a:r>
          </a:p>
          <a:p>
            <a:r>
              <a:rPr lang="en-US" sz="2000" dirty="0">
                <a:latin typeface="Times New Roman" panose="02020603050405020304" pitchFamily="18" charset="0"/>
                <a:cs typeface="Times New Roman" panose="02020603050405020304" pitchFamily="18" charset="0"/>
              </a:rPr>
              <a:t>The presence of more than 2 red blood cells (RBCs) per high power field is indicative of </a:t>
            </a:r>
            <a:r>
              <a:rPr lang="en-US" sz="2000" dirty="0">
                <a:solidFill>
                  <a:srgbClr val="FF0000"/>
                </a:solidFill>
                <a:latin typeface="Times New Roman" panose="02020603050405020304" pitchFamily="18" charset="0"/>
                <a:cs typeface="Times New Roman" panose="02020603050405020304" pitchFamily="18" charset="0"/>
              </a:rPr>
              <a:t>microhematuria</a:t>
            </a:r>
            <a:r>
              <a:rPr lang="en-US" sz="2000" dirty="0">
                <a:latin typeface="Times New Roman" panose="02020603050405020304" pitchFamily="18" charset="0"/>
                <a:cs typeface="Times New Roman" panose="02020603050405020304" pitchFamily="18" charset="0"/>
              </a:rPr>
              <a:t>. Microhematuria may occur in </a:t>
            </a:r>
            <a:r>
              <a:rPr lang="en-US" sz="2000" dirty="0">
                <a:solidFill>
                  <a:srgbClr val="FF0000"/>
                </a:solidFill>
                <a:latin typeface="Times New Roman" panose="02020603050405020304" pitchFamily="18" charset="0"/>
                <a:cs typeface="Times New Roman" panose="02020603050405020304" pitchFamily="18" charset="0"/>
              </a:rPr>
              <a:t>membranous</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nephropathy</a:t>
            </a:r>
            <a:r>
              <a:rPr lang="en-US" sz="2000" dirty="0">
                <a:latin typeface="Times New Roman" panose="02020603050405020304" pitchFamily="18" charset="0"/>
                <a:cs typeface="Times New Roman" panose="02020603050405020304" pitchFamily="18" charset="0"/>
              </a:rPr>
              <a:t> but </a:t>
            </a:r>
            <a:r>
              <a:rPr lang="en-US" sz="2000" dirty="0">
                <a:solidFill>
                  <a:srgbClr val="FF0000"/>
                </a:solidFill>
                <a:latin typeface="Times New Roman" panose="02020603050405020304" pitchFamily="18" charset="0"/>
                <a:cs typeface="Times New Roman" panose="02020603050405020304" pitchFamily="18" charset="0"/>
              </a:rPr>
              <a:t>not</a:t>
            </a:r>
            <a:r>
              <a:rPr lang="en-US" sz="2000" dirty="0">
                <a:latin typeface="Times New Roman" panose="02020603050405020304" pitchFamily="18" charset="0"/>
                <a:cs typeface="Times New Roman" panose="02020603050405020304" pitchFamily="18" charset="0"/>
              </a:rPr>
              <a:t> in </a:t>
            </a:r>
            <a:r>
              <a:rPr lang="en-US" sz="2000" dirty="0">
                <a:solidFill>
                  <a:srgbClr val="FF0000"/>
                </a:solidFill>
                <a:latin typeface="Times New Roman" panose="02020603050405020304" pitchFamily="18" charset="0"/>
                <a:cs typeface="Times New Roman" panose="02020603050405020304" pitchFamily="18" charset="0"/>
              </a:rPr>
              <a:t>minimal-change nephropathy.</a:t>
            </a:r>
          </a:p>
          <a:p>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dirty="0">
                <a:solidFill>
                  <a:srgbClr val="FF0000"/>
                </a:solidFill>
                <a:latin typeface="Times New Roman" panose="02020603050405020304" pitchFamily="18" charset="0"/>
                <a:cs typeface="Times New Roman" panose="02020603050405020304" pitchFamily="18" charset="0"/>
              </a:rPr>
              <a:t>3) Urinary protein measurement:</a:t>
            </a:r>
          </a:p>
          <a:p>
            <a:r>
              <a:rPr lang="en-US" sz="2000" dirty="0">
                <a:latin typeface="Times New Roman" panose="02020603050405020304" pitchFamily="18" charset="0"/>
                <a:cs typeface="Times New Roman" panose="02020603050405020304" pitchFamily="18" charset="0"/>
              </a:rPr>
              <a:t>A single spot urine collection is much easier to obtain. When the ratio of urine protein to urine creatinine is greater than 2 g/g, this corresponds to 3 g of urinary protein per day or more.</a:t>
            </a:r>
          </a:p>
          <a:p>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630417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0279C-EF91-42CF-AAA0-96B401854BD7}"/>
              </a:ext>
            </a:extLst>
          </p:cNvPr>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Renal Biopsy</a:t>
            </a:r>
          </a:p>
        </p:txBody>
      </p:sp>
      <p:sp>
        <p:nvSpPr>
          <p:cNvPr id="3" name="Content Placeholder 2">
            <a:extLst>
              <a:ext uri="{FF2B5EF4-FFF2-40B4-BE49-F238E27FC236}">
                <a16:creationId xmlns:a16="http://schemas.microsoft.com/office/drawing/2014/main" id="{A36AA46A-FD13-4175-872D-D88DA59CA882}"/>
              </a:ext>
            </a:extLst>
          </p:cNvPr>
          <p:cNvSpPr>
            <a:spLocks noGrp="1"/>
          </p:cNvSpPr>
          <p:nvPr>
            <p:ph idx="1"/>
          </p:nvPr>
        </p:nvSpPr>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For </a:t>
            </a:r>
            <a:r>
              <a:rPr lang="en-US" sz="2400" dirty="0">
                <a:solidFill>
                  <a:srgbClr val="FF0000"/>
                </a:solidFill>
                <a:latin typeface="Times New Roman" panose="02020603050405020304" pitchFamily="18" charset="0"/>
                <a:cs typeface="Times New Roman" panose="02020603050405020304" pitchFamily="18" charset="0"/>
              </a:rPr>
              <a:t>childhood nephrotic syndrome</a:t>
            </a:r>
            <a:r>
              <a:rPr lang="en-US" sz="2400" dirty="0">
                <a:latin typeface="Times New Roman" panose="02020603050405020304" pitchFamily="18" charset="0"/>
                <a:cs typeface="Times New Roman" panose="02020603050405020304" pitchFamily="18" charset="0"/>
              </a:rPr>
              <a:t>, a renal biopsy is indicated for the following:</a:t>
            </a:r>
          </a:p>
          <a:p>
            <a:pPr marL="0" indent="0">
              <a:buNone/>
            </a:pPr>
            <a:r>
              <a:rPr lang="en-US" sz="2400" dirty="0">
                <a:latin typeface="Times New Roman" panose="02020603050405020304" pitchFamily="18" charset="0"/>
                <a:cs typeface="Times New Roman" panose="02020603050405020304" pitchFamily="18" charset="0"/>
              </a:rPr>
              <a:t>1-Congenital nephrotic syndrome.</a:t>
            </a:r>
          </a:p>
          <a:p>
            <a:pPr marL="0" indent="0">
              <a:buNone/>
            </a:pPr>
            <a:r>
              <a:rPr lang="en-US" sz="2400" dirty="0">
                <a:latin typeface="Times New Roman" panose="02020603050405020304" pitchFamily="18" charset="0"/>
                <a:cs typeface="Times New Roman" panose="02020603050405020304" pitchFamily="18" charset="0"/>
              </a:rPr>
              <a:t>2-Children older than 8 years at onset.</a:t>
            </a:r>
          </a:p>
          <a:p>
            <a:pPr marL="0" indent="0">
              <a:buNone/>
            </a:pPr>
            <a:r>
              <a:rPr lang="en-US" sz="2400" dirty="0">
                <a:latin typeface="Times New Roman" panose="02020603050405020304" pitchFamily="18" charset="0"/>
                <a:cs typeface="Times New Roman" panose="02020603050405020304" pitchFamily="18" charset="0"/>
              </a:rPr>
              <a:t>3-Steroid resistance.</a:t>
            </a:r>
          </a:p>
          <a:p>
            <a:pPr marL="0" indent="0">
              <a:buNone/>
            </a:pPr>
            <a:r>
              <a:rPr lang="en-US" sz="2400" dirty="0">
                <a:latin typeface="Times New Roman" panose="02020603050405020304" pitchFamily="18" charset="0"/>
                <a:cs typeface="Times New Roman" panose="02020603050405020304" pitchFamily="18" charset="0"/>
              </a:rPr>
              <a:t>4-Frequent relapses or steroid dependency.</a:t>
            </a:r>
          </a:p>
          <a:p>
            <a:pPr marL="0" indent="0">
              <a:buNone/>
            </a:pPr>
            <a:r>
              <a:rPr lang="en-US" sz="2400" dirty="0">
                <a:latin typeface="Times New Roman" panose="02020603050405020304" pitchFamily="18" charset="0"/>
                <a:cs typeface="Times New Roman" panose="02020603050405020304" pitchFamily="18" charset="0"/>
              </a:rPr>
              <a:t>5-Significant nephritic manifestations.</a:t>
            </a:r>
          </a:p>
          <a:p>
            <a:pPr marL="0" indent="0">
              <a:buNone/>
            </a:pPr>
            <a:r>
              <a:rPr lang="en-US" sz="2400" dirty="0">
                <a:latin typeface="Times New Roman" panose="02020603050405020304" pitchFamily="18" charset="0"/>
                <a:cs typeface="Times New Roman" panose="02020603050405020304" pitchFamily="18" charset="0"/>
              </a:rPr>
              <a:t>For </a:t>
            </a:r>
            <a:r>
              <a:rPr lang="en-US" sz="2400" dirty="0">
                <a:solidFill>
                  <a:srgbClr val="FF0000"/>
                </a:solidFill>
                <a:latin typeface="Times New Roman" panose="02020603050405020304" pitchFamily="18" charset="0"/>
                <a:cs typeface="Times New Roman" panose="02020603050405020304" pitchFamily="18" charset="0"/>
              </a:rPr>
              <a:t>adult</a:t>
            </a:r>
            <a:r>
              <a:rPr lang="en-US" sz="2400" dirty="0">
                <a:latin typeface="Times New Roman" panose="02020603050405020304" pitchFamily="18" charset="0"/>
                <a:cs typeface="Times New Roman" panose="02020603050405020304" pitchFamily="18" charset="0"/>
              </a:rPr>
              <a:t>, renal biopsy is needed to determine the unknown cause of nephrotic syndrome</a:t>
            </a:r>
          </a:p>
          <a:p>
            <a:pPr marL="0" indent="0">
              <a:buNone/>
            </a:pPr>
            <a:endParaRPr lang="en-US" sz="24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400" dirty="0">
                <a:solidFill>
                  <a:srgbClr val="FF0000"/>
                </a:solidFill>
                <a:latin typeface="Times New Roman" panose="02020603050405020304" pitchFamily="18" charset="0"/>
                <a:cs typeface="Times New Roman" panose="02020603050405020304" pitchFamily="18" charset="0"/>
              </a:rPr>
              <a:t>Note</a:t>
            </a:r>
            <a:r>
              <a:rPr lang="en-US" sz="2400" dirty="0">
                <a:latin typeface="Times New Roman" panose="02020603050405020304" pitchFamily="18" charset="0"/>
                <a:cs typeface="Times New Roman" panose="02020603050405020304" pitchFamily="18" charset="0"/>
              </a:rPr>
              <a:t>: Renal biopsy is very helpful to differentiate minimal-change disease and its variants such as IgM nephropathy and C1q nephropathy.</a:t>
            </a:r>
          </a:p>
          <a:p>
            <a:pPr marL="0" indent="0">
              <a:buNone/>
            </a:pPr>
            <a:endParaRPr lang="en-US" sz="2400" dirty="0"/>
          </a:p>
        </p:txBody>
      </p:sp>
    </p:spTree>
    <p:extLst>
      <p:ext uri="{BB962C8B-B14F-4D97-AF65-F5344CB8AC3E}">
        <p14:creationId xmlns:p14="http://schemas.microsoft.com/office/powerpoint/2010/main" val="7932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D06E-D9CD-4CB0-8250-68AB7DDB71D0}"/>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E6F653DD-244E-435C-A479-8B4B69866B87}"/>
              </a:ext>
            </a:extLst>
          </p:cNvPr>
          <p:cNvSpPr>
            <a:spLocks noGrp="1"/>
          </p:cNvSpPr>
          <p:nvPr>
            <p:ph idx="1"/>
          </p:nvPr>
        </p:nvSpPr>
        <p:spPr>
          <a:xfrm>
            <a:off x="767178" y="1887769"/>
            <a:ext cx="10515600" cy="4351338"/>
          </a:xfrm>
        </p:spPr>
        <p:txBody>
          <a:bodyPr/>
          <a:lstStyle/>
          <a:p>
            <a:pPr algn="justLow"/>
            <a:r>
              <a:rPr lang="en-US" dirty="0">
                <a:solidFill>
                  <a:srgbClr val="FF0000"/>
                </a:solidFill>
                <a:latin typeface="Times New Roman" panose="02020603050405020304" pitchFamily="18" charset="0"/>
                <a:cs typeface="Times New Roman" panose="02020603050405020304" pitchFamily="18" charset="0"/>
              </a:rPr>
              <a:t>Nephrotic</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syndrome</a:t>
            </a:r>
            <a:r>
              <a:rPr lang="en-US" sz="1400" dirty="0">
                <a:latin typeface="Times New Roman" panose="02020603050405020304" pitchFamily="18" charset="0"/>
                <a:cs typeface="Times New Roman" panose="02020603050405020304" pitchFamily="18" charset="0"/>
              </a:rPr>
              <a:t>: </a:t>
            </a:r>
            <a:r>
              <a:rPr lang="en-US" sz="2000" b="0" i="0" dirty="0">
                <a:solidFill>
                  <a:srgbClr val="2A2A2A"/>
                </a:solidFill>
                <a:effectLst/>
                <a:latin typeface="Times New Roman" panose="02020603050405020304" pitchFamily="18" charset="0"/>
                <a:cs typeface="Times New Roman" panose="02020603050405020304" pitchFamily="18" charset="0"/>
              </a:rPr>
              <a:t>is the combination of nephrotic-range proteinuria with a low serum albumin level and edema. Nephrotic-range proteinuria is the loss of 3 grams or more per day of protein into the urine or, on a single spot urine collection, the presence of 2 g of protein per gram of urine creatinine.</a:t>
            </a:r>
            <a:endParaRPr lang="en-US" sz="2000" dirty="0">
              <a:latin typeface="Times New Roman" panose="02020603050405020304" pitchFamily="18" charset="0"/>
              <a:cs typeface="Times New Roman" panose="02020603050405020304" pitchFamily="18" charset="0"/>
            </a:endParaRPr>
          </a:p>
          <a:p>
            <a:pPr algn="l"/>
            <a:endParaRPr lang="en-US" sz="2400" b="0" i="0" u="none" strike="noStrike" baseline="0" dirty="0">
              <a:latin typeface="TimesNewRomanPSMT"/>
            </a:endParaRPr>
          </a:p>
          <a:p>
            <a:pPr algn="l"/>
            <a:endParaRPr lang="en-US" sz="2400" dirty="0">
              <a:solidFill>
                <a:srgbClr val="FF0000"/>
              </a:solidFill>
              <a:latin typeface="TimesNewRomanPSMT"/>
            </a:endParaRPr>
          </a:p>
          <a:p>
            <a:pPr algn="l"/>
            <a:r>
              <a:rPr lang="en-US" dirty="0">
                <a:solidFill>
                  <a:srgbClr val="FF0000"/>
                </a:solidFill>
                <a:latin typeface="TimesNewRomanPSMT"/>
              </a:rPr>
              <a:t>Nephritic</a:t>
            </a:r>
            <a:r>
              <a:rPr lang="en-US" sz="2400" dirty="0">
                <a:latin typeface="TimesNewRomanPSMT"/>
              </a:rPr>
              <a:t> </a:t>
            </a:r>
            <a:r>
              <a:rPr lang="en-US" dirty="0">
                <a:solidFill>
                  <a:srgbClr val="FF0000"/>
                </a:solidFill>
                <a:latin typeface="TimesNewRomanPSMT"/>
              </a:rPr>
              <a:t>syndrome</a:t>
            </a:r>
            <a:r>
              <a:rPr lang="en-US" sz="2000" dirty="0">
                <a:latin typeface="TimesNewRomanPSMT"/>
              </a:rPr>
              <a:t>: </a:t>
            </a:r>
            <a:r>
              <a:rPr lang="en-US" sz="2000" b="0" u="none" strike="noStrike" baseline="0" dirty="0">
                <a:latin typeface="Times New Roman" panose="02020603050405020304" pitchFamily="18" charset="0"/>
                <a:cs typeface="Times New Roman" panose="02020603050405020304" pitchFamily="18" charset="0"/>
              </a:rPr>
              <a:t>are caused by diseases that produce proliferative inflammatory responses that decrease the permeability of the glomerular capillary membrane.</a:t>
            </a:r>
          </a:p>
        </p:txBody>
      </p:sp>
    </p:spTree>
    <p:extLst>
      <p:ext uri="{BB962C8B-B14F-4D97-AF65-F5344CB8AC3E}">
        <p14:creationId xmlns:p14="http://schemas.microsoft.com/office/powerpoint/2010/main" val="121987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7CC0F-3ED1-47C3-8854-E0611B13BCF8}"/>
              </a:ext>
            </a:extLst>
          </p:cNvPr>
          <p:cNvSpPr>
            <a:spLocks noGrp="1"/>
          </p:cNvSpPr>
          <p:nvPr>
            <p:ph type="title"/>
          </p:nvPr>
        </p:nvSpPr>
        <p:spPr>
          <a:xfrm>
            <a:off x="838200" y="365126"/>
            <a:ext cx="10515600" cy="842238"/>
          </a:xfrm>
        </p:spPr>
        <p:txBody>
          <a:bodyPr>
            <a:normAutofit/>
          </a:bodyPr>
          <a:lstStyle/>
          <a:p>
            <a:r>
              <a:rPr lang="en-US" sz="3200" dirty="0">
                <a:solidFill>
                  <a:srgbClr val="FF0000"/>
                </a:solidFill>
                <a:latin typeface="Times New Roman" panose="02020603050405020304" pitchFamily="18" charset="0"/>
                <a:cs typeface="Times New Roman" panose="02020603050405020304" pitchFamily="18" charset="0"/>
              </a:rPr>
              <a:t>Laboratory</a:t>
            </a:r>
            <a:r>
              <a:rPr lang="en-US" sz="3200" dirty="0">
                <a:solidFill>
                  <a:srgbClr val="FF0000"/>
                </a:solidFill>
              </a:rPr>
              <a:t> studies</a:t>
            </a:r>
          </a:p>
        </p:txBody>
      </p:sp>
      <p:sp>
        <p:nvSpPr>
          <p:cNvPr id="3" name="Content Placeholder 2">
            <a:extLst>
              <a:ext uri="{FF2B5EF4-FFF2-40B4-BE49-F238E27FC236}">
                <a16:creationId xmlns:a16="http://schemas.microsoft.com/office/drawing/2014/main" id="{B3D0359E-2100-4E64-820C-0066A137A559}"/>
              </a:ext>
            </a:extLst>
          </p:cNvPr>
          <p:cNvSpPr>
            <a:spLocks noGrp="1"/>
          </p:cNvSpPr>
          <p:nvPr>
            <p:ph idx="1"/>
          </p:nvPr>
        </p:nvSpPr>
        <p:spPr>
          <a:xfrm>
            <a:off x="838200" y="1296140"/>
            <a:ext cx="10515600" cy="5291091"/>
          </a:xfrm>
        </p:spPr>
        <p:txBody>
          <a:bodyPr>
            <a:normAutofit/>
          </a:bodyPr>
          <a:lstStyle/>
          <a:p>
            <a:pPr marL="514350" indent="-514350">
              <a:buAutoNum type="arabicParenR"/>
            </a:pPr>
            <a:r>
              <a:rPr lang="en-US" sz="2000" dirty="0">
                <a:solidFill>
                  <a:srgbClr val="FF0000"/>
                </a:solidFill>
                <a:latin typeface="Times New Roman" panose="02020603050405020304" pitchFamily="18" charset="0"/>
                <a:cs typeface="Times New Roman" panose="02020603050405020304" pitchFamily="18" charset="0"/>
              </a:rPr>
              <a:t>Kidney function:</a:t>
            </a:r>
          </a:p>
          <a:p>
            <a:r>
              <a:rPr lang="en-US" sz="2000" dirty="0" err="1">
                <a:latin typeface="Times New Roman" panose="02020603050405020304" pitchFamily="18" charset="0"/>
                <a:cs typeface="Times New Roman" panose="02020603050405020304" pitchFamily="18" charset="0"/>
              </a:rPr>
              <a:t>SrCr</a:t>
            </a:r>
            <a:r>
              <a:rPr lang="en-US" sz="2000" dirty="0">
                <a:latin typeface="Times New Roman" panose="02020603050405020304" pitchFamily="18" charset="0"/>
                <a:cs typeface="Times New Roman" panose="02020603050405020304" pitchFamily="18" charset="0"/>
              </a:rPr>
              <a:t> will be in normal range with uncomplicated nephrotic syndrome.</a:t>
            </a:r>
          </a:p>
          <a:p>
            <a:r>
              <a:rPr lang="en-US" sz="2000" dirty="0">
                <a:latin typeface="Times New Roman" panose="02020603050405020304" pitchFamily="18" charset="0"/>
                <a:cs typeface="Times New Roman" panose="02020603050405020304" pitchFamily="18" charset="0"/>
              </a:rPr>
              <a:t>Children below 0.5mg/dl </a:t>
            </a:r>
            <a:r>
              <a:rPr lang="en-US" sz="2000" dirty="0" err="1">
                <a:latin typeface="Times New Roman" panose="02020603050405020304" pitchFamily="18" charset="0"/>
                <a:cs typeface="Times New Roman" panose="02020603050405020304" pitchFamily="18" charset="0"/>
              </a:rPr>
              <a:t>SrCr</a:t>
            </a:r>
            <a:r>
              <a:rPr lang="en-US" sz="2000" dirty="0">
                <a:latin typeface="Times New Roman" panose="02020603050405020304" pitchFamily="18" charset="0"/>
                <a:cs typeface="Times New Roman" panose="02020603050405020304" pitchFamily="18" charset="0"/>
              </a:rPr>
              <a:t>, indicate reduced kidney function.</a:t>
            </a:r>
          </a:p>
          <a:p>
            <a:pPr marL="514350" indent="-514350">
              <a:buAutoNum type="arabicParenR" startAt="2"/>
            </a:pPr>
            <a:r>
              <a:rPr lang="en-US" sz="2000" dirty="0">
                <a:solidFill>
                  <a:srgbClr val="FF0000"/>
                </a:solidFill>
                <a:latin typeface="Times New Roman" panose="02020603050405020304" pitchFamily="18" charset="0"/>
                <a:cs typeface="Times New Roman" panose="02020603050405020304" pitchFamily="18" charset="0"/>
              </a:rPr>
              <a:t>Serum albumin:</a:t>
            </a:r>
          </a:p>
          <a:p>
            <a:r>
              <a:rPr lang="en-US" sz="2000" dirty="0">
                <a:latin typeface="Times New Roman" panose="02020603050405020304" pitchFamily="18" charset="0"/>
                <a:cs typeface="Times New Roman" panose="02020603050405020304" pitchFamily="18" charset="0"/>
              </a:rPr>
              <a:t>The serum albumin level is classically low in nephrotic syndrome.</a:t>
            </a:r>
          </a:p>
          <a:p>
            <a:pPr marL="514350" indent="-514350">
              <a:buAutoNum type="arabicParenR" startAt="3"/>
            </a:pPr>
            <a:r>
              <a:rPr lang="en-US" sz="2000" dirty="0">
                <a:solidFill>
                  <a:srgbClr val="FF0000"/>
                </a:solidFill>
                <a:latin typeface="Times New Roman" panose="02020603050405020304" pitchFamily="18" charset="0"/>
                <a:cs typeface="Times New Roman" panose="02020603050405020304" pitchFamily="18" charset="0"/>
              </a:rPr>
              <a:t>Serologic studies:</a:t>
            </a:r>
          </a:p>
          <a:p>
            <a:r>
              <a:rPr lang="en-US" sz="2000" dirty="0">
                <a:latin typeface="Times New Roman" panose="02020603050405020304" pitchFamily="18" charset="0"/>
                <a:cs typeface="Times New Roman" panose="02020603050405020304" pitchFamily="18" charset="0"/>
              </a:rPr>
              <a:t>In adults with nephrotic syndrome, tests for hepatitis B and C, HIV, and even syphilis may be useful.</a:t>
            </a:r>
          </a:p>
          <a:p>
            <a:r>
              <a:rPr lang="en-US" sz="2000" dirty="0">
                <a:latin typeface="Times New Roman" panose="02020603050405020304" pitchFamily="18" charset="0"/>
                <a:cs typeface="Times New Roman" panose="02020603050405020304" pitchFamily="18" charset="0"/>
              </a:rPr>
              <a:t>Tests for lupus, including antinuclear antibody (ANA), anti–double stranded DNA (anti-dsDNA) antibodies, and complement, may be useful.</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solidFill>
                <a:srgbClr val="FF0000"/>
              </a:solidFill>
            </a:endParaRPr>
          </a:p>
        </p:txBody>
      </p:sp>
    </p:spTree>
    <p:extLst>
      <p:ext uri="{BB962C8B-B14F-4D97-AF65-F5344CB8AC3E}">
        <p14:creationId xmlns:p14="http://schemas.microsoft.com/office/powerpoint/2010/main" val="2420053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DF8E-3404-45C8-B040-73F3FB3D86FC}"/>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ADF40D63-3A13-479A-989A-AF678AB84BBF}"/>
              </a:ext>
            </a:extLst>
          </p:cNvPr>
          <p:cNvSpPr>
            <a:spLocks noGrp="1"/>
          </p:cNvSpPr>
          <p:nvPr>
            <p:ph idx="1"/>
          </p:nvPr>
        </p:nvSpPr>
        <p:spPr>
          <a:xfrm>
            <a:off x="838200" y="594804"/>
            <a:ext cx="10515600" cy="5582159"/>
          </a:xfrm>
        </p:spPr>
        <p:txBody>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R" startAt="4"/>
              <a:tabLst/>
              <a:defRPr/>
            </a:pP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Phospholipase A2 receptor: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PLA2 R is a cell surface transmembrane receptor expressed on the surface of </a:t>
            </a: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podocytes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Seventy percent of patients with idiopathic membranous nephropathy have </a:t>
            </a: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autoantibodies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directed against PLA2 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Levels of this antibody have </a:t>
            </a: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 strong correlation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with clinical disease activity and thus </a:t>
            </a: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help in monitoring disease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activity and </a:t>
            </a: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treatment efficacy.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Absence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of these antibodies may suggest </a:t>
            </a: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secondary membranous nephropathy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such as that associated with cancers.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Use of the PLA2R antibody test has </a:t>
            </a: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changed the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diagnosis and treatment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of idiopathic membranous nephropathy.</a:t>
            </a:r>
          </a:p>
          <a:p>
            <a:pPr marL="0" indent="0">
              <a:buNone/>
            </a:pPr>
            <a:endParaRPr lang="en-US" dirty="0"/>
          </a:p>
        </p:txBody>
      </p:sp>
      <p:pic>
        <p:nvPicPr>
          <p:cNvPr id="5" name="Picture 4">
            <a:extLst>
              <a:ext uri="{FF2B5EF4-FFF2-40B4-BE49-F238E27FC236}">
                <a16:creationId xmlns:a16="http://schemas.microsoft.com/office/drawing/2014/main" id="{26108493-F154-4554-8D95-70165420D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226" y="3773008"/>
            <a:ext cx="6449982" cy="2553899"/>
          </a:xfrm>
          <a:prstGeom prst="rect">
            <a:avLst/>
          </a:prstGeom>
        </p:spPr>
      </p:pic>
    </p:spTree>
    <p:extLst>
      <p:ext uri="{BB962C8B-B14F-4D97-AF65-F5344CB8AC3E}">
        <p14:creationId xmlns:p14="http://schemas.microsoft.com/office/powerpoint/2010/main" val="1589318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B400-D223-4D5B-8837-1767E8CDE22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Treatment</a:t>
            </a:r>
            <a:r>
              <a:rPr lang="en-US"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7D422CCD-0072-41B2-A235-42B5885F8D38}"/>
              </a:ext>
            </a:extLst>
          </p:cNvPr>
          <p:cNvSpPr>
            <a:spLocks noGrp="1"/>
          </p:cNvSpPr>
          <p:nvPr>
            <p:ph idx="1"/>
          </p:nvPr>
        </p:nvSpPr>
        <p:spPr/>
        <p:txBody>
          <a:bodyPr/>
          <a:lstStyle/>
          <a:p>
            <a:pPr marL="0" indent="0">
              <a:buNone/>
            </a:pPr>
            <a:r>
              <a:rPr lang="en-US" dirty="0">
                <a:solidFill>
                  <a:srgbClr val="FF0000"/>
                </a:solidFill>
              </a:rPr>
              <a:t>Non-pharmacology:</a:t>
            </a:r>
          </a:p>
          <a:p>
            <a:r>
              <a:rPr lang="en-US" sz="2400" dirty="0"/>
              <a:t>The </a:t>
            </a:r>
            <a:r>
              <a:rPr lang="en-US" sz="2400" dirty="0">
                <a:solidFill>
                  <a:srgbClr val="FF0000"/>
                </a:solidFill>
              </a:rPr>
              <a:t>diet</a:t>
            </a:r>
            <a:r>
              <a:rPr lang="en-US" sz="2400" dirty="0"/>
              <a:t> in patients with nephrotic syndrome should provide adequate caloric intake and adequate protein (1 g/kg/d).</a:t>
            </a:r>
          </a:p>
          <a:p>
            <a:r>
              <a:rPr lang="en-US" sz="2400" dirty="0"/>
              <a:t>A </a:t>
            </a:r>
            <a:r>
              <a:rPr lang="en-US" sz="2400" dirty="0">
                <a:solidFill>
                  <a:srgbClr val="FF0000"/>
                </a:solidFill>
              </a:rPr>
              <a:t>low-salt diet</a:t>
            </a:r>
            <a:r>
              <a:rPr lang="en-US" sz="2400" dirty="0"/>
              <a:t> will limit the fluid retention and edema that occurs in nephrotic syndrome. A 24-hour urine collection is useful to quantify dietary intake of sodium. More than 88 </a:t>
            </a:r>
            <a:r>
              <a:rPr lang="en-US" sz="2400" dirty="0" err="1"/>
              <a:t>mEq</a:t>
            </a:r>
            <a:r>
              <a:rPr lang="en-US" sz="2400" dirty="0"/>
              <a:t>/day in the 24-hour urine suggests high salt intake. The help of a dietician will be useful to bring the daily sodium intake down to 2 g (88 </a:t>
            </a:r>
            <a:r>
              <a:rPr lang="en-US" sz="2400" dirty="0" err="1"/>
              <a:t>mEq</a:t>
            </a:r>
            <a:r>
              <a:rPr lang="en-US" sz="2400" dirty="0"/>
              <a:t>)/day or less.</a:t>
            </a:r>
          </a:p>
          <a:p>
            <a:r>
              <a:rPr lang="en-US" sz="2400" dirty="0"/>
              <a:t> </a:t>
            </a:r>
            <a:r>
              <a:rPr lang="en-US" sz="2400" dirty="0">
                <a:solidFill>
                  <a:srgbClr val="FF0000"/>
                </a:solidFill>
              </a:rPr>
              <a:t>exercise</a:t>
            </a:r>
            <a:r>
              <a:rPr lang="en-US" sz="2400" dirty="0"/>
              <a:t>, rather than bedrest, will reduce the risk of blood clots.</a:t>
            </a:r>
          </a:p>
          <a:p>
            <a:endParaRPr lang="en-US" dirty="0"/>
          </a:p>
        </p:txBody>
      </p:sp>
    </p:spTree>
    <p:extLst>
      <p:ext uri="{BB962C8B-B14F-4D97-AF65-F5344CB8AC3E}">
        <p14:creationId xmlns:p14="http://schemas.microsoft.com/office/powerpoint/2010/main" val="3755522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D82B-98E3-4C60-BE05-E877C5A2CAD7}"/>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1B1CB258-88A1-4EAC-837D-29388318FCC2}"/>
              </a:ext>
            </a:extLst>
          </p:cNvPr>
          <p:cNvSpPr>
            <a:spLocks noGrp="1"/>
          </p:cNvSpPr>
          <p:nvPr>
            <p:ph idx="1"/>
          </p:nvPr>
        </p:nvSpPr>
        <p:spPr>
          <a:xfrm>
            <a:off x="838200" y="585926"/>
            <a:ext cx="10515600" cy="5591037"/>
          </a:xfrm>
        </p:spPr>
        <p:txBody>
          <a:bodyPr>
            <a:normAutofit fontScale="92500" lnSpcReduction="10000"/>
          </a:bodyPr>
          <a:lstStyle/>
          <a:p>
            <a:pPr marL="0" indent="0">
              <a:buNone/>
            </a:pPr>
            <a:r>
              <a:rPr lang="en-US" sz="2000" dirty="0">
                <a:solidFill>
                  <a:srgbClr val="FF0000"/>
                </a:solidFill>
                <a:latin typeface="Times New Roman" panose="02020603050405020304" pitchFamily="18" charset="0"/>
                <a:cs typeface="Times New Roman" panose="02020603050405020304" pitchFamily="18" charset="0"/>
              </a:rPr>
              <a:t>Pharmacologic</a:t>
            </a:r>
            <a:r>
              <a:rPr lang="en-US" sz="2000" dirty="0">
                <a:solidFill>
                  <a:srgbClr val="FF0000"/>
                </a:solidFill>
              </a:rPr>
              <a:t> treatment:</a:t>
            </a:r>
          </a:p>
          <a:p>
            <a:r>
              <a:rPr lang="en-US" sz="2000" dirty="0">
                <a:latin typeface="Times New Roman" panose="02020603050405020304" pitchFamily="18" charset="0"/>
                <a:cs typeface="Times New Roman" panose="02020603050405020304" pitchFamily="18" charset="0"/>
              </a:rPr>
              <a:t>The treatment depend on the cause and it is varies between adults and </a:t>
            </a:r>
            <a:r>
              <a:rPr lang="en-US" sz="2000" dirty="0" err="1">
                <a:latin typeface="Times New Roman" panose="02020603050405020304" pitchFamily="18" charset="0"/>
                <a:cs typeface="Times New Roman" panose="02020603050405020304" pitchFamily="18" charset="0"/>
              </a:rPr>
              <a:t>childrens</a:t>
            </a:r>
            <a:r>
              <a:rPr lang="en-US" sz="2000" dirty="0">
                <a:latin typeface="Times New Roman" panose="02020603050405020304" pitchFamily="18" charset="0"/>
                <a:cs typeface="Times New Roman" panose="02020603050405020304" pitchFamily="18" charset="0"/>
              </a:rPr>
              <a:t>.</a:t>
            </a:r>
          </a:p>
          <a:p>
            <a:pPr marL="514350" indent="-514350">
              <a:buAutoNum type="arabicParenR"/>
            </a:pPr>
            <a:r>
              <a:rPr lang="en-US" sz="2000" dirty="0">
                <a:solidFill>
                  <a:srgbClr val="FF0000"/>
                </a:solidFill>
                <a:latin typeface="Times New Roman" panose="02020603050405020304" pitchFamily="18" charset="0"/>
                <a:cs typeface="Times New Roman" panose="02020603050405020304" pitchFamily="18" charset="0"/>
              </a:rPr>
              <a:t>Specific treatment for children:</a:t>
            </a:r>
          </a:p>
          <a:p>
            <a:r>
              <a:rPr lang="en-US" sz="2000" dirty="0">
                <a:latin typeface="Times New Roman" panose="02020603050405020304" pitchFamily="18" charset="0"/>
                <a:cs typeface="Times New Roman" panose="02020603050405020304" pitchFamily="18" charset="0"/>
              </a:rPr>
              <a:t>For children with idiopathic nephrotic syndrome, </a:t>
            </a:r>
            <a:r>
              <a:rPr lang="en-US" sz="2000" dirty="0">
                <a:solidFill>
                  <a:srgbClr val="FF0000"/>
                </a:solidFill>
                <a:latin typeface="Times New Roman" panose="02020603050405020304" pitchFamily="18" charset="0"/>
                <a:cs typeface="Times New Roman" panose="02020603050405020304" pitchFamily="18" charset="0"/>
              </a:rPr>
              <a:t>corticosteroids</a:t>
            </a:r>
            <a:r>
              <a:rPr lang="en-US" sz="2000" dirty="0">
                <a:latin typeface="Times New Roman" panose="02020603050405020304" pitchFamily="18" charset="0"/>
                <a:cs typeface="Times New Roman" panose="02020603050405020304" pitchFamily="18" charset="0"/>
              </a:rPr>
              <a:t> are the </a:t>
            </a:r>
            <a:r>
              <a:rPr lang="en-US" sz="2000" dirty="0">
                <a:solidFill>
                  <a:srgbClr val="FF0000"/>
                </a:solidFill>
                <a:latin typeface="Times New Roman" panose="02020603050405020304" pitchFamily="18" charset="0"/>
                <a:cs typeface="Times New Roman" panose="02020603050405020304" pitchFamily="18" charset="0"/>
              </a:rPr>
              <a:t>mainstay of treatment</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Alternative </a:t>
            </a:r>
            <a:r>
              <a:rPr lang="en-US" sz="2000" dirty="0">
                <a:solidFill>
                  <a:srgbClr val="FF0000"/>
                </a:solidFill>
                <a:latin typeface="Times New Roman" panose="02020603050405020304" pitchFamily="18" charset="0"/>
                <a:cs typeface="Times New Roman" panose="02020603050405020304" pitchFamily="18" charset="0"/>
              </a:rPr>
              <a:t>immunosuppressive</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agents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eg</a:t>
            </a:r>
            <a:r>
              <a:rPr lang="en-US" sz="2000" dirty="0">
                <a:latin typeface="Times New Roman" panose="02020603050405020304" pitchFamily="18" charset="0"/>
                <a:cs typeface="Times New Roman" panose="02020603050405020304" pitchFamily="18" charset="0"/>
              </a:rPr>
              <a:t>, cyclophosphamide, mycophenolate mofetil [MMF], calcineurin inhibitors) are often used in children with </a:t>
            </a:r>
            <a:r>
              <a:rPr lang="en-US" sz="2000" dirty="0">
                <a:solidFill>
                  <a:srgbClr val="FF0000"/>
                </a:solidFill>
                <a:latin typeface="Times New Roman" panose="02020603050405020304" pitchFamily="18" charset="0"/>
                <a:cs typeface="Times New Roman" panose="02020603050405020304" pitchFamily="18" charset="0"/>
              </a:rPr>
              <a:t>steroid-dependent or frequently relapsing nephrotic syndrome.</a:t>
            </a:r>
          </a:p>
          <a:p>
            <a:r>
              <a:rPr lang="en-US" sz="2000" dirty="0">
                <a:latin typeface="Times New Roman" panose="02020603050405020304" pitchFamily="18" charset="0"/>
                <a:cs typeface="Times New Roman" panose="02020603050405020304" pitchFamily="18" charset="0"/>
              </a:rPr>
              <a:t>For </a:t>
            </a:r>
            <a:r>
              <a:rPr lang="en-US" sz="2000" dirty="0">
                <a:solidFill>
                  <a:srgbClr val="FF0000"/>
                </a:solidFill>
                <a:latin typeface="Times New Roman" panose="02020603050405020304" pitchFamily="18" charset="0"/>
                <a:cs typeface="Times New Roman" panose="02020603050405020304" pitchFamily="18" charset="0"/>
              </a:rPr>
              <a:t>steroid-resistant nephrotic syndrome</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calcineurin inhibitors </a:t>
            </a:r>
            <a:r>
              <a:rPr lang="en-US" sz="2000" dirty="0">
                <a:latin typeface="Times New Roman" panose="02020603050405020304" pitchFamily="18" charset="0"/>
                <a:cs typeface="Times New Roman" panose="02020603050405020304" pitchFamily="18" charset="0"/>
              </a:rPr>
              <a:t>are the principal choice, children who fail to respond may be tried on agents such as MMF or prolonged and/or high-dose intravenous pulse corticosteroids.</a:t>
            </a:r>
          </a:p>
          <a:p>
            <a:r>
              <a:rPr lang="en-US" sz="2000" dirty="0">
                <a:solidFill>
                  <a:srgbClr val="FF0000"/>
                </a:solidFill>
                <a:latin typeface="Times New Roman" panose="02020603050405020304" pitchFamily="18" charset="0"/>
                <a:cs typeface="Times New Roman" panose="02020603050405020304" pitchFamily="18" charset="0"/>
              </a:rPr>
              <a:t>Rituximab</a:t>
            </a:r>
            <a:r>
              <a:rPr lang="en-US" sz="2000" dirty="0">
                <a:latin typeface="Times New Roman" panose="02020603050405020304" pitchFamily="18" charset="0"/>
                <a:cs typeface="Times New Roman" panose="02020603050405020304" pitchFamily="18" charset="0"/>
              </a:rPr>
              <a:t>, has proved an effective </a:t>
            </a:r>
            <a:r>
              <a:rPr lang="en-US" sz="2000" dirty="0">
                <a:solidFill>
                  <a:srgbClr val="FF0000"/>
                </a:solidFill>
                <a:latin typeface="Times New Roman" panose="02020603050405020304" pitchFamily="18" charset="0"/>
                <a:cs typeface="Times New Roman" panose="02020603050405020304" pitchFamily="18" charset="0"/>
              </a:rPr>
              <a:t>steroid-sparing agent </a:t>
            </a:r>
            <a:r>
              <a:rPr lang="en-US" sz="2000" dirty="0">
                <a:latin typeface="Times New Roman" panose="02020603050405020304" pitchFamily="18" charset="0"/>
                <a:cs typeface="Times New Roman" panose="02020603050405020304" pitchFamily="18" charset="0"/>
              </a:rPr>
              <a:t>in children with </a:t>
            </a:r>
            <a:r>
              <a:rPr lang="en-US" sz="2000" dirty="0">
                <a:solidFill>
                  <a:srgbClr val="FF0000"/>
                </a:solidFill>
                <a:latin typeface="Times New Roman" panose="02020603050405020304" pitchFamily="18" charset="0"/>
                <a:cs typeface="Times New Roman" panose="02020603050405020304" pitchFamily="18" charset="0"/>
              </a:rPr>
              <a:t>steroid-dependent idiopathic nephrotic syndrome</a:t>
            </a:r>
            <a:r>
              <a:rPr lang="en-US" sz="2000" dirty="0">
                <a:latin typeface="Times New Roman" panose="02020603050405020304" pitchFamily="18" charset="0"/>
                <a:cs typeface="Times New Roman" panose="02020603050405020304" pitchFamily="18" charset="0"/>
              </a:rPr>
              <a:t>. However, children dependent on both steroids and calcineurin inhibitors are less likely to achieve drug-free remission with rituximab.</a:t>
            </a:r>
          </a:p>
          <a:p>
            <a:r>
              <a:rPr lang="en-US" sz="2000" dirty="0">
                <a:solidFill>
                  <a:srgbClr val="FF0000"/>
                </a:solidFill>
                <a:latin typeface="Times New Roman" panose="02020603050405020304" pitchFamily="18" charset="0"/>
                <a:cs typeface="Times New Roman" panose="02020603050405020304" pitchFamily="18" charset="0"/>
              </a:rPr>
              <a:t>Rituximab</a:t>
            </a:r>
            <a:r>
              <a:rPr lang="en-US" sz="2000" dirty="0">
                <a:latin typeface="Times New Roman" panose="02020603050405020304" pitchFamily="18" charset="0"/>
                <a:cs typeface="Times New Roman" panose="02020603050405020304" pitchFamily="18" charset="0"/>
              </a:rPr>
              <a:t> may also be used in children with </a:t>
            </a:r>
            <a:r>
              <a:rPr lang="en-US" sz="2000" dirty="0">
                <a:solidFill>
                  <a:srgbClr val="FF0000"/>
                </a:solidFill>
                <a:latin typeface="Times New Roman" panose="02020603050405020304" pitchFamily="18" charset="0"/>
                <a:cs typeface="Times New Roman" panose="02020603050405020304" pitchFamily="18" charset="0"/>
              </a:rPr>
              <a:t>steroid-resistant disease</a:t>
            </a:r>
            <a:r>
              <a:rPr lang="en-US" sz="2000" dirty="0">
                <a:latin typeface="Times New Roman" panose="02020603050405020304" pitchFamily="18" charset="0"/>
                <a:cs typeface="Times New Roman" panose="02020603050405020304" pitchFamily="18" charset="0"/>
              </a:rPr>
              <a:t>.</a:t>
            </a:r>
          </a:p>
          <a:p>
            <a:r>
              <a:rPr lang="en-US" sz="2000" dirty="0">
                <a:solidFill>
                  <a:srgbClr val="FF0000"/>
                </a:solidFill>
                <a:latin typeface="Times New Roman" panose="02020603050405020304" pitchFamily="18" charset="0"/>
                <a:cs typeface="Times New Roman" panose="02020603050405020304" pitchFamily="18" charset="0"/>
              </a:rPr>
              <a:t>rituximab</a:t>
            </a:r>
            <a:r>
              <a:rPr lang="en-US" sz="2000" dirty="0">
                <a:latin typeface="Times New Roman" panose="02020603050405020304" pitchFamily="18" charset="0"/>
                <a:cs typeface="Times New Roman" panose="02020603050405020304" pitchFamily="18" charset="0"/>
              </a:rPr>
              <a:t> halted disease-associated growth deficit in the children.</a:t>
            </a:r>
          </a:p>
          <a:p>
            <a:r>
              <a:rPr lang="en-US" sz="2000" dirty="0">
                <a:solidFill>
                  <a:srgbClr val="FF0000"/>
                </a:solidFill>
                <a:latin typeface="Times New Roman" panose="02020603050405020304" pitchFamily="18" charset="0"/>
                <a:cs typeface="Times New Roman" panose="02020603050405020304" pitchFamily="18" charset="0"/>
              </a:rPr>
              <a:t>ofatumumab </a:t>
            </a:r>
            <a:r>
              <a:rPr lang="en-US" sz="2000" dirty="0">
                <a:latin typeface="Times New Roman" panose="02020603050405020304" pitchFamily="18" charset="0"/>
                <a:cs typeface="Times New Roman" panose="02020603050405020304" pitchFamily="18" charset="0"/>
              </a:rPr>
              <a:t>was used on four children with persistent proteinuria, two of them got remission of proteinuria and the other two have renal impairment didn’t have remission.</a:t>
            </a:r>
          </a:p>
          <a:p>
            <a:endParaRPr 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F5B94C3-E9AD-48BF-ABE6-957A6F847F8E}"/>
              </a:ext>
            </a:extLst>
          </p:cNvPr>
          <p:cNvSpPr txBox="1"/>
          <p:nvPr/>
        </p:nvSpPr>
        <p:spPr>
          <a:xfrm>
            <a:off x="5896992" y="311705"/>
            <a:ext cx="6094520"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4272288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0FEFF-22F5-487D-B0D4-79DDEC2FA64B}"/>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E0C41431-DC5E-437C-B617-5028C13BDCB5}"/>
              </a:ext>
            </a:extLst>
          </p:cNvPr>
          <p:cNvSpPr>
            <a:spLocks noGrp="1"/>
          </p:cNvSpPr>
          <p:nvPr>
            <p:ph idx="1"/>
          </p:nvPr>
        </p:nvSpPr>
        <p:spPr>
          <a:xfrm>
            <a:off x="731668" y="760304"/>
            <a:ext cx="10515600" cy="4351338"/>
          </a:xfrm>
        </p:spPr>
        <p:txBody>
          <a:bodyPr>
            <a:normAutofit/>
          </a:bodyPr>
          <a:lstStyle/>
          <a:p>
            <a:r>
              <a:rPr lang="en-US" sz="2000" dirty="0">
                <a:solidFill>
                  <a:srgbClr val="FF0000"/>
                </a:solidFill>
                <a:latin typeface="Times New Roman" panose="02020603050405020304" pitchFamily="18" charset="0"/>
                <a:cs typeface="Times New Roman" panose="02020603050405020304" pitchFamily="18" charset="0"/>
              </a:rPr>
              <a:t>Cyclosporin</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or </a:t>
            </a:r>
            <a:r>
              <a:rPr lang="en-US" sz="2000" dirty="0">
                <a:solidFill>
                  <a:srgbClr val="FF0000"/>
                </a:solidFill>
                <a:latin typeface="Times New Roman" panose="02020603050405020304" pitchFamily="18" charset="0"/>
                <a:cs typeface="Times New Roman" panose="02020603050405020304" pitchFamily="18" charset="0"/>
              </a:rPr>
              <a:t>cyclosporin</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with </a:t>
            </a:r>
            <a:r>
              <a:rPr lang="en-US" sz="2000" dirty="0">
                <a:solidFill>
                  <a:srgbClr val="FF0000"/>
                </a:solidFill>
                <a:latin typeface="Times New Roman" panose="02020603050405020304" pitchFamily="18" charset="0"/>
                <a:cs typeface="Times New Roman" panose="02020603050405020304" pitchFamily="18" charset="0"/>
              </a:rPr>
              <a:t>mycophenolate</a:t>
            </a:r>
            <a:r>
              <a:rPr lang="en-US" sz="2000" dirty="0">
                <a:latin typeface="Times New Roman" panose="02020603050405020304" pitchFamily="18" charset="0"/>
                <a:cs typeface="Times New Roman" panose="02020603050405020304" pitchFamily="18" charset="0"/>
              </a:rPr>
              <a:t> </a:t>
            </a:r>
            <a:r>
              <a:rPr lang="en-US" sz="2000" b="0" i="0" dirty="0">
                <a:solidFill>
                  <a:srgbClr val="FF0000"/>
                </a:solidFill>
                <a:effectLst/>
                <a:latin typeface="Times New Roman" panose="02020603050405020304" pitchFamily="18" charset="0"/>
                <a:cs typeface="Times New Roman" panose="02020603050405020304" pitchFamily="18" charset="0"/>
              </a:rPr>
              <a:t>mofetil</a:t>
            </a:r>
            <a:r>
              <a:rPr lang="en-US" sz="2000" b="0" i="0" dirty="0">
                <a:solidFill>
                  <a:srgbClr val="2A2A2A"/>
                </a:solidFill>
                <a:effectLst/>
                <a:latin typeface="Times New Roman" panose="02020603050405020304" pitchFamily="18" charset="0"/>
                <a:cs typeface="Times New Roman" panose="02020603050405020304" pitchFamily="18" charset="0"/>
              </a:rPr>
              <a:t> were used in steroid-dependent nephrotic syndrome and steroid-resistant nephrotic syndrome patients. mycophenolate mofetil was effective in all patients with steroid-dependent nephrotic syndrome in whom cyclosporine A treatment was not successful.</a:t>
            </a:r>
          </a:p>
          <a:p>
            <a:r>
              <a:rPr lang="en-US" sz="2000" dirty="0">
                <a:latin typeface="Times New Roman" panose="02020603050405020304" pitchFamily="18" charset="0"/>
                <a:cs typeface="Times New Roman" panose="02020603050405020304" pitchFamily="18" charset="0"/>
              </a:rPr>
              <a:t>In a study, found low-dose daily dosing of </a:t>
            </a:r>
            <a:r>
              <a:rPr lang="en-US" sz="2000" dirty="0">
                <a:solidFill>
                  <a:srgbClr val="FF0000"/>
                </a:solidFill>
                <a:latin typeface="Times New Roman" panose="02020603050405020304" pitchFamily="18" charset="0"/>
                <a:cs typeface="Times New Roman" panose="02020603050405020304" pitchFamily="18" charset="0"/>
              </a:rPr>
              <a:t>prednisolone</a:t>
            </a:r>
            <a:r>
              <a:rPr lang="en-US" sz="2000" dirty="0">
                <a:latin typeface="Times New Roman" panose="02020603050405020304" pitchFamily="18" charset="0"/>
                <a:cs typeface="Times New Roman" panose="02020603050405020304" pitchFamily="18" charset="0"/>
              </a:rPr>
              <a:t> (0.2-0.3 mg/kg) was more effective than alternate-day dosing (0.5-0.7 mg/kg).</a:t>
            </a:r>
          </a:p>
          <a:p>
            <a:r>
              <a:rPr lang="en-US" sz="2000" dirty="0">
                <a:latin typeface="Times New Roman" panose="02020603050405020304" pitchFamily="18" charset="0"/>
                <a:cs typeface="Times New Roman" panose="02020603050405020304" pitchFamily="18" charset="0"/>
              </a:rPr>
              <a:t>Congenital nephrotic syndrome is often treated with </a:t>
            </a:r>
            <a:r>
              <a:rPr lang="en-US" sz="2000" dirty="0">
                <a:solidFill>
                  <a:srgbClr val="FF0000"/>
                </a:solidFill>
                <a:latin typeface="Times New Roman" panose="02020603050405020304" pitchFamily="18" charset="0"/>
                <a:cs typeface="Times New Roman" panose="02020603050405020304" pitchFamily="18" charset="0"/>
              </a:rPr>
              <a:t>bilateral nephrectomy </a:t>
            </a:r>
            <a:r>
              <a:rPr lang="en-US" sz="2000" dirty="0">
                <a:latin typeface="Times New Roman" panose="02020603050405020304" pitchFamily="18" charset="0"/>
                <a:cs typeface="Times New Roman" panose="02020603050405020304" pitchFamily="18" charset="0"/>
              </a:rPr>
              <a:t>followed by </a:t>
            </a:r>
            <a:r>
              <a:rPr lang="en-US" sz="2000" dirty="0">
                <a:solidFill>
                  <a:srgbClr val="FF0000"/>
                </a:solidFill>
                <a:latin typeface="Times New Roman" panose="02020603050405020304" pitchFamily="18" charset="0"/>
                <a:cs typeface="Times New Roman" panose="02020603050405020304" pitchFamily="18" charset="0"/>
              </a:rPr>
              <a:t>dialysis</a:t>
            </a:r>
            <a:r>
              <a:rPr lang="en-US" sz="2000" dirty="0">
                <a:latin typeface="Times New Roman" panose="02020603050405020304" pitchFamily="18" charset="0"/>
                <a:cs typeface="Times New Roman" panose="02020603050405020304" pitchFamily="18" charset="0"/>
              </a:rPr>
              <a:t> and </a:t>
            </a:r>
            <a:r>
              <a:rPr lang="en-US" sz="2000" dirty="0">
                <a:solidFill>
                  <a:srgbClr val="FF0000"/>
                </a:solidFill>
                <a:latin typeface="Times New Roman" panose="02020603050405020304" pitchFamily="18" charset="0"/>
                <a:cs typeface="Times New Roman" panose="02020603050405020304" pitchFamily="18" charset="0"/>
              </a:rPr>
              <a:t>transplantation</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44801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E16A-6E07-4ABC-BCC9-4FD5E30A3FF7}"/>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DD3EF420-182F-49EE-B956-2C022AA88081}"/>
              </a:ext>
            </a:extLst>
          </p:cNvPr>
          <p:cNvSpPr>
            <a:spLocks noGrp="1"/>
          </p:cNvSpPr>
          <p:nvPr>
            <p:ph idx="1"/>
          </p:nvPr>
        </p:nvSpPr>
        <p:spPr>
          <a:xfrm>
            <a:off x="838200" y="440707"/>
            <a:ext cx="10515600" cy="6052167"/>
          </a:xfrm>
        </p:spPr>
        <p:txBody>
          <a:bodyPr>
            <a:normAutofit/>
          </a:bodyPr>
          <a:lstStyle/>
          <a:p>
            <a:pPr marL="0" indent="0">
              <a:buNone/>
            </a:pPr>
            <a:r>
              <a:rPr lang="en-US" sz="2000" dirty="0">
                <a:solidFill>
                  <a:srgbClr val="FF0000"/>
                </a:solidFill>
              </a:rPr>
              <a:t>2)  </a:t>
            </a:r>
            <a:r>
              <a:rPr lang="en-US" sz="2000" dirty="0">
                <a:solidFill>
                  <a:srgbClr val="FF0000"/>
                </a:solidFill>
                <a:latin typeface="Times New Roman" panose="02020603050405020304" pitchFamily="18" charset="0"/>
                <a:cs typeface="Times New Roman" panose="02020603050405020304" pitchFamily="18" charset="0"/>
              </a:rPr>
              <a:t>Specific treatment in adults:</a:t>
            </a:r>
          </a:p>
          <a:p>
            <a:pPr marL="0" indent="0">
              <a:buNone/>
            </a:pPr>
            <a:r>
              <a:rPr lang="en-US" sz="2000" dirty="0">
                <a:latin typeface="Times New Roman" panose="02020603050405020304" pitchFamily="18" charset="0"/>
                <a:cs typeface="Times New Roman" panose="02020603050405020304" pitchFamily="18" charset="0"/>
              </a:rPr>
              <a:t>Treatment depend on the cause:</a:t>
            </a:r>
          </a:p>
          <a:p>
            <a:r>
              <a:rPr lang="en-US" sz="2000" dirty="0">
                <a:latin typeface="Times New Roman" panose="02020603050405020304" pitchFamily="18" charset="0"/>
                <a:cs typeface="Times New Roman" panose="02020603050405020304" pitchFamily="18" charset="0"/>
              </a:rPr>
              <a:t>Minimal change nephropathy in adults should respond to </a:t>
            </a:r>
            <a:r>
              <a:rPr lang="en-US" sz="2000" dirty="0">
                <a:solidFill>
                  <a:srgbClr val="FF0000"/>
                </a:solidFill>
                <a:latin typeface="Times New Roman" panose="02020603050405020304" pitchFamily="18" charset="0"/>
                <a:cs typeface="Times New Roman" panose="02020603050405020304" pitchFamily="18" charset="0"/>
              </a:rPr>
              <a:t>prednisone</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In lupus nephritis, </a:t>
            </a:r>
            <a:r>
              <a:rPr lang="en-US" sz="2000" dirty="0">
                <a:solidFill>
                  <a:srgbClr val="FF0000"/>
                </a:solidFill>
                <a:latin typeface="Times New Roman" panose="02020603050405020304" pitchFamily="18" charset="0"/>
                <a:cs typeface="Times New Roman" panose="02020603050405020304" pitchFamily="18" charset="0"/>
              </a:rPr>
              <a:t>prednisone</a:t>
            </a:r>
            <a:r>
              <a:rPr lang="en-US" sz="2000" dirty="0">
                <a:latin typeface="Times New Roman" panose="02020603050405020304" pitchFamily="18" charset="0"/>
                <a:cs typeface="Times New Roman" panose="02020603050405020304" pitchFamily="18" charset="0"/>
              </a:rPr>
              <a:t> with </a:t>
            </a:r>
            <a:r>
              <a:rPr lang="en-US" sz="2000" dirty="0">
                <a:solidFill>
                  <a:srgbClr val="FF0000"/>
                </a:solidFill>
                <a:latin typeface="Times New Roman" panose="02020603050405020304" pitchFamily="18" charset="0"/>
                <a:cs typeface="Times New Roman" panose="02020603050405020304" pitchFamily="18" charset="0"/>
              </a:rPr>
              <a:t>cyclophosphamide</a:t>
            </a:r>
            <a:r>
              <a:rPr lang="en-US" sz="2000" dirty="0">
                <a:latin typeface="Times New Roman" panose="02020603050405020304" pitchFamily="18" charset="0"/>
                <a:cs typeface="Times New Roman" panose="02020603050405020304" pitchFamily="18" charset="0"/>
              </a:rPr>
              <a:t> or </a:t>
            </a:r>
            <a:r>
              <a:rPr lang="en-US" sz="2000" dirty="0">
                <a:solidFill>
                  <a:srgbClr val="FF0000"/>
                </a:solidFill>
                <a:latin typeface="Times New Roman" panose="02020603050405020304" pitchFamily="18" charset="0"/>
                <a:cs typeface="Times New Roman" panose="02020603050405020304" pitchFamily="18" charset="0"/>
              </a:rPr>
              <a:t>mycophenolate</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mofetil</a:t>
            </a:r>
            <a:r>
              <a:rPr lang="en-US" sz="2000" dirty="0">
                <a:latin typeface="Times New Roman" panose="02020603050405020304" pitchFamily="18" charset="0"/>
                <a:cs typeface="Times New Roman" panose="02020603050405020304" pitchFamily="18" charset="0"/>
              </a:rPr>
              <a:t> should induce remission.</a:t>
            </a:r>
          </a:p>
          <a:p>
            <a:r>
              <a:rPr lang="en-US" sz="2000" dirty="0">
                <a:latin typeface="Times New Roman" panose="02020603050405020304" pitchFamily="18" charset="0"/>
                <a:cs typeface="Times New Roman" panose="02020603050405020304" pitchFamily="18" charset="0"/>
              </a:rPr>
              <a:t>Secondary amyloidosis with nephrotic syndrome should improve with anti-inflammatory treatment of the primary disease.</a:t>
            </a:r>
          </a:p>
          <a:p>
            <a:pPr marL="0" indent="0">
              <a:buNone/>
            </a:pPr>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dirty="0">
                <a:solidFill>
                  <a:srgbClr val="FF0000"/>
                </a:solidFill>
                <a:latin typeface="Times New Roman" panose="02020603050405020304" pitchFamily="18" charset="0"/>
                <a:cs typeface="Times New Roman" panose="02020603050405020304" pitchFamily="18" charset="0"/>
              </a:rPr>
              <a:t>Membranous nephropathy in adults:</a:t>
            </a:r>
          </a:p>
          <a:p>
            <a:r>
              <a:rPr lang="en-US" sz="2000" dirty="0">
                <a:solidFill>
                  <a:srgbClr val="FF0000"/>
                </a:solidFill>
                <a:latin typeface="Times New Roman" panose="02020603050405020304" pitchFamily="18" charset="0"/>
                <a:cs typeface="Times New Roman" panose="02020603050405020304" pitchFamily="18" charset="0"/>
              </a:rPr>
              <a:t>Angiotensin</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blockers</a:t>
            </a:r>
            <a:r>
              <a:rPr lang="en-US" sz="2000" dirty="0">
                <a:latin typeface="Times New Roman" panose="02020603050405020304" pitchFamily="18" charset="0"/>
                <a:cs typeface="Times New Roman" panose="02020603050405020304" pitchFamily="18" charset="0"/>
              </a:rPr>
              <a:t> can be used for the first 6 months in patients at low risk for progression who are with </a:t>
            </a:r>
            <a:r>
              <a:rPr lang="en-US" sz="2000" dirty="0" err="1">
                <a:latin typeface="Times New Roman" panose="02020603050405020304" pitchFamily="18" charset="0"/>
                <a:cs typeface="Times New Roman" panose="02020603050405020304" pitchFamily="18" charset="0"/>
              </a:rPr>
              <a:t>SrCr</a:t>
            </a:r>
            <a:r>
              <a:rPr lang="en-US" sz="2000" dirty="0">
                <a:latin typeface="Times New Roman" panose="02020603050405020304" pitchFamily="18" charset="0"/>
                <a:cs typeface="Times New Roman" panose="02020603050405020304" pitchFamily="18" charset="0"/>
              </a:rPr>
              <a:t> level &lt; 1.5 mg/dL and less than 4 g of proteinuria per day.</a:t>
            </a:r>
          </a:p>
          <a:p>
            <a:r>
              <a:rPr lang="en-US" sz="2000" dirty="0">
                <a:latin typeface="Times New Roman" panose="02020603050405020304" pitchFamily="18" charset="0"/>
                <a:cs typeface="Times New Roman" panose="02020603050405020304" pitchFamily="18" charset="0"/>
              </a:rPr>
              <a:t>Patients with renal insufficiency (</a:t>
            </a:r>
            <a:r>
              <a:rPr lang="en-US" sz="2000" dirty="0" err="1">
                <a:latin typeface="Times New Roman" panose="02020603050405020304" pitchFamily="18" charset="0"/>
                <a:cs typeface="Times New Roman" panose="02020603050405020304" pitchFamily="18" charset="0"/>
              </a:rPr>
              <a:t>SrCr</a:t>
            </a:r>
            <a:r>
              <a:rPr lang="en-US" sz="2000" dirty="0">
                <a:latin typeface="Times New Roman" panose="02020603050405020304" pitchFamily="18" charset="0"/>
                <a:cs typeface="Times New Roman" panose="02020603050405020304" pitchFamily="18" charset="0"/>
              </a:rPr>
              <a:t> level &gt;1.5 mg/dL) or those with higher amounts of urine protein are at risk for loss of kidney function and should receive </a:t>
            </a:r>
            <a:r>
              <a:rPr lang="en-US" sz="2000" dirty="0">
                <a:solidFill>
                  <a:srgbClr val="FF0000"/>
                </a:solidFill>
                <a:latin typeface="Times New Roman" panose="02020603050405020304" pitchFamily="18" charset="0"/>
                <a:cs typeface="Times New Roman" panose="02020603050405020304" pitchFamily="18" charset="0"/>
              </a:rPr>
              <a:t>immunosuppressive therapy </a:t>
            </a:r>
            <a:r>
              <a:rPr lang="en-US" sz="2000" dirty="0">
                <a:latin typeface="Times New Roman" panose="02020603050405020304" pitchFamily="18" charset="0"/>
                <a:cs typeface="Times New Roman" panose="02020603050405020304" pitchFamily="18" charset="0"/>
              </a:rPr>
              <a:t>such as regimens that combine </a:t>
            </a:r>
            <a:r>
              <a:rPr lang="en-US" sz="2000" dirty="0">
                <a:solidFill>
                  <a:srgbClr val="FF0000"/>
                </a:solidFill>
                <a:latin typeface="Times New Roman" panose="02020603050405020304" pitchFamily="18" charset="0"/>
                <a:cs typeface="Times New Roman" panose="02020603050405020304" pitchFamily="18" charset="0"/>
              </a:rPr>
              <a:t>prednisone</a:t>
            </a:r>
            <a:r>
              <a:rPr lang="en-US" sz="2000" dirty="0">
                <a:latin typeface="Times New Roman" panose="02020603050405020304" pitchFamily="18" charset="0"/>
                <a:cs typeface="Times New Roman" panose="02020603050405020304" pitchFamily="18" charset="0"/>
              </a:rPr>
              <a:t> with </a:t>
            </a:r>
            <a:r>
              <a:rPr lang="en-US" sz="2000" dirty="0">
                <a:solidFill>
                  <a:srgbClr val="FF0000"/>
                </a:solidFill>
                <a:latin typeface="Times New Roman" panose="02020603050405020304" pitchFamily="18" charset="0"/>
                <a:cs typeface="Times New Roman" panose="02020603050405020304" pitchFamily="18" charset="0"/>
              </a:rPr>
              <a:t>cyclophosphamide</a:t>
            </a:r>
            <a:r>
              <a:rPr lang="en-US" sz="2000" dirty="0">
                <a:latin typeface="Times New Roman" panose="02020603050405020304" pitchFamily="18" charset="0"/>
                <a:cs typeface="Times New Roman" panose="02020603050405020304" pitchFamily="18" charset="0"/>
              </a:rPr>
              <a:t> or </a:t>
            </a:r>
            <a:r>
              <a:rPr lang="en-US" sz="2000" dirty="0">
                <a:solidFill>
                  <a:srgbClr val="FF0000"/>
                </a:solidFill>
                <a:latin typeface="Times New Roman" panose="02020603050405020304" pitchFamily="18" charset="0"/>
                <a:cs typeface="Times New Roman" panose="02020603050405020304" pitchFamily="18" charset="0"/>
              </a:rPr>
              <a:t>chlorambucil</a:t>
            </a:r>
            <a:r>
              <a:rPr lang="en-US" sz="2000" dirty="0">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Mycophenolate</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mofetil</a:t>
            </a:r>
            <a:r>
              <a:rPr lang="en-US" sz="2000" dirty="0">
                <a:latin typeface="Times New Roman" panose="02020603050405020304" pitchFamily="18" charset="0"/>
                <a:cs typeface="Times New Roman" panose="02020603050405020304" pitchFamily="18" charset="0"/>
              </a:rPr>
              <a:t> is not helpful in membranous nephropathy.</a:t>
            </a:r>
          </a:p>
          <a:p>
            <a:r>
              <a:rPr lang="en-US" sz="2000" dirty="0">
                <a:solidFill>
                  <a:srgbClr val="FF0000"/>
                </a:solidFill>
                <a:latin typeface="Times New Roman" panose="02020603050405020304" pitchFamily="18" charset="0"/>
                <a:cs typeface="Times New Roman" panose="02020603050405020304" pitchFamily="18" charset="0"/>
              </a:rPr>
              <a:t>Rituximab</a:t>
            </a:r>
            <a:r>
              <a:rPr lang="en-US" sz="2000" dirty="0">
                <a:latin typeface="Times New Roman" panose="02020603050405020304" pitchFamily="18" charset="0"/>
                <a:cs typeface="Times New Roman" panose="02020603050405020304" pitchFamily="18" charset="0"/>
              </a:rPr>
              <a:t> is effective in membranous nephropathy in adults</a:t>
            </a:r>
          </a:p>
          <a:p>
            <a:endParaRPr lang="en-US" sz="2000" dirty="0"/>
          </a:p>
          <a:p>
            <a:endParaRPr lang="en-US" sz="2000" dirty="0">
              <a:solidFill>
                <a:srgbClr val="FF0000"/>
              </a:solidFill>
            </a:endParaRPr>
          </a:p>
        </p:txBody>
      </p:sp>
    </p:spTree>
    <p:extLst>
      <p:ext uri="{BB962C8B-B14F-4D97-AF65-F5344CB8AC3E}">
        <p14:creationId xmlns:p14="http://schemas.microsoft.com/office/powerpoint/2010/main" val="2155060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D825E-4D2C-4ECF-BD9A-8510545EE926}"/>
              </a:ext>
            </a:extLst>
          </p:cNvPr>
          <p:cNvSpPr>
            <a:spLocks noGrp="1"/>
          </p:cNvSpPr>
          <p:nvPr>
            <p:ph type="title"/>
          </p:nvPr>
        </p:nvSpPr>
        <p:spPr/>
        <p:txBody>
          <a:bodyPr>
            <a:normAutofit/>
          </a:bodyPr>
          <a:lstStyle/>
          <a:p>
            <a:r>
              <a:rPr lang="en-US" sz="3200" dirty="0">
                <a:solidFill>
                  <a:srgbClr val="FF0000"/>
                </a:solidFill>
                <a:latin typeface="Times New Roman" panose="02020603050405020304" pitchFamily="18" charset="0"/>
                <a:cs typeface="Times New Roman" panose="02020603050405020304" pitchFamily="18" charset="0"/>
              </a:rPr>
              <a:t> Acute Nephrotic Syndrome in Childhood</a:t>
            </a:r>
          </a:p>
        </p:txBody>
      </p:sp>
      <p:sp>
        <p:nvSpPr>
          <p:cNvPr id="3" name="Content Placeholder 2">
            <a:extLst>
              <a:ext uri="{FF2B5EF4-FFF2-40B4-BE49-F238E27FC236}">
                <a16:creationId xmlns:a16="http://schemas.microsoft.com/office/drawing/2014/main" id="{BB7D0BD1-7AA9-4D24-B5E1-F460FAA7B8C0}"/>
              </a:ext>
            </a:extLst>
          </p:cNvPr>
          <p:cNvSpPr>
            <a:spLocks noGrp="1"/>
          </p:cNvSpPr>
          <p:nvPr>
            <p:ph idx="1"/>
          </p:nvPr>
        </p:nvSpPr>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Not always the hospital is necessary especially with educated parent.</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Hospitalization</a:t>
            </a:r>
            <a:r>
              <a:rPr lang="en-US" sz="2000" dirty="0">
                <a:latin typeface="Times New Roman" panose="02020603050405020304" pitchFamily="18" charset="0"/>
                <a:cs typeface="Times New Roman" panose="02020603050405020304" pitchFamily="18" charset="0"/>
              </a:rPr>
              <a:t> should be considered if any of the following are present:</a:t>
            </a:r>
          </a:p>
          <a:p>
            <a:pPr marL="0" indent="0">
              <a:buNone/>
            </a:pPr>
            <a:r>
              <a:rPr lang="en-US" sz="2000" dirty="0">
                <a:latin typeface="Times New Roman" panose="02020603050405020304" pitchFamily="18" charset="0"/>
                <a:cs typeface="Times New Roman" panose="02020603050405020304" pitchFamily="18" charset="0"/>
              </a:rPr>
              <a:t>1- Generalized edema severe enough to cause respiratory distress.</a:t>
            </a:r>
          </a:p>
          <a:p>
            <a:pPr marL="0" indent="0">
              <a:buNone/>
            </a:pPr>
            <a:r>
              <a:rPr lang="en-US" sz="2000" dirty="0">
                <a:latin typeface="Times New Roman" panose="02020603050405020304" pitchFamily="18" charset="0"/>
                <a:cs typeface="Times New Roman" panose="02020603050405020304" pitchFamily="18" charset="0"/>
              </a:rPr>
              <a:t>2- Tense scrotal or labial edema.</a:t>
            </a:r>
          </a:p>
          <a:p>
            <a:pPr marL="0" indent="0">
              <a:buNone/>
            </a:pPr>
            <a:r>
              <a:rPr lang="en-US" sz="2000" dirty="0">
                <a:latin typeface="Times New Roman" panose="02020603050405020304" pitchFamily="18" charset="0"/>
                <a:cs typeface="Times New Roman" panose="02020603050405020304" pitchFamily="18" charset="0"/>
              </a:rPr>
              <a:t>3- Complications such as bacterial sepsis, peritonitis, pneumonia, or thromboembolism.</a:t>
            </a:r>
          </a:p>
          <a:p>
            <a:pPr marL="0" indent="0">
              <a:buNone/>
            </a:pPr>
            <a:r>
              <a:rPr lang="en-US" sz="2000" dirty="0">
                <a:latin typeface="Times New Roman" panose="02020603050405020304" pitchFamily="18" charset="0"/>
                <a:cs typeface="Times New Roman" panose="02020603050405020304" pitchFamily="18" charset="0"/>
              </a:rPr>
              <a:t>4- Failure to thrive.</a:t>
            </a:r>
          </a:p>
          <a:p>
            <a:pPr marL="0" indent="0">
              <a:buNone/>
            </a:pPr>
            <a:r>
              <a:rPr lang="en-US" sz="2000" dirty="0">
                <a:latin typeface="Times New Roman" panose="02020603050405020304" pitchFamily="18" charset="0"/>
                <a:cs typeface="Times New Roman" panose="02020603050405020304" pitchFamily="18" charset="0"/>
              </a:rPr>
              <a:t>5- Uncertainty regarding patient or family compliance with treatment.</a:t>
            </a:r>
          </a:p>
        </p:txBody>
      </p:sp>
    </p:spTree>
    <p:extLst>
      <p:ext uri="{BB962C8B-B14F-4D97-AF65-F5344CB8AC3E}">
        <p14:creationId xmlns:p14="http://schemas.microsoft.com/office/powerpoint/2010/main" val="3635221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D52C-26D9-4ABB-B116-9E7E4F5B8E3D}"/>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DC3F1E46-C675-4AB9-90E2-291A7623D94C}"/>
              </a:ext>
            </a:extLst>
          </p:cNvPr>
          <p:cNvSpPr>
            <a:spLocks noGrp="1"/>
          </p:cNvSpPr>
          <p:nvPr>
            <p:ph idx="1"/>
          </p:nvPr>
        </p:nvSpPr>
        <p:spPr>
          <a:xfrm>
            <a:off x="767179" y="955613"/>
            <a:ext cx="10515600" cy="4351338"/>
          </a:xfrm>
        </p:spPr>
        <p:txBody>
          <a:bodyPr>
            <a:normAutofit fontScale="92500" lnSpcReduction="10000"/>
          </a:bodyPr>
          <a:lstStyle/>
          <a:p>
            <a:r>
              <a:rPr lang="en-US" sz="2000" dirty="0">
                <a:solidFill>
                  <a:srgbClr val="FF0000"/>
                </a:solidFill>
                <a:latin typeface="Times New Roman" panose="02020603050405020304" pitchFamily="18" charset="0"/>
                <a:cs typeface="Times New Roman" panose="02020603050405020304" pitchFamily="18" charset="0"/>
              </a:rPr>
              <a:t>Diuretic</a:t>
            </a:r>
            <a:r>
              <a:rPr lang="en-US" sz="2000" dirty="0">
                <a:latin typeface="Times New Roman" panose="02020603050405020304" pitchFamily="18" charset="0"/>
                <a:cs typeface="Times New Roman" panose="02020603050405020304" pitchFamily="18" charset="0"/>
              </a:rPr>
              <a:t> are needed such as </a:t>
            </a:r>
            <a:r>
              <a:rPr lang="en-US" sz="2000" dirty="0">
                <a:solidFill>
                  <a:srgbClr val="FF0000"/>
                </a:solidFill>
                <a:latin typeface="Times New Roman" panose="02020603050405020304" pitchFamily="18" charset="0"/>
                <a:cs typeface="Times New Roman" panose="02020603050405020304" pitchFamily="18" charset="0"/>
              </a:rPr>
              <a:t>Furosemide</a:t>
            </a:r>
            <a:r>
              <a:rPr lang="en-US" sz="2000" dirty="0">
                <a:latin typeface="Times New Roman" panose="02020603050405020304" pitchFamily="18" charset="0"/>
                <a:cs typeface="Times New Roman" panose="02020603050405020304" pitchFamily="18" charset="0"/>
              </a:rPr>
              <a:t> (1 mg/kg/d) and </a:t>
            </a:r>
            <a:r>
              <a:rPr lang="en-US" sz="2000" dirty="0">
                <a:solidFill>
                  <a:srgbClr val="FF0000"/>
                </a:solidFill>
                <a:latin typeface="Times New Roman" panose="02020603050405020304" pitchFamily="18" charset="0"/>
                <a:cs typeface="Times New Roman" panose="02020603050405020304" pitchFamily="18" charset="0"/>
              </a:rPr>
              <a:t>spironolactone</a:t>
            </a:r>
            <a:r>
              <a:rPr lang="en-US" sz="2000" dirty="0">
                <a:latin typeface="Times New Roman" panose="02020603050405020304" pitchFamily="18" charset="0"/>
                <a:cs typeface="Times New Roman" panose="02020603050405020304" pitchFamily="18" charset="0"/>
              </a:rPr>
              <a:t> (2 mg/kg/d) will help when fluid retention is severe.</a:t>
            </a:r>
          </a:p>
          <a:p>
            <a:r>
              <a:rPr lang="en-US" sz="2000" dirty="0">
                <a:latin typeface="Times New Roman" panose="02020603050405020304" pitchFamily="18" charset="0"/>
                <a:cs typeface="Times New Roman" panose="02020603050405020304" pitchFamily="18" charset="0"/>
              </a:rPr>
              <a:t>Achieving a satisfactory diuresis is difficult when the patient's serum albumin level is less than 1.5 g/dL. </a:t>
            </a:r>
            <a:r>
              <a:rPr lang="en-US" sz="2000" dirty="0">
                <a:solidFill>
                  <a:srgbClr val="FF0000"/>
                </a:solidFill>
                <a:latin typeface="Times New Roman" panose="02020603050405020304" pitchFamily="18" charset="0"/>
                <a:cs typeface="Times New Roman" panose="02020603050405020304" pitchFamily="18" charset="0"/>
              </a:rPr>
              <a:t>Albumin in a dose </a:t>
            </a:r>
            <a:r>
              <a:rPr lang="en-US" sz="2000" dirty="0">
                <a:latin typeface="Times New Roman" panose="02020603050405020304" pitchFamily="18" charset="0"/>
                <a:cs typeface="Times New Roman" panose="02020603050405020304" pitchFamily="18" charset="0"/>
              </a:rPr>
              <a:t>of 1 g/kg may be given intravenously (IV), followed by IV furosemide.</a:t>
            </a:r>
          </a:p>
          <a:p>
            <a:r>
              <a:rPr lang="en-US" sz="2000" dirty="0">
                <a:latin typeface="Times New Roman" panose="02020603050405020304" pitchFamily="18" charset="0"/>
                <a:cs typeface="Times New Roman" panose="02020603050405020304" pitchFamily="18" charset="0"/>
              </a:rPr>
              <a:t>Complication such as </a:t>
            </a:r>
            <a:r>
              <a:rPr lang="en-US" sz="2000" dirty="0">
                <a:solidFill>
                  <a:srgbClr val="FF0000"/>
                </a:solidFill>
                <a:latin typeface="Times New Roman" panose="02020603050405020304" pitchFamily="18" charset="0"/>
                <a:cs typeface="Times New Roman" panose="02020603050405020304" pitchFamily="18" charset="0"/>
              </a:rPr>
              <a:t>pulmonary edema </a:t>
            </a:r>
            <a:r>
              <a:rPr lang="en-US" sz="2000" dirty="0">
                <a:latin typeface="Times New Roman" panose="02020603050405020304" pitchFamily="18" charset="0"/>
                <a:cs typeface="Times New Roman" panose="02020603050405020304" pitchFamily="18" charset="0"/>
              </a:rPr>
              <a:t>may occur due to use of IV albumin. In addition, some evidence suggests that administration of albumin may </a:t>
            </a:r>
            <a:r>
              <a:rPr lang="en-US" sz="2000" dirty="0">
                <a:solidFill>
                  <a:srgbClr val="FF0000"/>
                </a:solidFill>
                <a:latin typeface="Times New Roman" panose="02020603050405020304" pitchFamily="18" charset="0"/>
                <a:cs typeface="Times New Roman" panose="02020603050405020304" pitchFamily="18" charset="0"/>
              </a:rPr>
              <a:t>delay the response to steroids </a:t>
            </a:r>
            <a:r>
              <a:rPr lang="en-US" sz="2000" dirty="0">
                <a:latin typeface="Times New Roman" panose="02020603050405020304" pitchFamily="18" charset="0"/>
                <a:cs typeface="Times New Roman" panose="02020603050405020304" pitchFamily="18" charset="0"/>
              </a:rPr>
              <a:t>and may even </a:t>
            </a:r>
            <a:r>
              <a:rPr lang="en-US" sz="2000" dirty="0">
                <a:solidFill>
                  <a:srgbClr val="FF0000"/>
                </a:solidFill>
                <a:latin typeface="Times New Roman" panose="02020603050405020304" pitchFamily="18" charset="0"/>
                <a:cs typeface="Times New Roman" panose="02020603050405020304" pitchFamily="18" charset="0"/>
              </a:rPr>
              <a:t>induce more frequent relapses</a:t>
            </a:r>
            <a:r>
              <a:rPr lang="en-US" sz="2000" dirty="0">
                <a:latin typeface="Times New Roman" panose="02020603050405020304" pitchFamily="18" charset="0"/>
                <a:cs typeface="Times New Roman" panose="02020603050405020304" pitchFamily="18" charset="0"/>
              </a:rPr>
              <a:t>, probably by </a:t>
            </a:r>
            <a:r>
              <a:rPr lang="en-US" sz="2000" dirty="0">
                <a:solidFill>
                  <a:srgbClr val="FF0000"/>
                </a:solidFill>
                <a:latin typeface="Times New Roman" panose="02020603050405020304" pitchFamily="18" charset="0"/>
                <a:cs typeface="Times New Roman" panose="02020603050405020304" pitchFamily="18" charset="0"/>
              </a:rPr>
              <a:t>causing severe glomerular epithelial damage.</a:t>
            </a:r>
          </a:p>
          <a:p>
            <a:r>
              <a:rPr lang="en-US" sz="2000" dirty="0">
                <a:latin typeface="Times New Roman" panose="02020603050405020304" pitchFamily="18" charset="0"/>
                <a:cs typeface="Times New Roman" panose="02020603050405020304" pitchFamily="18" charset="0"/>
              </a:rPr>
              <a:t>Fluid removal and weight loss remain </a:t>
            </a:r>
            <a:r>
              <a:rPr lang="en-US" sz="2000" dirty="0">
                <a:solidFill>
                  <a:srgbClr val="FF0000"/>
                </a:solidFill>
                <a:latin typeface="Times New Roman" panose="02020603050405020304" pitchFamily="18" charset="0"/>
                <a:cs typeface="Times New Roman" panose="02020603050405020304" pitchFamily="18" charset="0"/>
              </a:rPr>
              <a:t>transient</a:t>
            </a:r>
            <a:r>
              <a:rPr lang="en-US" sz="2000" dirty="0">
                <a:latin typeface="Times New Roman" panose="02020603050405020304" pitchFamily="18" charset="0"/>
                <a:cs typeface="Times New Roman" panose="02020603050405020304" pitchFamily="18" charset="0"/>
              </a:rPr>
              <a:t> unless proteinuria remits.</a:t>
            </a:r>
          </a:p>
          <a:p>
            <a:r>
              <a:rPr lang="en-US" sz="2000" dirty="0">
                <a:latin typeface="Times New Roman" panose="02020603050405020304" pitchFamily="18" charset="0"/>
                <a:cs typeface="Times New Roman" panose="02020603050405020304" pitchFamily="18" charset="0"/>
              </a:rPr>
              <a:t>To prevent infection, </a:t>
            </a:r>
            <a:r>
              <a:rPr lang="en-US" sz="2000" dirty="0">
                <a:solidFill>
                  <a:srgbClr val="FF0000"/>
                </a:solidFill>
                <a:latin typeface="Times New Roman" panose="02020603050405020304" pitchFamily="18" charset="0"/>
                <a:cs typeface="Times New Roman" panose="02020603050405020304" pitchFamily="18" charset="0"/>
              </a:rPr>
              <a:t>oral penicillin </a:t>
            </a:r>
            <a:r>
              <a:rPr lang="en-US" sz="2000" dirty="0">
                <a:latin typeface="Times New Roman" panose="02020603050405020304" pitchFamily="18" charset="0"/>
                <a:cs typeface="Times New Roman" panose="02020603050405020304" pitchFamily="18" charset="0"/>
              </a:rPr>
              <a:t>can be prescribed for children with gross edema.</a:t>
            </a:r>
          </a:p>
          <a:p>
            <a:r>
              <a:rPr lang="en-US" sz="2000" dirty="0">
                <a:solidFill>
                  <a:srgbClr val="FF0000"/>
                </a:solidFill>
                <a:latin typeface="Times New Roman" panose="02020603050405020304" pitchFamily="18" charset="0"/>
                <a:cs typeface="Times New Roman" panose="02020603050405020304" pitchFamily="18" charset="0"/>
              </a:rPr>
              <a:t>Abdominal paracentesis </a:t>
            </a:r>
            <a:r>
              <a:rPr lang="en-US" sz="2000" dirty="0">
                <a:latin typeface="Times New Roman" panose="02020603050405020304" pitchFamily="18" charset="0"/>
                <a:cs typeface="Times New Roman" panose="02020603050405020304" pitchFamily="18" charset="0"/>
              </a:rPr>
              <a:t>should be performed if the patient develops signs of peritonitis, and any bacterial infection should be treated promptly.</a:t>
            </a:r>
          </a:p>
          <a:p>
            <a:r>
              <a:rPr lang="en-US" sz="2000" dirty="0">
                <a:latin typeface="Times New Roman" panose="02020603050405020304" pitchFamily="18" charset="0"/>
                <a:cs typeface="Times New Roman" panose="02020603050405020304" pitchFamily="18" charset="0"/>
              </a:rPr>
              <a:t>A non-immune patient with varicella should get </a:t>
            </a:r>
            <a:r>
              <a:rPr lang="en-US" sz="2000" dirty="0">
                <a:solidFill>
                  <a:srgbClr val="FF0000"/>
                </a:solidFill>
                <a:latin typeface="Times New Roman" panose="02020603050405020304" pitchFamily="18" charset="0"/>
                <a:cs typeface="Times New Roman" panose="02020603050405020304" pitchFamily="18" charset="0"/>
              </a:rPr>
              <a:t>immunoglobulin</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therapy</a:t>
            </a:r>
            <a:r>
              <a:rPr lang="en-US" sz="2000" dirty="0">
                <a:latin typeface="Times New Roman" panose="02020603050405020304" pitchFamily="18" charset="0"/>
                <a:cs typeface="Times New Roman" panose="02020603050405020304" pitchFamily="18" charset="0"/>
              </a:rPr>
              <a:t> if exposed to chickenpox, and </a:t>
            </a:r>
            <a:r>
              <a:rPr lang="en-US" sz="2000" dirty="0">
                <a:solidFill>
                  <a:srgbClr val="FF0000"/>
                </a:solidFill>
                <a:latin typeface="Times New Roman" panose="02020603050405020304" pitchFamily="18" charset="0"/>
                <a:cs typeface="Times New Roman" panose="02020603050405020304" pitchFamily="18" charset="0"/>
              </a:rPr>
              <a:t>acyclovir</a:t>
            </a:r>
            <a:r>
              <a:rPr lang="en-US" sz="2000" dirty="0">
                <a:latin typeface="Times New Roman" panose="02020603050405020304" pitchFamily="18" charset="0"/>
                <a:cs typeface="Times New Roman" panose="02020603050405020304" pitchFamily="18" charset="0"/>
              </a:rPr>
              <a:t> should be given if the patient develops chickenpox.</a:t>
            </a:r>
          </a:p>
          <a:p>
            <a:r>
              <a:rPr lang="en-US" sz="2000" dirty="0">
                <a:latin typeface="Times New Roman" panose="02020603050405020304" pitchFamily="18" charset="0"/>
                <a:cs typeface="Times New Roman" panose="02020603050405020304" pitchFamily="18" charset="0"/>
              </a:rPr>
              <a:t>Depending on the cause of nephrotic syndrome, a patient may need </a:t>
            </a:r>
            <a:r>
              <a:rPr lang="en-US" sz="2000" dirty="0">
                <a:solidFill>
                  <a:srgbClr val="FF0000"/>
                </a:solidFill>
                <a:latin typeface="Times New Roman" panose="02020603050405020304" pitchFamily="18" charset="0"/>
                <a:cs typeface="Times New Roman" panose="02020603050405020304" pitchFamily="18" charset="0"/>
              </a:rPr>
              <a:t>specialty consultation.</a:t>
            </a:r>
          </a:p>
        </p:txBody>
      </p:sp>
    </p:spTree>
    <p:extLst>
      <p:ext uri="{BB962C8B-B14F-4D97-AF65-F5344CB8AC3E}">
        <p14:creationId xmlns:p14="http://schemas.microsoft.com/office/powerpoint/2010/main" val="602539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86C3-F783-456D-8DCB-7A9A1A8FCBAF}"/>
              </a:ext>
            </a:extLst>
          </p:cNvPr>
          <p:cNvSpPr>
            <a:spLocks noGrp="1"/>
          </p:cNvSpPr>
          <p:nvPr>
            <p:ph type="title"/>
          </p:nvPr>
        </p:nvSpPr>
        <p:spPr/>
        <p:txBody>
          <a:bodyPr>
            <a:normAutofit/>
          </a:bodyPr>
          <a:lstStyle/>
          <a:p>
            <a:r>
              <a:rPr lang="en-US" sz="3600" dirty="0">
                <a:solidFill>
                  <a:srgbClr val="FF0000"/>
                </a:solidFill>
                <a:latin typeface="Times New Roman" panose="02020603050405020304" pitchFamily="18" charset="0"/>
                <a:cs typeface="Times New Roman" panose="02020603050405020304" pitchFamily="18" charset="0"/>
              </a:rPr>
              <a:t>Acute Nephrotic Syndrome in Adults</a:t>
            </a:r>
          </a:p>
        </p:txBody>
      </p:sp>
      <p:sp>
        <p:nvSpPr>
          <p:cNvPr id="3" name="Content Placeholder 2">
            <a:extLst>
              <a:ext uri="{FF2B5EF4-FFF2-40B4-BE49-F238E27FC236}">
                <a16:creationId xmlns:a16="http://schemas.microsoft.com/office/drawing/2014/main" id="{2F921F31-8C2D-420E-885E-EB4815571943}"/>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Same as childhood.</a:t>
            </a:r>
          </a:p>
          <a:p>
            <a:r>
              <a:rPr lang="en-US" sz="2000" dirty="0">
                <a:latin typeface="Times New Roman" panose="02020603050405020304" pitchFamily="18" charset="0"/>
                <a:cs typeface="Times New Roman" panose="02020603050405020304" pitchFamily="18" charset="0"/>
              </a:rPr>
              <a:t>Diuretics will be needed; </a:t>
            </a:r>
            <a:r>
              <a:rPr lang="en-US" sz="2000" dirty="0">
                <a:solidFill>
                  <a:srgbClr val="FF0000"/>
                </a:solidFill>
                <a:latin typeface="Times New Roman" panose="02020603050405020304" pitchFamily="18" charset="0"/>
                <a:cs typeface="Times New Roman" panose="02020603050405020304" pitchFamily="18" charset="0"/>
              </a:rPr>
              <a:t>furosemide</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spironolactone</a:t>
            </a:r>
            <a:r>
              <a:rPr lang="en-US" sz="2000" dirty="0">
                <a:latin typeface="Times New Roman" panose="02020603050405020304" pitchFamily="18" charset="0"/>
                <a:cs typeface="Times New Roman" panose="02020603050405020304" pitchFamily="18" charset="0"/>
              </a:rPr>
              <a:t>, and even </a:t>
            </a:r>
            <a:r>
              <a:rPr lang="en-US" sz="2000" dirty="0">
                <a:solidFill>
                  <a:srgbClr val="FF0000"/>
                </a:solidFill>
                <a:latin typeface="Times New Roman" panose="02020603050405020304" pitchFamily="18" charset="0"/>
                <a:cs typeface="Times New Roman" panose="02020603050405020304" pitchFamily="18" charset="0"/>
              </a:rPr>
              <a:t>metolazone</a:t>
            </a:r>
            <a:r>
              <a:rPr lang="en-US" sz="2000" dirty="0">
                <a:latin typeface="Times New Roman" panose="02020603050405020304" pitchFamily="18" charset="0"/>
                <a:cs typeface="Times New Roman" panose="02020603050405020304" pitchFamily="18" charset="0"/>
              </a:rPr>
              <a:t> may be used.</a:t>
            </a:r>
          </a:p>
          <a:p>
            <a:r>
              <a:rPr lang="en-US" sz="2000" dirty="0">
                <a:solidFill>
                  <a:srgbClr val="FF0000"/>
                </a:solidFill>
                <a:latin typeface="Times New Roman" panose="02020603050405020304" pitchFamily="18" charset="0"/>
                <a:cs typeface="Times New Roman" panose="02020603050405020304" pitchFamily="18" charset="0"/>
              </a:rPr>
              <a:t>Volume</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depletion</a:t>
            </a:r>
            <a:r>
              <a:rPr lang="en-US" sz="2000" dirty="0">
                <a:latin typeface="Times New Roman" panose="02020603050405020304" pitchFamily="18" charset="0"/>
                <a:cs typeface="Times New Roman" panose="02020603050405020304" pitchFamily="18" charset="0"/>
              </a:rPr>
              <a:t> may occur with diuretic use, which should be monitored by assessment of symptoms, weight, pulse, and blood pressure.</a:t>
            </a:r>
          </a:p>
          <a:p>
            <a:r>
              <a:rPr lang="en-US" sz="2000" dirty="0">
                <a:solidFill>
                  <a:srgbClr val="FF0000"/>
                </a:solidFill>
                <a:latin typeface="Times New Roman" panose="02020603050405020304" pitchFamily="18" charset="0"/>
                <a:cs typeface="Times New Roman" panose="02020603050405020304" pitchFamily="18" charset="0"/>
              </a:rPr>
              <a:t>Anticoagulation</a:t>
            </a:r>
            <a:r>
              <a:rPr lang="en-US" sz="2000" dirty="0">
                <a:latin typeface="Times New Roman" panose="02020603050405020304" pitchFamily="18" charset="0"/>
                <a:cs typeface="Times New Roman" panose="02020603050405020304" pitchFamily="18" charset="0"/>
              </a:rPr>
              <a:t> has been advocated for use in preventing thromboembolic complications, but its use in primary prevention is unproven.</a:t>
            </a:r>
          </a:p>
          <a:p>
            <a:r>
              <a:rPr lang="en-US" sz="2000" dirty="0">
                <a:solidFill>
                  <a:srgbClr val="FF0000"/>
                </a:solidFill>
                <a:latin typeface="Times New Roman" panose="02020603050405020304" pitchFamily="18" charset="0"/>
                <a:cs typeface="Times New Roman" panose="02020603050405020304" pitchFamily="18" charset="0"/>
              </a:rPr>
              <a:t>Hypolipidemic</a:t>
            </a:r>
            <a:r>
              <a:rPr lang="en-US" sz="2000" dirty="0">
                <a:latin typeface="Times New Roman" panose="02020603050405020304" pitchFamily="18" charset="0"/>
                <a:cs typeface="Times New Roman" panose="02020603050405020304" pitchFamily="18" charset="0"/>
              </a:rPr>
              <a:t> agents may be used such as statins except from </a:t>
            </a:r>
            <a:r>
              <a:rPr lang="en-US" sz="2000" dirty="0">
                <a:solidFill>
                  <a:srgbClr val="FF0000"/>
                </a:solidFill>
                <a:latin typeface="Times New Roman" panose="02020603050405020304" pitchFamily="18" charset="0"/>
                <a:cs typeface="Times New Roman" panose="02020603050405020304" pitchFamily="18" charset="0"/>
              </a:rPr>
              <a:t>rosuvastatin</a:t>
            </a:r>
            <a:r>
              <a:rPr lang="en-US" sz="2000" dirty="0">
                <a:latin typeface="Times New Roman" panose="02020603050405020304" pitchFamily="18" charset="0"/>
                <a:cs typeface="Times New Roman" panose="02020603050405020304" pitchFamily="18" charset="0"/>
              </a:rPr>
              <a:t>, which can worsen proteinuria. </a:t>
            </a:r>
            <a:r>
              <a:rPr lang="en-US" sz="2000" dirty="0">
                <a:solidFill>
                  <a:srgbClr val="FF0000"/>
                </a:solidFill>
                <a:latin typeface="Times New Roman" panose="02020603050405020304" pitchFamily="18" charset="0"/>
                <a:cs typeface="Times New Roman" panose="02020603050405020304" pitchFamily="18" charset="0"/>
              </a:rPr>
              <a:t>lipoprotein apheresis</a:t>
            </a:r>
            <a:r>
              <a:rPr lang="en-US" sz="2000" dirty="0">
                <a:latin typeface="Times New Roman" panose="02020603050405020304" pitchFamily="18" charset="0"/>
                <a:cs typeface="Times New Roman" panose="02020603050405020304" pitchFamily="18" charset="0"/>
              </a:rPr>
              <a:t>, which is a second-line therapy for pediatric patients with focal segmental glomerulosclerosis, may yield clinical benefits in nephrotic syndrome.</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ACEi</a:t>
            </a:r>
            <a:r>
              <a:rPr lang="en-US" sz="2000" dirty="0">
                <a:latin typeface="Times New Roman" panose="02020603050405020304" pitchFamily="18" charset="0"/>
                <a:cs typeface="Times New Roman" panose="02020603050405020304" pitchFamily="18" charset="0"/>
              </a:rPr>
              <a:t> and ARBs are widely used for secondary nephrotic syndrome caused by diabetes, they work by three mechanisms that reduce proteinuria are by </a:t>
            </a:r>
            <a:r>
              <a:rPr lang="en-US" sz="2000" dirty="0">
                <a:solidFill>
                  <a:srgbClr val="FF0000"/>
                </a:solidFill>
                <a:latin typeface="Times New Roman" panose="02020603050405020304" pitchFamily="18" charset="0"/>
                <a:cs typeface="Times New Roman" panose="02020603050405020304" pitchFamily="18" charset="0"/>
              </a:rPr>
              <a:t>reducing the systemic blood pressure</a:t>
            </a:r>
            <a:r>
              <a:rPr lang="en-US" sz="2000" dirty="0">
                <a:latin typeface="Times New Roman" panose="02020603050405020304" pitchFamily="18" charset="0"/>
                <a:cs typeface="Times New Roman" panose="02020603050405020304" pitchFamily="18" charset="0"/>
              </a:rPr>
              <a:t>, by </a:t>
            </a:r>
            <a:r>
              <a:rPr lang="en-US" sz="2000" dirty="0">
                <a:solidFill>
                  <a:srgbClr val="FF0000"/>
                </a:solidFill>
                <a:latin typeface="Times New Roman" panose="02020603050405020304" pitchFamily="18" charset="0"/>
                <a:cs typeface="Times New Roman" panose="02020603050405020304" pitchFamily="18" charset="0"/>
              </a:rPr>
              <a:t>reducing intraglomerular pressure</a:t>
            </a:r>
            <a:r>
              <a:rPr lang="en-US" sz="2000" dirty="0">
                <a:latin typeface="Times New Roman" panose="02020603050405020304" pitchFamily="18" charset="0"/>
                <a:cs typeface="Times New Roman" panose="02020603050405020304" pitchFamily="18" charset="0"/>
              </a:rPr>
              <a:t>, and also </a:t>
            </a:r>
            <a:r>
              <a:rPr lang="en-US" sz="2000" dirty="0">
                <a:solidFill>
                  <a:srgbClr val="FF0000"/>
                </a:solidFill>
                <a:latin typeface="Times New Roman" panose="02020603050405020304" pitchFamily="18" charset="0"/>
                <a:cs typeface="Times New Roman" panose="02020603050405020304" pitchFamily="18" charset="0"/>
              </a:rPr>
              <a:t>by direct action on podocytes</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26191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23FCB-480C-485A-AA18-532E1E6C3865}"/>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26105A7E-1546-43FE-AB34-08E6D5CB2047}"/>
              </a:ext>
            </a:extLst>
          </p:cNvPr>
          <p:cNvSpPr>
            <a:spLocks noGrp="1"/>
          </p:cNvSpPr>
          <p:nvPr>
            <p:ph idx="1"/>
          </p:nvPr>
        </p:nvSpPr>
        <p:spPr>
          <a:xfrm>
            <a:off x="838200" y="1287385"/>
            <a:ext cx="10515600" cy="5113415"/>
          </a:xfrm>
        </p:spPr>
        <p:txBody>
          <a:bodyPr>
            <a:normAutofit/>
          </a:bodyPr>
          <a:lstStyle/>
          <a:p>
            <a:pPr marL="0" indent="0">
              <a:buNone/>
            </a:pPr>
            <a:r>
              <a:rPr lang="en-US" sz="2000" dirty="0">
                <a:solidFill>
                  <a:srgbClr val="FF0000"/>
                </a:solidFill>
                <a:latin typeface="Times New Roman" panose="02020603050405020304" pitchFamily="18" charset="0"/>
                <a:cs typeface="Times New Roman" panose="02020603050405020304" pitchFamily="18" charset="0"/>
              </a:rPr>
              <a:t>Long-Term Monitoring</a:t>
            </a:r>
          </a:p>
          <a:p>
            <a:r>
              <a:rPr lang="en-US" sz="2000" dirty="0">
                <a:latin typeface="Times New Roman" panose="02020603050405020304" pitchFamily="18" charset="0"/>
                <a:cs typeface="Times New Roman" panose="02020603050405020304" pitchFamily="18" charset="0"/>
              </a:rPr>
              <a:t>the use and adjustment of </a:t>
            </a:r>
            <a:r>
              <a:rPr lang="en-US" sz="2000" dirty="0">
                <a:solidFill>
                  <a:srgbClr val="FF0000"/>
                </a:solidFill>
                <a:latin typeface="Times New Roman" panose="02020603050405020304" pitchFamily="18" charset="0"/>
                <a:cs typeface="Times New Roman" panose="02020603050405020304" pitchFamily="18" charset="0"/>
              </a:rPr>
              <a:t>diuretics</a:t>
            </a:r>
            <a:r>
              <a:rPr lang="en-US" sz="2000" dirty="0">
                <a:latin typeface="Times New Roman" panose="02020603050405020304" pitchFamily="18" charset="0"/>
                <a:cs typeface="Times New Roman" panose="02020603050405020304" pitchFamily="18" charset="0"/>
              </a:rPr>
              <a:t> and </a:t>
            </a:r>
            <a:r>
              <a:rPr lang="en-US" sz="2000" dirty="0">
                <a:solidFill>
                  <a:srgbClr val="FF0000"/>
                </a:solidFill>
                <a:latin typeface="Times New Roman" panose="02020603050405020304" pitchFamily="18" charset="0"/>
                <a:cs typeface="Times New Roman" panose="02020603050405020304" pitchFamily="18" charset="0"/>
              </a:rPr>
              <a:t>angiotensin antagonists </a:t>
            </a:r>
            <a:r>
              <a:rPr lang="en-US" sz="2000" dirty="0">
                <a:latin typeface="Times New Roman" panose="02020603050405020304" pitchFamily="18" charset="0"/>
                <a:cs typeface="Times New Roman" panose="02020603050405020304" pitchFamily="18" charset="0"/>
              </a:rPr>
              <a:t>are done according to the </a:t>
            </a:r>
            <a:r>
              <a:rPr lang="en-US" sz="2000" dirty="0">
                <a:solidFill>
                  <a:srgbClr val="FF0000"/>
                </a:solidFill>
                <a:latin typeface="Times New Roman" panose="02020603050405020304" pitchFamily="18" charset="0"/>
                <a:cs typeface="Times New Roman" panose="02020603050405020304" pitchFamily="18" charset="0"/>
              </a:rPr>
              <a:t>amount of edema </a:t>
            </a:r>
            <a:r>
              <a:rPr lang="en-US" sz="2000" dirty="0">
                <a:latin typeface="Times New Roman" panose="02020603050405020304" pitchFamily="18" charset="0"/>
                <a:cs typeface="Times New Roman" panose="02020603050405020304" pitchFamily="18" charset="0"/>
              </a:rPr>
              <a:t>and </a:t>
            </a:r>
            <a:r>
              <a:rPr lang="en-US" sz="2000" dirty="0">
                <a:solidFill>
                  <a:srgbClr val="FF0000"/>
                </a:solidFill>
                <a:latin typeface="Times New Roman" panose="02020603050405020304" pitchFamily="18" charset="0"/>
                <a:cs typeface="Times New Roman" panose="02020603050405020304" pitchFamily="18" charset="0"/>
              </a:rPr>
              <a:t>proteinuria</a:t>
            </a:r>
            <a:r>
              <a:rPr lang="en-US" sz="2000" dirty="0">
                <a:latin typeface="Times New Roman" panose="02020603050405020304" pitchFamily="18" charset="0"/>
                <a:cs typeface="Times New Roman" panose="02020603050405020304" pitchFamily="18" charset="0"/>
              </a:rPr>
              <a:t> that a patient has.</a:t>
            </a:r>
          </a:p>
          <a:p>
            <a:r>
              <a:rPr lang="en-US" sz="2000" dirty="0">
                <a:latin typeface="Times New Roman" panose="02020603050405020304" pitchFamily="18" charset="0"/>
                <a:cs typeface="Times New Roman" panose="02020603050405020304" pitchFamily="18" charset="0"/>
              </a:rPr>
              <a:t>Routine immunizations should be delayed until the patient is free of relapses and has been off immunosuppression for 3 months.</a:t>
            </a:r>
          </a:p>
          <a:p>
            <a:r>
              <a:rPr lang="en-US" sz="2000" dirty="0">
                <a:latin typeface="Times New Roman" panose="02020603050405020304" pitchFamily="18" charset="0"/>
                <a:cs typeface="Times New Roman" panose="02020603050405020304" pitchFamily="18" charset="0"/>
              </a:rPr>
              <a:t>Monitor for </a:t>
            </a:r>
            <a:r>
              <a:rPr lang="en-US" sz="2000" dirty="0">
                <a:solidFill>
                  <a:srgbClr val="FF0000"/>
                </a:solidFill>
                <a:latin typeface="Times New Roman" panose="02020603050405020304" pitchFamily="18" charset="0"/>
                <a:cs typeface="Times New Roman" panose="02020603050405020304" pitchFamily="18" charset="0"/>
              </a:rPr>
              <a:t>steroid toxicity every 3 months </a:t>
            </a:r>
            <a:r>
              <a:rPr lang="en-US" sz="2000" dirty="0">
                <a:latin typeface="Times New Roman" panose="02020603050405020304" pitchFamily="18" charset="0"/>
                <a:cs typeface="Times New Roman" panose="02020603050405020304" pitchFamily="18" charset="0"/>
              </a:rPr>
              <a:t>in the outpatient clinic will detect adverse effects such as slowing of growth.</a:t>
            </a:r>
          </a:p>
          <a:p>
            <a:r>
              <a:rPr lang="en-US" sz="2000" dirty="0">
                <a:latin typeface="Times New Roman" panose="02020603050405020304" pitchFamily="18" charset="0"/>
                <a:cs typeface="Times New Roman" panose="02020603050405020304" pitchFamily="18" charset="0"/>
              </a:rPr>
              <a:t>Give Supplemental </a:t>
            </a:r>
            <a:r>
              <a:rPr lang="en-US" sz="2000" dirty="0">
                <a:solidFill>
                  <a:srgbClr val="FF0000"/>
                </a:solidFill>
                <a:latin typeface="Times New Roman" panose="02020603050405020304" pitchFamily="18" charset="0"/>
                <a:cs typeface="Times New Roman" panose="02020603050405020304" pitchFamily="18" charset="0"/>
              </a:rPr>
              <a:t>calcium</a:t>
            </a:r>
            <a:r>
              <a:rPr lang="en-US" sz="2000" dirty="0">
                <a:latin typeface="Times New Roman" panose="02020603050405020304" pitchFamily="18" charset="0"/>
                <a:cs typeface="Times New Roman" panose="02020603050405020304" pitchFamily="18" charset="0"/>
              </a:rPr>
              <a:t> and </a:t>
            </a:r>
            <a:r>
              <a:rPr lang="en-US" sz="2000" dirty="0">
                <a:solidFill>
                  <a:srgbClr val="FF0000"/>
                </a:solidFill>
                <a:latin typeface="Times New Roman" panose="02020603050405020304" pitchFamily="18" charset="0"/>
                <a:cs typeface="Times New Roman" panose="02020603050405020304" pitchFamily="18" charset="0"/>
              </a:rPr>
              <a:t>vitamin D</a:t>
            </a:r>
            <a:r>
              <a:rPr lang="en-US" sz="2000" dirty="0">
                <a:latin typeface="Times New Roman" panose="02020603050405020304" pitchFamily="18" charset="0"/>
                <a:cs typeface="Times New Roman" panose="02020603050405020304" pitchFamily="18" charset="0"/>
              </a:rPr>
              <a:t> may attenuate bone loss.</a:t>
            </a:r>
          </a:p>
          <a:p>
            <a:r>
              <a:rPr lang="en-US" sz="2000" dirty="0">
                <a:latin typeface="Times New Roman" panose="02020603050405020304" pitchFamily="18" charset="0"/>
                <a:cs typeface="Times New Roman" panose="02020603050405020304" pitchFamily="18" charset="0"/>
              </a:rPr>
              <a:t>A yearly checkup will detect </a:t>
            </a:r>
            <a:r>
              <a:rPr lang="en-US" sz="2000" dirty="0">
                <a:solidFill>
                  <a:srgbClr val="FF0000"/>
                </a:solidFill>
                <a:latin typeface="Times New Roman" panose="02020603050405020304" pitchFamily="18" charset="0"/>
                <a:cs typeface="Times New Roman" panose="02020603050405020304" pitchFamily="18" charset="0"/>
              </a:rPr>
              <a:t>cataracts</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1251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C2AD-4D6A-4D9D-B626-774E567B608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3E1F9691-778C-4E5B-A651-2C96FBC1ED9A}"/>
              </a:ext>
            </a:extLst>
          </p:cNvPr>
          <p:cNvSpPr>
            <a:spLocks noGrp="1"/>
          </p:cNvSpPr>
          <p:nvPr>
            <p:ph idx="1"/>
          </p:nvPr>
        </p:nvSpPr>
        <p:spPr/>
        <p:txBody>
          <a:bodyPr/>
          <a:lstStyle/>
          <a:p>
            <a:pPr marL="0" indent="0">
              <a:buNone/>
            </a:pPr>
            <a:r>
              <a:rPr lang="en-US" dirty="0"/>
              <a:t> </a:t>
            </a:r>
          </a:p>
        </p:txBody>
      </p:sp>
      <p:sp>
        <p:nvSpPr>
          <p:cNvPr id="5" name="Oval 4">
            <a:extLst>
              <a:ext uri="{FF2B5EF4-FFF2-40B4-BE49-F238E27FC236}">
                <a16:creationId xmlns:a16="http://schemas.microsoft.com/office/drawing/2014/main" id="{1271CCDE-D0C9-451C-863E-C5251A323E86}"/>
              </a:ext>
            </a:extLst>
          </p:cNvPr>
          <p:cNvSpPr/>
          <p:nvPr/>
        </p:nvSpPr>
        <p:spPr>
          <a:xfrm>
            <a:off x="4429957" y="1027906"/>
            <a:ext cx="238809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Nephrotic syndrome </a:t>
            </a:r>
            <a:r>
              <a:rPr lang="en-US" dirty="0">
                <a:solidFill>
                  <a:srgbClr val="FF0000"/>
                </a:solidFill>
              </a:rPr>
              <a:t>causes</a:t>
            </a:r>
          </a:p>
        </p:txBody>
      </p:sp>
      <p:sp>
        <p:nvSpPr>
          <p:cNvPr id="6" name="Arrow: Down 5">
            <a:extLst>
              <a:ext uri="{FF2B5EF4-FFF2-40B4-BE49-F238E27FC236}">
                <a16:creationId xmlns:a16="http://schemas.microsoft.com/office/drawing/2014/main" id="{0ADADD3E-77BB-4527-9B48-F6EE6A8A6860}"/>
              </a:ext>
            </a:extLst>
          </p:cNvPr>
          <p:cNvSpPr/>
          <p:nvPr/>
        </p:nvSpPr>
        <p:spPr>
          <a:xfrm rot="2370058">
            <a:off x="3948384" y="1929942"/>
            <a:ext cx="1162975" cy="12747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9BDD3C2-6D28-44E1-9EA7-8EC0AD879D7C}"/>
              </a:ext>
            </a:extLst>
          </p:cNvPr>
          <p:cNvSpPr/>
          <p:nvPr/>
        </p:nvSpPr>
        <p:spPr>
          <a:xfrm>
            <a:off x="2968167" y="3091796"/>
            <a:ext cx="164457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Primary</a:t>
            </a:r>
            <a:r>
              <a:rPr lang="en-US" dirty="0"/>
              <a:t> causes</a:t>
            </a:r>
          </a:p>
        </p:txBody>
      </p:sp>
      <p:sp>
        <p:nvSpPr>
          <p:cNvPr id="9" name="Oval 8">
            <a:extLst>
              <a:ext uri="{FF2B5EF4-FFF2-40B4-BE49-F238E27FC236}">
                <a16:creationId xmlns:a16="http://schemas.microsoft.com/office/drawing/2014/main" id="{989B8F25-AF2D-4AFF-B09F-30F762879DAB}"/>
              </a:ext>
            </a:extLst>
          </p:cNvPr>
          <p:cNvSpPr/>
          <p:nvPr/>
        </p:nvSpPr>
        <p:spPr>
          <a:xfrm>
            <a:off x="6690040" y="3170061"/>
            <a:ext cx="1649480" cy="8849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secondary</a:t>
            </a:r>
            <a:r>
              <a:rPr lang="en-US" dirty="0"/>
              <a:t> causes</a:t>
            </a:r>
          </a:p>
        </p:txBody>
      </p:sp>
      <p:sp>
        <p:nvSpPr>
          <p:cNvPr id="10" name="Rectangle 9">
            <a:extLst>
              <a:ext uri="{FF2B5EF4-FFF2-40B4-BE49-F238E27FC236}">
                <a16:creationId xmlns:a16="http://schemas.microsoft.com/office/drawing/2014/main" id="{F342FBAF-5A4C-4928-A9D3-A57C8921A87B}"/>
              </a:ext>
            </a:extLst>
          </p:cNvPr>
          <p:cNvSpPr/>
          <p:nvPr/>
        </p:nvSpPr>
        <p:spPr>
          <a:xfrm>
            <a:off x="2913844" y="4122528"/>
            <a:ext cx="1853704" cy="1707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1-minimal–change nephropathy.</a:t>
            </a:r>
          </a:p>
          <a:p>
            <a:pPr algn="l"/>
            <a:r>
              <a:rPr lang="en-US" sz="1400" dirty="0"/>
              <a:t>2- </a:t>
            </a:r>
            <a:r>
              <a:rPr lang="en-US" sz="1400" b="0" u="none" strike="noStrike" baseline="0" dirty="0">
                <a:latin typeface="Times New Roman" panose="02020603050405020304" pitchFamily="18" charset="0"/>
              </a:rPr>
              <a:t>focal</a:t>
            </a:r>
            <a:r>
              <a:rPr lang="en-US" sz="1400" b="0" i="1" u="none" strike="noStrike" baseline="0" dirty="0">
                <a:latin typeface="Times New Roman" panose="02020603050405020304" pitchFamily="18" charset="0"/>
              </a:rPr>
              <a:t> </a:t>
            </a:r>
            <a:r>
              <a:rPr lang="en-US" sz="1400" b="0" u="none" strike="noStrike" baseline="0" dirty="0">
                <a:latin typeface="Times New Roman" panose="02020603050405020304" pitchFamily="18" charset="0"/>
              </a:rPr>
              <a:t>segmental</a:t>
            </a:r>
          </a:p>
          <a:p>
            <a:pPr algn="l"/>
            <a:r>
              <a:rPr lang="en-US" sz="1400" b="0" u="none" strike="noStrike" baseline="0" dirty="0">
                <a:latin typeface="Times New Roman" panose="02020603050405020304" pitchFamily="18" charset="0"/>
              </a:rPr>
              <a:t>Glomerulosclerosis</a:t>
            </a:r>
          </a:p>
          <a:p>
            <a:pPr algn="l"/>
            <a:r>
              <a:rPr lang="en-US" sz="1400" dirty="0">
                <a:latin typeface="Times New Roman" panose="02020603050405020304" pitchFamily="18" charset="0"/>
              </a:rPr>
              <a:t>3- </a:t>
            </a:r>
            <a:r>
              <a:rPr lang="en-US" sz="1400" b="0" u="none" strike="noStrike" baseline="0" dirty="0">
                <a:latin typeface="Times New Roman" panose="02020603050405020304" pitchFamily="18" charset="0"/>
              </a:rPr>
              <a:t>membranous</a:t>
            </a:r>
            <a:r>
              <a:rPr lang="en-US" sz="1800" b="0" u="none" strike="noStrike" baseline="0" dirty="0">
                <a:latin typeface="Times New Roman" panose="02020603050405020304" pitchFamily="18" charset="0"/>
              </a:rPr>
              <a:t> </a:t>
            </a:r>
            <a:r>
              <a:rPr lang="en-US" sz="1400" dirty="0">
                <a:latin typeface="Times New Roman" panose="02020603050405020304" pitchFamily="18" charset="0"/>
              </a:rPr>
              <a:t>nephropathy.</a:t>
            </a:r>
          </a:p>
          <a:p>
            <a:pPr algn="l"/>
            <a:r>
              <a:rPr lang="en-US" sz="1400" dirty="0">
                <a:latin typeface="Times New Roman" panose="02020603050405020304" pitchFamily="18" charset="0"/>
              </a:rPr>
              <a:t>4- Hereditary nephropathies</a:t>
            </a:r>
            <a:endParaRPr lang="en-US" sz="1400" dirty="0"/>
          </a:p>
        </p:txBody>
      </p:sp>
      <p:sp>
        <p:nvSpPr>
          <p:cNvPr id="12" name="Rectangle 11">
            <a:extLst>
              <a:ext uri="{FF2B5EF4-FFF2-40B4-BE49-F238E27FC236}">
                <a16:creationId xmlns:a16="http://schemas.microsoft.com/office/drawing/2014/main" id="{470AEA0D-95C3-4CA0-B109-096AB787D13B}"/>
              </a:ext>
            </a:extLst>
          </p:cNvPr>
          <p:cNvSpPr/>
          <p:nvPr/>
        </p:nvSpPr>
        <p:spPr>
          <a:xfrm>
            <a:off x="6713247" y="4189995"/>
            <a:ext cx="1853704" cy="1571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1- DM.</a:t>
            </a:r>
          </a:p>
          <a:p>
            <a:r>
              <a:rPr lang="en-US" sz="1400" dirty="0"/>
              <a:t>2-HTN.</a:t>
            </a:r>
          </a:p>
          <a:p>
            <a:r>
              <a:rPr lang="en-US" sz="1400" dirty="0"/>
              <a:t>3- SLE.</a:t>
            </a:r>
          </a:p>
          <a:p>
            <a:r>
              <a:rPr lang="en-US" sz="1400" dirty="0"/>
              <a:t>4- amyloidosis.</a:t>
            </a:r>
          </a:p>
          <a:p>
            <a:r>
              <a:rPr lang="en-US" sz="1400" dirty="0"/>
              <a:t>5- preeclampsia.</a:t>
            </a:r>
          </a:p>
          <a:p>
            <a:r>
              <a:rPr lang="en-US" sz="1400" dirty="0"/>
              <a:t>6- viral infections such as hepatitis B</a:t>
            </a:r>
          </a:p>
        </p:txBody>
      </p:sp>
      <p:sp>
        <p:nvSpPr>
          <p:cNvPr id="14" name="Arrow: Down 13">
            <a:extLst>
              <a:ext uri="{FF2B5EF4-FFF2-40B4-BE49-F238E27FC236}">
                <a16:creationId xmlns:a16="http://schemas.microsoft.com/office/drawing/2014/main" id="{6A64B724-F9B0-471E-986C-6B26BD359A7F}"/>
              </a:ext>
            </a:extLst>
          </p:cNvPr>
          <p:cNvSpPr/>
          <p:nvPr/>
        </p:nvSpPr>
        <p:spPr>
          <a:xfrm rot="19172640">
            <a:off x="6256985" y="1915601"/>
            <a:ext cx="1162975" cy="12747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4296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AE1E-3EE0-4541-8F35-074CDA0CBE7E}"/>
              </a:ext>
            </a:extLst>
          </p:cNvPr>
          <p:cNvSpPr>
            <a:spLocks noGrp="1"/>
          </p:cNvSpPr>
          <p:nvPr>
            <p:ph type="title"/>
          </p:nvPr>
        </p:nvSpPr>
        <p:spPr>
          <a:xfrm>
            <a:off x="838200" y="365126"/>
            <a:ext cx="10515600" cy="1170712"/>
          </a:xfrm>
        </p:spPr>
        <p:txBody>
          <a:bodyPr>
            <a:normAutofit/>
          </a:bodyPr>
          <a:lstStyle/>
          <a:p>
            <a:r>
              <a:rPr lang="en-US" sz="3200" dirty="0">
                <a:solidFill>
                  <a:srgbClr val="FF0000"/>
                </a:solidFill>
                <a:latin typeface="Times New Roman" panose="02020603050405020304" pitchFamily="18" charset="0"/>
                <a:cs typeface="Times New Roman" panose="02020603050405020304" pitchFamily="18" charset="0"/>
              </a:rPr>
              <a:t>Medication treatment summary:</a:t>
            </a:r>
          </a:p>
        </p:txBody>
      </p:sp>
      <p:sp>
        <p:nvSpPr>
          <p:cNvPr id="3" name="Content Placeholder 2">
            <a:extLst>
              <a:ext uri="{FF2B5EF4-FFF2-40B4-BE49-F238E27FC236}">
                <a16:creationId xmlns:a16="http://schemas.microsoft.com/office/drawing/2014/main" id="{45CE7275-3A63-4076-A590-EEC41BBA27F8}"/>
              </a:ext>
            </a:extLst>
          </p:cNvPr>
          <p:cNvSpPr>
            <a:spLocks noGrp="1"/>
          </p:cNvSpPr>
          <p:nvPr>
            <p:ph idx="1"/>
          </p:nvPr>
        </p:nvSpPr>
        <p:spPr>
          <a:xfrm>
            <a:off x="838200" y="1447060"/>
            <a:ext cx="10515600" cy="4729903"/>
          </a:xfrm>
        </p:spPr>
        <p:txBody>
          <a:bodyPr>
            <a:normAutofit fontScale="92500" lnSpcReduction="10000"/>
          </a:bodyPr>
          <a:lstStyle/>
          <a:p>
            <a:r>
              <a:rPr lang="en-US" sz="2000" dirty="0">
                <a:solidFill>
                  <a:srgbClr val="FF0000"/>
                </a:solidFill>
                <a:latin typeface="Times New Roman" panose="02020603050405020304" pitchFamily="18" charset="0"/>
                <a:cs typeface="Times New Roman" panose="02020603050405020304" pitchFamily="18" charset="0"/>
              </a:rPr>
              <a:t>corticosteroids</a:t>
            </a:r>
            <a:r>
              <a:rPr lang="en-US" sz="2000" dirty="0">
                <a:latin typeface="Times New Roman" panose="02020603050405020304" pitchFamily="18" charset="0"/>
                <a:cs typeface="Times New Roman" panose="02020603050405020304" pitchFamily="18" charset="0"/>
              </a:rPr>
              <a:t> (prednisone), </a:t>
            </a:r>
            <a:r>
              <a:rPr lang="en-US" sz="2000" dirty="0">
                <a:solidFill>
                  <a:srgbClr val="FF0000"/>
                </a:solidFill>
                <a:latin typeface="Times New Roman" panose="02020603050405020304" pitchFamily="18" charset="0"/>
                <a:cs typeface="Times New Roman" panose="02020603050405020304" pitchFamily="18" charset="0"/>
              </a:rPr>
              <a:t>cyclophosphamide</a:t>
            </a:r>
            <a:r>
              <a:rPr lang="en-US" sz="2000" dirty="0">
                <a:latin typeface="Times New Roman" panose="02020603050405020304" pitchFamily="18" charset="0"/>
                <a:cs typeface="Times New Roman" panose="02020603050405020304" pitchFamily="18" charset="0"/>
              </a:rPr>
              <a:t>, and </a:t>
            </a:r>
            <a:r>
              <a:rPr lang="en-US" sz="2000" dirty="0">
                <a:solidFill>
                  <a:srgbClr val="FF0000"/>
                </a:solidFill>
                <a:latin typeface="Times New Roman" panose="02020603050405020304" pitchFamily="18" charset="0"/>
                <a:cs typeface="Times New Roman" panose="02020603050405020304" pitchFamily="18" charset="0"/>
              </a:rPr>
              <a:t>cyclosporine</a:t>
            </a:r>
            <a:r>
              <a:rPr lang="en-US" sz="2000" dirty="0">
                <a:latin typeface="Times New Roman" panose="02020603050405020304" pitchFamily="18" charset="0"/>
                <a:cs typeface="Times New Roman" panose="02020603050405020304" pitchFamily="18" charset="0"/>
              </a:rPr>
              <a:t> are used to induce remission in nephrotic syndrome.</a:t>
            </a:r>
          </a:p>
          <a:p>
            <a:r>
              <a:rPr lang="en-US" sz="2000" dirty="0">
                <a:latin typeface="Times New Roman" panose="02020603050405020304" pitchFamily="18" charset="0"/>
                <a:cs typeface="Times New Roman" panose="02020603050405020304" pitchFamily="18" charset="0"/>
              </a:rPr>
              <a:t>Corticosteroids is the </a:t>
            </a:r>
            <a:r>
              <a:rPr lang="en-US" sz="2000" dirty="0">
                <a:solidFill>
                  <a:srgbClr val="FF0000"/>
                </a:solidFill>
                <a:latin typeface="Times New Roman" panose="02020603050405020304" pitchFamily="18" charset="0"/>
                <a:cs typeface="Times New Roman" panose="02020603050405020304" pitchFamily="18" charset="0"/>
              </a:rPr>
              <a:t>first-line agent</a:t>
            </a:r>
            <a:r>
              <a:rPr lang="en-US" sz="2000" dirty="0">
                <a:latin typeface="Times New Roman" panose="02020603050405020304" pitchFamily="18" charset="0"/>
                <a:cs typeface="Times New Roman" panose="02020603050405020304" pitchFamily="18" charset="0"/>
              </a:rPr>
              <a:t>, with cyclophosphamide or cyclosporine as </a:t>
            </a:r>
            <a:r>
              <a:rPr lang="en-US" sz="2000" dirty="0">
                <a:solidFill>
                  <a:srgbClr val="FF0000"/>
                </a:solidFill>
                <a:latin typeface="Times New Roman" panose="02020603050405020304" pitchFamily="18" charset="0"/>
                <a:cs typeface="Times New Roman" panose="02020603050405020304" pitchFamily="18" charset="0"/>
              </a:rPr>
              <a:t>backup</a:t>
            </a:r>
            <a:r>
              <a:rPr lang="en-US" sz="2000" dirty="0">
                <a:latin typeface="Times New Roman" panose="02020603050405020304" pitchFamily="18" charset="0"/>
                <a:cs typeface="Times New Roman" panose="02020603050405020304" pitchFamily="18" charset="0"/>
              </a:rPr>
              <a:t> for steroid-resistant cases.</a:t>
            </a:r>
          </a:p>
          <a:p>
            <a:r>
              <a:rPr lang="en-US" sz="2000" dirty="0">
                <a:latin typeface="Times New Roman" panose="02020603050405020304" pitchFamily="18" charset="0"/>
                <a:cs typeface="Times New Roman" panose="02020603050405020304" pitchFamily="18" charset="0"/>
              </a:rPr>
              <a:t>cyclophosphamide is a </a:t>
            </a:r>
            <a:r>
              <a:rPr lang="en-US" sz="2000" dirty="0">
                <a:solidFill>
                  <a:srgbClr val="FF0000"/>
                </a:solidFill>
                <a:latin typeface="Times New Roman" panose="02020603050405020304" pitchFamily="18" charset="0"/>
                <a:cs typeface="Times New Roman" panose="02020603050405020304" pitchFamily="18" charset="0"/>
              </a:rPr>
              <a:t>safer</a:t>
            </a:r>
            <a:r>
              <a:rPr lang="en-US" sz="2000" dirty="0">
                <a:latin typeface="Times New Roman" panose="02020603050405020304" pitchFamily="18" charset="0"/>
                <a:cs typeface="Times New Roman" panose="02020603050405020304" pitchFamily="18" charset="0"/>
              </a:rPr>
              <a:t> alkylating agent than chlorambucil.</a:t>
            </a:r>
          </a:p>
          <a:p>
            <a:r>
              <a:rPr lang="en-US" sz="2000" dirty="0">
                <a:solidFill>
                  <a:srgbClr val="FF0000"/>
                </a:solidFill>
                <a:latin typeface="Times New Roman" panose="02020603050405020304" pitchFamily="18" charset="0"/>
                <a:cs typeface="Times New Roman" panose="02020603050405020304" pitchFamily="18" charset="0"/>
              </a:rPr>
              <a:t>Cyclosporine</a:t>
            </a:r>
            <a:r>
              <a:rPr lang="en-US" sz="2000" dirty="0">
                <a:latin typeface="Times New Roman" panose="02020603050405020304" pitchFamily="18" charset="0"/>
                <a:cs typeface="Times New Roman" panose="02020603050405020304" pitchFamily="18" charset="0"/>
              </a:rPr>
              <a:t> is indicated when relapses occur after cyclophosphamide treatment. Cyclosporine may be </a:t>
            </a:r>
            <a:r>
              <a:rPr lang="en-US" sz="2000" dirty="0">
                <a:solidFill>
                  <a:srgbClr val="FF0000"/>
                </a:solidFill>
                <a:latin typeface="Times New Roman" panose="02020603050405020304" pitchFamily="18" charset="0"/>
                <a:cs typeface="Times New Roman" panose="02020603050405020304" pitchFamily="18" charset="0"/>
              </a:rPr>
              <a:t>preferable</a:t>
            </a:r>
            <a:r>
              <a:rPr lang="en-US" sz="2000" dirty="0">
                <a:latin typeface="Times New Roman" panose="02020603050405020304" pitchFamily="18" charset="0"/>
                <a:cs typeface="Times New Roman" panose="02020603050405020304" pitchFamily="18" charset="0"/>
              </a:rPr>
              <a:t> in a pubertal male who is at risk of developing </a:t>
            </a:r>
            <a:r>
              <a:rPr lang="en-US" sz="2000" dirty="0">
                <a:solidFill>
                  <a:srgbClr val="FF0000"/>
                </a:solidFill>
                <a:latin typeface="Times New Roman" panose="02020603050405020304" pitchFamily="18" charset="0"/>
                <a:cs typeface="Times New Roman" panose="02020603050405020304" pitchFamily="18" charset="0"/>
              </a:rPr>
              <a:t>cyclophosphamide-induced azoospermia</a:t>
            </a:r>
            <a:r>
              <a:rPr lang="en-US" sz="2000" dirty="0">
                <a:latin typeface="Times New Roman" panose="02020603050405020304" pitchFamily="18" charset="0"/>
                <a:cs typeface="Times New Roman" panose="02020603050405020304" pitchFamily="18" charset="0"/>
              </a:rPr>
              <a:t>.</a:t>
            </a:r>
          </a:p>
          <a:p>
            <a:r>
              <a:rPr lang="en-US" sz="2000" dirty="0">
                <a:solidFill>
                  <a:srgbClr val="FF0000"/>
                </a:solidFill>
                <a:latin typeface="Times New Roman" panose="02020603050405020304" pitchFamily="18" charset="0"/>
                <a:cs typeface="Times New Roman" panose="02020603050405020304" pitchFamily="18" charset="0"/>
              </a:rPr>
              <a:t>Diuretics</a:t>
            </a:r>
            <a:r>
              <a:rPr lang="en-US" sz="2000" dirty="0">
                <a:latin typeface="Times New Roman" panose="02020603050405020304" pitchFamily="18" charset="0"/>
                <a:cs typeface="Times New Roman" panose="02020603050405020304" pitchFamily="18" charset="0"/>
              </a:rPr>
              <a:t> are used to reduce edema.</a:t>
            </a:r>
          </a:p>
          <a:p>
            <a:r>
              <a:rPr lang="en-US" sz="2000" dirty="0" err="1">
                <a:solidFill>
                  <a:srgbClr val="FF0000"/>
                </a:solidFill>
                <a:latin typeface="Times New Roman" panose="02020603050405020304" pitchFamily="18" charset="0"/>
                <a:cs typeface="Times New Roman" panose="02020603050405020304" pitchFamily="18" charset="0"/>
              </a:rPr>
              <a:t>ACEi</a:t>
            </a:r>
            <a:r>
              <a:rPr lang="en-US" sz="2000" dirty="0">
                <a:latin typeface="Times New Roman" panose="02020603050405020304" pitchFamily="18" charset="0"/>
                <a:cs typeface="Times New Roman" panose="02020603050405020304" pitchFamily="18" charset="0"/>
              </a:rPr>
              <a:t> and </a:t>
            </a:r>
            <a:r>
              <a:rPr lang="en-US" sz="2000" dirty="0">
                <a:solidFill>
                  <a:srgbClr val="FF0000"/>
                </a:solidFill>
                <a:latin typeface="Times New Roman" panose="02020603050405020304" pitchFamily="18" charset="0"/>
                <a:cs typeface="Times New Roman" panose="02020603050405020304" pitchFamily="18" charset="0"/>
              </a:rPr>
              <a:t>ARBs</a:t>
            </a:r>
            <a:r>
              <a:rPr lang="en-US" sz="2000" dirty="0">
                <a:latin typeface="Times New Roman" panose="02020603050405020304" pitchFamily="18" charset="0"/>
                <a:cs typeface="Times New Roman" panose="02020603050405020304" pitchFamily="18" charset="0"/>
              </a:rPr>
              <a:t> can reduce proteinuria.</a:t>
            </a:r>
          </a:p>
          <a:p>
            <a:r>
              <a:rPr lang="en-US" sz="2000" dirty="0">
                <a:latin typeface="Times New Roman" panose="02020603050405020304" pitchFamily="18" charset="0"/>
                <a:cs typeface="Times New Roman" panose="02020603050405020304" pitchFamily="18" charset="0"/>
              </a:rPr>
              <a:t>Minimal-change disease has an excellent response to corticosteroids, while in focal glomerulosclerosis, only 20% of patients respond well to corticosteroids.</a:t>
            </a:r>
          </a:p>
          <a:p>
            <a:r>
              <a:rPr lang="en-US" sz="2000" dirty="0">
                <a:solidFill>
                  <a:srgbClr val="FF0000"/>
                </a:solidFill>
                <a:latin typeface="Times New Roman" panose="02020603050405020304" pitchFamily="18" charset="0"/>
                <a:cs typeface="Times New Roman" panose="02020603050405020304" pitchFamily="18" charset="0"/>
              </a:rPr>
              <a:t>Prednisone</a:t>
            </a:r>
            <a:r>
              <a:rPr lang="en-US" sz="2000" dirty="0">
                <a:latin typeface="Times New Roman" panose="02020603050405020304" pitchFamily="18" charset="0"/>
                <a:cs typeface="Times New Roman" panose="02020603050405020304" pitchFamily="18" charset="0"/>
              </a:rPr>
              <a:t> in short courses from </a:t>
            </a:r>
            <a:r>
              <a:rPr lang="en-US" sz="2000" dirty="0">
                <a:solidFill>
                  <a:srgbClr val="FF0000"/>
                </a:solidFill>
                <a:latin typeface="Times New Roman" panose="02020603050405020304" pitchFamily="18" charset="0"/>
                <a:cs typeface="Times New Roman" panose="02020603050405020304" pitchFamily="18" charset="0"/>
              </a:rPr>
              <a:t>12-20 weeks</a:t>
            </a:r>
            <a:r>
              <a:rPr lang="en-US" sz="2000" dirty="0">
                <a:latin typeface="Times New Roman" panose="02020603050405020304" pitchFamily="18" charset="0"/>
                <a:cs typeface="Times New Roman" panose="02020603050405020304" pitchFamily="18" charset="0"/>
              </a:rPr>
              <a:t> duration remains the </a:t>
            </a:r>
            <a:r>
              <a:rPr lang="en-US" sz="2000" dirty="0">
                <a:solidFill>
                  <a:srgbClr val="FF0000"/>
                </a:solidFill>
                <a:latin typeface="Times New Roman" panose="02020603050405020304" pitchFamily="18" charset="0"/>
                <a:cs typeface="Times New Roman" panose="02020603050405020304" pitchFamily="18" charset="0"/>
              </a:rPr>
              <a:t>mainstay</a:t>
            </a:r>
            <a:r>
              <a:rPr lang="en-US" sz="2000" dirty="0">
                <a:latin typeface="Times New Roman" panose="02020603050405020304" pitchFamily="18" charset="0"/>
                <a:cs typeface="Times New Roman" panose="02020603050405020304" pitchFamily="18" charset="0"/>
              </a:rPr>
              <a:t> treatment for patients with minimal-change disease.</a:t>
            </a:r>
          </a:p>
          <a:p>
            <a:r>
              <a:rPr lang="en-US" sz="2000" dirty="0">
                <a:solidFill>
                  <a:srgbClr val="FF0000"/>
                </a:solidFill>
                <a:latin typeface="Times New Roman" panose="02020603050405020304" pitchFamily="18" charset="0"/>
                <a:cs typeface="Times New Roman" panose="02020603050405020304" pitchFamily="18" charset="0"/>
              </a:rPr>
              <a:t>Immunosuppressive</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medications</a:t>
            </a:r>
            <a:r>
              <a:rPr lang="en-US" sz="2000" dirty="0">
                <a:latin typeface="Times New Roman" panose="02020603050405020304" pitchFamily="18" charset="0"/>
                <a:cs typeface="Times New Roman" panose="02020603050405020304" pitchFamily="18" charset="0"/>
              </a:rPr>
              <a:t> other than steroids are usually reserved for </a:t>
            </a:r>
            <a:r>
              <a:rPr lang="en-US" sz="2000" dirty="0">
                <a:solidFill>
                  <a:srgbClr val="FF0000"/>
                </a:solidFill>
                <a:latin typeface="Times New Roman" panose="02020603050405020304" pitchFamily="18" charset="0"/>
                <a:cs typeface="Times New Roman" panose="02020603050405020304" pitchFamily="18" charset="0"/>
              </a:rPr>
              <a:t>steroid-resistant patients with persistent edema</a:t>
            </a:r>
            <a:r>
              <a:rPr lang="en-US" sz="2000" dirty="0">
                <a:latin typeface="Times New Roman" panose="02020603050405020304" pitchFamily="18" charset="0"/>
                <a:cs typeface="Times New Roman" panose="02020603050405020304" pitchFamily="18" charset="0"/>
              </a:rPr>
              <a:t>, or for </a:t>
            </a:r>
            <a:r>
              <a:rPr lang="en-US" sz="2000" dirty="0">
                <a:solidFill>
                  <a:srgbClr val="FF0000"/>
                </a:solidFill>
                <a:latin typeface="Times New Roman" panose="02020603050405020304" pitchFamily="18" charset="0"/>
                <a:cs typeface="Times New Roman" panose="02020603050405020304" pitchFamily="18" charset="0"/>
              </a:rPr>
              <a:t>steroid-dependent patients with significant steroid-related adverse effects</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96584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3A6A0-413A-4443-BE78-E31C8D6ABED3}"/>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EB6C95B4-D878-4C63-B6B8-0167DE876C38}"/>
              </a:ext>
            </a:extLst>
          </p:cNvPr>
          <p:cNvSpPr>
            <a:spLocks noGrp="1"/>
          </p:cNvSpPr>
          <p:nvPr>
            <p:ph idx="1"/>
          </p:nvPr>
        </p:nvSpPr>
        <p:spPr>
          <a:xfrm>
            <a:off x="713913" y="1518082"/>
            <a:ext cx="10515600" cy="5741957"/>
          </a:xfrm>
        </p:spPr>
        <p:txBody>
          <a:bodyPr>
            <a:normAutofit/>
          </a:bodyPr>
          <a:lstStyle/>
          <a:p>
            <a:r>
              <a:rPr lang="en-US" sz="2400" dirty="0">
                <a:latin typeface="Times New Roman" panose="02020603050405020304" pitchFamily="18" charset="0"/>
                <a:cs typeface="Times New Roman" panose="02020603050405020304" pitchFamily="18" charset="0"/>
              </a:rPr>
              <a:t>For idiopathic membranous nephropathy, </a:t>
            </a:r>
            <a:r>
              <a:rPr lang="en-US" sz="2400" dirty="0">
                <a:solidFill>
                  <a:srgbClr val="FF0000"/>
                </a:solidFill>
                <a:latin typeface="Times New Roman" panose="02020603050405020304" pitchFamily="18" charset="0"/>
                <a:cs typeface="Times New Roman" panose="02020603050405020304" pitchFamily="18" charset="0"/>
              </a:rPr>
              <a:t>prednisone</a:t>
            </a:r>
            <a:r>
              <a:rPr lang="en-US" sz="2400" dirty="0">
                <a:latin typeface="Times New Roman" panose="02020603050405020304" pitchFamily="18" charset="0"/>
                <a:cs typeface="Times New Roman" panose="02020603050405020304" pitchFamily="18" charset="0"/>
              </a:rPr>
              <a:t> along with </a:t>
            </a:r>
            <a:r>
              <a:rPr lang="en-US" sz="2400" dirty="0">
                <a:solidFill>
                  <a:srgbClr val="FF0000"/>
                </a:solidFill>
                <a:latin typeface="Times New Roman" panose="02020603050405020304" pitchFamily="18" charset="0"/>
                <a:cs typeface="Times New Roman" panose="02020603050405020304" pitchFamily="18" charset="0"/>
              </a:rPr>
              <a:t>chlorambucil</a:t>
            </a:r>
            <a:r>
              <a:rPr lang="en-US" sz="2400" dirty="0">
                <a:latin typeface="Times New Roman" panose="02020603050405020304" pitchFamily="18" charset="0"/>
                <a:cs typeface="Times New Roman" panose="02020603050405020304" pitchFamily="18" charset="0"/>
              </a:rPr>
              <a:t> or </a:t>
            </a:r>
            <a:r>
              <a:rPr lang="en-US" sz="2400" dirty="0">
                <a:solidFill>
                  <a:srgbClr val="FF0000"/>
                </a:solidFill>
                <a:latin typeface="Times New Roman" panose="02020603050405020304" pitchFamily="18" charset="0"/>
                <a:cs typeface="Times New Roman" panose="02020603050405020304" pitchFamily="18" charset="0"/>
              </a:rPr>
              <a:t>cyclophosphamide</a:t>
            </a:r>
            <a:r>
              <a:rPr lang="en-US" sz="2400" dirty="0">
                <a:latin typeface="Times New Roman" panose="02020603050405020304" pitchFamily="18" charset="0"/>
                <a:cs typeface="Times New Roman" panose="02020603050405020304" pitchFamily="18" charset="0"/>
              </a:rPr>
              <a:t> remains important for treatment.</a:t>
            </a:r>
          </a:p>
          <a:p>
            <a:r>
              <a:rPr lang="en-US" sz="2400" dirty="0">
                <a:solidFill>
                  <a:srgbClr val="FF0000"/>
                </a:solidFill>
                <a:latin typeface="Times New Roman" panose="02020603050405020304" pitchFamily="18" charset="0"/>
                <a:cs typeface="Times New Roman" panose="02020603050405020304" pitchFamily="18" charset="0"/>
              </a:rPr>
              <a:t>Rituximab</a:t>
            </a:r>
            <a:r>
              <a:rPr lang="en-US" sz="2400" dirty="0">
                <a:latin typeface="Times New Roman" panose="02020603050405020304" pitchFamily="18" charset="0"/>
                <a:cs typeface="Times New Roman" panose="02020603050405020304" pitchFamily="18" charset="0"/>
              </a:rPr>
              <a:t> has been effective in some cases of nephrotic syndrome that relapse after prednisone treatment or in cases resistant to prednisone treatment.</a:t>
            </a:r>
          </a:p>
          <a:p>
            <a:r>
              <a:rPr lang="en-US" sz="2400" dirty="0">
                <a:latin typeface="Times New Roman" panose="02020603050405020304" pitchFamily="18" charset="0"/>
                <a:cs typeface="Times New Roman" panose="02020603050405020304" pitchFamily="18" charset="0"/>
              </a:rPr>
              <a:t>Natural, highly purified </a:t>
            </a:r>
            <a:r>
              <a:rPr lang="en-US" sz="2400" dirty="0">
                <a:solidFill>
                  <a:srgbClr val="FF0000"/>
                </a:solidFill>
                <a:latin typeface="Times New Roman" panose="02020603050405020304" pitchFamily="18" charset="0"/>
                <a:cs typeface="Times New Roman" panose="02020603050405020304" pitchFamily="18" charset="0"/>
              </a:rPr>
              <a:t>corticotropin gel formulation </a:t>
            </a:r>
            <a:r>
              <a:rPr lang="en-US" sz="2400" dirty="0">
                <a:latin typeface="Times New Roman" panose="02020603050405020304" pitchFamily="18" charset="0"/>
                <a:cs typeface="Times New Roman" panose="02020603050405020304" pitchFamily="18" charset="0"/>
              </a:rPr>
              <a:t>(repository corticotropin injection) is also a potential treatment option for steroid-resistant nephrotic syndrome and has shown some results in reducing proteinuria, but need more study, same </a:t>
            </a:r>
            <a:r>
              <a:rPr lang="en-US" sz="2400" dirty="0">
                <a:solidFill>
                  <a:srgbClr val="FF0000"/>
                </a:solidFill>
                <a:latin typeface="Times New Roman" panose="02020603050405020304" pitchFamily="18" charset="0"/>
                <a:cs typeface="Times New Roman" panose="02020603050405020304" pitchFamily="18" charset="0"/>
              </a:rPr>
              <a:t>adverse effect as steroids</a:t>
            </a:r>
            <a:r>
              <a:rPr lang="en-US" sz="2400" dirty="0">
                <a:latin typeface="Times New Roman" panose="02020603050405020304" pitchFamily="18" charset="0"/>
                <a:cs typeface="Times New Roman" panose="02020603050405020304" pitchFamily="18" charset="0"/>
              </a:rPr>
              <a:t>, but it have </a:t>
            </a:r>
            <a:r>
              <a:rPr lang="en-US" sz="2400" dirty="0">
                <a:solidFill>
                  <a:srgbClr val="FF0000"/>
                </a:solidFill>
                <a:latin typeface="Times New Roman" panose="02020603050405020304" pitchFamily="18" charset="0"/>
                <a:cs typeface="Times New Roman" panose="02020603050405020304" pitchFamily="18" charset="0"/>
              </a:rPr>
              <a:t>high cost</a:t>
            </a:r>
            <a:r>
              <a:rPr lang="en-US" sz="2400" dirty="0">
                <a:solidFill>
                  <a:srgbClr val="FF0000"/>
                </a:solidFill>
              </a:rPr>
              <a:t>.</a:t>
            </a:r>
          </a:p>
        </p:txBody>
      </p:sp>
      <p:pic>
        <p:nvPicPr>
          <p:cNvPr id="5" name="Picture 4">
            <a:extLst>
              <a:ext uri="{FF2B5EF4-FFF2-40B4-BE49-F238E27FC236}">
                <a16:creationId xmlns:a16="http://schemas.microsoft.com/office/drawing/2014/main" id="{7168AFA2-A324-4439-B140-D402CA5BA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0750" y="5067300"/>
            <a:ext cx="2381250" cy="1790700"/>
          </a:xfrm>
          <a:prstGeom prst="rect">
            <a:avLst/>
          </a:prstGeom>
        </p:spPr>
      </p:pic>
    </p:spTree>
    <p:extLst>
      <p:ext uri="{BB962C8B-B14F-4D97-AF65-F5344CB8AC3E}">
        <p14:creationId xmlns:p14="http://schemas.microsoft.com/office/powerpoint/2010/main" val="2648014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C4B5-9ACA-4737-BE1B-CBCD24C49F7D}"/>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3C6B6873-81F0-47BD-B5B9-32FDC68ECB8B}"/>
              </a:ext>
            </a:extLst>
          </p:cNvPr>
          <p:cNvSpPr>
            <a:spLocks noGrp="1"/>
          </p:cNvSpPr>
          <p:nvPr>
            <p:ph idx="1"/>
          </p:nvPr>
        </p:nvSpPr>
        <p:spPr>
          <a:xfrm>
            <a:off x="838200" y="798990"/>
            <a:ext cx="10515600" cy="5377973"/>
          </a:xfrm>
        </p:spPr>
        <p:txBody>
          <a:bodyPr>
            <a:normAutofit/>
          </a:bodyPr>
          <a:lstStyle/>
          <a:p>
            <a:pPr marL="0" indent="0">
              <a:buNone/>
            </a:pPr>
            <a:r>
              <a:rPr lang="en-US" sz="2000" b="1" dirty="0">
                <a:solidFill>
                  <a:srgbClr val="FF0000"/>
                </a:solidFill>
                <a:latin typeface="Times New Roman" panose="02020603050405020304" pitchFamily="18" charset="0"/>
                <a:cs typeface="Times New Roman" panose="02020603050405020304" pitchFamily="18" charset="0"/>
              </a:rPr>
              <a:t>Prednisone</a:t>
            </a:r>
            <a:r>
              <a:rPr lang="en-US" sz="2000" dirty="0">
                <a:latin typeface="Times New Roman" panose="02020603050405020304" pitchFamily="18" charset="0"/>
                <a:cs typeface="Times New Roman" panose="02020603050405020304" pitchFamily="18" charset="0"/>
              </a:rPr>
              <a:t>:</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MOA: </a:t>
            </a:r>
            <a:r>
              <a:rPr lang="en-US" sz="2000" dirty="0">
                <a:latin typeface="Times New Roman" panose="02020603050405020304" pitchFamily="18" charset="0"/>
                <a:cs typeface="Times New Roman" panose="02020603050405020304" pitchFamily="18" charset="0"/>
              </a:rPr>
              <a:t>Decrease inflammation by suppression of migration of polymorphonuclear leukocytes and reversal of increases capillary permeability, suppresses the immune system by reducing activity and volume of lymphatic system.</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Adverse</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reaction</a:t>
            </a:r>
            <a:r>
              <a:rPr lang="en-US" sz="2000" dirty="0">
                <a:latin typeface="Times New Roman" panose="02020603050405020304" pitchFamily="18" charset="0"/>
                <a:cs typeface="Times New Roman" panose="02020603050405020304" pitchFamily="18" charset="0"/>
              </a:rPr>
              <a:t>: HTN, fluid retention, hypothyroidism, increase in serum liver enzymes, glaucoma, cataract, infection.</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Cyclophosphamide</a:t>
            </a:r>
            <a:r>
              <a:rPr lang="en-US" sz="2000" dirty="0">
                <a:latin typeface="Times New Roman" panose="02020603050405020304" pitchFamily="18" charset="0"/>
                <a:cs typeface="Times New Roman" panose="02020603050405020304" pitchFamily="18" charset="0"/>
              </a:rPr>
              <a:t>:</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MOA</a:t>
            </a:r>
            <a:r>
              <a:rPr lang="en-US" sz="2000" dirty="0">
                <a:latin typeface="Times New Roman" panose="02020603050405020304" pitchFamily="18" charset="0"/>
                <a:cs typeface="Times New Roman" panose="02020603050405020304" pitchFamily="18" charset="0"/>
              </a:rPr>
              <a:t>: is an alkylating agent that prevents cell division by cross-linking DNA strands and decreasing DNA synthesis.</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Adverse</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effect</a:t>
            </a:r>
            <a:r>
              <a:rPr lang="en-US" sz="2000" dirty="0">
                <a:latin typeface="Times New Roman" panose="02020603050405020304" pitchFamily="18" charset="0"/>
                <a:cs typeface="Times New Roman" panose="02020603050405020304" pitchFamily="18" charset="0"/>
              </a:rPr>
              <a:t>:  alopecia, bone marrow suppression, azoospermia, infection, and secondary malignancy.</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Cyclosporin</a:t>
            </a:r>
            <a:r>
              <a:rPr lang="en-US" sz="2000" dirty="0">
                <a:latin typeface="Times New Roman" panose="02020603050405020304" pitchFamily="18" charset="0"/>
                <a:cs typeface="Times New Roman" panose="02020603050405020304" pitchFamily="18" charset="0"/>
              </a:rPr>
              <a:t>:</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MOA</a:t>
            </a:r>
            <a:r>
              <a:rPr lang="en-US" sz="2000" dirty="0">
                <a:latin typeface="Times New Roman" panose="02020603050405020304" pitchFamily="18" charset="0"/>
                <a:cs typeface="Times New Roman" panose="02020603050405020304" pitchFamily="18" charset="0"/>
              </a:rPr>
              <a:t>: inhibition production and release of interleukin II and inhibit interleukin II- induced activation of resting T-lymphocytes.</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Adverse effect: </a:t>
            </a:r>
            <a:r>
              <a:rPr lang="en-US" sz="2000" dirty="0">
                <a:latin typeface="Times New Roman" panose="02020603050405020304" pitchFamily="18" charset="0"/>
                <a:cs typeface="Times New Roman" panose="02020603050405020304" pitchFamily="18" charset="0"/>
              </a:rPr>
              <a:t>HTN, edema, headache, hirsutism, hypertrichosis, tremor, and increase </a:t>
            </a:r>
            <a:r>
              <a:rPr lang="en-US" sz="2000" dirty="0" err="1">
                <a:latin typeface="Times New Roman" panose="02020603050405020304" pitchFamily="18" charset="0"/>
                <a:cs typeface="Times New Roman" panose="02020603050405020304" pitchFamily="18" charset="0"/>
              </a:rPr>
              <a:t>SrCr</a:t>
            </a:r>
            <a:r>
              <a:rPr lang="en-US" sz="2000" dirty="0">
                <a:latin typeface="Times New Roman" panose="02020603050405020304" pitchFamily="18" charset="0"/>
                <a:cs typeface="Times New Roman" panose="02020603050405020304" pitchFamily="18" charset="0"/>
              </a:rPr>
              <a:t>.</a:t>
            </a:r>
          </a:p>
          <a:p>
            <a:pPr marL="0" indent="0">
              <a:buNone/>
            </a:pPr>
            <a:endParaRPr lang="en-US" sz="2000" dirty="0"/>
          </a:p>
        </p:txBody>
      </p:sp>
    </p:spTree>
    <p:extLst>
      <p:ext uri="{BB962C8B-B14F-4D97-AF65-F5344CB8AC3E}">
        <p14:creationId xmlns:p14="http://schemas.microsoft.com/office/powerpoint/2010/main" val="182893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582B-4301-4B9D-9037-4652F7FC74E0}"/>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0C3B1FF-7782-43AE-B95E-646ABD60DDA2}"/>
              </a:ext>
            </a:extLst>
          </p:cNvPr>
          <p:cNvSpPr>
            <a:spLocks noGrp="1"/>
          </p:cNvSpPr>
          <p:nvPr>
            <p:ph idx="1"/>
          </p:nvPr>
        </p:nvSpPr>
        <p:spPr>
          <a:xfrm>
            <a:off x="797511" y="686747"/>
            <a:ext cx="10515600" cy="5484505"/>
          </a:xfrm>
        </p:spPr>
        <p:txBody>
          <a:bodyPr>
            <a:normAutofit/>
          </a:bodyPr>
          <a:lstStyle/>
          <a:p>
            <a:pPr marL="0" indent="0">
              <a:buNone/>
            </a:pPr>
            <a:r>
              <a:rPr lang="en-US" sz="2000" b="1" dirty="0">
                <a:solidFill>
                  <a:srgbClr val="FF0000"/>
                </a:solidFill>
                <a:latin typeface="Times New Roman" panose="02020603050405020304" pitchFamily="18" charset="0"/>
                <a:cs typeface="Times New Roman" panose="02020603050405020304" pitchFamily="18" charset="0"/>
              </a:rPr>
              <a:t>Rituximab:</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MOA</a:t>
            </a:r>
            <a:r>
              <a:rPr lang="en-US" sz="2000" dirty="0">
                <a:latin typeface="Times New Roman" panose="02020603050405020304" pitchFamily="18" charset="0"/>
                <a:cs typeface="Times New Roman" panose="02020603050405020304" pitchFamily="18" charset="0"/>
              </a:rPr>
              <a:t>: Binding of antibodies to CD20 results in inhibition of CD20-mediated signaling that leads to inhibition of cell activation and cell cycle progression.</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Adverse</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effect</a:t>
            </a:r>
            <a:r>
              <a:rPr lang="en-US" sz="2000" dirty="0">
                <a:latin typeface="Times New Roman" panose="02020603050405020304" pitchFamily="18" charset="0"/>
                <a:cs typeface="Times New Roman" panose="02020603050405020304" pitchFamily="18" charset="0"/>
              </a:rPr>
              <a:t>: Infusion-related symptoms, Tumor lysis syndrome, Skin reactions, and Arrhythmias and chest pain.</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Mycophenolate:</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MOA: </a:t>
            </a:r>
            <a:r>
              <a:rPr lang="en-US" sz="2000" dirty="0">
                <a:latin typeface="Times New Roman" panose="02020603050405020304" pitchFamily="18" charset="0"/>
                <a:cs typeface="Times New Roman" panose="02020603050405020304" pitchFamily="18" charset="0"/>
              </a:rPr>
              <a:t>inhibits inosine monophosphate dehydrogenase and suppresses de novo purine synthesis by lymphocytes, thereby inhibiting their proliferation. It inhibits antibody production.</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Adverse</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effect</a:t>
            </a:r>
            <a:r>
              <a:rPr lang="en-US" sz="2000" dirty="0">
                <a:latin typeface="Times New Roman" panose="02020603050405020304" pitchFamily="18" charset="0"/>
                <a:cs typeface="Times New Roman" panose="02020603050405020304" pitchFamily="18" charset="0"/>
              </a:rPr>
              <a:t>: HTN, edema, hypotension, tachycardia, pain, skin rash, hyperglycemia, hypercholesteremia, and abdominal pain.</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Chlorambucil: </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MOA: </a:t>
            </a:r>
            <a:r>
              <a:rPr lang="en-US" sz="2000" dirty="0">
                <a:latin typeface="Times New Roman" panose="02020603050405020304" pitchFamily="18" charset="0"/>
                <a:cs typeface="Times New Roman" panose="02020603050405020304" pitchFamily="18" charset="0"/>
              </a:rPr>
              <a:t>Forms cross-links with DNA resulting in inhibition of DNA synthesis and function.</a:t>
            </a:r>
          </a:p>
          <a:p>
            <a:pPr marL="0" indent="0">
              <a:buNone/>
            </a:pPr>
            <a:r>
              <a:rPr lang="en-US" sz="2000" dirty="0">
                <a:latin typeface="Times New Roman" panose="02020603050405020304" pitchFamily="18" charset="0"/>
                <a:cs typeface="Times New Roman" panose="02020603050405020304" pitchFamily="18" charset="0"/>
              </a:rPr>
              <a:t>Adverse effect: Myelosuppression is dose-limiting, N&amp;V, Hyperuricemia, Seizures, Skin rash, Amenorrhea, and Increased risk of secondary malignancies</a:t>
            </a:r>
            <a:r>
              <a:rPr lang="en-US" sz="2000" dirty="0"/>
              <a:t>.</a:t>
            </a:r>
          </a:p>
        </p:txBody>
      </p:sp>
    </p:spTree>
    <p:extLst>
      <p:ext uri="{BB962C8B-B14F-4D97-AF65-F5344CB8AC3E}">
        <p14:creationId xmlns:p14="http://schemas.microsoft.com/office/powerpoint/2010/main" val="1602765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84D4-39F3-4DFE-970F-40F8ADDE30C0}"/>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0E448B5F-6565-4267-A36E-642CB131C072}"/>
              </a:ext>
            </a:extLst>
          </p:cNvPr>
          <p:cNvSpPr>
            <a:spLocks noGrp="1"/>
          </p:cNvSpPr>
          <p:nvPr>
            <p:ph idx="1"/>
          </p:nvPr>
        </p:nvSpPr>
        <p:spPr>
          <a:xfrm>
            <a:off x="838200" y="656948"/>
            <a:ext cx="10515600" cy="5520015"/>
          </a:xfrm>
        </p:spPr>
        <p:txBody>
          <a:bodyPr>
            <a:normAutofit/>
          </a:bodyPr>
          <a:lstStyle/>
          <a:p>
            <a:pPr marL="0" indent="0">
              <a:buNone/>
            </a:pPr>
            <a:r>
              <a:rPr lang="en-US" sz="2000" b="1" dirty="0">
                <a:solidFill>
                  <a:srgbClr val="FF0000"/>
                </a:solidFill>
                <a:latin typeface="Times New Roman" panose="02020603050405020304" pitchFamily="18" charset="0"/>
                <a:cs typeface="Times New Roman" panose="02020603050405020304" pitchFamily="18" charset="0"/>
              </a:rPr>
              <a:t>Tacrolimus:</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MOA</a:t>
            </a:r>
            <a:r>
              <a:rPr lang="en-US" sz="2000" dirty="0">
                <a:latin typeface="Times New Roman" panose="02020603050405020304" pitchFamily="18" charset="0"/>
                <a:cs typeface="Times New Roman" panose="02020603050405020304" pitchFamily="18" charset="0"/>
              </a:rPr>
              <a:t>: suppresses cellular immunity by binding to an intracellular protein, FKBP-12 complexes with calcineurin dependent proteins to inhibit calcineurin phosphatase activity.</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Adverse</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effect</a:t>
            </a:r>
            <a:r>
              <a:rPr lang="en-US" sz="2000" dirty="0">
                <a:latin typeface="Times New Roman" panose="02020603050405020304" pitchFamily="18" charset="0"/>
                <a:cs typeface="Times New Roman" panose="02020603050405020304" pitchFamily="18" charset="0"/>
              </a:rPr>
              <a:t>: acute cardiorespiratory failure, acne vulgaris, alopecia, cellulitis, acidosis, abdominal distention, anemia, and graft complications.</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Corticotropin:</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MOA</a:t>
            </a:r>
            <a:r>
              <a:rPr lang="en-US" sz="2000" dirty="0">
                <a:latin typeface="Times New Roman" panose="02020603050405020304" pitchFamily="18" charset="0"/>
                <a:cs typeface="Times New Roman" panose="02020603050405020304" pitchFamily="18" charset="0"/>
              </a:rPr>
              <a:t>: stimulate adrenal cortex to secrete adrenal steroids, weakly androgenic substances, and aldosterone.</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Adverse</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effect</a:t>
            </a:r>
            <a:r>
              <a:rPr lang="en-US" sz="2000" dirty="0">
                <a:latin typeface="Times New Roman" panose="02020603050405020304" pitchFamily="18" charset="0"/>
                <a:cs typeface="Times New Roman" panose="02020603050405020304" pitchFamily="18" charset="0"/>
              </a:rPr>
              <a:t>: hypertension, convulsions, and infection.</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Ofatumumab</a:t>
            </a:r>
            <a:r>
              <a:rPr lang="en-US" sz="2000" dirty="0">
                <a:solidFill>
                  <a:srgbClr val="FF0000"/>
                </a:solidFill>
                <a:latin typeface="Times New Roman" panose="02020603050405020304" pitchFamily="18" charset="0"/>
                <a:cs typeface="Times New Roman" panose="02020603050405020304" pitchFamily="18" charset="0"/>
              </a:rPr>
              <a:t>:</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MOA: </a:t>
            </a:r>
            <a:r>
              <a:rPr lang="en-US" sz="2000" dirty="0">
                <a:latin typeface="Times New Roman" panose="02020603050405020304" pitchFamily="18" charset="0"/>
                <a:cs typeface="Times New Roman" panose="02020603050405020304" pitchFamily="18" charset="0"/>
              </a:rPr>
              <a:t>anti-CD20 monoclonal antibody</a:t>
            </a:r>
            <a:r>
              <a:rPr lang="en-US" sz="2000" dirty="0">
                <a:solidFill>
                  <a:srgbClr val="FF0000"/>
                </a:solidFill>
                <a:latin typeface="Times New Roman" panose="02020603050405020304" pitchFamily="18" charset="0"/>
                <a:cs typeface="Times New Roman" panose="02020603050405020304" pitchFamily="18" charset="0"/>
              </a:rPr>
              <a:t>.</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Adverse effect: </a:t>
            </a:r>
            <a:r>
              <a:rPr lang="en-US" sz="2000" dirty="0">
                <a:latin typeface="Times New Roman" panose="02020603050405020304" pitchFamily="18" charset="0"/>
                <a:cs typeface="Times New Roman" panose="02020603050405020304" pitchFamily="18" charset="0"/>
              </a:rPr>
              <a:t>BBW( HBV activation and PML), skin rash, diarrhea, anemia, infections, infusion related reactions.</a:t>
            </a:r>
          </a:p>
          <a:p>
            <a:pPr marL="0" indent="0">
              <a:buNone/>
            </a:pPr>
            <a:endParaRPr lang="en-US" sz="2000" dirty="0"/>
          </a:p>
        </p:txBody>
      </p:sp>
    </p:spTree>
    <p:extLst>
      <p:ext uri="{BB962C8B-B14F-4D97-AF65-F5344CB8AC3E}">
        <p14:creationId xmlns:p14="http://schemas.microsoft.com/office/powerpoint/2010/main" val="1636441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A7B7-1756-44FD-AF8A-400128BD5BAB}"/>
              </a:ext>
            </a:extLst>
          </p:cNvPr>
          <p:cNvSpPr>
            <a:spLocks noGrp="1"/>
          </p:cNvSpPr>
          <p:nvPr>
            <p:ph type="title"/>
          </p:nvPr>
        </p:nvSpPr>
        <p:spPr/>
        <p:txBody>
          <a:bodyPr>
            <a:normAutofit/>
          </a:bodyPr>
          <a:lstStyle/>
          <a:p>
            <a:r>
              <a:rPr lang="en-US" sz="4000" dirty="0">
                <a:solidFill>
                  <a:srgbClr val="FF0000"/>
                </a:solidFill>
              </a:rPr>
              <a:t>etiology</a:t>
            </a:r>
          </a:p>
        </p:txBody>
      </p:sp>
      <p:sp>
        <p:nvSpPr>
          <p:cNvPr id="3" name="Content Placeholder 2">
            <a:extLst>
              <a:ext uri="{FF2B5EF4-FFF2-40B4-BE49-F238E27FC236}">
                <a16:creationId xmlns:a16="http://schemas.microsoft.com/office/drawing/2014/main" id="{1D4D9C2F-874F-44FF-999A-6DBF08320DB0}"/>
              </a:ext>
            </a:extLst>
          </p:cNvPr>
          <p:cNvSpPr>
            <a:spLocks noGrp="1"/>
          </p:cNvSpPr>
          <p:nvPr>
            <p:ph idx="1"/>
          </p:nvPr>
        </p:nvSpPr>
        <p:spPr/>
        <p:txBody>
          <a:bodyPr/>
          <a:lstStyle/>
          <a:p>
            <a:pPr marL="514350" indent="-514350">
              <a:buAutoNum type="arabicParenR"/>
            </a:pPr>
            <a:r>
              <a:rPr lang="en-US" sz="2000" dirty="0"/>
              <a:t>Primary causes.</a:t>
            </a:r>
          </a:p>
          <a:p>
            <a:pPr marL="514350" indent="-514350">
              <a:buAutoNum type="arabicParenR"/>
            </a:pPr>
            <a:r>
              <a:rPr lang="en-US" sz="2000" dirty="0"/>
              <a:t>Secondary causes.</a:t>
            </a:r>
          </a:p>
          <a:p>
            <a:pPr marL="0" indent="0">
              <a:buNone/>
            </a:pPr>
            <a:endParaRPr lang="en-US" dirty="0"/>
          </a:p>
          <a:p>
            <a:pPr marL="0" indent="0">
              <a:buNone/>
            </a:pPr>
            <a:r>
              <a:rPr lang="en-US" sz="2000" b="0" i="0" dirty="0">
                <a:solidFill>
                  <a:srgbClr val="2A2A2A"/>
                </a:solidFill>
                <a:effectLst/>
                <a:latin typeface="proxima_nova_rgregular"/>
              </a:rPr>
              <a:t>The proposed mechanisms of </a:t>
            </a:r>
            <a:r>
              <a:rPr lang="en-US" sz="2000" b="0" i="0" dirty="0">
                <a:solidFill>
                  <a:srgbClr val="FF0000"/>
                </a:solidFill>
                <a:effectLst/>
                <a:latin typeface="proxima_nova_rgregular"/>
              </a:rPr>
              <a:t>membranous nephropathy </a:t>
            </a:r>
            <a:r>
              <a:rPr lang="en-US" sz="2000" b="0" i="0" dirty="0">
                <a:solidFill>
                  <a:srgbClr val="2A2A2A"/>
                </a:solidFill>
                <a:effectLst/>
                <a:latin typeface="proxima_nova_rgregular"/>
              </a:rPr>
              <a:t>are as follows:</a:t>
            </a:r>
          </a:p>
          <a:p>
            <a:pPr marL="0" indent="0">
              <a:buNone/>
            </a:pPr>
            <a:r>
              <a:rPr lang="en-US" sz="1800" dirty="0"/>
              <a:t>1) Immune complex deposition from the circulation. (</a:t>
            </a:r>
            <a:r>
              <a:rPr lang="en-US" sz="1800" dirty="0">
                <a:solidFill>
                  <a:srgbClr val="FF0000"/>
                </a:solidFill>
              </a:rPr>
              <a:t>SLE</a:t>
            </a:r>
            <a:r>
              <a:rPr lang="en-US" sz="1800" dirty="0"/>
              <a:t>)</a:t>
            </a:r>
          </a:p>
          <a:p>
            <a:pPr marL="0" indent="0">
              <a:buNone/>
            </a:pPr>
            <a:r>
              <a:rPr lang="en-US" sz="1800" dirty="0"/>
              <a:t>2) In-situ formation of immune complexes through the reaction of circulating autoantibodies to a native antigen. (idiopathic membranous nephropathy, </a:t>
            </a:r>
            <a:r>
              <a:rPr lang="en-US" sz="1800" dirty="0">
                <a:solidFill>
                  <a:srgbClr val="FF0000"/>
                </a:solidFill>
              </a:rPr>
              <a:t>(PLA2R) antibodies</a:t>
            </a:r>
            <a:r>
              <a:rPr lang="en-US" sz="1800" dirty="0"/>
              <a:t>).</a:t>
            </a:r>
          </a:p>
          <a:p>
            <a:pPr marL="0" indent="0">
              <a:buNone/>
            </a:pPr>
            <a:r>
              <a:rPr lang="en-US" sz="1800" dirty="0"/>
              <a:t>3) In-situ formation of immune complexes with a non-native (extrinsic) antigen that is bound to the podocytes or glomerular basement membrane. (enzyme replacement therapy for genetic enzyme deficiency diseases such as </a:t>
            </a:r>
            <a:r>
              <a:rPr lang="en-US" sz="1800" dirty="0" err="1"/>
              <a:t>Pompe</a:t>
            </a:r>
            <a:r>
              <a:rPr lang="en-US" sz="1800" dirty="0"/>
              <a:t> or Fabry disease, </a:t>
            </a:r>
            <a:r>
              <a:rPr lang="en-US" sz="1800" dirty="0" err="1">
                <a:solidFill>
                  <a:srgbClr val="FF0000"/>
                </a:solidFill>
              </a:rPr>
              <a:t>allo</a:t>
            </a:r>
            <a:r>
              <a:rPr lang="en-US" sz="1800" dirty="0">
                <a:solidFill>
                  <a:srgbClr val="FF0000"/>
                </a:solidFill>
              </a:rPr>
              <a:t>-antibodies</a:t>
            </a:r>
            <a:r>
              <a:rPr lang="en-US" sz="1800" dirty="0"/>
              <a:t>)</a:t>
            </a:r>
          </a:p>
        </p:txBody>
      </p:sp>
      <p:pic>
        <p:nvPicPr>
          <p:cNvPr id="5" name="Picture 4">
            <a:extLst>
              <a:ext uri="{FF2B5EF4-FFF2-40B4-BE49-F238E27FC236}">
                <a16:creationId xmlns:a16="http://schemas.microsoft.com/office/drawing/2014/main" id="{0EC698C3-AD31-40E8-9245-CD5F6A31D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2450" y="453815"/>
            <a:ext cx="3869185" cy="2210963"/>
          </a:xfrm>
          <a:prstGeom prst="rect">
            <a:avLst/>
          </a:prstGeom>
        </p:spPr>
      </p:pic>
    </p:spTree>
    <p:extLst>
      <p:ext uri="{BB962C8B-B14F-4D97-AF65-F5344CB8AC3E}">
        <p14:creationId xmlns:p14="http://schemas.microsoft.com/office/powerpoint/2010/main" val="62829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E8E3-8F06-4A56-A2EA-22C200B652E0}"/>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B63F1157-827E-4E6C-B939-42873B605B2F}"/>
              </a:ext>
            </a:extLst>
          </p:cNvPr>
          <p:cNvSpPr>
            <a:spLocks noGrp="1"/>
          </p:cNvSpPr>
          <p:nvPr>
            <p:ph idx="1"/>
          </p:nvPr>
        </p:nvSpPr>
        <p:spPr>
          <a:xfrm>
            <a:off x="713913" y="681676"/>
            <a:ext cx="10515600" cy="5142075"/>
          </a:xfrm>
        </p:spPr>
        <p:txBody>
          <a:bodyPr>
            <a:normAutofit lnSpcReduction="10000"/>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Medication can cause nephrotic syndrome:</a:t>
            </a:r>
          </a:p>
          <a:p>
            <a:pPr marL="0" indent="0">
              <a:buNone/>
            </a:pPr>
            <a:r>
              <a:rPr lang="en-US" sz="1800" dirty="0">
                <a:latin typeface="Times New Roman" panose="02020603050405020304" pitchFamily="18" charset="0"/>
                <a:cs typeface="Times New Roman" panose="02020603050405020304" pitchFamily="18" charset="0"/>
              </a:rPr>
              <a:t>1- </a:t>
            </a:r>
            <a:r>
              <a:rPr lang="en-US" sz="1800" dirty="0">
                <a:solidFill>
                  <a:srgbClr val="FF0000"/>
                </a:solidFill>
                <a:latin typeface="Times New Roman" panose="02020603050405020304" pitchFamily="18" charset="0"/>
                <a:cs typeface="Times New Roman" panose="02020603050405020304" pitchFamily="18" charset="0"/>
              </a:rPr>
              <a:t>NSAIDs</a:t>
            </a:r>
            <a:r>
              <a:rPr lang="en-US" sz="1800" dirty="0">
                <a:latin typeface="Times New Roman" panose="02020603050405020304" pitchFamily="18" charset="0"/>
                <a:cs typeface="Times New Roman" panose="02020603050405020304" pitchFamily="18" charset="0"/>
              </a:rPr>
              <a:t> cause very infrequent occurrence of minimal-change nephropathy.</a:t>
            </a:r>
          </a:p>
          <a:p>
            <a:pPr marL="0" indent="0">
              <a:buNone/>
            </a:pPr>
            <a:r>
              <a:rPr lang="en-US" sz="1800" dirty="0">
                <a:latin typeface="Times New Roman" panose="02020603050405020304" pitchFamily="18" charset="0"/>
                <a:cs typeface="Times New Roman" panose="02020603050405020304" pitchFamily="18" charset="0"/>
              </a:rPr>
              <a:t>2- </a:t>
            </a:r>
            <a:r>
              <a:rPr lang="en-US" sz="1800" dirty="0">
                <a:solidFill>
                  <a:srgbClr val="FF0000"/>
                </a:solidFill>
                <a:latin typeface="Times New Roman" panose="02020603050405020304" pitchFamily="18" charset="0"/>
                <a:cs typeface="Times New Roman" panose="02020603050405020304" pitchFamily="18" charset="0"/>
              </a:rPr>
              <a:t>gold</a:t>
            </a:r>
            <a:r>
              <a:rPr lang="en-US" sz="1800" dirty="0">
                <a:latin typeface="Times New Roman" panose="02020603050405020304" pitchFamily="18" charset="0"/>
                <a:cs typeface="Times New Roman" panose="02020603050405020304" pitchFamily="18" charset="0"/>
              </a:rPr>
              <a:t> and </a:t>
            </a:r>
            <a:r>
              <a:rPr lang="en-US" sz="1800" dirty="0">
                <a:solidFill>
                  <a:srgbClr val="FF0000"/>
                </a:solidFill>
                <a:latin typeface="Times New Roman" panose="02020603050405020304" pitchFamily="18" charset="0"/>
                <a:cs typeface="Times New Roman" panose="02020603050405020304" pitchFamily="18" charset="0"/>
              </a:rPr>
              <a:t>penicillamine</a:t>
            </a:r>
            <a:r>
              <a:rPr lang="en-US" sz="1800" dirty="0">
                <a:latin typeface="Times New Roman" panose="02020603050405020304" pitchFamily="18" charset="0"/>
                <a:cs typeface="Times New Roman" panose="02020603050405020304" pitchFamily="18" charset="0"/>
              </a:rPr>
              <a:t> for rheumatoid disease cause membranous nephropathy.</a:t>
            </a:r>
          </a:p>
          <a:p>
            <a:pPr marL="0" indent="0">
              <a:buNone/>
            </a:pPr>
            <a:r>
              <a:rPr lang="en-US" sz="1800" dirty="0">
                <a:latin typeface="Times New Roman" panose="02020603050405020304" pitchFamily="18" charset="0"/>
                <a:cs typeface="Times New Roman" panose="02020603050405020304" pitchFamily="18" charset="0"/>
              </a:rPr>
              <a:t>3- intravenous </a:t>
            </a:r>
            <a:r>
              <a:rPr lang="en-US" sz="1800" dirty="0">
                <a:solidFill>
                  <a:srgbClr val="FF0000"/>
                </a:solidFill>
                <a:latin typeface="Times New Roman" panose="02020603050405020304" pitchFamily="18" charset="0"/>
                <a:cs typeface="Times New Roman" panose="02020603050405020304" pitchFamily="18" charset="0"/>
              </a:rPr>
              <a:t>bisphosphonates</a:t>
            </a:r>
            <a:r>
              <a:rPr lang="en-US" sz="1800" dirty="0">
                <a:latin typeface="Times New Roman" panose="02020603050405020304" pitchFamily="18" charset="0"/>
                <a:cs typeface="Times New Roman" panose="02020603050405020304" pitchFamily="18" charset="0"/>
              </a:rPr>
              <a:t> cause focal glomerulosclerosis.</a:t>
            </a:r>
          </a:p>
          <a:p>
            <a:pPr marL="0" indent="0">
              <a:buNone/>
            </a:pPr>
            <a:r>
              <a:rPr lang="en-US" sz="1800" dirty="0">
                <a:latin typeface="Times New Roman" panose="02020603050405020304" pitchFamily="18" charset="0"/>
                <a:cs typeface="Times New Roman" panose="02020603050405020304" pitchFamily="18" charset="0"/>
              </a:rPr>
              <a:t>4- </a:t>
            </a:r>
            <a:r>
              <a:rPr lang="en-US" sz="1800" dirty="0">
                <a:solidFill>
                  <a:srgbClr val="FF0000"/>
                </a:solidFill>
                <a:latin typeface="Times New Roman" panose="02020603050405020304" pitchFamily="18" charset="0"/>
                <a:cs typeface="Times New Roman" panose="02020603050405020304" pitchFamily="18" charset="0"/>
              </a:rPr>
              <a:t>Lithium</a:t>
            </a:r>
            <a:r>
              <a:rPr lang="en-US" sz="1800" dirty="0">
                <a:latin typeface="Times New Roman" panose="02020603050405020304" pitchFamily="18" charset="0"/>
                <a:cs typeface="Times New Roman" panose="02020603050405020304" pitchFamily="18" charset="0"/>
              </a:rPr>
              <a:t> and </a:t>
            </a:r>
            <a:r>
              <a:rPr lang="en-US" sz="1800" dirty="0">
                <a:solidFill>
                  <a:srgbClr val="FF0000"/>
                </a:solidFill>
                <a:latin typeface="Times New Roman" panose="02020603050405020304" pitchFamily="18" charset="0"/>
                <a:cs typeface="Times New Roman" panose="02020603050405020304" pitchFamily="18" charset="0"/>
              </a:rPr>
              <a:t>interferon</a:t>
            </a:r>
            <a:r>
              <a:rPr lang="en-US" sz="1800" dirty="0">
                <a:latin typeface="Times New Roman" panose="02020603050405020304" pitchFamily="18" charset="0"/>
                <a:cs typeface="Times New Roman" panose="02020603050405020304" pitchFamily="18" charset="0"/>
              </a:rPr>
              <a:t> therapy have been associated with focal glomerulosclerosis of the collapsing type.</a:t>
            </a:r>
          </a:p>
          <a:p>
            <a:pPr marL="0" indent="0">
              <a:buNone/>
            </a:pPr>
            <a:r>
              <a:rPr lang="en-US" sz="1800" dirty="0">
                <a:latin typeface="Times New Roman" panose="02020603050405020304" pitchFamily="18" charset="0"/>
                <a:cs typeface="Times New Roman" panose="02020603050405020304" pitchFamily="18" charset="0"/>
              </a:rPr>
              <a:t>5- anti cancer drugs such as </a:t>
            </a:r>
            <a:r>
              <a:rPr lang="en-US" sz="1800" dirty="0">
                <a:solidFill>
                  <a:srgbClr val="FF0000"/>
                </a:solidFill>
                <a:latin typeface="Times New Roman" panose="02020603050405020304" pitchFamily="18" charset="0"/>
                <a:cs typeface="Times New Roman" panose="02020603050405020304" pitchFamily="18" charset="0"/>
              </a:rPr>
              <a:t>bevacizumab</a:t>
            </a:r>
            <a:r>
              <a:rPr lang="en-US" sz="1800" dirty="0">
                <a:latin typeface="Times New Roman" panose="02020603050405020304" pitchFamily="18" charset="0"/>
                <a:cs typeface="Times New Roman" panose="02020603050405020304" pitchFamily="18" charset="0"/>
              </a:rPr>
              <a:t>.</a:t>
            </a:r>
          </a:p>
          <a:p>
            <a:pPr marL="0" indent="0">
              <a:buNone/>
            </a:pPr>
            <a:r>
              <a:rPr lang="en-US" sz="1800" dirty="0">
                <a:latin typeface="Times New Roman" panose="02020603050405020304" pitchFamily="18" charset="0"/>
                <a:cs typeface="Times New Roman" panose="02020603050405020304" pitchFamily="18" charset="0"/>
              </a:rPr>
              <a:t>6- drug abuse to </a:t>
            </a:r>
            <a:r>
              <a:rPr lang="en-US" sz="1800" dirty="0">
                <a:solidFill>
                  <a:srgbClr val="FF0000"/>
                </a:solidFill>
                <a:latin typeface="Times New Roman" panose="02020603050405020304" pitchFamily="18" charset="0"/>
                <a:cs typeface="Times New Roman" panose="02020603050405020304" pitchFamily="18" charset="0"/>
              </a:rPr>
              <a:t>heroin</a:t>
            </a:r>
            <a:r>
              <a:rPr lang="en-US" sz="1800" dirty="0">
                <a:latin typeface="Times New Roman" panose="02020603050405020304" pitchFamily="18" charset="0"/>
                <a:cs typeface="Times New Roman" panose="02020603050405020304" pitchFamily="18" charset="0"/>
              </a:rPr>
              <a:t>.</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r>
              <a:rPr lang="en-US" sz="1800" dirty="0">
                <a:solidFill>
                  <a:srgbClr val="FF0000"/>
                </a:solidFill>
                <a:latin typeface="Times New Roman" panose="02020603050405020304" pitchFamily="18" charset="0"/>
                <a:cs typeface="Times New Roman" panose="02020603050405020304" pitchFamily="18" charset="0"/>
              </a:rPr>
              <a:t>Cancer</a:t>
            </a:r>
            <a:r>
              <a:rPr lang="en-US" sz="1800" dirty="0">
                <a:latin typeface="Times New Roman" panose="02020603050405020304" pitchFamily="18" charset="0"/>
                <a:cs typeface="Times New Roman" panose="02020603050405020304" pitchFamily="18" charset="0"/>
              </a:rPr>
              <a:t> can cause membranous nephropathy due to immune </a:t>
            </a:r>
          </a:p>
          <a:p>
            <a:pPr marL="0" indent="0">
              <a:buNone/>
            </a:pPr>
            <a:r>
              <a:rPr lang="en-US" sz="1800" dirty="0">
                <a:latin typeface="Times New Roman" panose="02020603050405020304" pitchFamily="18" charset="0"/>
                <a:cs typeface="Times New Roman" panose="02020603050405020304" pitchFamily="18" charset="0"/>
              </a:rPr>
              <a:t>Complex injury to the glomeruli by the cancer antigens.</a:t>
            </a:r>
          </a:p>
          <a:p>
            <a:pPr marL="0" indent="0">
              <a:buNone/>
            </a:pP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In a study, Individuals with membranous nephropathy have</a:t>
            </a:r>
          </a:p>
          <a:p>
            <a:pPr marL="0" indent="0">
              <a:buNone/>
            </a:pPr>
            <a:r>
              <a:rPr lang="en-US" sz="1800" dirty="0">
                <a:latin typeface="Times New Roman" panose="02020603050405020304" pitchFamily="18" charset="0"/>
                <a:cs typeface="Times New Roman" panose="02020603050405020304" pitchFamily="18" charset="0"/>
              </a:rPr>
              <a:t> a rate 10-fold Higher to cancer than normal people.</a:t>
            </a:r>
          </a:p>
          <a:p>
            <a:pPr marL="0" indent="0">
              <a:buNone/>
            </a:pPr>
            <a:endParaRPr lang="en-US" sz="1800" dirty="0"/>
          </a:p>
        </p:txBody>
      </p:sp>
      <p:pic>
        <p:nvPicPr>
          <p:cNvPr id="5" name="Picture 4">
            <a:extLst>
              <a:ext uri="{FF2B5EF4-FFF2-40B4-BE49-F238E27FC236}">
                <a16:creationId xmlns:a16="http://schemas.microsoft.com/office/drawing/2014/main" id="{E5870C53-31A7-4780-A65D-A18B1A292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065" y="3348477"/>
            <a:ext cx="4217735" cy="2271088"/>
          </a:xfrm>
          <a:prstGeom prst="rect">
            <a:avLst/>
          </a:prstGeom>
        </p:spPr>
      </p:pic>
    </p:spTree>
    <p:extLst>
      <p:ext uri="{BB962C8B-B14F-4D97-AF65-F5344CB8AC3E}">
        <p14:creationId xmlns:p14="http://schemas.microsoft.com/office/powerpoint/2010/main" val="424306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574E-E4E5-4EC4-81AB-584EC40C8B21}"/>
              </a:ext>
            </a:extLst>
          </p:cNvPr>
          <p:cNvSpPr>
            <a:spLocks noGrp="1"/>
          </p:cNvSpPr>
          <p:nvPr>
            <p:ph type="title"/>
          </p:nvPr>
        </p:nvSpPr>
        <p:spPr/>
        <p:txBody>
          <a:bodyPr/>
          <a:lstStyle/>
          <a:p>
            <a:r>
              <a:rPr lang="en-US" dirty="0"/>
              <a:t> </a:t>
            </a:r>
          </a:p>
        </p:txBody>
      </p:sp>
      <p:sp>
        <p:nvSpPr>
          <p:cNvPr id="7" name="Content Placeholder 6">
            <a:extLst>
              <a:ext uri="{FF2B5EF4-FFF2-40B4-BE49-F238E27FC236}">
                <a16:creationId xmlns:a16="http://schemas.microsoft.com/office/drawing/2014/main" id="{ADE99621-FC57-45C2-9BCA-58F20A8F43B9}"/>
              </a:ext>
            </a:extLst>
          </p:cNvPr>
          <p:cNvSpPr>
            <a:spLocks noGrp="1"/>
          </p:cNvSpPr>
          <p:nvPr>
            <p:ph idx="1"/>
          </p:nvPr>
        </p:nvSpPr>
        <p:spPr>
          <a:xfrm>
            <a:off x="838200" y="1027905"/>
            <a:ext cx="10515600" cy="5230687"/>
          </a:xfrm>
        </p:spPr>
        <p:txBody>
          <a:bodyPr>
            <a:normAutofit fontScale="92500" lnSpcReduction="10000"/>
          </a:bodyPr>
          <a:lstStyle/>
          <a:p>
            <a:r>
              <a:rPr lang="en-US" sz="2000" dirty="0">
                <a:latin typeface="Times New Roman" panose="02020603050405020304" pitchFamily="18" charset="0"/>
                <a:cs typeface="Times New Roman" panose="02020603050405020304" pitchFamily="18" charset="0"/>
              </a:rPr>
              <a:t>Nephrotic syndrome classification based on </a:t>
            </a:r>
            <a:r>
              <a:rPr lang="en-US" sz="2000" dirty="0">
                <a:solidFill>
                  <a:srgbClr val="FF0000"/>
                </a:solidFill>
                <a:latin typeface="Times New Roman" panose="02020603050405020304" pitchFamily="18" charset="0"/>
                <a:cs typeface="Times New Roman" panose="02020603050405020304" pitchFamily="18" charset="0"/>
              </a:rPr>
              <a:t>therapeutic perspective</a:t>
            </a:r>
            <a:r>
              <a:rPr lang="en-US" sz="2000" dirty="0">
                <a:latin typeface="Times New Roman" panose="02020603050405020304" pitchFamily="18" charset="0"/>
                <a:cs typeface="Times New Roman" panose="02020603050405020304" pitchFamily="18" charset="0"/>
              </a:rPr>
              <a:t>.</a:t>
            </a:r>
          </a:p>
          <a:p>
            <a:endParaRPr lang="en-US" dirty="0"/>
          </a:p>
          <a:p>
            <a:endParaRPr lang="en-US" dirty="0"/>
          </a:p>
          <a:p>
            <a:endParaRPr lang="en-US" dirty="0"/>
          </a:p>
          <a:p>
            <a:endParaRPr lang="en-US" dirty="0"/>
          </a:p>
          <a:p>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000" dirty="0">
              <a:solidFill>
                <a:srgbClr val="002060"/>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Steroid resistance nephrotic syndrome</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absence of remission despite therapy with daily prednisolone at a dose 2mg/kg/d for 4 weeks.</a:t>
            </a:r>
          </a:p>
          <a:p>
            <a:endParaRPr lang="en-US" dirty="0"/>
          </a:p>
        </p:txBody>
      </p:sp>
      <p:pic>
        <p:nvPicPr>
          <p:cNvPr id="9" name="Picture 8">
            <a:extLst>
              <a:ext uri="{FF2B5EF4-FFF2-40B4-BE49-F238E27FC236}">
                <a16:creationId xmlns:a16="http://schemas.microsoft.com/office/drawing/2014/main" id="{09B987A6-48EC-4F88-9F39-414742548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396" y="1606858"/>
            <a:ext cx="6720395" cy="3397317"/>
          </a:xfrm>
          <a:prstGeom prst="rect">
            <a:avLst/>
          </a:prstGeom>
        </p:spPr>
      </p:pic>
    </p:spTree>
    <p:extLst>
      <p:ext uri="{BB962C8B-B14F-4D97-AF65-F5344CB8AC3E}">
        <p14:creationId xmlns:p14="http://schemas.microsoft.com/office/powerpoint/2010/main" val="283308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55B18-2234-4142-90E8-2A020818A545}"/>
              </a:ext>
            </a:extLst>
          </p:cNvPr>
          <p:cNvSpPr>
            <a:spLocks noGrp="1"/>
          </p:cNvSpPr>
          <p:nvPr>
            <p:ph type="title"/>
          </p:nvPr>
        </p:nvSpPr>
        <p:spPr/>
        <p:txBody>
          <a:bodyPr/>
          <a:lstStyle/>
          <a:p>
            <a:r>
              <a:rPr lang="en-US" dirty="0"/>
              <a:t> </a:t>
            </a:r>
            <a:r>
              <a:rPr lang="en-US" dirty="0">
                <a:solidFill>
                  <a:srgbClr val="FF0000"/>
                </a:solidFill>
              </a:rPr>
              <a:t>P</a:t>
            </a:r>
            <a:r>
              <a:rPr lang="en-US" dirty="0">
                <a:solidFill>
                  <a:srgbClr val="FF0000"/>
                </a:solidFill>
                <a:latin typeface="Times New Roman" panose="02020603050405020304" pitchFamily="18" charset="0"/>
                <a:cs typeface="Times New Roman" panose="02020603050405020304" pitchFamily="18" charset="0"/>
              </a:rPr>
              <a:t>athophysiology</a:t>
            </a:r>
          </a:p>
        </p:txBody>
      </p:sp>
      <p:sp>
        <p:nvSpPr>
          <p:cNvPr id="3" name="Content Placeholder 2">
            <a:extLst>
              <a:ext uri="{FF2B5EF4-FFF2-40B4-BE49-F238E27FC236}">
                <a16:creationId xmlns:a16="http://schemas.microsoft.com/office/drawing/2014/main" id="{EDBF2F2E-A351-482B-AB58-7FB095AEFCE9}"/>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In healthy individual the </a:t>
            </a:r>
            <a:r>
              <a:rPr lang="en-US" sz="2000" dirty="0">
                <a:highlight>
                  <a:srgbClr val="FFFF00"/>
                </a:highlight>
                <a:latin typeface="Times New Roman" panose="02020603050405020304" pitchFamily="18" charset="0"/>
                <a:cs typeface="Times New Roman" panose="02020603050405020304" pitchFamily="18" charset="0"/>
              </a:rPr>
              <a:t>normal albumin in urine is less than 50mg/day. </a:t>
            </a:r>
          </a:p>
          <a:p>
            <a:r>
              <a:rPr lang="en-US" sz="2000" dirty="0">
                <a:latin typeface="Times New Roman" panose="02020603050405020304" pitchFamily="18" charset="0"/>
                <a:cs typeface="Times New Roman" panose="02020603050405020304" pitchFamily="18" charset="0"/>
              </a:rPr>
              <a:t>With individual with tubular transport defect the concertation in albumin is </a:t>
            </a:r>
            <a:r>
              <a:rPr lang="en-US" sz="2000" dirty="0">
                <a:solidFill>
                  <a:srgbClr val="FF0000"/>
                </a:solidFill>
                <a:highlight>
                  <a:srgbClr val="FFFF00"/>
                </a:highlight>
                <a:latin typeface="Times New Roman" panose="02020603050405020304" pitchFamily="18" charset="0"/>
                <a:cs typeface="Times New Roman" panose="02020603050405020304" pitchFamily="18" charset="0"/>
              </a:rPr>
              <a:t>3.5mg/L</a:t>
            </a:r>
            <a:r>
              <a:rPr lang="en-US" sz="2000" dirty="0">
                <a:latin typeface="Times New Roman" panose="02020603050405020304" pitchFamily="18" charset="0"/>
                <a:cs typeface="Times New Roman" panose="02020603050405020304" pitchFamily="18" charset="0"/>
              </a:rPr>
              <a:t>, this mean amount of albumin in urine per day </a:t>
            </a:r>
            <a:r>
              <a:rPr lang="en-US" sz="2000" dirty="0">
                <a:highlight>
                  <a:srgbClr val="FFFF00"/>
                </a:highlight>
                <a:latin typeface="Times New Roman" panose="02020603050405020304" pitchFamily="18" charset="0"/>
                <a:cs typeface="Times New Roman" panose="02020603050405020304" pitchFamily="18" charset="0"/>
              </a:rPr>
              <a:t>above </a:t>
            </a:r>
            <a:r>
              <a:rPr lang="en-US" sz="2000" dirty="0">
                <a:solidFill>
                  <a:srgbClr val="FF0000"/>
                </a:solidFill>
                <a:highlight>
                  <a:srgbClr val="FFFF00"/>
                </a:highlight>
                <a:latin typeface="Times New Roman" panose="02020603050405020304" pitchFamily="18" charset="0"/>
                <a:cs typeface="Times New Roman" panose="02020603050405020304" pitchFamily="18" charset="0"/>
              </a:rPr>
              <a:t>500mg/day</a:t>
            </a:r>
            <a:r>
              <a:rPr lang="en-US" sz="2000" dirty="0">
                <a:highlight>
                  <a:srgbClr val="FFFF00"/>
                </a:highlight>
                <a:latin typeface="Times New Roman" panose="02020603050405020304" pitchFamily="18" charset="0"/>
                <a:cs typeface="Times New Roman" panose="02020603050405020304" pitchFamily="18" charset="0"/>
              </a:rPr>
              <a:t> suggest glomerular disease.</a:t>
            </a:r>
          </a:p>
          <a:p>
            <a:r>
              <a:rPr lang="en-US" sz="2000" dirty="0">
                <a:latin typeface="Times New Roman" panose="02020603050405020304" pitchFamily="18" charset="0"/>
                <a:cs typeface="Times New Roman" panose="02020603050405020304" pitchFamily="18" charset="0"/>
              </a:rPr>
              <a:t>A damage with one or more of the layers of the glomerulus ( endothelial, podocyte, glomerular basement membrane), have been seen in nephrotic syndrome.</a:t>
            </a:r>
          </a:p>
          <a:p>
            <a:r>
              <a:rPr lang="en-US" sz="2000" b="0" i="0" dirty="0">
                <a:solidFill>
                  <a:srgbClr val="FF0000"/>
                </a:solidFill>
                <a:effectLst/>
                <a:highlight>
                  <a:srgbClr val="FFFF00"/>
                </a:highlight>
                <a:latin typeface="Times New Roman" panose="02020603050405020304" pitchFamily="18" charset="0"/>
                <a:cs typeface="Times New Roman" panose="02020603050405020304" pitchFamily="18" charset="0"/>
              </a:rPr>
              <a:t>In congenital nephrotic syndrome </a:t>
            </a:r>
            <a:r>
              <a:rPr lang="en-US" sz="2000" b="0" i="0" dirty="0">
                <a:solidFill>
                  <a:srgbClr val="2A2A2A"/>
                </a:solidFill>
                <a:effectLst/>
                <a:highlight>
                  <a:srgbClr val="FFFF00"/>
                </a:highlight>
                <a:latin typeface="Times New Roman" panose="02020603050405020304" pitchFamily="18" charset="0"/>
                <a:cs typeface="Times New Roman" panose="02020603050405020304" pitchFamily="18" charset="0"/>
              </a:rPr>
              <a:t>of the Finnish type, the gene for </a:t>
            </a:r>
            <a:r>
              <a:rPr lang="en-US" sz="2000" b="0" i="0" dirty="0" err="1">
                <a:solidFill>
                  <a:srgbClr val="2A2A2A"/>
                </a:solidFill>
                <a:effectLst/>
                <a:highlight>
                  <a:srgbClr val="FFFF00"/>
                </a:highlight>
                <a:latin typeface="Times New Roman" panose="02020603050405020304" pitchFamily="18" charset="0"/>
                <a:cs typeface="Times New Roman" panose="02020603050405020304" pitchFamily="18" charset="0"/>
              </a:rPr>
              <a:t>nephrin</a:t>
            </a:r>
            <a:r>
              <a:rPr lang="en-US" sz="2000" b="0" i="0" dirty="0">
                <a:solidFill>
                  <a:srgbClr val="2A2A2A"/>
                </a:solidFill>
                <a:effectLst/>
                <a:highlight>
                  <a:srgbClr val="FFFF00"/>
                </a:highlight>
                <a:latin typeface="Times New Roman" panose="02020603050405020304" pitchFamily="18" charset="0"/>
                <a:cs typeface="Times New Roman" panose="02020603050405020304" pitchFamily="18" charset="0"/>
              </a:rPr>
              <a:t>, a protein of the filtration slit, is mutated, leading to nephrotic syndrome in infancy</a:t>
            </a:r>
            <a:r>
              <a:rPr lang="en-US" sz="2000" b="0" i="1" dirty="0">
                <a:solidFill>
                  <a:srgbClr val="2A2A2A"/>
                </a:solidFill>
                <a:effectLst/>
                <a:highlight>
                  <a:srgbClr val="FFFF00"/>
                </a:highlight>
                <a:latin typeface="Times New Roman" panose="02020603050405020304" pitchFamily="18" charset="0"/>
                <a:cs typeface="Times New Roman" panose="02020603050405020304" pitchFamily="18" charset="0"/>
              </a:rPr>
              <a:t>.</a:t>
            </a:r>
          </a:p>
          <a:p>
            <a:r>
              <a:rPr lang="en-US" sz="2000" dirty="0">
                <a:solidFill>
                  <a:srgbClr val="FF0000"/>
                </a:solidFill>
                <a:highlight>
                  <a:srgbClr val="FFFF00"/>
                </a:highlight>
                <a:latin typeface="Times New Roman" panose="02020603050405020304" pitchFamily="18" charset="0"/>
                <a:cs typeface="Times New Roman" panose="02020603050405020304" pitchFamily="18" charset="0"/>
              </a:rPr>
              <a:t>In</a:t>
            </a:r>
            <a:r>
              <a:rPr lang="en-US" sz="2000" dirty="0">
                <a:highlight>
                  <a:srgbClr val="FFFF00"/>
                </a:highlight>
                <a:latin typeface="Times New Roman" panose="02020603050405020304" pitchFamily="18" charset="0"/>
                <a:cs typeface="Times New Roman" panose="02020603050405020304" pitchFamily="18" charset="0"/>
              </a:rPr>
              <a:t> </a:t>
            </a:r>
            <a:r>
              <a:rPr lang="en-US" sz="2000" b="0" dirty="0">
                <a:solidFill>
                  <a:srgbClr val="FF0000"/>
                </a:solidFill>
                <a:effectLst/>
                <a:highlight>
                  <a:srgbClr val="FFFF00"/>
                </a:highlight>
                <a:latin typeface="Times New Roman" panose="02020603050405020304" pitchFamily="18" charset="0"/>
                <a:cs typeface="Times New Roman" panose="02020603050405020304" pitchFamily="18" charset="0"/>
              </a:rPr>
              <a:t>steroid-resistant</a:t>
            </a:r>
            <a:r>
              <a:rPr lang="en-US" sz="2000" b="0" dirty="0">
                <a:solidFill>
                  <a:srgbClr val="2A2A2A"/>
                </a:solidFill>
                <a:effectLst/>
                <a:highlight>
                  <a:srgbClr val="FFFF00"/>
                </a:highlight>
                <a:latin typeface="Times New Roman" panose="02020603050405020304" pitchFamily="18" charset="0"/>
                <a:cs typeface="Times New Roman" panose="02020603050405020304" pitchFamily="18" charset="0"/>
              </a:rPr>
              <a:t> </a:t>
            </a:r>
            <a:r>
              <a:rPr lang="en-US" sz="2000" b="0" dirty="0">
                <a:solidFill>
                  <a:srgbClr val="FF0000"/>
                </a:solidFill>
                <a:effectLst/>
                <a:highlight>
                  <a:srgbClr val="FFFF00"/>
                </a:highlight>
                <a:latin typeface="Times New Roman" panose="02020603050405020304" pitchFamily="18" charset="0"/>
                <a:cs typeface="Times New Roman" panose="02020603050405020304" pitchFamily="18" charset="0"/>
              </a:rPr>
              <a:t>focal</a:t>
            </a:r>
            <a:r>
              <a:rPr lang="en-US" sz="2000" b="0" dirty="0">
                <a:solidFill>
                  <a:srgbClr val="2A2A2A"/>
                </a:solidFill>
                <a:effectLst/>
                <a:highlight>
                  <a:srgbClr val="FFFF00"/>
                </a:highlight>
                <a:latin typeface="Times New Roman" panose="02020603050405020304" pitchFamily="18" charset="0"/>
                <a:cs typeface="Times New Roman" panose="02020603050405020304" pitchFamily="18" charset="0"/>
              </a:rPr>
              <a:t> </a:t>
            </a:r>
            <a:r>
              <a:rPr lang="en-US" sz="2000" b="0" dirty="0">
                <a:solidFill>
                  <a:srgbClr val="FF0000"/>
                </a:solidFill>
                <a:effectLst/>
                <a:highlight>
                  <a:srgbClr val="FFFF00"/>
                </a:highlight>
                <a:latin typeface="Times New Roman" panose="02020603050405020304" pitchFamily="18" charset="0"/>
                <a:cs typeface="Times New Roman" panose="02020603050405020304" pitchFamily="18" charset="0"/>
              </a:rPr>
              <a:t>glomerulosclerosis</a:t>
            </a:r>
            <a:r>
              <a:rPr lang="en-US" sz="2000" b="0" dirty="0">
                <a:solidFill>
                  <a:srgbClr val="2A2A2A"/>
                </a:solidFill>
                <a:effectLst/>
                <a:highlight>
                  <a:srgbClr val="FFFF00"/>
                </a:highlight>
                <a:latin typeface="Times New Roman" panose="02020603050405020304" pitchFamily="18" charset="0"/>
                <a:cs typeface="Times New Roman" panose="02020603050405020304" pitchFamily="18" charset="0"/>
              </a:rPr>
              <a:t>, a podocin, a protein of the podocytes, may be abnormal in a number of children.</a:t>
            </a:r>
          </a:p>
          <a:p>
            <a:r>
              <a:rPr lang="en-US" sz="2000" dirty="0">
                <a:solidFill>
                  <a:srgbClr val="2A2A2A"/>
                </a:solidFill>
                <a:highlight>
                  <a:srgbClr val="FFFF00"/>
                </a:highlight>
                <a:latin typeface="Times New Roman" panose="02020603050405020304" pitchFamily="18" charset="0"/>
                <a:cs typeface="Times New Roman" panose="02020603050405020304" pitchFamily="18" charset="0"/>
              </a:rPr>
              <a:t>Nephrotic syndrome can be </a:t>
            </a:r>
            <a:r>
              <a:rPr lang="en-US" sz="2000" dirty="0">
                <a:solidFill>
                  <a:srgbClr val="FF0000"/>
                </a:solidFill>
                <a:highlight>
                  <a:srgbClr val="FFFF00"/>
                </a:highlight>
                <a:latin typeface="Times New Roman" panose="02020603050405020304" pitchFamily="18" charset="0"/>
                <a:cs typeface="Times New Roman" panose="02020603050405020304" pitchFamily="18" charset="0"/>
              </a:rPr>
              <a:t>selective</a:t>
            </a:r>
            <a:r>
              <a:rPr lang="en-US" sz="2000" dirty="0">
                <a:solidFill>
                  <a:srgbClr val="2A2A2A"/>
                </a:solidFill>
                <a:highlight>
                  <a:srgbClr val="FFFF00"/>
                </a:highlight>
                <a:latin typeface="Times New Roman" panose="02020603050405020304" pitchFamily="18" charset="0"/>
                <a:cs typeface="Times New Roman" panose="02020603050405020304" pitchFamily="18" charset="0"/>
              </a:rPr>
              <a:t> </a:t>
            </a:r>
            <a:r>
              <a:rPr lang="en-US" sz="2000" dirty="0">
                <a:solidFill>
                  <a:srgbClr val="FF0000"/>
                </a:solidFill>
                <a:highlight>
                  <a:srgbClr val="FFFF00"/>
                </a:highlight>
                <a:latin typeface="Times New Roman" panose="02020603050405020304" pitchFamily="18" charset="0"/>
                <a:cs typeface="Times New Roman" panose="02020603050405020304" pitchFamily="18" charset="0"/>
              </a:rPr>
              <a:t>proteinuria</a:t>
            </a:r>
            <a:r>
              <a:rPr lang="en-US" sz="2000" dirty="0">
                <a:solidFill>
                  <a:srgbClr val="2A2A2A"/>
                </a:solidFill>
                <a:highlight>
                  <a:srgbClr val="FFFF00"/>
                </a:highlight>
                <a:latin typeface="Times New Roman" panose="02020603050405020304" pitchFamily="18" charset="0"/>
                <a:cs typeface="Times New Roman" panose="02020603050405020304" pitchFamily="18" charset="0"/>
              </a:rPr>
              <a:t> (85% albumin) which will be only loss of glomerular membrane negative charge , or </a:t>
            </a:r>
            <a:r>
              <a:rPr lang="en-US" sz="2000" dirty="0">
                <a:solidFill>
                  <a:srgbClr val="FF0000"/>
                </a:solidFill>
                <a:highlight>
                  <a:srgbClr val="FFFF00"/>
                </a:highlight>
                <a:latin typeface="Times New Roman" panose="02020603050405020304" pitchFamily="18" charset="0"/>
                <a:cs typeface="Times New Roman" panose="02020603050405020304" pitchFamily="18" charset="0"/>
              </a:rPr>
              <a:t>nonselective</a:t>
            </a:r>
            <a:r>
              <a:rPr lang="en-US" sz="2000" dirty="0">
                <a:solidFill>
                  <a:srgbClr val="2A2A2A"/>
                </a:solidFill>
                <a:highlight>
                  <a:srgbClr val="FFFF00"/>
                </a:highlight>
                <a:latin typeface="Times New Roman" panose="02020603050405020304" pitchFamily="18" charset="0"/>
                <a:cs typeface="Times New Roman" panose="02020603050405020304" pitchFamily="18" charset="0"/>
              </a:rPr>
              <a:t> </a:t>
            </a:r>
            <a:r>
              <a:rPr lang="en-US" sz="2000" dirty="0">
                <a:solidFill>
                  <a:srgbClr val="FF0000"/>
                </a:solidFill>
                <a:highlight>
                  <a:srgbClr val="FFFF00"/>
                </a:highlight>
                <a:latin typeface="Times New Roman" panose="02020603050405020304" pitchFamily="18" charset="0"/>
                <a:cs typeface="Times New Roman" panose="02020603050405020304" pitchFamily="18" charset="0"/>
              </a:rPr>
              <a:t>proteinuria</a:t>
            </a:r>
            <a:r>
              <a:rPr lang="en-US" sz="2000" dirty="0">
                <a:solidFill>
                  <a:srgbClr val="2A2A2A"/>
                </a:solidFill>
                <a:highlight>
                  <a:srgbClr val="FFFF00"/>
                </a:highlight>
                <a:latin typeface="Times New Roman" panose="02020603050405020304" pitchFamily="18" charset="0"/>
                <a:cs typeface="Times New Roman" panose="02020603050405020304" pitchFamily="18" charset="0"/>
              </a:rPr>
              <a:t> which will be a generalized permeability defect.</a:t>
            </a:r>
            <a:endParaRPr lang="en-US" sz="20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071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569E-67DC-415E-AC86-FFA7F316F7F9}"/>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FFFC1C5F-75C7-41CF-97B7-47E198B5C7D6}"/>
              </a:ext>
            </a:extLst>
          </p:cNvPr>
          <p:cNvSpPr>
            <a:spLocks noGrp="1"/>
          </p:cNvSpPr>
          <p:nvPr>
            <p:ph idx="1"/>
          </p:nvPr>
        </p:nvSpPr>
        <p:spPr/>
        <p:txBody>
          <a:bodyPr/>
          <a:lstStyle/>
          <a:p>
            <a:pPr algn="l"/>
            <a:r>
              <a:rPr lang="en-US" sz="2000" b="0" i="0" dirty="0">
                <a:solidFill>
                  <a:srgbClr val="FF0000"/>
                </a:solidFill>
                <a:effectLst/>
                <a:latin typeface="Times New Roman" panose="02020603050405020304" pitchFamily="18" charset="0"/>
                <a:cs typeface="Times New Roman" panose="02020603050405020304" pitchFamily="18" charset="0"/>
              </a:rPr>
              <a:t>Metabolic</a:t>
            </a:r>
            <a:r>
              <a:rPr lang="en-US" sz="2000" b="0" i="0" dirty="0">
                <a:solidFill>
                  <a:srgbClr val="2A2A2A"/>
                </a:solidFill>
                <a:effectLst/>
                <a:latin typeface="Times New Roman" panose="02020603050405020304" pitchFamily="18" charset="0"/>
                <a:cs typeface="Times New Roman" panose="02020603050405020304" pitchFamily="18" charset="0"/>
              </a:rPr>
              <a:t> </a:t>
            </a:r>
            <a:r>
              <a:rPr lang="en-US" sz="2000" b="0" i="0" dirty="0">
                <a:solidFill>
                  <a:srgbClr val="FF0000"/>
                </a:solidFill>
                <a:effectLst/>
                <a:latin typeface="Times New Roman" panose="02020603050405020304" pitchFamily="18" charset="0"/>
                <a:cs typeface="Times New Roman" panose="02020603050405020304" pitchFamily="18" charset="0"/>
              </a:rPr>
              <a:t>consequences</a:t>
            </a:r>
            <a:r>
              <a:rPr lang="en-US" sz="2000" b="0" i="0" dirty="0">
                <a:solidFill>
                  <a:srgbClr val="2A2A2A"/>
                </a:solidFill>
                <a:effectLst/>
                <a:latin typeface="Times New Roman" panose="02020603050405020304" pitchFamily="18" charset="0"/>
                <a:cs typeface="Times New Roman" panose="02020603050405020304" pitchFamily="18" charset="0"/>
              </a:rPr>
              <a:t> of the nephrotic syndrome include the following:</a:t>
            </a:r>
          </a:p>
          <a:p>
            <a:pPr marL="0" indent="0" algn="l">
              <a:buNone/>
            </a:pPr>
            <a:r>
              <a:rPr lang="en-US" sz="2000" dirty="0">
                <a:solidFill>
                  <a:srgbClr val="2A2A2A"/>
                </a:solidFill>
                <a:latin typeface="Times New Roman" panose="02020603050405020304" pitchFamily="18" charset="0"/>
                <a:cs typeface="Times New Roman" panose="02020603050405020304" pitchFamily="18" charset="0"/>
              </a:rPr>
              <a:t>1- edema</a:t>
            </a:r>
            <a:endParaRPr lang="en-US" sz="2000" b="0" i="0" dirty="0">
              <a:solidFill>
                <a:srgbClr val="2A2A2A"/>
              </a:solidFill>
              <a:effectLst/>
              <a:latin typeface="Times New Roman" panose="02020603050405020304" pitchFamily="18" charset="0"/>
              <a:cs typeface="Times New Roman" panose="02020603050405020304" pitchFamily="18" charset="0"/>
            </a:endParaRPr>
          </a:p>
          <a:p>
            <a:pPr marL="0" indent="0" algn="l">
              <a:buNone/>
            </a:pPr>
            <a:r>
              <a:rPr lang="en-US" sz="2000" dirty="0">
                <a:solidFill>
                  <a:srgbClr val="2A2A2A"/>
                </a:solidFill>
                <a:latin typeface="Times New Roman" panose="02020603050405020304" pitchFamily="18" charset="0"/>
                <a:cs typeface="Times New Roman" panose="02020603050405020304" pitchFamily="18" charset="0"/>
              </a:rPr>
              <a:t>2</a:t>
            </a:r>
            <a:r>
              <a:rPr lang="en-US" sz="2000" b="0" i="0" dirty="0">
                <a:solidFill>
                  <a:srgbClr val="2A2A2A"/>
                </a:solidFill>
                <a:effectLst/>
                <a:latin typeface="Times New Roman" panose="02020603050405020304" pitchFamily="18" charset="0"/>
                <a:cs typeface="Times New Roman" panose="02020603050405020304" pitchFamily="18" charset="0"/>
              </a:rPr>
              <a:t>- Infection</a:t>
            </a:r>
          </a:p>
          <a:p>
            <a:pPr marL="0" indent="0" algn="l">
              <a:buNone/>
            </a:pPr>
            <a:r>
              <a:rPr lang="en-US" sz="2000" dirty="0">
                <a:solidFill>
                  <a:srgbClr val="2A2A2A"/>
                </a:solidFill>
                <a:latin typeface="Times New Roman" panose="02020603050405020304" pitchFamily="18" charset="0"/>
                <a:cs typeface="Times New Roman" panose="02020603050405020304" pitchFamily="18" charset="0"/>
              </a:rPr>
              <a:t>3</a:t>
            </a:r>
            <a:r>
              <a:rPr lang="en-US" sz="2000" b="0" i="0" dirty="0">
                <a:solidFill>
                  <a:srgbClr val="2A2A2A"/>
                </a:solidFill>
                <a:effectLst/>
                <a:latin typeface="Times New Roman" panose="02020603050405020304" pitchFamily="18" charset="0"/>
                <a:cs typeface="Times New Roman" panose="02020603050405020304" pitchFamily="18" charset="0"/>
              </a:rPr>
              <a:t>- Hyperlipidemia and atherosclerosis</a:t>
            </a:r>
          </a:p>
          <a:p>
            <a:pPr marL="0" indent="0" algn="l">
              <a:buNone/>
            </a:pPr>
            <a:r>
              <a:rPr lang="en-US" sz="2000" dirty="0">
                <a:solidFill>
                  <a:srgbClr val="2A2A2A"/>
                </a:solidFill>
                <a:latin typeface="Times New Roman" panose="02020603050405020304" pitchFamily="18" charset="0"/>
                <a:cs typeface="Times New Roman" panose="02020603050405020304" pitchFamily="18" charset="0"/>
              </a:rPr>
              <a:t>4</a:t>
            </a:r>
            <a:r>
              <a:rPr lang="en-US" sz="2000" b="0" i="0" dirty="0">
                <a:solidFill>
                  <a:srgbClr val="2A2A2A"/>
                </a:solidFill>
                <a:effectLst/>
                <a:latin typeface="Times New Roman" panose="02020603050405020304" pitchFamily="18" charset="0"/>
                <a:cs typeface="Times New Roman" panose="02020603050405020304" pitchFamily="18" charset="0"/>
              </a:rPr>
              <a:t>- Hypocalcemia and bone abnormalities</a:t>
            </a:r>
          </a:p>
          <a:p>
            <a:pPr marL="0" indent="0" algn="l">
              <a:buNone/>
            </a:pPr>
            <a:r>
              <a:rPr lang="en-US" sz="2000" dirty="0">
                <a:solidFill>
                  <a:srgbClr val="2A2A2A"/>
                </a:solidFill>
                <a:latin typeface="Times New Roman" panose="02020603050405020304" pitchFamily="18" charset="0"/>
                <a:cs typeface="Times New Roman" panose="02020603050405020304" pitchFamily="18" charset="0"/>
              </a:rPr>
              <a:t>5</a:t>
            </a:r>
            <a:r>
              <a:rPr lang="en-US" sz="2000" b="0" i="0" dirty="0">
                <a:solidFill>
                  <a:srgbClr val="2A2A2A"/>
                </a:solidFill>
                <a:effectLst/>
                <a:latin typeface="Times New Roman" panose="02020603050405020304" pitchFamily="18" charset="0"/>
                <a:cs typeface="Times New Roman" panose="02020603050405020304" pitchFamily="18" charset="0"/>
              </a:rPr>
              <a:t>- Hypercoagulability</a:t>
            </a:r>
          </a:p>
          <a:p>
            <a:pPr marL="0" indent="0" algn="l">
              <a:buNone/>
            </a:pPr>
            <a:r>
              <a:rPr lang="en-US" sz="2000" dirty="0">
                <a:solidFill>
                  <a:srgbClr val="2A2A2A"/>
                </a:solidFill>
                <a:latin typeface="Times New Roman" panose="02020603050405020304" pitchFamily="18" charset="0"/>
                <a:cs typeface="Times New Roman" panose="02020603050405020304" pitchFamily="18" charset="0"/>
              </a:rPr>
              <a:t>6</a:t>
            </a:r>
            <a:r>
              <a:rPr lang="en-US" sz="2000" b="0" i="0" dirty="0">
                <a:solidFill>
                  <a:srgbClr val="2A2A2A"/>
                </a:solidFill>
                <a:effectLst/>
                <a:latin typeface="Times New Roman" panose="02020603050405020304" pitchFamily="18" charset="0"/>
                <a:cs typeface="Times New Roman" panose="02020603050405020304" pitchFamily="18" charset="0"/>
              </a:rPr>
              <a:t>- Hypovolemia</a:t>
            </a:r>
          </a:p>
          <a:p>
            <a:pPr algn="l"/>
            <a:r>
              <a:rPr lang="en-US" sz="2000" dirty="0">
                <a:solidFill>
                  <a:srgbClr val="2A2A2A"/>
                </a:solidFill>
                <a:latin typeface="Times New Roman" panose="02020603050405020304" pitchFamily="18" charset="0"/>
                <a:cs typeface="Times New Roman" panose="02020603050405020304" pitchFamily="18" charset="0"/>
              </a:rPr>
              <a:t>The primary cause of the metabolic consequences is </a:t>
            </a:r>
            <a:r>
              <a:rPr lang="en-US" sz="2000" dirty="0">
                <a:solidFill>
                  <a:srgbClr val="FF0000"/>
                </a:solidFill>
                <a:latin typeface="Times New Roman" panose="02020603050405020304" pitchFamily="18" charset="0"/>
                <a:cs typeface="Times New Roman" panose="02020603050405020304" pitchFamily="18" charset="0"/>
              </a:rPr>
              <a:t>proteinuria</a:t>
            </a:r>
            <a:r>
              <a:rPr lang="en-US" sz="2000" dirty="0">
                <a:solidFill>
                  <a:srgbClr val="2A2A2A"/>
                </a:solidFill>
                <a:latin typeface="Times New Roman" panose="02020603050405020304" pitchFamily="18" charset="0"/>
                <a:cs typeface="Times New Roman" panose="02020603050405020304" pitchFamily="18" charset="0"/>
              </a:rPr>
              <a:t>.</a:t>
            </a:r>
          </a:p>
          <a:p>
            <a:pPr algn="l"/>
            <a:endParaRPr lang="en-US" sz="2000" dirty="0">
              <a:solidFill>
                <a:srgbClr val="2A2A2A"/>
              </a:solidFill>
              <a:latin typeface="Times New Roman" panose="02020603050405020304" pitchFamily="18" charset="0"/>
              <a:cs typeface="Times New Roman" panose="02020603050405020304" pitchFamily="18" charset="0"/>
            </a:endParaRPr>
          </a:p>
          <a:p>
            <a:pPr marL="0" indent="0" algn="l">
              <a:buNone/>
            </a:pPr>
            <a:endParaRPr lang="en-US" sz="2000" dirty="0">
              <a:solidFill>
                <a:srgbClr val="2A2A2A"/>
              </a:solidFill>
              <a:latin typeface="proxima_nova_rgregular"/>
            </a:endParaRPr>
          </a:p>
          <a:p>
            <a:pPr marL="0" indent="0" algn="l">
              <a:buNone/>
            </a:pPr>
            <a:endParaRPr lang="en-US" sz="2000" b="0" i="0" dirty="0">
              <a:solidFill>
                <a:srgbClr val="2A2A2A"/>
              </a:solidFill>
              <a:effectLst/>
              <a:latin typeface="proxima_nova_rgregular"/>
            </a:endParaRPr>
          </a:p>
          <a:p>
            <a:pPr marL="0" indent="0" algn="l">
              <a:buNone/>
            </a:pPr>
            <a:endParaRPr lang="en-US" sz="2000" b="0" i="0" dirty="0">
              <a:solidFill>
                <a:srgbClr val="2A2A2A"/>
              </a:solidFill>
              <a:effectLst/>
              <a:latin typeface="proxima_nova_rgregular"/>
            </a:endParaRPr>
          </a:p>
        </p:txBody>
      </p:sp>
      <p:pic>
        <p:nvPicPr>
          <p:cNvPr id="12" name="Picture 11">
            <a:extLst>
              <a:ext uri="{FF2B5EF4-FFF2-40B4-BE49-F238E27FC236}">
                <a16:creationId xmlns:a16="http://schemas.microsoft.com/office/drawing/2014/main" id="{36D1BBBE-F926-4063-B1D4-DCFDE68B1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4517" y="-27634"/>
            <a:ext cx="2577483" cy="1718322"/>
          </a:xfrm>
          <a:prstGeom prst="rect">
            <a:avLst/>
          </a:prstGeom>
        </p:spPr>
      </p:pic>
      <p:pic>
        <p:nvPicPr>
          <p:cNvPr id="14" name="Picture 13">
            <a:extLst>
              <a:ext uri="{FF2B5EF4-FFF2-40B4-BE49-F238E27FC236}">
                <a16:creationId xmlns:a16="http://schemas.microsoft.com/office/drawing/2014/main" id="{66B34275-096C-412C-9061-5ABC49BFB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4461524"/>
            <a:ext cx="790853" cy="2396476"/>
          </a:xfrm>
          <a:prstGeom prst="rect">
            <a:avLst/>
          </a:prstGeom>
        </p:spPr>
      </p:pic>
      <p:pic>
        <p:nvPicPr>
          <p:cNvPr id="16" name="Picture 15">
            <a:extLst>
              <a:ext uri="{FF2B5EF4-FFF2-40B4-BE49-F238E27FC236}">
                <a16:creationId xmlns:a16="http://schemas.microsoft.com/office/drawing/2014/main" id="{5C7C5094-6470-43D7-8F65-C7990FE18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89196"/>
            <a:ext cx="2734322" cy="1584664"/>
          </a:xfrm>
          <a:prstGeom prst="rect">
            <a:avLst/>
          </a:prstGeom>
        </p:spPr>
      </p:pic>
      <p:pic>
        <p:nvPicPr>
          <p:cNvPr id="18" name="Picture 17">
            <a:extLst>
              <a:ext uri="{FF2B5EF4-FFF2-40B4-BE49-F238E27FC236}">
                <a16:creationId xmlns:a16="http://schemas.microsoft.com/office/drawing/2014/main" id="{803031AB-024A-4B01-B1D1-B878A8B9C2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634"/>
            <a:ext cx="2214239" cy="1771391"/>
          </a:xfrm>
          <a:prstGeom prst="rect">
            <a:avLst/>
          </a:prstGeom>
        </p:spPr>
      </p:pic>
    </p:spTree>
    <p:extLst>
      <p:ext uri="{BB962C8B-B14F-4D97-AF65-F5344CB8AC3E}">
        <p14:creationId xmlns:p14="http://schemas.microsoft.com/office/powerpoint/2010/main" val="356557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1CFB-50A8-491A-A2F8-22C6D48F58F3}"/>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BEC38FED-6FCD-4B15-A231-4EFF6CA4E039}"/>
              </a:ext>
            </a:extLst>
          </p:cNvPr>
          <p:cNvSpPr>
            <a:spLocks noGrp="1"/>
          </p:cNvSpPr>
          <p:nvPr>
            <p:ph idx="1"/>
          </p:nvPr>
        </p:nvSpPr>
        <p:spPr>
          <a:xfrm>
            <a:off x="514905" y="523784"/>
            <a:ext cx="10838895" cy="5653180"/>
          </a:xfrm>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Pathogenesis of edema</a:t>
            </a:r>
          </a:p>
          <a:p>
            <a:pPr marL="0" indent="0">
              <a:buNone/>
            </a:pPr>
            <a:r>
              <a:rPr lang="en-US" sz="1800" b="0" i="0" dirty="0">
                <a:effectLst/>
                <a:latin typeface="proxima_nova_rgregular"/>
              </a:rPr>
              <a:t>1-</a:t>
            </a:r>
            <a:r>
              <a:rPr lang="en-US" sz="1800" b="0" i="0" dirty="0">
                <a:solidFill>
                  <a:srgbClr val="FF0000"/>
                </a:solidFill>
                <a:effectLst/>
                <a:latin typeface="proxima_nova_rgregular"/>
              </a:rPr>
              <a:t> </a:t>
            </a:r>
            <a:r>
              <a:rPr lang="en-US" sz="1800" b="0" i="0" dirty="0">
                <a:solidFill>
                  <a:srgbClr val="FF0000"/>
                </a:solidFill>
                <a:effectLst/>
                <a:latin typeface="Times New Roman" panose="02020603050405020304" pitchFamily="18" charset="0"/>
                <a:cs typeface="Times New Roman" panose="02020603050405020304" pitchFamily="18" charset="0"/>
              </a:rPr>
              <a:t>The</a:t>
            </a:r>
            <a:r>
              <a:rPr lang="en-US" sz="1800" b="0" i="0" dirty="0">
                <a:solidFill>
                  <a:srgbClr val="2A2A2A"/>
                </a:solidFill>
                <a:effectLst/>
                <a:latin typeface="Times New Roman" panose="02020603050405020304" pitchFamily="18" charset="0"/>
                <a:cs typeface="Times New Roman" panose="02020603050405020304" pitchFamily="18" charset="0"/>
              </a:rPr>
              <a:t> </a:t>
            </a:r>
            <a:r>
              <a:rPr lang="en-US" sz="1800" b="0" i="1" dirty="0">
                <a:solidFill>
                  <a:srgbClr val="FF0000"/>
                </a:solidFill>
                <a:effectLst/>
                <a:latin typeface="Times New Roman" panose="02020603050405020304" pitchFamily="18" charset="0"/>
                <a:cs typeface="Times New Roman" panose="02020603050405020304" pitchFamily="18" charset="0"/>
              </a:rPr>
              <a:t>underfill</a:t>
            </a:r>
            <a:r>
              <a:rPr lang="en-US" sz="1800" b="0" i="1" dirty="0">
                <a:solidFill>
                  <a:srgbClr val="2A2A2A"/>
                </a:solidFill>
                <a:effectLst/>
                <a:latin typeface="Times New Roman" panose="02020603050405020304" pitchFamily="18" charset="0"/>
                <a:cs typeface="Times New Roman" panose="02020603050405020304" pitchFamily="18" charset="0"/>
              </a:rPr>
              <a:t> </a:t>
            </a:r>
            <a:r>
              <a:rPr lang="en-US" sz="1800" b="0" i="0" dirty="0">
                <a:solidFill>
                  <a:srgbClr val="FF0000"/>
                </a:solidFill>
                <a:effectLst/>
                <a:latin typeface="Times New Roman" panose="02020603050405020304" pitchFamily="18" charset="0"/>
                <a:cs typeface="Times New Roman" panose="02020603050405020304" pitchFamily="18" charset="0"/>
              </a:rPr>
              <a:t>hypothesis</a:t>
            </a:r>
            <a:r>
              <a:rPr lang="en-US" sz="1800" b="0" i="0" dirty="0">
                <a:solidFill>
                  <a:srgbClr val="2A2A2A"/>
                </a:solidFill>
                <a:effectLst/>
                <a:latin typeface="Times New Roman" panose="02020603050405020304" pitchFamily="18" charset="0"/>
                <a:cs typeface="Times New Roman" panose="02020603050405020304" pitchFamily="18" charset="0"/>
              </a:rPr>
              <a:t> holds that the loss of albumin leading to lower plasma colloid pressure is the cause.</a:t>
            </a:r>
          </a:p>
          <a:p>
            <a:endParaRPr lang="en-US" sz="1800" dirty="0">
              <a:solidFill>
                <a:srgbClr val="2A2A2A"/>
              </a:solidFill>
              <a:latin typeface="Times New Roman" panose="02020603050405020304" pitchFamily="18" charset="0"/>
              <a:cs typeface="Times New Roman" panose="02020603050405020304" pitchFamily="18" charset="0"/>
            </a:endParaRPr>
          </a:p>
          <a:p>
            <a:r>
              <a:rPr lang="en-US" sz="1800" dirty="0" err="1">
                <a:solidFill>
                  <a:srgbClr val="2A2A2A"/>
                </a:solidFill>
                <a:latin typeface="Times New Roman" panose="02020603050405020304" pitchFamily="18" charset="0"/>
                <a:cs typeface="Times New Roman" panose="02020603050405020304" pitchFamily="18" charset="0"/>
              </a:rPr>
              <a:t>Qw</a:t>
            </a:r>
            <a:r>
              <a:rPr lang="en-US" sz="1800" dirty="0">
                <a:solidFill>
                  <a:srgbClr val="2A2A2A"/>
                </a:solidFill>
                <a:latin typeface="Times New Roman" panose="02020603050405020304" pitchFamily="18" charset="0"/>
                <a:cs typeface="Times New Roman" panose="02020603050405020304" pitchFamily="18" charset="0"/>
              </a:rPr>
              <a:t> = K ([Pc -­ pp] ­- [Pi ­- pi]</a:t>
            </a:r>
          </a:p>
          <a:p>
            <a:pPr marL="0" indent="0">
              <a:buNone/>
            </a:pPr>
            <a:r>
              <a:rPr lang="nl-NL" sz="1800" dirty="0">
                <a:solidFill>
                  <a:srgbClr val="2A2A2A"/>
                </a:solidFill>
                <a:latin typeface="Times New Roman" panose="02020603050405020304" pitchFamily="18" charset="0"/>
                <a:cs typeface="Times New Roman" panose="02020603050405020304" pitchFamily="18" charset="0"/>
              </a:rPr>
              <a:t>1- Qw is net flux of water.</a:t>
            </a:r>
          </a:p>
          <a:p>
            <a:pPr marL="0" indent="0">
              <a:buNone/>
            </a:pPr>
            <a:r>
              <a:rPr lang="en-US" sz="1800" dirty="0">
                <a:solidFill>
                  <a:srgbClr val="2A2A2A"/>
                </a:solidFill>
                <a:latin typeface="Times New Roman" panose="02020603050405020304" pitchFamily="18" charset="0"/>
                <a:cs typeface="Times New Roman" panose="02020603050405020304" pitchFamily="18" charset="0"/>
              </a:rPr>
              <a:t>2- K is the capillary filtration coefficient.</a:t>
            </a:r>
          </a:p>
          <a:p>
            <a:pPr marL="0" indent="0">
              <a:buNone/>
            </a:pPr>
            <a:endParaRPr lang="en-US" sz="1800" dirty="0">
              <a:solidFill>
                <a:srgbClr val="2A2A2A"/>
              </a:solidFill>
              <a:latin typeface="Times New Roman" panose="02020603050405020304" pitchFamily="18" charset="0"/>
              <a:cs typeface="Times New Roman" panose="02020603050405020304" pitchFamily="18" charset="0"/>
            </a:endParaRPr>
          </a:p>
          <a:p>
            <a:pPr marL="0" indent="0">
              <a:buNone/>
            </a:pPr>
            <a:endParaRPr lang="en-US" sz="1800" dirty="0">
              <a:solidFill>
                <a:srgbClr val="2A2A2A"/>
              </a:solidFill>
              <a:latin typeface="Times New Roman" panose="02020603050405020304" pitchFamily="18" charset="0"/>
              <a:cs typeface="Times New Roman" panose="02020603050405020304" pitchFamily="18" charset="0"/>
            </a:endParaRPr>
          </a:p>
          <a:p>
            <a:pPr marL="0" indent="0">
              <a:buNone/>
            </a:pPr>
            <a:endParaRPr lang="en-US" sz="1800" dirty="0">
              <a:solidFill>
                <a:srgbClr val="2A2A2A"/>
              </a:solidFill>
              <a:latin typeface="Times New Roman" panose="02020603050405020304" pitchFamily="18" charset="0"/>
              <a:cs typeface="Times New Roman" panose="02020603050405020304" pitchFamily="18" charset="0"/>
            </a:endParaRPr>
          </a:p>
          <a:p>
            <a:pPr marL="0" indent="0">
              <a:buNone/>
            </a:pPr>
            <a:r>
              <a:rPr lang="en-US" sz="1800" dirty="0">
                <a:solidFill>
                  <a:srgbClr val="2A2A2A"/>
                </a:solidFill>
                <a:latin typeface="Times New Roman" panose="02020603050405020304" pitchFamily="18" charset="0"/>
                <a:cs typeface="Times New Roman" panose="02020603050405020304" pitchFamily="18" charset="0"/>
              </a:rPr>
              <a:t>3- </a:t>
            </a:r>
            <a:r>
              <a:rPr lang="en-US" sz="1800" b="0" i="0" dirty="0">
                <a:solidFill>
                  <a:srgbClr val="2A2A2A"/>
                </a:solidFill>
                <a:effectLst/>
                <a:latin typeface="Times New Roman" panose="02020603050405020304" pitchFamily="18" charset="0"/>
                <a:cs typeface="Times New Roman" panose="02020603050405020304" pitchFamily="18" charset="0"/>
              </a:rPr>
              <a:t> </a:t>
            </a:r>
            <a:r>
              <a:rPr lang="en-US" sz="1800" b="0" i="0" dirty="0">
                <a:solidFill>
                  <a:srgbClr val="FF0000"/>
                </a:solidFill>
                <a:effectLst/>
                <a:latin typeface="Times New Roman" panose="02020603050405020304" pitchFamily="18" charset="0"/>
                <a:cs typeface="Times New Roman" panose="02020603050405020304" pitchFamily="18" charset="0"/>
              </a:rPr>
              <a:t>The</a:t>
            </a:r>
            <a:r>
              <a:rPr lang="en-US" sz="1800" b="0" i="0" dirty="0">
                <a:solidFill>
                  <a:srgbClr val="2A2A2A"/>
                </a:solidFill>
                <a:effectLst/>
                <a:latin typeface="Times New Roman" panose="02020603050405020304" pitchFamily="18" charset="0"/>
                <a:cs typeface="Times New Roman" panose="02020603050405020304" pitchFamily="18" charset="0"/>
              </a:rPr>
              <a:t> </a:t>
            </a:r>
            <a:r>
              <a:rPr lang="en-US" sz="1800" b="0" i="1" dirty="0">
                <a:solidFill>
                  <a:srgbClr val="FF0000"/>
                </a:solidFill>
                <a:effectLst/>
                <a:latin typeface="Times New Roman" panose="02020603050405020304" pitchFamily="18" charset="0"/>
                <a:cs typeface="Times New Roman" panose="02020603050405020304" pitchFamily="18" charset="0"/>
              </a:rPr>
              <a:t>overfill</a:t>
            </a:r>
            <a:r>
              <a:rPr lang="en-US" sz="1800" b="0" i="1" dirty="0">
                <a:solidFill>
                  <a:srgbClr val="2A2A2A"/>
                </a:solidFill>
                <a:effectLst/>
                <a:latin typeface="Times New Roman" panose="02020603050405020304" pitchFamily="18" charset="0"/>
                <a:cs typeface="Times New Roman" panose="02020603050405020304" pitchFamily="18" charset="0"/>
              </a:rPr>
              <a:t> </a:t>
            </a:r>
            <a:r>
              <a:rPr lang="en-US" sz="1800" b="0" i="0" dirty="0">
                <a:solidFill>
                  <a:srgbClr val="FF0000"/>
                </a:solidFill>
                <a:effectLst/>
                <a:latin typeface="Times New Roman" panose="02020603050405020304" pitchFamily="18" charset="0"/>
                <a:cs typeface="Times New Roman" panose="02020603050405020304" pitchFamily="18" charset="0"/>
              </a:rPr>
              <a:t>hypothesis</a:t>
            </a:r>
            <a:r>
              <a:rPr lang="en-US" sz="1800" b="0" i="0" dirty="0">
                <a:solidFill>
                  <a:srgbClr val="2A2A2A"/>
                </a:solidFill>
                <a:effectLst/>
                <a:latin typeface="Times New Roman" panose="02020603050405020304" pitchFamily="18" charset="0"/>
                <a:cs typeface="Times New Roman" panose="02020603050405020304" pitchFamily="18" charset="0"/>
              </a:rPr>
              <a:t> states that the edema is due to primary renal sodium retention. </a:t>
            </a:r>
            <a:endParaRPr lang="en-US" sz="1800" dirty="0">
              <a:solidFill>
                <a:srgbClr val="2A2A2A"/>
              </a:solidFill>
              <a:latin typeface="Times New Roman" panose="02020603050405020304" pitchFamily="18" charset="0"/>
              <a:cs typeface="Times New Roman" panose="02020603050405020304" pitchFamily="18" charset="0"/>
            </a:endParaRPr>
          </a:p>
          <a:p>
            <a:r>
              <a:rPr lang="en-US" sz="1800" dirty="0">
                <a:solidFill>
                  <a:srgbClr val="2A2A2A"/>
                </a:solidFill>
                <a:latin typeface="Times New Roman" panose="02020603050405020304" pitchFamily="18" charset="0"/>
                <a:cs typeface="Times New Roman" panose="02020603050405020304" pitchFamily="18" charset="0"/>
              </a:rPr>
              <a:t>Intrinsic defect that prevent sodium excretion, two facts support that:</a:t>
            </a:r>
          </a:p>
          <a:p>
            <a:pPr marL="0" indent="0">
              <a:buNone/>
            </a:pPr>
            <a:r>
              <a:rPr lang="en-US" sz="1800" dirty="0">
                <a:solidFill>
                  <a:srgbClr val="2A2A2A"/>
                </a:solidFill>
                <a:latin typeface="Times New Roman" panose="02020603050405020304" pitchFamily="18" charset="0"/>
                <a:cs typeface="Times New Roman" panose="02020603050405020304" pitchFamily="18" charset="0"/>
              </a:rPr>
              <a:t>1-</a:t>
            </a:r>
            <a:r>
              <a:rPr lang="en-US" sz="1800" b="0" i="0" dirty="0">
                <a:solidFill>
                  <a:srgbClr val="2A2A2A"/>
                </a:solidFill>
                <a:effectLst/>
                <a:latin typeface="Times New Roman" panose="02020603050405020304" pitchFamily="18" charset="0"/>
                <a:cs typeface="Times New Roman" panose="02020603050405020304" pitchFamily="18" charset="0"/>
              </a:rPr>
              <a:t> sodium retention is observed even before the serum albumin level starts falling.</a:t>
            </a:r>
          </a:p>
          <a:p>
            <a:pPr marL="0" indent="0">
              <a:buNone/>
            </a:pPr>
            <a:r>
              <a:rPr lang="en-US" sz="1800" dirty="0">
                <a:solidFill>
                  <a:srgbClr val="2A2A2A"/>
                </a:solidFill>
                <a:latin typeface="Times New Roman" panose="02020603050405020304" pitchFamily="18" charset="0"/>
                <a:cs typeface="Times New Roman" panose="02020603050405020304" pitchFamily="18" charset="0"/>
              </a:rPr>
              <a:t>2- </a:t>
            </a:r>
            <a:r>
              <a:rPr lang="en-US" sz="1800" b="0" i="0" dirty="0">
                <a:solidFill>
                  <a:srgbClr val="2A2A2A"/>
                </a:solidFill>
                <a:effectLst/>
                <a:latin typeface="Times New Roman" panose="02020603050405020304" pitchFamily="18" charset="0"/>
                <a:cs typeface="Times New Roman" panose="02020603050405020304" pitchFamily="18" charset="0"/>
              </a:rPr>
              <a:t>intravascular volume is normal or even increased in most patients with nephrotic syndrome.</a:t>
            </a:r>
            <a:endParaRPr lang="en-US" sz="1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B48A41D-EB53-4635-A8CC-1EE4895A4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835" y="1576739"/>
            <a:ext cx="6425582" cy="2187393"/>
          </a:xfrm>
          <a:prstGeom prst="rect">
            <a:avLst/>
          </a:prstGeom>
        </p:spPr>
      </p:pic>
    </p:spTree>
    <p:extLst>
      <p:ext uri="{BB962C8B-B14F-4D97-AF65-F5344CB8AC3E}">
        <p14:creationId xmlns:p14="http://schemas.microsoft.com/office/powerpoint/2010/main" val="1628779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1065</TotalTime>
  <Words>3791</Words>
  <Application>Microsoft Office PowerPoint</Application>
  <PresentationFormat>Widescreen</PresentationFormat>
  <Paragraphs>322</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proxima_nova_rgregular</vt:lpstr>
      <vt:lpstr>Times New Roman</vt:lpstr>
      <vt:lpstr>TimesNewRomanPSMT</vt:lpstr>
      <vt:lpstr>Office Theme</vt:lpstr>
      <vt:lpstr>Nephrotic syndrome</vt:lpstr>
      <vt:lpstr> </vt:lpstr>
      <vt:lpstr> </vt:lpstr>
      <vt:lpstr>etiology</vt:lpstr>
      <vt:lpstr> </vt:lpstr>
      <vt:lpstr> </vt:lpstr>
      <vt:lpstr> Pathophysiology</vt:lpstr>
      <vt:lpstr> </vt:lpstr>
      <vt:lpstr> </vt:lpstr>
      <vt:lpstr>Metabolic consequences of proteinuria</vt:lpstr>
      <vt:lpstr> </vt:lpstr>
      <vt:lpstr> </vt:lpstr>
      <vt:lpstr>prognosis</vt:lpstr>
      <vt:lpstr> </vt:lpstr>
      <vt:lpstr>presentation</vt:lpstr>
      <vt:lpstr> </vt:lpstr>
      <vt:lpstr>Work up</vt:lpstr>
      <vt:lpstr>Urine studies</vt:lpstr>
      <vt:lpstr>Renal Biopsy</vt:lpstr>
      <vt:lpstr>Laboratory studies</vt:lpstr>
      <vt:lpstr> </vt:lpstr>
      <vt:lpstr> Treatment </vt:lpstr>
      <vt:lpstr> </vt:lpstr>
      <vt:lpstr> </vt:lpstr>
      <vt:lpstr> </vt:lpstr>
      <vt:lpstr> Acute Nephrotic Syndrome in Childhood</vt:lpstr>
      <vt:lpstr> </vt:lpstr>
      <vt:lpstr>Acute Nephrotic Syndrome in Adults</vt:lpstr>
      <vt:lpstr> </vt:lpstr>
      <vt:lpstr>Medication treatment summary:</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Nephrotic syndrome</dc:title>
  <dc:creator>abdallah abusaleh</dc:creator>
  <cp:lastModifiedBy>USER</cp:lastModifiedBy>
  <cp:revision>73</cp:revision>
  <dcterms:created xsi:type="dcterms:W3CDTF">2020-11-14T22:02:34Z</dcterms:created>
  <dcterms:modified xsi:type="dcterms:W3CDTF">2020-11-24T14:41:27Z</dcterms:modified>
</cp:coreProperties>
</file>