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8" r:id="rId2"/>
    <p:sldId id="263" r:id="rId3"/>
    <p:sldId id="285" r:id="rId4"/>
    <p:sldId id="258" r:id="rId5"/>
    <p:sldId id="284" r:id="rId6"/>
    <p:sldId id="270" r:id="rId7"/>
    <p:sldId id="271" r:id="rId8"/>
    <p:sldId id="286" r:id="rId9"/>
    <p:sldId id="262" r:id="rId10"/>
    <p:sldId id="264" r:id="rId11"/>
    <p:sldId id="265" r:id="rId12"/>
    <p:sldId id="266" r:id="rId13"/>
    <p:sldId id="273" r:id="rId14"/>
    <p:sldId id="274" r:id="rId15"/>
    <p:sldId id="275" r:id="rId16"/>
    <p:sldId id="276" r:id="rId17"/>
    <p:sldId id="277" r:id="rId18"/>
    <p:sldId id="278" r:id="rId19"/>
    <p:sldId id="287" r:id="rId20"/>
    <p:sldId id="280" r:id="rId21"/>
    <p:sldId id="288" r:id="rId22"/>
    <p:sldId id="281" r:id="rId23"/>
    <p:sldId id="289" r:id="rId24"/>
    <p:sldId id="290" r:id="rId25"/>
    <p:sldId id="283" r:id="rId26"/>
    <p:sldId id="291" r:id="rId27"/>
    <p:sldId id="282"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showGuides="1">
      <p:cViewPr varScale="1">
        <p:scale>
          <a:sx n="74" d="100"/>
          <a:sy n="74" d="100"/>
        </p:scale>
        <p:origin x="618"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10/22/2020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10/22/2020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10/22/2020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10/22/2020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10/22/2020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10/22/2020</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Hormonal replacement therapy</a:t>
            </a:r>
          </a:p>
        </p:txBody>
      </p:sp>
      <p:sp>
        <p:nvSpPr>
          <p:cNvPr id="3" name="Subtitle 2"/>
          <p:cNvSpPr>
            <a:spLocks noGrp="1"/>
          </p:cNvSpPr>
          <p:nvPr>
            <p:ph type="subTitle" idx="1"/>
          </p:nvPr>
        </p:nvSpPr>
        <p:spPr/>
        <p:txBody>
          <a:bodyPr/>
          <a:lstStyle/>
          <a:p>
            <a:r>
              <a:rPr lang="en-US" dirty="0" smtClean="0"/>
              <a:t>By: Alaa Sandouka</a:t>
            </a:r>
            <a:endParaRPr lang="en-US"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33" y="185443"/>
            <a:ext cx="10159285" cy="590170"/>
          </a:xfrm>
        </p:spPr>
        <p:txBody>
          <a:bodyPr>
            <a:normAutofit/>
          </a:bodyPr>
          <a:lstStyle/>
          <a:p>
            <a:r>
              <a:rPr lang="en-US" sz="2800" dirty="0"/>
              <a:t>Estrogens</a:t>
            </a:r>
            <a:endParaRPr lang="en-US" sz="3200" dirty="0"/>
          </a:p>
        </p:txBody>
      </p:sp>
      <p:sp>
        <p:nvSpPr>
          <p:cNvPr id="3" name="Rectangle 2"/>
          <p:cNvSpPr/>
          <p:nvPr/>
        </p:nvSpPr>
        <p:spPr>
          <a:xfrm>
            <a:off x="147033" y="943038"/>
            <a:ext cx="10869770" cy="6217087"/>
          </a:xfrm>
          <a:prstGeom prst="rect">
            <a:avLst/>
          </a:prstGeom>
        </p:spPr>
        <p:txBody>
          <a:bodyPr wrap="square">
            <a:spAutoFit/>
          </a:bodyPr>
          <a:lstStyle/>
          <a:p>
            <a:pPr>
              <a:buFont typeface="Wingdings" panose="05000000000000000000" pitchFamily="2" charset="2"/>
              <a:buChar char="Ø"/>
            </a:pPr>
            <a:r>
              <a:rPr lang="en-US" sz="2000" dirty="0">
                <a:solidFill>
                  <a:schemeClr val="tx2"/>
                </a:solidFill>
              </a:rPr>
              <a:t>Estradiol is the predominant and most active form of endogenous </a:t>
            </a:r>
            <a:r>
              <a:rPr lang="en-US" sz="2000" dirty="0" smtClean="0">
                <a:solidFill>
                  <a:schemeClr val="tx2"/>
                </a:solidFill>
              </a:rPr>
              <a:t>estrogens. given orally and it is metabolized by intestinal mucosa and liver.</a:t>
            </a:r>
          </a:p>
          <a:p>
            <a:pPr>
              <a:buFont typeface="Wingdings" panose="05000000000000000000" pitchFamily="2" charset="2"/>
              <a:buChar char="Ø"/>
            </a:pPr>
            <a:endParaRPr lang="en-US" sz="2000" dirty="0"/>
          </a:p>
          <a:p>
            <a:pPr>
              <a:buFont typeface="Wingdings" panose="05000000000000000000" pitchFamily="2" charset="2"/>
              <a:buChar char="Ø"/>
            </a:pPr>
            <a:r>
              <a:rPr lang="en-US" sz="2000" dirty="0" smtClean="0">
                <a:solidFill>
                  <a:schemeClr val="tx2"/>
                </a:solidFill>
              </a:rPr>
              <a:t> </a:t>
            </a:r>
            <a:r>
              <a:rPr lang="en-US" sz="2000" dirty="0">
                <a:solidFill>
                  <a:schemeClr val="tx2"/>
                </a:solidFill>
              </a:rPr>
              <a:t>The primary indication for systemic estrogen-based MHT is the relief of moderate and severe vasomotor and </a:t>
            </a:r>
            <a:r>
              <a:rPr lang="en-US" sz="2000" dirty="0" err="1">
                <a:solidFill>
                  <a:schemeClr val="tx2"/>
                </a:solidFill>
              </a:rPr>
              <a:t>vulvovaginal</a:t>
            </a:r>
            <a:r>
              <a:rPr lang="en-US" sz="2000" dirty="0">
                <a:solidFill>
                  <a:schemeClr val="tx2"/>
                </a:solidFill>
              </a:rPr>
              <a:t> symptoms, and the initial dose should be the lowest effective dose for symptom control</a:t>
            </a:r>
            <a:r>
              <a:rPr lang="en-US" sz="2000" dirty="0" smtClean="0">
                <a:solidFill>
                  <a:schemeClr val="tx2"/>
                </a:solidFill>
              </a:rPr>
              <a:t>.</a:t>
            </a:r>
          </a:p>
          <a:p>
            <a:pPr>
              <a:buFont typeface="Wingdings" panose="05000000000000000000" pitchFamily="2" charset="2"/>
              <a:buChar char="Ø"/>
            </a:pPr>
            <a:r>
              <a:rPr lang="en-US" sz="2000" dirty="0" smtClean="0">
                <a:solidFill>
                  <a:schemeClr val="tx2"/>
                </a:solidFill>
              </a:rPr>
              <a:t>There are also conjugate equine estrogens (contain: </a:t>
            </a:r>
            <a:r>
              <a:rPr lang="en-US" sz="2000" dirty="0" err="1" smtClean="0">
                <a:solidFill>
                  <a:schemeClr val="tx2"/>
                </a:solidFill>
              </a:rPr>
              <a:t>estrone</a:t>
            </a:r>
            <a:r>
              <a:rPr lang="en-US" sz="2000" dirty="0" smtClean="0">
                <a:solidFill>
                  <a:schemeClr val="tx2"/>
                </a:solidFill>
              </a:rPr>
              <a:t> sulfate ,</a:t>
            </a:r>
            <a:r>
              <a:rPr lang="en-US" sz="2000" dirty="0" err="1" smtClean="0">
                <a:solidFill>
                  <a:schemeClr val="tx2"/>
                </a:solidFill>
              </a:rPr>
              <a:t>equilin</a:t>
            </a:r>
            <a:r>
              <a:rPr lang="en-US" sz="2000" dirty="0" smtClean="0">
                <a:solidFill>
                  <a:schemeClr val="tx2"/>
                </a:solidFill>
              </a:rPr>
              <a:t> , 17 a </a:t>
            </a:r>
            <a:r>
              <a:rPr lang="en-US" sz="2000" dirty="0" err="1" smtClean="0">
                <a:solidFill>
                  <a:schemeClr val="tx2"/>
                </a:solidFill>
              </a:rPr>
              <a:t>dihydroequilin</a:t>
            </a:r>
            <a:r>
              <a:rPr lang="en-US" sz="2000" dirty="0" smtClean="0">
                <a:solidFill>
                  <a:schemeClr val="tx2"/>
                </a:solidFill>
              </a:rPr>
              <a:t>.) , </a:t>
            </a:r>
            <a:r>
              <a:rPr lang="en-US" sz="2000" dirty="0" err="1" smtClean="0">
                <a:solidFill>
                  <a:schemeClr val="tx2"/>
                </a:solidFill>
              </a:rPr>
              <a:t>ethinyl</a:t>
            </a:r>
            <a:r>
              <a:rPr lang="en-US" sz="2000" dirty="0" smtClean="0">
                <a:solidFill>
                  <a:schemeClr val="tx2"/>
                </a:solidFill>
              </a:rPr>
              <a:t> estradiol that has similar activity following oral or parental administration.</a:t>
            </a:r>
          </a:p>
          <a:p>
            <a:pPr>
              <a:buFont typeface="Wingdings" panose="05000000000000000000" pitchFamily="2" charset="2"/>
              <a:buChar char="Ø"/>
            </a:pPr>
            <a:endParaRPr lang="en-US" sz="2000" dirty="0" smtClean="0">
              <a:solidFill>
                <a:schemeClr val="tx2"/>
              </a:solidFill>
            </a:endParaRPr>
          </a:p>
          <a:p>
            <a:pPr>
              <a:buFont typeface="Wingdings" panose="05000000000000000000" pitchFamily="2" charset="2"/>
              <a:buChar char="Ø"/>
            </a:pPr>
            <a:r>
              <a:rPr lang="en-US" sz="2000" dirty="0">
                <a:solidFill>
                  <a:schemeClr val="tx2"/>
                </a:solidFill>
              </a:rPr>
              <a:t>Low-dose estrogen regimens include 0.3 to 0.45 mg conjugated </a:t>
            </a:r>
            <a:r>
              <a:rPr lang="en-US" sz="2000" dirty="0" smtClean="0">
                <a:solidFill>
                  <a:schemeClr val="tx2"/>
                </a:solidFill>
              </a:rPr>
              <a:t>estrogens, 0.5 mg </a:t>
            </a:r>
            <a:r>
              <a:rPr lang="en-US" sz="2000" dirty="0">
                <a:solidFill>
                  <a:schemeClr val="tx2"/>
                </a:solidFill>
              </a:rPr>
              <a:t>micronized 17</a:t>
            </a:r>
            <a:r>
              <a:rPr lang="el-GR" sz="2000" dirty="0">
                <a:solidFill>
                  <a:schemeClr val="tx2"/>
                </a:solidFill>
              </a:rPr>
              <a:t>β-</a:t>
            </a:r>
            <a:r>
              <a:rPr lang="en-US" sz="2000" dirty="0">
                <a:solidFill>
                  <a:schemeClr val="tx2">
                    <a:lumMod val="95000"/>
                    <a:lumOff val="5000"/>
                  </a:schemeClr>
                </a:solidFill>
              </a:rPr>
              <a:t>estradiol, and 0.014 </a:t>
            </a:r>
            <a:r>
              <a:rPr lang="en-US" sz="2000" dirty="0" smtClean="0">
                <a:solidFill>
                  <a:schemeClr val="tx2">
                    <a:lumMod val="95000"/>
                    <a:lumOff val="5000"/>
                  </a:schemeClr>
                </a:solidFill>
              </a:rPr>
              <a:t>mg/day once weekly </a:t>
            </a:r>
            <a:r>
              <a:rPr lang="en-US" sz="2000" dirty="0">
                <a:solidFill>
                  <a:schemeClr val="tx2">
                    <a:lumMod val="95000"/>
                    <a:lumOff val="5000"/>
                  </a:schemeClr>
                </a:solidFill>
              </a:rPr>
              <a:t>transdermal 17</a:t>
            </a:r>
            <a:r>
              <a:rPr lang="el-GR" sz="2000" dirty="0">
                <a:solidFill>
                  <a:schemeClr val="tx2">
                    <a:lumMod val="95000"/>
                    <a:lumOff val="5000"/>
                  </a:schemeClr>
                </a:solidFill>
              </a:rPr>
              <a:t>β-</a:t>
            </a:r>
            <a:r>
              <a:rPr lang="en-US" sz="2000" dirty="0">
                <a:solidFill>
                  <a:schemeClr val="tx2">
                    <a:lumMod val="95000"/>
                    <a:lumOff val="5000"/>
                  </a:schemeClr>
                </a:solidFill>
              </a:rPr>
              <a:t>estradiol patch</a:t>
            </a:r>
            <a:r>
              <a:rPr lang="en-US" sz="2000" dirty="0" smtClean="0">
                <a:solidFill>
                  <a:schemeClr val="tx2">
                    <a:lumMod val="95000"/>
                    <a:lumOff val="5000"/>
                  </a:schemeClr>
                </a:solidFill>
              </a:rPr>
              <a:t>.</a:t>
            </a:r>
            <a:r>
              <a:rPr lang="en-US" sz="2000" dirty="0">
                <a:solidFill>
                  <a:schemeClr val="tx2">
                    <a:lumMod val="95000"/>
                    <a:lumOff val="5000"/>
                  </a:schemeClr>
                </a:solidFill>
              </a:rPr>
              <a:t> Topical gels, sprays, and creams are also available in low doses.  </a:t>
            </a:r>
            <a:endParaRPr lang="en-US" sz="2000" dirty="0" smtClean="0">
              <a:solidFill>
                <a:schemeClr val="tx2">
                  <a:lumMod val="95000"/>
                  <a:lumOff val="5000"/>
                </a:schemeClr>
              </a:solidFill>
            </a:endParaRPr>
          </a:p>
          <a:p>
            <a:pPr>
              <a:buFont typeface="Wingdings" panose="05000000000000000000" pitchFamily="2" charset="2"/>
              <a:buChar char="Ø"/>
            </a:pPr>
            <a:endParaRPr lang="en-US" sz="2000" dirty="0" smtClean="0">
              <a:solidFill>
                <a:schemeClr val="tx2">
                  <a:lumMod val="95000"/>
                  <a:lumOff val="5000"/>
                </a:schemeClr>
              </a:solidFill>
            </a:endParaRPr>
          </a:p>
          <a:p>
            <a:pPr>
              <a:buFont typeface="Wingdings" panose="05000000000000000000" pitchFamily="2" charset="2"/>
              <a:buChar char="Ø"/>
            </a:pPr>
            <a:r>
              <a:rPr lang="en-US" sz="2000" dirty="0" smtClean="0">
                <a:solidFill>
                  <a:schemeClr val="tx2">
                    <a:lumMod val="95000"/>
                    <a:lumOff val="5000"/>
                  </a:schemeClr>
                </a:solidFill>
              </a:rPr>
              <a:t>Non-oral estrogens including transdermal , intranasal ,</a:t>
            </a:r>
            <a:r>
              <a:rPr lang="en-US" sz="2000" dirty="0">
                <a:solidFill>
                  <a:schemeClr val="tx2">
                    <a:lumMod val="95000"/>
                    <a:lumOff val="5000"/>
                  </a:schemeClr>
                </a:solidFill>
              </a:rPr>
              <a:t> </a:t>
            </a:r>
            <a:r>
              <a:rPr lang="en-US" sz="2000" dirty="0" smtClean="0">
                <a:solidFill>
                  <a:schemeClr val="tx2">
                    <a:lumMod val="95000"/>
                    <a:lumOff val="5000"/>
                  </a:schemeClr>
                </a:solidFill>
              </a:rPr>
              <a:t>estradiol </a:t>
            </a:r>
            <a:r>
              <a:rPr lang="en-US" sz="2000" dirty="0">
                <a:solidFill>
                  <a:schemeClr val="tx2">
                    <a:lumMod val="95000"/>
                    <a:lumOff val="5000"/>
                  </a:schemeClr>
                </a:solidFill>
              </a:rPr>
              <a:t>pellets placed </a:t>
            </a:r>
            <a:r>
              <a:rPr lang="en-US" sz="2000" dirty="0" err="1">
                <a:solidFill>
                  <a:schemeClr val="tx2">
                    <a:lumMod val="95000"/>
                    <a:lumOff val="5000"/>
                  </a:schemeClr>
                </a:solidFill>
              </a:rPr>
              <a:t>sc</a:t>
            </a:r>
            <a:r>
              <a:rPr lang="en-US" sz="2000" dirty="0">
                <a:solidFill>
                  <a:schemeClr val="tx2">
                    <a:lumMod val="95000"/>
                    <a:lumOff val="5000"/>
                  </a:schemeClr>
                </a:solidFill>
              </a:rPr>
              <a:t> (abdomen or </a:t>
            </a:r>
            <a:r>
              <a:rPr lang="en-US" sz="2000" dirty="0" smtClean="0">
                <a:solidFill>
                  <a:schemeClr val="tx2">
                    <a:lumMod val="95000"/>
                    <a:lumOff val="5000"/>
                  </a:schemeClr>
                </a:solidFill>
              </a:rPr>
              <a:t>buttock) and vaginal products(</a:t>
            </a:r>
            <a:r>
              <a:rPr lang="en-US" sz="2000" dirty="0" err="1" smtClean="0">
                <a:solidFill>
                  <a:schemeClr val="tx2">
                    <a:lumMod val="95000"/>
                    <a:lumOff val="5000"/>
                  </a:schemeClr>
                </a:solidFill>
              </a:rPr>
              <a:t>creams,tablets</a:t>
            </a:r>
            <a:r>
              <a:rPr lang="en-US" sz="2000" dirty="0" smtClean="0">
                <a:solidFill>
                  <a:schemeClr val="tx2">
                    <a:lumMod val="95000"/>
                    <a:lumOff val="5000"/>
                  </a:schemeClr>
                </a:solidFill>
              </a:rPr>
              <a:t> and rings) for urogenital symptoms. </a:t>
            </a:r>
            <a:r>
              <a:rPr lang="en-US" sz="2000" dirty="0">
                <a:solidFill>
                  <a:schemeClr val="tx2">
                    <a:lumMod val="95000"/>
                    <a:lumOff val="5000"/>
                  </a:schemeClr>
                </a:solidFill>
              </a:rPr>
              <a:t>Transdermal estrogen has also been associated with a lower risk of DVT, stroke, and MI</a:t>
            </a:r>
            <a:r>
              <a:rPr lang="en-US" sz="2000" dirty="0" smtClean="0">
                <a:solidFill>
                  <a:schemeClr val="tx2">
                    <a:lumMod val="95000"/>
                    <a:lumOff val="5000"/>
                  </a:schemeClr>
                </a:solidFill>
              </a:rPr>
              <a:t>. </a:t>
            </a:r>
          </a:p>
          <a:p>
            <a:endParaRPr lang="en-US" sz="2000" dirty="0">
              <a:solidFill>
                <a:schemeClr val="tx2"/>
              </a:solidFill>
            </a:endParaRPr>
          </a:p>
          <a:p>
            <a:endParaRPr lang="en-US" sz="2000" dirty="0">
              <a:solidFill>
                <a:schemeClr val="tx2"/>
              </a:solidFill>
            </a:endParaRPr>
          </a:p>
          <a:p>
            <a:pPr>
              <a:buFont typeface="Wingdings" panose="05000000000000000000" pitchFamily="2" charset="2"/>
              <a:buChar char="Ø"/>
            </a:pPr>
            <a:endParaRPr lang="en-US" dirty="0">
              <a:solidFill>
                <a:schemeClr val="tx2"/>
              </a:solidFill>
            </a:endParaRPr>
          </a:p>
        </p:txBody>
      </p:sp>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854550"/>
            <a:ext cx="9741568" cy="4370427"/>
          </a:xfrm>
          <a:prstGeom prst="rect">
            <a:avLst/>
          </a:prstGeom>
        </p:spPr>
        <p:txBody>
          <a:bodyPr wrap="square">
            <a:spAutoFit/>
          </a:bodyPr>
          <a:lstStyle/>
          <a:p>
            <a:pPr>
              <a:buFont typeface="Wingdings" panose="05000000000000000000" pitchFamily="2" charset="2"/>
              <a:buChar char="Ø"/>
            </a:pPr>
            <a:r>
              <a:rPr lang="en-US" sz="2200" dirty="0" smtClean="0"/>
              <a:t>Taking oral estrogen ,a </a:t>
            </a:r>
            <a:r>
              <a:rPr lang="en-US" sz="2200" dirty="0"/>
              <a:t>micronized form of estradiol , is readily absorbed from the small intestines</a:t>
            </a:r>
            <a:r>
              <a:rPr lang="en-US" sz="2200" dirty="0" smtClean="0"/>
              <a:t>.</a:t>
            </a:r>
          </a:p>
          <a:p>
            <a:pPr>
              <a:buFont typeface="Wingdings" panose="05000000000000000000" pitchFamily="2" charset="2"/>
              <a:buChar char="Ø"/>
            </a:pPr>
            <a:endParaRPr lang="en-US" sz="2200" dirty="0" smtClean="0"/>
          </a:p>
          <a:p>
            <a:pPr>
              <a:buFont typeface="Wingdings" panose="05000000000000000000" pitchFamily="2" charset="2"/>
              <a:buChar char="Ø"/>
            </a:pPr>
            <a:r>
              <a:rPr lang="en-US" sz="2200" dirty="0" smtClean="0"/>
              <a:t>In other routes of administration (non-oral) </a:t>
            </a:r>
            <a:r>
              <a:rPr lang="en-US" sz="2200" dirty="0"/>
              <a:t>No significant increase in triglycerides, CRP, sex hormone binding globulin, and BP compared to </a:t>
            </a:r>
            <a:r>
              <a:rPr lang="en-US" sz="2200" dirty="0" smtClean="0"/>
              <a:t>oral.</a:t>
            </a:r>
          </a:p>
          <a:p>
            <a:endParaRPr lang="en-US" sz="2200" dirty="0"/>
          </a:p>
          <a:p>
            <a:pPr>
              <a:buFont typeface="Wingdings" panose="05000000000000000000" pitchFamily="2" charset="2"/>
              <a:buChar char="Ø"/>
            </a:pPr>
            <a:r>
              <a:rPr lang="en-US" sz="2200" dirty="0" err="1"/>
              <a:t>Intravaginal</a:t>
            </a:r>
            <a:r>
              <a:rPr lang="en-US" sz="2200" dirty="0"/>
              <a:t> tablets and rings are sustained-release delivery systems that can maintain adequate estradiol concentrations. </a:t>
            </a:r>
            <a:r>
              <a:rPr lang="en-US" sz="2200" dirty="0" smtClean="0"/>
              <a:t>Most tablets and rings provide local estrogen ,but </a:t>
            </a:r>
            <a:r>
              <a:rPr lang="en-US" sz="2200" dirty="0" err="1" smtClean="0"/>
              <a:t>femring</a:t>
            </a:r>
            <a:r>
              <a:rPr lang="en-US" sz="2200" dirty="0" smtClean="0"/>
              <a:t> (estradiol acetate) is designed to achieve systemic estrogen concentrations. And is indicated for moderate to severe vasomotor symptoms.</a:t>
            </a:r>
            <a:endParaRPr lang="en-US" sz="2200"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progestins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000" dirty="0" smtClean="0">
                <a:solidFill>
                  <a:schemeClr val="accent6">
                    <a:lumMod val="50000"/>
                  </a:schemeClr>
                </a:solidFill>
              </a:rPr>
              <a:t>The most used oral </a:t>
            </a:r>
            <a:r>
              <a:rPr lang="en-US" sz="2000" dirty="0" err="1" smtClean="0">
                <a:solidFill>
                  <a:schemeClr val="accent6">
                    <a:lumMod val="50000"/>
                  </a:schemeClr>
                </a:solidFill>
              </a:rPr>
              <a:t>progestogens</a:t>
            </a:r>
            <a:r>
              <a:rPr lang="en-US" sz="2000" dirty="0" smtClean="0">
                <a:solidFill>
                  <a:schemeClr val="accent6">
                    <a:lumMod val="50000"/>
                  </a:schemeClr>
                </a:solidFill>
              </a:rPr>
              <a:t> are </a:t>
            </a:r>
            <a:r>
              <a:rPr lang="en-US" sz="2000" dirty="0" err="1" smtClean="0">
                <a:solidFill>
                  <a:schemeClr val="accent6">
                    <a:lumMod val="50000"/>
                  </a:schemeClr>
                </a:solidFill>
              </a:rPr>
              <a:t>medroxyprogestrone</a:t>
            </a:r>
            <a:r>
              <a:rPr lang="en-US" sz="2000" dirty="0" smtClean="0">
                <a:solidFill>
                  <a:schemeClr val="accent6">
                    <a:lumMod val="50000"/>
                  </a:schemeClr>
                </a:solidFill>
              </a:rPr>
              <a:t> acetate, micronized progesterone and </a:t>
            </a:r>
            <a:r>
              <a:rPr lang="en-US" sz="2000" dirty="0" err="1" smtClean="0">
                <a:solidFill>
                  <a:schemeClr val="accent6">
                    <a:lumMod val="50000"/>
                  </a:schemeClr>
                </a:solidFill>
              </a:rPr>
              <a:t>Norethindrone</a:t>
            </a:r>
            <a:r>
              <a:rPr lang="en-US" sz="2000" dirty="0" smtClean="0">
                <a:solidFill>
                  <a:schemeClr val="accent6">
                    <a:lumMod val="50000"/>
                  </a:schemeClr>
                </a:solidFill>
              </a:rPr>
              <a:t> </a:t>
            </a:r>
            <a:r>
              <a:rPr lang="en-US" sz="2000" dirty="0">
                <a:solidFill>
                  <a:schemeClr val="accent6">
                    <a:lumMod val="50000"/>
                  </a:schemeClr>
                </a:solidFill>
              </a:rPr>
              <a:t>(available as patch</a:t>
            </a:r>
            <a:r>
              <a:rPr lang="en-US" sz="2000" dirty="0" smtClean="0">
                <a:solidFill>
                  <a:schemeClr val="accent6">
                    <a:lumMod val="50000"/>
                  </a:schemeClr>
                </a:solidFill>
              </a:rPr>
              <a:t>) .</a:t>
            </a:r>
          </a:p>
          <a:p>
            <a:pPr>
              <a:buFont typeface="Wingdings" panose="05000000000000000000" pitchFamily="2" charset="2"/>
              <a:buChar char="Ø"/>
            </a:pPr>
            <a:r>
              <a:rPr lang="en-US" sz="2000" dirty="0">
                <a:solidFill>
                  <a:schemeClr val="accent6">
                    <a:lumMod val="50000"/>
                  </a:schemeClr>
                </a:solidFill>
              </a:rPr>
              <a:t>For women with a history of hysterectomy, use of </a:t>
            </a:r>
            <a:r>
              <a:rPr lang="en-US" sz="2000" dirty="0" err="1">
                <a:solidFill>
                  <a:schemeClr val="accent6">
                    <a:lumMod val="50000"/>
                  </a:schemeClr>
                </a:solidFill>
              </a:rPr>
              <a:t>progestogens</a:t>
            </a:r>
            <a:r>
              <a:rPr lang="en-US" sz="2000" dirty="0">
                <a:solidFill>
                  <a:schemeClr val="accent6">
                    <a:lumMod val="50000"/>
                  </a:schemeClr>
                </a:solidFill>
              </a:rPr>
              <a:t> is not indicated</a:t>
            </a:r>
            <a:r>
              <a:rPr lang="en-US" sz="2000" dirty="0" smtClean="0">
                <a:solidFill>
                  <a:schemeClr val="accent6">
                    <a:lumMod val="50000"/>
                  </a:schemeClr>
                </a:solidFill>
              </a:rPr>
              <a:t>.</a:t>
            </a:r>
            <a:endParaRPr lang="en-US" sz="2000" dirty="0">
              <a:solidFill>
                <a:schemeClr val="accent6">
                  <a:lumMod val="50000"/>
                </a:schemeClr>
              </a:solidFill>
            </a:endParaRPr>
          </a:p>
          <a:p>
            <a:pPr>
              <a:buFont typeface="Wingdings" panose="05000000000000000000" pitchFamily="2" charset="2"/>
              <a:buChar char="Ø"/>
            </a:pPr>
            <a:r>
              <a:rPr lang="en-US" sz="2000" dirty="0">
                <a:solidFill>
                  <a:schemeClr val="accent6">
                    <a:lumMod val="50000"/>
                  </a:schemeClr>
                </a:solidFill>
              </a:rPr>
              <a:t> However, in women with endometriosis who have had a hysterectomy, the use of a </a:t>
            </a:r>
            <a:r>
              <a:rPr lang="en-US" sz="2000" dirty="0" err="1">
                <a:solidFill>
                  <a:schemeClr val="accent6">
                    <a:lumMod val="50000"/>
                  </a:schemeClr>
                </a:solidFill>
              </a:rPr>
              <a:t>progestogen</a:t>
            </a:r>
            <a:r>
              <a:rPr lang="en-US" sz="2000" dirty="0">
                <a:solidFill>
                  <a:schemeClr val="accent6">
                    <a:lumMod val="50000"/>
                  </a:schemeClr>
                </a:solidFill>
              </a:rPr>
              <a:t> along with estrogen may minimize endometriosis </a:t>
            </a:r>
            <a:r>
              <a:rPr lang="en-US" sz="2000" dirty="0" smtClean="0">
                <a:solidFill>
                  <a:schemeClr val="accent6">
                    <a:lumMod val="50000"/>
                  </a:schemeClr>
                </a:solidFill>
              </a:rPr>
              <a:t>exacerbations</a:t>
            </a:r>
            <a:endParaRPr lang="en-US" sz="2000" dirty="0">
              <a:solidFill>
                <a:schemeClr val="accent6">
                  <a:lumMod val="50000"/>
                </a:schemeClr>
              </a:solidFill>
            </a:endParaRPr>
          </a:p>
          <a:p>
            <a:pPr>
              <a:buFont typeface="Wingdings" panose="05000000000000000000" pitchFamily="2" charset="2"/>
              <a:buChar char="Ø"/>
            </a:pPr>
            <a:r>
              <a:rPr lang="en-US" sz="2000" dirty="0">
                <a:solidFill>
                  <a:schemeClr val="accent6">
                    <a:lumMod val="50000"/>
                  </a:schemeClr>
                </a:solidFill>
              </a:rPr>
              <a:t>S/E :Irritability, weight gain, bloating, and </a:t>
            </a:r>
            <a:r>
              <a:rPr lang="en-US" sz="2000" dirty="0" smtClean="0">
                <a:solidFill>
                  <a:schemeClr val="accent6">
                    <a:lumMod val="50000"/>
                  </a:schemeClr>
                </a:solidFill>
              </a:rPr>
              <a:t>HA.</a:t>
            </a:r>
          </a:p>
          <a:p>
            <a:pPr>
              <a:buFont typeface="Wingdings" panose="05000000000000000000" pitchFamily="2" charset="2"/>
              <a:buChar char="Ø"/>
            </a:pPr>
            <a:endParaRPr lang="en-US" sz="2000" dirty="0">
              <a:solidFill>
                <a:schemeClr val="accent6">
                  <a:lumMod val="50000"/>
                </a:schemeClr>
              </a:solidFill>
            </a:endParaRPr>
          </a:p>
          <a:p>
            <a:pPr>
              <a:buFont typeface="Wingdings" panose="05000000000000000000" pitchFamily="2" charset="2"/>
              <a:buChar char="Ø"/>
            </a:pPr>
            <a:endParaRPr lang="en-US" sz="2000" dirty="0"/>
          </a:p>
          <a:p>
            <a:pPr>
              <a:buFont typeface="Wingdings" panose="05000000000000000000" pitchFamily="2" charset="2"/>
              <a:buChar char="Ø"/>
            </a:pPr>
            <a:endParaRPr lang="en-US" dirty="0"/>
          </a:p>
        </p:txBody>
      </p:sp>
      <p:sp>
        <p:nvSpPr>
          <p:cNvPr id="5" name="TextBox 4"/>
          <p:cNvSpPr txBox="1"/>
          <p:nvPr/>
        </p:nvSpPr>
        <p:spPr>
          <a:xfrm>
            <a:off x="7018986" y="5241701"/>
            <a:ext cx="2691684" cy="1200329"/>
          </a:xfrm>
          <a:prstGeom prst="rect">
            <a:avLst/>
          </a:prstGeom>
          <a:noFill/>
        </p:spPr>
        <p:txBody>
          <a:bodyPr wrap="square" rtlCol="0">
            <a:spAutoFit/>
          </a:bodyPr>
          <a:lstStyle/>
          <a:p>
            <a:r>
              <a:rPr lang="en-US" dirty="0" smtClean="0"/>
              <a:t>For women who haven’t undergone hysterectomy progestin should be added.</a:t>
            </a:r>
            <a:endParaRPr lang="en-US" dirty="0"/>
          </a:p>
        </p:txBody>
      </p:sp>
    </p:spTree>
    <p:extLst>
      <p:ext uri="{BB962C8B-B14F-4D97-AF65-F5344CB8AC3E}">
        <p14:creationId xmlns:p14="http://schemas.microsoft.com/office/powerpoint/2010/main" val="2998938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20" y="292127"/>
            <a:ext cx="9074804" cy="701581"/>
          </a:xfrm>
        </p:spPr>
        <p:txBody>
          <a:bodyPr>
            <a:noAutofit/>
          </a:bodyPr>
          <a:lstStyle/>
          <a:p>
            <a:r>
              <a:rPr lang="en-US" sz="2000" b="1" dirty="0"/>
              <a:t>Other Treatments for Menopause-Related Symptoms</a:t>
            </a:r>
            <a:br>
              <a:rPr lang="en-US" sz="2000" b="1" dirty="0"/>
            </a:br>
            <a:r>
              <a:rPr lang="en-US" sz="2000" b="1" dirty="0"/>
              <a:t/>
            </a:r>
            <a:br>
              <a:rPr lang="en-US" sz="2000" b="1" dirty="0"/>
            </a:br>
            <a:endParaRPr lang="en-US" sz="2000" dirty="0"/>
          </a:p>
        </p:txBody>
      </p:sp>
      <p:sp>
        <p:nvSpPr>
          <p:cNvPr id="3" name="Rectangle 2"/>
          <p:cNvSpPr/>
          <p:nvPr/>
        </p:nvSpPr>
        <p:spPr>
          <a:xfrm>
            <a:off x="236620" y="523947"/>
            <a:ext cx="10519611" cy="1938992"/>
          </a:xfrm>
          <a:prstGeom prst="rect">
            <a:avLst/>
          </a:prstGeom>
        </p:spPr>
        <p:txBody>
          <a:bodyPr wrap="square">
            <a:spAutoFit/>
          </a:bodyPr>
          <a:lstStyle/>
          <a:p>
            <a:r>
              <a:rPr lang="en-US" sz="2000" dirty="0"/>
              <a:t>Selective serotonin reuptake inhibitors </a:t>
            </a:r>
            <a:r>
              <a:rPr lang="en-US" sz="2000" dirty="0" err="1"/>
              <a:t>ex:Paroxitine</a:t>
            </a:r>
            <a:r>
              <a:rPr lang="en-US" sz="2000" dirty="0"/>
              <a:t> and serotonin norepinephrine reuptake inhibitor ex: Venlafaxine  are  first line  therapy for treatment of hot flushes in women for whom MHT is C/I </a:t>
            </a:r>
            <a:r>
              <a:rPr lang="en-US" sz="2000" dirty="0" smtClean="0"/>
              <a:t>.</a:t>
            </a:r>
          </a:p>
          <a:p>
            <a:r>
              <a:rPr lang="en-US" sz="2000" dirty="0" smtClean="0"/>
              <a:t>Clonidine can be effective but side affects are problematic (</a:t>
            </a:r>
            <a:r>
              <a:rPr lang="en-US" sz="2000" dirty="0" err="1" smtClean="0"/>
              <a:t>eg</a:t>
            </a:r>
            <a:r>
              <a:rPr lang="en-US" sz="2000" dirty="0" smtClean="0"/>
              <a:t>: sedation, dry mouth, hypotension).</a:t>
            </a:r>
            <a:endParaRPr lang="en-US" sz="2000" dirty="0"/>
          </a:p>
          <a:p>
            <a:endParaRPr lang="en-US" sz="2000" dirty="0"/>
          </a:p>
        </p:txBody>
      </p:sp>
      <p:pic>
        <p:nvPicPr>
          <p:cNvPr id="4" name="Content Placeholder 3">
            <a:extLst>
              <a:ext uri="{FF2B5EF4-FFF2-40B4-BE49-F238E27FC236}">
                <a16:creationId xmlns:a16="http://schemas.microsoft.com/office/drawing/2014/main" xmlns="" id="{43176F6A-385F-470B-9C4C-83159BCE5356}"/>
              </a:ext>
            </a:extLst>
          </p:cNvPr>
          <p:cNvPicPr>
            <a:picLocks noChangeAspect="1"/>
          </p:cNvPicPr>
          <p:nvPr/>
        </p:nvPicPr>
        <p:blipFill>
          <a:blip r:embed="rId2"/>
          <a:stretch>
            <a:fillRect/>
          </a:stretch>
        </p:blipFill>
        <p:spPr>
          <a:xfrm>
            <a:off x="236620" y="2316275"/>
            <a:ext cx="10743536" cy="4054642"/>
          </a:xfrm>
          <a:prstGeom prst="rect">
            <a:avLst/>
          </a:prstGeom>
        </p:spPr>
      </p:pic>
    </p:spTree>
    <p:extLst>
      <p:ext uri="{BB962C8B-B14F-4D97-AF65-F5344CB8AC3E}">
        <p14:creationId xmlns:p14="http://schemas.microsoft.com/office/powerpoint/2010/main" val="3268790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8" y="252981"/>
            <a:ext cx="9304421" cy="757671"/>
          </a:xfrm>
        </p:spPr>
        <p:txBody>
          <a:bodyPr>
            <a:normAutofit/>
          </a:bodyPr>
          <a:lstStyle/>
          <a:p>
            <a:r>
              <a:rPr lang="en-US" sz="2800" dirty="0"/>
              <a:t>SELECTIVE ESTROGEN RECEPTOR MODULATORS (SERMS)</a:t>
            </a:r>
          </a:p>
        </p:txBody>
      </p:sp>
      <p:sp>
        <p:nvSpPr>
          <p:cNvPr id="3" name="Rectangle 2"/>
          <p:cNvSpPr/>
          <p:nvPr/>
        </p:nvSpPr>
        <p:spPr>
          <a:xfrm>
            <a:off x="597568" y="1010652"/>
            <a:ext cx="10736179" cy="5016758"/>
          </a:xfrm>
          <a:prstGeom prst="rect">
            <a:avLst/>
          </a:prstGeom>
        </p:spPr>
        <p:txBody>
          <a:bodyPr wrap="square">
            <a:spAutoFit/>
          </a:bodyPr>
          <a:lstStyle/>
          <a:p>
            <a:pPr>
              <a:buFont typeface="Wingdings" panose="05000000000000000000" pitchFamily="2" charset="2"/>
              <a:buChar char="Ø"/>
            </a:pPr>
            <a:r>
              <a:rPr lang="en-US" sz="2000" dirty="0">
                <a:solidFill>
                  <a:schemeClr val="tx2">
                    <a:lumMod val="95000"/>
                    <a:lumOff val="5000"/>
                  </a:schemeClr>
                </a:solidFill>
              </a:rPr>
              <a:t>  </a:t>
            </a:r>
            <a:r>
              <a:rPr lang="en-US" sz="2000" dirty="0" err="1">
                <a:solidFill>
                  <a:schemeClr val="tx2">
                    <a:lumMod val="95000"/>
                    <a:lumOff val="5000"/>
                  </a:schemeClr>
                </a:solidFill>
              </a:rPr>
              <a:t>Nonsteroidal</a:t>
            </a:r>
            <a:r>
              <a:rPr lang="en-US" sz="2000" dirty="0">
                <a:solidFill>
                  <a:schemeClr val="tx2">
                    <a:lumMod val="95000"/>
                    <a:lumOff val="5000"/>
                  </a:schemeClr>
                </a:solidFill>
              </a:rPr>
              <a:t> compounds that are chemically distinct from estradiol. </a:t>
            </a:r>
          </a:p>
          <a:p>
            <a:pPr>
              <a:buFont typeface="Wingdings" panose="05000000000000000000" pitchFamily="2" charset="2"/>
              <a:buChar char="Ø"/>
            </a:pPr>
            <a:endParaRPr lang="en-US" sz="2000" dirty="0">
              <a:solidFill>
                <a:schemeClr val="tx2">
                  <a:lumMod val="95000"/>
                  <a:lumOff val="5000"/>
                </a:schemeClr>
              </a:solidFill>
            </a:endParaRPr>
          </a:p>
          <a:p>
            <a:pPr>
              <a:buFont typeface="Wingdings" panose="05000000000000000000" pitchFamily="2" charset="2"/>
              <a:buChar char="Ø"/>
            </a:pPr>
            <a:r>
              <a:rPr lang="en-US" sz="2000" dirty="0">
                <a:solidFill>
                  <a:schemeClr val="tx2">
                    <a:lumMod val="95000"/>
                    <a:lumOff val="5000"/>
                  </a:schemeClr>
                </a:solidFill>
              </a:rPr>
              <a:t>They act as estrogen agonists in some tissues, such as bone, and as estrogen antagonists in other tissues, such as breast .</a:t>
            </a:r>
            <a:br>
              <a:rPr lang="en-US" sz="2000" dirty="0">
                <a:solidFill>
                  <a:schemeClr val="tx2">
                    <a:lumMod val="95000"/>
                    <a:lumOff val="5000"/>
                  </a:schemeClr>
                </a:solidFill>
              </a:rPr>
            </a:br>
            <a:endParaRPr lang="en-US" sz="2000" dirty="0">
              <a:solidFill>
                <a:schemeClr val="tx2">
                  <a:lumMod val="95000"/>
                  <a:lumOff val="5000"/>
                </a:schemeClr>
              </a:solidFill>
            </a:endParaRPr>
          </a:p>
          <a:p>
            <a:pPr>
              <a:buFont typeface="Wingdings" panose="05000000000000000000" pitchFamily="2" charset="2"/>
              <a:buChar char="Ø"/>
            </a:pPr>
            <a:r>
              <a:rPr lang="en-US" sz="2000" dirty="0">
                <a:solidFill>
                  <a:schemeClr val="tx2">
                    <a:lumMod val="95000"/>
                    <a:lumOff val="5000"/>
                  </a:schemeClr>
                </a:solidFill>
              </a:rPr>
              <a:t> </a:t>
            </a:r>
            <a:r>
              <a:rPr lang="en-US" sz="2000" dirty="0" err="1">
                <a:solidFill>
                  <a:schemeClr val="tx2">
                    <a:lumMod val="95000"/>
                    <a:lumOff val="5000"/>
                  </a:schemeClr>
                </a:solidFill>
              </a:rPr>
              <a:t>Tamoxifen</a:t>
            </a:r>
            <a:r>
              <a:rPr lang="en-US" sz="2000" dirty="0">
                <a:solidFill>
                  <a:schemeClr val="tx2">
                    <a:lumMod val="95000"/>
                    <a:lumOff val="5000"/>
                  </a:schemeClr>
                </a:solidFill>
              </a:rPr>
              <a:t>  , the 1st generation SERM (a </a:t>
            </a:r>
            <a:r>
              <a:rPr lang="en-US" sz="2000" dirty="0" err="1">
                <a:solidFill>
                  <a:schemeClr val="tx2">
                    <a:lumMod val="95000"/>
                    <a:lumOff val="5000"/>
                  </a:schemeClr>
                </a:solidFill>
              </a:rPr>
              <a:t>nonsteroidal</a:t>
            </a:r>
            <a:r>
              <a:rPr lang="en-US" sz="2000" dirty="0">
                <a:solidFill>
                  <a:schemeClr val="tx2">
                    <a:lumMod val="95000"/>
                    <a:lumOff val="5000"/>
                  </a:schemeClr>
                </a:solidFill>
              </a:rPr>
              <a:t> </a:t>
            </a:r>
            <a:r>
              <a:rPr lang="en-US" sz="2000" dirty="0" err="1">
                <a:solidFill>
                  <a:schemeClr val="tx2">
                    <a:lumMod val="95000"/>
                    <a:lumOff val="5000"/>
                  </a:schemeClr>
                </a:solidFill>
              </a:rPr>
              <a:t>triphenylethylene</a:t>
            </a:r>
            <a:r>
              <a:rPr lang="en-US" sz="2000" dirty="0">
                <a:solidFill>
                  <a:schemeClr val="tx2">
                    <a:lumMod val="95000"/>
                    <a:lumOff val="5000"/>
                  </a:schemeClr>
                </a:solidFill>
              </a:rPr>
              <a:t> derivative), has estrogen antagonist activity on the breast and estrogen-like agonist activity on bone and endometrium. </a:t>
            </a:r>
          </a:p>
          <a:p>
            <a:pPr>
              <a:buFont typeface="Wingdings" panose="05000000000000000000" pitchFamily="2" charset="2"/>
              <a:buChar char="Ø"/>
            </a:pPr>
            <a:endParaRPr lang="en-US" sz="2000" dirty="0">
              <a:solidFill>
                <a:schemeClr val="tx2">
                  <a:lumMod val="95000"/>
                  <a:lumOff val="5000"/>
                </a:schemeClr>
              </a:solidFill>
            </a:endParaRPr>
          </a:p>
          <a:p>
            <a:pPr>
              <a:buFont typeface="Wingdings" panose="05000000000000000000" pitchFamily="2" charset="2"/>
              <a:buChar char="Ø"/>
            </a:pPr>
            <a:r>
              <a:rPr lang="en-US" sz="2000" dirty="0" err="1">
                <a:solidFill>
                  <a:schemeClr val="tx2">
                    <a:lumMod val="95000"/>
                    <a:lumOff val="5000"/>
                  </a:schemeClr>
                </a:solidFill>
              </a:rPr>
              <a:t>Raloxifene</a:t>
            </a:r>
            <a:r>
              <a:rPr lang="en-US" sz="2000" dirty="0">
                <a:solidFill>
                  <a:schemeClr val="tx2">
                    <a:lumMod val="95000"/>
                    <a:lumOff val="5000"/>
                  </a:schemeClr>
                </a:solidFill>
              </a:rPr>
              <a:t> 2nd generation SERM , it is used to reduce the risk of postmenopausal osteoporosis and invasive breast cancer in woman with osteoporosis, and also for treatment of postmenopausal osteoporosis. 60mg once daily.</a:t>
            </a:r>
          </a:p>
          <a:p>
            <a:endParaRPr lang="en-US" sz="2000" dirty="0">
              <a:solidFill>
                <a:schemeClr val="tx2">
                  <a:lumMod val="95000"/>
                  <a:lumOff val="5000"/>
                </a:schemeClr>
              </a:solidFill>
            </a:endParaRPr>
          </a:p>
          <a:p>
            <a:pPr>
              <a:buFont typeface="Wingdings" panose="05000000000000000000" pitchFamily="2" charset="2"/>
              <a:buChar char="Ø"/>
            </a:pPr>
            <a:r>
              <a:rPr lang="en-US" sz="2000" dirty="0">
                <a:solidFill>
                  <a:schemeClr val="tx2">
                    <a:lumMod val="95000"/>
                    <a:lumOff val="5000"/>
                  </a:schemeClr>
                </a:solidFill>
              </a:rPr>
              <a:t>However, </a:t>
            </a:r>
            <a:r>
              <a:rPr lang="en-US" sz="2000" dirty="0" err="1">
                <a:solidFill>
                  <a:schemeClr val="tx2">
                    <a:lumMod val="95000"/>
                    <a:lumOff val="5000"/>
                  </a:schemeClr>
                </a:solidFill>
              </a:rPr>
              <a:t>Raloxifene</a:t>
            </a:r>
            <a:r>
              <a:rPr lang="en-US" sz="2000" dirty="0">
                <a:solidFill>
                  <a:schemeClr val="tx2">
                    <a:lumMod val="95000"/>
                    <a:lumOff val="5000"/>
                  </a:schemeClr>
                </a:solidFill>
              </a:rPr>
              <a:t> has an increased incidence of hot flushes compared to placebo.</a:t>
            </a:r>
          </a:p>
          <a:p>
            <a:pPr>
              <a:buFont typeface="Wingdings" panose="05000000000000000000" pitchFamily="2" charset="2"/>
              <a:buChar char="Ø"/>
            </a:pPr>
            <a:endParaRPr lang="en-US" sz="2000" dirty="0">
              <a:solidFill>
                <a:schemeClr val="tx2">
                  <a:lumMod val="95000"/>
                  <a:lumOff val="5000"/>
                </a:schemeClr>
              </a:solidFill>
            </a:endParaRPr>
          </a:p>
          <a:p>
            <a:pPr>
              <a:buFont typeface="Wingdings" panose="05000000000000000000" pitchFamily="2" charset="2"/>
              <a:buChar char="Ø"/>
            </a:pPr>
            <a:r>
              <a:rPr lang="en-US" sz="2000" dirty="0">
                <a:solidFill>
                  <a:schemeClr val="tx2">
                    <a:lumMod val="95000"/>
                    <a:lumOff val="5000"/>
                  </a:schemeClr>
                </a:solidFill>
              </a:rPr>
              <a:t>SERMs alone do not alleviate, and may even exacerbate vasomotor </a:t>
            </a:r>
            <a:r>
              <a:rPr lang="en-US" sz="2000" dirty="0" smtClean="0">
                <a:solidFill>
                  <a:schemeClr val="tx2">
                    <a:lumMod val="95000"/>
                    <a:lumOff val="5000"/>
                  </a:schemeClr>
                </a:solidFill>
              </a:rPr>
              <a:t>symptoms.</a:t>
            </a:r>
            <a:endParaRPr lang="en-US" sz="2000" dirty="0">
              <a:solidFill>
                <a:schemeClr val="tx2">
                  <a:lumMod val="95000"/>
                  <a:lumOff val="5000"/>
                </a:schemeClr>
              </a:solidFill>
            </a:endParaRPr>
          </a:p>
        </p:txBody>
      </p:sp>
    </p:spTree>
    <p:extLst>
      <p:ext uri="{BB962C8B-B14F-4D97-AF65-F5344CB8AC3E}">
        <p14:creationId xmlns:p14="http://schemas.microsoft.com/office/powerpoint/2010/main" val="4256756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2631" y="1312039"/>
            <a:ext cx="10282989" cy="3139321"/>
          </a:xfrm>
          <a:prstGeom prst="rect">
            <a:avLst/>
          </a:prstGeom>
        </p:spPr>
        <p:txBody>
          <a:bodyPr wrap="square">
            <a:spAutoFit/>
          </a:bodyPr>
          <a:lstStyle/>
          <a:p>
            <a:pPr>
              <a:buFont typeface="Wingdings" panose="05000000000000000000" pitchFamily="2" charset="2"/>
              <a:buChar char="Ø"/>
            </a:pPr>
            <a:r>
              <a:rPr lang="en-US" sz="2200" dirty="0" err="1">
                <a:solidFill>
                  <a:schemeClr val="tx2">
                    <a:lumMod val="95000"/>
                    <a:lumOff val="5000"/>
                  </a:schemeClr>
                </a:solidFill>
              </a:rPr>
              <a:t>Ospemifene</a:t>
            </a:r>
            <a:r>
              <a:rPr lang="en-US" sz="2200" dirty="0">
                <a:solidFill>
                  <a:schemeClr val="tx2">
                    <a:lumMod val="95000"/>
                    <a:lumOff val="5000"/>
                  </a:schemeClr>
                </a:solidFill>
              </a:rPr>
              <a:t> is an </a:t>
            </a:r>
            <a:r>
              <a:rPr lang="en-US" sz="2200" dirty="0" smtClean="0">
                <a:solidFill>
                  <a:schemeClr val="tx2">
                    <a:lumMod val="95000"/>
                    <a:lumOff val="5000"/>
                  </a:schemeClr>
                </a:solidFill>
              </a:rPr>
              <a:t>orally administered </a:t>
            </a:r>
            <a:r>
              <a:rPr lang="en-US" sz="2200" dirty="0">
                <a:solidFill>
                  <a:schemeClr val="tx2">
                    <a:lumMod val="95000"/>
                    <a:lumOff val="5000"/>
                  </a:schemeClr>
                </a:solidFill>
              </a:rPr>
              <a:t>3rd generation SERM approved by the FDA for the treatment of moderate-to-severe dyspareunia from menopausal vulvar and vaginal atrophy. </a:t>
            </a:r>
          </a:p>
          <a:p>
            <a:pPr>
              <a:buFont typeface="Wingdings" panose="05000000000000000000" pitchFamily="2" charset="2"/>
              <a:buChar char="Ø"/>
            </a:pPr>
            <a:endParaRPr lang="en-US" sz="2200" dirty="0">
              <a:solidFill>
                <a:schemeClr val="tx2">
                  <a:lumMod val="95000"/>
                  <a:lumOff val="5000"/>
                </a:schemeClr>
              </a:solidFill>
            </a:endParaRPr>
          </a:p>
          <a:p>
            <a:pPr>
              <a:buFont typeface="Wingdings" panose="05000000000000000000" pitchFamily="2" charset="2"/>
              <a:buChar char="Ø"/>
            </a:pPr>
            <a:r>
              <a:rPr lang="en-US" sz="2200" dirty="0">
                <a:solidFill>
                  <a:schemeClr val="tx2">
                    <a:lumMod val="95000"/>
                    <a:lumOff val="5000"/>
                  </a:schemeClr>
                </a:solidFill>
              </a:rPr>
              <a:t>Box warning:  increased risk of endometrial hyperplasia and endometrial cancer in a woman with a uterus </a:t>
            </a:r>
            <a:r>
              <a:rPr lang="en-US" sz="2200" dirty="0" smtClean="0">
                <a:solidFill>
                  <a:schemeClr val="tx2">
                    <a:lumMod val="95000"/>
                    <a:lumOff val="5000"/>
                  </a:schemeClr>
                </a:solidFill>
              </a:rPr>
              <a:t>( estrogen agonist in the endometrium)who don’t take </a:t>
            </a:r>
            <a:r>
              <a:rPr lang="en-US" sz="2200" dirty="0" err="1" smtClean="0">
                <a:solidFill>
                  <a:schemeClr val="tx2">
                    <a:lumMod val="95000"/>
                    <a:lumOff val="5000"/>
                  </a:schemeClr>
                </a:solidFill>
              </a:rPr>
              <a:t>progetins</a:t>
            </a:r>
            <a:r>
              <a:rPr lang="en-US" sz="2200" dirty="0" smtClean="0">
                <a:solidFill>
                  <a:schemeClr val="tx2">
                    <a:lumMod val="95000"/>
                    <a:lumOff val="5000"/>
                  </a:schemeClr>
                </a:solidFill>
              </a:rPr>
              <a:t> with it</a:t>
            </a:r>
            <a:endParaRPr lang="en-US" sz="2200" dirty="0">
              <a:solidFill>
                <a:schemeClr val="tx2">
                  <a:lumMod val="95000"/>
                  <a:lumOff val="5000"/>
                </a:schemeClr>
              </a:solidFill>
            </a:endParaRPr>
          </a:p>
          <a:p>
            <a:pPr>
              <a:buFont typeface="Wingdings" panose="05000000000000000000" pitchFamily="2" charset="2"/>
              <a:buChar char="Ø"/>
            </a:pPr>
            <a:endParaRPr lang="en-US" sz="2200" dirty="0">
              <a:solidFill>
                <a:schemeClr val="tx2">
                  <a:lumMod val="95000"/>
                  <a:lumOff val="5000"/>
                </a:schemeClr>
              </a:solidFill>
            </a:endParaRPr>
          </a:p>
          <a:p>
            <a:pPr>
              <a:buFont typeface="Wingdings" panose="05000000000000000000" pitchFamily="2" charset="2"/>
              <a:buChar char="Ø"/>
            </a:pPr>
            <a:r>
              <a:rPr lang="en-US" sz="2200" dirty="0">
                <a:solidFill>
                  <a:schemeClr val="tx2">
                    <a:lumMod val="95000"/>
                    <a:lumOff val="5000"/>
                  </a:schemeClr>
                </a:solidFill>
              </a:rPr>
              <a:t>possible risk of stroke and venous thromboembolism</a:t>
            </a:r>
            <a:r>
              <a:rPr lang="en-US" sz="2200" dirty="0" smtClean="0">
                <a:solidFill>
                  <a:schemeClr val="tx2">
                    <a:lumMod val="95000"/>
                    <a:lumOff val="5000"/>
                  </a:schemeClr>
                </a:solidFill>
              </a:rPr>
              <a:t>. It also increases hot flashes.</a:t>
            </a:r>
            <a:endParaRPr lang="en-US" sz="2200" dirty="0">
              <a:solidFill>
                <a:schemeClr val="tx2">
                  <a:lumMod val="95000"/>
                  <a:lumOff val="5000"/>
                </a:schemeClr>
              </a:solidFill>
            </a:endParaRPr>
          </a:p>
        </p:txBody>
      </p:sp>
    </p:spTree>
    <p:extLst>
      <p:ext uri="{BB962C8B-B14F-4D97-AF65-F5344CB8AC3E}">
        <p14:creationId xmlns:p14="http://schemas.microsoft.com/office/powerpoint/2010/main" val="1364189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90" y="156728"/>
            <a:ext cx="10058400" cy="1188720"/>
          </a:xfrm>
        </p:spPr>
        <p:txBody>
          <a:bodyPr/>
          <a:lstStyle/>
          <a:p>
            <a:r>
              <a:rPr lang="en-US" dirty="0" err="1"/>
              <a:t>Tibolone</a:t>
            </a:r>
            <a:endParaRPr lang="en-US" dirty="0"/>
          </a:p>
        </p:txBody>
      </p:sp>
      <p:sp>
        <p:nvSpPr>
          <p:cNvPr id="3" name="Rectangle 2"/>
          <p:cNvSpPr/>
          <p:nvPr/>
        </p:nvSpPr>
        <p:spPr>
          <a:xfrm>
            <a:off x="509336" y="1738207"/>
            <a:ext cx="11197390" cy="2862322"/>
          </a:xfrm>
          <a:prstGeom prst="rect">
            <a:avLst/>
          </a:prstGeom>
        </p:spPr>
        <p:txBody>
          <a:bodyPr wrap="square">
            <a:spAutoFit/>
          </a:bodyPr>
          <a:lstStyle/>
          <a:p>
            <a:pPr>
              <a:buFont typeface="Wingdings" panose="05000000000000000000" pitchFamily="2" charset="2"/>
              <a:buChar char="Ø"/>
            </a:pPr>
            <a:r>
              <a:rPr lang="en-US" sz="2000" dirty="0">
                <a:solidFill>
                  <a:schemeClr val="accent6">
                    <a:lumMod val="50000"/>
                  </a:schemeClr>
                </a:solidFill>
              </a:rPr>
              <a:t>Is a </a:t>
            </a:r>
            <a:r>
              <a:rPr lang="en-US" sz="2000" dirty="0" err="1">
                <a:solidFill>
                  <a:schemeClr val="accent6">
                    <a:lumMod val="50000"/>
                  </a:schemeClr>
                </a:solidFill>
              </a:rPr>
              <a:t>gonadomimetic</a:t>
            </a:r>
            <a:r>
              <a:rPr lang="en-US" sz="2000" dirty="0">
                <a:solidFill>
                  <a:schemeClr val="accent6">
                    <a:lumMod val="50000"/>
                  </a:schemeClr>
                </a:solidFill>
              </a:rPr>
              <a:t> synthetic steroid  with combined estrogenic, </a:t>
            </a:r>
            <a:r>
              <a:rPr lang="en-US" sz="2000" dirty="0" err="1">
                <a:solidFill>
                  <a:schemeClr val="accent6">
                    <a:lumMod val="50000"/>
                  </a:schemeClr>
                </a:solidFill>
              </a:rPr>
              <a:t>progestogenic</a:t>
            </a:r>
            <a:r>
              <a:rPr lang="en-US" sz="2000" dirty="0">
                <a:solidFill>
                  <a:schemeClr val="accent6">
                    <a:lumMod val="50000"/>
                  </a:schemeClr>
                </a:solidFill>
              </a:rPr>
              <a:t>, and androgenic activity. </a:t>
            </a:r>
            <a:endParaRPr lang="en-US" sz="2000" dirty="0" smtClean="0">
              <a:solidFill>
                <a:schemeClr val="accent6">
                  <a:lumMod val="50000"/>
                </a:schemeClr>
              </a:solidFill>
            </a:endParaRPr>
          </a:p>
          <a:p>
            <a:pPr>
              <a:buFont typeface="Wingdings" panose="05000000000000000000" pitchFamily="2" charset="2"/>
              <a:buChar char="Ø"/>
            </a:pPr>
            <a:r>
              <a:rPr lang="en-US" sz="2000" dirty="0" smtClean="0">
                <a:solidFill>
                  <a:schemeClr val="accent6">
                    <a:lumMod val="50000"/>
                  </a:schemeClr>
                </a:solidFill>
              </a:rPr>
              <a:t>Beneficial </a:t>
            </a:r>
            <a:r>
              <a:rPr lang="en-US" sz="2000" dirty="0">
                <a:solidFill>
                  <a:schemeClr val="accent6">
                    <a:lumMod val="50000"/>
                  </a:schemeClr>
                </a:solidFill>
              </a:rPr>
              <a:t>effects </a:t>
            </a:r>
            <a:r>
              <a:rPr lang="en-US" sz="2000" dirty="0" smtClean="0">
                <a:solidFill>
                  <a:schemeClr val="accent6">
                    <a:lumMod val="50000"/>
                  </a:schemeClr>
                </a:solidFill>
              </a:rPr>
              <a:t>on </a:t>
            </a:r>
            <a:r>
              <a:rPr lang="en-US" sz="2000" dirty="0">
                <a:solidFill>
                  <a:schemeClr val="accent6">
                    <a:lumMod val="50000"/>
                  </a:schemeClr>
                </a:solidFill>
              </a:rPr>
              <a:t>mood and improves menopausal symptoms and vaginal atrophy.</a:t>
            </a:r>
            <a:br>
              <a:rPr lang="en-US" sz="2000" dirty="0">
                <a:solidFill>
                  <a:schemeClr val="accent6">
                    <a:lumMod val="50000"/>
                  </a:schemeClr>
                </a:solidFill>
              </a:rPr>
            </a:br>
            <a:endParaRPr lang="en-US" sz="2000" dirty="0">
              <a:solidFill>
                <a:schemeClr val="accent6">
                  <a:lumMod val="50000"/>
                </a:schemeClr>
              </a:solidFill>
            </a:endParaRPr>
          </a:p>
          <a:p>
            <a:pPr>
              <a:buFont typeface="Wingdings" panose="05000000000000000000" pitchFamily="2" charset="2"/>
              <a:buChar char="Ø"/>
            </a:pPr>
            <a:r>
              <a:rPr lang="en-US" sz="2000" dirty="0">
                <a:solidFill>
                  <a:schemeClr val="accent6">
                    <a:lumMod val="50000"/>
                  </a:schemeClr>
                </a:solidFill>
              </a:rPr>
              <a:t>Protects against bone loss and significantly reduces the risk of vertebral fractures in postmenopausal women with osteoporosis.</a:t>
            </a:r>
            <a:br>
              <a:rPr lang="en-US" sz="2000" dirty="0">
                <a:solidFill>
                  <a:schemeClr val="accent6">
                    <a:lumMod val="50000"/>
                  </a:schemeClr>
                </a:solidFill>
              </a:rPr>
            </a:br>
            <a:endParaRPr lang="en-US" sz="2000" dirty="0">
              <a:solidFill>
                <a:schemeClr val="accent6">
                  <a:lumMod val="50000"/>
                </a:schemeClr>
              </a:solidFill>
            </a:endParaRPr>
          </a:p>
          <a:p>
            <a:pPr>
              <a:buFont typeface="Wingdings" panose="05000000000000000000" pitchFamily="2" charset="2"/>
              <a:buChar char="Ø"/>
            </a:pPr>
            <a:r>
              <a:rPr lang="en-US" sz="2000" dirty="0">
                <a:solidFill>
                  <a:schemeClr val="accent6">
                    <a:lumMod val="50000"/>
                  </a:schemeClr>
                </a:solidFill>
              </a:rPr>
              <a:t> Decrease the risk of breast cancer and colon cancer in healthy women aged 60 to 85 years.</a:t>
            </a:r>
            <a:br>
              <a:rPr lang="en-US" sz="2000" dirty="0">
                <a:solidFill>
                  <a:schemeClr val="accent6">
                    <a:lumMod val="50000"/>
                  </a:schemeClr>
                </a:solidFill>
              </a:rPr>
            </a:br>
            <a:r>
              <a:rPr lang="en-US" sz="2000" dirty="0" smtClean="0">
                <a:solidFill>
                  <a:schemeClr val="accent6">
                    <a:lumMod val="50000"/>
                  </a:schemeClr>
                </a:solidFill>
              </a:rPr>
              <a:t>.</a:t>
            </a:r>
            <a:endParaRPr lang="en-US" sz="2000" dirty="0">
              <a:solidFill>
                <a:schemeClr val="accent6">
                  <a:lumMod val="50000"/>
                </a:schemeClr>
              </a:solidFill>
            </a:endParaRPr>
          </a:p>
        </p:txBody>
      </p:sp>
    </p:spTree>
    <p:extLst>
      <p:ext uri="{BB962C8B-B14F-4D97-AF65-F5344CB8AC3E}">
        <p14:creationId xmlns:p14="http://schemas.microsoft.com/office/powerpoint/2010/main" val="192354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8094" y="1588765"/>
            <a:ext cx="8369968" cy="2862322"/>
          </a:xfrm>
          <a:prstGeom prst="rect">
            <a:avLst/>
          </a:prstGeom>
        </p:spPr>
        <p:txBody>
          <a:bodyPr wrap="square">
            <a:spAutoFit/>
          </a:bodyPr>
          <a:lstStyle/>
          <a:p>
            <a:pPr>
              <a:buFont typeface="Wingdings" panose="05000000000000000000" pitchFamily="2" charset="2"/>
              <a:buChar char="Ø"/>
            </a:pPr>
            <a:r>
              <a:rPr lang="en-US" sz="2000" dirty="0">
                <a:solidFill>
                  <a:schemeClr val="accent6">
                    <a:lumMod val="50000"/>
                  </a:schemeClr>
                </a:solidFill>
              </a:rPr>
              <a:t>Most commonly S/E : weight gain and bloating.</a:t>
            </a:r>
          </a:p>
          <a:p>
            <a:pPr>
              <a:buFont typeface="Wingdings" panose="05000000000000000000" pitchFamily="2" charset="2"/>
              <a:buChar char="Ø"/>
            </a:pPr>
            <a:endParaRPr lang="en-US" sz="2000" dirty="0">
              <a:solidFill>
                <a:schemeClr val="accent6">
                  <a:lumMod val="50000"/>
                </a:schemeClr>
              </a:solidFill>
            </a:endParaRPr>
          </a:p>
          <a:p>
            <a:pPr>
              <a:buFont typeface="Wingdings" panose="05000000000000000000" pitchFamily="2" charset="2"/>
              <a:buChar char="Ø"/>
            </a:pPr>
            <a:r>
              <a:rPr lang="en-US" sz="2000" dirty="0">
                <a:solidFill>
                  <a:schemeClr val="accent6">
                    <a:lumMod val="50000"/>
                  </a:schemeClr>
                </a:solidFill>
              </a:rPr>
              <a:t> Increased risk of stroke in elderly women .</a:t>
            </a:r>
          </a:p>
          <a:p>
            <a:pPr>
              <a:buFont typeface="Wingdings" panose="05000000000000000000" pitchFamily="2" charset="2"/>
              <a:buChar char="Ø"/>
            </a:pPr>
            <a:endParaRPr lang="en-US" sz="2000" dirty="0">
              <a:solidFill>
                <a:schemeClr val="accent6">
                  <a:lumMod val="50000"/>
                </a:schemeClr>
              </a:solidFill>
            </a:endParaRPr>
          </a:p>
          <a:p>
            <a:pPr>
              <a:buFont typeface="Wingdings" panose="05000000000000000000" pitchFamily="2" charset="2"/>
              <a:buChar char="Ø"/>
            </a:pPr>
            <a:r>
              <a:rPr lang="en-US" sz="2000" dirty="0">
                <a:solidFill>
                  <a:schemeClr val="accent6">
                    <a:lumMod val="50000"/>
                  </a:schemeClr>
                </a:solidFill>
              </a:rPr>
              <a:t>Breast cancer recurrence in breast cancer patients with vasomotor symptoms.</a:t>
            </a:r>
          </a:p>
          <a:p>
            <a:pPr>
              <a:buFont typeface="Wingdings" panose="05000000000000000000" pitchFamily="2" charset="2"/>
              <a:buChar char="Ø"/>
            </a:pPr>
            <a:endParaRPr lang="en-US" sz="2000" dirty="0">
              <a:solidFill>
                <a:schemeClr val="accent6">
                  <a:lumMod val="50000"/>
                </a:schemeClr>
              </a:solidFill>
            </a:endParaRPr>
          </a:p>
          <a:p>
            <a:pPr>
              <a:buFont typeface="Wingdings" panose="05000000000000000000" pitchFamily="2" charset="2"/>
              <a:buChar char="Ø"/>
            </a:pPr>
            <a:r>
              <a:rPr lang="en-US" sz="2000" dirty="0">
                <a:solidFill>
                  <a:schemeClr val="accent6">
                    <a:lumMod val="50000"/>
                  </a:schemeClr>
                </a:solidFill>
              </a:rPr>
              <a:t> Lowers concentrations of total cholesterol, triglycerides, and lipoprotein (a) but may decrease high-density lipoprotein (HDL</a:t>
            </a:r>
            <a:r>
              <a:rPr lang="en-US" sz="2000" dirty="0" smtClean="0">
                <a:solidFill>
                  <a:schemeClr val="accent6">
                    <a:lumMod val="50000"/>
                  </a:schemeClr>
                </a:solidFill>
              </a:rPr>
              <a:t>).</a:t>
            </a:r>
            <a:endParaRPr lang="en-US" sz="2000" dirty="0">
              <a:solidFill>
                <a:schemeClr val="accent6">
                  <a:lumMod val="50000"/>
                </a:schemeClr>
              </a:solidFill>
            </a:endParaRPr>
          </a:p>
        </p:txBody>
      </p:sp>
    </p:spTree>
    <p:extLst>
      <p:ext uri="{BB962C8B-B14F-4D97-AF65-F5344CB8AC3E}">
        <p14:creationId xmlns:p14="http://schemas.microsoft.com/office/powerpoint/2010/main" val="961810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remedies </a:t>
            </a:r>
            <a:br>
              <a:rPr lang="en-US" dirty="0"/>
            </a:br>
            <a:r>
              <a:rPr lang="en-US" dirty="0"/>
              <a:t>Phytoestrogen</a:t>
            </a:r>
          </a:p>
        </p:txBody>
      </p:sp>
      <p:sp>
        <p:nvSpPr>
          <p:cNvPr id="3" name="Rectangle 2"/>
          <p:cNvSpPr/>
          <p:nvPr/>
        </p:nvSpPr>
        <p:spPr>
          <a:xfrm>
            <a:off x="1066800" y="1949440"/>
            <a:ext cx="10639926" cy="5016758"/>
          </a:xfrm>
          <a:prstGeom prst="rect">
            <a:avLst/>
          </a:prstGeom>
        </p:spPr>
        <p:txBody>
          <a:bodyPr wrap="square">
            <a:spAutoFit/>
          </a:bodyPr>
          <a:lstStyle/>
          <a:p>
            <a:pPr>
              <a:buFont typeface="Wingdings" panose="05000000000000000000" pitchFamily="2" charset="2"/>
              <a:buChar char="Ø"/>
            </a:pPr>
            <a:r>
              <a:rPr lang="en-US" sz="2000" dirty="0">
                <a:solidFill>
                  <a:schemeClr val="tx2"/>
                </a:solidFill>
              </a:rPr>
              <a:t> Mild estrogenic effects in postmenopausal women.</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Decrease LDL and triglyceride with no significant change in HDL.</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BMD may be improved by phytoestrogens.</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 Common S/E : constipation, bloating, and nausea.</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A recent meta-analysis reported that phytoestrogen use is not associated with increased rates of endometrial cancer, vaginal bleeding, and breast cancer</a:t>
            </a:r>
            <a:r>
              <a:rPr lang="en-US" sz="2000" dirty="0" smtClean="0">
                <a:solidFill>
                  <a:schemeClr val="tx2"/>
                </a:solidFill>
              </a:rPr>
              <a:t>.</a:t>
            </a:r>
          </a:p>
          <a:p>
            <a:pPr>
              <a:buFont typeface="Wingdings" panose="05000000000000000000" pitchFamily="2" charset="2"/>
              <a:buChar char="Ø"/>
            </a:pPr>
            <a:endParaRPr lang="en-US" sz="2000" dirty="0" smtClean="0">
              <a:solidFill>
                <a:schemeClr val="tx2"/>
              </a:solidFill>
            </a:endParaRPr>
          </a:p>
          <a:p>
            <a:pPr>
              <a:buFont typeface="Wingdings" panose="05000000000000000000" pitchFamily="2" charset="2"/>
              <a:buChar char="Ø"/>
            </a:pPr>
            <a:r>
              <a:rPr lang="en-US" sz="2000" dirty="0" smtClean="0">
                <a:solidFill>
                  <a:schemeClr val="tx2"/>
                </a:solidFill>
              </a:rPr>
              <a:t>Black cohosh: </a:t>
            </a:r>
            <a:r>
              <a:rPr lang="en-US" sz="2000" dirty="0">
                <a:solidFill>
                  <a:schemeClr val="tx2"/>
                </a:solidFill>
              </a:rPr>
              <a:t> Widely used herbal supplement, may not offer substantial benefits for relief of vasomotor </a:t>
            </a:r>
            <a:r>
              <a:rPr lang="en-US" sz="2000" dirty="0" smtClean="0">
                <a:solidFill>
                  <a:schemeClr val="tx2"/>
                </a:solidFill>
              </a:rPr>
              <a:t>symptoms , Does </a:t>
            </a:r>
            <a:r>
              <a:rPr lang="en-US" sz="2000" dirty="0">
                <a:solidFill>
                  <a:schemeClr val="tx2"/>
                </a:solidFill>
              </a:rPr>
              <a:t>not appear to have strong intrinsic estrogenic properties but may act through the serotonergic </a:t>
            </a:r>
            <a:r>
              <a:rPr lang="en-US" sz="2000" dirty="0" smtClean="0">
                <a:solidFill>
                  <a:schemeClr val="tx2"/>
                </a:solidFill>
              </a:rPr>
              <a:t>system, it appears </a:t>
            </a:r>
            <a:r>
              <a:rPr lang="en-US" sz="2000" dirty="0">
                <a:solidFill>
                  <a:schemeClr val="tx2"/>
                </a:solidFill>
              </a:rPr>
              <a:t>to be generally well tolerated, although hepatotoxicity has been reported.</a:t>
            </a:r>
          </a:p>
          <a:p>
            <a:pPr>
              <a:buFont typeface="Wingdings" panose="05000000000000000000" pitchFamily="2" charset="2"/>
              <a:buChar char="Ø"/>
            </a:pPr>
            <a:endParaRPr lang="en-US" sz="2000" dirty="0">
              <a:solidFill>
                <a:schemeClr val="tx2"/>
              </a:solidFill>
            </a:endParaRPr>
          </a:p>
        </p:txBody>
      </p:sp>
    </p:spTree>
    <p:extLst>
      <p:ext uri="{BB962C8B-B14F-4D97-AF65-F5344CB8AC3E}">
        <p14:creationId xmlns:p14="http://schemas.microsoft.com/office/powerpoint/2010/main" val="2724762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solidFill>
              </a:rPr>
              <a:t>Risks from the use of </a:t>
            </a:r>
            <a:r>
              <a:rPr lang="en-US" dirty="0" smtClean="0">
                <a:solidFill>
                  <a:schemeClr val="accent1"/>
                </a:solidFill>
              </a:rPr>
              <a:t>MHT</a:t>
            </a:r>
            <a:br>
              <a:rPr lang="en-US" dirty="0" smtClean="0">
                <a:solidFill>
                  <a:schemeClr val="accent1"/>
                </a:solidFill>
              </a:rPr>
            </a:br>
            <a:r>
              <a:rPr lang="en-US" dirty="0">
                <a:solidFill>
                  <a:schemeClr val="accent1"/>
                </a:solidFill>
              </a:rPr>
              <a:t/>
            </a:r>
            <a:br>
              <a:rPr lang="en-US" dirty="0">
                <a:solidFill>
                  <a:schemeClr val="accent1"/>
                </a:solidFill>
              </a:rPr>
            </a:br>
            <a:r>
              <a:rPr lang="en-US" dirty="0" smtClean="0">
                <a:solidFill>
                  <a:schemeClr val="accent1"/>
                </a:solidFill>
              </a:rPr>
              <a:t>coronary heart diseases</a:t>
            </a:r>
            <a:endParaRPr lang="en-US" dirty="0"/>
          </a:p>
        </p:txBody>
      </p:sp>
      <p:sp>
        <p:nvSpPr>
          <p:cNvPr id="3" name="Rectangle 2"/>
          <p:cNvSpPr/>
          <p:nvPr/>
        </p:nvSpPr>
        <p:spPr>
          <a:xfrm>
            <a:off x="1066799" y="1981585"/>
            <a:ext cx="9390845" cy="3170099"/>
          </a:xfrm>
          <a:prstGeom prst="rect">
            <a:avLst/>
          </a:prstGeom>
        </p:spPr>
        <p:txBody>
          <a:bodyPr wrap="square">
            <a:spAutoFit/>
          </a:bodyPr>
          <a:lstStyle/>
          <a:p>
            <a:r>
              <a:rPr lang="en-US" sz="2000" dirty="0" smtClean="0">
                <a:solidFill>
                  <a:schemeClr val="accent6">
                    <a:lumMod val="50000"/>
                  </a:schemeClr>
                </a:solidFill>
              </a:rPr>
              <a:t>the </a:t>
            </a:r>
            <a:r>
              <a:rPr lang="en-US" sz="2000" dirty="0">
                <a:solidFill>
                  <a:schemeClr val="accent6">
                    <a:lumMod val="50000"/>
                  </a:schemeClr>
                </a:solidFill>
              </a:rPr>
              <a:t>women’s  health initiative (WHI) </a:t>
            </a:r>
            <a:r>
              <a:rPr lang="en-US" sz="2000" dirty="0" smtClean="0">
                <a:solidFill>
                  <a:schemeClr val="accent6">
                    <a:lumMod val="50000"/>
                  </a:schemeClr>
                </a:solidFill>
              </a:rPr>
              <a:t>study found an overall increase the risk of coronary </a:t>
            </a:r>
            <a:r>
              <a:rPr lang="en-US" sz="2000" dirty="0">
                <a:solidFill>
                  <a:schemeClr val="accent6">
                    <a:lumMod val="50000"/>
                  </a:schemeClr>
                </a:solidFill>
              </a:rPr>
              <a:t>disease </a:t>
            </a:r>
            <a:r>
              <a:rPr lang="en-US" sz="2000" dirty="0" smtClean="0">
                <a:solidFill>
                  <a:schemeClr val="accent6">
                    <a:lumMod val="50000"/>
                  </a:schemeClr>
                </a:solidFill>
              </a:rPr>
              <a:t>events in healthy postmenopausal women ages 50 to 79 years  taking estrogen-progestin therapy.</a:t>
            </a:r>
          </a:p>
          <a:p>
            <a:endParaRPr lang="en-US" sz="2000" dirty="0" smtClean="0">
              <a:solidFill>
                <a:schemeClr val="accent6">
                  <a:lumMod val="50000"/>
                </a:schemeClr>
              </a:solidFill>
            </a:endParaRPr>
          </a:p>
          <a:p>
            <a:r>
              <a:rPr lang="en-US" sz="2000" dirty="0" smtClean="0">
                <a:solidFill>
                  <a:schemeClr val="accent6">
                    <a:lumMod val="50000"/>
                  </a:schemeClr>
                </a:solidFill>
              </a:rPr>
              <a:t>The </a:t>
            </a:r>
            <a:r>
              <a:rPr lang="en-US" sz="2000" dirty="0">
                <a:solidFill>
                  <a:schemeClr val="accent6">
                    <a:lumMod val="50000"/>
                  </a:schemeClr>
                </a:solidFill>
              </a:rPr>
              <a:t>oral estrogen alone arm of the WHI </a:t>
            </a:r>
            <a:r>
              <a:rPr lang="en-US" sz="2000" dirty="0" smtClean="0">
                <a:solidFill>
                  <a:schemeClr val="accent6">
                    <a:lumMod val="50000"/>
                  </a:schemeClr>
                </a:solidFill>
              </a:rPr>
              <a:t>cause no effect in </a:t>
            </a:r>
            <a:r>
              <a:rPr lang="en-US" sz="2000" dirty="0">
                <a:solidFill>
                  <a:schemeClr val="accent6">
                    <a:lumMod val="50000"/>
                  </a:schemeClr>
                </a:solidFill>
              </a:rPr>
              <a:t>coronary heart disease </a:t>
            </a:r>
            <a:r>
              <a:rPr lang="en-US" sz="2000" dirty="0" smtClean="0">
                <a:solidFill>
                  <a:schemeClr val="accent6">
                    <a:lumMod val="50000"/>
                  </a:schemeClr>
                </a:solidFill>
              </a:rPr>
              <a:t>risk. </a:t>
            </a:r>
          </a:p>
          <a:p>
            <a:r>
              <a:rPr lang="en-US" sz="2000" dirty="0" smtClean="0">
                <a:solidFill>
                  <a:schemeClr val="accent6">
                    <a:lumMod val="50000"/>
                  </a:schemeClr>
                </a:solidFill>
              </a:rPr>
              <a:t>A more recent analysis from WHI , which included only adherent participants, found that the risk of coronary heart disease increases with estrogen-progestin in the first 2 years of treatments. However, the women who initiated therapy within 10 years of menopause appears to decrease after 6 years of treatment.</a:t>
            </a:r>
            <a:endParaRPr lang="en-US" sz="2000" dirty="0">
              <a:solidFill>
                <a:schemeClr val="accent6">
                  <a:lumMod val="50000"/>
                </a:schemeClr>
              </a:solidFill>
            </a:endParaRPr>
          </a:p>
        </p:txBody>
      </p:sp>
    </p:spTree>
    <p:extLst>
      <p:ext uri="{BB962C8B-B14F-4D97-AF65-F5344CB8AC3E}">
        <p14:creationId xmlns:p14="http://schemas.microsoft.com/office/powerpoint/2010/main" val="3088768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1014" y="446245"/>
            <a:ext cx="11002850" cy="5632311"/>
          </a:xfrm>
          <a:prstGeom prst="rect">
            <a:avLst/>
          </a:prstGeom>
        </p:spPr>
        <p:txBody>
          <a:bodyPr wrap="square">
            <a:spAutoFit/>
          </a:bodyPr>
          <a:lstStyle/>
          <a:p>
            <a:pPr>
              <a:buFont typeface="Wingdings" panose="05000000000000000000" pitchFamily="2" charset="2"/>
              <a:buChar char="Ø"/>
            </a:pPr>
            <a:endParaRPr lang="en-US" sz="2400" dirty="0"/>
          </a:p>
          <a:p>
            <a:pPr>
              <a:buFont typeface="Wingdings" panose="05000000000000000000" pitchFamily="2" charset="2"/>
              <a:buChar char="Ø"/>
            </a:pPr>
            <a:r>
              <a:rPr lang="en-US" sz="2400" dirty="0" smtClean="0"/>
              <a:t> </a:t>
            </a:r>
            <a:r>
              <a:rPr lang="en-US" sz="2400" dirty="0"/>
              <a:t>Menopause is determined retrospectively after 12 consecutive months of amenorrhea. FSH on day 2 or 3 of the menstrual cycle greater than 10 to 12 IU/L indicates diminished ovarian reserve</a:t>
            </a:r>
            <a:r>
              <a:rPr lang="en-US" sz="2400" dirty="0" smtClean="0"/>
              <a:t>.</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As women age, circulating FSH progressively rises, and ovarian </a:t>
            </a:r>
            <a:r>
              <a:rPr lang="en-US" sz="2400" dirty="0" err="1"/>
              <a:t>inhibin</a:t>
            </a:r>
            <a:r>
              <a:rPr lang="en-US" sz="2400" dirty="0"/>
              <a:t>-B and anti </a:t>
            </a:r>
            <a:r>
              <a:rPr lang="en-US" sz="2400" dirty="0" err="1"/>
              <a:t>mullerian</a:t>
            </a:r>
            <a:r>
              <a:rPr lang="en-US" sz="2400" dirty="0"/>
              <a:t> hormone declines. In menopause there is 10-15 fold increase in circulating  </a:t>
            </a:r>
            <a:r>
              <a:rPr lang="en-US" sz="2400" dirty="0" smtClean="0"/>
              <a:t>FSH and </a:t>
            </a:r>
            <a:r>
              <a:rPr lang="en-US" sz="2400" dirty="0"/>
              <a:t>a greater than 90% decrease in circulating estradiol concentrations.</a:t>
            </a:r>
          </a:p>
          <a:p>
            <a:pPr>
              <a:buFont typeface="Wingdings" panose="05000000000000000000" pitchFamily="2" charset="2"/>
              <a:buChar char="Ø"/>
            </a:pPr>
            <a:endParaRPr lang="en-US" sz="2400" dirty="0" smtClean="0"/>
          </a:p>
          <a:p>
            <a:pPr>
              <a:buFont typeface="Wingdings" panose="05000000000000000000" pitchFamily="2" charset="2"/>
              <a:buChar char="Ø"/>
            </a:pPr>
            <a:endParaRPr lang="en-US" sz="2400" dirty="0"/>
          </a:p>
          <a:p>
            <a:pPr>
              <a:buFont typeface="Wingdings" panose="05000000000000000000" pitchFamily="2" charset="2"/>
              <a:buChar char="Ø"/>
            </a:pPr>
            <a:r>
              <a:rPr lang="en-US" sz="2400" dirty="0" smtClean="0"/>
              <a:t>The diagnosis should include a comprehensive medical history and physical examination. complete blood count, and measurement of serum FSH. When ovarian function has ceased, serum FSH concentrations exceed 40 IU/L. altered thyroid function and pregnancy must be excluded.</a:t>
            </a:r>
            <a:endParaRPr lang="en-US" sz="2400" dirty="0"/>
          </a:p>
        </p:txBody>
      </p:sp>
    </p:spTree>
    <p:extLst>
      <p:ext uri="{BB962C8B-B14F-4D97-AF65-F5344CB8AC3E}">
        <p14:creationId xmlns:p14="http://schemas.microsoft.com/office/powerpoint/2010/main" val="1543295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89" y="1227539"/>
            <a:ext cx="10058400" cy="1188720"/>
          </a:xfrm>
        </p:spPr>
        <p:txBody>
          <a:bodyPr>
            <a:normAutofit fontScale="90000"/>
          </a:bodyPr>
          <a:lstStyle/>
          <a:p>
            <a:r>
              <a:rPr lang="en-US" dirty="0">
                <a:solidFill>
                  <a:schemeClr val="accent1"/>
                </a:solidFill>
              </a:rPr>
              <a:t/>
            </a:r>
            <a:br>
              <a:rPr lang="en-US" dirty="0">
                <a:solidFill>
                  <a:schemeClr val="accent1"/>
                </a:solidFill>
              </a:rPr>
            </a:br>
            <a:r>
              <a:rPr lang="en-US" dirty="0" smtClean="0">
                <a:solidFill>
                  <a:schemeClr val="accent1"/>
                </a:solidFill>
              </a:rPr>
              <a:t/>
            </a:r>
            <a:br>
              <a:rPr lang="en-US" dirty="0" smtClean="0">
                <a:solidFill>
                  <a:schemeClr val="accent1"/>
                </a:solidFill>
              </a:rPr>
            </a:br>
            <a:r>
              <a:rPr lang="en-US" sz="3100" dirty="0" smtClean="0">
                <a:solidFill>
                  <a:schemeClr val="accent1"/>
                </a:solidFill>
              </a:rPr>
              <a:t>venous </a:t>
            </a:r>
            <a:r>
              <a:rPr lang="en-US" sz="3100" dirty="0" smtClean="0">
                <a:solidFill>
                  <a:schemeClr val="accent1"/>
                </a:solidFill>
              </a:rPr>
              <a:t>thromboembolism</a:t>
            </a:r>
            <a:endParaRPr lang="en-US" sz="3100" dirty="0"/>
          </a:p>
        </p:txBody>
      </p:sp>
      <p:sp>
        <p:nvSpPr>
          <p:cNvPr id="3" name="Rectangle 2"/>
          <p:cNvSpPr/>
          <p:nvPr/>
        </p:nvSpPr>
        <p:spPr>
          <a:xfrm>
            <a:off x="796089" y="2737918"/>
            <a:ext cx="9516979" cy="3785652"/>
          </a:xfrm>
          <a:prstGeom prst="rect">
            <a:avLst/>
          </a:prstGeom>
        </p:spPr>
        <p:txBody>
          <a:bodyPr wrap="square">
            <a:spAutoFit/>
          </a:bodyPr>
          <a:lstStyle/>
          <a:p>
            <a:pPr>
              <a:buFont typeface="Wingdings" panose="05000000000000000000" pitchFamily="2" charset="2"/>
              <a:buChar char="Ø"/>
            </a:pPr>
            <a:r>
              <a:rPr lang="en-US" sz="2000" dirty="0">
                <a:solidFill>
                  <a:schemeClr val="tx2"/>
                </a:solidFill>
              </a:rPr>
              <a:t>Includes  thrombosis of the deep veins of the legs and embolism to the pulmonary arteries</a:t>
            </a:r>
            <a:r>
              <a:rPr lang="en-US" sz="2000" dirty="0" smtClean="0">
                <a:solidFill>
                  <a:schemeClr val="tx2"/>
                </a:solidFill>
              </a:rPr>
              <a:t>.</a:t>
            </a:r>
            <a:endParaRPr lang="en-US" sz="2000" dirty="0">
              <a:solidFill>
                <a:schemeClr val="tx2"/>
              </a:solidFill>
            </a:endParaRP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Risk of VTE and stroke increases with oral MHT containing </a:t>
            </a:r>
            <a:r>
              <a:rPr lang="en-US" sz="2000" dirty="0" smtClean="0">
                <a:solidFill>
                  <a:schemeClr val="tx2"/>
                </a:solidFill>
              </a:rPr>
              <a:t>estrogen</a:t>
            </a:r>
            <a:r>
              <a:rPr lang="en-US" sz="2000" dirty="0" smtClean="0">
                <a:solidFill>
                  <a:schemeClr val="tx2"/>
                </a:solidFill>
              </a:rPr>
              <a:t>. but </a:t>
            </a:r>
            <a:r>
              <a:rPr lang="en-US" sz="2000" dirty="0" smtClean="0">
                <a:solidFill>
                  <a:schemeClr val="tx2"/>
                </a:solidFill>
              </a:rPr>
              <a:t>the </a:t>
            </a:r>
            <a:r>
              <a:rPr lang="en-US" sz="2000" dirty="0">
                <a:solidFill>
                  <a:schemeClr val="tx2"/>
                </a:solidFill>
              </a:rPr>
              <a:t>a</a:t>
            </a:r>
            <a:r>
              <a:rPr lang="en-US" sz="2000" dirty="0" smtClean="0">
                <a:solidFill>
                  <a:schemeClr val="tx2"/>
                </a:solidFill>
              </a:rPr>
              <a:t>bsolute risk is low in women bellow 60</a:t>
            </a:r>
            <a:r>
              <a:rPr lang="en-US" sz="2000" dirty="0">
                <a:solidFill>
                  <a:schemeClr val="tx2"/>
                </a:solidFill>
              </a:rPr>
              <a:t> </a:t>
            </a:r>
            <a:r>
              <a:rPr lang="en-US" sz="2000" dirty="0" smtClean="0">
                <a:solidFill>
                  <a:schemeClr val="tx2"/>
                </a:solidFill>
              </a:rPr>
              <a:t>. transdermal </a:t>
            </a:r>
            <a:r>
              <a:rPr lang="en-US" sz="2000" dirty="0">
                <a:solidFill>
                  <a:schemeClr val="tx2"/>
                </a:solidFill>
              </a:rPr>
              <a:t>MHT and low-dose oral estrogen therapy </a:t>
            </a:r>
            <a:r>
              <a:rPr lang="en-US" sz="2000" dirty="0" smtClean="0">
                <a:solidFill>
                  <a:schemeClr val="tx2"/>
                </a:solidFill>
              </a:rPr>
              <a:t>have lower risks.</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smtClean="0">
                <a:solidFill>
                  <a:schemeClr val="tx2"/>
                </a:solidFill>
              </a:rPr>
              <a:t>Avoid MHT in women with high risk for thromboembolic events :factor v mutation, previous thromboembolic events and obesity</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err="1">
                <a:solidFill>
                  <a:schemeClr val="tx2"/>
                </a:solidFill>
              </a:rPr>
              <a:t>Norpregnane</a:t>
            </a:r>
            <a:r>
              <a:rPr lang="en-US" sz="2000" dirty="0">
                <a:solidFill>
                  <a:schemeClr val="tx2"/>
                </a:solidFill>
              </a:rPr>
              <a:t> </a:t>
            </a:r>
            <a:r>
              <a:rPr lang="en-US" sz="2000" dirty="0" err="1">
                <a:solidFill>
                  <a:schemeClr val="tx2"/>
                </a:solidFill>
              </a:rPr>
              <a:t>progestogens</a:t>
            </a:r>
            <a:r>
              <a:rPr lang="en-US" sz="2000" dirty="0">
                <a:solidFill>
                  <a:schemeClr val="tx2"/>
                </a:solidFill>
              </a:rPr>
              <a:t> appear to be </a:t>
            </a:r>
            <a:r>
              <a:rPr lang="en-US" sz="2000" dirty="0" err="1">
                <a:solidFill>
                  <a:schemeClr val="tx2"/>
                </a:solidFill>
              </a:rPr>
              <a:t>thrombogenic</a:t>
            </a:r>
            <a:endParaRPr lang="en-US" sz="2000" dirty="0">
              <a:solidFill>
                <a:schemeClr val="tx2"/>
              </a:solidFill>
            </a:endParaRPr>
          </a:p>
          <a:p>
            <a:pPr>
              <a:buFont typeface="Wingdings" panose="05000000000000000000" pitchFamily="2" charset="2"/>
              <a:buChar char="Ø"/>
            </a:pPr>
            <a:endParaRPr lang="en-US" sz="2000" b="1" dirty="0">
              <a:solidFill>
                <a:schemeClr val="tx2"/>
              </a:solidFill>
            </a:endParaRPr>
          </a:p>
        </p:txBody>
      </p:sp>
    </p:spTree>
    <p:extLst>
      <p:ext uri="{BB962C8B-B14F-4D97-AF65-F5344CB8AC3E}">
        <p14:creationId xmlns:p14="http://schemas.microsoft.com/office/powerpoint/2010/main" val="1789215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cancer</a:t>
            </a:r>
            <a:endParaRPr lang="en-US" dirty="0"/>
          </a:p>
        </p:txBody>
      </p:sp>
      <p:sp>
        <p:nvSpPr>
          <p:cNvPr id="3" name="TextBox 2"/>
          <p:cNvSpPr txBox="1"/>
          <p:nvPr/>
        </p:nvSpPr>
        <p:spPr>
          <a:xfrm>
            <a:off x="1066800" y="2279561"/>
            <a:ext cx="9738575" cy="1323439"/>
          </a:xfrm>
          <a:prstGeom prst="rect">
            <a:avLst/>
          </a:prstGeom>
          <a:noFill/>
        </p:spPr>
        <p:txBody>
          <a:bodyPr wrap="square" rtlCol="0">
            <a:spAutoFit/>
          </a:bodyPr>
          <a:lstStyle/>
          <a:p>
            <a:r>
              <a:rPr lang="en-US" sz="2000" dirty="0" smtClean="0">
                <a:solidFill>
                  <a:schemeClr val="tx2">
                    <a:lumMod val="95000"/>
                    <a:lumOff val="5000"/>
                  </a:schemeClr>
                </a:solidFill>
              </a:rPr>
              <a:t>MHT is contraindicated in women with personal history of breast cancer. This risk may be associated with the addition of progestin to estrogen and increased after use of 5 or more use of combined therapy. </a:t>
            </a:r>
          </a:p>
          <a:p>
            <a:r>
              <a:rPr lang="en-US" sz="2000" dirty="0" smtClean="0">
                <a:solidFill>
                  <a:schemeClr val="tx2">
                    <a:lumMod val="95000"/>
                    <a:lumOff val="5000"/>
                  </a:schemeClr>
                </a:solidFill>
              </a:rPr>
              <a:t>However using estrogen alone may decrease rather than increase breast cancer risk.</a:t>
            </a:r>
          </a:p>
        </p:txBody>
      </p:sp>
    </p:spTree>
    <p:extLst>
      <p:ext uri="{BB962C8B-B14F-4D97-AF65-F5344CB8AC3E}">
        <p14:creationId xmlns:p14="http://schemas.microsoft.com/office/powerpoint/2010/main" val="1150476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Endometrial cancer</a:t>
            </a:r>
            <a:endParaRPr lang="en-US" dirty="0"/>
          </a:p>
        </p:txBody>
      </p:sp>
      <p:sp>
        <p:nvSpPr>
          <p:cNvPr id="3" name="Rectangle 2"/>
          <p:cNvSpPr/>
          <p:nvPr/>
        </p:nvSpPr>
        <p:spPr>
          <a:xfrm>
            <a:off x="1066800" y="2172161"/>
            <a:ext cx="8470232" cy="2554545"/>
          </a:xfrm>
          <a:prstGeom prst="rect">
            <a:avLst/>
          </a:prstGeom>
        </p:spPr>
        <p:txBody>
          <a:bodyPr wrap="square">
            <a:spAutoFit/>
          </a:bodyPr>
          <a:lstStyle/>
          <a:p>
            <a:pPr>
              <a:buFont typeface="Wingdings" panose="05000000000000000000" pitchFamily="2" charset="2"/>
              <a:buChar char="Ø"/>
            </a:pPr>
            <a:r>
              <a:rPr lang="en-US" sz="2000" dirty="0">
                <a:solidFill>
                  <a:schemeClr val="tx2"/>
                </a:solidFill>
              </a:rPr>
              <a:t>The WHI trial suggests that combined oral MHT does not increase endometrial cancer Vs. placebo.</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However, estrogen alone given to women with an intact uterus significantly increases uterine cancer risk.</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 The excess risk increases with dose and duration of estrogen and persists for many years after estrogen replacement is discontinued</a:t>
            </a:r>
            <a:r>
              <a:rPr lang="en-US" sz="2000" dirty="0" smtClean="0">
                <a:solidFill>
                  <a:schemeClr val="tx2"/>
                </a:solidFill>
              </a:rPr>
              <a:t>.</a:t>
            </a:r>
            <a:endParaRPr lang="en-US" sz="2000" dirty="0">
              <a:solidFill>
                <a:schemeClr val="tx2"/>
              </a:solidFill>
            </a:endParaRPr>
          </a:p>
        </p:txBody>
      </p:sp>
    </p:spTree>
    <p:extLst>
      <p:ext uri="{BB962C8B-B14F-4D97-AF65-F5344CB8AC3E}">
        <p14:creationId xmlns:p14="http://schemas.microsoft.com/office/powerpoint/2010/main" val="711443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Ovarian cancer</a:t>
            </a:r>
            <a:endParaRPr lang="en-US" dirty="0"/>
          </a:p>
        </p:txBody>
      </p:sp>
      <p:sp>
        <p:nvSpPr>
          <p:cNvPr id="3" name="TextBox 2"/>
          <p:cNvSpPr txBox="1"/>
          <p:nvPr/>
        </p:nvSpPr>
        <p:spPr>
          <a:xfrm>
            <a:off x="1066800" y="2073499"/>
            <a:ext cx="9725696" cy="1015663"/>
          </a:xfrm>
          <a:prstGeom prst="rect">
            <a:avLst/>
          </a:prstGeom>
          <a:noFill/>
        </p:spPr>
        <p:txBody>
          <a:bodyPr wrap="square" rtlCol="0">
            <a:spAutoFit/>
          </a:bodyPr>
          <a:lstStyle/>
          <a:p>
            <a:r>
              <a:rPr lang="en-US" sz="2000" dirty="0" smtClean="0">
                <a:solidFill>
                  <a:schemeClr val="tx2">
                    <a:lumMod val="95000"/>
                    <a:lumOff val="5000"/>
                  </a:schemeClr>
                </a:solidFill>
              </a:rPr>
              <a:t>The WHI study suggested that oral combined MHT doesn't increase ovarian cancer risk</a:t>
            </a:r>
          </a:p>
          <a:p>
            <a:r>
              <a:rPr lang="en-US" sz="2000" dirty="0" smtClean="0">
                <a:solidFill>
                  <a:schemeClr val="tx2">
                    <a:lumMod val="95000"/>
                    <a:lumOff val="5000"/>
                  </a:schemeClr>
                </a:solidFill>
              </a:rPr>
              <a:t>.</a:t>
            </a:r>
          </a:p>
          <a:p>
            <a:r>
              <a:rPr lang="en-US" sz="2000" dirty="0" smtClean="0">
                <a:solidFill>
                  <a:schemeClr val="tx2">
                    <a:lumMod val="95000"/>
                    <a:lumOff val="5000"/>
                  </a:schemeClr>
                </a:solidFill>
              </a:rPr>
              <a:t>Postmenopausal women taking estrogen only for more than 10 years has a higher risk  </a:t>
            </a:r>
            <a:endParaRPr lang="en-US" sz="2000" dirty="0">
              <a:solidFill>
                <a:schemeClr val="tx2">
                  <a:lumMod val="95000"/>
                  <a:lumOff val="5000"/>
                </a:schemeClr>
              </a:solidFill>
            </a:endParaRPr>
          </a:p>
        </p:txBody>
      </p:sp>
    </p:spTree>
    <p:extLst>
      <p:ext uri="{BB962C8B-B14F-4D97-AF65-F5344CB8AC3E}">
        <p14:creationId xmlns:p14="http://schemas.microsoft.com/office/powerpoint/2010/main" val="4225514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194" y="1861315"/>
            <a:ext cx="10058400" cy="1188720"/>
          </a:xfrm>
        </p:spPr>
        <p:txBody>
          <a:bodyPr>
            <a:noAutofit/>
          </a:bodyPr>
          <a:lstStyle/>
          <a:p>
            <a:r>
              <a:rPr lang="en-US" sz="2400" dirty="0" smtClean="0"/>
              <a:t>The WHI study found that women 65 years or older taking estrogen plus </a:t>
            </a:r>
            <a:r>
              <a:rPr lang="en-US" sz="2400" dirty="0" err="1" smtClean="0"/>
              <a:t>progestogen</a:t>
            </a:r>
            <a:r>
              <a:rPr lang="en-US" sz="2400" dirty="0" smtClean="0"/>
              <a:t> therapy had twice the rate of dementia including </a:t>
            </a:r>
            <a:r>
              <a:rPr lang="en-US" sz="2400" dirty="0" err="1" smtClean="0"/>
              <a:t>alzehimer</a:t>
            </a:r>
            <a:r>
              <a:rPr lang="en-US" sz="2400" dirty="0" smtClean="0"/>
              <a:t> disease than those taking placebo. The estrogen alone arm show similar findings.</a:t>
            </a:r>
            <a:endParaRPr lang="en-US" sz="2400" dirty="0"/>
          </a:p>
        </p:txBody>
      </p:sp>
    </p:spTree>
    <p:extLst>
      <p:ext uri="{BB962C8B-B14F-4D97-AF65-F5344CB8AC3E}">
        <p14:creationId xmlns:p14="http://schemas.microsoft.com/office/powerpoint/2010/main" val="3329839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189" y="0"/>
            <a:ext cx="10058400" cy="1188720"/>
          </a:xfrm>
        </p:spPr>
        <p:txBody>
          <a:bodyPr/>
          <a:lstStyle/>
          <a:p>
            <a:r>
              <a:rPr lang="en-US" dirty="0" smtClean="0"/>
              <a:t>osteoporosis</a:t>
            </a:r>
            <a:endParaRPr lang="en-US" dirty="0"/>
          </a:p>
        </p:txBody>
      </p:sp>
      <p:sp>
        <p:nvSpPr>
          <p:cNvPr id="3" name="Rectangle 2"/>
          <p:cNvSpPr/>
          <p:nvPr/>
        </p:nvSpPr>
        <p:spPr>
          <a:xfrm>
            <a:off x="296778" y="1225689"/>
            <a:ext cx="9653337" cy="5632311"/>
          </a:xfrm>
          <a:prstGeom prst="rect">
            <a:avLst/>
          </a:prstGeom>
        </p:spPr>
        <p:txBody>
          <a:bodyPr wrap="square">
            <a:spAutoFit/>
          </a:bodyPr>
          <a:lstStyle/>
          <a:p>
            <a:pPr>
              <a:buFont typeface="Wingdings" panose="05000000000000000000" pitchFamily="2" charset="2"/>
              <a:buChar char="Ø"/>
            </a:pPr>
            <a:r>
              <a:rPr lang="en-US" sz="2000" dirty="0">
                <a:solidFill>
                  <a:schemeClr val="tx2"/>
                </a:solidFill>
              </a:rPr>
              <a:t> Menopause is accompanied by accelerated bone loss.</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MHT reduces the risk of fractures at the hip, spine, and wrist.</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Estrogen therapy reduces bone turnover and increases bone density in postmenopausal women of all ages. The protective effect persists as long as the treatment is maintained.</a:t>
            </a:r>
          </a:p>
          <a:p>
            <a:endParaRPr lang="en-US" sz="2000" dirty="0">
              <a:solidFill>
                <a:schemeClr val="tx2"/>
              </a:solidFill>
            </a:endParaRPr>
          </a:p>
          <a:p>
            <a:pPr>
              <a:buFont typeface="Wingdings" panose="05000000000000000000" pitchFamily="2" charset="2"/>
              <a:buChar char="Ø"/>
            </a:pPr>
            <a:r>
              <a:rPr lang="en-US" sz="2000" dirty="0">
                <a:solidFill>
                  <a:schemeClr val="tx2"/>
                </a:solidFill>
              </a:rPr>
              <a:t>However, lower doses of estrogen have been shown to increase bone mass to the same extent as standard-dose estrogen therapy</a:t>
            </a:r>
            <a:r>
              <a:rPr lang="en-US" sz="2000" dirty="0" smtClean="0">
                <a:solidFill>
                  <a:schemeClr val="tx2"/>
                </a:solidFill>
              </a:rPr>
              <a:t>.</a:t>
            </a:r>
          </a:p>
          <a:p>
            <a:pPr>
              <a:buFont typeface="Wingdings" panose="05000000000000000000" pitchFamily="2" charset="2"/>
              <a:buChar char="Ø"/>
            </a:pPr>
            <a:endParaRPr lang="en-US" sz="2000" dirty="0" smtClean="0">
              <a:solidFill>
                <a:schemeClr val="tx2"/>
              </a:solidFill>
            </a:endParaRPr>
          </a:p>
          <a:p>
            <a:pPr>
              <a:buFont typeface="Wingdings" panose="05000000000000000000" pitchFamily="2" charset="2"/>
              <a:buChar char="Ø"/>
            </a:pPr>
            <a:r>
              <a:rPr lang="en-US" sz="2000" dirty="0">
                <a:solidFill>
                  <a:schemeClr val="tx2"/>
                </a:solidFill>
              </a:rPr>
              <a:t>General protective health measures, such as regular weight-bearing exercise and avoidance of detrimental lifestyle habits such as smoking and alcohol abuse, are appropriate for all women. </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Some women require calcium supplementation to their usual dietary intake. Adequate vitamin D intake and/or supplementation are also needed.</a:t>
            </a:r>
          </a:p>
          <a:p>
            <a:pPr>
              <a:buFont typeface="Wingdings" panose="05000000000000000000" pitchFamily="2" charset="2"/>
              <a:buChar char="Ø"/>
            </a:pPr>
            <a:endParaRPr lang="en-US" sz="2000" dirty="0">
              <a:solidFill>
                <a:schemeClr val="tx2"/>
              </a:solidFill>
            </a:endParaRPr>
          </a:p>
        </p:txBody>
      </p:sp>
    </p:spTree>
    <p:extLst>
      <p:ext uri="{BB962C8B-B14F-4D97-AF65-F5344CB8AC3E}">
        <p14:creationId xmlns:p14="http://schemas.microsoft.com/office/powerpoint/2010/main" val="3579679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132" y="2247681"/>
            <a:ext cx="10058400" cy="1188720"/>
          </a:xfrm>
        </p:spPr>
        <p:txBody>
          <a:bodyPr>
            <a:noAutofit/>
          </a:bodyPr>
          <a:lstStyle/>
          <a:p>
            <a:r>
              <a:rPr lang="en-US" sz="2400" dirty="0" err="1"/>
              <a:t>Kalantaridou</a:t>
            </a:r>
            <a:r>
              <a:rPr lang="en-US" sz="2400" dirty="0"/>
              <a:t> S.N., &amp; </a:t>
            </a:r>
            <a:r>
              <a:rPr lang="en-US" sz="2400" dirty="0" err="1"/>
              <a:t>Borgelt</a:t>
            </a:r>
            <a:r>
              <a:rPr lang="en-US" sz="2400" dirty="0"/>
              <a:t> L.M., &amp; Dang D.K., &amp; </a:t>
            </a:r>
            <a:r>
              <a:rPr lang="en-US" sz="2400" dirty="0" err="1"/>
              <a:t>Calis</a:t>
            </a:r>
            <a:r>
              <a:rPr lang="en-US" sz="2400" dirty="0"/>
              <a:t> K (2017). Hormone therapy in women. </a:t>
            </a:r>
            <a:r>
              <a:rPr lang="en-US" sz="2400" dirty="0" err="1"/>
              <a:t>DiPiro</a:t>
            </a:r>
            <a:r>
              <a:rPr lang="en-US" sz="2400" dirty="0"/>
              <a:t> J.T., &amp; Talbert R.L., &amp; Yee G.C., &amp; </a:t>
            </a:r>
            <a:r>
              <a:rPr lang="en-US" sz="2400" dirty="0" err="1"/>
              <a:t>Matzke</a:t>
            </a:r>
            <a:r>
              <a:rPr lang="en-US" sz="2400" dirty="0"/>
              <a:t> G.R., &amp; Wells B.G., &amp; Posey L(Eds.), </a:t>
            </a:r>
            <a:r>
              <a:rPr lang="en-US" sz="2400" i="1" dirty="0"/>
              <a:t>Pharmacotherapy: A Pathophysiologic Approach, 10e</a:t>
            </a:r>
            <a:r>
              <a:rPr lang="en-US" sz="2400" dirty="0"/>
              <a:t>. McGraw-Hill. https://accesspharmacy.mhmedical.com/content.aspx?bookid=1861&amp;sectionid=146067309</a:t>
            </a:r>
            <a:endParaRPr lang="en-US" sz="2400" dirty="0"/>
          </a:p>
        </p:txBody>
      </p:sp>
    </p:spTree>
    <p:extLst>
      <p:ext uri="{BB962C8B-B14F-4D97-AF65-F5344CB8AC3E}">
        <p14:creationId xmlns:p14="http://schemas.microsoft.com/office/powerpoint/2010/main" val="2519998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a:t>
            </a:r>
            <a:endParaRPr lang="en-US" dirty="0"/>
          </a:p>
        </p:txBody>
      </p:sp>
      <p:sp>
        <p:nvSpPr>
          <p:cNvPr id="3" name="Rectangle 2"/>
          <p:cNvSpPr/>
          <p:nvPr/>
        </p:nvSpPr>
        <p:spPr>
          <a:xfrm>
            <a:off x="1066800" y="2022175"/>
            <a:ext cx="8995611" cy="3046988"/>
          </a:xfrm>
          <a:prstGeom prst="rect">
            <a:avLst/>
          </a:prstGeom>
        </p:spPr>
        <p:txBody>
          <a:bodyPr wrap="square">
            <a:spAutoFit/>
          </a:bodyPr>
          <a:lstStyle/>
          <a:p>
            <a:pPr>
              <a:buFont typeface="Wingdings" panose="05000000000000000000" pitchFamily="2" charset="2"/>
              <a:buChar char="Ø"/>
            </a:pPr>
            <a:r>
              <a:rPr lang="en-US" sz="2400" dirty="0">
                <a:solidFill>
                  <a:schemeClr val="tx2"/>
                </a:solidFill>
              </a:rPr>
              <a:t>The WHI trial found that combined oral estrogen–</a:t>
            </a:r>
            <a:r>
              <a:rPr lang="en-US" sz="2400" dirty="0" err="1">
                <a:solidFill>
                  <a:schemeClr val="tx2"/>
                </a:solidFill>
              </a:rPr>
              <a:t>progestogen</a:t>
            </a:r>
            <a:r>
              <a:rPr lang="en-US" sz="2400" dirty="0">
                <a:solidFill>
                  <a:schemeClr val="tx2"/>
                </a:solidFill>
              </a:rPr>
              <a:t> therapy did not increase lung cancer incidence, but significantly increased deaths from lung cancer, mainly from </a:t>
            </a:r>
            <a:r>
              <a:rPr lang="en-US" sz="2400" dirty="0" err="1">
                <a:solidFill>
                  <a:schemeClr val="tx2"/>
                </a:solidFill>
              </a:rPr>
              <a:t>nonsmall</a:t>
            </a:r>
            <a:r>
              <a:rPr lang="en-US" sz="2400" dirty="0">
                <a:solidFill>
                  <a:schemeClr val="tx2"/>
                </a:solidFill>
              </a:rPr>
              <a:t> cell lung cancers </a:t>
            </a:r>
            <a:br>
              <a:rPr lang="en-US" sz="2400" dirty="0">
                <a:solidFill>
                  <a:schemeClr val="tx2"/>
                </a:solidFill>
              </a:rPr>
            </a:br>
            <a:r>
              <a:rPr lang="en-US" sz="2400" dirty="0">
                <a:solidFill>
                  <a:schemeClr val="tx2"/>
                </a:solidFill>
              </a:rPr>
              <a:t/>
            </a:r>
            <a:br>
              <a:rPr lang="en-US" sz="2400" dirty="0">
                <a:solidFill>
                  <a:schemeClr val="tx2"/>
                </a:solidFill>
              </a:rPr>
            </a:br>
            <a:endParaRPr lang="en-US" sz="2400" dirty="0">
              <a:solidFill>
                <a:schemeClr val="tx2"/>
              </a:solidFill>
            </a:endParaRPr>
          </a:p>
          <a:p>
            <a:pPr>
              <a:buFont typeface="Wingdings" panose="05000000000000000000" pitchFamily="2" charset="2"/>
              <a:buChar char="Ø"/>
            </a:pPr>
            <a:r>
              <a:rPr lang="en-US" sz="2400" dirty="0">
                <a:solidFill>
                  <a:schemeClr val="tx2"/>
                </a:solidFill>
              </a:rPr>
              <a:t> The estrogen-only arm of the WHI trial found no increased risk for lung cancer death.</a:t>
            </a:r>
          </a:p>
        </p:txBody>
      </p:sp>
    </p:spTree>
    <p:extLst>
      <p:ext uri="{BB962C8B-B14F-4D97-AF65-F5344CB8AC3E}">
        <p14:creationId xmlns:p14="http://schemas.microsoft.com/office/powerpoint/2010/main" val="2368256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9336" y="294417"/>
            <a:ext cx="9488905" cy="5509200"/>
          </a:xfrm>
          <a:prstGeom prst="rect">
            <a:avLst/>
          </a:prstGeom>
        </p:spPr>
        <p:txBody>
          <a:bodyPr wrap="square">
            <a:spAutoFit/>
          </a:bodyPr>
          <a:lstStyle/>
          <a:p>
            <a:pPr marL="285750" indent="-285750">
              <a:buFont typeface="Wingdings" panose="05000000000000000000" pitchFamily="2" charset="2"/>
              <a:buChar char="v"/>
            </a:pPr>
            <a:r>
              <a:rPr lang="en-US" sz="2200" dirty="0">
                <a:solidFill>
                  <a:schemeClr val="tx2"/>
                </a:solidFill>
              </a:rPr>
              <a:t> Hormone therapy should be used only as long as vasomotor symptom control is necessary (usually 2-3 years).</a:t>
            </a:r>
          </a:p>
          <a:p>
            <a:pPr marL="285750" indent="-285750">
              <a:buFont typeface="Wingdings" panose="05000000000000000000" pitchFamily="2" charset="2"/>
              <a:buChar char="v"/>
            </a:pPr>
            <a:endParaRPr lang="en-US" sz="2200" dirty="0">
              <a:solidFill>
                <a:schemeClr val="tx2"/>
              </a:solidFill>
            </a:endParaRPr>
          </a:p>
          <a:p>
            <a:pPr marL="285750" indent="-285750">
              <a:buFont typeface="Wingdings" panose="05000000000000000000" pitchFamily="2" charset="2"/>
              <a:buChar char="v"/>
            </a:pPr>
            <a:r>
              <a:rPr lang="en-US" sz="2200" dirty="0">
                <a:solidFill>
                  <a:schemeClr val="tx2"/>
                </a:solidFill>
              </a:rPr>
              <a:t>A 6 w visit follow up to discuss patient concerns about hormone therapy and to evaluate the patient for symptom relief, adverse effects, and patterns of withdrawal bleeding.</a:t>
            </a:r>
          </a:p>
          <a:p>
            <a:pPr marL="285750" indent="-285750">
              <a:buFont typeface="Wingdings" panose="05000000000000000000" pitchFamily="2" charset="2"/>
              <a:buChar char="v"/>
            </a:pPr>
            <a:endParaRPr lang="en-US" sz="2200" dirty="0">
              <a:solidFill>
                <a:schemeClr val="tx2"/>
              </a:solidFill>
            </a:endParaRPr>
          </a:p>
          <a:p>
            <a:pPr marL="285750" indent="-285750">
              <a:buFont typeface="Wingdings" panose="05000000000000000000" pitchFamily="2" charset="2"/>
              <a:buChar char="v"/>
            </a:pPr>
            <a:r>
              <a:rPr lang="en-US" sz="2200" dirty="0">
                <a:solidFill>
                  <a:schemeClr val="tx2"/>
                </a:solidFill>
              </a:rPr>
              <a:t>Annual Follow-up Visit</a:t>
            </a:r>
          </a:p>
          <a:p>
            <a:pPr marL="285750" indent="-285750">
              <a:buFont typeface="Wingdings" panose="05000000000000000000" pitchFamily="2" charset="2"/>
              <a:buChar char="v"/>
            </a:pPr>
            <a:endParaRPr lang="en-US" sz="2200" dirty="0">
              <a:solidFill>
                <a:schemeClr val="tx2"/>
              </a:solidFill>
            </a:endParaRPr>
          </a:p>
          <a:p>
            <a:pPr marL="285750" indent="-285750">
              <a:buFont typeface="Wingdings" panose="05000000000000000000" pitchFamily="2" charset="2"/>
              <a:buChar char="v"/>
            </a:pPr>
            <a:r>
              <a:rPr lang="en-US" sz="2200" dirty="0">
                <a:solidFill>
                  <a:schemeClr val="tx2"/>
                </a:solidFill>
              </a:rPr>
              <a:t>Annual monitoring</a:t>
            </a:r>
          </a:p>
          <a:p>
            <a:pPr marL="285750" indent="-285750">
              <a:buFont typeface="Wingdings" panose="05000000000000000000" pitchFamily="2" charset="2"/>
              <a:buChar char="v"/>
            </a:pPr>
            <a:endParaRPr lang="en-US" sz="2200" dirty="0">
              <a:solidFill>
                <a:schemeClr val="tx2"/>
              </a:solidFill>
            </a:endParaRPr>
          </a:p>
          <a:p>
            <a:pPr marL="285750" indent="-285750">
              <a:buFont typeface="Wingdings" panose="05000000000000000000" pitchFamily="2" charset="2"/>
              <a:buChar char="v"/>
            </a:pPr>
            <a:r>
              <a:rPr lang="en-US" sz="2200" dirty="0">
                <a:solidFill>
                  <a:schemeClr val="tx2"/>
                </a:solidFill>
              </a:rPr>
              <a:t>Breast examinations</a:t>
            </a:r>
          </a:p>
          <a:p>
            <a:pPr marL="285750" indent="-285750">
              <a:buFont typeface="Wingdings" panose="05000000000000000000" pitchFamily="2" charset="2"/>
              <a:buChar char="v"/>
            </a:pPr>
            <a:endParaRPr lang="en-US" sz="2200" dirty="0">
              <a:solidFill>
                <a:schemeClr val="tx2"/>
              </a:solidFill>
            </a:endParaRPr>
          </a:p>
          <a:p>
            <a:pPr marL="285750" indent="-285750">
              <a:buFont typeface="Wingdings" panose="05000000000000000000" pitchFamily="2" charset="2"/>
              <a:buChar char="v"/>
            </a:pPr>
            <a:r>
              <a:rPr lang="en-US" sz="2200" dirty="0">
                <a:solidFill>
                  <a:schemeClr val="tx2"/>
                </a:solidFill>
              </a:rPr>
              <a:t>Osteoporosis prevention: BMD should be measured in women 65 years and older and in women younger than 65 years with risk factors for osteoporosis. </a:t>
            </a:r>
            <a:endParaRPr lang="ar-JO" sz="2200" dirty="0">
              <a:solidFill>
                <a:schemeClr val="tx2"/>
              </a:solidFill>
            </a:endParaRPr>
          </a:p>
        </p:txBody>
      </p:sp>
    </p:spTree>
    <p:extLst>
      <p:ext uri="{BB962C8B-B14F-4D97-AF65-F5344CB8AC3E}">
        <p14:creationId xmlns:p14="http://schemas.microsoft.com/office/powerpoint/2010/main" val="4076808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pPr>
              <a:buFont typeface="Wingdings" panose="05000000000000000000" pitchFamily="2" charset="2"/>
              <a:buChar char="§"/>
            </a:pPr>
            <a:r>
              <a:rPr lang="en-US" dirty="0"/>
              <a:t>vasomotor symptoms (hot flushes and night sweats), sleep disturbances, depression, anxiety, poor concentration and memory, vaginal dryness and dyspareunia, headache, sexual </a:t>
            </a:r>
            <a:r>
              <a:rPr lang="en-US" dirty="0" smtClean="0"/>
              <a:t>dysfunction.</a:t>
            </a:r>
            <a:endParaRPr lang="en-US" dirty="0"/>
          </a:p>
        </p:txBody>
      </p:sp>
      <p:sp>
        <p:nvSpPr>
          <p:cNvPr id="7" name="Text Placeholder 2"/>
          <p:cNvSpPr>
            <a:spLocks noGrp="1"/>
          </p:cNvSpPr>
          <p:nvPr>
            <p:ph type="body" idx="1"/>
          </p:nvPr>
        </p:nvSpPr>
        <p:spPr/>
        <p:txBody>
          <a:bodyPr>
            <a:normAutofit lnSpcReduction="10000"/>
          </a:bodyPr>
          <a:lstStyle/>
          <a:p>
            <a:r>
              <a:rPr lang="en-US" dirty="0" smtClean="0"/>
              <a:t>Symptoms of menopause and </a:t>
            </a:r>
            <a:r>
              <a:rPr lang="en-US" dirty="0" err="1" smtClean="0"/>
              <a:t>perimenopause</a:t>
            </a:r>
            <a:r>
              <a:rPr lang="en-US" dirty="0" smtClean="0"/>
              <a:t> </a:t>
            </a:r>
            <a:endParaRPr lang="en-US" dirty="0"/>
          </a:p>
        </p:txBody>
      </p:sp>
      <p:sp>
        <p:nvSpPr>
          <p:cNvPr id="8" name="Text Placeholder 4"/>
          <p:cNvSpPr>
            <a:spLocks noGrp="1"/>
          </p:cNvSpPr>
          <p:nvPr>
            <p:ph type="body" sz="quarter" idx="3"/>
          </p:nvPr>
        </p:nvSpPr>
        <p:spPr/>
        <p:txBody>
          <a:bodyPr>
            <a:normAutofit lnSpcReduction="10000"/>
          </a:bodyPr>
          <a:lstStyle/>
          <a:p>
            <a:r>
              <a:rPr lang="en-US" dirty="0"/>
              <a:t>Signs of menopause and </a:t>
            </a:r>
            <a:r>
              <a:rPr lang="en-US" dirty="0" err="1"/>
              <a:t>perimenopause</a:t>
            </a:r>
            <a:r>
              <a:rPr lang="en-US" dirty="0"/>
              <a:t> </a:t>
            </a:r>
          </a:p>
        </p:txBody>
      </p:sp>
      <p:sp>
        <p:nvSpPr>
          <p:cNvPr id="9" name="Content Placeholder 5"/>
          <p:cNvSpPr>
            <a:spLocks noGrp="1"/>
          </p:cNvSpPr>
          <p:nvPr>
            <p:ph sz="quarter" idx="4"/>
          </p:nvPr>
        </p:nvSpPr>
        <p:spPr/>
        <p:txBody>
          <a:bodyPr/>
          <a:lstStyle/>
          <a:p>
            <a:pPr>
              <a:buFont typeface="Wingdings" panose="05000000000000000000" pitchFamily="2" charset="2"/>
              <a:buChar char="§"/>
            </a:pPr>
            <a:r>
              <a:rPr lang="en-US" dirty="0"/>
              <a:t>urogenital atrophy in menopause and dysfunctional uterine bleeding in </a:t>
            </a:r>
            <a:r>
              <a:rPr lang="en-US" dirty="0" err="1"/>
              <a:t>perimenopause</a:t>
            </a:r>
            <a:r>
              <a:rPr lang="en-US" dirty="0"/>
              <a:t>. Other potential causes of dysfunctional uterine bleeding should be ruled out.</a:t>
            </a:r>
          </a:p>
        </p:txBody>
      </p:sp>
    </p:spTree>
    <p:extLst>
      <p:ext uri="{BB962C8B-B14F-4D97-AF65-F5344CB8AC3E}">
        <p14:creationId xmlns:p14="http://schemas.microsoft.com/office/powerpoint/2010/main" val="563579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 The primary goals of therapy for menopause are to relieve symptoms and improve quality of life while minimizing adverse effects</a:t>
            </a:r>
            <a:r>
              <a:rPr lang="en-US" dirty="0" smtClean="0"/>
              <a:t>.</a:t>
            </a:r>
            <a:endParaRPr lang="en-US" dirty="0"/>
          </a:p>
          <a:p>
            <a:pPr>
              <a:buFont typeface="Wingdings" panose="05000000000000000000" pitchFamily="2" charset="2"/>
              <a:buChar char="Ø"/>
            </a:pPr>
            <a:r>
              <a:rPr lang="en-US" dirty="0"/>
              <a:t> In women with mild vasomotor </a:t>
            </a:r>
            <a:r>
              <a:rPr lang="en-US" dirty="0" smtClean="0"/>
              <a:t>symptoms and/or vaginal symptoms can often be alleviated by lowering room temperature, decrease intake of caffeine , spicy food and hot beverages, smoking cessation, exercise and a healthy diet.</a:t>
            </a:r>
          </a:p>
          <a:p>
            <a:pPr>
              <a:buFont typeface="Wingdings" panose="05000000000000000000" pitchFamily="2" charset="2"/>
              <a:buChar char="Ø"/>
            </a:pPr>
            <a:r>
              <a:rPr lang="en-US" dirty="0" smtClean="0"/>
              <a:t>Mild vaginal dryness can sometimes be relieved by </a:t>
            </a:r>
            <a:r>
              <a:rPr lang="en-US" dirty="0" err="1" smtClean="0"/>
              <a:t>nonestrogenic</a:t>
            </a:r>
            <a:r>
              <a:rPr lang="en-US" dirty="0" smtClean="0"/>
              <a:t> vaginal creams but significant vaginal dryness often require local or systemic estrogen therapy.</a:t>
            </a: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40657351"/>
              </p:ext>
            </p:extLst>
          </p:nvPr>
        </p:nvGraphicFramePr>
        <p:xfrm>
          <a:off x="193183" y="167425"/>
          <a:ext cx="11835685" cy="6597952"/>
        </p:xfrm>
        <a:graphic>
          <a:graphicData uri="http://schemas.openxmlformats.org/drawingml/2006/table">
            <a:tbl>
              <a:tblPr>
                <a:tableStyleId>{5940675A-B579-460E-94D1-54222C63F5DA}</a:tableStyleId>
              </a:tblPr>
              <a:tblGrid>
                <a:gridCol w="5863175"/>
                <a:gridCol w="5972510"/>
              </a:tblGrid>
              <a:tr h="3206840">
                <a:tc>
                  <a:txBody>
                    <a:bodyPr/>
                    <a:lstStyle/>
                    <a:p>
                      <a:pPr algn="l" fontAlgn="t"/>
                      <a:r>
                        <a:rPr lang="en-US" sz="2000" dirty="0" smtClean="0">
                          <a:effectLst/>
                        </a:rPr>
                        <a:t>Absolute contraindications</a:t>
                      </a:r>
                      <a:endParaRPr lang="en-US" sz="2000" dirty="0">
                        <a:effectLst/>
                        <a:latin typeface="Source Sans Pro" panose="020B0503030403020204" pitchFamily="34" charset="0"/>
                      </a:endParaRPr>
                    </a:p>
                  </a:txBody>
                  <a:tcPr marL="38312" marR="38312" marT="19156" marB="19156"/>
                </a:tc>
                <a:tc>
                  <a:txBody>
                    <a:bodyPr/>
                    <a:lstStyle/>
                    <a:p>
                      <a:pPr algn="l" fontAlgn="t"/>
                      <a:r>
                        <a:rPr lang="en-US" sz="2000" dirty="0">
                          <a:effectLst/>
                        </a:rPr>
                        <a:t>Undiagnosed abnormal genital bleeding</a:t>
                      </a:r>
                    </a:p>
                    <a:p>
                      <a:pPr algn="l" fontAlgn="t"/>
                      <a:r>
                        <a:rPr lang="en-US" sz="2000" dirty="0">
                          <a:effectLst/>
                        </a:rPr>
                        <a:t>Known, suspected, or history of cancer of the breast</a:t>
                      </a:r>
                    </a:p>
                    <a:p>
                      <a:pPr algn="l" fontAlgn="t"/>
                      <a:r>
                        <a:rPr lang="en-US" sz="2000" dirty="0">
                          <a:effectLst/>
                        </a:rPr>
                        <a:t>Known or suspected estrogen- or progesterone-dependent neoplasia</a:t>
                      </a:r>
                    </a:p>
                    <a:p>
                      <a:pPr algn="l" fontAlgn="t"/>
                      <a:r>
                        <a:rPr lang="en-US" sz="2000" dirty="0">
                          <a:effectLst/>
                        </a:rPr>
                        <a:t>Active deep vein thrombosis, pulmonary embolism, or a history of these conditions</a:t>
                      </a:r>
                    </a:p>
                    <a:p>
                      <a:pPr algn="l" fontAlgn="t"/>
                      <a:r>
                        <a:rPr lang="en-US" sz="2000" dirty="0">
                          <a:effectLst/>
                        </a:rPr>
                        <a:t>Active or recent (</a:t>
                      </a:r>
                      <a:r>
                        <a:rPr lang="en-US" sz="2000" dirty="0" err="1">
                          <a:effectLst/>
                        </a:rPr>
                        <a:t>eg</a:t>
                      </a:r>
                      <a:r>
                        <a:rPr lang="en-US" sz="2000" dirty="0">
                          <a:effectLst/>
                        </a:rPr>
                        <a:t>, within the past year) arterial thromboembolic disease (</a:t>
                      </a:r>
                      <a:r>
                        <a:rPr lang="en-US" sz="2000" dirty="0" err="1">
                          <a:effectLst/>
                        </a:rPr>
                        <a:t>eg</a:t>
                      </a:r>
                      <a:r>
                        <a:rPr lang="en-US" sz="2000" dirty="0">
                          <a:effectLst/>
                        </a:rPr>
                        <a:t>, stroke, myocardial infarction)</a:t>
                      </a:r>
                    </a:p>
                    <a:p>
                      <a:pPr algn="l" fontAlgn="t"/>
                      <a:r>
                        <a:rPr lang="en-US" sz="2000" dirty="0">
                          <a:effectLst/>
                        </a:rPr>
                        <a:t>Liver dysfunction or disease</a:t>
                      </a:r>
                      <a:endParaRPr lang="en-US" sz="2000" dirty="0">
                        <a:solidFill>
                          <a:srgbClr val="333333"/>
                        </a:solidFill>
                        <a:effectLst/>
                        <a:latin typeface="Source Sans Pro" panose="020B0503030403020204" pitchFamily="34" charset="0"/>
                      </a:endParaRPr>
                    </a:p>
                  </a:txBody>
                  <a:tcPr marL="38312" marR="38312" marT="19156" marB="19156"/>
                </a:tc>
              </a:tr>
              <a:tr h="3206840">
                <a:tc>
                  <a:txBody>
                    <a:bodyPr/>
                    <a:lstStyle/>
                    <a:p>
                      <a:pPr algn="l" fontAlgn="t"/>
                      <a:r>
                        <a:rPr lang="en-US" sz="2000" dirty="0" smtClean="0">
                          <a:effectLst/>
                          <a:latin typeface="+mn-lt"/>
                        </a:rPr>
                        <a:t>Relative contraindications </a:t>
                      </a:r>
                      <a:endParaRPr lang="en-US" sz="2000" dirty="0">
                        <a:effectLst/>
                        <a:latin typeface="+mn-lt"/>
                      </a:endParaRPr>
                    </a:p>
                  </a:txBody>
                  <a:tcPr marL="38312" marR="38312" marT="19156" marB="19156"/>
                </a:tc>
                <a:tc>
                  <a:txBody>
                    <a:bodyPr/>
                    <a:lstStyle/>
                    <a:p>
                      <a:pPr algn="l" fontAlgn="t"/>
                      <a:r>
                        <a:rPr lang="en-US" sz="2000" dirty="0" smtClean="0">
                          <a:solidFill>
                            <a:srgbClr val="333333"/>
                          </a:solidFill>
                          <a:effectLst/>
                          <a:latin typeface="+mn-lt"/>
                        </a:rPr>
                        <a:t>Elevated blood pressure</a:t>
                      </a:r>
                    </a:p>
                    <a:p>
                      <a:pPr algn="l" fontAlgn="t"/>
                      <a:r>
                        <a:rPr lang="en-US" sz="2000" dirty="0" smtClean="0">
                          <a:solidFill>
                            <a:srgbClr val="333333"/>
                          </a:solidFill>
                          <a:effectLst/>
                          <a:latin typeface="+mn-lt"/>
                        </a:rPr>
                        <a:t>Hypertriglyceridemia</a:t>
                      </a:r>
                    </a:p>
                    <a:p>
                      <a:pPr algn="l" fontAlgn="t"/>
                      <a:r>
                        <a:rPr lang="en-US" sz="2000" dirty="0" smtClean="0">
                          <a:solidFill>
                            <a:srgbClr val="333333"/>
                          </a:solidFill>
                          <a:effectLst/>
                          <a:latin typeface="+mn-lt"/>
                        </a:rPr>
                        <a:t>Impaired liver function</a:t>
                      </a:r>
                      <a:r>
                        <a:rPr lang="en-US" sz="2000" baseline="0" dirty="0">
                          <a:solidFill>
                            <a:srgbClr val="333333"/>
                          </a:solidFill>
                          <a:effectLst/>
                          <a:latin typeface="+mn-lt"/>
                        </a:rPr>
                        <a:t> </a:t>
                      </a:r>
                      <a:r>
                        <a:rPr lang="en-US" sz="2000" baseline="0" dirty="0" smtClean="0">
                          <a:solidFill>
                            <a:srgbClr val="333333"/>
                          </a:solidFill>
                          <a:effectLst/>
                          <a:latin typeface="+mn-lt"/>
                        </a:rPr>
                        <a:t>and past history of cholestasis jaundice</a:t>
                      </a:r>
                    </a:p>
                    <a:p>
                      <a:pPr algn="l" fontAlgn="t"/>
                      <a:r>
                        <a:rPr lang="en-US" sz="2000" baseline="0" dirty="0" smtClean="0">
                          <a:solidFill>
                            <a:srgbClr val="333333"/>
                          </a:solidFill>
                          <a:effectLst/>
                          <a:latin typeface="+mn-lt"/>
                        </a:rPr>
                        <a:t>Hypothyroidism </a:t>
                      </a:r>
                    </a:p>
                    <a:p>
                      <a:pPr algn="l" fontAlgn="t"/>
                      <a:r>
                        <a:rPr lang="en-US" sz="2000" baseline="0" dirty="0" smtClean="0">
                          <a:solidFill>
                            <a:srgbClr val="333333"/>
                          </a:solidFill>
                          <a:effectLst/>
                          <a:latin typeface="+mn-lt"/>
                        </a:rPr>
                        <a:t>Fluid retention</a:t>
                      </a:r>
                    </a:p>
                    <a:p>
                      <a:pPr algn="l" fontAlgn="t"/>
                      <a:r>
                        <a:rPr lang="en-US" sz="2000" baseline="0" dirty="0" smtClean="0">
                          <a:solidFill>
                            <a:srgbClr val="333333"/>
                          </a:solidFill>
                          <a:effectLst/>
                          <a:latin typeface="+mn-lt"/>
                        </a:rPr>
                        <a:t>Severe </a:t>
                      </a:r>
                      <a:r>
                        <a:rPr lang="en-US" sz="2000" baseline="0" dirty="0" err="1" smtClean="0">
                          <a:solidFill>
                            <a:srgbClr val="333333"/>
                          </a:solidFill>
                          <a:effectLst/>
                          <a:latin typeface="+mn-lt"/>
                        </a:rPr>
                        <a:t>hypocalcemia</a:t>
                      </a:r>
                      <a:r>
                        <a:rPr lang="en-US" sz="2000" baseline="0" dirty="0" smtClean="0">
                          <a:solidFill>
                            <a:srgbClr val="333333"/>
                          </a:solidFill>
                          <a:effectLst/>
                          <a:latin typeface="+mn-lt"/>
                        </a:rPr>
                        <a:t> </a:t>
                      </a:r>
                    </a:p>
                    <a:p>
                      <a:pPr algn="l" fontAlgn="t"/>
                      <a:r>
                        <a:rPr lang="en-US" sz="2000" dirty="0" smtClean="0">
                          <a:solidFill>
                            <a:srgbClr val="333333"/>
                          </a:solidFill>
                          <a:effectLst/>
                          <a:latin typeface="+mn-lt"/>
                        </a:rPr>
                        <a:t>Ovarian cancer</a:t>
                      </a:r>
                    </a:p>
                    <a:p>
                      <a:pPr algn="l" fontAlgn="t"/>
                      <a:r>
                        <a:rPr lang="en-US" sz="2000" dirty="0" smtClean="0">
                          <a:solidFill>
                            <a:srgbClr val="333333"/>
                          </a:solidFill>
                          <a:effectLst/>
                          <a:latin typeface="+mn-lt"/>
                        </a:rPr>
                        <a:t>Exacerbation of endometriosis</a:t>
                      </a:r>
                    </a:p>
                    <a:p>
                      <a:pPr algn="l" fontAlgn="t"/>
                      <a:r>
                        <a:rPr lang="en-US" sz="2000" dirty="0" smtClean="0">
                          <a:solidFill>
                            <a:srgbClr val="333333"/>
                          </a:solidFill>
                          <a:effectLst/>
                          <a:latin typeface="+mn-lt"/>
                        </a:rPr>
                        <a:t>Exacerbation of asthma , DM, migraine,</a:t>
                      </a:r>
                      <a:r>
                        <a:rPr lang="en-US" sz="2000" baseline="0" dirty="0" smtClean="0">
                          <a:solidFill>
                            <a:srgbClr val="333333"/>
                          </a:solidFill>
                          <a:effectLst/>
                          <a:latin typeface="+mn-lt"/>
                        </a:rPr>
                        <a:t> systemic SLE , epilepsy .</a:t>
                      </a:r>
                      <a:endParaRPr lang="en-US" sz="2000" dirty="0" smtClean="0">
                        <a:solidFill>
                          <a:srgbClr val="333333"/>
                        </a:solidFill>
                        <a:effectLst/>
                        <a:latin typeface="+mn-lt"/>
                      </a:endParaRPr>
                    </a:p>
                  </a:txBody>
                  <a:tcPr marL="38312" marR="38312" marT="19156" marB="19156"/>
                </a:tc>
              </a:tr>
            </a:tbl>
          </a:graphicData>
        </a:graphic>
      </p:graphicFrame>
    </p:spTree>
    <p:extLst>
      <p:ext uri="{BB962C8B-B14F-4D97-AF65-F5344CB8AC3E}">
        <p14:creationId xmlns:p14="http://schemas.microsoft.com/office/powerpoint/2010/main" val="2257387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861" y="-616035"/>
            <a:ext cx="11623975" cy="1188720"/>
          </a:xfrm>
        </p:spPr>
        <p:txBody>
          <a:bodyPr>
            <a:normAutofit/>
          </a:bodyPr>
          <a:lstStyle/>
          <a:p>
            <a:r>
              <a:rPr lang="en-US" sz="2400" dirty="0"/>
              <a:t>Algorithm for pharmacologic management of menopause symptoms</a:t>
            </a:r>
          </a:p>
        </p:txBody>
      </p:sp>
      <p:sp>
        <p:nvSpPr>
          <p:cNvPr id="3" name="Content Placeholder 2"/>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xmlns="" id="{8782F068-DA17-4869-BA7D-C1F6615DD719}"/>
              </a:ext>
            </a:extLst>
          </p:cNvPr>
          <p:cNvPicPr>
            <a:picLocks noChangeAspect="1"/>
          </p:cNvPicPr>
          <p:nvPr/>
        </p:nvPicPr>
        <p:blipFill>
          <a:blip r:embed="rId2"/>
          <a:stretch>
            <a:fillRect/>
          </a:stretch>
        </p:blipFill>
        <p:spPr>
          <a:xfrm>
            <a:off x="0" y="572684"/>
            <a:ext cx="12192000" cy="6285315"/>
          </a:xfrm>
          <a:prstGeom prst="rect">
            <a:avLst/>
          </a:prstGeom>
        </p:spPr>
      </p:pic>
    </p:spTree>
    <p:extLst>
      <p:ext uri="{BB962C8B-B14F-4D97-AF65-F5344CB8AC3E}">
        <p14:creationId xmlns:p14="http://schemas.microsoft.com/office/powerpoint/2010/main" val="3952142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2" y="413662"/>
            <a:ext cx="9966101" cy="319714"/>
          </a:xfrm>
        </p:spPr>
        <p:txBody>
          <a:bodyPr>
            <a:noAutofit/>
          </a:bodyPr>
          <a:lstStyle/>
          <a:p>
            <a:r>
              <a:rPr lang="en-US" sz="2400" dirty="0"/>
              <a:t>Therapy for </a:t>
            </a:r>
            <a:r>
              <a:rPr lang="en-US" sz="2400" dirty="0" err="1"/>
              <a:t>Perimenopausal</a:t>
            </a:r>
            <a:r>
              <a:rPr lang="en-US" sz="2400" dirty="0"/>
              <a:t> Women</a:t>
            </a:r>
          </a:p>
        </p:txBody>
      </p:sp>
      <p:sp>
        <p:nvSpPr>
          <p:cNvPr id="3" name="Content Placeholder 2"/>
          <p:cNvSpPr>
            <a:spLocks noGrp="1"/>
          </p:cNvSpPr>
          <p:nvPr>
            <p:ph idx="1"/>
          </p:nvPr>
        </p:nvSpPr>
        <p:spPr>
          <a:xfrm>
            <a:off x="309092" y="915534"/>
            <a:ext cx="10058400" cy="4267200"/>
          </a:xfrm>
        </p:spPr>
        <p:txBody>
          <a:bodyPr>
            <a:normAutofit/>
          </a:bodyPr>
          <a:lstStyle/>
          <a:p>
            <a:pPr>
              <a:buFont typeface="Wingdings" panose="05000000000000000000" pitchFamily="2" charset="2"/>
              <a:buChar char="Ø"/>
            </a:pPr>
            <a:r>
              <a:rPr lang="en-US" sz="2200" dirty="0" err="1"/>
              <a:t>Perimenopausal</a:t>
            </a:r>
            <a:r>
              <a:rPr lang="en-US" sz="2200" dirty="0"/>
              <a:t> women can experience hot flushes despite having menstrual cycles</a:t>
            </a:r>
          </a:p>
          <a:p>
            <a:pPr>
              <a:buFont typeface="Wingdings" panose="05000000000000000000" pitchFamily="2" charset="2"/>
              <a:buChar char="Ø"/>
            </a:pPr>
            <a:r>
              <a:rPr lang="en-US" sz="2200" dirty="0"/>
              <a:t> Combined hormonal contraceptives (containing low-dose estrogen and </a:t>
            </a:r>
            <a:r>
              <a:rPr lang="en-US" sz="2200" dirty="0" err="1"/>
              <a:t>progestogen</a:t>
            </a:r>
            <a:r>
              <a:rPr lang="en-US" sz="2200" dirty="0"/>
              <a:t>) provide contraception and vasomotor symptom </a:t>
            </a:r>
            <a:r>
              <a:rPr lang="en-US" sz="2200" dirty="0" smtClean="0"/>
              <a:t>relief.</a:t>
            </a:r>
          </a:p>
          <a:p>
            <a:pPr>
              <a:buFont typeface="Wingdings" panose="05000000000000000000" pitchFamily="2" charset="2"/>
              <a:buChar char="Ø"/>
            </a:pPr>
            <a:r>
              <a:rPr lang="en-US" sz="2200" dirty="0" smtClean="0"/>
              <a:t>approved indications for MHT are moderate o severe vasomotor symptoms, moderate to severe </a:t>
            </a:r>
            <a:r>
              <a:rPr lang="en-US" sz="2200" dirty="0" err="1" smtClean="0"/>
              <a:t>volvuvaginal</a:t>
            </a:r>
            <a:r>
              <a:rPr lang="en-US" sz="2200" dirty="0" smtClean="0"/>
              <a:t> atrophy and prevention of post menopausal osteoporosis.</a:t>
            </a:r>
            <a:endParaRPr lang="en-US" sz="2200" dirty="0"/>
          </a:p>
        </p:txBody>
      </p:sp>
      <p:sp>
        <p:nvSpPr>
          <p:cNvPr id="4" name="Rectangle 3"/>
          <p:cNvSpPr/>
          <p:nvPr/>
        </p:nvSpPr>
        <p:spPr>
          <a:xfrm>
            <a:off x="309092" y="3613074"/>
            <a:ext cx="10728102" cy="1569660"/>
          </a:xfrm>
          <a:prstGeom prst="rect">
            <a:avLst/>
          </a:prstGeom>
        </p:spPr>
        <p:txBody>
          <a:bodyPr wrap="square">
            <a:spAutoFit/>
          </a:bodyPr>
          <a:lstStyle/>
          <a:p>
            <a:r>
              <a:rPr lang="en-US" sz="2400" dirty="0" err="1">
                <a:solidFill>
                  <a:schemeClr val="accent5">
                    <a:lumMod val="50000"/>
                  </a:schemeClr>
                </a:solidFill>
              </a:rPr>
              <a:t>Perimenopausal</a:t>
            </a:r>
            <a:r>
              <a:rPr lang="en-US" sz="2400" dirty="0">
                <a:solidFill>
                  <a:schemeClr val="accent5">
                    <a:lumMod val="50000"/>
                  </a:schemeClr>
                </a:solidFill>
              </a:rPr>
              <a:t> women should not use estrogen-containing contraceptives </a:t>
            </a:r>
            <a:r>
              <a:rPr lang="en-US" sz="2400" dirty="0" smtClean="0">
                <a:solidFill>
                  <a:schemeClr val="accent5">
                    <a:lumMod val="50000"/>
                  </a:schemeClr>
                </a:solidFill>
              </a:rPr>
              <a:t>if they </a:t>
            </a:r>
            <a:r>
              <a:rPr lang="en-US" sz="2400" dirty="0">
                <a:solidFill>
                  <a:schemeClr val="accent5">
                    <a:lumMod val="50000"/>
                  </a:schemeClr>
                </a:solidFill>
              </a:rPr>
              <a:t>smoke ,have a history of estrogen-dependent cancer ,heart disease , high blood pressure ,diabetes ,thromboembolism</a:t>
            </a:r>
            <a:endParaRPr lang="ar-JO" sz="2400" dirty="0">
              <a:solidFill>
                <a:schemeClr val="accent5">
                  <a:lumMod val="50000"/>
                </a:schemeClr>
              </a:solidFill>
            </a:endParaRPr>
          </a:p>
          <a:p>
            <a:endParaRPr lang="en-US" sz="2400" dirty="0">
              <a:solidFill>
                <a:schemeClr val="accent5">
                  <a:lumMod val="50000"/>
                </a:schemeClr>
              </a:solidFill>
            </a:endParaRPr>
          </a:p>
        </p:txBody>
      </p:sp>
    </p:spTree>
    <p:extLst>
      <p:ext uri="{BB962C8B-B14F-4D97-AF65-F5344CB8AC3E}">
        <p14:creationId xmlns:p14="http://schemas.microsoft.com/office/powerpoint/2010/main" val="3988329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132" y="1428482"/>
            <a:ext cx="12028868" cy="4267200"/>
          </a:xfrm>
        </p:spPr>
        <p:txBody>
          <a:bodyPr/>
          <a:lstStyle/>
          <a:p>
            <a:r>
              <a:rPr lang="en-US" dirty="0" smtClean="0">
                <a:solidFill>
                  <a:schemeClr val="accent6">
                    <a:lumMod val="50000"/>
                  </a:schemeClr>
                </a:solidFill>
              </a:rPr>
              <a:t>The continuous combined oral estrogen-</a:t>
            </a:r>
            <a:r>
              <a:rPr lang="en-US" dirty="0" err="1" smtClean="0">
                <a:solidFill>
                  <a:schemeClr val="accent6">
                    <a:lumMod val="50000"/>
                  </a:schemeClr>
                </a:solidFill>
              </a:rPr>
              <a:t>progestogen</a:t>
            </a:r>
            <a:r>
              <a:rPr lang="en-US" dirty="0" smtClean="0">
                <a:solidFill>
                  <a:schemeClr val="accent6">
                    <a:lumMod val="50000"/>
                  </a:schemeClr>
                </a:solidFill>
              </a:rPr>
              <a:t> arm of the women’s  health initiative (WHI) study was terminated after a mean of 5.2 year follow up because of the occurrence of </a:t>
            </a:r>
            <a:r>
              <a:rPr lang="en-US" dirty="0" err="1" smtClean="0">
                <a:solidFill>
                  <a:schemeClr val="accent6">
                    <a:lumMod val="50000"/>
                  </a:schemeClr>
                </a:solidFill>
              </a:rPr>
              <a:t>prespecified</a:t>
            </a:r>
            <a:r>
              <a:rPr lang="en-US" dirty="0" smtClean="0">
                <a:solidFill>
                  <a:schemeClr val="accent6">
                    <a:lumMod val="50000"/>
                  </a:schemeClr>
                </a:solidFill>
              </a:rPr>
              <a:t> level of invasive breast cancer. This study also found to increase coronary disease events, stroke, and pulmonary embolism. Beneficial effects included decrease in hip, spine and wrist fracture and colorectal cancer.</a:t>
            </a:r>
          </a:p>
          <a:p>
            <a:r>
              <a:rPr lang="en-US" dirty="0" smtClean="0">
                <a:solidFill>
                  <a:schemeClr val="accent6">
                    <a:lumMod val="50000"/>
                  </a:schemeClr>
                </a:solidFill>
              </a:rPr>
              <a:t>The oral estrogen alone arm of the WHI was stopped after a mean of 6.8 year follow up. Estrogen only therapy cause no decrease in coronary heart disease risk or in breast cancer risk, but the risk of stroke and venous thromboembolism was increased</a:t>
            </a:r>
            <a:r>
              <a:rPr lang="en-US" dirty="0" smtClean="0">
                <a:solidFill>
                  <a:schemeClr val="accent6">
                    <a:lumMod val="50000"/>
                  </a:schemeClr>
                </a:solidFill>
              </a:rPr>
              <a:t>.</a:t>
            </a:r>
            <a:endParaRPr lang="en-US" dirty="0" smtClean="0">
              <a:solidFill>
                <a:schemeClr val="accent6">
                  <a:lumMod val="50000"/>
                </a:schemeClr>
              </a:solidFill>
            </a:endParaRPr>
          </a:p>
        </p:txBody>
      </p:sp>
    </p:spTree>
    <p:extLst>
      <p:ext uri="{BB962C8B-B14F-4D97-AF65-F5344CB8AC3E}">
        <p14:creationId xmlns:p14="http://schemas.microsoft.com/office/powerpoint/2010/main" val="274163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98" y="399244"/>
            <a:ext cx="8687702" cy="587277"/>
          </a:xfrm>
        </p:spPr>
        <p:txBody>
          <a:bodyPr>
            <a:normAutofit fontScale="90000"/>
          </a:bodyPr>
          <a:lstStyle/>
          <a:p>
            <a:r>
              <a:rPr lang="en-US" sz="2800" dirty="0"/>
              <a:t>MHT For Vasomotor </a:t>
            </a:r>
            <a:r>
              <a:rPr lang="en-US" sz="2800" dirty="0" smtClean="0"/>
              <a:t>Symptoms</a:t>
            </a:r>
            <a:r>
              <a:rPr lang="en-US" sz="2800" dirty="0" smtClean="0">
                <a:solidFill>
                  <a:schemeClr val="accent6">
                    <a:lumMod val="75000"/>
                  </a:schemeClr>
                </a:solidFill>
              </a:rPr>
              <a:t> and </a:t>
            </a:r>
            <a:r>
              <a:rPr lang="en-US" sz="2800" dirty="0">
                <a:solidFill>
                  <a:schemeClr val="accent6">
                    <a:lumMod val="75000"/>
                  </a:schemeClr>
                </a:solidFill>
              </a:rPr>
              <a:t>urogenital symptoms </a:t>
            </a:r>
          </a:p>
        </p:txBody>
      </p:sp>
      <p:sp>
        <p:nvSpPr>
          <p:cNvPr id="3" name="Text Placeholder 2"/>
          <p:cNvSpPr>
            <a:spLocks noGrp="1"/>
          </p:cNvSpPr>
          <p:nvPr>
            <p:ph type="body" idx="1"/>
          </p:nvPr>
        </p:nvSpPr>
        <p:spPr>
          <a:xfrm>
            <a:off x="397098" y="1115310"/>
            <a:ext cx="10215094" cy="5780426"/>
          </a:xfrm>
        </p:spPr>
        <p:txBody>
          <a:bodyPr>
            <a:noAutofit/>
          </a:bodyPr>
          <a:lstStyle/>
          <a:p>
            <a:pPr>
              <a:buFont typeface="Wingdings" panose="05000000000000000000" pitchFamily="2" charset="2"/>
              <a:buChar char="Ø"/>
            </a:pPr>
            <a:r>
              <a:rPr lang="en-US" sz="2000" dirty="0">
                <a:solidFill>
                  <a:schemeClr val="tx2"/>
                </a:solidFill>
              </a:rPr>
              <a:t> Women with mild vasomotor symptoms can experience relief by lifestyle </a:t>
            </a:r>
            <a:r>
              <a:rPr lang="en-US" sz="2000" dirty="0" smtClean="0">
                <a:solidFill>
                  <a:schemeClr val="tx2"/>
                </a:solidFill>
              </a:rPr>
              <a:t>modification</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 Moderate and severe symptoms can treated with ,vaginal estrogen cream, tablet, or ring; </a:t>
            </a:r>
            <a:r>
              <a:rPr lang="en-US" sz="2000" dirty="0" smtClean="0">
                <a:solidFill>
                  <a:schemeClr val="tx2"/>
                </a:solidFill>
              </a:rPr>
              <a:t>with low systemic estrogen exposure or </a:t>
            </a:r>
            <a:r>
              <a:rPr lang="en-US" sz="2000" dirty="0">
                <a:solidFill>
                  <a:schemeClr val="tx2"/>
                </a:solidFill>
              </a:rPr>
              <a:t>with the selective estrogen receptor modulator (SERM) </a:t>
            </a:r>
            <a:r>
              <a:rPr lang="en-US" sz="2000" dirty="0" err="1">
                <a:solidFill>
                  <a:schemeClr val="tx2"/>
                </a:solidFill>
              </a:rPr>
              <a:t>ospemifene</a:t>
            </a:r>
            <a:r>
              <a:rPr lang="en-US" sz="2000" dirty="0">
                <a:solidFill>
                  <a:schemeClr val="tx2"/>
                </a:solidFill>
              </a:rPr>
              <a:t> 60 mg orally per day</a:t>
            </a:r>
            <a:r>
              <a:rPr lang="en-US" sz="2000" dirty="0" smtClean="0">
                <a:solidFill>
                  <a:schemeClr val="tx2"/>
                </a:solidFill>
              </a:rPr>
              <a:t>.</a:t>
            </a:r>
          </a:p>
          <a:p>
            <a:pPr>
              <a:buFont typeface="Wingdings" panose="05000000000000000000" pitchFamily="2" charset="2"/>
              <a:buChar char="Ø"/>
            </a:pPr>
            <a:endParaRPr lang="en-US" sz="2000" dirty="0" smtClean="0">
              <a:solidFill>
                <a:schemeClr val="tx2"/>
              </a:solidFill>
            </a:endParaRPr>
          </a:p>
          <a:p>
            <a:pPr>
              <a:buFont typeface="Wingdings" panose="05000000000000000000" pitchFamily="2" charset="2"/>
              <a:buChar char="Ø"/>
            </a:pPr>
            <a:r>
              <a:rPr lang="en-US" sz="2000" dirty="0">
                <a:solidFill>
                  <a:schemeClr val="tx2"/>
                </a:solidFill>
              </a:rPr>
              <a:t> </a:t>
            </a:r>
            <a:r>
              <a:rPr lang="en-US" sz="2000" dirty="0" smtClean="0">
                <a:solidFill>
                  <a:schemeClr val="tx2"/>
                </a:solidFill>
              </a:rPr>
              <a:t>If </a:t>
            </a:r>
            <a:r>
              <a:rPr lang="en-US" sz="2000" dirty="0">
                <a:solidFill>
                  <a:schemeClr val="tx2"/>
                </a:solidFill>
              </a:rPr>
              <a:t>urogenital symptoms are the only menopausal complaint, </a:t>
            </a:r>
            <a:r>
              <a:rPr lang="en-US" sz="2000" dirty="0" err="1">
                <a:solidFill>
                  <a:schemeClr val="tx2"/>
                </a:solidFill>
              </a:rPr>
              <a:t>intravaginal</a:t>
            </a:r>
            <a:r>
              <a:rPr lang="en-US" sz="2000" dirty="0">
                <a:solidFill>
                  <a:schemeClr val="tx2"/>
                </a:solidFill>
              </a:rPr>
              <a:t> estrogen cream, tablet, or ring should be considered before oral therapy</a:t>
            </a:r>
            <a:r>
              <a:rPr lang="en-US" sz="2000" dirty="0" smtClean="0">
                <a:solidFill>
                  <a:schemeClr val="tx2"/>
                </a:solidFill>
              </a:rPr>
              <a:t>.</a:t>
            </a:r>
          </a:p>
          <a:p>
            <a:pPr>
              <a:buFont typeface="Wingdings" panose="05000000000000000000" pitchFamily="2" charset="2"/>
              <a:buChar char="Ø"/>
            </a:pPr>
            <a:endParaRPr lang="en-US" sz="2000" dirty="0" smtClean="0">
              <a:solidFill>
                <a:schemeClr val="tx2"/>
              </a:solidFill>
            </a:endParaRPr>
          </a:p>
          <a:p>
            <a:pPr>
              <a:buFont typeface="Wingdings" panose="05000000000000000000" pitchFamily="2" charset="2"/>
              <a:buChar char="Ø"/>
            </a:pPr>
            <a:r>
              <a:rPr lang="en-US" sz="2000" dirty="0" smtClean="0">
                <a:solidFill>
                  <a:schemeClr val="tx2"/>
                </a:solidFill>
              </a:rPr>
              <a:t>Intra-vaginal </a:t>
            </a:r>
            <a:r>
              <a:rPr lang="en-US" sz="2000" dirty="0">
                <a:solidFill>
                  <a:schemeClr val="tx2"/>
                </a:solidFill>
              </a:rPr>
              <a:t>estrogen minimizes systemic absorption ,improve atrophic symptoms and vaginal mucosal appearance, decrease vaginal pH, reduce the risk of UTI and by modifying the vaginal flora and is more effective for vaginal symptoms than oral </a:t>
            </a:r>
            <a:r>
              <a:rPr lang="en-US" sz="2000" dirty="0" smtClean="0">
                <a:solidFill>
                  <a:schemeClr val="tx2"/>
                </a:solidFill>
              </a:rPr>
              <a:t>therapy</a:t>
            </a:r>
          </a:p>
          <a:p>
            <a:pPr>
              <a:buFont typeface="Wingdings" panose="05000000000000000000" pitchFamily="2" charset="2"/>
              <a:buChar char="Ø"/>
            </a:pPr>
            <a:endParaRPr lang="en-US" sz="2000" dirty="0" smtClean="0">
              <a:solidFill>
                <a:schemeClr val="tx2"/>
              </a:solidFill>
            </a:endParaRPr>
          </a:p>
          <a:p>
            <a:pPr>
              <a:buFont typeface="Wingdings" panose="05000000000000000000" pitchFamily="2" charset="2"/>
              <a:buChar char="Ø"/>
            </a:pPr>
            <a:r>
              <a:rPr lang="en-US" sz="2000" dirty="0">
                <a:solidFill>
                  <a:schemeClr val="tx2"/>
                </a:solidFill>
              </a:rPr>
              <a:t>Dose-related adverse effects of vaginal estrogen include </a:t>
            </a:r>
            <a:r>
              <a:rPr lang="en-US" sz="2000" dirty="0" err="1">
                <a:solidFill>
                  <a:schemeClr val="tx2"/>
                </a:solidFill>
              </a:rPr>
              <a:t>vulvovaginal</a:t>
            </a:r>
            <a:r>
              <a:rPr lang="en-US" sz="2000" dirty="0">
                <a:solidFill>
                  <a:schemeClr val="tx2"/>
                </a:solidFill>
              </a:rPr>
              <a:t> candidiasis, vaginal </a:t>
            </a:r>
            <a:r>
              <a:rPr lang="en-US" sz="2000" dirty="0" smtClean="0">
                <a:solidFill>
                  <a:schemeClr val="tx2"/>
                </a:solidFill>
              </a:rPr>
              <a:t>bleeding.</a:t>
            </a: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  Therapeutic response is attained after 2 weeks of daily estrogen use. </a:t>
            </a:r>
            <a:endParaRPr lang="en-US" sz="2000" dirty="0" smtClean="0">
              <a:solidFill>
                <a:schemeClr val="tx2"/>
              </a:solidFill>
            </a:endParaRPr>
          </a:p>
          <a:p>
            <a:pPr>
              <a:buFont typeface="Wingdings" panose="05000000000000000000" pitchFamily="2" charset="2"/>
              <a:buChar char="Ø"/>
            </a:pPr>
            <a:endParaRPr lang="en-US" sz="2000" dirty="0">
              <a:solidFill>
                <a:schemeClr val="tx2"/>
              </a:solidFill>
            </a:endParaRPr>
          </a:p>
          <a:p>
            <a:pPr>
              <a:buFont typeface="Wingdings" panose="05000000000000000000" pitchFamily="2" charset="2"/>
              <a:buChar char="Ø"/>
            </a:pPr>
            <a:r>
              <a:rPr lang="en-US" sz="2000" dirty="0">
                <a:solidFill>
                  <a:schemeClr val="tx2"/>
                </a:solidFill>
              </a:rPr>
              <a:t>For maintenance therapy, the frequency of use is decreased to 2 to 3 times weekly.</a:t>
            </a:r>
          </a:p>
          <a:p>
            <a:pPr>
              <a:buFont typeface="Wingdings" panose="05000000000000000000" pitchFamily="2" charset="2"/>
              <a:buChar char="Ø"/>
            </a:pPr>
            <a:endParaRPr lang="en-US" dirty="0">
              <a:solidFill>
                <a:schemeClr val="tx2"/>
              </a:solidFill>
            </a:endParaRPr>
          </a:p>
          <a:p>
            <a:pPr>
              <a:buFont typeface="Wingdings" panose="05000000000000000000" pitchFamily="2" charset="2"/>
              <a:buChar char="Ø"/>
            </a:pPr>
            <a:endParaRPr lang="en-US" sz="2200" dirty="0">
              <a:solidFill>
                <a:schemeClr val="tx2"/>
              </a:solidFill>
            </a:endParaRPr>
          </a:p>
          <a:p>
            <a:pPr>
              <a:buFont typeface="Wingdings" panose="05000000000000000000" pitchFamily="2" charset="2"/>
              <a:buChar char="Ø"/>
            </a:pPr>
            <a:endParaRPr lang="en-US" sz="2200" dirty="0">
              <a:solidFill>
                <a:schemeClr val="tx2"/>
              </a:solidFill>
            </a:endParaRPr>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563</TotalTime>
  <Words>1470</Words>
  <Application>Microsoft Office PowerPoint</Application>
  <PresentationFormat>Widescreen</PresentationFormat>
  <Paragraphs>176</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Cambria</vt:lpstr>
      <vt:lpstr>Source Sans Pro</vt:lpstr>
      <vt:lpstr>Tahoma</vt:lpstr>
      <vt:lpstr>Wingdings</vt:lpstr>
      <vt:lpstr>Cherry Blossom 16x9</vt:lpstr>
      <vt:lpstr>Hormonal replacement therapy</vt:lpstr>
      <vt:lpstr>PowerPoint Presentation</vt:lpstr>
      <vt:lpstr>PowerPoint Presentation</vt:lpstr>
      <vt:lpstr>treatment</vt:lpstr>
      <vt:lpstr>PowerPoint Presentation</vt:lpstr>
      <vt:lpstr>Algorithm for pharmacologic management of menopause symptoms</vt:lpstr>
      <vt:lpstr>Therapy for Perimenopausal Women</vt:lpstr>
      <vt:lpstr>PowerPoint Presentation</vt:lpstr>
      <vt:lpstr>MHT For Vasomotor Symptoms and urogenital symptoms </vt:lpstr>
      <vt:lpstr>Estrogens</vt:lpstr>
      <vt:lpstr>PowerPoint Presentation</vt:lpstr>
      <vt:lpstr>progestins</vt:lpstr>
      <vt:lpstr>Other Treatments for Menopause-Related Symptoms  </vt:lpstr>
      <vt:lpstr>SELECTIVE ESTROGEN RECEPTOR MODULATORS (SERMS)</vt:lpstr>
      <vt:lpstr>PowerPoint Presentation</vt:lpstr>
      <vt:lpstr>Tibolone</vt:lpstr>
      <vt:lpstr>PowerPoint Presentation</vt:lpstr>
      <vt:lpstr>Natural remedies  Phytoestrogen</vt:lpstr>
      <vt:lpstr>Risks from the use of MHT  coronary heart diseases</vt:lpstr>
      <vt:lpstr>  venous thromboembolism</vt:lpstr>
      <vt:lpstr>Breast cancer</vt:lpstr>
      <vt:lpstr>Endometrial cancer</vt:lpstr>
      <vt:lpstr>Ovarian cancer</vt:lpstr>
      <vt:lpstr>The WHI study found that women 65 years or older taking estrogen plus progestogen therapy had twice the rate of dementia including alzehimer disease than those taking placebo. The estrogen alone arm show similar findings.</vt:lpstr>
      <vt:lpstr>osteoporosis</vt:lpstr>
      <vt:lpstr>Kalantaridou S.N., &amp; Borgelt L.M., &amp; Dang D.K., &amp; Calis K (2017). Hormone therapy in women. DiPiro J.T., &amp; Talbert R.L., &amp; Yee G.C., &amp; Matzke G.R., &amp; Wells B.G., &amp; Posey L(Eds.), Pharmacotherapy: A Pathophysiologic Approach, 10e. McGraw-Hill. https://accesspharmacy.mhmedical.com/content.aspx?bookid=1861&amp;sectionid=146067309</vt:lpstr>
      <vt:lpstr>Lung cancer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Hormonal replacement therapy</dc:title>
  <dc:creator>DELL</dc:creator>
  <cp:lastModifiedBy>DELL</cp:lastModifiedBy>
  <cp:revision>96</cp:revision>
  <dcterms:created xsi:type="dcterms:W3CDTF">2020-10-18T20:16:51Z</dcterms:created>
  <dcterms:modified xsi:type="dcterms:W3CDTF">2020-10-22T04:05:52Z</dcterms:modified>
</cp:coreProperties>
</file>