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9"/>
  </p:notesMasterIdLst>
  <p:handoutMasterIdLst>
    <p:handoutMasterId r:id="rId40"/>
  </p:handoutMasterIdLst>
  <p:sldIdLst>
    <p:sldId id="270" r:id="rId2"/>
    <p:sldId id="263" r:id="rId3"/>
    <p:sldId id="294" r:id="rId4"/>
    <p:sldId id="295" r:id="rId5"/>
    <p:sldId id="296" r:id="rId6"/>
    <p:sldId id="271" r:id="rId7"/>
    <p:sldId id="258" r:id="rId8"/>
    <p:sldId id="262" r:id="rId9"/>
    <p:sldId id="265" r:id="rId10"/>
    <p:sldId id="266" r:id="rId11"/>
    <p:sldId id="267" r:id="rId12"/>
    <p:sldId id="268" r:id="rId13"/>
    <p:sldId id="269" r:id="rId14"/>
    <p:sldId id="272" r:id="rId15"/>
    <p:sldId id="259"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7" r:id="rId3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864" userDrawn="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BFCF23-3B69-468F-B69F-88F6DE6A72F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howGuides="1">
      <p:cViewPr varScale="1">
        <p:scale>
          <a:sx n="74" d="100"/>
          <a:sy n="74" d="100"/>
        </p:scale>
        <p:origin x="606" y="90"/>
      </p:cViewPr>
      <p:guideLst>
        <p:guide orient="horz" pos="2160"/>
        <p:guide orient="horz" pos="1008"/>
        <p:guide orient="horz" pos="3888"/>
        <p:guide orient="horz" pos="864"/>
        <p:guide pos="3839"/>
        <p:guide pos="1007"/>
        <p:guide pos="7173"/>
      </p:guideLst>
    </p:cSldViewPr>
  </p:slideViewPr>
  <p:notesTextViewPr>
    <p:cViewPr>
      <p:scale>
        <a:sx n="3" d="2"/>
        <a:sy n="3" d="2"/>
      </p:scale>
      <p:origin x="0" y="0"/>
    </p:cViewPr>
  </p:notesTextViewPr>
  <p:notesViewPr>
    <p:cSldViewPr showGuides="1">
      <p:cViewPr varScale="1">
        <p:scale>
          <a:sx n="76" d="100"/>
          <a:sy n="76" d="100"/>
        </p:scale>
        <p:origin x="25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handoutMaster" Target="handoutMasters/handout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heme" Target="theme/theme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10/12/2020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10/12/2020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7</a:t>
            </a:fld>
            <a:endParaRPr lang="en-US"/>
          </a:p>
        </p:txBody>
      </p:sp>
    </p:spTree>
    <p:extLst>
      <p:ext uri="{BB962C8B-B14F-4D97-AF65-F5344CB8AC3E}">
        <p14:creationId xmlns:p14="http://schemas.microsoft.com/office/powerpoint/2010/main" val="3635406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gradFill rotWithShape="1">
          <a:gsLst>
            <a:gs pos="0">
              <a:schemeClr val="tx2">
                <a:lumMod val="20000"/>
                <a:lumOff val="80000"/>
              </a:schemeClr>
            </a:gs>
            <a:gs pos="90000">
              <a:schemeClr val="tx2">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8669" y="1600200"/>
            <a:ext cx="8329031" cy="2680127"/>
          </a:xfrm>
        </p:spPr>
        <p:txBody>
          <a:bodyPr>
            <a:noAutofit/>
          </a:bodyPr>
          <a:lstStyle>
            <a:lvl1pPr>
              <a:defRPr sz="5400">
                <a:solidFill>
                  <a:schemeClr val="tx2">
                    <a:lumMod val="75000"/>
                  </a:schemeClr>
                </a:solidFill>
              </a:defRPr>
            </a:lvl1pPr>
          </a:lstStyle>
          <a:p>
            <a:r>
              <a:rPr lang="en-US"/>
              <a:t>Click to edit Master title style</a:t>
            </a:r>
            <a:endParaRPr dirty="0"/>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699025" y="6356351"/>
            <a:ext cx="1218883" cy="365125"/>
          </a:xfrm>
        </p:spPr>
        <p:txBody>
          <a:bodyPr/>
          <a:lstStyle>
            <a:lvl1pPr>
              <a:defRPr>
                <a:solidFill>
                  <a:schemeClr val="tx1"/>
                </a:solidFill>
              </a:defRPr>
            </a:lvl1pPr>
          </a:lstStyle>
          <a:p>
            <a:fld id="{80BBE6BF-C811-45BB-8BA9-22EFF2B83FFA}" type="datetime1">
              <a:rPr lang="en-US" smtClean="0"/>
              <a:t>10/12/2020</a:t>
            </a:fld>
            <a:endParaRPr lang="en-US"/>
          </a:p>
        </p:txBody>
      </p:sp>
      <p:sp>
        <p:nvSpPr>
          <p:cNvPr id="5" name="Footer Placeholder 4"/>
          <p:cNvSpPr>
            <a:spLocks noGrp="1"/>
          </p:cNvSpPr>
          <p:nvPr>
            <p:ph type="ftr" sz="quarter" idx="11"/>
          </p:nvPr>
        </p:nvSpPr>
        <p:spPr>
          <a:xfrm>
            <a:off x="6114708" y="6356351"/>
            <a:ext cx="3974065" cy="365125"/>
          </a:xfrm>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a:xfrm>
            <a:off x="10285571" y="6356351"/>
            <a:ext cx="609441" cy="365125"/>
          </a:xfrm>
        </p:spPr>
        <p:txBody>
          <a:bodyPr/>
          <a:lstStyle>
            <a:lvl1pPr>
              <a:defRPr>
                <a:solidFill>
                  <a:schemeClr val="tx1"/>
                </a:solidFill>
              </a:defRPr>
            </a:lvl1pPr>
          </a:lstStyle>
          <a:p>
            <a:fld id="{7DC1BBB0-96F0-4077-A278-0F3FB5C104D3}" type="slidenum">
              <a:rPr lang="en-US" smtClean="0"/>
              <a:pPr/>
              <a:t>‹#›</a:t>
            </a:fld>
            <a:endParaRPr lang="en-US"/>
          </a:p>
        </p:txBody>
      </p:sp>
      <p:pic>
        <p:nvPicPr>
          <p:cNvPr id="55" name="Picture 2"/>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p:spPr>
      </p:pic>
      <p:sp>
        <p:nvSpPr>
          <p:cNvPr id="36" name="Rectangle 35"/>
          <p:cNvSpPr/>
          <p:nvPr userDrawn="1"/>
        </p:nvSpPr>
        <p:spPr>
          <a:xfrm>
            <a:off x="11892563" y="0"/>
            <a:ext cx="304721"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301147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dirty="0"/>
          </a:p>
        </p:txBody>
      </p:sp>
      <p:sp>
        <p:nvSpPr>
          <p:cNvPr id="3" name="Vertical Text Placeholder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42DF41C5-B5F2-469F-BA25-292CFCDAF6E0}" type="datetime1">
              <a:rPr lang="en-US" smtClean="0"/>
              <a:t>10/12/2020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3496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dirty="0"/>
          </a:p>
        </p:txBody>
      </p:sp>
      <p:sp>
        <p:nvSpPr>
          <p:cNvPr id="3" name="Vertical Text Placeholder 2"/>
          <p:cNvSpPr>
            <a:spLocks noGrp="1"/>
          </p:cNvSpPr>
          <p:nvPr>
            <p:ph type="body" orient="vert" idx="1" hasCustomPrompt="1"/>
          </p:nvPr>
        </p:nvSpPr>
        <p:spPr>
          <a:xfrm>
            <a:off x="1598613" y="685800"/>
            <a:ext cx="7848599" cy="5486400"/>
          </a:xfrm>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E69D85FE-5443-4629-8A1C-6F6EA57CBD60}" type="datetime1">
              <a:rPr lang="en-US" smtClean="0"/>
              <a:t>10/12/2020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
        <p:nvSpPr>
          <p:cNvPr id="8" name="Rectangle 7"/>
          <p:cNvSpPr/>
          <p:nvPr userDrawn="1"/>
        </p:nvSpPr>
        <p:spPr>
          <a:xfrm>
            <a:off x="11885691" y="0"/>
            <a:ext cx="304721"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284863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dirty="0"/>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F39362CC-4597-4E8E-AFE5-237B3DA1FF07}" type="datetime1">
              <a:rPr lang="en-US" smtClean="0"/>
              <a:t>10/12/2020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53219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19454" y="1600201"/>
            <a:ext cx="8283272" cy="2654064"/>
          </a:xfrm>
        </p:spPr>
        <p:txBody>
          <a:bodyPr anchor="b">
            <a:normAutofit/>
          </a:bodyPr>
          <a:lstStyle>
            <a:lvl1pPr algn="l">
              <a:defRPr sz="5400" b="0" cap="none" baseline="0">
                <a:solidFill>
                  <a:schemeClr val="tx2">
                    <a:lumMod val="7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919454"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E1F63988-78D4-46C4-B808-1786C6A42859}" type="datetime1">
              <a:rPr lang="en-US" smtClean="0"/>
              <a:t>10/12/2020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pic>
        <p:nvPicPr>
          <p:cNvPr id="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p:spPr>
      </p:pic>
      <p:sp>
        <p:nvSpPr>
          <p:cNvPr id="9" name="Rectangle 8"/>
          <p:cNvSpPr/>
          <p:nvPr/>
        </p:nvSpPr>
        <p:spPr>
          <a:xfrm>
            <a:off x="11892563" y="0"/>
            <a:ext cx="304721"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312873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a:p>
        </p:txBody>
      </p:sp>
      <p:sp>
        <p:nvSpPr>
          <p:cNvPr id="3" name="Content Placeholder 2"/>
          <p:cNvSpPr>
            <a:spLocks noGrp="1"/>
          </p:cNvSpPr>
          <p:nvPr>
            <p:ph sz="half" idx="1" hasCustomPrompt="1"/>
          </p:nvPr>
        </p:nvSpPr>
        <p:spPr>
          <a:xfrm>
            <a:off x="1935496" y="1600200"/>
            <a:ext cx="4572000" cy="45720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hasCustomPrompt="1"/>
          </p:nvPr>
        </p:nvSpPr>
        <p:spPr>
          <a:xfrm>
            <a:off x="6824328" y="1600200"/>
            <a:ext cx="4572000" cy="45720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baseline="0"/>
            </a:lvl6pPr>
            <a:lvl7pPr>
              <a:defRPr sz="1800" baseline="0"/>
            </a:lvl7pPr>
            <a:lvl8pPr>
              <a:defRPr sz="1800" baseline="0"/>
            </a:lvl8pPr>
            <a:lvl9pPr>
              <a:defRPr sz="18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lvl1pPr>
              <a:defRPr>
                <a:solidFill>
                  <a:schemeClr val="tx1"/>
                </a:solidFill>
              </a:defRPr>
            </a:lvl1pPr>
          </a:lstStyle>
          <a:p>
            <a:fld id="{A482C1EE-CCC0-4F27-8918-BF938AC1419F}" type="datetime1">
              <a:rPr lang="en-US" smtClean="0"/>
              <a:t>10/12/2020</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05384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3413" y="177800"/>
            <a:ext cx="9472824" cy="1239837"/>
          </a:xfrm>
        </p:spPr>
        <p:txBody>
          <a:bodyPr/>
          <a:lstStyle>
            <a:lvl1pPr>
              <a:defRPr>
                <a:solidFill>
                  <a:schemeClr val="tx2">
                    <a:lumMod val="7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936615" y="1499616"/>
            <a:ext cx="4572000" cy="938784"/>
          </a:xfrm>
        </p:spPr>
        <p:txBody>
          <a:bodyPr anchor="b">
            <a:noAutofit/>
          </a:bodyPr>
          <a:lstStyle>
            <a:lvl1pPr marL="0" indent="0">
              <a:spcBef>
                <a:spcPts val="0"/>
              </a:spcBef>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1936615" y="2514706"/>
            <a:ext cx="4572000" cy="3657493"/>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baseline="0"/>
            </a:lvl8pPr>
            <a:lvl9pPr>
              <a:defRPr sz="16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824328" y="1499616"/>
            <a:ext cx="4572000" cy="938784"/>
          </a:xfrm>
        </p:spPr>
        <p:txBody>
          <a:bodyPr anchor="b">
            <a:noAutofit/>
          </a:bodyPr>
          <a:lstStyle>
            <a:lvl1pPr marL="0" indent="0">
              <a:spcBef>
                <a:spcPts val="0"/>
              </a:spcBef>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824328" y="2514600"/>
            <a:ext cx="4572000" cy="3655568"/>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lvl1pPr>
              <a:defRPr>
                <a:solidFill>
                  <a:schemeClr val="tx1"/>
                </a:solidFill>
              </a:defRPr>
            </a:lvl1pPr>
          </a:lstStyle>
          <a:p>
            <a:fld id="{B9A0C48B-9D86-4C33-9BD3-2929B1D74E3D}" type="datetime1">
              <a:rPr lang="en-US" smtClean="0"/>
              <a:t>10/12/2020</a:t>
            </a:fld>
            <a:endParaRPr lang="en-US"/>
          </a:p>
        </p:txBody>
      </p:sp>
      <p:sp>
        <p:nvSpPr>
          <p:cNvPr id="8" name="Footer Placeholder 7"/>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84896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dirty="0"/>
          </a:p>
        </p:txBody>
      </p:sp>
      <p:sp>
        <p:nvSpPr>
          <p:cNvPr id="3" name="Date Placeholder 2"/>
          <p:cNvSpPr>
            <a:spLocks noGrp="1"/>
          </p:cNvSpPr>
          <p:nvPr>
            <p:ph type="dt" sz="half" idx="10"/>
          </p:nvPr>
        </p:nvSpPr>
        <p:spPr/>
        <p:txBody>
          <a:bodyPr/>
          <a:lstStyle>
            <a:lvl1pPr>
              <a:defRPr>
                <a:solidFill>
                  <a:schemeClr val="tx1"/>
                </a:solidFill>
              </a:defRPr>
            </a:lvl1pPr>
          </a:lstStyle>
          <a:p>
            <a:fld id="{E87B711C-F9D6-42CE-B848-D107B7756573}" type="datetime1">
              <a:rPr lang="en-US" smtClean="0"/>
              <a:t>10/12/2020</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08792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5180250" y="6356351"/>
            <a:ext cx="1218883" cy="365125"/>
          </a:xfrm>
        </p:spPr>
        <p:txBody>
          <a:bodyPr/>
          <a:lstStyle/>
          <a:p>
            <a:fld id="{4C1EAC44-87EE-4E25-9BCB-D1B8F4FDD9D1}" type="datetime1">
              <a:rPr lang="en-US" smtClean="0"/>
              <a:t>10/12/2020</a:t>
            </a:fld>
            <a:endParaRPr lang="en-US"/>
          </a:p>
        </p:txBody>
      </p:sp>
      <p:sp>
        <p:nvSpPr>
          <p:cNvPr id="6" name="Footer Placeholder 3"/>
          <p:cNvSpPr>
            <a:spLocks noGrp="1"/>
          </p:cNvSpPr>
          <p:nvPr>
            <p:ph type="ftr" sz="quarter" idx="11"/>
          </p:nvPr>
        </p:nvSpPr>
        <p:spPr>
          <a:xfrm>
            <a:off x="6595933" y="6356351"/>
            <a:ext cx="3974065" cy="365125"/>
          </a:xfrm>
        </p:spPr>
        <p:txBody>
          <a:bodyPr/>
          <a:lstStyle/>
          <a:p>
            <a:r>
              <a:rPr lang="en-US" dirty="0"/>
              <a:t>Add a footer</a:t>
            </a:r>
          </a:p>
        </p:txBody>
      </p:sp>
      <p:sp>
        <p:nvSpPr>
          <p:cNvPr id="7" name="Slide Number Placeholder 4"/>
          <p:cNvSpPr>
            <a:spLocks noGrp="1"/>
          </p:cNvSpPr>
          <p:nvPr>
            <p:ph type="sldNum" sz="quarter" idx="12"/>
          </p:nvPr>
        </p:nvSpPr>
        <p:spPr>
          <a:xfrm>
            <a:off x="10766796" y="6356351"/>
            <a:ext cx="609441" cy="365125"/>
          </a:xfrm>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97328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tx2">
                    <a:lumMod val="75000"/>
                  </a:schemeClr>
                </a:solidFill>
              </a:defRPr>
            </a:lvl1pPr>
          </a:lstStyle>
          <a:p>
            <a:r>
              <a:rPr lang="en-US"/>
              <a:t>Click to edit Master title style</a:t>
            </a:r>
            <a:endParaRPr dirty="0"/>
          </a:p>
        </p:txBody>
      </p:sp>
      <p:sp>
        <p:nvSpPr>
          <p:cNvPr id="3" name="Content Placeholder 2"/>
          <p:cNvSpPr>
            <a:spLocks noGrp="1"/>
          </p:cNvSpPr>
          <p:nvPr>
            <p:ph idx="1" hasCustomPrompt="1"/>
          </p:nvPr>
        </p:nvSpPr>
        <p:spPr>
          <a:xfrm>
            <a:off x="5180251" y="482600"/>
            <a:ext cx="6195986" cy="5689600"/>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baseline="0"/>
            </a:lvl8pPr>
            <a:lvl9pPr>
              <a:defRPr sz="18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fld id="{E68E44B9-3FFE-4574-9630-3E5A6F960186}" type="datetime1">
              <a:rPr lang="en-US" smtClean="0"/>
              <a:t>10/12/2020</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
        <p:nvSpPr>
          <p:cNvPr id="9" name="Rectangle 8"/>
          <p:cNvSpPr/>
          <p:nvPr/>
        </p:nvSpPr>
        <p:spPr>
          <a:xfrm>
            <a:off x="11884104" y="0"/>
            <a:ext cx="3047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347639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2">
                    <a:lumMod val="75000"/>
                  </a:schemeClr>
                </a:solidFill>
              </a:defRPr>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66F492-7803-4716-B969-A5873965FF8A}" type="datetime1">
              <a:rPr lang="en-US" smtClean="0"/>
              <a:t>10/12/2020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
        <p:nvSpPr>
          <p:cNvPr id="9" name="Rectangle 8"/>
          <p:cNvSpPr/>
          <p:nvPr/>
        </p:nvSpPr>
        <p:spPr>
          <a:xfrm>
            <a:off x="11884104" y="0"/>
            <a:ext cx="3047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225645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tx2">
                <a:lumMod val="20000"/>
                <a:lumOff val="80000"/>
              </a:schemeClr>
            </a:gs>
            <a:gs pos="90000">
              <a:schemeClr val="tx2">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3413" y="177800"/>
            <a:ext cx="9472824" cy="1239837"/>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903413" y="1600200"/>
            <a:ext cx="9472824"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100" cap="all" baseline="0">
                <a:solidFill>
                  <a:schemeClr val="tx1"/>
                </a:solidFill>
              </a:defRPr>
            </a:lvl1pPr>
          </a:lstStyle>
          <a:p>
            <a:fld id="{FD004168-AADC-4457-9784-543656FEE4FC}" type="datetime1">
              <a:rPr lang="en-US" smtClean="0"/>
              <a:pPr/>
              <a:t>10/12/2020</a:t>
            </a:fld>
            <a:endParaRPr lang="en-US"/>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100" cap="all" baseline="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100" cap="all" baseline="0">
                <a:solidFill>
                  <a:schemeClr val="tx1"/>
                </a:solidFill>
              </a:defRPr>
            </a:lvl1pPr>
          </a:lstStyle>
          <a:p>
            <a:fld id="{7DC1BBB0-96F0-4077-A278-0F3FB5C104D3}" type="slidenum">
              <a:rPr lang="en-US" smtClean="0"/>
              <a:pPr/>
              <a:t>‹#›</a:t>
            </a:fld>
            <a:endParaRPr lang="en-US"/>
          </a:p>
        </p:txBody>
      </p:sp>
      <p:sp>
        <p:nvSpPr>
          <p:cNvPr id="9" name="Rectangle 8"/>
          <p:cNvSpPr/>
          <p:nvPr/>
        </p:nvSpPr>
        <p:spPr>
          <a:xfrm>
            <a:off x="11885691" y="0"/>
            <a:ext cx="304721"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pic>
        <p:nvPicPr>
          <p:cNvPr id="46" name="Picture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p:spPr>
      </p:pic>
    </p:spTree>
    <p:extLst>
      <p:ext uri="{BB962C8B-B14F-4D97-AF65-F5344CB8AC3E}">
        <p14:creationId xmlns:p14="http://schemas.microsoft.com/office/powerpoint/2010/main" val="41415188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2">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1199" userDrawn="1">
          <p15:clr>
            <a:srgbClr val="F26B43"/>
          </p15:clr>
        </p15:guide>
        <p15:guide id="3" pos="71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 Id="rId5" Type="http://schemas.openxmlformats.org/officeDocument/2006/relationships/image" Target="../media/image5.jpeg" /><Relationship Id="rId4" Type="http://schemas.openxmlformats.org/officeDocument/2006/relationships/image" Target="../media/image4.jpeg"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 Id="rId4" Type="http://schemas.openxmlformats.org/officeDocument/2006/relationships/image" Target="../media/image12.jpe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429000"/>
            <a:ext cx="4038600" cy="1239837"/>
          </a:xfrm>
        </p:spPr>
        <p:txBody>
          <a:bodyPr>
            <a:normAutofit fontScale="90000"/>
          </a:bodyPr>
          <a:lstStyle/>
          <a:p>
            <a:r>
              <a:rPr lang="en-US" sz="8000" i="1" dirty="0">
                <a:ln w="0"/>
                <a:effectLst>
                  <a:outerShdw blurRad="38100" dist="19050" dir="2700000" algn="tl" rotWithShape="0">
                    <a:schemeClr val="dk1">
                      <a:alpha val="40000"/>
                    </a:schemeClr>
                  </a:outerShdw>
                </a:effectLst>
              </a:rPr>
              <a:t>Psoriasis</a:t>
            </a:r>
            <a:br>
              <a:rPr lang="en-US" sz="6000" i="1" dirty="0">
                <a:ln w="0"/>
                <a:effectLst>
                  <a:outerShdw blurRad="38100" dist="19050" dir="2700000" algn="tl" rotWithShape="0">
                    <a:schemeClr val="dk1">
                      <a:alpha val="40000"/>
                    </a:schemeClr>
                  </a:outerShdw>
                </a:effectLst>
              </a:rPr>
            </a:br>
            <a:br>
              <a:rPr lang="en-US" sz="6000" i="1" dirty="0">
                <a:ln w="0"/>
                <a:effectLst>
                  <a:outerShdw blurRad="38100" dist="19050" dir="2700000" algn="tl" rotWithShape="0">
                    <a:schemeClr val="dk1">
                      <a:alpha val="40000"/>
                    </a:schemeClr>
                  </a:outerShdw>
                </a:effectLst>
              </a:rPr>
            </a:br>
            <a:r>
              <a:rPr lang="en-US" sz="2200" i="1" dirty="0">
                <a:ln w="0"/>
                <a:effectLst>
                  <a:outerShdw blurRad="38100" dist="19050" dir="2700000" algn="tl" rotWithShape="0">
                    <a:schemeClr val="dk1">
                      <a:alpha val="40000"/>
                    </a:schemeClr>
                  </a:outerShdw>
                </a:effectLst>
              </a:rPr>
              <a:t>by: </a:t>
            </a:r>
            <a:r>
              <a:rPr lang="en-US" sz="2200" i="1" dirty="0" err="1">
                <a:ln w="0"/>
                <a:effectLst>
                  <a:outerShdw blurRad="38100" dist="19050" dir="2700000" algn="tl" rotWithShape="0">
                    <a:schemeClr val="dk1">
                      <a:alpha val="40000"/>
                    </a:schemeClr>
                  </a:outerShdw>
                </a:effectLst>
              </a:rPr>
              <a:t>Alaa</a:t>
            </a:r>
            <a:r>
              <a:rPr lang="en-US" sz="2200" i="1" dirty="0">
                <a:ln w="0"/>
                <a:effectLst>
                  <a:outerShdw blurRad="38100" dist="19050" dir="2700000" algn="tl" rotWithShape="0">
                    <a:schemeClr val="dk1">
                      <a:alpha val="40000"/>
                    </a:schemeClr>
                  </a:outerShdw>
                </a:effectLst>
              </a:rPr>
              <a:t> </a:t>
            </a:r>
            <a:r>
              <a:rPr lang="en-US" sz="2200" i="1" dirty="0" err="1">
                <a:ln w="0"/>
                <a:effectLst>
                  <a:outerShdw blurRad="38100" dist="19050" dir="2700000" algn="tl" rotWithShape="0">
                    <a:schemeClr val="dk1">
                      <a:alpha val="40000"/>
                    </a:schemeClr>
                  </a:outerShdw>
                </a:effectLst>
              </a:rPr>
              <a:t>Sandouka</a:t>
            </a:r>
            <a:endParaRPr lang="en-US" sz="4400" dirty="0"/>
          </a:p>
        </p:txBody>
      </p:sp>
    </p:spTree>
    <p:extLst>
      <p:ext uri="{BB962C8B-B14F-4D97-AF65-F5344CB8AC3E}">
        <p14:creationId xmlns:p14="http://schemas.microsoft.com/office/powerpoint/2010/main" val="2469049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3" y="762000"/>
            <a:ext cx="2057399" cy="655637"/>
          </a:xfrm>
        </p:spPr>
        <p:style>
          <a:lnRef idx="1">
            <a:schemeClr val="accent4"/>
          </a:lnRef>
          <a:fillRef idx="2">
            <a:schemeClr val="accent4"/>
          </a:fillRef>
          <a:effectRef idx="1">
            <a:schemeClr val="accent4"/>
          </a:effectRef>
          <a:fontRef idx="minor">
            <a:schemeClr val="dk1"/>
          </a:fontRef>
        </p:style>
        <p:txBody>
          <a:bodyPr/>
          <a:lstStyle/>
          <a:p>
            <a:r>
              <a:rPr lang="en-US" dirty="0"/>
              <a:t>Diagnosis </a:t>
            </a:r>
          </a:p>
        </p:txBody>
      </p:sp>
      <p:sp>
        <p:nvSpPr>
          <p:cNvPr id="3" name="Content Placeholder 2"/>
          <p:cNvSpPr>
            <a:spLocks noGrp="1"/>
          </p:cNvSpPr>
          <p:nvPr>
            <p:ph idx="1"/>
          </p:nvPr>
        </p:nvSpPr>
        <p:spPr>
          <a:xfrm>
            <a:off x="1903413" y="1905000"/>
            <a:ext cx="9472824" cy="4572000"/>
          </a:xfrm>
        </p:spPr>
        <p:txBody>
          <a:bodyPr>
            <a:normAutofit/>
          </a:bodyPr>
          <a:lstStyle/>
          <a:p>
            <a:pPr marL="0" indent="0">
              <a:buNone/>
            </a:pPr>
            <a:r>
              <a:rPr lang="en-US" sz="2400" dirty="0"/>
              <a:t>Physical examination of the lesions and its characteristics is done to diagnose psoriasis.</a:t>
            </a:r>
          </a:p>
          <a:p>
            <a:pPr marL="0" indent="0">
              <a:buNone/>
            </a:pPr>
            <a:r>
              <a:rPr lang="en-US" sz="2400" dirty="0"/>
              <a:t>We cant use Skin biopsies and laboratory tests for psoriasis diagnosis.</a:t>
            </a:r>
          </a:p>
          <a:p>
            <a:pPr marL="0" indent="0">
              <a:buNone/>
            </a:pPr>
            <a:r>
              <a:rPr lang="en-US" sz="2400" dirty="0"/>
              <a:t>It can be mild , moderate or severe regarding to psoriasis area and severity index.</a:t>
            </a:r>
          </a:p>
        </p:txBody>
      </p:sp>
      <p:sp>
        <p:nvSpPr>
          <p:cNvPr id="4" name="Rectangle 3"/>
          <p:cNvSpPr/>
          <p:nvPr/>
        </p:nvSpPr>
        <p:spPr>
          <a:xfrm>
            <a:off x="1903413" y="4196366"/>
            <a:ext cx="8837612" cy="1569660"/>
          </a:xfrm>
          <a:prstGeom prst="rect">
            <a:avLst/>
          </a:prstGeom>
        </p:spPr>
        <p:txBody>
          <a:bodyPr wrap="square">
            <a:spAutoFit/>
          </a:bodyPr>
          <a:lstStyle/>
          <a:p>
            <a:r>
              <a:rPr lang="en-US" sz="2400" dirty="0"/>
              <a:t>Mild psoriasis: ≤5% BSA involvement</a:t>
            </a:r>
          </a:p>
          <a:p>
            <a:r>
              <a:rPr lang="en-US" sz="2400" dirty="0"/>
              <a:t>Moderate psoriasis: BSA ≥8% (higher in trials of biologics)</a:t>
            </a:r>
          </a:p>
          <a:p>
            <a:r>
              <a:rPr lang="en-US" sz="2400" dirty="0"/>
              <a:t>Severe psoriasis: BSA ≥10% (in some phototherapy trials, BSA ≥20% used as lower limit)</a:t>
            </a:r>
            <a:endParaRPr lang="en-US" sz="2400" b="0" i="0" dirty="0">
              <a:effectLst/>
            </a:endParaRPr>
          </a:p>
        </p:txBody>
      </p:sp>
    </p:spTree>
    <p:extLst>
      <p:ext uri="{BB962C8B-B14F-4D97-AF65-F5344CB8AC3E}">
        <p14:creationId xmlns:p14="http://schemas.microsoft.com/office/powerpoint/2010/main" val="3783846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3" y="762000"/>
            <a:ext cx="4038599" cy="655637"/>
          </a:xfrm>
        </p:spPr>
        <p:style>
          <a:lnRef idx="1">
            <a:schemeClr val="accent4"/>
          </a:lnRef>
          <a:fillRef idx="2">
            <a:schemeClr val="accent4"/>
          </a:fillRef>
          <a:effectRef idx="1">
            <a:schemeClr val="accent4"/>
          </a:effectRef>
          <a:fontRef idx="minor">
            <a:schemeClr val="dk1"/>
          </a:fontRef>
        </p:style>
        <p:txBody>
          <a:bodyPr/>
          <a:lstStyle/>
          <a:p>
            <a:r>
              <a:rPr lang="en-US" dirty="0"/>
              <a:t>Goals of treatment</a:t>
            </a:r>
          </a:p>
        </p:txBody>
      </p:sp>
      <p:sp>
        <p:nvSpPr>
          <p:cNvPr id="3" name="Content Placeholder 2"/>
          <p:cNvSpPr>
            <a:spLocks noGrp="1"/>
          </p:cNvSpPr>
          <p:nvPr>
            <p:ph idx="1"/>
          </p:nvPr>
        </p:nvSpPr>
        <p:spPr/>
        <p:txBody>
          <a:bodyPr/>
          <a:lstStyle/>
          <a:p>
            <a:r>
              <a:rPr lang="en-US" dirty="0"/>
              <a:t>Minimize/eliminate psoriatic skin lesions</a:t>
            </a:r>
          </a:p>
          <a:p>
            <a:r>
              <a:rPr lang="en-US" dirty="0"/>
              <a:t>Reduce frequency of flare-ups</a:t>
            </a:r>
          </a:p>
          <a:p>
            <a:r>
              <a:rPr lang="en-US" dirty="0"/>
              <a:t>Reduce pruritus</a:t>
            </a:r>
          </a:p>
          <a:p>
            <a:r>
              <a:rPr lang="en-US" dirty="0"/>
              <a:t>Eliminate triggering factors such as stress reduction, avoid smoking and alcohol consumption, weight reduction. </a:t>
            </a:r>
          </a:p>
          <a:p>
            <a:r>
              <a:rPr lang="en-US" dirty="0"/>
              <a:t>Prevent adverse drug reactions</a:t>
            </a:r>
          </a:p>
          <a:p>
            <a:r>
              <a:rPr lang="en-US" dirty="0"/>
              <a:t>Treat comorbidities </a:t>
            </a:r>
          </a:p>
          <a:p>
            <a:r>
              <a:rPr lang="en-US" dirty="0"/>
              <a:t>Improve quality of life </a:t>
            </a:r>
          </a:p>
          <a:p>
            <a:endParaRPr lang="en-US" dirty="0"/>
          </a:p>
          <a:p>
            <a:endParaRPr lang="en-US" dirty="0"/>
          </a:p>
        </p:txBody>
      </p:sp>
    </p:spTree>
    <p:extLst>
      <p:ext uri="{BB962C8B-B14F-4D97-AF65-F5344CB8AC3E}">
        <p14:creationId xmlns:p14="http://schemas.microsoft.com/office/powerpoint/2010/main" val="2628535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stress reduction</a:t>
            </a:r>
          </a:p>
          <a:p>
            <a:r>
              <a:rPr lang="en-US" dirty="0"/>
              <a:t> the liberal use of moisturizers may be very beneficial and should always be considered and initiated when appropriate.</a:t>
            </a:r>
          </a:p>
          <a:p>
            <a:r>
              <a:rPr lang="en-US" dirty="0"/>
              <a:t>Harsh soaps and detergents should be avoided.</a:t>
            </a:r>
          </a:p>
          <a:p>
            <a:r>
              <a:rPr lang="en-US" dirty="0"/>
              <a:t>Sunscreens of SPF 30 or higher should be used when outdoors.</a:t>
            </a:r>
          </a:p>
          <a:p>
            <a:r>
              <a:rPr lang="en-US" dirty="0"/>
              <a:t>For patients with comorbidities such as dyslipidemia, obesity, or cardiovascular disease, cessation of nicotine and alcohol consumption, diet control, and increasing physical activity are all important interventions.</a:t>
            </a:r>
          </a:p>
          <a:p>
            <a:endParaRPr lang="en-US" dirty="0"/>
          </a:p>
        </p:txBody>
      </p:sp>
      <p:sp>
        <p:nvSpPr>
          <p:cNvPr id="4" name="Title 1"/>
          <p:cNvSpPr>
            <a:spLocks noGrp="1"/>
          </p:cNvSpPr>
          <p:nvPr>
            <p:ph type="title"/>
          </p:nvPr>
        </p:nvSpPr>
        <p:spPr>
          <a:xfrm>
            <a:off x="1903413" y="113763"/>
            <a:ext cx="5714999" cy="731837"/>
          </a:xfrm>
        </p:spPr>
        <p:style>
          <a:lnRef idx="1">
            <a:schemeClr val="accent4"/>
          </a:lnRef>
          <a:fillRef idx="2">
            <a:schemeClr val="accent4"/>
          </a:fillRef>
          <a:effectRef idx="1">
            <a:schemeClr val="accent4"/>
          </a:effectRef>
          <a:fontRef idx="minor">
            <a:schemeClr val="dk1"/>
          </a:fontRef>
        </p:style>
        <p:txBody>
          <a:bodyPr/>
          <a:lstStyle/>
          <a:p>
            <a:r>
              <a:rPr lang="en-US" dirty="0"/>
              <a:t>Non-pharmacological therapy</a:t>
            </a:r>
          </a:p>
        </p:txBody>
      </p:sp>
    </p:spTree>
    <p:extLst>
      <p:ext uri="{BB962C8B-B14F-4D97-AF65-F5344CB8AC3E}">
        <p14:creationId xmlns:p14="http://schemas.microsoft.com/office/powerpoint/2010/main" val="779827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TtDal7bax1XpydKoUbzLmFdTOI-WReAWjsX3o6egxTHANAJ6zg0F2nIVAOf7KoO40lAke-EdGMgV9WnLnkT8YPlIxqkEVerdyYLlVPhiPW4mS34FdmuEXrkXg03HMVCw-EbFgvJj"/>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7812" y="1295400"/>
            <a:ext cx="6766340" cy="53710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55812" y="228600"/>
            <a:ext cx="28194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a:solidFill>
                  <a:srgbClr val="333333"/>
                </a:solidFill>
                <a:latin typeface="Source Sans Pro"/>
              </a:rPr>
              <a:t>Pharmacologic Therapy</a:t>
            </a:r>
            <a:endParaRPr lang="en-US" b="1" i="0" dirty="0">
              <a:solidFill>
                <a:srgbClr val="333333"/>
              </a:solidFill>
              <a:effectLst/>
              <a:latin typeface="Source Sans Pro"/>
            </a:endParaRPr>
          </a:p>
        </p:txBody>
      </p:sp>
      <p:sp>
        <p:nvSpPr>
          <p:cNvPr id="3" name="Rectangle 2"/>
          <p:cNvSpPr/>
          <p:nvPr/>
        </p:nvSpPr>
        <p:spPr>
          <a:xfrm>
            <a:off x="2196722" y="762000"/>
            <a:ext cx="5356979" cy="369332"/>
          </a:xfrm>
          <a:prstGeom prst="rect">
            <a:avLst/>
          </a:prstGeom>
        </p:spPr>
        <p:txBody>
          <a:bodyPr wrap="none">
            <a:spAutoFit/>
          </a:bodyPr>
          <a:lstStyle/>
          <a:p>
            <a:r>
              <a:rPr lang="en-US" dirty="0">
                <a:solidFill>
                  <a:srgbClr val="343536"/>
                </a:solidFill>
                <a:latin typeface="Source Sans Pro"/>
              </a:rPr>
              <a:t>Treatment algorithm for mild-to-moderate psoriasis</a:t>
            </a:r>
            <a:endParaRPr lang="en-US" dirty="0"/>
          </a:p>
        </p:txBody>
      </p:sp>
    </p:spTree>
    <p:extLst>
      <p:ext uri="{BB962C8B-B14F-4D97-AF65-F5344CB8AC3E}">
        <p14:creationId xmlns:p14="http://schemas.microsoft.com/office/powerpoint/2010/main" val="2759312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412" y="990600"/>
            <a:ext cx="5487347" cy="53641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4412" y="457200"/>
            <a:ext cx="5626284" cy="369332"/>
          </a:xfrm>
          <a:prstGeom prst="rect">
            <a:avLst/>
          </a:prstGeom>
        </p:spPr>
        <p:txBody>
          <a:bodyPr wrap="none">
            <a:spAutoFit/>
          </a:bodyPr>
          <a:lstStyle/>
          <a:p>
            <a:r>
              <a:rPr lang="en-US" dirty="0">
                <a:solidFill>
                  <a:srgbClr val="343536"/>
                </a:solidFill>
                <a:latin typeface="Source Sans Pro"/>
              </a:rPr>
              <a:t>Treatment algorithm for moderate-to-severe psoriasis</a:t>
            </a:r>
            <a:endParaRPr lang="en-US" dirty="0"/>
          </a:p>
        </p:txBody>
      </p:sp>
    </p:spTree>
    <p:extLst>
      <p:ext uri="{BB962C8B-B14F-4D97-AF65-F5344CB8AC3E}">
        <p14:creationId xmlns:p14="http://schemas.microsoft.com/office/powerpoint/2010/main" val="754500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2012" y="304800"/>
            <a:ext cx="37338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200" b="1" dirty="0">
                <a:solidFill>
                  <a:srgbClr val="333333"/>
                </a:solidFill>
                <a:latin typeface="Source Sans Pro"/>
              </a:rPr>
              <a:t>Topical</a:t>
            </a:r>
            <a:r>
              <a:rPr lang="en-US" sz="2400" b="1" dirty="0">
                <a:solidFill>
                  <a:srgbClr val="333333"/>
                </a:solidFill>
                <a:latin typeface="Source Sans Pro"/>
              </a:rPr>
              <a:t> </a:t>
            </a:r>
            <a:r>
              <a:rPr lang="en-US" sz="3200" b="1" dirty="0">
                <a:solidFill>
                  <a:srgbClr val="333333"/>
                </a:solidFill>
                <a:latin typeface="Source Sans Pro"/>
              </a:rPr>
              <a:t>Therapies</a:t>
            </a:r>
            <a:endParaRPr lang="en-US" sz="2400" b="1" i="0" dirty="0">
              <a:solidFill>
                <a:srgbClr val="333333"/>
              </a:solidFill>
              <a:effectLst/>
              <a:latin typeface="Source Sans Pro"/>
            </a:endParaRPr>
          </a:p>
        </p:txBody>
      </p:sp>
      <p:sp>
        <p:nvSpPr>
          <p:cNvPr id="7" name="Rectangle 6"/>
          <p:cNvSpPr/>
          <p:nvPr/>
        </p:nvSpPr>
        <p:spPr>
          <a:xfrm>
            <a:off x="2119986" y="916476"/>
            <a:ext cx="2842445" cy="523220"/>
          </a:xfrm>
          <a:prstGeom prst="rect">
            <a:avLst/>
          </a:prstGeom>
        </p:spPr>
        <p:txBody>
          <a:bodyPr wrap="none">
            <a:spAutoFit/>
          </a:bodyPr>
          <a:lstStyle/>
          <a:p>
            <a:r>
              <a:rPr lang="en-US" sz="2800" b="1" dirty="0">
                <a:solidFill>
                  <a:srgbClr val="333333"/>
                </a:solidFill>
                <a:latin typeface="Source Sans Pro"/>
              </a:rPr>
              <a:t>Corticosteroids</a:t>
            </a:r>
            <a:endParaRPr lang="en-US" b="1" i="0" dirty="0">
              <a:solidFill>
                <a:srgbClr val="333333"/>
              </a:solidFill>
              <a:effectLst/>
              <a:latin typeface="Source Sans Pro"/>
            </a:endParaRPr>
          </a:p>
        </p:txBody>
      </p:sp>
      <p:sp>
        <p:nvSpPr>
          <p:cNvPr id="8" name="Rectangle 7"/>
          <p:cNvSpPr/>
          <p:nvPr/>
        </p:nvSpPr>
        <p:spPr>
          <a:xfrm>
            <a:off x="1979612" y="2382560"/>
            <a:ext cx="8943819" cy="707886"/>
          </a:xfrm>
          <a:prstGeom prst="rect">
            <a:avLst/>
          </a:prstGeom>
        </p:spPr>
        <p:txBody>
          <a:bodyPr wrap="square">
            <a:spAutoFit/>
          </a:bodyPr>
          <a:lstStyle/>
          <a:p>
            <a:r>
              <a:rPr lang="en-US" sz="2000" dirty="0"/>
              <a:t>- There are many formulations of topical corticosteroid include :ointments, creams, gels, foams, lotions, sprays, shampoos and solutions</a:t>
            </a:r>
          </a:p>
        </p:txBody>
      </p:sp>
      <p:sp>
        <p:nvSpPr>
          <p:cNvPr id="9" name="Rectangle 8"/>
          <p:cNvSpPr/>
          <p:nvPr/>
        </p:nvSpPr>
        <p:spPr>
          <a:xfrm>
            <a:off x="1979612" y="3256256"/>
            <a:ext cx="9752012" cy="1323439"/>
          </a:xfrm>
          <a:prstGeom prst="rect">
            <a:avLst/>
          </a:prstGeom>
        </p:spPr>
        <p:txBody>
          <a:bodyPr wrap="square">
            <a:spAutoFit/>
          </a:bodyPr>
          <a:lstStyle/>
          <a:p>
            <a:r>
              <a:rPr lang="en-US" sz="2000" dirty="0"/>
              <a:t>- The choice of vehicle affects corticosteroid potency: Ointments, being the most occlusive, enhance drug penetration and provide the most potent formulations. However, patients may prefer a less greasy formulation, such as a cream or lotion for daytime use, although they may be willing to apply the more effective ointment-based corticosteroid during the night</a:t>
            </a:r>
          </a:p>
        </p:txBody>
      </p:sp>
      <p:sp>
        <p:nvSpPr>
          <p:cNvPr id="11" name="Rectangle 10"/>
          <p:cNvSpPr/>
          <p:nvPr/>
        </p:nvSpPr>
        <p:spPr>
          <a:xfrm>
            <a:off x="1979612" y="1662752"/>
            <a:ext cx="9752012" cy="707886"/>
          </a:xfrm>
          <a:prstGeom prst="rect">
            <a:avLst/>
          </a:prstGeom>
        </p:spPr>
        <p:txBody>
          <a:bodyPr wrap="square">
            <a:spAutoFit/>
          </a:bodyPr>
          <a:lstStyle/>
          <a:p>
            <a:r>
              <a:rPr lang="en-US" sz="2000" dirty="0"/>
              <a:t>- Corticosteroids have anti-inflammatory, anti-proliferative, immunosuppressive, and </a:t>
            </a:r>
            <a:r>
              <a:rPr lang="en-US" sz="2000" dirty="0" err="1"/>
              <a:t>vasoconstrictive</a:t>
            </a:r>
            <a:r>
              <a:rPr lang="en-US" sz="2000" dirty="0"/>
              <a:t> effects.</a:t>
            </a:r>
          </a:p>
        </p:txBody>
      </p:sp>
      <p:sp>
        <p:nvSpPr>
          <p:cNvPr id="12" name="Rectangle 11"/>
          <p:cNvSpPr/>
          <p:nvPr/>
        </p:nvSpPr>
        <p:spPr>
          <a:xfrm>
            <a:off x="1979612" y="4594622"/>
            <a:ext cx="9372600" cy="707886"/>
          </a:xfrm>
          <a:prstGeom prst="rect">
            <a:avLst/>
          </a:prstGeom>
        </p:spPr>
        <p:txBody>
          <a:bodyPr wrap="square">
            <a:spAutoFit/>
          </a:bodyPr>
          <a:lstStyle/>
          <a:p>
            <a:r>
              <a:rPr lang="en-US" sz="2000" dirty="0"/>
              <a:t>- Lower-potency products should be used for infants and for lesions on the face and areas with thin skin.</a:t>
            </a:r>
          </a:p>
        </p:txBody>
      </p:sp>
      <p:sp>
        <p:nvSpPr>
          <p:cNvPr id="13" name="Rectangle 12"/>
          <p:cNvSpPr/>
          <p:nvPr/>
        </p:nvSpPr>
        <p:spPr>
          <a:xfrm>
            <a:off x="1980170" y="5317435"/>
            <a:ext cx="9751454" cy="707886"/>
          </a:xfrm>
          <a:prstGeom prst="rect">
            <a:avLst/>
          </a:prstGeom>
        </p:spPr>
        <p:txBody>
          <a:bodyPr wrap="square">
            <a:spAutoFit/>
          </a:bodyPr>
          <a:lstStyle/>
          <a:p>
            <a:r>
              <a:rPr lang="en-US" sz="2000" dirty="0"/>
              <a:t>- For other areas of the body in adults, mid- to high-potency agents are generally recommended as initial therapy</a:t>
            </a:r>
          </a:p>
        </p:txBody>
      </p:sp>
      <p:sp>
        <p:nvSpPr>
          <p:cNvPr id="14" name="Rectangle 13"/>
          <p:cNvSpPr/>
          <p:nvPr/>
        </p:nvSpPr>
        <p:spPr>
          <a:xfrm>
            <a:off x="1979612" y="6172200"/>
            <a:ext cx="5641865" cy="400110"/>
          </a:xfrm>
          <a:prstGeom prst="rect">
            <a:avLst/>
          </a:prstGeom>
        </p:spPr>
        <p:txBody>
          <a:bodyPr wrap="none">
            <a:spAutoFit/>
          </a:bodyPr>
          <a:lstStyle/>
          <a:p>
            <a:r>
              <a:rPr lang="en-US" sz="2000" dirty="0"/>
              <a:t>- All topical corticosteroids are pregnancy category C</a:t>
            </a:r>
          </a:p>
        </p:txBody>
      </p:sp>
    </p:spTree>
    <p:extLst>
      <p:ext uri="{BB962C8B-B14F-4D97-AF65-F5344CB8AC3E}">
        <p14:creationId xmlns:p14="http://schemas.microsoft.com/office/powerpoint/2010/main" val="3295254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7212" y="457200"/>
            <a:ext cx="2133600" cy="523220"/>
          </a:xfrm>
          <a:prstGeom prst="rect">
            <a:avLst/>
          </a:prstGeom>
          <a:noFill/>
          <a:ln>
            <a:noFill/>
          </a:ln>
        </p:spPr>
        <p:txBody>
          <a:bodyPr wrap="square" rtlCol="0" anchor="ctr" anchorCtr="1">
            <a:spAutoFit/>
          </a:bodyPr>
          <a:lstStyle/>
          <a:p>
            <a:r>
              <a:rPr lang="en-US" sz="2800" dirty="0" err="1"/>
              <a:t>Cont</a:t>
            </a:r>
            <a:r>
              <a:rPr lang="en-US" sz="2800" dirty="0"/>
              <a:t>…</a:t>
            </a:r>
          </a:p>
        </p:txBody>
      </p:sp>
      <p:sp>
        <p:nvSpPr>
          <p:cNvPr id="5" name="Rectangle 4"/>
          <p:cNvSpPr/>
          <p:nvPr/>
        </p:nvSpPr>
        <p:spPr>
          <a:xfrm>
            <a:off x="2055812" y="1447800"/>
            <a:ext cx="8075612" cy="1200329"/>
          </a:xfrm>
          <a:prstGeom prst="rect">
            <a:avLst/>
          </a:prstGeom>
        </p:spPr>
        <p:txBody>
          <a:bodyPr wrap="square">
            <a:spAutoFit/>
          </a:bodyPr>
          <a:lstStyle/>
          <a:p>
            <a:r>
              <a:rPr lang="en-US" sz="2400" dirty="0"/>
              <a:t> * Cutaneous adverse effects include skin atrophy, acne, contact dermatitis, </a:t>
            </a:r>
            <a:r>
              <a:rPr lang="en-US" sz="2400" dirty="0" err="1"/>
              <a:t>hypertrichosis</a:t>
            </a:r>
            <a:r>
              <a:rPr lang="en-US" sz="2400" dirty="0"/>
              <a:t>, hypopigmentation, perioral dermatitis, </a:t>
            </a:r>
            <a:r>
              <a:rPr lang="en-US" sz="2400" dirty="0" err="1"/>
              <a:t>striae</a:t>
            </a:r>
            <a:r>
              <a:rPr lang="en-US" sz="2400" dirty="0"/>
              <a:t>.</a:t>
            </a:r>
          </a:p>
        </p:txBody>
      </p:sp>
      <p:sp>
        <p:nvSpPr>
          <p:cNvPr id="7" name="Rectangle 6"/>
          <p:cNvSpPr/>
          <p:nvPr/>
        </p:nvSpPr>
        <p:spPr>
          <a:xfrm>
            <a:off x="2022027" y="3124200"/>
            <a:ext cx="8153400" cy="830997"/>
          </a:xfrm>
          <a:prstGeom prst="rect">
            <a:avLst/>
          </a:prstGeom>
        </p:spPr>
        <p:txBody>
          <a:bodyPr wrap="square">
            <a:spAutoFit/>
          </a:bodyPr>
          <a:lstStyle/>
          <a:p>
            <a:r>
              <a:rPr lang="en-US" sz="2400" dirty="0"/>
              <a:t>* The use of most potent corticosteroids should be limited to a duration of 2 to 4 weeks</a:t>
            </a:r>
          </a:p>
        </p:txBody>
      </p:sp>
    </p:spTree>
    <p:extLst>
      <p:ext uri="{BB962C8B-B14F-4D97-AF65-F5344CB8AC3E}">
        <p14:creationId xmlns:p14="http://schemas.microsoft.com/office/powerpoint/2010/main" val="2235974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9612" y="609600"/>
            <a:ext cx="8991600" cy="5386090"/>
          </a:xfrm>
          <a:prstGeom prst="rect">
            <a:avLst/>
          </a:prstGeom>
        </p:spPr>
        <p:txBody>
          <a:bodyPr wrap="square">
            <a:spAutoFit/>
          </a:bodyPr>
          <a:lstStyle/>
          <a:p>
            <a:r>
              <a:rPr lang="en-US" sz="2800" b="1" dirty="0" err="1"/>
              <a:t>Calcipotriene</a:t>
            </a:r>
            <a:r>
              <a:rPr lang="en-US" sz="3600" dirty="0"/>
              <a:t> </a:t>
            </a:r>
            <a:r>
              <a:rPr lang="en-US" sz="2400" dirty="0"/>
              <a:t>(synthetic vitamin D3 analogue)</a:t>
            </a:r>
          </a:p>
          <a:p>
            <a:endParaRPr lang="en-US" sz="2000" dirty="0"/>
          </a:p>
          <a:p>
            <a:r>
              <a:rPr lang="en-US" sz="2400" dirty="0"/>
              <a:t>Mechanism of action: it binds to vitamin D receptors, which inhibits keratinocyte proliferation , it also .it is  inhibits T-lymphocyte activity. It is Used For mild psoriasis</a:t>
            </a:r>
          </a:p>
          <a:p>
            <a:endParaRPr lang="en-US" sz="2400" dirty="0"/>
          </a:p>
          <a:p>
            <a:r>
              <a:rPr lang="en-US" sz="2400" dirty="0"/>
              <a:t>In head-to-head comparison studies with other topical agents, calcipotriol was found to be more effective than anthralin and comparable or slightly more effective than betamethasone </a:t>
            </a:r>
            <a:r>
              <a:rPr lang="en-US" sz="2400" dirty="0" err="1"/>
              <a:t>valerate</a:t>
            </a:r>
            <a:r>
              <a:rPr lang="en-US" sz="2400" dirty="0"/>
              <a:t> </a:t>
            </a:r>
          </a:p>
          <a:p>
            <a:endParaRPr lang="en-US" sz="2400" dirty="0"/>
          </a:p>
          <a:p>
            <a:r>
              <a:rPr lang="en-US" sz="2400" dirty="0"/>
              <a:t>Adverse effects of </a:t>
            </a:r>
            <a:r>
              <a:rPr lang="en-US" sz="2400" dirty="0" err="1"/>
              <a:t>calcipotriene</a:t>
            </a:r>
            <a:r>
              <a:rPr lang="en-US" sz="2400" dirty="0"/>
              <a:t> include mild irritant contact dermatitis, pruritus, edema, dryness, and erythema. </a:t>
            </a:r>
          </a:p>
          <a:p>
            <a:endParaRPr lang="en-US" sz="2400" dirty="0"/>
          </a:p>
          <a:p>
            <a:r>
              <a:rPr lang="en-US" sz="2400" dirty="0" err="1"/>
              <a:t>Calcipotriene</a:t>
            </a:r>
            <a:r>
              <a:rPr lang="en-US" sz="2400" dirty="0"/>
              <a:t> is pregnancy category C.</a:t>
            </a:r>
          </a:p>
        </p:txBody>
      </p:sp>
    </p:spTree>
    <p:extLst>
      <p:ext uri="{BB962C8B-B14F-4D97-AF65-F5344CB8AC3E}">
        <p14:creationId xmlns:p14="http://schemas.microsoft.com/office/powerpoint/2010/main" val="2646844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5812" y="228600"/>
            <a:ext cx="8761412" cy="2123658"/>
          </a:xfrm>
          <a:prstGeom prst="rect">
            <a:avLst/>
          </a:prstGeom>
        </p:spPr>
        <p:txBody>
          <a:bodyPr wrap="square">
            <a:spAutoFit/>
          </a:bodyPr>
          <a:lstStyle/>
          <a:p>
            <a:r>
              <a:rPr lang="en-US" sz="2800" b="1" dirty="0" err="1">
                <a:solidFill>
                  <a:schemeClr val="tx1">
                    <a:lumMod val="95000"/>
                    <a:lumOff val="5000"/>
                  </a:schemeClr>
                </a:solidFill>
              </a:rPr>
              <a:t>Retinoids</a:t>
            </a:r>
            <a:endParaRPr lang="en-US" sz="3200" b="1" dirty="0">
              <a:solidFill>
                <a:schemeClr val="tx1">
                  <a:lumMod val="95000"/>
                  <a:lumOff val="5000"/>
                </a:schemeClr>
              </a:solidFill>
            </a:endParaRPr>
          </a:p>
          <a:p>
            <a:endParaRPr lang="en-US" sz="2000" b="1" dirty="0">
              <a:solidFill>
                <a:schemeClr val="tx1">
                  <a:lumMod val="95000"/>
                  <a:lumOff val="5000"/>
                </a:schemeClr>
              </a:solidFill>
            </a:endParaRPr>
          </a:p>
          <a:p>
            <a:r>
              <a:rPr lang="en-US" sz="2000" b="1" dirty="0" err="1">
                <a:solidFill>
                  <a:schemeClr val="tx1">
                    <a:lumMod val="95000"/>
                    <a:lumOff val="5000"/>
                  </a:schemeClr>
                </a:solidFill>
              </a:rPr>
              <a:t>Tazarotene</a:t>
            </a:r>
            <a:r>
              <a:rPr lang="en-US" sz="2000" dirty="0">
                <a:solidFill>
                  <a:schemeClr val="tx1">
                    <a:lumMod val="95000"/>
                    <a:lumOff val="5000"/>
                  </a:schemeClr>
                </a:solidFill>
              </a:rPr>
              <a:t> is a topical retinoid that acts through the following mechanisms: normalizing abnormal keratinocyte differentiation, diminishing keratinocyte hyper-proliferation. It is effective in clearing psoriatic plaque lesions and achieving remission</a:t>
            </a:r>
            <a:endParaRPr lang="en-US" sz="2000" b="0" i="0" dirty="0">
              <a:solidFill>
                <a:schemeClr val="tx1">
                  <a:lumMod val="95000"/>
                  <a:lumOff val="5000"/>
                </a:schemeClr>
              </a:solidFill>
              <a:effectLst/>
            </a:endParaRPr>
          </a:p>
        </p:txBody>
      </p:sp>
      <p:sp>
        <p:nvSpPr>
          <p:cNvPr id="5" name="Rectangle 4"/>
          <p:cNvSpPr/>
          <p:nvPr/>
        </p:nvSpPr>
        <p:spPr>
          <a:xfrm>
            <a:off x="2055812" y="4958476"/>
            <a:ext cx="8151812" cy="707886"/>
          </a:xfrm>
          <a:prstGeom prst="rect">
            <a:avLst/>
          </a:prstGeom>
        </p:spPr>
        <p:txBody>
          <a:bodyPr wrap="square">
            <a:spAutoFit/>
          </a:bodyPr>
          <a:lstStyle/>
          <a:p>
            <a:r>
              <a:rPr lang="en-US" sz="2000" dirty="0" err="1"/>
              <a:t>Tazarotene</a:t>
            </a:r>
            <a:r>
              <a:rPr lang="en-US" sz="2000" dirty="0"/>
              <a:t> is pregnancy category X and should not be used in women of childbearing age unless effective contraception is being used.</a:t>
            </a:r>
          </a:p>
        </p:txBody>
      </p:sp>
      <p:sp>
        <p:nvSpPr>
          <p:cNvPr id="6" name="Rectangle 5"/>
          <p:cNvSpPr/>
          <p:nvPr/>
        </p:nvSpPr>
        <p:spPr>
          <a:xfrm>
            <a:off x="2056370" y="2667000"/>
            <a:ext cx="7923212" cy="707886"/>
          </a:xfrm>
          <a:prstGeom prst="rect">
            <a:avLst/>
          </a:prstGeom>
        </p:spPr>
        <p:txBody>
          <a:bodyPr wrap="square">
            <a:spAutoFit/>
          </a:bodyPr>
          <a:lstStyle/>
          <a:p>
            <a:r>
              <a:rPr lang="en-US" sz="2000" dirty="0"/>
              <a:t>Adverse effects of </a:t>
            </a:r>
            <a:r>
              <a:rPr lang="en-US" sz="2000" dirty="0" err="1"/>
              <a:t>tazarotene</a:t>
            </a:r>
            <a:r>
              <a:rPr lang="en-US" sz="2000" dirty="0"/>
              <a:t> include a high incidence of dose-dependent irritation at application sites, resulting in burning and stinging.</a:t>
            </a:r>
          </a:p>
        </p:txBody>
      </p:sp>
      <p:sp>
        <p:nvSpPr>
          <p:cNvPr id="7" name="Rectangle 6"/>
          <p:cNvSpPr/>
          <p:nvPr/>
        </p:nvSpPr>
        <p:spPr>
          <a:xfrm>
            <a:off x="2055812" y="3812738"/>
            <a:ext cx="8151812" cy="707886"/>
          </a:xfrm>
          <a:prstGeom prst="rect">
            <a:avLst/>
          </a:prstGeom>
        </p:spPr>
        <p:txBody>
          <a:bodyPr wrap="square">
            <a:spAutoFit/>
          </a:bodyPr>
          <a:lstStyle/>
          <a:p>
            <a:r>
              <a:rPr lang="en-US" sz="2000" dirty="0"/>
              <a:t>Irritation may be reduced by using the cream formulation, lower concentration or short-contact (30-60 minutes) treatment</a:t>
            </a:r>
          </a:p>
        </p:txBody>
      </p:sp>
    </p:spTree>
    <p:extLst>
      <p:ext uri="{BB962C8B-B14F-4D97-AF65-F5344CB8AC3E}">
        <p14:creationId xmlns:p14="http://schemas.microsoft.com/office/powerpoint/2010/main" val="4236578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012" y="381000"/>
            <a:ext cx="2209800" cy="600442"/>
          </a:xfrm>
        </p:spPr>
        <p:txBody>
          <a:bodyPr>
            <a:normAutofit/>
          </a:bodyPr>
          <a:lstStyle/>
          <a:p>
            <a:r>
              <a:rPr lang="en-US" sz="2800" b="1" dirty="0">
                <a:solidFill>
                  <a:schemeClr val="tx1">
                    <a:lumMod val="95000"/>
                    <a:lumOff val="5000"/>
                  </a:schemeClr>
                </a:solidFill>
              </a:rPr>
              <a:t>Anthralin</a:t>
            </a:r>
          </a:p>
        </p:txBody>
      </p:sp>
      <p:sp>
        <p:nvSpPr>
          <p:cNvPr id="4" name="Rectangle 3"/>
          <p:cNvSpPr/>
          <p:nvPr/>
        </p:nvSpPr>
        <p:spPr>
          <a:xfrm>
            <a:off x="2132012" y="1161013"/>
            <a:ext cx="9349503" cy="1631216"/>
          </a:xfrm>
          <a:prstGeom prst="rect">
            <a:avLst/>
          </a:prstGeom>
        </p:spPr>
        <p:txBody>
          <a:bodyPr wrap="square">
            <a:spAutoFit/>
          </a:bodyPr>
          <a:lstStyle/>
          <a:p>
            <a:r>
              <a:rPr lang="en-US" sz="2000" dirty="0"/>
              <a:t>Anthralin is not as commonly used as other topical therapies currently available for psoriasis. It has a direct antiproliferative effect on epidermal keratinocytes,</a:t>
            </a:r>
            <a:r>
              <a:rPr lang="en-US" sz="2000" baseline="30000" dirty="0"/>
              <a:t> </a:t>
            </a:r>
            <a:r>
              <a:rPr lang="en-US" sz="2000" dirty="0"/>
              <a:t>normalizing keratinocyte differentiation.</a:t>
            </a:r>
            <a:r>
              <a:rPr lang="en-US" sz="2000" baseline="30000" dirty="0"/>
              <a:t> </a:t>
            </a:r>
            <a:r>
              <a:rPr lang="en-US" sz="2000" dirty="0"/>
              <a:t>Although the exact mechanism of action is unknown, it may have a direct effect on mitochondria and reduce the mitotic activity. It also prevents T-lymphocyte activation.</a:t>
            </a:r>
          </a:p>
        </p:txBody>
      </p:sp>
      <p:sp>
        <p:nvSpPr>
          <p:cNvPr id="5" name="Rectangle 4"/>
          <p:cNvSpPr/>
          <p:nvPr/>
        </p:nvSpPr>
        <p:spPr>
          <a:xfrm>
            <a:off x="2132011" y="2971800"/>
            <a:ext cx="9753601" cy="1631216"/>
          </a:xfrm>
          <a:prstGeom prst="rect">
            <a:avLst/>
          </a:prstGeom>
        </p:spPr>
        <p:txBody>
          <a:bodyPr wrap="square">
            <a:spAutoFit/>
          </a:bodyPr>
          <a:lstStyle/>
          <a:p>
            <a:r>
              <a:rPr lang="en-US" sz="2000" dirty="0"/>
              <a:t>Currently, short-contact anthralin therapy (SCAT) is usually the preferred regimen, where the anthralin ointment 1% to 4% or as tolerated is applied only to the thick plaque lesions for 2 hours or less and then wiped off. zinc oxide ointment should be applied to the surrounding normal skin to protect it from irritation and burning. Anthralin should be used with caution, if at all, on the face because of the risk of severe skin irritation</a:t>
            </a:r>
          </a:p>
        </p:txBody>
      </p:sp>
      <p:sp>
        <p:nvSpPr>
          <p:cNvPr id="6" name="Rectangle 5"/>
          <p:cNvSpPr/>
          <p:nvPr/>
        </p:nvSpPr>
        <p:spPr>
          <a:xfrm>
            <a:off x="2132011" y="4800600"/>
            <a:ext cx="3662093" cy="400110"/>
          </a:xfrm>
          <a:prstGeom prst="rect">
            <a:avLst/>
          </a:prstGeom>
        </p:spPr>
        <p:txBody>
          <a:bodyPr wrap="none">
            <a:spAutoFit/>
          </a:bodyPr>
          <a:lstStyle/>
          <a:p>
            <a:r>
              <a:rPr lang="en-US" sz="2000" dirty="0"/>
              <a:t>Anthralin is pregnancy category C</a:t>
            </a:r>
          </a:p>
        </p:txBody>
      </p:sp>
    </p:spTree>
    <p:extLst>
      <p:ext uri="{BB962C8B-B14F-4D97-AF65-F5344CB8AC3E}">
        <p14:creationId xmlns:p14="http://schemas.microsoft.com/office/powerpoint/2010/main" val="1662248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6218" y="1327666"/>
            <a:ext cx="9766994" cy="3847207"/>
          </a:xfrm>
          <a:prstGeom prst="rect">
            <a:avLst/>
          </a:prstGeom>
          <a:noFill/>
          <a:ln>
            <a:noFill/>
          </a:ln>
        </p:spPr>
        <p:txBody>
          <a:bodyPr wrap="square" rtlCol="0" anchor="ctr" anchorCtr="1">
            <a:spAutoFit/>
          </a:bodyPr>
          <a:lstStyle/>
          <a:p>
            <a:r>
              <a:rPr lang="en-US" sz="2400" dirty="0"/>
              <a:t>Psoriasis is a progressive T-lymphocyte mediated systemic inflammatory disease that results from complex interplay between genetic factors and environmental influences. it is characterized by recurrent exacerbations and remissions of thickened, erythematous, and scaling plaques and multiple comorbidities.</a:t>
            </a:r>
          </a:p>
          <a:p>
            <a:endParaRPr lang="en-US" sz="2400" dirty="0"/>
          </a:p>
          <a:p>
            <a:r>
              <a:rPr lang="en-US" sz="2400" dirty="0"/>
              <a:t>The majority of patients (approximately 75%) have onset before the age of 40,</a:t>
            </a:r>
            <a:r>
              <a:rPr lang="en-US" sz="2400" baseline="30000" dirty="0"/>
              <a:t> </a:t>
            </a:r>
            <a:r>
              <a:rPr lang="en-US" sz="2400" dirty="0"/>
              <a:t>but psoriasis has been observed at birth and as late as the ninth decade of life</a:t>
            </a:r>
          </a:p>
          <a:p>
            <a:endParaRPr lang="en-US" sz="2800" dirty="0"/>
          </a:p>
        </p:txBody>
      </p:sp>
      <p:sp>
        <p:nvSpPr>
          <p:cNvPr id="6" name="Oval 5"/>
          <p:cNvSpPr/>
          <p:nvPr/>
        </p:nvSpPr>
        <p:spPr>
          <a:xfrm>
            <a:off x="1874177" y="1447800"/>
            <a:ext cx="210870"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5" name="Oval 4"/>
          <p:cNvSpPr/>
          <p:nvPr/>
        </p:nvSpPr>
        <p:spPr>
          <a:xfrm>
            <a:off x="1874177" y="3657600"/>
            <a:ext cx="210870"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148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746" y="304800"/>
            <a:ext cx="1752599" cy="579437"/>
          </a:xfrm>
        </p:spPr>
        <p:txBody>
          <a:bodyPr>
            <a:normAutofit/>
          </a:bodyPr>
          <a:lstStyle/>
          <a:p>
            <a:r>
              <a:rPr lang="en-US" sz="2800" b="1" dirty="0">
                <a:solidFill>
                  <a:schemeClr val="tx1">
                    <a:lumMod val="95000"/>
                    <a:lumOff val="5000"/>
                  </a:schemeClr>
                </a:solidFill>
              </a:rPr>
              <a:t>Coal</a:t>
            </a:r>
            <a:r>
              <a:rPr lang="en-US" sz="2800" b="1" dirty="0"/>
              <a:t> </a:t>
            </a:r>
            <a:r>
              <a:rPr lang="en-US" sz="2800" b="1" dirty="0">
                <a:solidFill>
                  <a:schemeClr val="tx1">
                    <a:lumMod val="95000"/>
                    <a:lumOff val="5000"/>
                  </a:schemeClr>
                </a:solidFill>
              </a:rPr>
              <a:t>Tar</a:t>
            </a:r>
          </a:p>
        </p:txBody>
      </p:sp>
      <p:sp>
        <p:nvSpPr>
          <p:cNvPr id="4" name="Rectangle 3"/>
          <p:cNvSpPr/>
          <p:nvPr/>
        </p:nvSpPr>
        <p:spPr>
          <a:xfrm>
            <a:off x="2055812" y="1295400"/>
            <a:ext cx="8818866" cy="400110"/>
          </a:xfrm>
          <a:prstGeom prst="rect">
            <a:avLst/>
          </a:prstGeom>
        </p:spPr>
        <p:txBody>
          <a:bodyPr wrap="square">
            <a:spAutoFit/>
          </a:bodyPr>
          <a:lstStyle/>
          <a:p>
            <a:r>
              <a:rPr lang="en-US" sz="2000" dirty="0">
                <a:solidFill>
                  <a:schemeClr val="tx1">
                    <a:lumMod val="95000"/>
                    <a:lumOff val="5000"/>
                  </a:schemeClr>
                </a:solidFill>
              </a:rPr>
              <a:t>It is keratolytic and may have antiproliferative and anti-inflammatory effects</a:t>
            </a:r>
          </a:p>
        </p:txBody>
      </p:sp>
      <p:sp>
        <p:nvSpPr>
          <p:cNvPr id="5" name="Rectangle 4"/>
          <p:cNvSpPr/>
          <p:nvPr/>
        </p:nvSpPr>
        <p:spPr>
          <a:xfrm>
            <a:off x="2052136" y="2767280"/>
            <a:ext cx="8075612" cy="400110"/>
          </a:xfrm>
          <a:prstGeom prst="rect">
            <a:avLst/>
          </a:prstGeom>
        </p:spPr>
        <p:txBody>
          <a:bodyPr wrap="square">
            <a:spAutoFit/>
          </a:bodyPr>
          <a:lstStyle/>
          <a:p>
            <a:r>
              <a:rPr lang="en-US" sz="2000" dirty="0"/>
              <a:t>Adverse effects include folliculitis, acne, local irritation, and </a:t>
            </a:r>
            <a:r>
              <a:rPr lang="en-US" sz="2000" dirty="0" err="1"/>
              <a:t>phototoxicity</a:t>
            </a:r>
            <a:r>
              <a:rPr lang="en-US" sz="2000" dirty="0"/>
              <a:t>.</a:t>
            </a:r>
          </a:p>
        </p:txBody>
      </p:sp>
      <p:sp>
        <p:nvSpPr>
          <p:cNvPr id="6" name="Rectangle 5"/>
          <p:cNvSpPr/>
          <p:nvPr/>
        </p:nvSpPr>
        <p:spPr>
          <a:xfrm>
            <a:off x="2028627" y="3416694"/>
            <a:ext cx="6781800" cy="400110"/>
          </a:xfrm>
          <a:prstGeom prst="rect">
            <a:avLst/>
          </a:prstGeom>
        </p:spPr>
        <p:txBody>
          <a:bodyPr wrap="square">
            <a:spAutoFit/>
          </a:bodyPr>
          <a:lstStyle/>
          <a:p>
            <a:r>
              <a:rPr lang="en-US" sz="2000" dirty="0"/>
              <a:t>Risk of teratogenicity when used in pregnancy is low</a:t>
            </a:r>
          </a:p>
        </p:txBody>
      </p:sp>
      <p:sp>
        <p:nvSpPr>
          <p:cNvPr id="7" name="Rectangle 6"/>
          <p:cNvSpPr/>
          <p:nvPr/>
        </p:nvSpPr>
        <p:spPr>
          <a:xfrm>
            <a:off x="2052136" y="1871645"/>
            <a:ext cx="7826678" cy="707886"/>
          </a:xfrm>
          <a:prstGeom prst="rect">
            <a:avLst/>
          </a:prstGeom>
        </p:spPr>
        <p:txBody>
          <a:bodyPr wrap="square">
            <a:spAutoFit/>
          </a:bodyPr>
          <a:lstStyle/>
          <a:p>
            <a:r>
              <a:rPr lang="en-US" sz="2000" dirty="0">
                <a:solidFill>
                  <a:schemeClr val="tx1">
                    <a:lumMod val="95000"/>
                    <a:lumOff val="5000"/>
                  </a:schemeClr>
                </a:solidFill>
              </a:rPr>
              <a:t>Coal tar concentrations as used in psoriasis treatments (0.5%-5%) are considered safe by the Food and Drug Administration (FDA)</a:t>
            </a:r>
          </a:p>
        </p:txBody>
      </p:sp>
    </p:spTree>
    <p:extLst>
      <p:ext uri="{BB962C8B-B14F-4D97-AF65-F5344CB8AC3E}">
        <p14:creationId xmlns:p14="http://schemas.microsoft.com/office/powerpoint/2010/main" val="782616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012" y="609600"/>
            <a:ext cx="2133599" cy="503237"/>
          </a:xfrm>
        </p:spPr>
        <p:txBody>
          <a:bodyPr>
            <a:normAutofit/>
          </a:bodyPr>
          <a:lstStyle/>
          <a:p>
            <a:r>
              <a:rPr lang="en-US" sz="2800" b="1" dirty="0">
                <a:solidFill>
                  <a:schemeClr val="tx1">
                    <a:lumMod val="95000"/>
                    <a:lumOff val="5000"/>
                  </a:schemeClr>
                </a:solidFill>
              </a:rPr>
              <a:t>Salicylic</a:t>
            </a:r>
            <a:r>
              <a:rPr lang="en-US" sz="2800" b="1" dirty="0"/>
              <a:t> </a:t>
            </a:r>
            <a:r>
              <a:rPr lang="en-US" sz="2800" b="1" dirty="0">
                <a:solidFill>
                  <a:schemeClr val="tx1">
                    <a:lumMod val="95000"/>
                    <a:lumOff val="5000"/>
                  </a:schemeClr>
                </a:solidFill>
              </a:rPr>
              <a:t>acid</a:t>
            </a:r>
          </a:p>
        </p:txBody>
      </p:sp>
      <p:sp>
        <p:nvSpPr>
          <p:cNvPr id="3" name="Content Placeholder 2"/>
          <p:cNvSpPr>
            <a:spLocks noGrp="1"/>
          </p:cNvSpPr>
          <p:nvPr>
            <p:ph idx="1"/>
          </p:nvPr>
        </p:nvSpPr>
        <p:spPr/>
        <p:txBody>
          <a:bodyPr>
            <a:normAutofit/>
          </a:bodyPr>
          <a:lstStyle/>
          <a:p>
            <a:r>
              <a:rPr lang="en-US" sz="2400" dirty="0"/>
              <a:t>It has keratolytic properties</a:t>
            </a:r>
          </a:p>
          <a:p>
            <a:r>
              <a:rPr lang="en-US" sz="2400" dirty="0"/>
              <a:t> In combination with topical corticosteroids, it enhances steroid penetration thus increasing efficacy </a:t>
            </a:r>
          </a:p>
          <a:p>
            <a:r>
              <a:rPr lang="en-US" sz="2400" dirty="0"/>
              <a:t>when applied to greater than 20% BSA ,Systemic absorption and toxicity can occur also in patient with renal impairment.</a:t>
            </a:r>
          </a:p>
          <a:p>
            <a:r>
              <a:rPr lang="en-US" sz="2400" dirty="0"/>
              <a:t> it may be used for limited and localized plaque psoriasis in pregnancy</a:t>
            </a:r>
          </a:p>
          <a:p>
            <a:r>
              <a:rPr lang="en-US" sz="2400" dirty="0"/>
              <a:t>Avoid the use of salicylic acid in children.</a:t>
            </a:r>
          </a:p>
          <a:p>
            <a:endParaRPr lang="en-US" sz="2400" dirty="0"/>
          </a:p>
        </p:txBody>
      </p:sp>
    </p:spTree>
    <p:extLst>
      <p:ext uri="{BB962C8B-B14F-4D97-AF65-F5344CB8AC3E}">
        <p14:creationId xmlns:p14="http://schemas.microsoft.com/office/powerpoint/2010/main" val="1850226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3" y="457200"/>
            <a:ext cx="2285999" cy="427037"/>
          </a:xfrm>
        </p:spPr>
        <p:txBody>
          <a:bodyPr>
            <a:noAutofit/>
          </a:bodyPr>
          <a:lstStyle/>
          <a:p>
            <a:r>
              <a:rPr lang="en-US" sz="2800" b="1" dirty="0" err="1">
                <a:solidFill>
                  <a:schemeClr val="tx1"/>
                </a:solidFill>
              </a:rPr>
              <a:t>Pimecrolimus</a:t>
            </a:r>
            <a:endParaRPr lang="en-US" sz="2800" b="1" dirty="0">
              <a:solidFill>
                <a:schemeClr val="tx1"/>
              </a:solidFill>
            </a:endParaRPr>
          </a:p>
        </p:txBody>
      </p:sp>
      <p:sp>
        <p:nvSpPr>
          <p:cNvPr id="3" name="Content Placeholder 2"/>
          <p:cNvSpPr>
            <a:spLocks noGrp="1"/>
          </p:cNvSpPr>
          <p:nvPr>
            <p:ph idx="1"/>
          </p:nvPr>
        </p:nvSpPr>
        <p:spPr>
          <a:xfrm>
            <a:off x="1878861" y="1143000"/>
            <a:ext cx="9472824" cy="4572000"/>
          </a:xfrm>
        </p:spPr>
        <p:txBody>
          <a:bodyPr>
            <a:normAutofit/>
          </a:bodyPr>
          <a:lstStyle/>
          <a:p>
            <a:r>
              <a:rPr lang="en-US" dirty="0"/>
              <a:t> </a:t>
            </a:r>
            <a:r>
              <a:rPr lang="en-US" dirty="0" err="1"/>
              <a:t>Pimecrolimus</a:t>
            </a:r>
            <a:r>
              <a:rPr lang="en-US" dirty="0"/>
              <a:t> was found to be effective for plaque psoriasis when used under occlusion</a:t>
            </a:r>
          </a:p>
          <a:p>
            <a:r>
              <a:rPr lang="en-US" dirty="0"/>
              <a:t>and also effective for patients with moderate-to-severe inverse psoriasis</a:t>
            </a:r>
          </a:p>
          <a:p>
            <a:r>
              <a:rPr lang="en-US" dirty="0"/>
              <a:t>Because this cream is less irritating than calcipotriol and also avoids steroid adverse effects such as skin atrophy, it may be a useful alternative for patients with lesions on the face</a:t>
            </a:r>
          </a:p>
        </p:txBody>
      </p:sp>
    </p:spTree>
    <p:extLst>
      <p:ext uri="{BB962C8B-B14F-4D97-AF65-F5344CB8AC3E}">
        <p14:creationId xmlns:p14="http://schemas.microsoft.com/office/powerpoint/2010/main" val="3106840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812" y="381001"/>
            <a:ext cx="5410200" cy="990599"/>
          </a:xfrm>
        </p:spPr>
        <p:style>
          <a:lnRef idx="1">
            <a:schemeClr val="accent4"/>
          </a:lnRef>
          <a:fillRef idx="2">
            <a:schemeClr val="accent4"/>
          </a:fillRef>
          <a:effectRef idx="1">
            <a:schemeClr val="accent4"/>
          </a:effectRef>
          <a:fontRef idx="minor">
            <a:schemeClr val="dk1"/>
          </a:fontRef>
        </p:style>
        <p:txBody>
          <a:bodyPr>
            <a:noAutofit/>
          </a:bodyPr>
          <a:lstStyle/>
          <a:p>
            <a:r>
              <a:rPr lang="en-US" sz="2400" b="1" dirty="0"/>
              <a:t>Phototherapies and </a:t>
            </a:r>
            <a:r>
              <a:rPr lang="en-US" sz="2400" b="1" dirty="0" err="1"/>
              <a:t>Photochemotherapy</a:t>
            </a:r>
            <a:br>
              <a:rPr lang="en-US" sz="2400" b="1" dirty="0"/>
            </a:br>
            <a:endParaRPr lang="en-US" sz="2400" dirty="0"/>
          </a:p>
        </p:txBody>
      </p:sp>
      <p:sp>
        <p:nvSpPr>
          <p:cNvPr id="3" name="Content Placeholder 2"/>
          <p:cNvSpPr>
            <a:spLocks noGrp="1"/>
          </p:cNvSpPr>
          <p:nvPr>
            <p:ph idx="1"/>
          </p:nvPr>
        </p:nvSpPr>
        <p:spPr/>
        <p:txBody>
          <a:bodyPr>
            <a:normAutofit/>
          </a:bodyPr>
          <a:lstStyle/>
          <a:p>
            <a:r>
              <a:rPr lang="en-US" sz="2400" dirty="0"/>
              <a:t>Phototherapy consists of using nonionizing electromagnetic radiation, either UVA or UVB, as light therapy to treat psoriatic lesions.</a:t>
            </a:r>
          </a:p>
          <a:p>
            <a:r>
              <a:rPr lang="en-US" sz="2400" dirty="0"/>
              <a:t>UVB interferes with protein and nucleic acid synthesis, leading to decreased proliferation of epidermal keratinocytes.</a:t>
            </a:r>
            <a:r>
              <a:rPr lang="en-US" sz="2400" baseline="30000" dirty="0"/>
              <a:t> </a:t>
            </a:r>
            <a:r>
              <a:rPr lang="en-US" sz="2400" dirty="0"/>
              <a:t>UVA has similar effects on epidermal keratinocytes. However, because of deeper penetration into the dermis, it also has effects on dermal dendritic cells, fibroblasts, endothelial cells, mast cells.</a:t>
            </a:r>
          </a:p>
          <a:p>
            <a:r>
              <a:rPr lang="en-US" sz="2400" dirty="0"/>
              <a:t>UVB is given alone as either broadband or narrowband UVB (NB-UVB) or with topical agents such as coal tar or </a:t>
            </a:r>
            <a:r>
              <a:rPr lang="en-US" sz="2400" dirty="0" err="1"/>
              <a:t>Anthralin</a:t>
            </a:r>
            <a:r>
              <a:rPr lang="en-US" sz="2400" dirty="0"/>
              <a:t> for enhanced efficacy and it is called </a:t>
            </a:r>
            <a:r>
              <a:rPr lang="en-US" sz="2400" dirty="0" err="1"/>
              <a:t>photochemotherapy</a:t>
            </a:r>
            <a:r>
              <a:rPr lang="en-US" sz="2400" dirty="0"/>
              <a:t>.</a:t>
            </a:r>
          </a:p>
        </p:txBody>
      </p:sp>
    </p:spTree>
    <p:extLst>
      <p:ext uri="{BB962C8B-B14F-4D97-AF65-F5344CB8AC3E}">
        <p14:creationId xmlns:p14="http://schemas.microsoft.com/office/powerpoint/2010/main" val="3896726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3412" y="533400"/>
            <a:ext cx="9472824" cy="4572000"/>
          </a:xfrm>
        </p:spPr>
        <p:txBody>
          <a:bodyPr>
            <a:normAutofit/>
          </a:bodyPr>
          <a:lstStyle/>
          <a:p>
            <a:r>
              <a:rPr lang="en-US" sz="2400" dirty="0">
                <a:solidFill>
                  <a:schemeClr val="tx1">
                    <a:lumMod val="95000"/>
                    <a:lumOff val="5000"/>
                  </a:schemeClr>
                </a:solidFill>
              </a:rPr>
              <a:t>UVA is generally given with a photosensitizer, such as an oral </a:t>
            </a:r>
            <a:r>
              <a:rPr lang="en-US" sz="2400" dirty="0" err="1">
                <a:solidFill>
                  <a:schemeClr val="tx1">
                    <a:lumMod val="95000"/>
                    <a:lumOff val="5000"/>
                  </a:schemeClr>
                </a:solidFill>
              </a:rPr>
              <a:t>psoralens</a:t>
            </a:r>
            <a:r>
              <a:rPr lang="en-US" sz="2400" dirty="0">
                <a:solidFill>
                  <a:schemeClr val="tx1">
                    <a:lumMod val="95000"/>
                    <a:lumOff val="5000"/>
                  </a:schemeClr>
                </a:solidFill>
              </a:rPr>
              <a:t>, to enhance efficacy—this regimen is known as PUVA.</a:t>
            </a:r>
          </a:p>
          <a:p>
            <a:r>
              <a:rPr lang="en-US" sz="2400" dirty="0"/>
              <a:t>With respect to comparative efficacy, NB-UVB is more efficacious than broadband UVB, but may be slightly less effective than PUVA, but there are  increasing concerns about PUVA toxicities (including skin cancers). Failure of NB-UVB may justify PUVA therapy</a:t>
            </a:r>
          </a:p>
          <a:p>
            <a:r>
              <a:rPr lang="en-US" sz="2400" dirty="0"/>
              <a:t>Thus, the use of phototherapy or </a:t>
            </a:r>
            <a:r>
              <a:rPr lang="en-US" sz="2400" dirty="0" err="1"/>
              <a:t>photochemotherapy</a:t>
            </a:r>
            <a:r>
              <a:rPr lang="en-US" sz="2400" dirty="0"/>
              <a:t> is contraindicated in patients with a history of melanoma or multiple non-melanoma skin cancers. Furthermore, although UVB has a theoretical risk of </a:t>
            </a:r>
            <a:r>
              <a:rPr lang="en-US" sz="2400" dirty="0" err="1"/>
              <a:t>photocarcinogenesis</a:t>
            </a:r>
            <a:r>
              <a:rPr lang="en-US" sz="2400" dirty="0"/>
              <a:t>, the risk is significantly higher with PUVA. </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1065605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7212" y="685800"/>
            <a:ext cx="9472824" cy="4572000"/>
          </a:xfrm>
        </p:spPr>
        <p:txBody>
          <a:bodyPr/>
          <a:lstStyle/>
          <a:p>
            <a:r>
              <a:rPr lang="en-US" dirty="0"/>
              <a:t> </a:t>
            </a:r>
            <a:r>
              <a:rPr lang="en-US" sz="2400" dirty="0"/>
              <a:t>broad band UVB lamps emit a variety of wavelengths ranging from 280-330 nm however narrow band lamps emit wave lengths from 311-312nm</a:t>
            </a:r>
          </a:p>
          <a:p>
            <a:r>
              <a:rPr lang="en-US" sz="2400" dirty="0"/>
              <a:t>Clinical studies show the peak therapeutic effectiveness of UVB to be within the range of 295-313 nm, but wavelengths below 300 nm can cause erythema or severe burning and increase the risk of skin cancer. Also eliminating UV in wavelengths below 311 nm permits higher intensities and longer exposure times.</a:t>
            </a:r>
          </a:p>
          <a:p>
            <a:r>
              <a:rPr lang="en-US" sz="2400" dirty="0"/>
              <a:t>S/E : erythema, pruritus, hyperpigmentation, and blistering</a:t>
            </a:r>
          </a:p>
          <a:p>
            <a:r>
              <a:rPr lang="en-US" sz="2400" dirty="0"/>
              <a:t> eye protection should be provided during and for 24 hours after PUVA treatments</a:t>
            </a:r>
          </a:p>
          <a:p>
            <a:endParaRPr lang="en-US" sz="2400" dirty="0"/>
          </a:p>
          <a:p>
            <a:endParaRPr lang="en-US" sz="2400" dirty="0"/>
          </a:p>
        </p:txBody>
      </p:sp>
    </p:spTree>
    <p:extLst>
      <p:ext uri="{BB962C8B-B14F-4D97-AF65-F5344CB8AC3E}">
        <p14:creationId xmlns:p14="http://schemas.microsoft.com/office/powerpoint/2010/main" val="2380638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812" y="228600"/>
            <a:ext cx="3047999" cy="503237"/>
          </a:xfrm>
        </p:spPr>
        <p:style>
          <a:lnRef idx="1">
            <a:schemeClr val="accent4"/>
          </a:lnRef>
          <a:fillRef idx="2">
            <a:schemeClr val="accent4"/>
          </a:fillRef>
          <a:effectRef idx="1">
            <a:schemeClr val="accent4"/>
          </a:effectRef>
          <a:fontRef idx="minor">
            <a:schemeClr val="dk1"/>
          </a:fontRef>
        </p:style>
        <p:txBody>
          <a:bodyPr>
            <a:normAutofit/>
          </a:bodyPr>
          <a:lstStyle/>
          <a:p>
            <a:r>
              <a:rPr lang="en-US" sz="2800" b="1" dirty="0"/>
              <a:t>Systemic therapies</a:t>
            </a:r>
          </a:p>
        </p:txBody>
      </p:sp>
      <p:sp>
        <p:nvSpPr>
          <p:cNvPr id="3" name="Content Placeholder 2"/>
          <p:cNvSpPr>
            <a:spLocks noGrp="1"/>
          </p:cNvSpPr>
          <p:nvPr>
            <p:ph idx="1"/>
          </p:nvPr>
        </p:nvSpPr>
        <p:spPr>
          <a:xfrm>
            <a:off x="2055812" y="1143000"/>
            <a:ext cx="9472824" cy="4572000"/>
          </a:xfrm>
        </p:spPr>
        <p:txBody>
          <a:bodyPr/>
          <a:lstStyle/>
          <a:p>
            <a:r>
              <a:rPr lang="en-US" b="1" dirty="0"/>
              <a:t>Acitretin</a:t>
            </a:r>
            <a:r>
              <a:rPr lang="en-US" sz="2400" dirty="0"/>
              <a:t> ( retinoic acid derivative)</a:t>
            </a:r>
          </a:p>
          <a:p>
            <a:r>
              <a:rPr lang="en-US" sz="2400" dirty="0"/>
              <a:t>It works by inhibiting the excessive cell growth.</a:t>
            </a:r>
          </a:p>
          <a:p>
            <a:r>
              <a:rPr lang="en-US" sz="2400" dirty="0"/>
              <a:t> Initial dose 25 or 50 mg daily with meals</a:t>
            </a:r>
          </a:p>
          <a:p>
            <a:r>
              <a:rPr lang="en-US" sz="2400" dirty="0"/>
              <a:t>May be less effective than MTX or Cyclosporine when used as monotherapy so it is Often used in combination with topical calcipotriol or phototherapy</a:t>
            </a:r>
          </a:p>
          <a:p>
            <a:r>
              <a:rPr lang="en-US" sz="2400" dirty="0"/>
              <a:t>Pregnancy category X</a:t>
            </a:r>
          </a:p>
          <a:p>
            <a:r>
              <a:rPr lang="en-US" sz="2400" dirty="0"/>
              <a:t>Adverse effects: Hypertriglyceridemia, </a:t>
            </a:r>
            <a:r>
              <a:rPr lang="en-US" sz="2400" dirty="0" err="1"/>
              <a:t>mucocutaneous</a:t>
            </a:r>
            <a:r>
              <a:rPr lang="en-US" sz="2400" dirty="0"/>
              <a:t> and ophthalmologic change.</a:t>
            </a:r>
          </a:p>
        </p:txBody>
      </p:sp>
    </p:spTree>
    <p:extLst>
      <p:ext uri="{BB962C8B-B14F-4D97-AF65-F5344CB8AC3E}">
        <p14:creationId xmlns:p14="http://schemas.microsoft.com/office/powerpoint/2010/main" val="235363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5812" y="533400"/>
            <a:ext cx="9472824" cy="4572000"/>
          </a:xfrm>
        </p:spPr>
        <p:txBody>
          <a:bodyPr>
            <a:normAutofit/>
          </a:bodyPr>
          <a:lstStyle/>
          <a:p>
            <a:r>
              <a:rPr lang="en-US" b="1" dirty="0"/>
              <a:t>Cyclosporine</a:t>
            </a:r>
          </a:p>
          <a:p>
            <a:r>
              <a:rPr lang="en-US" sz="2400" dirty="0"/>
              <a:t>Systemic </a:t>
            </a:r>
            <a:r>
              <a:rPr lang="en-US" sz="2400" dirty="0" err="1"/>
              <a:t>calcineurin</a:t>
            </a:r>
            <a:r>
              <a:rPr lang="en-US" sz="2400" dirty="0"/>
              <a:t> inhibitor for moderate-severe plaque psoriasis.</a:t>
            </a:r>
          </a:p>
          <a:p>
            <a:r>
              <a:rPr lang="en-US" sz="2400" dirty="0"/>
              <a:t>It is similar or slightly better efficacy  than MTX</a:t>
            </a:r>
          </a:p>
          <a:p>
            <a:r>
              <a:rPr lang="en-US" sz="2400" dirty="0"/>
              <a:t>We start with dose of 2.5–5 mg/kg/day given in two divided doses. Then the maintenance therapy using lower doses  1.25–3 mg/kg/day. It should be gradually tapered 1mg/kg/day each week to prevent relapse.</a:t>
            </a:r>
          </a:p>
          <a:p>
            <a:r>
              <a:rPr lang="en-US" sz="2400" dirty="0"/>
              <a:t>Adverse effects: nephrotoxicity , Hypertriglyceridemia , HTN , gingival hyperplasia </a:t>
            </a:r>
          </a:p>
          <a:p>
            <a:endParaRPr lang="en-US" dirty="0"/>
          </a:p>
        </p:txBody>
      </p:sp>
    </p:spTree>
    <p:extLst>
      <p:ext uri="{BB962C8B-B14F-4D97-AF65-F5344CB8AC3E}">
        <p14:creationId xmlns:p14="http://schemas.microsoft.com/office/powerpoint/2010/main" val="659588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3412" y="609600"/>
            <a:ext cx="9472824" cy="4572000"/>
          </a:xfrm>
        </p:spPr>
        <p:txBody>
          <a:bodyPr/>
          <a:lstStyle/>
          <a:p>
            <a:r>
              <a:rPr lang="en-US" b="1" dirty="0"/>
              <a:t>Methotrexate</a:t>
            </a:r>
          </a:p>
          <a:p>
            <a:r>
              <a:rPr lang="en-US" sz="2400" dirty="0"/>
              <a:t>Methotrexate works by suppressing the overactive immune system that causes psoriasis</a:t>
            </a:r>
          </a:p>
          <a:p>
            <a:r>
              <a:rPr lang="en-US" sz="2400" dirty="0"/>
              <a:t>Induction dose 7.5–15 mg once weekly, increased by 2.5 mg Q 2–4 weeks until response; maximum dose 25 mg weekly.</a:t>
            </a:r>
          </a:p>
          <a:p>
            <a:r>
              <a:rPr lang="en-US" sz="2400" dirty="0"/>
              <a:t>Adverse effects: N/V, Macrocytic anemia, Hepatic and pulmonary toxicity ,Stomatitis. Folic acid 1-5mg/day may reduce nausea and anemia.</a:t>
            </a:r>
          </a:p>
          <a:p>
            <a:r>
              <a:rPr lang="en-US" sz="2400" dirty="0"/>
              <a:t>Pregnancy cat. X</a:t>
            </a:r>
          </a:p>
        </p:txBody>
      </p:sp>
    </p:spTree>
    <p:extLst>
      <p:ext uri="{BB962C8B-B14F-4D97-AF65-F5344CB8AC3E}">
        <p14:creationId xmlns:p14="http://schemas.microsoft.com/office/powerpoint/2010/main" val="2236201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012" y="609600"/>
            <a:ext cx="2971799" cy="503237"/>
          </a:xfrm>
        </p:spPr>
        <p:style>
          <a:lnRef idx="1">
            <a:schemeClr val="accent4"/>
          </a:lnRef>
          <a:fillRef idx="2">
            <a:schemeClr val="accent4"/>
          </a:fillRef>
          <a:effectRef idx="1">
            <a:schemeClr val="accent4"/>
          </a:effectRef>
          <a:fontRef idx="minor">
            <a:schemeClr val="dk1"/>
          </a:fontRef>
        </p:style>
        <p:txBody>
          <a:bodyPr>
            <a:normAutofit/>
          </a:bodyPr>
          <a:lstStyle/>
          <a:p>
            <a:r>
              <a:rPr lang="en-US" sz="2800" b="1" dirty="0"/>
              <a:t>BIOLOGIC AGENTS</a:t>
            </a:r>
          </a:p>
        </p:txBody>
      </p:sp>
      <p:sp>
        <p:nvSpPr>
          <p:cNvPr id="3" name="Content Placeholder 2"/>
          <p:cNvSpPr>
            <a:spLocks noGrp="1"/>
          </p:cNvSpPr>
          <p:nvPr>
            <p:ph idx="1"/>
          </p:nvPr>
        </p:nvSpPr>
        <p:spPr>
          <a:xfrm>
            <a:off x="1903413" y="1524000"/>
            <a:ext cx="9472824" cy="4572000"/>
          </a:xfrm>
        </p:spPr>
        <p:txBody>
          <a:bodyPr/>
          <a:lstStyle/>
          <a:p>
            <a:r>
              <a:rPr lang="en-US" b="1" dirty="0"/>
              <a:t>TNF-Alfa inhibitors</a:t>
            </a:r>
          </a:p>
          <a:p>
            <a:r>
              <a:rPr lang="en-US" b="1" dirty="0"/>
              <a:t>Adalimumab</a:t>
            </a:r>
            <a:r>
              <a:rPr lang="en-US" dirty="0"/>
              <a:t> (Humira), </a:t>
            </a:r>
            <a:r>
              <a:rPr lang="en-US" sz="2400" dirty="0"/>
              <a:t>Monoclonal TNF-alpha Antibody, It specifically binds to TNF and blocks its action in the body. It is used for moderate to severe plaque psoriasis and psoriatic arthritis.</a:t>
            </a:r>
          </a:p>
          <a:p>
            <a:r>
              <a:rPr lang="en-US" sz="2400" dirty="0"/>
              <a:t>Adverse reactions: Infections, Injection site reactions, Rash.</a:t>
            </a:r>
          </a:p>
          <a:p>
            <a:r>
              <a:rPr lang="en-US" sz="2400" dirty="0"/>
              <a:t>Contraindicated in patients with active tuberculosis and CHF </a:t>
            </a:r>
          </a:p>
        </p:txBody>
      </p:sp>
    </p:spTree>
    <p:extLst>
      <p:ext uri="{BB962C8B-B14F-4D97-AF65-F5344CB8AC3E}">
        <p14:creationId xmlns:p14="http://schemas.microsoft.com/office/powerpoint/2010/main" val="3164939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7" y="304800"/>
            <a:ext cx="5638800" cy="3037806"/>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5812" y="3657600"/>
            <a:ext cx="5638800" cy="3037806"/>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5812" y="319825"/>
            <a:ext cx="5627553" cy="3037806"/>
          </a:xfrm>
          <a:prstGeom prst="rect">
            <a:avLst/>
          </a:prstGeom>
          <a:ln>
            <a:noFill/>
          </a:ln>
          <a:effectLst>
            <a:softEdge rad="112500"/>
          </a:effectLst>
        </p:spPr>
      </p:pic>
      <p:sp>
        <p:nvSpPr>
          <p:cNvPr id="8" name="TextBox 7"/>
          <p:cNvSpPr txBox="1"/>
          <p:nvPr/>
        </p:nvSpPr>
        <p:spPr>
          <a:xfrm>
            <a:off x="2574723" y="3130771"/>
            <a:ext cx="466859" cy="36933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nchor="ctr" anchorCtr="1">
            <a:spAutoFit/>
          </a:bodyPr>
          <a:lstStyle/>
          <a:p>
            <a:r>
              <a:rPr lang="en-US" dirty="0"/>
              <a:t>1</a:t>
            </a:r>
          </a:p>
        </p:txBody>
      </p:sp>
      <p:sp>
        <p:nvSpPr>
          <p:cNvPr id="11" name="TextBox 10"/>
          <p:cNvSpPr txBox="1"/>
          <p:nvPr/>
        </p:nvSpPr>
        <p:spPr>
          <a:xfrm>
            <a:off x="8446158" y="2362200"/>
            <a:ext cx="466859" cy="36933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nchor="ctr" anchorCtr="1">
            <a:spAutoFit/>
          </a:bodyPr>
          <a:lstStyle/>
          <a:p>
            <a:r>
              <a:rPr lang="en-US" dirty="0"/>
              <a:t>2</a:t>
            </a:r>
          </a:p>
        </p:txBody>
      </p:sp>
      <p:sp>
        <p:nvSpPr>
          <p:cNvPr id="12" name="TextBox 11"/>
          <p:cNvSpPr txBox="1"/>
          <p:nvPr/>
        </p:nvSpPr>
        <p:spPr>
          <a:xfrm>
            <a:off x="7979299" y="4267200"/>
            <a:ext cx="466859" cy="36933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nchor="ctr" anchorCtr="1">
            <a:spAutoFit/>
          </a:bodyPr>
          <a:lstStyle/>
          <a:p>
            <a:r>
              <a:rPr lang="en-US" dirty="0"/>
              <a:t>4</a:t>
            </a:r>
          </a:p>
        </p:txBody>
      </p:sp>
      <p:sp>
        <p:nvSpPr>
          <p:cNvPr id="2" name="TextBox 1"/>
          <p:cNvSpPr txBox="1"/>
          <p:nvPr/>
        </p:nvSpPr>
        <p:spPr>
          <a:xfrm>
            <a:off x="1598612" y="19856"/>
            <a:ext cx="5029200" cy="461665"/>
          </a:xfrm>
          <a:prstGeom prst="rect">
            <a:avLst/>
          </a:prstGeom>
          <a:noFill/>
          <a:ln>
            <a:noFill/>
          </a:ln>
        </p:spPr>
        <p:txBody>
          <a:bodyPr wrap="square" rtlCol="0" anchor="ctr" anchorCtr="1">
            <a:spAutoFit/>
          </a:bodyPr>
          <a:lstStyle/>
          <a:p>
            <a:r>
              <a:rPr lang="en-US" sz="2400" b="1" dirty="0"/>
              <a:t>- How </a:t>
            </a:r>
            <a:r>
              <a:rPr lang="ar-SA" sz="2400" b="1" dirty="0"/>
              <a:t> </a:t>
            </a:r>
            <a:r>
              <a:rPr lang="en-US" sz="2400" b="1" dirty="0"/>
              <a:t>are psoriasis plaques formed?</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47" y="3657600"/>
            <a:ext cx="5716712" cy="3111942"/>
          </a:xfrm>
          <a:prstGeom prst="rect">
            <a:avLst/>
          </a:prstGeom>
          <a:ln>
            <a:noFill/>
          </a:ln>
          <a:effectLst>
            <a:softEdge rad="112500"/>
          </a:effectLst>
        </p:spPr>
      </p:pic>
      <p:sp>
        <p:nvSpPr>
          <p:cNvPr id="9" name="TextBox 8"/>
          <p:cNvSpPr txBox="1"/>
          <p:nvPr/>
        </p:nvSpPr>
        <p:spPr>
          <a:xfrm>
            <a:off x="2312874" y="4991837"/>
            <a:ext cx="466859" cy="36933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nchor="ctr" anchorCtr="1">
            <a:spAutoFit/>
          </a:bodyPr>
          <a:lstStyle/>
          <a:p>
            <a:r>
              <a:rPr lang="en-US" dirty="0"/>
              <a:t>3</a:t>
            </a:r>
          </a:p>
        </p:txBody>
      </p:sp>
    </p:spTree>
    <p:extLst>
      <p:ext uri="{BB962C8B-B14F-4D97-AF65-F5344CB8AC3E}">
        <p14:creationId xmlns:p14="http://schemas.microsoft.com/office/powerpoint/2010/main" val="2784066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3412" y="914400"/>
            <a:ext cx="9472824" cy="4572000"/>
          </a:xfrm>
        </p:spPr>
        <p:txBody>
          <a:bodyPr/>
          <a:lstStyle/>
          <a:p>
            <a:r>
              <a:rPr lang="en-US" b="1" dirty="0">
                <a:solidFill>
                  <a:schemeClr val="tx1">
                    <a:lumMod val="95000"/>
                    <a:lumOff val="5000"/>
                  </a:schemeClr>
                </a:solidFill>
              </a:rPr>
              <a:t>Etanercept</a:t>
            </a:r>
            <a:r>
              <a:rPr lang="en-US" dirty="0"/>
              <a:t> </a:t>
            </a:r>
          </a:p>
          <a:p>
            <a:r>
              <a:rPr lang="en-US" sz="2400" dirty="0"/>
              <a:t>a biologic tumor necrosis factor (TNF) inhibitor</a:t>
            </a:r>
          </a:p>
          <a:p>
            <a:r>
              <a:rPr lang="en-US" sz="2400" dirty="0"/>
              <a:t>for adults with chronic moderate-severe plaque psoriasis and psoriatic arthritis.</a:t>
            </a:r>
          </a:p>
          <a:p>
            <a:r>
              <a:rPr lang="en-US" sz="2400" dirty="0"/>
              <a:t>It can be used in combination with methotrexate in patients who do not respond to methotrexate alone.</a:t>
            </a:r>
          </a:p>
          <a:p>
            <a:r>
              <a:rPr lang="en-US" sz="2400" dirty="0"/>
              <a:t>Adverse effects: Injection site reactions, Infections (GI, respiratory, TB), Abdominal pain, N/V, rash, malignancies are rare.</a:t>
            </a:r>
          </a:p>
        </p:txBody>
      </p:sp>
    </p:spTree>
    <p:extLst>
      <p:ext uri="{BB962C8B-B14F-4D97-AF65-F5344CB8AC3E}">
        <p14:creationId xmlns:p14="http://schemas.microsoft.com/office/powerpoint/2010/main" val="2452708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9729" y="609600"/>
            <a:ext cx="2209799" cy="660400"/>
          </a:xfrm>
        </p:spPr>
        <p:txBody>
          <a:bodyPr>
            <a:normAutofit/>
          </a:bodyPr>
          <a:lstStyle/>
          <a:p>
            <a:r>
              <a:rPr lang="en-US" sz="3200" b="1" dirty="0"/>
              <a:t> </a:t>
            </a:r>
            <a:endParaRPr lang="en-US" sz="2800" b="1" dirty="0">
              <a:solidFill>
                <a:schemeClr val="tx1">
                  <a:lumMod val="95000"/>
                  <a:lumOff val="5000"/>
                </a:schemeClr>
              </a:solidFill>
            </a:endParaRPr>
          </a:p>
        </p:txBody>
      </p:sp>
      <p:sp>
        <p:nvSpPr>
          <p:cNvPr id="3" name="Content Placeholder 2"/>
          <p:cNvSpPr>
            <a:spLocks noGrp="1"/>
          </p:cNvSpPr>
          <p:nvPr>
            <p:ph idx="1"/>
          </p:nvPr>
        </p:nvSpPr>
        <p:spPr>
          <a:xfrm>
            <a:off x="1962485" y="939800"/>
            <a:ext cx="9472824" cy="4572000"/>
          </a:xfrm>
        </p:spPr>
        <p:txBody>
          <a:bodyPr>
            <a:normAutofit/>
          </a:bodyPr>
          <a:lstStyle/>
          <a:p>
            <a:r>
              <a:rPr lang="en-US" b="1" dirty="0">
                <a:solidFill>
                  <a:schemeClr val="tx1">
                    <a:lumMod val="95000"/>
                    <a:lumOff val="5000"/>
                  </a:schemeClr>
                </a:solidFill>
              </a:rPr>
              <a:t>Infliximab</a:t>
            </a:r>
            <a:endParaRPr lang="en-US" dirty="0"/>
          </a:p>
          <a:p>
            <a:r>
              <a:rPr lang="en-US" sz="2400" dirty="0"/>
              <a:t>Monoclonal antibody indicated directly against tumor necrosis factor-alpha</a:t>
            </a:r>
          </a:p>
          <a:p>
            <a:r>
              <a:rPr lang="en-US" sz="2400" dirty="0"/>
              <a:t>It is indicated for psoriatic arthritis and chronic severe psoriatic lesions</a:t>
            </a:r>
          </a:p>
          <a:p>
            <a:r>
              <a:rPr lang="en-US" sz="2400" dirty="0"/>
              <a:t>for psoriatic arthritis it can be used with methotrexate or alone</a:t>
            </a:r>
          </a:p>
          <a:p>
            <a:r>
              <a:rPr lang="en-US" sz="2400" dirty="0"/>
              <a:t>Adverse effects include: headache , Fever, Fatigue, Diarrhea, Pharyngitis, Infections, Hypersensitivity reactions, </a:t>
            </a:r>
            <a:r>
              <a:rPr lang="en-US" sz="2400" dirty="0" err="1"/>
              <a:t>lymphoproliferative</a:t>
            </a:r>
            <a:r>
              <a:rPr lang="en-US" sz="2400" dirty="0"/>
              <a:t> disorders have been reported.</a:t>
            </a:r>
          </a:p>
        </p:txBody>
      </p:sp>
    </p:spTree>
    <p:extLst>
      <p:ext uri="{BB962C8B-B14F-4D97-AF65-F5344CB8AC3E}">
        <p14:creationId xmlns:p14="http://schemas.microsoft.com/office/powerpoint/2010/main" val="3429793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err="1"/>
              <a:t>Alefacept</a:t>
            </a:r>
            <a:endParaRPr lang="en-US" b="1" dirty="0"/>
          </a:p>
          <a:p>
            <a:r>
              <a:rPr lang="en-US" sz="2400" dirty="0"/>
              <a:t>It Binds to CD2 on T cells to inhibit cutaneous T-cell activation and proliferation.</a:t>
            </a:r>
          </a:p>
          <a:p>
            <a:r>
              <a:rPr lang="en-US" sz="2400" dirty="0"/>
              <a:t>It is indicated for severe psoriasis and psoriatic arthritis.</a:t>
            </a:r>
          </a:p>
          <a:p>
            <a:r>
              <a:rPr lang="en-US" sz="2400" dirty="0"/>
              <a:t>Significant response is usually achieved after about 3 months</a:t>
            </a:r>
          </a:p>
          <a:p>
            <a:r>
              <a:rPr lang="en-US" sz="2400" dirty="0"/>
              <a:t>Adverse effects: Pharyngitis, Flu-like symptoms, Chills, Dizziness, N, HA, Injection site pain and inflammation, Infection</a:t>
            </a:r>
          </a:p>
        </p:txBody>
      </p:sp>
    </p:spTree>
    <p:extLst>
      <p:ext uri="{BB962C8B-B14F-4D97-AF65-F5344CB8AC3E}">
        <p14:creationId xmlns:p14="http://schemas.microsoft.com/office/powerpoint/2010/main" val="1081419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Ustekinumab</a:t>
            </a:r>
          </a:p>
          <a:p>
            <a:r>
              <a:rPr lang="en-US" sz="2400" dirty="0"/>
              <a:t>IL- 12/23 monoclonal antibody approved for the treatment of psoriasis in adults 18 years or older with moderate to severe psoriasis. And response can be seen in 2 weeks.</a:t>
            </a:r>
          </a:p>
          <a:p>
            <a:r>
              <a:rPr lang="en-US" sz="2400" dirty="0"/>
              <a:t>Adverse effects: headache , fatigue , infections</a:t>
            </a:r>
          </a:p>
          <a:p>
            <a:endParaRPr lang="en-US" sz="2400" dirty="0"/>
          </a:p>
          <a:p>
            <a:endParaRPr lang="en-US" sz="2400" dirty="0"/>
          </a:p>
        </p:txBody>
      </p:sp>
    </p:spTree>
    <p:extLst>
      <p:ext uri="{BB962C8B-B14F-4D97-AF65-F5344CB8AC3E}">
        <p14:creationId xmlns:p14="http://schemas.microsoft.com/office/powerpoint/2010/main" val="1089749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3413" y="1219200"/>
            <a:ext cx="9472824" cy="4572000"/>
          </a:xfrm>
        </p:spPr>
        <p:txBody>
          <a:bodyPr>
            <a:normAutofit/>
          </a:bodyPr>
          <a:lstStyle/>
          <a:p>
            <a:r>
              <a:rPr lang="en-US" sz="2400" dirty="0"/>
              <a:t>Aim to enhance efficacy and minimize toxicities.</a:t>
            </a:r>
          </a:p>
          <a:p>
            <a:endParaRPr lang="en-US" sz="2400" dirty="0"/>
          </a:p>
          <a:p>
            <a:r>
              <a:rPr lang="en-US" sz="2400" dirty="0"/>
              <a:t>Combinations can be: two topical agents, a topical agent plus phototherapy, a systemic agent plus topical therapy, a systemic agent plus phototherapy, two systemic agents used in rotation, or a systemic agent and a biologic agent.</a:t>
            </a:r>
          </a:p>
        </p:txBody>
      </p:sp>
      <p:sp>
        <p:nvSpPr>
          <p:cNvPr id="4" name="Rectangle 3"/>
          <p:cNvSpPr/>
          <p:nvPr/>
        </p:nvSpPr>
        <p:spPr>
          <a:xfrm>
            <a:off x="1903413" y="304800"/>
            <a:ext cx="364074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2800" b="1" dirty="0">
                <a:solidFill>
                  <a:schemeClr val="tx1">
                    <a:lumMod val="95000"/>
                    <a:lumOff val="5000"/>
                  </a:schemeClr>
                </a:solidFill>
              </a:rPr>
              <a:t>Combination Therapies</a:t>
            </a:r>
          </a:p>
        </p:txBody>
      </p:sp>
    </p:spTree>
    <p:extLst>
      <p:ext uri="{BB962C8B-B14F-4D97-AF65-F5344CB8AC3E}">
        <p14:creationId xmlns:p14="http://schemas.microsoft.com/office/powerpoint/2010/main" val="2911627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8212" y="533400"/>
            <a:ext cx="9472824" cy="4572000"/>
          </a:xfrm>
        </p:spPr>
        <p:txBody>
          <a:bodyPr>
            <a:normAutofit lnSpcReduction="10000"/>
          </a:bodyPr>
          <a:lstStyle/>
          <a:p>
            <a:r>
              <a:rPr lang="en-US" sz="2400" dirty="0"/>
              <a:t>The combination of a topical corticosteroids and a topical vitamin D3 analogue is effective and safe with less skin irritation than </a:t>
            </a:r>
            <a:r>
              <a:rPr lang="en-US" sz="2400" dirty="0" err="1"/>
              <a:t>monothherapy</a:t>
            </a:r>
            <a:r>
              <a:rPr lang="en-US" sz="2400" dirty="0"/>
              <a:t> like </a:t>
            </a:r>
            <a:r>
              <a:rPr lang="en-US" sz="2400" dirty="0" err="1"/>
              <a:t>calcipotriene</a:t>
            </a:r>
            <a:r>
              <a:rPr lang="en-US" sz="2400" dirty="0"/>
              <a:t> and betamethasone </a:t>
            </a:r>
            <a:r>
              <a:rPr lang="en-US" sz="2400" dirty="0" err="1"/>
              <a:t>dipropionate</a:t>
            </a:r>
            <a:r>
              <a:rPr lang="en-US" sz="2400" dirty="0"/>
              <a:t> ointment.</a:t>
            </a:r>
          </a:p>
          <a:p>
            <a:r>
              <a:rPr lang="en-US" sz="2400" dirty="0"/>
              <a:t>The combination of </a:t>
            </a:r>
            <a:r>
              <a:rPr lang="en-US" sz="2400" dirty="0" err="1"/>
              <a:t>retinoids</a:t>
            </a:r>
            <a:r>
              <a:rPr lang="en-US" sz="2400" dirty="0"/>
              <a:t> with phototherapy also increases efficacy such as UVB with </a:t>
            </a:r>
            <a:r>
              <a:rPr lang="en-US" sz="2400" dirty="0" err="1"/>
              <a:t>tazarotene</a:t>
            </a:r>
            <a:r>
              <a:rPr lang="en-US" sz="2400" dirty="0"/>
              <a:t>.</a:t>
            </a:r>
          </a:p>
          <a:p>
            <a:r>
              <a:rPr lang="en-US" sz="2400" dirty="0"/>
              <a:t>Phototherapy is also being used with other topical </a:t>
            </a:r>
            <a:r>
              <a:rPr lang="en-US" sz="2400" dirty="0" err="1"/>
              <a:t>agents.such</a:t>
            </a:r>
            <a:r>
              <a:rPr lang="en-US" sz="2400" dirty="0"/>
              <a:t> as UVB with coal tar</a:t>
            </a:r>
          </a:p>
          <a:p>
            <a:r>
              <a:rPr lang="en-US" sz="2400" dirty="0"/>
              <a:t>Cyclosporine with betamethasone </a:t>
            </a:r>
            <a:r>
              <a:rPr lang="en-US" sz="2400" dirty="0" err="1"/>
              <a:t>dipropionate</a:t>
            </a:r>
            <a:r>
              <a:rPr lang="en-US" sz="2400" dirty="0"/>
              <a:t> or </a:t>
            </a:r>
            <a:r>
              <a:rPr lang="en-US" sz="2400" dirty="0" err="1"/>
              <a:t>calcipitriol</a:t>
            </a:r>
            <a:r>
              <a:rPr lang="en-US" sz="2400" dirty="0"/>
              <a:t> is superior to cyclosporine alone. But cyclosporine shouldn’t be used with UVA due to reduced efficacy and an increased risk of cutaneous malignancies.</a:t>
            </a:r>
          </a:p>
          <a:p>
            <a:r>
              <a:rPr lang="en-US" sz="2400" dirty="0"/>
              <a:t>The combination of UVB and MTX appears to be synergistic. It also can be combined with TNF inhibitors.</a:t>
            </a:r>
          </a:p>
          <a:p>
            <a:endParaRPr lang="en-US" sz="2400" dirty="0"/>
          </a:p>
        </p:txBody>
      </p:sp>
    </p:spTree>
    <p:extLst>
      <p:ext uri="{BB962C8B-B14F-4D97-AF65-F5344CB8AC3E}">
        <p14:creationId xmlns:p14="http://schemas.microsoft.com/office/powerpoint/2010/main" val="2072458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3" y="177801"/>
            <a:ext cx="4495799" cy="584200"/>
          </a:xfrm>
        </p:spPr>
        <p:style>
          <a:lnRef idx="1">
            <a:schemeClr val="accent4"/>
          </a:lnRef>
          <a:fillRef idx="2">
            <a:schemeClr val="accent4"/>
          </a:fillRef>
          <a:effectRef idx="1">
            <a:schemeClr val="accent4"/>
          </a:effectRef>
          <a:fontRef idx="minor">
            <a:schemeClr val="dk1"/>
          </a:fontRef>
        </p:style>
        <p:txBody>
          <a:bodyPr>
            <a:normAutofit/>
          </a:bodyPr>
          <a:lstStyle/>
          <a:p>
            <a:r>
              <a:rPr lang="en-US" sz="2800" b="1" dirty="0"/>
              <a:t>Alternative drug treatments</a:t>
            </a:r>
          </a:p>
        </p:txBody>
      </p:sp>
      <p:sp>
        <p:nvSpPr>
          <p:cNvPr id="3" name="Content Placeholder 2"/>
          <p:cNvSpPr>
            <a:spLocks noGrp="1"/>
          </p:cNvSpPr>
          <p:nvPr>
            <p:ph idx="1"/>
          </p:nvPr>
        </p:nvSpPr>
        <p:spPr/>
        <p:txBody>
          <a:bodyPr>
            <a:normAutofit/>
          </a:bodyPr>
          <a:lstStyle/>
          <a:p>
            <a:r>
              <a:rPr lang="en-US" b="1" dirty="0" err="1"/>
              <a:t>Mycophenolate</a:t>
            </a:r>
            <a:r>
              <a:rPr lang="en-US" b="1" dirty="0"/>
              <a:t> </a:t>
            </a:r>
            <a:r>
              <a:rPr lang="en-US" b="1" dirty="0" err="1"/>
              <a:t>mofetil</a:t>
            </a:r>
            <a:endParaRPr lang="en-US" b="1" dirty="0"/>
          </a:p>
          <a:p>
            <a:r>
              <a:rPr lang="en-US" sz="2400" dirty="0"/>
              <a:t>inhibits DNA and RNA synthesis and may have a lymphocyte </a:t>
            </a:r>
            <a:r>
              <a:rPr lang="en-US" sz="2400" dirty="0" err="1"/>
              <a:t>antiproliferative</a:t>
            </a:r>
            <a:r>
              <a:rPr lang="en-US" sz="2400" dirty="0"/>
              <a:t> effect. </a:t>
            </a:r>
          </a:p>
          <a:p>
            <a:r>
              <a:rPr lang="en-US" sz="2400" dirty="0"/>
              <a:t>S/E: N/V/D, anemia, neutropenia, and thrombocytopenia, and viral and bacterial infections.</a:t>
            </a:r>
          </a:p>
          <a:p>
            <a:r>
              <a:rPr lang="en-US" b="1" dirty="0" err="1"/>
              <a:t>Hydroxyurea</a:t>
            </a:r>
            <a:endParaRPr lang="en-US" b="1" dirty="0"/>
          </a:p>
          <a:p>
            <a:r>
              <a:rPr lang="en-US" sz="2400" dirty="0"/>
              <a:t>inhibits cell synthesis in the S phase of the DNA cycle. </a:t>
            </a:r>
          </a:p>
          <a:p>
            <a:r>
              <a:rPr lang="en-US" sz="2400" dirty="0"/>
              <a:t>S/E: bone marrow suppression, </a:t>
            </a:r>
            <a:r>
              <a:rPr lang="en-US" sz="2400" dirty="0" err="1"/>
              <a:t>lesional</a:t>
            </a:r>
            <a:r>
              <a:rPr lang="en-US" sz="2400" dirty="0"/>
              <a:t> erythema, localized tenderness, and reversible hyperpigmentation</a:t>
            </a:r>
          </a:p>
        </p:txBody>
      </p:sp>
    </p:spTree>
    <p:extLst>
      <p:ext uri="{BB962C8B-B14F-4D97-AF65-F5344CB8AC3E}">
        <p14:creationId xmlns:p14="http://schemas.microsoft.com/office/powerpoint/2010/main" val="14261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Reference</a:t>
            </a:r>
            <a:endParaRPr lang="en-US" dirty="0"/>
          </a:p>
        </p:txBody>
      </p:sp>
      <p:sp>
        <p:nvSpPr>
          <p:cNvPr id="3" name="Content Placeholder 2"/>
          <p:cNvSpPr>
            <a:spLocks noGrp="1"/>
          </p:cNvSpPr>
          <p:nvPr>
            <p:ph idx="1"/>
          </p:nvPr>
        </p:nvSpPr>
        <p:spPr/>
        <p:txBody>
          <a:bodyPr>
            <a:normAutofit/>
          </a:bodyPr>
          <a:lstStyle/>
          <a:p>
            <a:r>
              <a:rPr lang="en-US" sz="2400" dirty="0"/>
              <a:t>Law R.M., &amp; Gulliver W.P. (2017). Psoriasis. </a:t>
            </a:r>
            <a:r>
              <a:rPr lang="en-US" sz="2400" dirty="0" err="1"/>
              <a:t>DiPiro</a:t>
            </a:r>
            <a:r>
              <a:rPr lang="en-US" sz="2400" dirty="0"/>
              <a:t> J.T., &amp; Talbert R.L., &amp; Yee G.C., &amp; </a:t>
            </a:r>
            <a:r>
              <a:rPr lang="en-US" sz="2400" dirty="0" err="1"/>
              <a:t>Matzke</a:t>
            </a:r>
            <a:r>
              <a:rPr lang="en-US" sz="2400" dirty="0"/>
              <a:t> G.R., &amp; Wells B.G., &amp; Posey L(Eds.), </a:t>
            </a:r>
            <a:r>
              <a:rPr lang="en-US" sz="2400" i="1" dirty="0"/>
              <a:t>Pharmacotherapy: A Pathophysiologic Approach, 10e</a:t>
            </a:r>
            <a:r>
              <a:rPr lang="en-US" sz="2400" dirty="0"/>
              <a:t>. McGraw-Hill. https://accesspharmacy.mhmedical.com/content.aspx?bookid=1861&amp;sectionid=146069987</a:t>
            </a:r>
          </a:p>
        </p:txBody>
      </p:sp>
    </p:spTree>
    <p:extLst>
      <p:ext uri="{BB962C8B-B14F-4D97-AF65-F5344CB8AC3E}">
        <p14:creationId xmlns:p14="http://schemas.microsoft.com/office/powerpoint/2010/main" val="218554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94" y="-39709"/>
            <a:ext cx="4768215" cy="3733800"/>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7012" y="1727541"/>
            <a:ext cx="7772400" cy="45505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Curved Down Arrow 7"/>
          <p:cNvSpPr/>
          <p:nvPr/>
        </p:nvSpPr>
        <p:spPr>
          <a:xfrm rot="2387580">
            <a:off x="5185439" y="772738"/>
            <a:ext cx="1468413" cy="548416"/>
          </a:xfrm>
          <a:prstGeom prst="curved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2" name="Rectangle 1"/>
          <p:cNvSpPr/>
          <p:nvPr/>
        </p:nvSpPr>
        <p:spPr>
          <a:xfrm>
            <a:off x="4875212" y="28143"/>
            <a:ext cx="3807837" cy="400110"/>
          </a:xfrm>
          <a:prstGeom prst="rect">
            <a:avLst/>
          </a:prstGeom>
        </p:spPr>
        <p:txBody>
          <a:bodyPr wrap="none">
            <a:spAutoFit/>
          </a:bodyPr>
          <a:lstStyle/>
          <a:p>
            <a:r>
              <a:rPr lang="en-US" b="1" dirty="0"/>
              <a:t>- How </a:t>
            </a:r>
            <a:r>
              <a:rPr lang="ar-SA" b="1" dirty="0"/>
              <a:t> </a:t>
            </a:r>
            <a:r>
              <a:rPr lang="en-US" b="1" dirty="0"/>
              <a:t>are psoriasis </a:t>
            </a:r>
            <a:r>
              <a:rPr lang="en-US" sz="2000" b="1" dirty="0"/>
              <a:t>plaques</a:t>
            </a:r>
            <a:r>
              <a:rPr lang="en-US" b="1" dirty="0"/>
              <a:t> formed?</a:t>
            </a:r>
          </a:p>
        </p:txBody>
      </p:sp>
    </p:spTree>
    <p:extLst>
      <p:ext uri="{BB962C8B-B14F-4D97-AF65-F5344CB8AC3E}">
        <p14:creationId xmlns:p14="http://schemas.microsoft.com/office/powerpoint/2010/main" val="480027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781800" cy="3519572"/>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9412" y="2971800"/>
            <a:ext cx="6922840" cy="3569317"/>
          </a:xfrm>
          <a:prstGeom prst="rect">
            <a:avLst/>
          </a:prstGeom>
          <a:ln>
            <a:noFill/>
          </a:ln>
          <a:effectLst>
            <a:softEdge rad="112500"/>
          </a:effectLst>
        </p:spPr>
      </p:pic>
      <p:sp>
        <p:nvSpPr>
          <p:cNvPr id="7" name="Bent-Up Arrow 6"/>
          <p:cNvSpPr/>
          <p:nvPr/>
        </p:nvSpPr>
        <p:spPr>
          <a:xfrm flipV="1">
            <a:off x="6314081" y="1913027"/>
            <a:ext cx="935437" cy="1029796"/>
          </a:xfrm>
          <a:prstGeom prst="bentUpArrow">
            <a:avLst>
              <a:gd name="adj1" fmla="val 25000"/>
              <a:gd name="adj2" fmla="val 14707"/>
              <a:gd name="adj3" fmla="val 25000"/>
            </a:avLst>
          </a:prstGeom>
          <a:ln>
            <a:solidFill>
              <a:schemeClr val="accent5">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 name="Rectangle 1"/>
          <p:cNvSpPr/>
          <p:nvPr/>
        </p:nvSpPr>
        <p:spPr>
          <a:xfrm>
            <a:off x="6781799" y="57794"/>
            <a:ext cx="4330453" cy="400110"/>
          </a:xfrm>
          <a:prstGeom prst="rect">
            <a:avLst/>
          </a:prstGeom>
        </p:spPr>
        <p:txBody>
          <a:bodyPr wrap="square">
            <a:spAutoFit/>
          </a:bodyPr>
          <a:lstStyle/>
          <a:p>
            <a:r>
              <a:rPr lang="en-US" sz="2000" b="1" dirty="0"/>
              <a:t>- How </a:t>
            </a:r>
            <a:r>
              <a:rPr lang="ar-SA" sz="2000" b="1" dirty="0"/>
              <a:t> </a:t>
            </a:r>
            <a:r>
              <a:rPr lang="en-US" sz="2000" b="1" dirty="0"/>
              <a:t>are psoriasis plaques formed?</a:t>
            </a:r>
          </a:p>
        </p:txBody>
      </p:sp>
    </p:spTree>
    <p:extLst>
      <p:ext uri="{BB962C8B-B14F-4D97-AF65-F5344CB8AC3E}">
        <p14:creationId xmlns:p14="http://schemas.microsoft.com/office/powerpoint/2010/main" val="4007457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3" y="177801"/>
            <a:ext cx="1981199" cy="660400"/>
          </a:xfrm>
        </p:spPr>
        <p:style>
          <a:lnRef idx="1">
            <a:schemeClr val="accent4"/>
          </a:lnRef>
          <a:fillRef idx="2">
            <a:schemeClr val="accent4"/>
          </a:fillRef>
          <a:effectRef idx="1">
            <a:schemeClr val="accent4"/>
          </a:effectRef>
          <a:fontRef idx="minor">
            <a:schemeClr val="dk1"/>
          </a:fontRef>
        </p:style>
        <p:txBody>
          <a:bodyPr/>
          <a:lstStyle/>
          <a:p>
            <a:pPr algn="ctr"/>
            <a:r>
              <a:rPr lang="en-US" dirty="0"/>
              <a:t>Etiology</a:t>
            </a:r>
          </a:p>
        </p:txBody>
      </p:sp>
      <p:sp>
        <p:nvSpPr>
          <p:cNvPr id="3" name="Content Placeholder 2"/>
          <p:cNvSpPr>
            <a:spLocks noGrp="1"/>
          </p:cNvSpPr>
          <p:nvPr>
            <p:ph idx="1"/>
          </p:nvPr>
        </p:nvSpPr>
        <p:spPr>
          <a:xfrm>
            <a:off x="1903413" y="1004500"/>
            <a:ext cx="9472824" cy="4572000"/>
          </a:xfrm>
        </p:spPr>
        <p:txBody>
          <a:bodyPr>
            <a:normAutofit/>
          </a:bodyPr>
          <a:lstStyle/>
          <a:p>
            <a:pPr marL="0" indent="0">
              <a:buNone/>
            </a:pPr>
            <a:r>
              <a:rPr lang="en-US" sz="2400" dirty="0"/>
              <a:t>Psoriasis results from a complex interplay between multiple genetic factors and environmental influences</a:t>
            </a:r>
          </a:p>
        </p:txBody>
      </p:sp>
      <p:sp>
        <p:nvSpPr>
          <p:cNvPr id="4" name="Rectangle 3"/>
          <p:cNvSpPr/>
          <p:nvPr/>
        </p:nvSpPr>
        <p:spPr>
          <a:xfrm>
            <a:off x="3048000" y="2967335"/>
            <a:ext cx="6092825" cy="646331"/>
          </a:xfrm>
          <a:prstGeom prst="rect">
            <a:avLst/>
          </a:prstGeom>
        </p:spPr>
        <p:txBody>
          <a:bodyPr>
            <a:spAutoFit/>
          </a:bodyPr>
          <a:lstStyle/>
          <a:p>
            <a:br>
              <a:rPr lang="en-US" dirty="0">
                <a:solidFill>
                  <a:srgbClr val="333333"/>
                </a:solidFill>
                <a:latin typeface="Source Sans Pro"/>
              </a:rPr>
            </a:br>
            <a:endParaRPr lang="en-US" dirty="0"/>
          </a:p>
        </p:txBody>
      </p:sp>
      <p:sp>
        <p:nvSpPr>
          <p:cNvPr id="5" name="Rectangle 4"/>
          <p:cNvSpPr/>
          <p:nvPr/>
        </p:nvSpPr>
        <p:spPr>
          <a:xfrm>
            <a:off x="1905045" y="2200871"/>
            <a:ext cx="9905999" cy="1200329"/>
          </a:xfrm>
          <a:prstGeom prst="rect">
            <a:avLst/>
          </a:prstGeom>
        </p:spPr>
        <p:txBody>
          <a:bodyPr wrap="square">
            <a:spAutoFit/>
          </a:bodyPr>
          <a:lstStyle/>
          <a:p>
            <a:r>
              <a:rPr lang="en-US" sz="2400" dirty="0"/>
              <a:t>There are psoriasis susceptibility genes and variants that reside on various chromosomes. The psoriasis susceptibility locus 1 (</a:t>
            </a:r>
            <a:r>
              <a:rPr lang="en-US" sz="2400" i="1" dirty="0"/>
              <a:t>PSORS1</a:t>
            </a:r>
            <a:r>
              <a:rPr lang="en-US" sz="2400" dirty="0"/>
              <a:t>) on chromosome 6p is a key gene locus, accounting for up to 50% of disease heritability</a:t>
            </a:r>
          </a:p>
        </p:txBody>
      </p:sp>
    </p:spTree>
    <p:extLst>
      <p:ext uri="{BB962C8B-B14F-4D97-AF65-F5344CB8AC3E}">
        <p14:creationId xmlns:p14="http://schemas.microsoft.com/office/powerpoint/2010/main" val="3980961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089641" y="2819400"/>
            <a:ext cx="9472824" cy="4572000"/>
          </a:xfrm>
        </p:spPr>
        <p:txBody>
          <a:bodyPr/>
          <a:lstStyle/>
          <a:p>
            <a:pPr marL="0" lvl="0" indent="0">
              <a:buNone/>
            </a:pPr>
            <a:r>
              <a:rPr lang="en-US" sz="2400" dirty="0"/>
              <a:t> Can be exacerbated by drugs: </a:t>
            </a:r>
          </a:p>
          <a:p>
            <a:pPr lvl="0"/>
            <a:r>
              <a:rPr lang="en-US" sz="2400" dirty="0"/>
              <a:t>Lithium</a:t>
            </a:r>
          </a:p>
          <a:p>
            <a:pPr lvl="0"/>
            <a:r>
              <a:rPr lang="en-US" sz="2400" dirty="0"/>
              <a:t>NSAIDs</a:t>
            </a:r>
          </a:p>
          <a:p>
            <a:pPr lvl="0"/>
            <a:r>
              <a:rPr lang="en-US" sz="2400" dirty="0" err="1"/>
              <a:t>Antimalarials</a:t>
            </a:r>
            <a:r>
              <a:rPr lang="en-US" sz="2400" dirty="0"/>
              <a:t> such as </a:t>
            </a:r>
            <a:r>
              <a:rPr lang="en-US" sz="2400" dirty="0" err="1"/>
              <a:t>chloroquine</a:t>
            </a:r>
            <a:endParaRPr lang="en-US" sz="2400" dirty="0"/>
          </a:p>
          <a:p>
            <a:pPr lvl="0"/>
            <a:r>
              <a:rPr lang="en-US" sz="2400" dirty="0"/>
              <a:t>Beta adrenergic blockers</a:t>
            </a:r>
          </a:p>
          <a:p>
            <a:pPr lvl="0"/>
            <a:r>
              <a:rPr lang="en-US" sz="2400" dirty="0" err="1"/>
              <a:t>Fluxetine</a:t>
            </a:r>
            <a:endParaRPr lang="en-US" sz="2400" dirty="0"/>
          </a:p>
          <a:p>
            <a:pPr lvl="0"/>
            <a:r>
              <a:rPr lang="en-US" sz="2400" dirty="0"/>
              <a:t>Withdrawal of corticosteroids </a:t>
            </a:r>
          </a:p>
        </p:txBody>
      </p:sp>
      <p:sp>
        <p:nvSpPr>
          <p:cNvPr id="3" name="TextBox 2"/>
          <p:cNvSpPr txBox="1"/>
          <p:nvPr/>
        </p:nvSpPr>
        <p:spPr>
          <a:xfrm>
            <a:off x="1878771" y="606759"/>
            <a:ext cx="9829800" cy="1569660"/>
          </a:xfrm>
          <a:prstGeom prst="rect">
            <a:avLst/>
          </a:prstGeom>
          <a:noFill/>
          <a:ln>
            <a:noFill/>
          </a:ln>
        </p:spPr>
        <p:txBody>
          <a:bodyPr wrap="square" rtlCol="0" anchor="ctr" anchorCtr="1">
            <a:spAutoFit/>
          </a:bodyPr>
          <a:lstStyle/>
          <a:p>
            <a:r>
              <a:rPr lang="en-US" sz="2400" dirty="0"/>
              <a:t>Precipitating factors implicated in the development of psoriasis:</a:t>
            </a:r>
          </a:p>
          <a:p>
            <a:r>
              <a:rPr lang="en-US" sz="2400" dirty="0"/>
              <a:t>Skin injury ,infection , smoking , alcohol consumption , obesity ,psychogenic stress .</a:t>
            </a:r>
          </a:p>
          <a:p>
            <a:endParaRPr lang="en-US" sz="2400" dirty="0"/>
          </a:p>
        </p:txBody>
      </p:sp>
      <p:sp>
        <p:nvSpPr>
          <p:cNvPr id="6" name="Oval 5"/>
          <p:cNvSpPr/>
          <p:nvPr/>
        </p:nvSpPr>
        <p:spPr>
          <a:xfrm>
            <a:off x="1878771" y="2863099"/>
            <a:ext cx="210870"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7" name="Oval 6"/>
          <p:cNvSpPr/>
          <p:nvPr/>
        </p:nvSpPr>
        <p:spPr>
          <a:xfrm>
            <a:off x="1879587" y="910552"/>
            <a:ext cx="210870"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 name="Rectangle 1"/>
          <p:cNvSpPr/>
          <p:nvPr/>
        </p:nvSpPr>
        <p:spPr>
          <a:xfrm>
            <a:off x="2059590" y="-8795"/>
            <a:ext cx="7085012" cy="800219"/>
          </a:xfrm>
          <a:prstGeom prst="rect">
            <a:avLst/>
          </a:prstGeom>
        </p:spPr>
        <p:txBody>
          <a:bodyPr wrap="square">
            <a:spAutoFit/>
          </a:bodyPr>
          <a:lstStyle/>
          <a:p>
            <a:r>
              <a:rPr lang="en-US" sz="2800" dirty="0">
                <a:solidFill>
                  <a:srgbClr val="333333"/>
                </a:solidFill>
              </a:rPr>
              <a:t>Predisposing Factors and Precipitating Factors</a:t>
            </a:r>
            <a:br>
              <a:rPr lang="en-US" dirty="0">
                <a:solidFill>
                  <a:srgbClr val="333333"/>
                </a:solidFill>
                <a:latin typeface="Source Sans Pro"/>
              </a:rPr>
            </a:br>
            <a:endParaRPr lang="en-US" dirty="0"/>
          </a:p>
        </p:txBody>
      </p:sp>
      <p:sp>
        <p:nvSpPr>
          <p:cNvPr id="4" name="Rectangle 3"/>
          <p:cNvSpPr/>
          <p:nvPr/>
        </p:nvSpPr>
        <p:spPr>
          <a:xfrm>
            <a:off x="2161247" y="2124307"/>
            <a:ext cx="8990012" cy="461665"/>
          </a:xfrm>
          <a:prstGeom prst="rect">
            <a:avLst/>
          </a:prstGeom>
        </p:spPr>
        <p:txBody>
          <a:bodyPr wrap="square">
            <a:spAutoFit/>
          </a:bodyPr>
          <a:lstStyle/>
          <a:p>
            <a:r>
              <a:rPr lang="en-US" sz="2400" dirty="0"/>
              <a:t>psoriatic patients commonly have exacerbations during times of stress</a:t>
            </a:r>
          </a:p>
        </p:txBody>
      </p:sp>
      <p:sp>
        <p:nvSpPr>
          <p:cNvPr id="8" name="Oval 7"/>
          <p:cNvSpPr/>
          <p:nvPr/>
        </p:nvSpPr>
        <p:spPr>
          <a:xfrm>
            <a:off x="1878771" y="2313126"/>
            <a:ext cx="210870"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0739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812" y="24264"/>
            <a:ext cx="3594859" cy="5842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t>Clinical presentation</a:t>
            </a:r>
          </a:p>
        </p:txBody>
      </p:sp>
      <p:pic>
        <p:nvPicPr>
          <p:cNvPr id="1026" name="Picture 2" descr="Your Psoriasis: Is It Mild, Moderate, or Seve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8212" y="5181600"/>
            <a:ext cx="3000375" cy="16020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dentifying and treating patients with psoria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2" y="5181600"/>
            <a:ext cx="2552700" cy="16497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7 Types of Psoriasis: Pictures, Symptoms, Triggers, and Treat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2" y="1191651"/>
            <a:ext cx="3709779" cy="25139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18212" y="1171545"/>
            <a:ext cx="3657600" cy="400110"/>
          </a:xfrm>
          <a:prstGeom prst="rect">
            <a:avLst/>
          </a:prstGeom>
          <a:noFill/>
          <a:ln>
            <a:solidFill>
              <a:schemeClr val="tx2">
                <a:lumMod val="20000"/>
                <a:lumOff val="80000"/>
              </a:schemeClr>
            </a:solidFill>
          </a:ln>
        </p:spPr>
        <p:txBody>
          <a:bodyPr wrap="square" rtlCol="0" anchor="ctr" anchorCtr="1">
            <a:spAutoFit/>
          </a:bodyPr>
          <a:lstStyle/>
          <a:p>
            <a:r>
              <a:rPr lang="en-US" sz="2000" dirty="0"/>
              <a:t>Plaque psoriasis</a:t>
            </a:r>
          </a:p>
        </p:txBody>
      </p:sp>
      <p:sp>
        <p:nvSpPr>
          <p:cNvPr id="9" name="TextBox 8"/>
          <p:cNvSpPr txBox="1"/>
          <p:nvPr/>
        </p:nvSpPr>
        <p:spPr>
          <a:xfrm>
            <a:off x="6018212" y="1596478"/>
            <a:ext cx="3657600" cy="400110"/>
          </a:xfrm>
          <a:prstGeom prst="rect">
            <a:avLst/>
          </a:prstGeom>
          <a:noFill/>
          <a:ln>
            <a:solidFill>
              <a:schemeClr val="tx2">
                <a:lumMod val="20000"/>
                <a:lumOff val="80000"/>
              </a:schemeClr>
            </a:solidFill>
          </a:ln>
        </p:spPr>
        <p:txBody>
          <a:bodyPr wrap="square" rtlCol="0" anchor="ctr" anchorCtr="1">
            <a:spAutoFit/>
          </a:bodyPr>
          <a:lstStyle/>
          <a:p>
            <a:r>
              <a:rPr lang="en-US" sz="2000" dirty="0"/>
              <a:t>Lesions are erythematous </a:t>
            </a:r>
          </a:p>
        </p:txBody>
      </p:sp>
      <p:sp>
        <p:nvSpPr>
          <p:cNvPr id="10" name="TextBox 9"/>
          <p:cNvSpPr txBox="1"/>
          <p:nvPr/>
        </p:nvSpPr>
        <p:spPr>
          <a:xfrm>
            <a:off x="6027356" y="2021411"/>
            <a:ext cx="3657600" cy="400110"/>
          </a:xfrm>
          <a:prstGeom prst="rect">
            <a:avLst/>
          </a:prstGeom>
          <a:noFill/>
          <a:ln>
            <a:solidFill>
              <a:schemeClr val="tx2">
                <a:lumMod val="20000"/>
                <a:lumOff val="80000"/>
              </a:schemeClr>
            </a:solidFill>
          </a:ln>
        </p:spPr>
        <p:txBody>
          <a:bodyPr wrap="square" rtlCol="0" anchor="ctr" anchorCtr="1">
            <a:spAutoFit/>
          </a:bodyPr>
          <a:lstStyle/>
          <a:p>
            <a:r>
              <a:rPr lang="en-US" sz="2000" dirty="0">
                <a:solidFill>
                  <a:srgbClr val="FF0000"/>
                </a:solidFill>
              </a:rPr>
              <a:t>Red-violet in color </a:t>
            </a:r>
          </a:p>
        </p:txBody>
      </p:sp>
      <p:sp>
        <p:nvSpPr>
          <p:cNvPr id="11" name="TextBox 10"/>
          <p:cNvSpPr txBox="1"/>
          <p:nvPr/>
        </p:nvSpPr>
        <p:spPr>
          <a:xfrm>
            <a:off x="6018212" y="2448628"/>
            <a:ext cx="3657600" cy="400110"/>
          </a:xfrm>
          <a:prstGeom prst="rect">
            <a:avLst/>
          </a:prstGeom>
          <a:noFill/>
          <a:ln>
            <a:solidFill>
              <a:schemeClr val="tx2">
                <a:lumMod val="20000"/>
                <a:lumOff val="80000"/>
              </a:schemeClr>
            </a:solidFill>
          </a:ln>
        </p:spPr>
        <p:txBody>
          <a:bodyPr wrap="square" rtlCol="0" anchor="ctr" anchorCtr="1">
            <a:spAutoFit/>
          </a:bodyPr>
          <a:lstStyle/>
          <a:p>
            <a:r>
              <a:rPr lang="en-US" sz="2000" dirty="0"/>
              <a:t>At least 0.5 cm in diameter </a:t>
            </a:r>
          </a:p>
        </p:txBody>
      </p:sp>
      <p:sp>
        <p:nvSpPr>
          <p:cNvPr id="12" name="TextBox 11"/>
          <p:cNvSpPr txBox="1"/>
          <p:nvPr/>
        </p:nvSpPr>
        <p:spPr>
          <a:xfrm>
            <a:off x="6018212" y="2871277"/>
            <a:ext cx="3657600" cy="400110"/>
          </a:xfrm>
          <a:prstGeom prst="rect">
            <a:avLst/>
          </a:prstGeom>
          <a:noFill/>
          <a:ln>
            <a:solidFill>
              <a:schemeClr val="tx2">
                <a:lumMod val="20000"/>
                <a:lumOff val="80000"/>
              </a:schemeClr>
            </a:solidFill>
          </a:ln>
        </p:spPr>
        <p:txBody>
          <a:bodyPr wrap="square" rtlCol="0" anchor="ctr" anchorCtr="1">
            <a:spAutoFit/>
          </a:bodyPr>
          <a:lstStyle/>
          <a:p>
            <a:r>
              <a:rPr lang="en-US" sz="2000" dirty="0"/>
              <a:t>Covered with silver flaking scales </a:t>
            </a:r>
          </a:p>
        </p:txBody>
      </p:sp>
      <p:sp>
        <p:nvSpPr>
          <p:cNvPr id="6" name="TextBox 5"/>
          <p:cNvSpPr txBox="1"/>
          <p:nvPr/>
        </p:nvSpPr>
        <p:spPr>
          <a:xfrm>
            <a:off x="2055812" y="4436283"/>
            <a:ext cx="2619375" cy="707886"/>
          </a:xfrm>
          <a:prstGeom prst="rect">
            <a:avLst/>
          </a:prstGeom>
          <a:noFill/>
          <a:ln>
            <a:noFill/>
          </a:ln>
        </p:spPr>
        <p:txBody>
          <a:bodyPr wrap="square" rtlCol="0" anchor="ctr" anchorCtr="1">
            <a:spAutoFit/>
          </a:bodyPr>
          <a:lstStyle/>
          <a:p>
            <a:r>
              <a:rPr lang="en-US" sz="2000" dirty="0"/>
              <a:t>* Over a wide body surface area (BSA)</a:t>
            </a:r>
          </a:p>
        </p:txBody>
      </p:sp>
      <p:sp>
        <p:nvSpPr>
          <p:cNvPr id="15" name="TextBox 14"/>
          <p:cNvSpPr txBox="1"/>
          <p:nvPr/>
        </p:nvSpPr>
        <p:spPr>
          <a:xfrm>
            <a:off x="6506368" y="4436283"/>
            <a:ext cx="4891088" cy="707886"/>
          </a:xfrm>
          <a:prstGeom prst="rect">
            <a:avLst/>
          </a:prstGeom>
          <a:noFill/>
          <a:ln>
            <a:noFill/>
          </a:ln>
        </p:spPr>
        <p:txBody>
          <a:bodyPr wrap="square" rtlCol="0" anchor="ctr" anchorCtr="1">
            <a:spAutoFit/>
          </a:bodyPr>
          <a:lstStyle/>
          <a:p>
            <a:r>
              <a:rPr lang="en-US" sz="2000" dirty="0"/>
              <a:t>* Single lesions at predisposed area ( knees and elbows)</a:t>
            </a:r>
          </a:p>
        </p:txBody>
      </p:sp>
      <p:sp>
        <p:nvSpPr>
          <p:cNvPr id="7" name="TextBox 6"/>
          <p:cNvSpPr txBox="1"/>
          <p:nvPr/>
        </p:nvSpPr>
        <p:spPr>
          <a:xfrm>
            <a:off x="5408612" y="4593222"/>
            <a:ext cx="762000" cy="461665"/>
          </a:xfrm>
          <a:prstGeom prst="rect">
            <a:avLst/>
          </a:prstGeom>
          <a:noFill/>
          <a:ln>
            <a:noFill/>
          </a:ln>
        </p:spPr>
        <p:txBody>
          <a:bodyPr wrap="square" rtlCol="0" anchor="ctr" anchorCtr="1">
            <a:spAutoFit/>
          </a:bodyPr>
          <a:lstStyle/>
          <a:p>
            <a:r>
              <a:rPr lang="en-US" sz="2400" dirty="0"/>
              <a:t>OR</a:t>
            </a:r>
            <a:endParaRPr lang="en-US" dirty="0"/>
          </a:p>
        </p:txBody>
      </p:sp>
      <p:sp>
        <p:nvSpPr>
          <p:cNvPr id="8" name="TextBox 7"/>
          <p:cNvSpPr txBox="1"/>
          <p:nvPr/>
        </p:nvSpPr>
        <p:spPr>
          <a:xfrm>
            <a:off x="1858985" y="778365"/>
            <a:ext cx="3349602" cy="400110"/>
          </a:xfrm>
          <a:prstGeom prst="rect">
            <a:avLst/>
          </a:prstGeom>
          <a:noFill/>
          <a:ln>
            <a:noFill/>
          </a:ln>
        </p:spPr>
        <p:txBody>
          <a:bodyPr wrap="square" rtlCol="0" anchor="ctr" anchorCtr="1">
            <a:spAutoFit/>
          </a:bodyPr>
          <a:lstStyle/>
          <a:p>
            <a:r>
              <a:rPr lang="en-US" sz="2000" b="1" dirty="0"/>
              <a:t>1. Lesion characteristics </a:t>
            </a:r>
          </a:p>
        </p:txBody>
      </p:sp>
      <p:sp>
        <p:nvSpPr>
          <p:cNvPr id="14" name="TextBox 13"/>
          <p:cNvSpPr txBox="1"/>
          <p:nvPr/>
        </p:nvSpPr>
        <p:spPr>
          <a:xfrm>
            <a:off x="1858985" y="3974342"/>
            <a:ext cx="4958881" cy="400110"/>
          </a:xfrm>
          <a:prstGeom prst="rect">
            <a:avLst/>
          </a:prstGeom>
          <a:noFill/>
          <a:ln>
            <a:noFill/>
          </a:ln>
        </p:spPr>
        <p:txBody>
          <a:bodyPr wrap="square" rtlCol="0" anchor="ctr" anchorCtr="1">
            <a:spAutoFit/>
          </a:bodyPr>
          <a:lstStyle/>
          <a:p>
            <a:r>
              <a:rPr lang="en-US" sz="2000" b="1" dirty="0"/>
              <a:t>2. The covered area (skin </a:t>
            </a:r>
            <a:r>
              <a:rPr lang="en-US" sz="2000" b="1" dirty="0" err="1"/>
              <a:t>involvment</a:t>
            </a:r>
            <a:r>
              <a:rPr lang="en-US" sz="2000" b="1" dirty="0"/>
              <a:t>)</a:t>
            </a:r>
          </a:p>
        </p:txBody>
      </p:sp>
    </p:spTree>
    <p:extLst>
      <p:ext uri="{BB962C8B-B14F-4D97-AF65-F5344CB8AC3E}">
        <p14:creationId xmlns:p14="http://schemas.microsoft.com/office/powerpoint/2010/main" val="1773004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7212" y="1143000"/>
            <a:ext cx="9472824" cy="4572000"/>
          </a:xfrm>
        </p:spPr>
        <p:txBody>
          <a:bodyPr>
            <a:normAutofit/>
          </a:bodyPr>
          <a:lstStyle/>
          <a:p>
            <a:endParaRPr lang="en-US" sz="2400" dirty="0"/>
          </a:p>
          <a:p>
            <a:pPr marL="0" indent="0">
              <a:buNone/>
            </a:pPr>
            <a:r>
              <a:rPr lang="en-US" sz="2400" dirty="0"/>
              <a:t>3. Also Suffering from pruritus which may be severe and should be treated to minimize excoriations that result from scratching. Therefore this psoriatic lesions may make the person prefer social isolation.</a:t>
            </a:r>
          </a:p>
          <a:p>
            <a:pPr marL="0" indent="0">
              <a:buNone/>
            </a:pPr>
            <a:endParaRPr lang="en-US" sz="2400" dirty="0"/>
          </a:p>
          <a:p>
            <a:pPr marL="0" indent="0">
              <a:buNone/>
            </a:pPr>
            <a:r>
              <a:rPr lang="en-US" sz="2400" dirty="0"/>
              <a:t>4. The systemic immune response may lead to potential comorbidities include :heart disease, diabetes, metabolic syndrome and other immune mediated disorders like multiple sclerosis</a:t>
            </a:r>
          </a:p>
        </p:txBody>
      </p:sp>
    </p:spTree>
    <p:extLst>
      <p:ext uri="{BB962C8B-B14F-4D97-AF65-F5344CB8AC3E}">
        <p14:creationId xmlns:p14="http://schemas.microsoft.com/office/powerpoint/2010/main" val="1750057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Pharmacy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Pharmacy design slides.potx" id="{BDD4D5A3-0C20-4887-95F2-BFAB47634035}" vid="{397845B7-7EB0-4CC3-ABEB-6754AD0875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Pharmacy design slides</Template>
  <TotalTime>3857</TotalTime>
  <Words>1625</Words>
  <Application>Microsoft Office PowerPoint</Application>
  <PresentationFormat>Custom</PresentationFormat>
  <Paragraphs>181</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Pharmacy design template</vt:lpstr>
      <vt:lpstr>Psoriasis  by: Alaa Sandouka</vt:lpstr>
      <vt:lpstr>PowerPoint Presentation</vt:lpstr>
      <vt:lpstr>PowerPoint Presentation</vt:lpstr>
      <vt:lpstr>PowerPoint Presentation</vt:lpstr>
      <vt:lpstr>PowerPoint Presentation</vt:lpstr>
      <vt:lpstr>Etiology</vt:lpstr>
      <vt:lpstr>PowerPoint Presentation</vt:lpstr>
      <vt:lpstr>Clinical presentation</vt:lpstr>
      <vt:lpstr>PowerPoint Presentation</vt:lpstr>
      <vt:lpstr>Diagnosis </vt:lpstr>
      <vt:lpstr>Goals of treatment</vt:lpstr>
      <vt:lpstr>Non-pharmacological therapy</vt:lpstr>
      <vt:lpstr>PowerPoint Presentation</vt:lpstr>
      <vt:lpstr>PowerPoint Presentation</vt:lpstr>
      <vt:lpstr>PowerPoint Presentation</vt:lpstr>
      <vt:lpstr>PowerPoint Presentation</vt:lpstr>
      <vt:lpstr>PowerPoint Presentation</vt:lpstr>
      <vt:lpstr>PowerPoint Presentation</vt:lpstr>
      <vt:lpstr>Anthralin</vt:lpstr>
      <vt:lpstr>Coal Tar</vt:lpstr>
      <vt:lpstr>Salicylic acid</vt:lpstr>
      <vt:lpstr>Pimecrolimus</vt:lpstr>
      <vt:lpstr>Phototherapies and Photochemotherapy </vt:lpstr>
      <vt:lpstr>PowerPoint Presentation</vt:lpstr>
      <vt:lpstr>PowerPoint Presentation</vt:lpstr>
      <vt:lpstr>Systemic therapies</vt:lpstr>
      <vt:lpstr>PowerPoint Presentation</vt:lpstr>
      <vt:lpstr>PowerPoint Presentation</vt:lpstr>
      <vt:lpstr>BIOLOGIC AGENTS</vt:lpstr>
      <vt:lpstr>PowerPoint Presentation</vt:lpstr>
      <vt:lpstr> </vt:lpstr>
      <vt:lpstr>PowerPoint Presentation</vt:lpstr>
      <vt:lpstr>PowerPoint Presentation</vt:lpstr>
      <vt:lpstr>PowerPoint Presentation</vt:lpstr>
      <vt:lpstr>PowerPoint Presentation</vt:lpstr>
      <vt:lpstr>Alternative drug treatments</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Psoriasis</dc:title>
  <dc:creator>DELL</dc:creator>
  <cp:lastModifiedBy>Unknown User</cp:lastModifiedBy>
  <cp:revision>170</cp:revision>
  <dcterms:created xsi:type="dcterms:W3CDTF">2020-10-05T12:28:26Z</dcterms:created>
  <dcterms:modified xsi:type="dcterms:W3CDTF">2020-10-12T17:55:33Z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