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83"/>
  </p:notesMasterIdLst>
  <p:sldIdLst>
    <p:sldId id="256" r:id="rId2"/>
    <p:sldId id="257" r:id="rId3"/>
    <p:sldId id="258" r:id="rId4"/>
    <p:sldId id="259" r:id="rId5"/>
    <p:sldId id="261" r:id="rId6"/>
    <p:sldId id="262" r:id="rId7"/>
    <p:sldId id="341" r:id="rId8"/>
    <p:sldId id="263" r:id="rId9"/>
    <p:sldId id="264" r:id="rId10"/>
    <p:sldId id="340" r:id="rId11"/>
    <p:sldId id="343" r:id="rId12"/>
    <p:sldId id="267" r:id="rId13"/>
    <p:sldId id="292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5" r:id="rId33"/>
    <p:sldId id="316" r:id="rId34"/>
    <p:sldId id="317" r:id="rId35"/>
    <p:sldId id="319" r:id="rId36"/>
    <p:sldId id="323" r:id="rId37"/>
    <p:sldId id="324" r:id="rId38"/>
    <p:sldId id="325" r:id="rId39"/>
    <p:sldId id="326" r:id="rId40"/>
    <p:sldId id="329" r:id="rId41"/>
    <p:sldId id="331" r:id="rId42"/>
    <p:sldId id="332" r:id="rId43"/>
    <p:sldId id="335" r:id="rId44"/>
    <p:sldId id="336" r:id="rId45"/>
    <p:sldId id="337" r:id="rId46"/>
    <p:sldId id="338" r:id="rId47"/>
    <p:sldId id="339" r:id="rId48"/>
    <p:sldId id="269" r:id="rId49"/>
    <p:sldId id="268" r:id="rId50"/>
    <p:sldId id="270" r:id="rId51"/>
    <p:sldId id="271" r:id="rId52"/>
    <p:sldId id="272" r:id="rId53"/>
    <p:sldId id="293" r:id="rId54"/>
    <p:sldId id="342" r:id="rId55"/>
    <p:sldId id="274" r:id="rId56"/>
    <p:sldId id="346" r:id="rId57"/>
    <p:sldId id="275" r:id="rId58"/>
    <p:sldId id="347" r:id="rId59"/>
    <p:sldId id="276" r:id="rId60"/>
    <p:sldId id="277" r:id="rId61"/>
    <p:sldId id="278" r:id="rId62"/>
    <p:sldId id="279" r:id="rId63"/>
    <p:sldId id="280" r:id="rId64"/>
    <p:sldId id="281" r:id="rId65"/>
    <p:sldId id="282" r:id="rId66"/>
    <p:sldId id="284" r:id="rId67"/>
    <p:sldId id="285" r:id="rId68"/>
    <p:sldId id="348" r:id="rId69"/>
    <p:sldId id="286" r:id="rId70"/>
    <p:sldId id="287" r:id="rId71"/>
    <p:sldId id="288" r:id="rId72"/>
    <p:sldId id="289" r:id="rId73"/>
    <p:sldId id="291" r:id="rId74"/>
    <p:sldId id="290" r:id="rId75"/>
    <p:sldId id="349" r:id="rId76"/>
    <p:sldId id="351" r:id="rId77"/>
    <p:sldId id="352" r:id="rId78"/>
    <p:sldId id="353" r:id="rId79"/>
    <p:sldId id="354" r:id="rId80"/>
    <p:sldId id="355" r:id="rId81"/>
    <p:sldId id="350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988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110D2-5C21-CC4E-A22C-D86A7330BB2A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28CC3-1713-4F4D-B4FF-9F78BB226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31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pPr/>
              <a:t>Sunday, September 19,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pPr/>
              <a:t>Sunday, September 19,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pPr/>
              <a:t>Sunday, September 19,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B7F0DE3-247C-40DF-B631-8F3255B855FD}" type="slidenum">
              <a:rPr lang="x-none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51793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pPr/>
              <a:t>Sunday, September 19,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pPr/>
              <a:t>Sunday, September 19,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pPr/>
              <a:t>Sunday, September 19,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pPr/>
              <a:t>Sunday, September 19,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pPr/>
              <a:t>Sunday, September 19,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pPr/>
              <a:t>Sunday, September 19,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pPr/>
              <a:t>Sunday, September 19,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pPr/>
              <a:t>Sunday, September 19,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pPr/>
              <a:t>Sunday, September 19,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www.micrecol.de/stoff1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371600"/>
            <a:ext cx="7780868" cy="1888067"/>
          </a:xfrm>
        </p:spPr>
        <p:txBody>
          <a:bodyPr/>
          <a:lstStyle/>
          <a:p>
            <a:pPr algn="ctr"/>
            <a:r>
              <a:rPr lang="en-US" sz="2400" dirty="0" smtClean="0"/>
              <a:t>Chapter SEVEN: Calculation </a:t>
            </a:r>
            <a:r>
              <a:rPr lang="en-US" sz="2400" dirty="0"/>
              <a:t>of </a:t>
            </a:r>
            <a:r>
              <a:rPr lang="en-US" sz="2400" dirty="0" smtClean="0"/>
              <a:t>doses -  General </a:t>
            </a:r>
            <a:r>
              <a:rPr lang="en-US" sz="2400" dirty="0"/>
              <a:t>Consideration</a:t>
            </a:r>
          </a:p>
        </p:txBody>
      </p:sp>
      <p:pic>
        <p:nvPicPr>
          <p:cNvPr id="3" name="Picture 2" descr="images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278" y="3847394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40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1-10 at 9.07.38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1524000"/>
            <a:ext cx="86741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04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Terms 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L</a:t>
            </a:r>
            <a:r>
              <a:rPr lang="en-US" b="1" i="1" dirty="0" smtClean="0"/>
              <a:t>ow</a:t>
            </a:r>
            <a:r>
              <a:rPr lang="en-US" b="1" i="1" dirty="0"/>
              <a:t>-dose therapy </a:t>
            </a:r>
            <a:endParaRPr lang="en-US" b="1" i="1" dirty="0" smtClean="0"/>
          </a:p>
          <a:p>
            <a:r>
              <a:rPr lang="en-US" b="1" i="1" dirty="0"/>
              <a:t>H</a:t>
            </a:r>
            <a:r>
              <a:rPr lang="en-US" b="1" i="1" dirty="0" smtClean="0"/>
              <a:t>igh</a:t>
            </a:r>
            <a:r>
              <a:rPr lang="en-US" b="1" i="1" dirty="0"/>
              <a:t>-dose therapy </a:t>
            </a:r>
            <a:endParaRPr lang="en-US" b="1" i="1" dirty="0" smtClean="0"/>
          </a:p>
          <a:p>
            <a:endParaRPr lang="en-US" b="1" i="1" dirty="0" smtClean="0"/>
          </a:p>
          <a:p>
            <a:r>
              <a:rPr lang="en-US" b="1" i="1" dirty="0" err="1"/>
              <a:t>M</a:t>
            </a:r>
            <a:r>
              <a:rPr lang="en-US" b="1" i="1" dirty="0" err="1" smtClean="0"/>
              <a:t>onotherapy</a:t>
            </a:r>
            <a:r>
              <a:rPr lang="en-US" b="1" i="1" dirty="0" smtClean="0"/>
              <a:t> </a:t>
            </a:r>
            <a:endParaRPr lang="en-US" dirty="0"/>
          </a:p>
          <a:p>
            <a:r>
              <a:rPr lang="en-US" b="1" i="1" dirty="0"/>
              <a:t>A</a:t>
            </a:r>
            <a:r>
              <a:rPr lang="en-US" b="1" i="1" dirty="0" smtClean="0"/>
              <a:t>djunctive therapy</a:t>
            </a:r>
          </a:p>
          <a:p>
            <a:endParaRPr lang="en-US" b="1" i="1" dirty="0" smtClean="0"/>
          </a:p>
          <a:p>
            <a:r>
              <a:rPr lang="en-US" b="1" i="1" dirty="0" smtClean="0"/>
              <a:t>Prophylactic </a:t>
            </a:r>
            <a:r>
              <a:rPr lang="en-US" b="1" i="1" dirty="0"/>
              <a:t>doses </a:t>
            </a:r>
            <a:endParaRPr lang="en-US" b="1" i="1" dirty="0" smtClean="0"/>
          </a:p>
          <a:p>
            <a:r>
              <a:rPr lang="en-US" b="1" i="1" dirty="0"/>
              <a:t>T</a:t>
            </a:r>
            <a:r>
              <a:rPr lang="en-US" b="1" i="1" dirty="0" smtClean="0"/>
              <a:t>herapeutic </a:t>
            </a:r>
            <a:r>
              <a:rPr lang="en-US" b="1" i="1" dirty="0"/>
              <a:t>doses </a:t>
            </a:r>
            <a:endParaRPr lang="en-US" dirty="0"/>
          </a:p>
          <a:p>
            <a:endParaRPr lang="en-US" dirty="0"/>
          </a:p>
          <a:p>
            <a:r>
              <a:rPr lang="en-US" b="1" i="1" dirty="0"/>
              <a:t>C</a:t>
            </a:r>
            <a:r>
              <a:rPr lang="en-US" b="1" i="1" dirty="0" smtClean="0"/>
              <a:t>ompounding </a:t>
            </a:r>
            <a:endParaRPr lang="en-US" dirty="0"/>
          </a:p>
          <a:p>
            <a:r>
              <a:rPr lang="en-US" b="1" i="1" dirty="0"/>
              <a:t>C</a:t>
            </a:r>
            <a:r>
              <a:rPr lang="en-US" b="1" i="1" dirty="0" smtClean="0"/>
              <a:t>ombination </a:t>
            </a:r>
            <a:r>
              <a:rPr lang="en-US" b="1" i="1" dirty="0"/>
              <a:t>products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31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 smtClean="0"/>
              <a:t>Routes of Drug/Dose administration and dosage forms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b="1" u="sng" dirty="0" smtClean="0"/>
              <a:t>Doses of drugs are administered by a variety of dosage forms and routes of administration</a:t>
            </a:r>
            <a:endParaRPr lang="ar-SA" b="1" u="sng" dirty="0" smtClean="0"/>
          </a:p>
          <a:p>
            <a:endParaRPr lang="ar-SA" dirty="0"/>
          </a:p>
          <a:p>
            <a:r>
              <a:rPr lang="en-US" dirty="0" smtClean="0"/>
              <a:t>In addition to the drug itself, dosage forms contain </a:t>
            </a:r>
            <a:r>
              <a:rPr lang="en-US" b="1" i="1" dirty="0" smtClean="0"/>
              <a:t>pharmaceutical ingredients, </a:t>
            </a:r>
            <a:r>
              <a:rPr lang="en-US" dirty="0" smtClean="0"/>
              <a:t>which provide</a:t>
            </a:r>
            <a:r>
              <a:rPr lang="ar-SA" dirty="0" err="1" smtClean="0"/>
              <a:t>:</a:t>
            </a:r>
            <a:endParaRPr lang="ar-SA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The physical features</a:t>
            </a:r>
            <a:endParaRPr lang="ar-SA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Stability requirements</a:t>
            </a:r>
            <a:endParaRPr lang="ar-SA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Aesthetic characteristics desired for optimal therapeutic effects.</a:t>
            </a:r>
            <a:endParaRPr lang="ar-SA" dirty="0" smtClean="0"/>
          </a:p>
          <a:p>
            <a:pPr>
              <a:buFont typeface="Wingdings" charset="2"/>
              <a:buChar char="ü"/>
            </a:pPr>
            <a:endParaRPr lang="ar-SA" dirty="0" smtClean="0"/>
          </a:p>
          <a:p>
            <a:pPr marL="0" indent="0">
              <a:buNone/>
            </a:pPr>
            <a:r>
              <a:rPr lang="en-US" b="1" u="sng" dirty="0" smtClean="0"/>
              <a:t> Included in the array of pharmaceutical ingredients are</a:t>
            </a:r>
            <a:r>
              <a:rPr lang="ar-SA" b="1" u="sng" dirty="0" err="1" smtClean="0"/>
              <a:t>:</a:t>
            </a:r>
            <a:endParaRPr lang="ar-SA" b="1" u="sng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solvents</a:t>
            </a:r>
            <a:endParaRPr lang="ar-SA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vehicles</a:t>
            </a:r>
            <a:endParaRPr lang="ar-SA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preservatives</a:t>
            </a:r>
            <a:endParaRPr lang="ar-SA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stabilizers</a:t>
            </a:r>
            <a:endParaRPr lang="ar-SA" dirty="0" smtClean="0"/>
          </a:p>
          <a:p>
            <a:pPr>
              <a:buFont typeface="Wingdings" charset="2"/>
              <a:buChar char="ü"/>
            </a:pPr>
            <a:r>
              <a:rPr lang="en-US" dirty="0" err="1" smtClean="0"/>
              <a:t>solubilizers</a:t>
            </a:r>
            <a:endParaRPr lang="ar-SA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binders</a:t>
            </a:r>
            <a:endParaRPr lang="ar-SA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fillers</a:t>
            </a:r>
            <a:endParaRPr lang="ar-SA" dirty="0" smtClean="0"/>
          </a:p>
          <a:p>
            <a:pPr>
              <a:buFont typeface="Wingdings" charset="2"/>
              <a:buChar char="ü"/>
            </a:pPr>
            <a:r>
              <a:rPr lang="en-US" dirty="0" err="1" smtClean="0"/>
              <a:t>disintegrants</a:t>
            </a:r>
            <a:endParaRPr lang="ar-SA" dirty="0" smtClean="0"/>
          </a:p>
          <a:p>
            <a:pPr>
              <a:buFont typeface="Wingdings" charset="2"/>
              <a:buChar char="ü"/>
            </a:pPr>
            <a:r>
              <a:rPr lang="en-US" dirty="0" err="1" smtClean="0"/>
              <a:t>flavorants</a:t>
            </a:r>
            <a:endParaRPr lang="ar-SA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colorants</a:t>
            </a:r>
            <a:endParaRPr lang="ar-SA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others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495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</a:t>
            </a:r>
            <a:r>
              <a:rPr lang="is-IS" dirty="0" smtClean="0"/>
              <a:t>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With added pharmaceutical ingredients, the quantity of an active ingredient in a dosage form represents only a portion (often a small portion) of the total weight or volume of a product. </a:t>
            </a:r>
            <a:endParaRPr lang="en-US" dirty="0" smtClean="0"/>
          </a:p>
          <a:p>
            <a:pPr algn="just"/>
            <a:endParaRPr lang="en-US" i="1" dirty="0"/>
          </a:p>
          <a:p>
            <a:pPr algn="just"/>
            <a:r>
              <a:rPr lang="en-US" b="1" i="1" dirty="0" smtClean="0">
                <a:solidFill>
                  <a:srgbClr val="6B7D72"/>
                </a:solidFill>
              </a:rPr>
              <a:t>For </a:t>
            </a:r>
            <a:r>
              <a:rPr lang="en-US" b="1" i="1" dirty="0">
                <a:solidFill>
                  <a:srgbClr val="6B7D72"/>
                </a:solidFill>
              </a:rPr>
              <a:t>example</a:t>
            </a:r>
            <a:r>
              <a:rPr lang="en-US" i="1" dirty="0"/>
              <a:t>, a tablet with 10 mg of drug actually could weigh many times that amount because of the added pharmaceutical ingredients.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654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Aerosols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96217" cy="4876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Pharmaceutical </a:t>
            </a:r>
            <a:r>
              <a:rPr lang="en-US" dirty="0"/>
              <a:t>aerosols are products packaged under pressure that contain therapeutically active ingredients that are </a:t>
            </a:r>
            <a:r>
              <a:rPr lang="en-US" dirty="0" smtClean="0"/>
              <a:t>released on </a:t>
            </a:r>
            <a:r>
              <a:rPr lang="en-US" dirty="0"/>
              <a:t>actuation of the valve assembly</a:t>
            </a:r>
            <a:r>
              <a:rPr lang="en-US" dirty="0" smtClean="0"/>
              <a:t> as: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fine </a:t>
            </a:r>
            <a:r>
              <a:rPr lang="en-US" dirty="0" smtClean="0"/>
              <a:t>mist</a:t>
            </a:r>
            <a:endParaRPr lang="en-US" dirty="0"/>
          </a:p>
          <a:p>
            <a:pPr>
              <a:buFont typeface="Wingdings" charset="2"/>
              <a:buChar char="ü"/>
            </a:pPr>
            <a:r>
              <a:rPr lang="en-US" dirty="0" smtClean="0"/>
              <a:t> Spray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 Foam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258" y="3494371"/>
            <a:ext cx="2217598" cy="273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35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Aromatic Waters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Aromatic </a:t>
            </a:r>
            <a:r>
              <a:rPr lang="en-US" dirty="0"/>
              <a:t>waters are clear, saturated solutions of volatile oils or other aromatic substances in water.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They </a:t>
            </a:r>
            <a:r>
              <a:rPr lang="en-US" dirty="0"/>
              <a:t>are used </a:t>
            </a:r>
            <a:r>
              <a:rPr lang="en-US" u="sng" dirty="0"/>
              <a:t>orally</a:t>
            </a:r>
            <a:r>
              <a:rPr lang="en-US" dirty="0"/>
              <a:t>, </a:t>
            </a:r>
            <a:r>
              <a:rPr lang="en-US" u="sng" dirty="0"/>
              <a:t>topically</a:t>
            </a:r>
            <a:r>
              <a:rPr lang="en-US" dirty="0"/>
              <a:t>, or pharmaceutically for the characteristics of the aromatic material they contain.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390" y="3957887"/>
            <a:ext cx="2701519" cy="270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43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Capsules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/>
              <a:t>Capsules</a:t>
            </a:r>
            <a:r>
              <a:rPr lang="en-US" dirty="0"/>
              <a:t> are solid dosage forms in which one or more medicinal and/or inert substances are enclosed within small shells of gelatin.</a:t>
            </a:r>
          </a:p>
          <a:p>
            <a:pPr algn="just"/>
            <a:endParaRPr lang="en-US" dirty="0"/>
          </a:p>
          <a:p>
            <a:pPr algn="just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Hard shell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capsules</a:t>
            </a:r>
          </a:p>
          <a:p>
            <a:pPr algn="just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Soft-shell gelatin capsules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96" y="4849432"/>
            <a:ext cx="2170090" cy="1627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455" y="2600333"/>
            <a:ext cx="3237158" cy="178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23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5631"/>
            <a:ext cx="4415662" cy="5561369"/>
          </a:xfrm>
        </p:spPr>
        <p:txBody>
          <a:bodyPr>
            <a:normAutofit/>
          </a:bodyPr>
          <a:lstStyle/>
          <a:p>
            <a:pPr algn="just"/>
            <a:r>
              <a:rPr lang="en-US" b="1" i="1" u="sng" dirty="0">
                <a:solidFill>
                  <a:srgbClr val="6B7D72"/>
                </a:solidFill>
              </a:rPr>
              <a:t>Delayed-release </a:t>
            </a:r>
            <a:r>
              <a:rPr lang="en-US" b="1" i="1" u="sng" dirty="0" smtClean="0">
                <a:solidFill>
                  <a:srgbClr val="6B7D72"/>
                </a:solidFill>
              </a:rPr>
              <a:t>capsules </a:t>
            </a:r>
            <a:r>
              <a:rPr lang="en-US" dirty="0" smtClean="0"/>
              <a:t>are </a:t>
            </a:r>
            <a:r>
              <a:rPr lang="en-US" dirty="0"/>
              <a:t>prepared in such a manner as to resist the release of the contents until the capsules have passed through the stomach and into the intestines. 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b="1" i="1" u="sng" dirty="0">
                <a:solidFill>
                  <a:srgbClr val="6B7D72"/>
                </a:solidFill>
              </a:rPr>
              <a:t>Extended-release capsules</a:t>
            </a:r>
            <a:r>
              <a:rPr lang="en-US" i="1" dirty="0"/>
              <a:t> </a:t>
            </a:r>
            <a:r>
              <a:rPr lang="en-US" dirty="0"/>
              <a:t>are prepared in such a manner as to release the medication from the capsules over an extended period following ingestion. </a:t>
            </a:r>
          </a:p>
          <a:p>
            <a:endParaRPr lang="en-US" dirty="0"/>
          </a:p>
        </p:txBody>
      </p:sp>
      <p:pic>
        <p:nvPicPr>
          <p:cNvPr id="4" name="Picture 3" descr="pellet-technology-stud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126" y="1158695"/>
            <a:ext cx="3862754" cy="247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20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Creams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52776" cy="48768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/>
              <a:t>Creams are semisolid preparations containing one or more drug substances dissolved or dispersed in a suitable base. </a:t>
            </a:r>
          </a:p>
          <a:p>
            <a:pPr algn="just"/>
            <a:endParaRPr lang="en-US" dirty="0"/>
          </a:p>
          <a:p>
            <a:pPr marL="0" indent="0" algn="just">
              <a:buNone/>
            </a:pPr>
            <a:r>
              <a:rPr lang="en-US" u="sng" dirty="0"/>
              <a:t>Creams are divided into two types:</a:t>
            </a:r>
          </a:p>
          <a:p>
            <a:pPr algn="just"/>
            <a:r>
              <a:rPr lang="en-US" dirty="0"/>
              <a:t>oil-in-water (O/W) creams</a:t>
            </a:r>
          </a:p>
          <a:p>
            <a:pPr algn="just"/>
            <a:r>
              <a:rPr lang="en-US" dirty="0"/>
              <a:t>water-in-oil (W/O) creams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Compared to ointments, creams are easier to spread and remove.</a:t>
            </a:r>
          </a:p>
          <a:p>
            <a:pPr algn="just"/>
            <a:endParaRPr lang="en-US" dirty="0"/>
          </a:p>
          <a:p>
            <a:pPr marL="0" indent="0" algn="just">
              <a:buNone/>
            </a:pPr>
            <a:r>
              <a:rPr lang="en-US" dirty="0"/>
              <a:t>Creams are used for administering drugs to the </a:t>
            </a:r>
            <a:r>
              <a:rPr lang="en-US" b="1" u="sng" dirty="0"/>
              <a:t>skin</a:t>
            </a:r>
            <a:r>
              <a:rPr lang="en-US" dirty="0"/>
              <a:t>, although some are prepared for vaginal use.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638" y="2383838"/>
            <a:ext cx="2778356" cy="208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80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Drug Delivery Systems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43" y="1524000"/>
            <a:ext cx="5428187" cy="4876800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>
                <a:latin typeface="Calibri"/>
                <a:cs typeface="Calibri"/>
              </a:rPr>
              <a:t>Drug delivery systems </a:t>
            </a:r>
            <a:r>
              <a:rPr lang="en-US" dirty="0" smtClean="0">
                <a:latin typeface="Calibri"/>
                <a:cs typeface="Calibri"/>
              </a:rPr>
              <a:t>are: </a:t>
            </a:r>
            <a:r>
              <a:rPr lang="en-US" i="1" u="sng" dirty="0" smtClean="0">
                <a:latin typeface="Calibri"/>
                <a:cs typeface="Calibri"/>
              </a:rPr>
              <a:t>physical </a:t>
            </a:r>
            <a:r>
              <a:rPr lang="en-US" i="1" u="sng" dirty="0">
                <a:latin typeface="Calibri"/>
                <a:cs typeface="Calibri"/>
              </a:rPr>
              <a:t>carriers </a:t>
            </a:r>
            <a:r>
              <a:rPr lang="en-US" u="sng" dirty="0">
                <a:latin typeface="Calibri"/>
                <a:cs typeface="Calibri"/>
              </a:rPr>
              <a:t>used to deliver medications to site-specific areas.</a:t>
            </a:r>
          </a:p>
          <a:p>
            <a:pPr marL="0" indent="0" algn="just">
              <a:buNone/>
            </a:pPr>
            <a:endParaRPr lang="en-US" sz="2800" b="1" dirty="0">
              <a:solidFill>
                <a:srgbClr val="6B7D72"/>
              </a:solidFill>
              <a:latin typeface="Calibri"/>
              <a:cs typeface="Calibri"/>
            </a:endParaRPr>
          </a:p>
          <a:p>
            <a:pPr marL="0" indent="0" algn="just">
              <a:buNone/>
            </a:pPr>
            <a:r>
              <a:rPr lang="en-US" b="1" i="1" dirty="0">
                <a:solidFill>
                  <a:srgbClr val="6B7D72"/>
                </a:solidFill>
                <a:latin typeface="Calibri"/>
                <a:cs typeface="Calibri"/>
              </a:rPr>
              <a:t>Transdermal drug delivery systems</a:t>
            </a:r>
            <a:r>
              <a:rPr lang="en-US" i="1" dirty="0">
                <a:latin typeface="Calibri"/>
                <a:cs typeface="Calibri"/>
              </a:rPr>
              <a:t>: </a:t>
            </a:r>
            <a:r>
              <a:rPr lang="en-US" dirty="0" smtClean="0">
                <a:latin typeface="Calibri"/>
                <a:cs typeface="Calibri"/>
              </a:rPr>
              <a:t>support </a:t>
            </a:r>
            <a:r>
              <a:rPr lang="en-US" dirty="0">
                <a:latin typeface="Calibri"/>
                <a:cs typeface="Calibri"/>
              </a:rPr>
              <a:t>the passage of drug substances from the surface of the skin, through its various layers, and into the systemic circulation. </a:t>
            </a:r>
            <a:endParaRPr lang="en-US" dirty="0" smtClean="0">
              <a:latin typeface="Calibri"/>
              <a:cs typeface="Calibri"/>
            </a:endParaRPr>
          </a:p>
          <a:p>
            <a:pPr marL="0" indent="0" algn="just">
              <a:buNone/>
            </a:pPr>
            <a:endParaRPr lang="en-US" dirty="0" smtClean="0">
              <a:latin typeface="Calibri"/>
              <a:cs typeface="Calibri"/>
            </a:endParaRPr>
          </a:p>
          <a:p>
            <a:pPr marL="0" indent="0" algn="just">
              <a:buNone/>
            </a:pPr>
            <a:r>
              <a:rPr lang="en-US" dirty="0" smtClean="0">
                <a:latin typeface="Calibri"/>
                <a:cs typeface="Calibri"/>
              </a:rPr>
              <a:t>These </a:t>
            </a:r>
            <a:r>
              <a:rPr lang="en-US" dirty="0">
                <a:latin typeface="Calibri"/>
                <a:cs typeface="Calibri"/>
              </a:rPr>
              <a:t>systems are sophisticated </a:t>
            </a:r>
            <a:r>
              <a:rPr lang="en-US" u="sng" dirty="0">
                <a:latin typeface="Calibri"/>
                <a:cs typeface="Calibri"/>
              </a:rPr>
              <a:t>skin patches</a:t>
            </a:r>
            <a:r>
              <a:rPr lang="en-US" dirty="0">
                <a:latin typeface="Calibri"/>
                <a:cs typeface="Calibri"/>
              </a:rPr>
              <a:t> containing a drug formulation within a reservoir for the controlled delivery of drug.</a:t>
            </a:r>
          </a:p>
          <a:p>
            <a:endParaRPr lang="en-US" dirty="0"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430" y="1524000"/>
            <a:ext cx="3075988" cy="13360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976" y="5507431"/>
            <a:ext cx="2292824" cy="13505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193" y="3259852"/>
            <a:ext cx="3631151" cy="201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91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Upon successful completion of this chapter, the student will be able to: </a:t>
            </a:r>
            <a:endParaRPr lang="en-US" b="1" dirty="0" smtClean="0"/>
          </a:p>
          <a:p>
            <a:pPr marL="457200" indent="-457200" algn="ctr">
              <a:buFont typeface="+mj-lt"/>
              <a:buAutoNum type="arabicPeriod"/>
            </a:pPr>
            <a:endParaRPr lang="en-US" b="1" dirty="0"/>
          </a:p>
          <a:p>
            <a:r>
              <a:rPr lang="en-US" sz="1800" dirty="0"/>
              <a:t>Differentiate between the various kinds of doses. 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/>
              <a:t>Describe the primary routes of drug/dose, administration and, for each, the dosage forms </a:t>
            </a:r>
            <a:r>
              <a:rPr lang="en-US" sz="1800" dirty="0" smtClean="0"/>
              <a:t>utilized</a:t>
            </a:r>
            <a:r>
              <a:rPr lang="en-US" sz="1800" dirty="0"/>
              <a:t>. 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/>
              <a:t>Perform calculations of doses involving household measures. 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/>
              <a:t>Perform calculations pertaining to the quantity of a dose, the dosage regimen, and the supply </a:t>
            </a:r>
            <a:r>
              <a:rPr lang="en-US" sz="1800" dirty="0" smtClean="0"/>
              <a:t>of </a:t>
            </a:r>
            <a:r>
              <a:rPr lang="en-US" sz="1800" dirty="0"/>
              <a:t>medication required for the prescribed period. </a:t>
            </a:r>
          </a:p>
        </p:txBody>
      </p:sp>
    </p:spTree>
    <p:extLst>
      <p:ext uri="{BB962C8B-B14F-4D97-AF65-F5344CB8AC3E}">
        <p14:creationId xmlns:p14="http://schemas.microsoft.com/office/powerpoint/2010/main" val="3172789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40" y="1069243"/>
            <a:ext cx="5596962" cy="4876800"/>
          </a:xfrm>
        </p:spPr>
        <p:txBody>
          <a:bodyPr>
            <a:noAutofit/>
          </a:bodyPr>
          <a:lstStyle/>
          <a:p>
            <a:pPr algn="just"/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Ocular drug delivery systems</a:t>
            </a:r>
            <a:r>
              <a:rPr lang="en-US" i="1" dirty="0">
                <a:latin typeface="Calibri"/>
                <a:cs typeface="Calibri"/>
              </a:rPr>
              <a:t>:</a:t>
            </a:r>
            <a:r>
              <a:rPr lang="en-US" dirty="0">
                <a:latin typeface="Calibri"/>
                <a:cs typeface="Calibri"/>
              </a:rPr>
              <a:t> consist of drug-impregnated membranes that, when placed in the lower </a:t>
            </a:r>
            <a:r>
              <a:rPr lang="en-US" dirty="0" err="1">
                <a:latin typeface="Calibri"/>
                <a:cs typeface="Calibri"/>
              </a:rPr>
              <a:t>conjunctival</a:t>
            </a:r>
            <a:r>
              <a:rPr lang="en-US" dirty="0">
                <a:latin typeface="Calibri"/>
                <a:cs typeface="Calibri"/>
              </a:rPr>
              <a:t> sac, release medication at a constant rate over an extended period.</a:t>
            </a:r>
          </a:p>
          <a:p>
            <a:pPr marL="0" indent="0" algn="just">
              <a:buNone/>
            </a:pPr>
            <a:endParaRPr lang="en-US" dirty="0">
              <a:latin typeface="Calibri"/>
              <a:cs typeface="Calibri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dirty="0">
              <a:latin typeface="Calibri"/>
              <a:cs typeface="Calibri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dirty="0">
              <a:latin typeface="Calibri"/>
              <a:cs typeface="Calibri"/>
            </a:endParaRPr>
          </a:p>
          <a:p>
            <a:pPr algn="just"/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Intrauterine drug delivery systems</a:t>
            </a:r>
            <a:r>
              <a:rPr lang="en-US" i="1" dirty="0">
                <a:latin typeface="Calibri"/>
                <a:cs typeface="Calibri"/>
              </a:rPr>
              <a:t>:</a:t>
            </a:r>
            <a:r>
              <a:rPr lang="en-US" dirty="0">
                <a:latin typeface="Calibri"/>
                <a:cs typeface="Calibri"/>
              </a:rPr>
              <a:t> consist of a drug-containing intrauterine device that releases medication over an extended period after insertion into the uterus.</a:t>
            </a:r>
          </a:p>
          <a:p>
            <a:endParaRPr lang="en-US" dirty="0"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0" y="1173403"/>
            <a:ext cx="3333750" cy="1876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079" y="3856205"/>
            <a:ext cx="2254110" cy="245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Elixirs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2918"/>
            <a:ext cx="5764954" cy="4294082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Elixirs are </a:t>
            </a:r>
            <a:r>
              <a:rPr lang="en-US" sz="2000" u="sng" dirty="0"/>
              <a:t>sweetened</a:t>
            </a:r>
            <a:r>
              <a:rPr lang="en-US" sz="2000" dirty="0"/>
              <a:t>, </a:t>
            </a:r>
            <a:r>
              <a:rPr lang="en-US" sz="2000" u="sng" dirty="0"/>
              <a:t>flavored</a:t>
            </a:r>
            <a:r>
              <a:rPr lang="en-US" sz="2000" dirty="0"/>
              <a:t>, </a:t>
            </a:r>
            <a:r>
              <a:rPr lang="en-US" sz="2000" dirty="0" err="1"/>
              <a:t>hydroalcoholic</a:t>
            </a:r>
            <a:r>
              <a:rPr lang="en-US" sz="2000" dirty="0"/>
              <a:t> solutions intended for oral administration.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They may be medicated or non-medicated.</a:t>
            </a:r>
          </a:p>
          <a:p>
            <a:pPr algn="just"/>
            <a:endParaRPr lang="en-US" sz="2000" dirty="0">
              <a:solidFill>
                <a:schemeClr val="accent1"/>
              </a:solidFill>
            </a:endParaRPr>
          </a:p>
          <a:p>
            <a:pPr algn="just"/>
            <a:r>
              <a:rPr lang="en-US" sz="2000" dirty="0" smtClean="0"/>
              <a:t>Compared </a:t>
            </a:r>
            <a:r>
              <a:rPr lang="en-US" sz="2000" dirty="0"/>
              <a:t>to syrups, elixirs are usually </a:t>
            </a:r>
            <a:r>
              <a:rPr lang="en-US" sz="2000" u="sng" dirty="0"/>
              <a:t>less sweet </a:t>
            </a:r>
            <a:r>
              <a:rPr lang="en-US" sz="2000" dirty="0"/>
              <a:t>and </a:t>
            </a:r>
            <a:r>
              <a:rPr lang="en-US" sz="2000" u="sng" dirty="0"/>
              <a:t>less viscous</a:t>
            </a:r>
            <a:r>
              <a:rPr lang="en-US" sz="2000" dirty="0"/>
              <a:t> because they contain a lesser amount of sugar. 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64" y="1600200"/>
            <a:ext cx="2514949" cy="431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96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64445" y="261668"/>
            <a:ext cx="7886700" cy="1098065"/>
          </a:xfrm>
        </p:spPr>
        <p:txBody>
          <a:bodyPr/>
          <a:lstStyle/>
          <a:p>
            <a:pPr algn="ctr"/>
            <a:r>
              <a:rPr lang="en-US" b="1" dirty="0" smtClean="0"/>
              <a:t>Emulsion</a:t>
            </a:r>
            <a:endParaRPr lang="en-US" b="1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255268" y="1867734"/>
            <a:ext cx="8526866" cy="3142784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An emulsion is a type of </a:t>
            </a:r>
            <a:r>
              <a:rPr lang="en-US" sz="2000" b="1" dirty="0"/>
              <a:t>disperse system </a:t>
            </a:r>
            <a:r>
              <a:rPr lang="en-US" sz="2000" dirty="0"/>
              <a:t>in which </a:t>
            </a:r>
            <a:r>
              <a:rPr lang="en-US" sz="2000" u="sng" dirty="0"/>
              <a:t>one liquid is dispersed throughout another liquid in the form of fine droplets</a:t>
            </a:r>
            <a:r>
              <a:rPr lang="en-US" sz="2000" u="sng" dirty="0" smtClean="0"/>
              <a:t>.</a:t>
            </a:r>
          </a:p>
          <a:p>
            <a:pPr marL="0" indent="0" algn="just">
              <a:buNone/>
            </a:pPr>
            <a:endParaRPr lang="en-US" sz="2000" dirty="0"/>
          </a:p>
          <a:p>
            <a:pPr algn="just"/>
            <a:r>
              <a:rPr lang="en-US" sz="2000" b="1" dirty="0" smtClean="0"/>
              <a:t>The </a:t>
            </a:r>
            <a:r>
              <a:rPr lang="en-US" sz="2000" b="1" dirty="0"/>
              <a:t>disperse phase </a:t>
            </a:r>
            <a:r>
              <a:rPr lang="en-US" sz="2000" dirty="0"/>
              <a:t>is referred to as the</a:t>
            </a:r>
            <a:r>
              <a:rPr lang="ar-JO" sz="2000" dirty="0"/>
              <a:t> </a:t>
            </a:r>
            <a:r>
              <a:rPr lang="en-US" sz="2000" u="sng" dirty="0"/>
              <a:t>internal </a:t>
            </a:r>
            <a:r>
              <a:rPr lang="en-US" sz="2000" u="sng" dirty="0" smtClean="0"/>
              <a:t>phase</a:t>
            </a:r>
            <a:endParaRPr lang="ar-JO" sz="2000" u="sng" dirty="0"/>
          </a:p>
          <a:p>
            <a:pPr algn="just"/>
            <a:r>
              <a:rPr lang="en-US" sz="2000" b="1" dirty="0" smtClean="0"/>
              <a:t>The </a:t>
            </a:r>
            <a:r>
              <a:rPr lang="en-US" sz="2000" b="1" dirty="0"/>
              <a:t>dispersing phase </a:t>
            </a:r>
            <a:r>
              <a:rPr lang="en-US" sz="2000" dirty="0"/>
              <a:t>is termed the</a:t>
            </a:r>
            <a:r>
              <a:rPr lang="ar-JO" sz="2000" dirty="0"/>
              <a:t> </a:t>
            </a:r>
            <a:r>
              <a:rPr lang="en-US" sz="2000" u="sng" dirty="0"/>
              <a:t>external </a:t>
            </a:r>
            <a:r>
              <a:rPr lang="en-US" sz="2000" u="sng" dirty="0" smtClean="0"/>
              <a:t>phase</a:t>
            </a:r>
            <a:endParaRPr lang="en-US" sz="2100" dirty="0"/>
          </a:p>
          <a:p>
            <a:pPr algn="just"/>
            <a:r>
              <a:rPr lang="en-US" sz="2000" b="1" dirty="0"/>
              <a:t>A third agent</a:t>
            </a:r>
            <a:r>
              <a:rPr lang="en-US" sz="2000" dirty="0"/>
              <a:t>, an </a:t>
            </a:r>
            <a:r>
              <a:rPr lang="en-US" sz="2000" dirty="0">
                <a:solidFill>
                  <a:srgbClr val="FF0000"/>
                </a:solidFill>
              </a:rPr>
              <a:t>emulsifier</a:t>
            </a:r>
            <a:r>
              <a:rPr lang="en-US" sz="2000" dirty="0"/>
              <a:t> or </a:t>
            </a:r>
            <a:r>
              <a:rPr lang="en-US" sz="2000" dirty="0">
                <a:solidFill>
                  <a:srgbClr val="FF0000"/>
                </a:solidFill>
              </a:rPr>
              <a:t>emulsifying agent </a:t>
            </a:r>
            <a:r>
              <a:rPr lang="en-US" sz="2000" dirty="0"/>
              <a:t>(EA), is added to facilitate the emulsification process and to provide stability to the system.</a:t>
            </a:r>
          </a:p>
          <a:p>
            <a:pPr algn="just"/>
            <a:endParaRPr lang="en-US" sz="2100" dirty="0"/>
          </a:p>
          <a:p>
            <a:pPr marL="0" indent="0" algn="just">
              <a:buNone/>
            </a:pP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0722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617" y="1652895"/>
            <a:ext cx="6210561" cy="4001520"/>
          </a:xfrm>
        </p:spPr>
      </p:pic>
    </p:spTree>
    <p:extLst>
      <p:ext uri="{BB962C8B-B14F-4D97-AF65-F5344CB8AC3E}">
        <p14:creationId xmlns:p14="http://schemas.microsoft.com/office/powerpoint/2010/main" val="9163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79906" y="242477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Emulsion</a:t>
            </a:r>
            <a:endParaRPr lang="en-US" b="1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64445" y="1325563"/>
            <a:ext cx="8323545" cy="5191351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The </a:t>
            </a:r>
            <a:r>
              <a:rPr lang="en-US" sz="2000" dirty="0"/>
              <a:t>type of emulsion produced is largely determined by the </a:t>
            </a:r>
            <a:r>
              <a:rPr lang="en-US" sz="2000" b="1" u="sng" dirty="0" err="1"/>
              <a:t>hydrophilicity</a:t>
            </a:r>
            <a:r>
              <a:rPr lang="en-US" sz="2000" b="1" u="sng" dirty="0"/>
              <a:t> or </a:t>
            </a:r>
            <a:r>
              <a:rPr lang="en-US" sz="2000" b="1" u="sng" dirty="0" err="1"/>
              <a:t>lipophilicity</a:t>
            </a:r>
            <a:r>
              <a:rPr lang="en-US" sz="2000" b="1" u="sng" dirty="0"/>
              <a:t> of the e</a:t>
            </a:r>
            <a:r>
              <a:rPr lang="en-US" sz="2000" b="1" u="sng" dirty="0" smtClean="0"/>
              <a:t>mulsifying agent (EA).</a:t>
            </a:r>
          </a:p>
          <a:p>
            <a:pPr algn="just"/>
            <a:endParaRPr lang="en-US" sz="2000" dirty="0"/>
          </a:p>
          <a:p>
            <a:pPr marL="0" indent="0" algn="ctr">
              <a:buNone/>
            </a:pPr>
            <a:r>
              <a:rPr lang="en-US" sz="2000" b="1" u="sng" dirty="0"/>
              <a:t>EA may have both hydrophilic and lipophilic </a:t>
            </a:r>
            <a:r>
              <a:rPr lang="en-US" sz="2000" b="1" u="sng" dirty="0" smtClean="0"/>
              <a:t>characteristics</a:t>
            </a:r>
            <a:r>
              <a:rPr lang="en-US" sz="2000" b="1" u="sng" dirty="0"/>
              <a:t>:</a:t>
            </a:r>
            <a:endParaRPr lang="en-US" sz="2000" b="1" u="sng" dirty="0" smtClean="0"/>
          </a:p>
          <a:p>
            <a:pPr algn="just">
              <a:buFont typeface="Wingdings" charset="2"/>
              <a:buChar char="ü"/>
            </a:pPr>
            <a:r>
              <a:rPr lang="en-US" sz="2000" dirty="0"/>
              <a:t>EA that are </a:t>
            </a:r>
            <a:r>
              <a:rPr lang="en-US" sz="2000" u="sng" dirty="0"/>
              <a:t>more hydrophilic </a:t>
            </a:r>
            <a:r>
              <a:rPr lang="en-US" sz="2000" dirty="0"/>
              <a:t>generally produce O/W </a:t>
            </a:r>
            <a:r>
              <a:rPr lang="en-US" sz="2000" dirty="0" smtClean="0"/>
              <a:t>emulsions</a:t>
            </a:r>
            <a:endParaRPr lang="en-US" sz="2000" dirty="0"/>
          </a:p>
          <a:p>
            <a:pPr algn="just">
              <a:buFont typeface="Wingdings" charset="2"/>
              <a:buChar char="ü"/>
            </a:pPr>
            <a:r>
              <a:rPr lang="en-US" sz="2000" dirty="0" smtClean="0"/>
              <a:t>EA </a:t>
            </a:r>
            <a:r>
              <a:rPr lang="en-US" sz="2000" dirty="0"/>
              <a:t>that are </a:t>
            </a:r>
            <a:r>
              <a:rPr lang="en-US" sz="2000" u="sng" dirty="0"/>
              <a:t>more lipophilic </a:t>
            </a:r>
            <a:r>
              <a:rPr lang="en-US" sz="2000" dirty="0"/>
              <a:t>generally produce W/O emulsions.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The term </a:t>
            </a:r>
            <a:r>
              <a:rPr lang="en-US" sz="2000" dirty="0" err="1"/>
              <a:t>hydrophile­lipophile</a:t>
            </a:r>
            <a:r>
              <a:rPr lang="en-US" sz="2000" dirty="0"/>
              <a:t> balance (</a:t>
            </a:r>
            <a:r>
              <a:rPr lang="en-US" sz="2000" dirty="0" smtClean="0"/>
              <a:t>HLB </a:t>
            </a:r>
            <a:r>
              <a:rPr lang="en-US" sz="2000" dirty="0"/>
              <a:t>number) quantifies this characteristics and is used in formulating and preparing emulsions of the desired type</a:t>
            </a:r>
            <a:r>
              <a:rPr lang="en-US" sz="2000" dirty="0" smtClean="0"/>
              <a:t>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Materials that </a:t>
            </a:r>
            <a:r>
              <a:rPr lang="en-US" sz="2000" dirty="0" smtClean="0"/>
              <a:t>are </a:t>
            </a:r>
            <a:r>
              <a:rPr lang="en-US" sz="2000" b="1" dirty="0" smtClean="0"/>
              <a:t>highly </a:t>
            </a:r>
            <a:r>
              <a:rPr lang="en-US" sz="2000" b="1" dirty="0"/>
              <a:t>polar or hydrophilic </a:t>
            </a:r>
            <a:r>
              <a:rPr lang="en-US" sz="2000" dirty="0"/>
              <a:t>have been </a:t>
            </a:r>
            <a:r>
              <a:rPr lang="en-US" sz="2000" dirty="0" smtClean="0"/>
              <a:t>assigned </a:t>
            </a:r>
            <a:r>
              <a:rPr lang="en-US" sz="2000" dirty="0" smtClean="0">
                <a:solidFill>
                  <a:srgbClr val="FF0000"/>
                </a:solidFill>
              </a:rPr>
              <a:t>higher </a:t>
            </a:r>
            <a:r>
              <a:rPr lang="en-US" sz="2000" dirty="0">
                <a:solidFill>
                  <a:srgbClr val="FF0000"/>
                </a:solidFill>
              </a:rPr>
              <a:t>numbers </a:t>
            </a:r>
            <a:r>
              <a:rPr lang="en-US" sz="2000" dirty="0"/>
              <a:t>than materials that are </a:t>
            </a:r>
            <a:r>
              <a:rPr lang="en-US" sz="2000" b="1" dirty="0" smtClean="0"/>
              <a:t>less polar </a:t>
            </a:r>
            <a:r>
              <a:rPr lang="en-US" sz="2000" b="1" dirty="0"/>
              <a:t>and more lipophilic</a:t>
            </a:r>
            <a:r>
              <a:rPr lang="en-US" sz="2000" dirty="0"/>
              <a:t>.</a:t>
            </a:r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1301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514" y="1286550"/>
            <a:ext cx="4177328" cy="3762689"/>
          </a:xfrm>
        </p:spPr>
      </p:pic>
    </p:spTree>
    <p:extLst>
      <p:ext uri="{BB962C8B-B14F-4D97-AF65-F5344CB8AC3E}">
        <p14:creationId xmlns:p14="http://schemas.microsoft.com/office/powerpoint/2010/main" val="10916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628650" y="443462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Emulsion</a:t>
            </a:r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628650" y="1307228"/>
            <a:ext cx="7966902" cy="5108085"/>
          </a:xfrm>
        </p:spPr>
        <p:txBody>
          <a:bodyPr>
            <a:normAutofit/>
          </a:bodyPr>
          <a:lstStyle/>
          <a:p>
            <a:pPr algn="just">
              <a:buFont typeface="Wingdings" charset="2"/>
              <a:buChar char="§"/>
            </a:pPr>
            <a:endParaRPr lang="en-US" sz="2000" dirty="0"/>
          </a:p>
          <a:p>
            <a:pPr algn="just">
              <a:buFont typeface="Wingdings" charset="2"/>
              <a:buChar char="§"/>
            </a:pPr>
            <a:endParaRPr lang="en-US" sz="2000" dirty="0"/>
          </a:p>
          <a:p>
            <a:pPr algn="just">
              <a:buFont typeface="Wingdings" charset="2"/>
              <a:buChar char="§"/>
            </a:pPr>
            <a:r>
              <a:rPr lang="en-US" sz="2000" dirty="0"/>
              <a:t>The taste and oleaginous feel of the oil is masked </a:t>
            </a:r>
            <a:r>
              <a:rPr lang="en-US" sz="2000" dirty="0" smtClean="0"/>
              <a:t>when </a:t>
            </a:r>
            <a:r>
              <a:rPr lang="en-US" sz="2000" dirty="0"/>
              <a:t>administered in the form of an oil-in-water emulsion which a flavored aqueous external </a:t>
            </a:r>
            <a:r>
              <a:rPr lang="en-US" sz="2000" dirty="0" smtClean="0"/>
              <a:t>phase.</a:t>
            </a:r>
          </a:p>
          <a:p>
            <a:pPr algn="just">
              <a:buFont typeface="Wingdings" charset="2"/>
              <a:buChar char="§"/>
            </a:pPr>
            <a:endParaRPr lang="en-US" sz="2000" dirty="0"/>
          </a:p>
          <a:p>
            <a:pPr algn="just">
              <a:buFont typeface="Wingdings" charset="2"/>
              <a:buChar char="§"/>
            </a:pPr>
            <a:r>
              <a:rPr lang="en-US" sz="2000" dirty="0" smtClean="0"/>
              <a:t>In </a:t>
            </a:r>
            <a:r>
              <a:rPr lang="en-US" sz="2000" dirty="0"/>
              <a:t>addition to oral emulsion, some emulsions are prepared for topical </a:t>
            </a:r>
            <a:r>
              <a:rPr lang="en-US" sz="2000" dirty="0" smtClean="0"/>
              <a:t>administration  (such </a:t>
            </a:r>
            <a:r>
              <a:rPr lang="en-US" sz="2000" dirty="0"/>
              <a:t>as some lotions, foams and </a:t>
            </a:r>
            <a:r>
              <a:rPr lang="en-US" sz="2000" dirty="0" smtClean="0"/>
              <a:t>creams)</a:t>
            </a:r>
          </a:p>
          <a:p>
            <a:pPr algn="just">
              <a:buFont typeface="Wingdings" charset="2"/>
              <a:buChar char="§"/>
            </a:pPr>
            <a:endParaRPr lang="en-US" sz="2000" dirty="0"/>
          </a:p>
          <a:p>
            <a:pPr algn="just">
              <a:buFont typeface="Wingdings" charset="2"/>
              <a:buChar char="§"/>
            </a:pPr>
            <a:r>
              <a:rPr lang="en-US" sz="2000" dirty="0" smtClean="0"/>
              <a:t>Intravenous </a:t>
            </a:r>
            <a:r>
              <a:rPr lang="en-US" sz="2000" dirty="0"/>
              <a:t>Emulsions are prepared for the nutritional benefit of the oil (usually soybean oil).</a:t>
            </a:r>
          </a:p>
          <a:p>
            <a:pPr algn="just">
              <a:buFont typeface="Wingdings" charset="2"/>
              <a:buChar char="§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715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4444" y="97117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Implants and Pellets</a:t>
            </a:r>
            <a:endParaRPr lang="en-US" dirty="0"/>
          </a:p>
        </p:txBody>
      </p:sp>
      <p:pic>
        <p:nvPicPr>
          <p:cNvPr id="4" name="Picture 7" descr="implanon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16" y="2220234"/>
            <a:ext cx="2483644" cy="2127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hydron_s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003" y="2012500"/>
            <a:ext cx="2268141" cy="2749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49574" y="5049719"/>
            <a:ext cx="7501571" cy="2062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/>
              <a:t>implantable </a:t>
            </a:r>
            <a:r>
              <a:rPr lang="en-US" sz="1800" dirty="0"/>
              <a:t>contraceptive</a:t>
            </a:r>
          </a:p>
          <a:p>
            <a:pPr marL="0" indent="0" algn="ctr">
              <a:buNone/>
            </a:pPr>
            <a:r>
              <a:rPr lang="en-US" sz="1800" dirty="0" smtClean="0"/>
              <a:t>It </a:t>
            </a:r>
            <a:r>
              <a:rPr lang="en-US" sz="1800" dirty="0"/>
              <a:t>is a contraceptive device that slides under the skin, and lasts up to three years. </a:t>
            </a:r>
          </a:p>
        </p:txBody>
      </p:sp>
    </p:spTree>
    <p:extLst>
      <p:ext uri="{BB962C8B-B14F-4D97-AF65-F5344CB8AC3E}">
        <p14:creationId xmlns:p14="http://schemas.microsoft.com/office/powerpoint/2010/main" val="81605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1" y="1513667"/>
            <a:ext cx="8133682" cy="47904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dirty="0" smtClean="0"/>
              <a:t>Inhalations </a:t>
            </a:r>
            <a:r>
              <a:rPr lang="en-US" sz="2200" dirty="0"/>
              <a:t>are </a:t>
            </a:r>
            <a:r>
              <a:rPr lang="en-US" sz="2200" u="sng" dirty="0"/>
              <a:t>finely </a:t>
            </a:r>
            <a:r>
              <a:rPr lang="en-US" sz="2200" i="1" u="sng" dirty="0"/>
              <a:t>powdered</a:t>
            </a:r>
            <a:r>
              <a:rPr lang="en-US" sz="2200" u="sng" dirty="0"/>
              <a:t> drug substances</a:t>
            </a:r>
            <a:r>
              <a:rPr lang="en-US" sz="2200" dirty="0"/>
              <a:t>, </a:t>
            </a:r>
            <a:r>
              <a:rPr lang="en-US" sz="2200" i="1" u="sng" dirty="0"/>
              <a:t>solutions</a:t>
            </a:r>
            <a:r>
              <a:rPr lang="en-US" sz="2200" dirty="0"/>
              <a:t>, or </a:t>
            </a:r>
            <a:r>
              <a:rPr lang="en-US" sz="2200" i="1" u="sng" dirty="0"/>
              <a:t>suspensions</a:t>
            </a:r>
            <a:r>
              <a:rPr lang="en-US" sz="2200" dirty="0"/>
              <a:t> of drug </a:t>
            </a:r>
            <a:r>
              <a:rPr lang="en-US" sz="2200" dirty="0" smtClean="0"/>
              <a:t>substances </a:t>
            </a:r>
            <a:r>
              <a:rPr lang="en-US" sz="2200" dirty="0"/>
              <a:t>administered by the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nasal </a:t>
            </a:r>
            <a:r>
              <a:rPr lang="en-US" sz="2200" dirty="0"/>
              <a:t>or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oral respiratory route </a:t>
            </a:r>
            <a:r>
              <a:rPr lang="en-US" sz="2200" dirty="0"/>
              <a:t>for local or systemic effects</a:t>
            </a:r>
            <a:r>
              <a:rPr lang="en-US" sz="2200" dirty="0" smtClean="0"/>
              <a:t>.</a:t>
            </a:r>
          </a:p>
          <a:p>
            <a:pPr algn="just"/>
            <a:endParaRPr lang="en-US" sz="2200" dirty="0"/>
          </a:p>
          <a:p>
            <a:pPr marL="0" indent="0" algn="ctr" rtl="0">
              <a:buNone/>
            </a:pPr>
            <a:r>
              <a:rPr lang="en-US" sz="2200" b="1" u="sng" dirty="0"/>
              <a:t> Special devices are used to facilitate </a:t>
            </a:r>
            <a:r>
              <a:rPr lang="en-US" sz="2200" b="1" u="sng" dirty="0" smtClean="0"/>
              <a:t>administration</a:t>
            </a:r>
          </a:p>
          <a:p>
            <a:pPr marL="0" indent="0" algn="just" rtl="0">
              <a:buNone/>
            </a:pPr>
            <a:endParaRPr lang="en-US" sz="2200" dirty="0"/>
          </a:p>
          <a:p>
            <a:pPr algn="just"/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etered-dose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inhalers </a:t>
            </a:r>
            <a:r>
              <a:rPr lang="en-US" sz="2200" dirty="0"/>
              <a:t>(MDIs</a:t>
            </a:r>
            <a:r>
              <a:rPr lang="en-US" sz="2200" dirty="0" smtClean="0"/>
              <a:t>)</a:t>
            </a:r>
          </a:p>
          <a:p>
            <a:pPr algn="just"/>
            <a:r>
              <a:rPr lang="en-GB" sz="2200" b="1" dirty="0" smtClean="0">
                <a:solidFill>
                  <a:schemeClr val="accent1">
                    <a:lumMod val="75000"/>
                  </a:schemeClr>
                </a:solidFill>
              </a:rPr>
              <a:t>Nebulizers </a:t>
            </a:r>
            <a:endParaRPr lang="en-GB" sz="2400" dirty="0"/>
          </a:p>
          <a:p>
            <a:pPr algn="just"/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Dry powder Inhalers (DPI) 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4444" y="359687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Inhalations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46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seel\Desktop\myths-and-facts.ashx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579" y="2139233"/>
            <a:ext cx="4370696" cy="23691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193576" y="4718292"/>
            <a:ext cx="30400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Different kinds of inhalers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026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Dose </a:t>
            </a:r>
            <a:r>
              <a:rPr lang="en-US" dirty="0" err="1" smtClean="0"/>
              <a:t>Definations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/>
              <a:t>The </a:t>
            </a:r>
            <a:r>
              <a:rPr lang="en-US" sz="2000" b="1" i="1" dirty="0"/>
              <a:t>dose </a:t>
            </a:r>
            <a:r>
              <a:rPr lang="en-US" sz="2000" dirty="0"/>
              <a:t>of a drug is the quantitative </a:t>
            </a:r>
            <a:r>
              <a:rPr lang="en-US" sz="2000" i="1" dirty="0"/>
              <a:t>amount </a:t>
            </a:r>
            <a:r>
              <a:rPr lang="en-US" sz="2000" dirty="0"/>
              <a:t>administered or taken by a patient for the intended medicinal </a:t>
            </a:r>
            <a:r>
              <a:rPr lang="en-US" sz="2000" dirty="0" smtClean="0"/>
              <a:t>effect.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 smtClean="0"/>
              <a:t>The </a:t>
            </a:r>
            <a:r>
              <a:rPr lang="en-US" sz="2000" dirty="0"/>
              <a:t>dose may be expressed </a:t>
            </a:r>
            <a:r>
              <a:rPr lang="en-US" sz="2000" dirty="0" smtClean="0"/>
              <a:t>as:</a:t>
            </a:r>
          </a:p>
          <a:p>
            <a:pPr algn="just">
              <a:buFont typeface="Wingdings" charset="2"/>
              <a:buChar char="ü"/>
            </a:pPr>
            <a:r>
              <a:rPr lang="en-US" sz="2000" b="1" dirty="0" smtClean="0"/>
              <a:t> S</a:t>
            </a:r>
            <a:r>
              <a:rPr lang="en-US" sz="2000" b="1" i="1" dirty="0" smtClean="0"/>
              <a:t>ingle dose</a:t>
            </a:r>
          </a:p>
          <a:p>
            <a:pPr algn="just">
              <a:buFont typeface="Wingdings" charset="2"/>
              <a:buChar char="ü"/>
            </a:pPr>
            <a:r>
              <a:rPr lang="en-US" sz="2000" b="1" i="1" dirty="0" smtClean="0"/>
              <a:t> Daily dose</a:t>
            </a:r>
          </a:p>
          <a:p>
            <a:pPr algn="just">
              <a:buFont typeface="Wingdings" charset="2"/>
              <a:buChar char="ü"/>
            </a:pPr>
            <a:r>
              <a:rPr lang="en-US" sz="2000" b="1" i="1" dirty="0" smtClean="0"/>
              <a:t> Total dose</a:t>
            </a:r>
          </a:p>
          <a:p>
            <a:pPr algn="just">
              <a:buFont typeface="Wingdings" charset="2"/>
              <a:buChar char="ü"/>
            </a:pPr>
            <a:endParaRPr lang="en-US" sz="2000" b="1" i="1" dirty="0" smtClean="0"/>
          </a:p>
          <a:p>
            <a:pPr marL="0" indent="0" algn="just">
              <a:buNone/>
            </a:pPr>
            <a:endParaRPr lang="en-US" sz="2000" dirty="0"/>
          </a:p>
          <a:p>
            <a:pPr algn="just"/>
            <a:r>
              <a:rPr lang="en-US" sz="2000" dirty="0" smtClean="0"/>
              <a:t>The </a:t>
            </a:r>
            <a:r>
              <a:rPr lang="en-US" sz="2000" dirty="0"/>
              <a:t>schedule of dosing (e.g., </a:t>
            </a:r>
            <a:r>
              <a:rPr lang="en-US" sz="2000" i="1" dirty="0"/>
              <a:t>four times per day for 10 days</a:t>
            </a:r>
            <a:r>
              <a:rPr lang="en-US" sz="2000" dirty="0"/>
              <a:t>) is referred to as the </a:t>
            </a:r>
            <a:r>
              <a:rPr lang="en-US" sz="2000" b="1" i="1" dirty="0"/>
              <a:t>dosage regimen</a:t>
            </a:r>
            <a:r>
              <a:rPr lang="en-US" sz="2000" dirty="0"/>
              <a:t>.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254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445" y="1334078"/>
            <a:ext cx="6970498" cy="552392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200" dirty="0" smtClean="0"/>
              <a:t>Injections </a:t>
            </a:r>
            <a:r>
              <a:rPr lang="en-US" sz="2200" dirty="0"/>
              <a:t>are </a:t>
            </a:r>
            <a:r>
              <a:rPr lang="en-US" sz="2200" b="1" dirty="0"/>
              <a:t>sterile</a:t>
            </a:r>
            <a:r>
              <a:rPr lang="en-US" sz="2200" dirty="0"/>
              <a:t> preparations intended for parenteral administration by needle or pressure syringe</a:t>
            </a:r>
            <a:r>
              <a:rPr lang="en-US" sz="2200" dirty="0" smtClean="0"/>
              <a:t>.</a:t>
            </a:r>
          </a:p>
          <a:p>
            <a:pPr algn="just"/>
            <a:endParaRPr lang="en-US" sz="2200" dirty="0"/>
          </a:p>
          <a:p>
            <a:pPr algn="just"/>
            <a:r>
              <a:rPr lang="en-US" sz="2200" dirty="0" smtClean="0"/>
              <a:t>Drugs </a:t>
            </a:r>
            <a:r>
              <a:rPr lang="en-US" sz="2200" dirty="0"/>
              <a:t>may be injected into most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any</a:t>
            </a:r>
            <a:r>
              <a:rPr lang="en-US" sz="2200" dirty="0"/>
              <a:t> vessel or tissue of the body</a:t>
            </a:r>
            <a:r>
              <a:rPr lang="en-US" sz="2200" dirty="0" smtClean="0"/>
              <a:t>.</a:t>
            </a:r>
          </a:p>
          <a:p>
            <a:pPr algn="just"/>
            <a:endParaRPr lang="en-US" sz="2200" dirty="0"/>
          </a:p>
          <a:p>
            <a:pPr algn="just"/>
            <a:r>
              <a:rPr lang="en-US" sz="2200" dirty="0"/>
              <a:t>The most common routes </a:t>
            </a:r>
            <a:r>
              <a:rPr lang="en-US" sz="2200" dirty="0" smtClean="0"/>
              <a:t>are: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200" u="sng" dirty="0" smtClean="0"/>
              <a:t>intravenous (IV)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200" u="sng" dirty="0" smtClean="0"/>
              <a:t>intramuscular </a:t>
            </a:r>
            <a:r>
              <a:rPr lang="en-US" sz="2200" u="sng" dirty="0"/>
              <a:t>(</a:t>
            </a:r>
            <a:r>
              <a:rPr lang="en-US" sz="2200" u="sng" dirty="0" smtClean="0"/>
              <a:t>IM)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200" u="sng" dirty="0" smtClean="0"/>
              <a:t>subcutaneous </a:t>
            </a:r>
            <a:r>
              <a:rPr lang="en-US" sz="2200" u="sng" dirty="0"/>
              <a:t>(SC</a:t>
            </a:r>
            <a:r>
              <a:rPr lang="en-US" sz="2200" u="sng" dirty="0" smtClean="0"/>
              <a:t>)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2200" u="sng" dirty="0"/>
          </a:p>
          <a:p>
            <a:pPr algn="just"/>
            <a:r>
              <a:rPr lang="en-US" sz="2200" dirty="0" smtClean="0"/>
              <a:t>Injections </a:t>
            </a:r>
            <a:r>
              <a:rPr lang="en-US" sz="2200" dirty="0"/>
              <a:t>may be</a:t>
            </a:r>
            <a:r>
              <a:rPr lang="en-US" sz="2200" b="1" dirty="0"/>
              <a:t> solutions </a:t>
            </a:r>
            <a:r>
              <a:rPr lang="en-US" sz="2200" dirty="0"/>
              <a:t>or </a:t>
            </a:r>
            <a:r>
              <a:rPr lang="en-US" sz="2200" b="1" dirty="0"/>
              <a:t>suspensions</a:t>
            </a:r>
            <a:r>
              <a:rPr lang="en-US" sz="2200" dirty="0"/>
              <a:t> of a drug substance in an aqueous or non-aqueous vehicle. </a:t>
            </a:r>
            <a:endParaRPr lang="en-US" sz="2200" dirty="0" smtClean="0"/>
          </a:p>
          <a:p>
            <a:pPr algn="just"/>
            <a:endParaRPr lang="en-US" sz="2200" dirty="0"/>
          </a:p>
          <a:p>
            <a:pPr algn="just"/>
            <a:r>
              <a:rPr lang="en-US" sz="2200" dirty="0"/>
              <a:t>They may be </a:t>
            </a:r>
            <a:r>
              <a:rPr lang="en-US" sz="2200" dirty="0">
                <a:solidFill>
                  <a:srgbClr val="FF0000"/>
                </a:solidFill>
              </a:rPr>
              <a:t>small volume 'injections</a:t>
            </a:r>
            <a:r>
              <a:rPr lang="en-US" sz="2200" dirty="0"/>
              <a:t>, packaged in </a:t>
            </a:r>
            <a:r>
              <a:rPr lang="en-US" sz="2200" b="1" dirty="0"/>
              <a:t>ampoules </a:t>
            </a:r>
            <a:r>
              <a:rPr lang="en-US" sz="2200" dirty="0"/>
              <a:t>for single-dose administration </a:t>
            </a:r>
            <a:r>
              <a:rPr lang="en-US" sz="2200" dirty="0" smtClean="0"/>
              <a:t>or </a:t>
            </a:r>
            <a:r>
              <a:rPr lang="en-US" sz="2200" b="1" dirty="0"/>
              <a:t>Vials </a:t>
            </a:r>
            <a:r>
              <a:rPr lang="en-US" sz="2200" dirty="0"/>
              <a:t>for multiple dose injections. </a:t>
            </a:r>
            <a:endParaRPr lang="en-US" sz="2200" dirty="0" smtClean="0"/>
          </a:p>
          <a:p>
            <a:pPr algn="just"/>
            <a:endParaRPr lang="en-US" sz="2200" dirty="0" smtClean="0"/>
          </a:p>
          <a:p>
            <a:pPr algn="just"/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4444" y="-18334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Injections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243" y="2766838"/>
            <a:ext cx="1714500" cy="2000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290" y="2615584"/>
            <a:ext cx="1224710" cy="224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8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445" y="1046364"/>
            <a:ext cx="7482215" cy="581163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Large </a:t>
            </a:r>
            <a:r>
              <a:rPr lang="en-US" sz="2200" dirty="0">
                <a:solidFill>
                  <a:srgbClr val="FF0000"/>
                </a:solidFill>
              </a:rPr>
              <a:t>volume </a:t>
            </a:r>
            <a:r>
              <a:rPr lang="en-US" sz="2200" dirty="0" err="1" smtClean="0">
                <a:solidFill>
                  <a:srgbClr val="FF0000"/>
                </a:solidFill>
              </a:rPr>
              <a:t>parenterals</a:t>
            </a:r>
            <a:r>
              <a:rPr lang="en-US" sz="2200" dirty="0" smtClean="0"/>
              <a:t>, </a:t>
            </a:r>
            <a:r>
              <a:rPr lang="en-US" sz="2200" dirty="0"/>
              <a:t>(l00 mL to 1000 mL of fluid), are intended for the slow intravenous administration (or infusion) of medications and/or nutrients in the institutional or home-care setting. </a:t>
            </a:r>
            <a:endParaRPr lang="en-US" sz="2200" dirty="0" smtClean="0"/>
          </a:p>
          <a:p>
            <a:pPr marL="0" indent="0" algn="just">
              <a:lnSpc>
                <a:spcPct val="80000"/>
              </a:lnSpc>
              <a:buNone/>
            </a:pPr>
            <a:endParaRPr lang="en-US" sz="2200" dirty="0"/>
          </a:p>
          <a:p>
            <a:pPr marL="0" indent="0" algn="just">
              <a:lnSpc>
                <a:spcPct val="80000"/>
              </a:lnSpc>
              <a:buNone/>
            </a:pPr>
            <a:endParaRPr lang="en-US" sz="2200" dirty="0" smtClean="0"/>
          </a:p>
          <a:p>
            <a:pPr marL="0" indent="0" algn="just">
              <a:lnSpc>
                <a:spcPct val="80000"/>
              </a:lnSpc>
              <a:buNone/>
            </a:pPr>
            <a:endParaRPr lang="en-US" sz="2200" dirty="0"/>
          </a:p>
          <a:p>
            <a:pPr marL="0" indent="0" algn="just">
              <a:lnSpc>
                <a:spcPct val="80000"/>
              </a:lnSpc>
              <a:buNone/>
            </a:pPr>
            <a:endParaRPr lang="en-US" sz="2200" dirty="0"/>
          </a:p>
          <a:p>
            <a:pPr marL="457200" indent="-457200" algn="just">
              <a:lnSpc>
                <a:spcPct val="80000"/>
              </a:lnSpc>
            </a:pPr>
            <a:endParaRPr lang="en-US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80000"/>
              </a:lnSpc>
            </a:pP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927" y="3494785"/>
            <a:ext cx="1364621" cy="20596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220" y="3474785"/>
            <a:ext cx="2196010" cy="2079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288" y="615729"/>
            <a:ext cx="899349" cy="605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3966" y="2713962"/>
            <a:ext cx="4763099" cy="275638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400" dirty="0" smtClean="0"/>
              <a:t>Liniments </a:t>
            </a:r>
            <a:r>
              <a:rPr lang="en-US" sz="2400" dirty="0"/>
              <a:t>are alcoholic or oleaginous </a:t>
            </a:r>
            <a:r>
              <a:rPr lang="en-US" sz="2400" u="sng" dirty="0"/>
              <a:t>solutions</a:t>
            </a:r>
            <a:r>
              <a:rPr lang="en-US" sz="2400" dirty="0"/>
              <a:t>, </a:t>
            </a:r>
            <a:r>
              <a:rPr lang="en-US" sz="2400" u="sng" dirty="0"/>
              <a:t>suspensions</a:t>
            </a:r>
            <a:r>
              <a:rPr lang="en-US" sz="2400" dirty="0"/>
              <a:t>, or </a:t>
            </a:r>
            <a:r>
              <a:rPr lang="en-US" sz="2400" u="sng" dirty="0"/>
              <a:t>emulsions</a:t>
            </a:r>
            <a:r>
              <a:rPr lang="en-US" sz="2400" dirty="0"/>
              <a:t> of medicinal agents intended for external application to the skin, generally by rubbing.</a:t>
            </a:r>
          </a:p>
          <a:p>
            <a:pPr algn="just">
              <a:lnSpc>
                <a:spcPct val="80000"/>
              </a:lnSpc>
            </a:pPr>
            <a:endParaRPr lang="en-US" sz="2200" dirty="0"/>
          </a:p>
          <a:p>
            <a:pPr algn="just">
              <a:lnSpc>
                <a:spcPct val="80000"/>
              </a:lnSpc>
            </a:pPr>
            <a:r>
              <a:rPr lang="en-US" sz="2400" dirty="0"/>
              <a:t>Liniments are typically sold to relieve pain and stiffness, such as from sore muscles</a:t>
            </a:r>
          </a:p>
        </p:txBody>
      </p:sp>
      <p:pic>
        <p:nvPicPr>
          <p:cNvPr id="44037" name="Picture 5" descr="Medical_Medicinal_Applications_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18117" y="2818044"/>
            <a:ext cx="2779415" cy="2770016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64444" y="42331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Liniments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07490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3207" y="1546643"/>
            <a:ext cx="6387152" cy="4549358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sz="2200" dirty="0" smtClean="0"/>
              <a:t>Lotions </a:t>
            </a:r>
            <a:r>
              <a:rPr lang="en-US" sz="2200" dirty="0"/>
              <a:t>are </a:t>
            </a:r>
            <a:r>
              <a:rPr lang="en-US" sz="2200" b="1" dirty="0"/>
              <a:t>liquid preparations </a:t>
            </a:r>
            <a:r>
              <a:rPr lang="en-US" sz="2200" dirty="0"/>
              <a:t>intended for external application to the skin. </a:t>
            </a:r>
            <a:endParaRPr lang="en-US" sz="2200" dirty="0" smtClean="0"/>
          </a:p>
          <a:p>
            <a:pPr algn="just">
              <a:lnSpc>
                <a:spcPct val="80000"/>
              </a:lnSpc>
            </a:pPr>
            <a:endParaRPr lang="en-US" sz="2200" dirty="0"/>
          </a:p>
          <a:p>
            <a:pPr algn="just" rtl="0">
              <a:lnSpc>
                <a:spcPct val="80000"/>
              </a:lnSpc>
            </a:pPr>
            <a:r>
              <a:rPr lang="en-US" sz="2200" dirty="0"/>
              <a:t>Generally lotions are </a:t>
            </a:r>
            <a:r>
              <a:rPr lang="en-US" sz="2200" u="sng" dirty="0"/>
              <a:t>suspensions</a:t>
            </a:r>
            <a:r>
              <a:rPr lang="en-US" sz="2200" dirty="0"/>
              <a:t> or </a:t>
            </a:r>
            <a:r>
              <a:rPr lang="en-US" sz="2200" u="sng" dirty="0"/>
              <a:t>emulsions</a:t>
            </a:r>
            <a:r>
              <a:rPr lang="en-US" sz="2200" dirty="0"/>
              <a:t> of dispersed solid or liquid materials in an aqueous vehicle</a:t>
            </a:r>
            <a:r>
              <a:rPr lang="en-US" sz="2200" dirty="0" smtClean="0"/>
              <a:t>.</a:t>
            </a:r>
          </a:p>
          <a:p>
            <a:pPr algn="just" rtl="0">
              <a:lnSpc>
                <a:spcPct val="80000"/>
              </a:lnSpc>
            </a:pPr>
            <a:endParaRPr lang="en-US" sz="2200" dirty="0"/>
          </a:p>
          <a:p>
            <a:pPr algn="just" rtl="0">
              <a:lnSpc>
                <a:spcPct val="80000"/>
              </a:lnSpc>
            </a:pPr>
            <a:r>
              <a:rPr lang="en-US" sz="2200" dirty="0" smtClean="0"/>
              <a:t>Their </a:t>
            </a:r>
            <a:r>
              <a:rPr lang="en-US" sz="2200" dirty="0"/>
              <a:t>fluidity allows </a:t>
            </a:r>
            <a:r>
              <a:rPr lang="en-US" sz="2200" i="1" dirty="0"/>
              <a:t>rapid and uniform </a:t>
            </a:r>
            <a:r>
              <a:rPr lang="en-US" sz="2200" dirty="0"/>
              <a:t>application over a wide skin surface</a:t>
            </a:r>
            <a:r>
              <a:rPr lang="en-US" sz="2200" dirty="0" smtClean="0"/>
              <a:t>.</a:t>
            </a:r>
          </a:p>
          <a:p>
            <a:pPr algn="just" rtl="0">
              <a:lnSpc>
                <a:spcPct val="80000"/>
              </a:lnSpc>
            </a:pPr>
            <a:endParaRPr lang="en-US" sz="2200" dirty="0"/>
          </a:p>
          <a:p>
            <a:pPr algn="just" rtl="0">
              <a:lnSpc>
                <a:spcPct val="80000"/>
              </a:lnSpc>
            </a:pPr>
            <a:r>
              <a:rPr lang="en-US" sz="2200" dirty="0" smtClean="0"/>
              <a:t>Lotions </a:t>
            </a:r>
            <a:r>
              <a:rPr lang="en-US" sz="2200" dirty="0"/>
              <a:t>are </a:t>
            </a:r>
            <a:r>
              <a:rPr lang="en-US" sz="2200" dirty="0" smtClean="0"/>
              <a:t>intended to soften the skin and leave a thin coat of </a:t>
            </a:r>
            <a:r>
              <a:rPr lang="en-US" sz="2200" dirty="0"/>
              <a:t>their components on the skin's surface as they dry.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64444" y="2210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Lotions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53" y="3583277"/>
            <a:ext cx="1565018" cy="30430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121" y="750628"/>
            <a:ext cx="1973807" cy="263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8279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76638" y="1328575"/>
            <a:ext cx="7574507" cy="310980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</a:pPr>
            <a:r>
              <a:rPr lang="en-US" sz="2200" dirty="0"/>
              <a:t>Similar </a:t>
            </a:r>
            <a:r>
              <a:rPr lang="en-US" sz="2200" dirty="0" smtClean="0"/>
              <a:t>terms: </a:t>
            </a:r>
            <a:r>
              <a:rPr lang="en-US" sz="2200" dirty="0"/>
              <a:t>pastille, tablet, </a:t>
            </a:r>
            <a:r>
              <a:rPr lang="en-US" sz="2200" dirty="0" smtClean="0"/>
              <a:t>troche</a:t>
            </a:r>
          </a:p>
          <a:p>
            <a:pPr algn="just">
              <a:lnSpc>
                <a:spcPct val="80000"/>
              </a:lnSpc>
            </a:pPr>
            <a:endParaRPr lang="en-US" sz="2200" dirty="0"/>
          </a:p>
          <a:p>
            <a:pPr algn="just">
              <a:lnSpc>
                <a:spcPct val="80000"/>
              </a:lnSpc>
            </a:pPr>
            <a:r>
              <a:rPr lang="en-US" sz="2200" dirty="0"/>
              <a:t>Lozenges are </a:t>
            </a:r>
            <a:r>
              <a:rPr lang="en-US" sz="2200" b="1" dirty="0"/>
              <a:t>solid</a:t>
            </a:r>
            <a:r>
              <a:rPr lang="en-US" sz="2200" dirty="0"/>
              <a:t> preparations </a:t>
            </a:r>
            <a:r>
              <a:rPr lang="en-US" sz="2200" dirty="0" smtClean="0"/>
              <a:t>containing: one or more medicinal agents in a </a:t>
            </a:r>
            <a:r>
              <a:rPr lang="en-US" sz="2200" dirty="0" err="1" smtClean="0"/>
              <a:t>flovored</a:t>
            </a:r>
            <a:r>
              <a:rPr lang="en-US" sz="2200" dirty="0" smtClean="0"/>
              <a:t>, sweetened base.</a:t>
            </a:r>
          </a:p>
          <a:p>
            <a:pPr algn="just">
              <a:lnSpc>
                <a:spcPct val="80000"/>
              </a:lnSpc>
            </a:pPr>
            <a:endParaRPr lang="en-US" sz="2200" dirty="0" smtClean="0"/>
          </a:p>
          <a:p>
            <a:pPr algn="just">
              <a:lnSpc>
                <a:spcPct val="80000"/>
              </a:lnSpc>
            </a:pPr>
            <a:r>
              <a:rPr lang="en-US" sz="2200" dirty="0" smtClean="0"/>
              <a:t>Lozenges </a:t>
            </a:r>
            <a:r>
              <a:rPr lang="en-US" sz="2200" dirty="0"/>
              <a:t>are intended to dissolve or disintegrate slowly in the </a:t>
            </a:r>
            <a:r>
              <a:rPr lang="en-US" sz="2200" dirty="0" smtClean="0"/>
              <a:t>mouth releasing </a:t>
            </a:r>
            <a:r>
              <a:rPr lang="en-US" sz="2200" dirty="0"/>
              <a:t>medication generally for localized effects</a:t>
            </a:r>
            <a:r>
              <a:rPr lang="en-US" sz="2200" dirty="0" smtClean="0"/>
              <a:t>.</a:t>
            </a:r>
          </a:p>
          <a:p>
            <a:pPr algn="just">
              <a:lnSpc>
                <a:spcPct val="80000"/>
              </a:lnSpc>
            </a:pPr>
            <a:endParaRPr lang="en-US" sz="2200" dirty="0"/>
          </a:p>
          <a:p>
            <a:pPr algn="just">
              <a:lnSpc>
                <a:spcPct val="80000"/>
              </a:lnSpc>
            </a:pPr>
            <a:r>
              <a:rPr lang="en-US" sz="2200" dirty="0"/>
              <a:t>Lozenges are prepared </a:t>
            </a:r>
            <a:r>
              <a:rPr lang="en-US" sz="2200" dirty="0" smtClean="0"/>
              <a:t>by molding or compression. </a:t>
            </a:r>
            <a:endParaRPr lang="ar-JO" sz="2200" dirty="0"/>
          </a:p>
        </p:txBody>
      </p:sp>
      <p:pic>
        <p:nvPicPr>
          <p:cNvPr id="48133" name="Picture 5" descr="lozen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9498" y="4979562"/>
            <a:ext cx="1999060" cy="1447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64445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Lozenges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8" y="4262214"/>
            <a:ext cx="1913246" cy="25509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698" y="4582920"/>
            <a:ext cx="1443985" cy="190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2531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444" y="2847746"/>
            <a:ext cx="7753345" cy="3402319"/>
          </a:xfrm>
        </p:spPr>
        <p:txBody>
          <a:bodyPr>
            <a:normAutofit/>
          </a:bodyPr>
          <a:lstStyle/>
          <a:p>
            <a:pPr algn="just"/>
            <a:r>
              <a:rPr lang="en-US" sz="2200" dirty="0" smtClean="0"/>
              <a:t>Ointments </a:t>
            </a:r>
            <a:r>
              <a:rPr lang="en-US" sz="2200" dirty="0"/>
              <a:t>are </a:t>
            </a:r>
            <a:r>
              <a:rPr lang="en-US" sz="2200" b="1" dirty="0"/>
              <a:t>semisolid</a:t>
            </a:r>
            <a:r>
              <a:rPr lang="en-US" sz="2200" dirty="0"/>
              <a:t> preparations intended for </a:t>
            </a:r>
            <a:r>
              <a:rPr lang="en-US" sz="2200" b="1" dirty="0"/>
              <a:t>topical application</a:t>
            </a:r>
            <a:r>
              <a:rPr lang="en-US" sz="2200" dirty="0"/>
              <a:t>. </a:t>
            </a:r>
            <a:endParaRPr lang="en-US" sz="2200" dirty="0" smtClean="0"/>
          </a:p>
          <a:p>
            <a:pPr algn="just"/>
            <a:endParaRPr lang="en-US" sz="2200" dirty="0"/>
          </a:p>
          <a:p>
            <a:pPr algn="just" rtl="0">
              <a:lnSpc>
                <a:spcPct val="90000"/>
              </a:lnSpc>
            </a:pPr>
            <a:r>
              <a:rPr lang="en-US" sz="2200" dirty="0"/>
              <a:t>Most ointments are applied to the </a:t>
            </a:r>
            <a:r>
              <a:rPr lang="en-US" sz="2200" u="sng" dirty="0"/>
              <a:t>skin</a:t>
            </a:r>
            <a:r>
              <a:rPr lang="en-US" sz="2200" dirty="0"/>
              <a:t>, although-they may also be administered </a:t>
            </a:r>
            <a:r>
              <a:rPr lang="en-US" sz="2200" u="sng" dirty="0" err="1"/>
              <a:t>ophthalmically</a:t>
            </a:r>
            <a:r>
              <a:rPr lang="en-US" sz="2200" dirty="0"/>
              <a:t>, </a:t>
            </a:r>
            <a:r>
              <a:rPr lang="en-US" sz="2200" u="sng" dirty="0" smtClean="0"/>
              <a:t>nasally</a:t>
            </a:r>
            <a:r>
              <a:rPr lang="en-US" sz="2200" dirty="0" smtClean="0"/>
              <a:t>, </a:t>
            </a:r>
            <a:r>
              <a:rPr lang="en-US" sz="2200" dirty="0"/>
              <a:t>or </a:t>
            </a:r>
            <a:r>
              <a:rPr lang="en-US" sz="2200" u="sng" dirty="0"/>
              <a:t>vaginally</a:t>
            </a:r>
            <a:r>
              <a:rPr lang="en-US" sz="2200" dirty="0"/>
              <a:t>. </a:t>
            </a:r>
            <a:endParaRPr lang="en-US" sz="2200" dirty="0" smtClean="0"/>
          </a:p>
          <a:p>
            <a:pPr algn="just" rtl="0">
              <a:lnSpc>
                <a:spcPct val="90000"/>
              </a:lnSpc>
            </a:pP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4444" y="359175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Ointments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562" y="641750"/>
            <a:ext cx="208597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9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4699" y="1557343"/>
            <a:ext cx="8628377" cy="5035988"/>
          </a:xfrm>
        </p:spPr>
        <p:txBody>
          <a:bodyPr>
            <a:normAutofit/>
          </a:bodyPr>
          <a:lstStyle/>
          <a:p>
            <a:pPr marL="609600" indent="-609600">
              <a:lnSpc>
                <a:spcPct val="100000"/>
              </a:lnSpc>
              <a:buNone/>
            </a:pPr>
            <a:endParaRPr lang="en-US" sz="2200" dirty="0"/>
          </a:p>
          <a:p>
            <a:pPr>
              <a:lnSpc>
                <a:spcPct val="100000"/>
              </a:lnSpc>
            </a:pPr>
            <a:r>
              <a:rPr lang="en-US" sz="2200" dirty="0"/>
              <a:t>Pastes are </a:t>
            </a:r>
            <a:r>
              <a:rPr lang="en-US" sz="2200" b="1" dirty="0"/>
              <a:t>semisolid dosage forms</a:t>
            </a:r>
            <a:r>
              <a:rPr lang="en-US" sz="2200" dirty="0"/>
              <a:t> that contain one or more drug substances intended for </a:t>
            </a:r>
            <a:r>
              <a:rPr lang="en-US" sz="2200" i="1" u="sng" dirty="0"/>
              <a:t>topical application</a:t>
            </a:r>
            <a:r>
              <a:rPr lang="en-US" sz="2200" i="1" u="sng" dirty="0" smtClean="0"/>
              <a:t>.</a:t>
            </a:r>
          </a:p>
          <a:p>
            <a:pPr>
              <a:lnSpc>
                <a:spcPct val="100000"/>
              </a:lnSpc>
            </a:pPr>
            <a:endParaRPr lang="en-US" sz="2200" dirty="0"/>
          </a:p>
          <a:p>
            <a:pPr>
              <a:lnSpc>
                <a:spcPct val="100000"/>
              </a:lnSpc>
            </a:pPr>
            <a:r>
              <a:rPr lang="en-US" sz="2200" dirty="0"/>
              <a:t>Generally, pastes contain a higher proportion of </a:t>
            </a:r>
            <a:r>
              <a:rPr lang="en-US" sz="2200" u="sng" dirty="0"/>
              <a:t>solid</a:t>
            </a:r>
            <a:r>
              <a:rPr lang="en-US" sz="2200" dirty="0"/>
              <a:t> materials than </a:t>
            </a:r>
            <a:r>
              <a:rPr lang="en-US" sz="2200" dirty="0" smtClean="0"/>
              <a:t>ointments thus 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200" dirty="0" smtClean="0"/>
              <a:t>They </a:t>
            </a:r>
            <a:r>
              <a:rPr lang="en-US" sz="2200" dirty="0"/>
              <a:t>are more </a:t>
            </a:r>
            <a:r>
              <a:rPr lang="en-US" sz="2200" dirty="0" smtClean="0"/>
              <a:t>stiff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200" dirty="0"/>
              <a:t>L</a:t>
            </a:r>
            <a:r>
              <a:rPr lang="en-US" sz="2200" dirty="0" smtClean="0"/>
              <a:t>ess greasy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200" dirty="0"/>
              <a:t>M</a:t>
            </a:r>
            <a:r>
              <a:rPr lang="en-US" sz="2200" dirty="0" smtClean="0"/>
              <a:t>ore absorptive of </a:t>
            </a:r>
            <a:r>
              <a:rPr lang="en-US" sz="2200" dirty="0"/>
              <a:t>serous secretions when used on the skin</a:t>
            </a:r>
            <a:r>
              <a:rPr lang="en-US" sz="2200" dirty="0" smtClean="0"/>
              <a:t>.</a:t>
            </a:r>
          </a:p>
          <a:p>
            <a:pPr>
              <a:lnSpc>
                <a:spcPct val="100000"/>
              </a:lnSpc>
            </a:pPr>
            <a:endParaRPr lang="en-US" sz="2200" dirty="0"/>
          </a:p>
        </p:txBody>
      </p:sp>
      <p:pic>
        <p:nvPicPr>
          <p:cNvPr id="56325" name="Picture 5" descr="SP Relaxer Syrin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3232" y="0"/>
            <a:ext cx="2340769" cy="20621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15624" y="191618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Pastes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13903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6037" y="1269243"/>
            <a:ext cx="7932761" cy="4826759"/>
          </a:xfrm>
        </p:spPr>
        <p:txBody>
          <a:bodyPr/>
          <a:lstStyle/>
          <a:p>
            <a:pPr algn="ctr" rtl="0">
              <a:buFontTx/>
              <a:buNone/>
            </a:pPr>
            <a:endParaRPr lang="en-US" b="1" i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200" dirty="0"/>
              <a:t>Plasters are solid or semisolid adhesive masses spread across a suitable backing material</a:t>
            </a:r>
            <a:r>
              <a:rPr lang="en-US" sz="2200" dirty="0" smtClean="0"/>
              <a:t>.</a:t>
            </a:r>
          </a:p>
          <a:p>
            <a:pPr>
              <a:lnSpc>
                <a:spcPct val="100000"/>
              </a:lnSpc>
            </a:pPr>
            <a:endParaRPr lang="en-US" sz="2200" dirty="0"/>
          </a:p>
          <a:p>
            <a:pPr>
              <a:lnSpc>
                <a:spcPct val="100000"/>
              </a:lnSpc>
            </a:pPr>
            <a:r>
              <a:rPr lang="en-US" sz="2200" dirty="0"/>
              <a:t>Intended for external </a:t>
            </a:r>
            <a:r>
              <a:rPr lang="en-US" sz="2200" dirty="0" smtClean="0"/>
              <a:t>application </a:t>
            </a:r>
            <a:r>
              <a:rPr lang="en-US" sz="2200" dirty="0"/>
              <a:t>to a part of the body for protection or for the medicinal benefit of added agents.</a:t>
            </a:r>
          </a:p>
        </p:txBody>
      </p:sp>
      <p:pic>
        <p:nvPicPr>
          <p:cNvPr id="58373" name="Picture 5" descr="Plaste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1712" y="3841821"/>
            <a:ext cx="2808685" cy="25765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64444" y="298867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Plasters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41179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450" y="1323833"/>
            <a:ext cx="5517109" cy="4772168"/>
          </a:xfrm>
        </p:spPr>
        <p:txBody>
          <a:bodyPr>
            <a:normAutofit lnSpcReduction="10000"/>
          </a:bodyPr>
          <a:lstStyle/>
          <a:p>
            <a:pPr marL="609600" indent="-609600" algn="just">
              <a:buNone/>
            </a:pPr>
            <a:endParaRPr lang="en-US" b="1" i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200" dirty="0"/>
              <a:t>Powders are </a:t>
            </a:r>
            <a:r>
              <a:rPr lang="en-US" sz="2200" u="sng" dirty="0"/>
              <a:t>dry mixtures</a:t>
            </a:r>
            <a:r>
              <a:rPr lang="en-US" sz="2200" dirty="0"/>
              <a:t> of finely divided medicinal and non-medicinal agents intended for internal or external use. </a:t>
            </a:r>
            <a:endParaRPr lang="en-US" sz="2200" dirty="0" smtClean="0"/>
          </a:p>
          <a:p>
            <a:pPr algn="just">
              <a:lnSpc>
                <a:spcPct val="100000"/>
              </a:lnSpc>
            </a:pPr>
            <a:endParaRPr lang="en-US" sz="2200" dirty="0"/>
          </a:p>
          <a:p>
            <a:pPr algn="just">
              <a:lnSpc>
                <a:spcPct val="100000"/>
              </a:lnSpc>
            </a:pPr>
            <a:r>
              <a:rPr lang="en-US" sz="2200" dirty="0"/>
              <a:t>Powders may be dispensed to a patient and used </a:t>
            </a:r>
            <a:r>
              <a:rPr lang="en-US" sz="2200" dirty="0" smtClean="0"/>
              <a:t>in: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en-US" sz="2200" b="1" dirty="0" smtClean="0"/>
              <a:t>bulk</a:t>
            </a:r>
            <a:r>
              <a:rPr lang="en-US" sz="2200" dirty="0" smtClean="0"/>
              <a:t> </a:t>
            </a:r>
            <a:r>
              <a:rPr lang="en-US" sz="2200" dirty="0"/>
              <a:t>form (such as powders measured by the spoonful to make a douche </a:t>
            </a:r>
            <a:r>
              <a:rPr lang="en-US" sz="2200" dirty="0" smtClean="0"/>
              <a:t>solution)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en-US" sz="2200" dirty="0" smtClean="0"/>
              <a:t>or they may be divided </a:t>
            </a:r>
            <a:r>
              <a:rPr lang="en-US" sz="2200" dirty="0"/>
              <a:t>into </a:t>
            </a:r>
            <a:r>
              <a:rPr lang="en-US" sz="2200" b="1" dirty="0"/>
              <a:t>single dosage units</a:t>
            </a:r>
            <a:r>
              <a:rPr lang="en-US" sz="2200" dirty="0"/>
              <a:t> and packaged in folded </a:t>
            </a:r>
            <a:r>
              <a:rPr lang="en-US" sz="2200" dirty="0" smtClean="0"/>
              <a:t>papers </a:t>
            </a:r>
            <a:r>
              <a:rPr lang="en-US" sz="2200" dirty="0"/>
              <a:t>or unit of use envelopes.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4444" y="259564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Powders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0047">
            <a:off x="6490816" y="1868796"/>
            <a:ext cx="1740089" cy="17848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802" y="4017686"/>
            <a:ext cx="2016458" cy="176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4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420" y="1325563"/>
            <a:ext cx="8147645" cy="532089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en-US" sz="2200" dirty="0" smtClean="0"/>
              <a:t>Solutions </a:t>
            </a:r>
            <a:r>
              <a:rPr lang="en-US" sz="2200" dirty="0"/>
              <a:t>are liquid preparations that contain one or more </a:t>
            </a:r>
            <a:r>
              <a:rPr lang="en-US" sz="2200" dirty="0" smtClean="0"/>
              <a:t>chemical </a:t>
            </a:r>
            <a:r>
              <a:rPr lang="en-US" sz="2200" dirty="0"/>
              <a:t>substances (solute/s) dissolved in a solvent or mixture </a:t>
            </a:r>
            <a:r>
              <a:rPr lang="en-US" sz="2200" dirty="0" smtClean="0"/>
              <a:t>of </a:t>
            </a:r>
            <a:r>
              <a:rPr lang="en-US" sz="2200" dirty="0"/>
              <a:t>solvents</a:t>
            </a:r>
            <a:r>
              <a:rPr lang="en-US" sz="2200" dirty="0" smtClean="0"/>
              <a:t>.</a:t>
            </a:r>
          </a:p>
          <a:p>
            <a:pPr algn="just">
              <a:lnSpc>
                <a:spcPct val="100000"/>
              </a:lnSpc>
            </a:pPr>
            <a:endParaRPr lang="en-US" sz="2200" dirty="0"/>
          </a:p>
          <a:p>
            <a:pPr algn="just">
              <a:lnSpc>
                <a:spcPct val="100000"/>
              </a:lnSpc>
            </a:pPr>
            <a:r>
              <a:rPr lang="en-US" sz="2200" dirty="0"/>
              <a:t>The solutes may be active or inactive </a:t>
            </a:r>
            <a:r>
              <a:rPr lang="en-US" sz="2200" dirty="0" smtClean="0"/>
              <a:t>ingredients</a:t>
            </a:r>
          </a:p>
          <a:p>
            <a:pPr algn="just">
              <a:lnSpc>
                <a:spcPct val="100000"/>
              </a:lnSpc>
            </a:pPr>
            <a:endParaRPr lang="en-US" sz="2200" dirty="0"/>
          </a:p>
          <a:p>
            <a:pPr algn="just">
              <a:lnSpc>
                <a:spcPct val="100000"/>
              </a:lnSpc>
            </a:pPr>
            <a:r>
              <a:rPr lang="en-US" sz="2200" dirty="0" smtClean="0"/>
              <a:t>The </a:t>
            </a:r>
            <a:r>
              <a:rPr lang="en-US" sz="2200" dirty="0"/>
              <a:t>solutes may be </a:t>
            </a:r>
            <a:r>
              <a:rPr lang="en-US" sz="2200" u="sng" dirty="0"/>
              <a:t>solids</a:t>
            </a:r>
            <a:r>
              <a:rPr lang="en-US" sz="2200" dirty="0"/>
              <a:t>, </a:t>
            </a:r>
            <a:r>
              <a:rPr lang="en-US" sz="2200" u="sng" dirty="0"/>
              <a:t>liquids</a:t>
            </a:r>
            <a:r>
              <a:rPr lang="en-US" sz="2200" dirty="0"/>
              <a:t>, or </a:t>
            </a:r>
            <a:r>
              <a:rPr lang="en-US" sz="2200" u="sng" dirty="0"/>
              <a:t>gases</a:t>
            </a:r>
            <a:r>
              <a:rPr lang="en-US" sz="2200" dirty="0"/>
              <a:t> in their natural undissolved state</a:t>
            </a:r>
            <a:r>
              <a:rPr lang="en-US" sz="2200" dirty="0" smtClean="0"/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dirty="0" smtClean="0"/>
              <a:t> </a:t>
            </a:r>
            <a:endParaRPr lang="en-US" sz="2200" dirty="0"/>
          </a:p>
          <a:p>
            <a:pPr algn="just">
              <a:lnSpc>
                <a:spcPct val="100000"/>
              </a:lnSpc>
            </a:pPr>
            <a:r>
              <a:rPr lang="en-US" sz="2200" dirty="0"/>
              <a:t>The most common solvent used in pharmaceuticals </a:t>
            </a:r>
            <a:r>
              <a:rPr lang="en-US" sz="2200" dirty="0" smtClean="0"/>
              <a:t>is </a:t>
            </a:r>
            <a:r>
              <a:rPr lang="en-US" sz="2200" b="1" dirty="0" smtClean="0"/>
              <a:t>water.</a:t>
            </a:r>
          </a:p>
          <a:p>
            <a:pPr algn="just">
              <a:lnSpc>
                <a:spcPct val="100000"/>
              </a:lnSpc>
            </a:pPr>
            <a:endParaRPr lang="en-US" sz="2200" b="1" dirty="0" smtClean="0"/>
          </a:p>
          <a:p>
            <a:pPr algn="just">
              <a:lnSpc>
                <a:spcPct val="100000"/>
              </a:lnSpc>
            </a:pPr>
            <a:r>
              <a:rPr lang="en-US" sz="2200" dirty="0"/>
              <a:t>H</a:t>
            </a:r>
            <a:r>
              <a:rPr lang="en-US" sz="2200" dirty="0" smtClean="0"/>
              <a:t>owever </a:t>
            </a:r>
            <a:r>
              <a:rPr lang="en-US" sz="2200" b="1" dirty="0" smtClean="0"/>
              <a:t>alcohol</a:t>
            </a:r>
            <a:r>
              <a:rPr lang="en-US" sz="2200" dirty="0" smtClean="0"/>
              <a:t>, </a:t>
            </a:r>
            <a:r>
              <a:rPr lang="en-US" sz="2200" b="1" dirty="0" smtClean="0"/>
              <a:t>glycerin</a:t>
            </a:r>
            <a:r>
              <a:rPr lang="en-US" sz="2200" dirty="0"/>
              <a:t>, and </a:t>
            </a:r>
            <a:r>
              <a:rPr lang="en-US" sz="2200" b="1" dirty="0"/>
              <a:t>propylene glycol </a:t>
            </a:r>
            <a:r>
              <a:rPr lang="en-US" sz="2200" dirty="0"/>
              <a:t>are used as solvents </a:t>
            </a:r>
            <a:r>
              <a:rPr lang="en-US" sz="2200" dirty="0" smtClean="0"/>
              <a:t>or </a:t>
            </a:r>
            <a:r>
              <a:rPr lang="en-US" sz="2200" dirty="0"/>
              <a:t>co-solvents depending on the product requirements for stability and </a:t>
            </a:r>
            <a:r>
              <a:rPr lang="en-US" sz="2200" dirty="0" smtClean="0"/>
              <a:t>use.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4444" y="0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Solutions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16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530"/>
            <a:ext cx="8229600" cy="48768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b="1" u="sng" dirty="0" smtClean="0"/>
              <a:t>The </a:t>
            </a:r>
            <a:r>
              <a:rPr lang="en-US" b="1" u="sng" dirty="0"/>
              <a:t>dose of a drug is based on </a:t>
            </a:r>
            <a:r>
              <a:rPr lang="en-US" b="1" u="sng" dirty="0" smtClean="0"/>
              <a:t>its: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B</a:t>
            </a:r>
            <a:r>
              <a:rPr lang="en-US" dirty="0" smtClean="0"/>
              <a:t>iochemical </a:t>
            </a:r>
            <a:r>
              <a:rPr lang="en-US" dirty="0"/>
              <a:t>and pharmacologic </a:t>
            </a:r>
            <a:r>
              <a:rPr lang="en-US" dirty="0" smtClean="0"/>
              <a:t>activity</a:t>
            </a:r>
            <a:endParaRPr lang="en-US" dirty="0"/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P</a:t>
            </a:r>
            <a:r>
              <a:rPr lang="en-US" dirty="0" smtClean="0"/>
              <a:t>hysical </a:t>
            </a:r>
            <a:r>
              <a:rPr lang="en-US" dirty="0"/>
              <a:t>and chemical </a:t>
            </a:r>
            <a:r>
              <a:rPr lang="en-US" dirty="0" smtClean="0"/>
              <a:t>properties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dosage form </a:t>
            </a:r>
            <a:r>
              <a:rPr lang="en-US" dirty="0" smtClean="0"/>
              <a:t>used</a:t>
            </a:r>
            <a:endParaRPr lang="en-US" dirty="0"/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route of </a:t>
            </a:r>
            <a:r>
              <a:rPr lang="en-US" dirty="0" smtClean="0"/>
              <a:t>administration</a:t>
            </a:r>
            <a:endParaRPr lang="en-US" dirty="0"/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V</a:t>
            </a:r>
            <a:r>
              <a:rPr lang="en-US" dirty="0" smtClean="0"/>
              <a:t>arious </a:t>
            </a:r>
            <a:r>
              <a:rPr lang="en-US" dirty="0"/>
              <a:t>patient factors. </a:t>
            </a: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b="1" u="sng" dirty="0" smtClean="0"/>
              <a:t>The </a:t>
            </a:r>
            <a:r>
              <a:rPr lang="en-US" b="1" u="sng" dirty="0"/>
              <a:t>dose of a drug for a particular patient may be determined in part on the basis of the </a:t>
            </a:r>
            <a:r>
              <a:rPr lang="en-US" b="1" u="sng" dirty="0" smtClean="0"/>
              <a:t>patient’s: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A</a:t>
            </a:r>
            <a:r>
              <a:rPr lang="en-US" dirty="0" smtClean="0"/>
              <a:t>ge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W</a:t>
            </a:r>
            <a:r>
              <a:rPr lang="en-US" dirty="0" smtClean="0"/>
              <a:t>eight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B</a:t>
            </a:r>
            <a:r>
              <a:rPr lang="en-US" dirty="0" smtClean="0"/>
              <a:t>ody </a:t>
            </a:r>
            <a:r>
              <a:rPr lang="en-US" dirty="0"/>
              <a:t>surface </a:t>
            </a:r>
            <a:r>
              <a:rPr lang="en-US" dirty="0" smtClean="0"/>
              <a:t>area</a:t>
            </a:r>
            <a:endParaRPr lang="en-US" dirty="0"/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G</a:t>
            </a:r>
            <a:r>
              <a:rPr lang="en-US" dirty="0" smtClean="0"/>
              <a:t>eneral </a:t>
            </a:r>
            <a:r>
              <a:rPr lang="en-US" dirty="0"/>
              <a:t>physical </a:t>
            </a:r>
            <a:r>
              <a:rPr lang="en-US" dirty="0" smtClean="0"/>
              <a:t>health</a:t>
            </a:r>
            <a:endParaRPr lang="en-US" dirty="0"/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L</a:t>
            </a:r>
            <a:r>
              <a:rPr lang="en-US" dirty="0" smtClean="0"/>
              <a:t>iver </a:t>
            </a:r>
            <a:r>
              <a:rPr lang="en-US" dirty="0"/>
              <a:t>and kidney function (for drug metabolism and elimination</a:t>
            </a:r>
            <a:r>
              <a:rPr lang="en-US" dirty="0" smtClean="0"/>
              <a:t>)</a:t>
            </a:r>
            <a:endParaRPr lang="en-US" dirty="0"/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severity of the illness being </a:t>
            </a:r>
            <a:r>
              <a:rPr lang="en-US" dirty="0" smtClean="0"/>
              <a:t>treated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7771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446" y="1526494"/>
            <a:ext cx="8220912" cy="5142594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200" dirty="0"/>
              <a:t>Suspensions are preparations containing finely divided, undissolved drug particles dispersed throughout a liquid vehicle</a:t>
            </a:r>
            <a:r>
              <a:rPr lang="en-US" sz="2200" dirty="0" smtClean="0"/>
              <a:t>.</a:t>
            </a:r>
          </a:p>
          <a:p>
            <a:pPr algn="just"/>
            <a:endParaRPr lang="en-US" sz="2200" dirty="0" smtClean="0"/>
          </a:p>
          <a:p>
            <a:pPr algn="just"/>
            <a:r>
              <a:rPr lang="en-US" sz="2200" dirty="0" smtClean="0"/>
              <a:t>Because the drug particles are not dissolved, suspensions assume a degree of </a:t>
            </a:r>
            <a:r>
              <a:rPr lang="en-US" sz="2200" u="sng" dirty="0" smtClean="0"/>
              <a:t>opacity</a:t>
            </a:r>
            <a:r>
              <a:rPr lang="en-US" sz="2200" dirty="0" smtClean="0"/>
              <a:t> depending on the concentration and size of the suspended particles. </a:t>
            </a:r>
            <a:endParaRPr lang="en-US" sz="2200" dirty="0"/>
          </a:p>
          <a:p>
            <a:pPr algn="just"/>
            <a:endParaRPr lang="en-US" sz="2200" dirty="0"/>
          </a:p>
          <a:p>
            <a:pPr algn="just"/>
            <a:r>
              <a:rPr lang="en-US" sz="2200" dirty="0"/>
              <a:t>Suspensions are one type of disperse systems, common among pharmaceutical preparations</a:t>
            </a:r>
            <a:r>
              <a:rPr lang="en-US" sz="2200" dirty="0" smtClean="0"/>
              <a:t>.</a:t>
            </a:r>
          </a:p>
          <a:p>
            <a:pPr algn="just"/>
            <a:endParaRPr lang="en-US" sz="2200" dirty="0"/>
          </a:p>
          <a:p>
            <a:pPr algn="just"/>
            <a:r>
              <a:rPr lang="en-US" sz="2200" b="1" dirty="0"/>
              <a:t>The suspended particles </a:t>
            </a:r>
            <a:r>
              <a:rPr lang="en-US" sz="2200" dirty="0"/>
              <a:t>are referred to </a:t>
            </a:r>
            <a:r>
              <a:rPr lang="en-US" sz="2200" dirty="0" smtClean="0"/>
              <a:t>as </a:t>
            </a:r>
            <a:r>
              <a:rPr lang="en-US" sz="2200" u="sng" dirty="0" smtClean="0"/>
              <a:t>the disperse</a:t>
            </a:r>
            <a:r>
              <a:rPr lang="en-US" sz="2200" dirty="0" smtClean="0"/>
              <a:t>  or </a:t>
            </a:r>
            <a:r>
              <a:rPr lang="en-US" sz="2200" u="sng" dirty="0" smtClean="0"/>
              <a:t>dispersed phase</a:t>
            </a:r>
            <a:r>
              <a:rPr lang="en-US" sz="2200" dirty="0" smtClean="0"/>
              <a:t>.</a:t>
            </a:r>
          </a:p>
          <a:p>
            <a:pPr algn="just"/>
            <a:endParaRPr lang="en-US" sz="2200" dirty="0"/>
          </a:p>
          <a:p>
            <a:pPr algn="just"/>
            <a:r>
              <a:rPr lang="en-US" sz="2200" b="1" dirty="0"/>
              <a:t>The vehicle </a:t>
            </a:r>
            <a:r>
              <a:rPr lang="en-US" sz="2200" dirty="0"/>
              <a:t>is termed </a:t>
            </a:r>
            <a:r>
              <a:rPr lang="en-US" sz="2200" dirty="0" smtClean="0"/>
              <a:t>the dispersion or dispersing phase.</a:t>
            </a:r>
          </a:p>
          <a:p>
            <a:pPr algn="just"/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2736" y="233934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Suspensions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49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7" name="Picture 5" descr="stoff0c-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515" y="1357297"/>
            <a:ext cx="1797164" cy="46638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9" name="Picture 7" descr="stoff0a-k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1357297"/>
            <a:ext cx="1797164" cy="46638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06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445" y="1524001"/>
            <a:ext cx="8379305" cy="5123543"/>
          </a:xfrm>
        </p:spPr>
        <p:txBody>
          <a:bodyPr>
            <a:normAutofit/>
          </a:bodyPr>
          <a:lstStyle/>
          <a:p>
            <a:pPr marL="609600" indent="-609600" algn="just">
              <a:lnSpc>
                <a:spcPct val="100000"/>
              </a:lnSpc>
            </a:pPr>
            <a:endParaRPr lang="en-US" sz="2200" dirty="0"/>
          </a:p>
          <a:p>
            <a:pPr algn="just">
              <a:lnSpc>
                <a:spcPct val="100000"/>
              </a:lnSpc>
            </a:pPr>
            <a:r>
              <a:rPr lang="en-US" sz="2200" dirty="0"/>
              <a:t>Suppositories are solid dosage forms intended for insertion into body orifices where they </a:t>
            </a:r>
            <a:r>
              <a:rPr lang="en-US" sz="2200" dirty="0" smtClean="0"/>
              <a:t>melt, soften</a:t>
            </a:r>
            <a:r>
              <a:rPr lang="en-US" sz="2200" dirty="0"/>
              <a:t>, or dissolve and exert localized or systemic effects</a:t>
            </a:r>
            <a:r>
              <a:rPr lang="en-US" sz="2200" dirty="0" smtClean="0"/>
              <a:t>.</a:t>
            </a:r>
          </a:p>
          <a:p>
            <a:pPr marL="609600" indent="-609600" algn="just">
              <a:lnSpc>
                <a:spcPct val="100000"/>
              </a:lnSpc>
            </a:pPr>
            <a:endParaRPr lang="en-US" sz="2200" dirty="0"/>
          </a:p>
          <a:p>
            <a:pPr algn="just">
              <a:lnSpc>
                <a:spcPct val="100000"/>
              </a:lnSpc>
            </a:pPr>
            <a:r>
              <a:rPr lang="en-US" sz="2200" dirty="0"/>
              <a:t>They are commonly used </a:t>
            </a:r>
            <a:r>
              <a:rPr lang="en-US" sz="2200" u="sng" dirty="0"/>
              <a:t>rectally</a:t>
            </a:r>
            <a:r>
              <a:rPr lang="en-US" sz="2200" dirty="0"/>
              <a:t> and </a:t>
            </a:r>
            <a:r>
              <a:rPr lang="en-US" sz="2200" u="sng" dirty="0"/>
              <a:t>vaginally</a:t>
            </a:r>
            <a:r>
              <a:rPr lang="en-US" sz="2200" dirty="0"/>
              <a:t>, and occasionally </a:t>
            </a:r>
            <a:r>
              <a:rPr lang="en-US" sz="2200" u="sng" dirty="0" err="1"/>
              <a:t>urethrally</a:t>
            </a:r>
            <a:r>
              <a:rPr lang="en-US" sz="2200" dirty="0"/>
              <a:t>. </a:t>
            </a:r>
            <a:endParaRPr lang="en-US" sz="2200" dirty="0" smtClean="0"/>
          </a:p>
          <a:p>
            <a:pPr marL="609600" indent="-609600" algn="just">
              <a:lnSpc>
                <a:spcPct val="100000"/>
              </a:lnSpc>
            </a:pPr>
            <a:endParaRPr lang="en-US" sz="2200" dirty="0"/>
          </a:p>
          <a:p>
            <a:pPr algn="just">
              <a:lnSpc>
                <a:spcPct val="100000"/>
              </a:lnSpc>
            </a:pPr>
            <a:r>
              <a:rPr lang="en-US" sz="2200" dirty="0"/>
              <a:t>Suppositories are prepared in various weights, sizes, and shapes depending on their intended use.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4444" y="397230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Suppositories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00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1" name="Picture 5" descr="Ingredients are melted and placed in the suppository mold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27" y="1037135"/>
            <a:ext cx="2159794" cy="2618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3" name="Picture 7" descr="Suppository mold is separated after it was cool down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27" y="3952529"/>
            <a:ext cx="2159794" cy="2618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3265227" y="1939978"/>
            <a:ext cx="4739185" cy="276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300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US" sz="2200" dirty="0">
                <a:latin typeface="+mn-lt"/>
                <a:cs typeface="+mn-cs"/>
              </a:rPr>
              <a:t>Ingredients are melted and placed in the suppository mold </a:t>
            </a:r>
          </a:p>
          <a:p>
            <a:pPr marL="457200" indent="-457200" algn="just">
              <a:spcBef>
                <a:spcPct val="300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US" sz="2200" dirty="0">
                <a:latin typeface="+mn-lt"/>
                <a:cs typeface="+mn-cs"/>
              </a:rPr>
              <a:t>Suppository mold is separated after it was cool down.</a:t>
            </a:r>
          </a:p>
          <a:p>
            <a:pPr marL="457200" indent="-457200" algn="just">
              <a:spcBef>
                <a:spcPct val="300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US" sz="2200" dirty="0">
                <a:latin typeface="+mn-lt"/>
                <a:cs typeface="+mn-cs"/>
              </a:rPr>
              <a:t>Suppositories are removed form the mold </a:t>
            </a:r>
          </a:p>
          <a:p>
            <a:pPr marL="457200" indent="-457200" algn="just">
              <a:spcBef>
                <a:spcPct val="30000"/>
              </a:spcBef>
              <a:buClr>
                <a:schemeClr val="accent2"/>
              </a:buClr>
              <a:buFont typeface="+mj-lt"/>
              <a:buAutoNum type="arabicPeriod"/>
            </a:pPr>
            <a:endParaRPr lang="en-US" sz="2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95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446" y="2142223"/>
            <a:ext cx="6789806" cy="4596667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en-US" sz="1800" dirty="0" smtClean="0"/>
              <a:t>Syrups </a:t>
            </a:r>
            <a:r>
              <a:rPr lang="en-US" sz="1800" dirty="0"/>
              <a:t>are concentrated, aqueous solutions of a sugar or sugar </a:t>
            </a:r>
            <a:r>
              <a:rPr lang="en-US" sz="1800" dirty="0" smtClean="0"/>
              <a:t>substitute</a:t>
            </a:r>
          </a:p>
          <a:p>
            <a:pPr algn="just">
              <a:lnSpc>
                <a:spcPct val="80000"/>
              </a:lnSpc>
            </a:pPr>
            <a:endParaRPr lang="en-US" sz="1800" dirty="0"/>
          </a:p>
          <a:p>
            <a:pPr algn="just">
              <a:lnSpc>
                <a:spcPct val="80000"/>
              </a:lnSpc>
            </a:pPr>
            <a:r>
              <a:rPr lang="en-US" sz="1800" dirty="0"/>
              <a:t>Non-medicated syrups are </a:t>
            </a:r>
            <a:r>
              <a:rPr lang="en-US" sz="1800" u="sng" dirty="0"/>
              <a:t>sweet</a:t>
            </a:r>
            <a:r>
              <a:rPr lang="en-US" sz="1800" dirty="0"/>
              <a:t>, </a:t>
            </a:r>
            <a:r>
              <a:rPr lang="en-US" sz="1800" u="sng" dirty="0"/>
              <a:t>pleasant-tasting vehicles </a:t>
            </a:r>
            <a:r>
              <a:rPr lang="en-US" sz="1800" dirty="0"/>
              <a:t>for medicinal </a:t>
            </a:r>
            <a:r>
              <a:rPr lang="en-US" sz="1800" dirty="0" smtClean="0"/>
              <a:t>substances.</a:t>
            </a:r>
          </a:p>
          <a:p>
            <a:pPr algn="just">
              <a:lnSpc>
                <a:spcPct val="80000"/>
              </a:lnSpc>
            </a:pPr>
            <a:endParaRPr lang="en-US" sz="1800" dirty="0"/>
          </a:p>
          <a:p>
            <a:pPr algn="just">
              <a:lnSpc>
                <a:spcPct val="80000"/>
              </a:lnSpc>
            </a:pPr>
            <a:r>
              <a:rPr lang="en-US" sz="1800" dirty="0" smtClean="0"/>
              <a:t>Among the non-medicated </a:t>
            </a:r>
            <a:r>
              <a:rPr lang="en-US" sz="1800" dirty="0"/>
              <a:t>ingredients in syrups </a:t>
            </a:r>
            <a:r>
              <a:rPr lang="en-US" sz="1800" dirty="0" smtClean="0"/>
              <a:t>other than the </a:t>
            </a:r>
            <a:r>
              <a:rPr lang="en-US" sz="1800" u="sng" dirty="0" smtClean="0"/>
              <a:t>sugar</a:t>
            </a:r>
            <a:r>
              <a:rPr lang="en-US" sz="1800" dirty="0" smtClean="0"/>
              <a:t> or sugar substitute</a:t>
            </a:r>
            <a:r>
              <a:rPr lang="en-US" sz="1800" dirty="0"/>
              <a:t> </a:t>
            </a:r>
            <a:r>
              <a:rPr lang="en-US" sz="1800" dirty="0" smtClean="0"/>
              <a:t>are </a:t>
            </a:r>
            <a:r>
              <a:rPr lang="en-US" sz="1800" u="sng" dirty="0" smtClean="0"/>
              <a:t>flavoring agents</a:t>
            </a:r>
            <a:r>
              <a:rPr lang="en-US" sz="1800" dirty="0" smtClean="0"/>
              <a:t>, </a:t>
            </a:r>
            <a:r>
              <a:rPr lang="en-US" sz="1800" u="sng" dirty="0" smtClean="0"/>
              <a:t>colorants</a:t>
            </a:r>
            <a:r>
              <a:rPr lang="en-US" sz="1800" dirty="0" smtClean="0"/>
              <a:t>, </a:t>
            </a:r>
            <a:r>
              <a:rPr lang="en-US" sz="1800" u="sng" dirty="0" smtClean="0"/>
              <a:t>co-solvents</a:t>
            </a:r>
            <a:r>
              <a:rPr lang="en-US" sz="1800" dirty="0" smtClean="0"/>
              <a:t> and </a:t>
            </a:r>
            <a:r>
              <a:rPr lang="en-US" sz="1800" u="sng" dirty="0" smtClean="0"/>
              <a:t>antimicrobial preservatives </a:t>
            </a:r>
            <a:r>
              <a:rPr lang="en-US" sz="1800" dirty="0" smtClean="0"/>
              <a:t>to </a:t>
            </a:r>
            <a:r>
              <a:rPr lang="en-US" sz="1800" dirty="0"/>
              <a:t>prevent microbial growth</a:t>
            </a:r>
            <a:r>
              <a:rPr lang="en-US" sz="1800" dirty="0" smtClean="0"/>
              <a:t>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US" sz="1800" dirty="0"/>
          </a:p>
          <a:p>
            <a:pPr algn="just">
              <a:lnSpc>
                <a:spcPct val="80000"/>
              </a:lnSpc>
            </a:pPr>
            <a:r>
              <a:rPr lang="en-US" sz="1800" dirty="0" smtClean="0"/>
              <a:t>Syrups </a:t>
            </a:r>
            <a:r>
              <a:rPr lang="en-US" sz="1800" dirty="0"/>
              <a:t>are administered orally for the therapeutic value of the medicinal agent(s).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4444" y="383582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Syrups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64" y="2264994"/>
            <a:ext cx="1467134" cy="1956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52" y="5346201"/>
            <a:ext cx="1889749" cy="151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9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445" y="1693253"/>
            <a:ext cx="8491900" cy="4775785"/>
          </a:xfrm>
        </p:spPr>
        <p:txBody>
          <a:bodyPr>
            <a:normAutofit lnSpcReduction="10000"/>
          </a:bodyPr>
          <a:lstStyle/>
          <a:p>
            <a:pPr marL="533400" indent="-533400" algn="just">
              <a:buNone/>
            </a:pPr>
            <a:r>
              <a:rPr lang="en-US" sz="2000" dirty="0" smtClean="0"/>
              <a:t>Tablets </a:t>
            </a:r>
            <a:r>
              <a:rPr lang="en-US" sz="2000" dirty="0"/>
              <a:t>are </a:t>
            </a:r>
            <a:r>
              <a:rPr lang="en-US" sz="2000" u="sng" dirty="0"/>
              <a:t>solid dosage forms </a:t>
            </a:r>
            <a:r>
              <a:rPr lang="en-US" sz="2000" dirty="0"/>
              <a:t>containing one or more medicinal substances with </a:t>
            </a:r>
            <a:r>
              <a:rPr lang="en-US" sz="2000" dirty="0" smtClean="0"/>
              <a:t>or without </a:t>
            </a:r>
            <a:r>
              <a:rPr lang="en-US" sz="2000" dirty="0"/>
              <a:t>added pharmaceutical ingredients</a:t>
            </a:r>
            <a:r>
              <a:rPr lang="en-US" sz="2000" dirty="0" smtClean="0"/>
              <a:t>.</a:t>
            </a:r>
          </a:p>
          <a:p>
            <a:pPr marL="533400" indent="-533400" algn="just">
              <a:buNone/>
            </a:pPr>
            <a:r>
              <a:rPr lang="en-US" sz="2000" dirty="0" smtClean="0"/>
              <a:t> </a:t>
            </a:r>
            <a:endParaRPr lang="en-US" sz="2000" dirty="0"/>
          </a:p>
          <a:p>
            <a:pPr marL="0" indent="0" algn="just">
              <a:buNone/>
            </a:pPr>
            <a:r>
              <a:rPr lang="en-US" sz="2000" dirty="0"/>
              <a:t>Among the pharmaceutical agents used </a:t>
            </a:r>
            <a:r>
              <a:rPr lang="en-US" sz="2000" dirty="0" smtClean="0"/>
              <a:t>are: </a:t>
            </a:r>
            <a:r>
              <a:rPr lang="en-US" sz="2000" u="sng" dirty="0"/>
              <a:t>diluents</a:t>
            </a:r>
            <a:r>
              <a:rPr lang="en-US" sz="2000" dirty="0"/>
              <a:t>, </a:t>
            </a:r>
            <a:r>
              <a:rPr lang="en-US" sz="2000" u="sng" dirty="0"/>
              <a:t>disintegrants</a:t>
            </a:r>
            <a:r>
              <a:rPr lang="en-US" sz="2000" dirty="0"/>
              <a:t>, </a:t>
            </a:r>
            <a:r>
              <a:rPr lang="en-US" sz="2000" u="sng" dirty="0"/>
              <a:t>colorants</a:t>
            </a:r>
            <a:r>
              <a:rPr lang="en-US" sz="2000" dirty="0"/>
              <a:t>, </a:t>
            </a:r>
            <a:r>
              <a:rPr lang="en-US" sz="2000" u="sng" dirty="0"/>
              <a:t>binders</a:t>
            </a:r>
            <a:r>
              <a:rPr lang="en-US" sz="2000" dirty="0"/>
              <a:t>, and </a:t>
            </a:r>
            <a:r>
              <a:rPr lang="en-US" sz="2000" u="sng" dirty="0"/>
              <a:t>coatings</a:t>
            </a:r>
            <a:r>
              <a:rPr lang="en-US" sz="2000" dirty="0"/>
              <a:t>. </a:t>
            </a:r>
            <a:endParaRPr lang="en-US" sz="2000" dirty="0" smtClean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en-US" sz="2000" dirty="0"/>
              <a:t>Tablets may be coated </a:t>
            </a:r>
            <a:r>
              <a:rPr lang="en-US" sz="2000" dirty="0" smtClean="0"/>
              <a:t>for</a:t>
            </a:r>
          </a:p>
          <a:p>
            <a:pPr marL="533400" indent="-533400" algn="just"/>
            <a:r>
              <a:rPr lang="en-US" sz="2000" dirty="0" smtClean="0"/>
              <a:t>Appearance</a:t>
            </a:r>
          </a:p>
          <a:p>
            <a:pPr marL="533400" indent="-533400" algn="just"/>
            <a:r>
              <a:rPr lang="en-US" sz="2000" dirty="0" smtClean="0"/>
              <a:t>Stability</a:t>
            </a:r>
          </a:p>
          <a:p>
            <a:pPr marL="533400" indent="-533400" algn="just"/>
            <a:r>
              <a:rPr lang="en-US" sz="2000" dirty="0"/>
              <a:t>M</a:t>
            </a:r>
            <a:r>
              <a:rPr lang="en-US" sz="2000" dirty="0" smtClean="0"/>
              <a:t>ask the bitter taste</a:t>
            </a:r>
          </a:p>
          <a:p>
            <a:pPr marL="533400" indent="-533400" algn="just"/>
            <a:r>
              <a:rPr lang="en-US" sz="2000" dirty="0"/>
              <a:t>P</a:t>
            </a:r>
            <a:r>
              <a:rPr lang="en-US" sz="2000" dirty="0" smtClean="0"/>
              <a:t>rovide controlled release.</a:t>
            </a:r>
          </a:p>
          <a:p>
            <a:pPr marL="533400" indent="-533400" algn="just"/>
            <a:endParaRPr lang="en-US" sz="2000" dirty="0" smtClean="0"/>
          </a:p>
          <a:p>
            <a:pPr marL="0" indent="0" algn="just">
              <a:buNone/>
            </a:pPr>
            <a:r>
              <a:rPr lang="en-US" sz="2000" dirty="0" smtClean="0"/>
              <a:t>Most </a:t>
            </a:r>
            <a:r>
              <a:rPr lang="en-US" sz="2000" dirty="0"/>
              <a:t>tablets are manufactured on the industrial scale by compression, using highly sophisticated machinery</a:t>
            </a:r>
            <a:r>
              <a:rPr lang="ar-JO" sz="2000" dirty="0"/>
              <a:t>. 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4444" y="367690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Tablets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39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445" y="1292023"/>
            <a:ext cx="5916304" cy="5395379"/>
          </a:xfrm>
        </p:spPr>
        <p:txBody>
          <a:bodyPr>
            <a:normAutofit/>
          </a:bodyPr>
          <a:lstStyle/>
          <a:p>
            <a:pPr algn="just"/>
            <a:r>
              <a:rPr lang="en-US" sz="2200" dirty="0"/>
              <a:t>Punches and dies of various shapes and sizes enable the preparation of a wide variety of tablets of distinctive </a:t>
            </a:r>
            <a:r>
              <a:rPr lang="en-US" sz="2200" i="1" dirty="0"/>
              <a:t>shapes, sizes, and surface markings</a:t>
            </a:r>
            <a:r>
              <a:rPr lang="en-US" sz="2200" i="1" dirty="0" smtClean="0"/>
              <a:t>.</a:t>
            </a:r>
          </a:p>
          <a:p>
            <a:pPr marL="533400" indent="-533400" algn="just"/>
            <a:endParaRPr lang="en-US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511" y="1046364"/>
            <a:ext cx="2654489" cy="1663782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4444" y="2955805"/>
            <a:ext cx="8301251" cy="4129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algn="just"/>
            <a:endParaRPr lang="en-US" sz="2200" dirty="0" smtClean="0"/>
          </a:p>
          <a:p>
            <a:pPr marL="533400" indent="-533400" algn="just">
              <a:buFontTx/>
              <a:buAutoNum type="arabicPeriod"/>
            </a:pPr>
            <a:r>
              <a:rPr lang="en-US" sz="2200" dirty="0" smtClean="0"/>
              <a:t>Tablets intended to be swallowed whole</a:t>
            </a:r>
          </a:p>
          <a:p>
            <a:pPr marL="533400" indent="-533400" algn="just">
              <a:buFontTx/>
              <a:buAutoNum type="arabicPeriod"/>
            </a:pPr>
            <a:r>
              <a:rPr lang="en-US" sz="2200" dirty="0" smtClean="0">
                <a:solidFill>
                  <a:srgbClr val="FF0000"/>
                </a:solidFill>
              </a:rPr>
              <a:t>Chewable tablets </a:t>
            </a:r>
            <a:r>
              <a:rPr lang="en-US" sz="2200" dirty="0" smtClean="0"/>
              <a:t>(produce a pleasant taste and feel with mastication)</a:t>
            </a:r>
          </a:p>
          <a:p>
            <a:pPr marL="533400" indent="-533400" algn="just">
              <a:buFontTx/>
              <a:buAutoNum type="arabicPeriod"/>
            </a:pPr>
            <a:r>
              <a:rPr lang="en-US" sz="2200" dirty="0" smtClean="0">
                <a:solidFill>
                  <a:srgbClr val="FF0000"/>
                </a:solidFill>
              </a:rPr>
              <a:t>Buccal tablets </a:t>
            </a:r>
            <a:r>
              <a:rPr lang="en-US" sz="2200" dirty="0" smtClean="0"/>
              <a:t>are intended to be dissolved in the mouth or in the buccal cavity</a:t>
            </a:r>
          </a:p>
          <a:p>
            <a:pPr marL="533400" indent="-533400" algn="just">
              <a:buFontTx/>
              <a:buAutoNum type="arabicPeriod"/>
            </a:pPr>
            <a:r>
              <a:rPr lang="en-US" sz="2200" dirty="0" smtClean="0">
                <a:solidFill>
                  <a:srgbClr val="FF0000"/>
                </a:solidFill>
              </a:rPr>
              <a:t>Sublingual tablets </a:t>
            </a:r>
            <a:r>
              <a:rPr lang="en-US" sz="2200" dirty="0" smtClean="0"/>
              <a:t>are intended to be dissolved in the mouth or under the tongue;</a:t>
            </a:r>
          </a:p>
          <a:p>
            <a:pPr marL="533400" indent="-533400" algn="just">
              <a:buFontTx/>
              <a:buAutoNum type="arabicPeriod"/>
            </a:pPr>
            <a:r>
              <a:rPr lang="en-US" sz="2200" dirty="0" smtClean="0">
                <a:solidFill>
                  <a:srgbClr val="FF0000"/>
                </a:solidFill>
              </a:rPr>
              <a:t>Effervescent tablets </a:t>
            </a:r>
            <a:r>
              <a:rPr lang="en-US" sz="2200" dirty="0" smtClean="0"/>
              <a:t>are intended to be dissolved in water before taking.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3334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0140" y="1486382"/>
            <a:ext cx="6538935" cy="4995079"/>
          </a:xfrm>
        </p:spPr>
        <p:txBody>
          <a:bodyPr/>
          <a:lstStyle/>
          <a:p>
            <a:pPr algn="just" rtl="0">
              <a:lnSpc>
                <a:spcPct val="80000"/>
              </a:lnSpc>
            </a:pPr>
            <a:r>
              <a:rPr lang="en-US" sz="2200" dirty="0"/>
              <a:t>Tablets are formulated to contain a specific quantity of drug substance. </a:t>
            </a:r>
            <a:endParaRPr lang="en-US" sz="2200" dirty="0" smtClean="0"/>
          </a:p>
          <a:p>
            <a:pPr algn="just" rtl="0">
              <a:lnSpc>
                <a:spcPct val="80000"/>
              </a:lnSpc>
            </a:pPr>
            <a:endParaRPr lang="en-US" sz="2200" dirty="0"/>
          </a:p>
          <a:p>
            <a:pPr algn="just" rtl="0">
              <a:lnSpc>
                <a:spcPct val="80000"/>
              </a:lnSpc>
            </a:pPr>
            <a:r>
              <a:rPr lang="en-US" sz="2200" dirty="0"/>
              <a:t>To enable flexibility in dosing, manufacturers commonly make available various tablet or capsule strengths of a given medication</a:t>
            </a:r>
            <a:r>
              <a:rPr lang="en-US" sz="2200" dirty="0" smtClean="0"/>
              <a:t>.</a:t>
            </a:r>
          </a:p>
          <a:p>
            <a:pPr algn="just" rtl="0">
              <a:lnSpc>
                <a:spcPct val="80000"/>
              </a:lnSpc>
            </a:pPr>
            <a:endParaRPr lang="en-US" sz="2200" dirty="0"/>
          </a:p>
          <a:p>
            <a:pPr algn="just" rtl="0">
              <a:lnSpc>
                <a:spcPct val="80000"/>
              </a:lnSpc>
            </a:pPr>
            <a:r>
              <a:rPr lang="en-US" sz="2200" dirty="0"/>
              <a:t>As required, a tablet may also be broken in half (many tablets are "scored" or grooved for this purpose), </a:t>
            </a:r>
            <a:endParaRPr lang="en-US" sz="2200" dirty="0" smtClean="0"/>
          </a:p>
          <a:p>
            <a:pPr algn="just" rtl="0">
              <a:lnSpc>
                <a:spcPct val="80000"/>
              </a:lnSpc>
            </a:pPr>
            <a:endParaRPr lang="en-US" sz="2200" dirty="0"/>
          </a:p>
          <a:p>
            <a:pPr algn="just" rtl="0">
              <a:lnSpc>
                <a:spcPct val="80000"/>
              </a:lnSpc>
            </a:pPr>
            <a:r>
              <a:rPr lang="en-US" sz="2200" dirty="0"/>
              <a:t>More than a single tablet may be taken as a prescribed dose</a:t>
            </a:r>
          </a:p>
        </p:txBody>
      </p:sp>
      <p:pic>
        <p:nvPicPr>
          <p:cNvPr id="75781" name="Picture 5" descr="Breaking a Table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31363" y="2246320"/>
            <a:ext cx="1624013" cy="23796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07746" y="160819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Tablets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308684" y="3290501"/>
            <a:ext cx="5266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aseline="30000" dirty="0"/>
              <a:t>MEC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08684" y="3290501"/>
            <a:ext cx="5266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aseline="30000" dirty="0"/>
              <a:t>MEC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417775"/>
      </p:ext>
    </p:extLst>
  </p:cSld>
  <p:clrMapOvr>
    <a:masterClrMapping/>
  </p:clrMapOvr>
  <p:transition>
    <p:wedg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10-18 at 12.40.53 A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9" b="2259"/>
          <a:stretch>
            <a:fillRect/>
          </a:stretch>
        </p:blipFill>
        <p:spPr>
          <a:xfrm>
            <a:off x="457200" y="1007532"/>
            <a:ext cx="8686800" cy="5147733"/>
          </a:xfrm>
        </p:spPr>
      </p:pic>
    </p:spTree>
    <p:extLst>
      <p:ext uri="{BB962C8B-B14F-4D97-AF65-F5344CB8AC3E}">
        <p14:creationId xmlns:p14="http://schemas.microsoft.com/office/powerpoint/2010/main" val="22662845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Dose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In the institutional setting, doses are measured and administered by professional and </a:t>
            </a:r>
            <a:r>
              <a:rPr lang="en-US" dirty="0" smtClean="0"/>
              <a:t>paraprofessional </a:t>
            </a:r>
            <a:r>
              <a:rPr lang="en-US" dirty="0"/>
              <a:t>personnel. </a:t>
            </a:r>
            <a:endParaRPr lang="en-US" dirty="0" smtClean="0"/>
          </a:p>
          <a:p>
            <a:pPr algn="just"/>
            <a:endParaRPr lang="en-US" dirty="0"/>
          </a:p>
          <a:p>
            <a:pPr marL="0" indent="0" algn="just">
              <a:buNone/>
            </a:pPr>
            <a:r>
              <a:rPr lang="en-US" b="1" u="sng" dirty="0" smtClean="0"/>
              <a:t>A </a:t>
            </a:r>
            <a:r>
              <a:rPr lang="en-US" b="1" u="sng" dirty="0"/>
              <a:t>variety of measuring devices may be used, </a:t>
            </a:r>
            <a:r>
              <a:rPr lang="en-US" b="1" u="sng" dirty="0" smtClean="0"/>
              <a:t>including:</a:t>
            </a:r>
          </a:p>
          <a:p>
            <a:pPr algn="just">
              <a:buFont typeface="Wingdings" charset="2"/>
              <a:buChar char="ü"/>
            </a:pPr>
            <a:r>
              <a:rPr lang="en-US" dirty="0" smtClean="0"/>
              <a:t> calibrated </a:t>
            </a:r>
            <a:r>
              <a:rPr lang="en-US" dirty="0"/>
              <a:t>cups for oral </a:t>
            </a:r>
            <a:r>
              <a:rPr lang="en-US" dirty="0" smtClean="0"/>
              <a:t>liquids</a:t>
            </a:r>
          </a:p>
          <a:p>
            <a:pPr algn="just">
              <a:buFont typeface="Wingdings" charset="2"/>
              <a:buChar char="ü"/>
            </a:pPr>
            <a:r>
              <a:rPr lang="en-US" dirty="0" smtClean="0"/>
              <a:t>syringes </a:t>
            </a:r>
            <a:r>
              <a:rPr lang="en-US" dirty="0"/>
              <a:t>and intravenous sets for parenteral medication.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359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23644"/>
            <a:ext cx="8229600" cy="5753356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The </a:t>
            </a:r>
            <a:r>
              <a:rPr lang="en-US" b="1" i="1" dirty="0"/>
              <a:t>usual adult dose </a:t>
            </a:r>
            <a:r>
              <a:rPr lang="en-US" dirty="0"/>
              <a:t>of a drug is the amount that ordinarily produces the medicinal effect intended in the adult patient. 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The </a:t>
            </a:r>
            <a:r>
              <a:rPr lang="en-US" b="1" i="1" dirty="0"/>
              <a:t>usual pediatric dose </a:t>
            </a:r>
            <a:r>
              <a:rPr lang="en-US" dirty="0"/>
              <a:t>is similarly defined for the infant or child patient. </a:t>
            </a: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 smtClean="0"/>
              <a:t>The </a:t>
            </a:r>
            <a:r>
              <a:rPr lang="en-US" b="1" i="1" dirty="0"/>
              <a:t>usual dosage range </a:t>
            </a:r>
            <a:r>
              <a:rPr lang="en-US" dirty="0"/>
              <a:t>for a drug indicates the quantitative range or amounts of the drug that may be prescribed within the guidelines of usual medical </a:t>
            </a:r>
            <a:r>
              <a:rPr lang="en-US" dirty="0" smtClean="0"/>
              <a:t>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2259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10-18 at 12.41.46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57956"/>
            <a:ext cx="85725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299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612" y="2017058"/>
            <a:ext cx="8229600" cy="4026647"/>
          </a:xfrm>
        </p:spPr>
        <p:txBody>
          <a:bodyPr>
            <a:normAutofit/>
          </a:bodyPr>
          <a:lstStyle/>
          <a:p>
            <a:pPr algn="just"/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Liquid </a:t>
            </a:r>
            <a:r>
              <a:rPr lang="en-US" b="1" dirty="0"/>
              <a:t>dosage is usually measured in ‘‘household’’ terms, most commonly by the </a:t>
            </a:r>
            <a:r>
              <a:rPr lang="en-US" b="1" dirty="0">
                <a:solidFill>
                  <a:srgbClr val="6B7D72"/>
                </a:solidFill>
              </a:rPr>
              <a:t>teaspoonful</a:t>
            </a:r>
            <a:r>
              <a:rPr lang="en-US" b="1" dirty="0"/>
              <a:t> and </a:t>
            </a:r>
            <a:r>
              <a:rPr lang="en-US" b="1" dirty="0">
                <a:solidFill>
                  <a:srgbClr val="6B7D72"/>
                </a:solidFill>
              </a:rPr>
              <a:t>tablespoonful</a:t>
            </a:r>
            <a:r>
              <a:rPr lang="en-US" b="1" dirty="0" smtClean="0"/>
              <a:t>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3695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Teaspoon &amp; Tablespoon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In </a:t>
            </a:r>
            <a:r>
              <a:rPr lang="en-US" i="1" dirty="0"/>
              <a:t>calculating </a:t>
            </a:r>
            <a:r>
              <a:rPr lang="en-US" dirty="0"/>
              <a:t>doses, pharmacists and physicians accept a capacity </a:t>
            </a:r>
            <a:r>
              <a:rPr lang="en-US" dirty="0" smtClean="0"/>
              <a:t>of:</a:t>
            </a:r>
          </a:p>
          <a:p>
            <a:pPr algn="just">
              <a:buFont typeface="Wingdings" charset="2"/>
              <a:buChar char="ü"/>
            </a:pPr>
            <a:r>
              <a:rPr lang="en-US" b="1" dirty="0" smtClean="0">
                <a:solidFill>
                  <a:srgbClr val="6B7D72"/>
                </a:solidFill>
              </a:rPr>
              <a:t>5 </a:t>
            </a:r>
            <a:r>
              <a:rPr lang="en-US" b="1" dirty="0">
                <a:solidFill>
                  <a:srgbClr val="6B7D72"/>
                </a:solidFill>
              </a:rPr>
              <a:t>mL for the </a:t>
            </a:r>
            <a:r>
              <a:rPr lang="en-US" b="1" dirty="0" smtClean="0">
                <a:solidFill>
                  <a:srgbClr val="6B7D72"/>
                </a:solidFill>
              </a:rPr>
              <a:t>teaspoonful</a:t>
            </a:r>
          </a:p>
          <a:p>
            <a:pPr algn="just">
              <a:buFont typeface="Wingdings" charset="2"/>
              <a:buChar char="ü"/>
            </a:pPr>
            <a:r>
              <a:rPr lang="en-US" b="1" dirty="0" smtClean="0">
                <a:solidFill>
                  <a:srgbClr val="6B7D72"/>
                </a:solidFill>
              </a:rPr>
              <a:t>15 </a:t>
            </a:r>
            <a:r>
              <a:rPr lang="en-US" b="1" dirty="0">
                <a:solidFill>
                  <a:srgbClr val="6B7D72"/>
                </a:solidFill>
              </a:rPr>
              <a:t>mL for the </a:t>
            </a:r>
            <a:r>
              <a:rPr lang="en-US" b="1" dirty="0" smtClean="0">
                <a:solidFill>
                  <a:srgbClr val="6B7D72"/>
                </a:solidFill>
              </a:rPr>
              <a:t>tablespoonful</a:t>
            </a:r>
            <a:endParaRPr lang="en-US" dirty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It </a:t>
            </a:r>
            <a:r>
              <a:rPr lang="en-US" dirty="0"/>
              <a:t>should be noted that the capacities of </a:t>
            </a:r>
            <a:r>
              <a:rPr lang="en-US" dirty="0" smtClean="0"/>
              <a:t>household:</a:t>
            </a:r>
          </a:p>
          <a:p>
            <a:pPr algn="just">
              <a:buFont typeface="Wingdings" charset="2"/>
              <a:buChar char="ü"/>
            </a:pPr>
            <a:r>
              <a:rPr lang="en-US" dirty="0" smtClean="0"/>
              <a:t> Teaspoons </a:t>
            </a:r>
            <a:r>
              <a:rPr lang="en-US" dirty="0"/>
              <a:t>may vary from 3 to 7 </a:t>
            </a:r>
            <a:r>
              <a:rPr lang="en-US" dirty="0" smtClean="0"/>
              <a:t>mL</a:t>
            </a:r>
          </a:p>
          <a:p>
            <a:pPr algn="just">
              <a:buFont typeface="Wingdings" charset="2"/>
              <a:buChar char="ü"/>
            </a:pPr>
            <a:r>
              <a:rPr lang="en-US" dirty="0"/>
              <a:t> T</a:t>
            </a:r>
            <a:r>
              <a:rPr lang="en-US" dirty="0" smtClean="0"/>
              <a:t>ablespoons </a:t>
            </a:r>
            <a:r>
              <a:rPr lang="en-US" dirty="0"/>
              <a:t>may vary from 15 to 22 </a:t>
            </a:r>
            <a:r>
              <a:rPr lang="en-US" dirty="0" smtClean="0"/>
              <a:t>mL</a:t>
            </a:r>
            <a:endParaRPr lang="en-US" dirty="0"/>
          </a:p>
        </p:txBody>
      </p:sp>
      <p:pic>
        <p:nvPicPr>
          <p:cNvPr id="4" name="Picture 3" descr="Screen Shot 2015-10-18 at 12.43.36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779" y="2141365"/>
            <a:ext cx="4053091" cy="199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965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40000"/>
            <a:ext cx="8229600" cy="3937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According to the </a:t>
            </a:r>
            <a:r>
              <a:rPr lang="en-US" i="1" dirty="0">
                <a:solidFill>
                  <a:srgbClr val="FF0000"/>
                </a:solidFill>
              </a:rPr>
              <a:t>United States Pharmacopeia, </a:t>
            </a:r>
            <a:r>
              <a:rPr lang="en-US" dirty="0">
                <a:solidFill>
                  <a:srgbClr val="FF0000"/>
                </a:solidFill>
              </a:rPr>
              <a:t>‘‘For household purposes, an American Standard Teaspoon has been established by the American National Standards Institute as containing 4.93 </a:t>
            </a:r>
            <a:r>
              <a:rPr lang="en-US" dirty="0"/>
              <a:t>±</a:t>
            </a:r>
            <a:r>
              <a:rPr lang="en-US" dirty="0" smtClean="0">
                <a:solidFill>
                  <a:srgbClr val="FF0000"/>
                </a:solidFill>
              </a:rPr>
              <a:t>􏲍 </a:t>
            </a:r>
            <a:r>
              <a:rPr lang="en-US" dirty="0">
                <a:solidFill>
                  <a:srgbClr val="FF0000"/>
                </a:solidFill>
              </a:rPr>
              <a:t>0.24 </a:t>
            </a:r>
            <a:r>
              <a:rPr lang="en-US" dirty="0" smtClean="0">
                <a:solidFill>
                  <a:srgbClr val="FF0000"/>
                </a:solidFill>
              </a:rPr>
              <a:t>mL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36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8588"/>
            <a:ext cx="8229600" cy="357841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Any </a:t>
            </a:r>
            <a:r>
              <a:rPr lang="en-US" b="1" u="sng" dirty="0" smtClean="0"/>
              <a:t>dropper</a:t>
            </a:r>
            <a:r>
              <a:rPr lang="en-US" b="1" dirty="0" smtClean="0"/>
              <a:t>, </a:t>
            </a:r>
            <a:r>
              <a:rPr lang="en-US" b="1" u="sng" dirty="0" smtClean="0"/>
              <a:t>syringe</a:t>
            </a:r>
            <a:r>
              <a:rPr lang="en-US" b="1" dirty="0" smtClean="0"/>
              <a:t>, </a:t>
            </a:r>
            <a:r>
              <a:rPr lang="en-US" b="1" u="sng" dirty="0" smtClean="0"/>
              <a:t>medicine cup</a:t>
            </a:r>
            <a:r>
              <a:rPr lang="en-US" b="1" dirty="0" smtClean="0"/>
              <a:t>, </a:t>
            </a:r>
            <a:r>
              <a:rPr lang="en-US" b="1" u="sng" dirty="0" smtClean="0"/>
              <a:t>special spoon</a:t>
            </a:r>
            <a:r>
              <a:rPr lang="en-US" b="1" dirty="0" smtClean="0"/>
              <a:t>, or other device used to administer liquids should deliver 5 mL wherever a teaspoon calibration is indicated.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457380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drop as a unit of measure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Occasionally, the </a:t>
            </a:r>
            <a:r>
              <a:rPr lang="en-US" i="1" dirty="0"/>
              <a:t>drop </a:t>
            </a:r>
            <a:r>
              <a:rPr lang="en-US" dirty="0"/>
              <a:t>(abbreviated </a:t>
            </a:r>
            <a:r>
              <a:rPr lang="en-US" i="1" dirty="0" err="1"/>
              <a:t>gtt</a:t>
            </a:r>
            <a:r>
              <a:rPr lang="en-US" dirty="0"/>
              <a:t>) is used as a measure for small volumes of liquid </a:t>
            </a:r>
            <a:r>
              <a:rPr lang="en-US" dirty="0" smtClean="0"/>
              <a:t>medications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b="1" u="sng" dirty="0" smtClean="0"/>
              <a:t>A </a:t>
            </a:r>
            <a:r>
              <a:rPr lang="en-US" b="1" u="sng" dirty="0"/>
              <a:t>drop does not represent a definite quantity, because drops of different liquids vary greatly</a:t>
            </a:r>
            <a:r>
              <a:rPr lang="en-US" b="1" u="sng" dirty="0" smtClean="0"/>
              <a:t>.</a:t>
            </a:r>
          </a:p>
          <a:p>
            <a:endParaRPr lang="en-US" b="1" u="sng" dirty="0"/>
          </a:p>
          <a:p>
            <a:pPr algn="just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i="1" dirty="0"/>
              <a:t>United States Pharmacopeia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defines</a:t>
            </a:r>
            <a:r>
              <a:rPr lang="en-US" dirty="0"/>
              <a:t> the official medicine dropper as being constricted at the delivery end to a round opening with an external diameter of about 3 </a:t>
            </a:r>
            <a:r>
              <a:rPr lang="en-US" dirty="0" smtClean="0"/>
              <a:t>mm.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6130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65" y="2076824"/>
            <a:ext cx="5573059" cy="4519705"/>
          </a:xfrm>
        </p:spPr>
        <p:txBody>
          <a:bodyPr/>
          <a:lstStyle/>
          <a:p>
            <a:pPr algn="just"/>
            <a:r>
              <a:rPr lang="en-US" dirty="0"/>
              <a:t>The dropper, when held vertically, delivers water in drops, each of which weighs between 45 and 55 mg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Accordingly</a:t>
            </a:r>
            <a:r>
              <a:rPr lang="en-US" dirty="0"/>
              <a:t>, the official dropper is calibrated to deliver approximately 20 drops of water per </a:t>
            </a:r>
            <a:r>
              <a:rPr lang="en-US" dirty="0" smtClean="0"/>
              <a:t>milliliter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4" name="Picture 3" descr="2008_11_30_WaterDrops_273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345" y="2374526"/>
            <a:ext cx="216789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992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pharmacist counted 40 drops of a medication in filling a graduate cylinder to the 2.5-mL mark, how many drops per milliliter did the dropper deliver? </a:t>
            </a:r>
          </a:p>
          <a:p>
            <a:endParaRPr lang="en-US" dirty="0"/>
          </a:p>
        </p:txBody>
      </p:sp>
      <p:pic>
        <p:nvPicPr>
          <p:cNvPr id="4" name="Picture 3" descr="Screen Shot 2015-10-18 at 12.46.16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3022600"/>
            <a:ext cx="89535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965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‘1’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b="1" dirty="0"/>
              <a:t>A physician asks a pharmacist to calculate the dose of a cough syrup so that it may be safely administered </a:t>
            </a:r>
            <a:r>
              <a:rPr lang="en-US" b="1" dirty="0" err="1"/>
              <a:t>dropwise</a:t>
            </a:r>
            <a:r>
              <a:rPr lang="en-US" b="1" dirty="0"/>
              <a:t> to a child. The cough syrup contains the active ingredient dextromethorphan </a:t>
            </a:r>
            <a:r>
              <a:rPr lang="en-US" b="1" dirty="0" err="1"/>
              <a:t>HBr</a:t>
            </a:r>
            <a:r>
              <a:rPr lang="en-US" b="1" dirty="0"/>
              <a:t>, 30 mg/15 mL, in a 120-mL bottle. </a:t>
            </a:r>
            <a:endParaRPr lang="en-US" b="1" dirty="0" smtClean="0"/>
          </a:p>
          <a:p>
            <a:pPr algn="just"/>
            <a:endParaRPr lang="en-US" dirty="0"/>
          </a:p>
          <a:p>
            <a:pPr algn="just"/>
            <a:r>
              <a:rPr lang="en-US" b="1" dirty="0"/>
              <a:t>Based on the child’s weight and literature references, the pharmacist determines the dose of dextromethorphan </a:t>
            </a:r>
            <a:r>
              <a:rPr lang="en-US" b="1" dirty="0" err="1"/>
              <a:t>HBr</a:t>
            </a:r>
            <a:r>
              <a:rPr lang="en-US" b="1" dirty="0"/>
              <a:t> to be 1.5 mg for the child. </a:t>
            </a:r>
            <a:endParaRPr lang="en-US" b="1" dirty="0" smtClean="0"/>
          </a:p>
          <a:p>
            <a:pPr algn="just"/>
            <a:endParaRPr lang="en-US" dirty="0"/>
          </a:p>
          <a:p>
            <a:pPr algn="just"/>
            <a:r>
              <a:rPr lang="en-US" b="1" dirty="0"/>
              <a:t>The medicine dropper to be dispensed with the medication is calibrated by the pharmacist and shown to deliver 20 drops of the cough syrup per 1 </a:t>
            </a:r>
            <a:r>
              <a:rPr lang="en-US" b="1" dirty="0" err="1"/>
              <a:t>mL.</a:t>
            </a:r>
            <a:r>
              <a:rPr lang="en-US" b="1" dirty="0"/>
              <a:t> </a:t>
            </a:r>
            <a:endParaRPr lang="en-US" b="1" dirty="0" smtClean="0"/>
          </a:p>
          <a:p>
            <a:pPr algn="just"/>
            <a:endParaRPr lang="en-US" dirty="0"/>
          </a:p>
          <a:p>
            <a:pPr marL="0" indent="0" algn="ctr">
              <a:buNone/>
            </a:pPr>
            <a:r>
              <a:rPr lang="en-US" b="1" u="sng" dirty="0">
                <a:solidFill>
                  <a:srgbClr val="FF0000"/>
                </a:solidFill>
              </a:rPr>
              <a:t>Calculate the dose, in drops, for the child. </a:t>
            </a:r>
            <a:endParaRPr lang="en-US" u="sng" dirty="0">
              <a:solidFill>
                <a:srgbClr val="FF0000"/>
              </a:solidFill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4524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General dose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u="sng" dirty="0"/>
              <a:t>A pharmacist often needs to </a:t>
            </a:r>
            <a:r>
              <a:rPr lang="en-US" b="1" u="sng" dirty="0" smtClean="0"/>
              <a:t>calculate:</a:t>
            </a:r>
          </a:p>
          <a:p>
            <a:pPr algn="just">
              <a:buFont typeface="Wingdings" charset="2"/>
              <a:buChar char="ü"/>
            </a:pPr>
            <a:r>
              <a:rPr lang="en-US" dirty="0"/>
              <a:t> </a:t>
            </a:r>
            <a:r>
              <a:rPr lang="en-US" dirty="0" smtClean="0"/>
              <a:t>The size </a:t>
            </a:r>
            <a:r>
              <a:rPr lang="en-US" dirty="0"/>
              <a:t>of a </a:t>
            </a:r>
            <a:r>
              <a:rPr lang="en-US" dirty="0" smtClean="0"/>
              <a:t>dose</a:t>
            </a:r>
          </a:p>
          <a:p>
            <a:pPr algn="just">
              <a:buFont typeface="Wingdings" charset="2"/>
              <a:buChar char="ü"/>
            </a:pPr>
            <a:r>
              <a:rPr lang="en-US" dirty="0"/>
              <a:t> </a:t>
            </a:r>
            <a:r>
              <a:rPr lang="en-US" dirty="0" smtClean="0"/>
              <a:t> The </a:t>
            </a:r>
            <a:r>
              <a:rPr lang="en-US" dirty="0"/>
              <a:t>number of </a:t>
            </a:r>
            <a:r>
              <a:rPr lang="en-US" dirty="0" smtClean="0"/>
              <a:t>doses</a:t>
            </a:r>
            <a:endParaRPr lang="en-US" dirty="0"/>
          </a:p>
          <a:p>
            <a:pPr algn="just">
              <a:buFont typeface="Wingdings" charset="2"/>
              <a:buChar char="ü"/>
            </a:pPr>
            <a:r>
              <a:rPr lang="en-US" dirty="0" smtClean="0"/>
              <a:t>or </a:t>
            </a:r>
            <a:r>
              <a:rPr lang="en-US" dirty="0"/>
              <a:t>the total quantity of medication to dispense</a:t>
            </a:r>
            <a:r>
              <a:rPr lang="en-US" dirty="0" smtClean="0"/>
              <a:t>.</a:t>
            </a:r>
          </a:p>
          <a:p>
            <a:pPr algn="just">
              <a:buFont typeface="Wingdings" charset="2"/>
              <a:buChar char="ü"/>
            </a:pPr>
            <a:endParaRPr lang="en-US" dirty="0" smtClean="0"/>
          </a:p>
          <a:p>
            <a:pPr algn="just"/>
            <a:endParaRPr lang="en-US" dirty="0"/>
          </a:p>
        </p:txBody>
      </p:sp>
      <p:pic>
        <p:nvPicPr>
          <p:cNvPr id="4" name="Picture 3" descr="Screen Shot 2015-10-18 at 12.47.03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294" y="4157796"/>
            <a:ext cx="5230557" cy="110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83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/>
              <a:t>The dose response of individuals varies </a:t>
            </a:r>
            <a:r>
              <a:rPr lang="en-US" b="1" u="sng" dirty="0" smtClean="0"/>
              <a:t>and </a:t>
            </a:r>
            <a:r>
              <a:rPr lang="en-US" b="1" u="sng" dirty="0"/>
              <a:t>may require dosage adjustment in a given patient. </a:t>
            </a:r>
            <a:endParaRPr lang="en-US" b="1" u="sng" dirty="0" smtClean="0"/>
          </a:p>
          <a:p>
            <a:endParaRPr lang="en-US" dirty="0"/>
          </a:p>
          <a:p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Many </a:t>
            </a:r>
            <a:r>
              <a:rPr lang="en-US" dirty="0"/>
              <a:t>anticancer drugs are administered </a:t>
            </a:r>
            <a:r>
              <a:rPr lang="en-US" i="1" dirty="0"/>
              <a:t>cyclically</a:t>
            </a:r>
            <a:r>
              <a:rPr lang="en-US" dirty="0"/>
              <a:t>, usually for 21 to 28 days, with a rest period between dosing cycles to allow recovery from the toxic effects of the drugs. </a:t>
            </a:r>
          </a:p>
        </p:txBody>
      </p:sp>
    </p:spTree>
    <p:extLst>
      <p:ext uri="{BB962C8B-B14F-4D97-AF65-F5344CB8AC3E}">
        <p14:creationId xmlns:p14="http://schemas.microsoft.com/office/powerpoint/2010/main" val="4279011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these </a:t>
            </a:r>
            <a:r>
              <a:rPr lang="is-IS" dirty="0" smtClean="0"/>
              <a:t>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If the dose of a drug is 200 mg, how many doses are contained in 10 g? 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dirty="0"/>
              <a:t>If 1 tablespoon is prescribed as the dose, approximately how many doses will be contained in 1 pint </a:t>
            </a:r>
            <a:r>
              <a:rPr lang="en-US" dirty="0" smtClean="0"/>
              <a:t>of </a:t>
            </a:r>
            <a:r>
              <a:rPr lang="en-US" dirty="0"/>
              <a:t>the medicine? 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r>
              <a:rPr lang="en-US" dirty="0"/>
              <a:t>If the dose of a drug is 50 </a:t>
            </a:r>
            <a:r>
              <a:rPr lang="en-US" dirty="0" smtClean="0"/>
              <a:t>micro􏱐gram, </a:t>
            </a:r>
            <a:r>
              <a:rPr lang="en-US" dirty="0"/>
              <a:t>how many doses are contained in 0.020 g? 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6830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Example Calculations of the Size of a Dose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How many </a:t>
            </a:r>
            <a:r>
              <a:rPr lang="en-US" dirty="0" err="1"/>
              <a:t>teaspoonfuls</a:t>
            </a:r>
            <a:r>
              <a:rPr lang="en-US" dirty="0"/>
              <a:t> would be prescribed in each dose of an elixir if 180 mL contained 18 doses? 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dirty="0"/>
              <a:t>How many drops would be prescribed in each dose of a liquid medicine if 15 mL contained 60 doses? The dispensing dropper calibrates 32 drops/</a:t>
            </a:r>
            <a:r>
              <a:rPr lang="en-US" dirty="0" err="1"/>
              <a:t>mL.</a:t>
            </a:r>
            <a:r>
              <a:rPr lang="en-US" dirty="0"/>
              <a:t> 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4" name="Picture 3" descr="Screen Shot 2015-10-18 at 12.48.10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656" y="5146322"/>
            <a:ext cx="3390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01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/>
              <a:t>Example Calculations of the Total Quantity of Product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>
                <a:latin typeface="Calibri"/>
                <a:cs typeface="Calibri"/>
              </a:rPr>
              <a:t>How many milliliters of a liquid medicine would provide a patient with 2 </a:t>
            </a:r>
            <a:r>
              <a:rPr lang="en-US" dirty="0" err="1">
                <a:latin typeface="Calibri"/>
                <a:cs typeface="Calibri"/>
              </a:rPr>
              <a:t>tablespoonfuls</a:t>
            </a:r>
            <a:r>
              <a:rPr lang="en-US" dirty="0">
                <a:latin typeface="Calibri"/>
                <a:cs typeface="Calibri"/>
              </a:rPr>
              <a:t> twice a day for 8 days? </a:t>
            </a:r>
          </a:p>
          <a:p>
            <a:pPr algn="just"/>
            <a:endParaRPr lang="en-US" dirty="0" smtClean="0">
              <a:latin typeface="Calibri"/>
              <a:cs typeface="Calibri"/>
            </a:endParaRPr>
          </a:p>
          <a:p>
            <a:pPr algn="just"/>
            <a:endParaRPr lang="en-US" dirty="0">
              <a:latin typeface="Calibri"/>
              <a:cs typeface="Calibri"/>
            </a:endParaRPr>
          </a:p>
          <a:p>
            <a:pPr algn="just"/>
            <a:r>
              <a:rPr lang="en-US" dirty="0">
                <a:latin typeface="Calibri"/>
                <a:cs typeface="Calibri"/>
              </a:rPr>
              <a:t>How many milliliters of a mixture would provide a patient with a teaspoonful dose to be taken three times a day for 16 days? </a:t>
            </a:r>
          </a:p>
          <a:p>
            <a:pPr algn="just"/>
            <a:endParaRPr lang="en-US" dirty="0" smtClean="0">
              <a:latin typeface="Calibri"/>
              <a:cs typeface="Calibri"/>
            </a:endParaRPr>
          </a:p>
          <a:p>
            <a:pPr algn="just"/>
            <a:r>
              <a:rPr lang="en-US" dirty="0">
                <a:latin typeface="Calibri"/>
                <a:cs typeface="Calibri"/>
              </a:rPr>
              <a:t>How many grams of a drug will be needed to prepare 72 dosage forms if each is to contain 30 mg? </a:t>
            </a:r>
            <a:endParaRPr lang="en-US" dirty="0" smtClean="0">
              <a:latin typeface="Calibri"/>
              <a:cs typeface="Calibri"/>
            </a:endParaRPr>
          </a:p>
          <a:p>
            <a:pPr algn="just"/>
            <a:endParaRPr lang="en-US" dirty="0">
              <a:latin typeface="Calibri"/>
              <a:cs typeface="Calibri"/>
            </a:endParaRPr>
          </a:p>
          <a:p>
            <a:pPr algn="just"/>
            <a:r>
              <a:rPr lang="en-US" dirty="0">
                <a:latin typeface="Calibri"/>
                <a:cs typeface="Calibri"/>
              </a:rPr>
              <a:t>It takes approximately 4 g of ointment to cover an adult patient’s leg. If a physician prescribes an ointment for a patient with total leg eczema to be applied twice a day for 1 week, which of the following product sizes should be dispensed: 15 g, 30 g, or 60 g? </a:t>
            </a:r>
          </a:p>
          <a:p>
            <a:pPr algn="just"/>
            <a:endParaRPr lang="en-US" dirty="0">
              <a:latin typeface="Calibri"/>
              <a:cs typeface="Calibri"/>
            </a:endParaRPr>
          </a:p>
          <a:p>
            <a:pPr algn="just"/>
            <a:endParaRPr lang="en-US" dirty="0">
              <a:latin typeface="Calibri"/>
              <a:cs typeface="Calibri"/>
            </a:endParaRPr>
          </a:p>
        </p:txBody>
      </p:sp>
      <p:pic>
        <p:nvPicPr>
          <p:cNvPr id="4" name="Picture 3" descr="Screen Shot 2015-10-18 at 12.48.58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799" y="2470150"/>
            <a:ext cx="51689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357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Additional Examples of Calculations of Dose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If 0.050 g of a substance is used in preparing 125 tablets, how many micrograms are represented in each tablet?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If a preparation contains 5 g of a drug in 500 mL, how many grams are contained in each tablespoon- </a:t>
            </a:r>
            <a:r>
              <a:rPr lang="en-US" dirty="0" err="1"/>
              <a:t>ful</a:t>
            </a:r>
            <a:r>
              <a:rPr lang="en-US" dirty="0"/>
              <a:t> dose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many milligrams each of hydrocodone </a:t>
            </a:r>
            <a:r>
              <a:rPr lang="en-US" dirty="0" err="1"/>
              <a:t>bitartrate</a:t>
            </a:r>
            <a:r>
              <a:rPr lang="en-US" dirty="0"/>
              <a:t> and </a:t>
            </a:r>
            <a:r>
              <a:rPr lang="en-US" dirty="0" err="1"/>
              <a:t>guaifenesin</a:t>
            </a:r>
            <a:r>
              <a:rPr lang="en-US" dirty="0"/>
              <a:t> will be contained in each dose of the following prescription? </a:t>
            </a:r>
          </a:p>
          <a:p>
            <a:pPr marL="0" indent="0">
              <a:buNone/>
            </a:pPr>
            <a:r>
              <a:rPr lang="en-US" dirty="0"/>
              <a:t>Hydrocodone </a:t>
            </a:r>
            <a:r>
              <a:rPr lang="en-US" dirty="0" err="1" smtClean="0"/>
              <a:t>Bitartrate</a:t>
            </a:r>
            <a:r>
              <a:rPr lang="en-US" dirty="0" smtClean="0"/>
              <a:t>        0.12g</a:t>
            </a:r>
          </a:p>
          <a:p>
            <a:pPr marL="0" indent="0">
              <a:buNone/>
            </a:pPr>
            <a:r>
              <a:rPr lang="en-US" dirty="0" err="1" smtClean="0"/>
              <a:t>Guaifenesin</a:t>
            </a:r>
            <a:r>
              <a:rPr lang="en-US" dirty="0" smtClean="0"/>
              <a:t>                          2.4 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Cherry Syrup </a:t>
            </a:r>
            <a:r>
              <a:rPr lang="en-US" dirty="0" smtClean="0"/>
              <a:t>ad                  120 mL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Sig. Teaspoonful for cough.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4845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How many grams of a drug substance are required to make 120 mL of a solution each teaspoonful of which contains 3 mg of the drug substance? 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dirty="0"/>
              <a:t>A physician ordered 500-mg capsules of tetracycline to be taken twice a day for 10 days. How many total grams of tetracycline would be prescribed?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4930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Dosing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u="sng" dirty="0" smtClean="0"/>
              <a:t>Low-Dose and High- Dose Therapies</a:t>
            </a:r>
          </a:p>
          <a:p>
            <a:pPr marL="0" indent="0" algn="ctr">
              <a:buNone/>
            </a:pPr>
            <a:endParaRPr lang="en-US" b="1" u="sng" dirty="0"/>
          </a:p>
          <a:p>
            <a:pPr marL="0" indent="0" algn="ctr">
              <a:buNone/>
            </a:pPr>
            <a:r>
              <a:rPr lang="en-US" dirty="0"/>
              <a:t>The administration of doses that are much smaller or much larger than the </a:t>
            </a:r>
            <a:r>
              <a:rPr lang="en-US" i="1" dirty="0"/>
              <a:t>usual dose </a:t>
            </a:r>
            <a:r>
              <a:rPr lang="en-US" dirty="0"/>
              <a:t>of a drug </a:t>
            </a:r>
          </a:p>
          <a:p>
            <a:pPr marL="0" indent="0" algn="ctr">
              <a:buNone/>
            </a:pPr>
            <a:endParaRPr lang="en-US" b="1" u="sng" dirty="0" smtClean="0"/>
          </a:p>
          <a:p>
            <a:endParaRPr lang="en-US" dirty="0"/>
          </a:p>
          <a:p>
            <a:pPr marL="0" indent="0" algn="just">
              <a:buNone/>
            </a:pPr>
            <a:r>
              <a:rPr lang="ar-SA" dirty="0" smtClean="0"/>
              <a:t>ِِ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Example (1): </a:t>
            </a:r>
            <a:r>
              <a:rPr lang="en-US" dirty="0" smtClean="0"/>
              <a:t>The </a:t>
            </a:r>
            <a:r>
              <a:rPr lang="en-US" dirty="0"/>
              <a:t>use of aspirin in 81-mg amounts (rather than the usual dose of 325 mg) to lower the risk of heart attack and clot-related stroke. </a:t>
            </a: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Example (2):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use of low-dose postmenopausal hormone therapy, in which doses often 50% smaller than standard doses are administered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Example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(3): </a:t>
            </a:r>
            <a:r>
              <a:rPr lang="en-US" dirty="0" smtClean="0"/>
              <a:t>High</a:t>
            </a:r>
            <a:r>
              <a:rPr lang="en-US" dirty="0"/>
              <a:t>-dose therapy is commonly associated with the chemotherapeutic treatment of cancer, in which there is an attempt, through increased dose intensity, to kill tumor cells.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2616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If a patient is changed from a daily standard-dose postmenopausal product containing 0.625 mg of conjugated estrogens (CE) to a low-dose formulation containing 0.35 mg CE, how many milligrams less of CE would the patient take per week?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19677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Fixed-Dose Combination Products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/>
              <a:t>A variety of prescription and nonprescription products are available containing two or more therapeutic agents in fixed-dose combinations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An advantage of combination products is that two or more needed drugs may be taken in a single dose, which may </a:t>
            </a:r>
            <a:r>
              <a:rPr lang="en-US" dirty="0" smtClean="0"/>
              <a:t>be: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 </a:t>
            </a:r>
            <a:r>
              <a:rPr lang="en-US" dirty="0"/>
              <a:t>more </a:t>
            </a:r>
            <a:r>
              <a:rPr lang="en-US" dirty="0" smtClean="0"/>
              <a:t>convenient</a:t>
            </a:r>
            <a:endParaRPr lang="en-US" dirty="0"/>
          </a:p>
          <a:p>
            <a:pPr>
              <a:buFont typeface="Wingdings" charset="2"/>
              <a:buChar char="ü"/>
            </a:pPr>
            <a:r>
              <a:rPr lang="en-US" dirty="0" smtClean="0"/>
              <a:t> enhance compliance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 less expensive </a:t>
            </a:r>
          </a:p>
          <a:p>
            <a:pPr>
              <a:buFont typeface="Wingdings" charset="2"/>
              <a:buChar char="ü"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A disadvantage is the relative inflexibility in dosing compared with individual drug dosing. </a:t>
            </a:r>
          </a:p>
        </p:txBody>
      </p:sp>
    </p:spTree>
    <p:extLst>
      <p:ext uri="{BB962C8B-B14F-4D97-AF65-F5344CB8AC3E}">
        <p14:creationId xmlns:p14="http://schemas.microsoft.com/office/powerpoint/2010/main" val="422280339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7059"/>
            <a:ext cx="8229600" cy="5729941"/>
          </a:xfrm>
        </p:spPr>
        <p:txBody>
          <a:bodyPr>
            <a:normAutofit/>
          </a:bodyPr>
          <a:lstStyle/>
          <a:p>
            <a:pPr algn="just"/>
            <a:endParaRPr lang="en-US" dirty="0"/>
          </a:p>
          <a:p>
            <a:pPr algn="just"/>
            <a:r>
              <a:rPr lang="en-US" b="1" dirty="0" smtClean="0">
                <a:solidFill>
                  <a:srgbClr val="394350"/>
                </a:solidFill>
              </a:rPr>
              <a:t>For example</a:t>
            </a:r>
            <a:r>
              <a:rPr lang="en-US" dirty="0" smtClean="0"/>
              <a:t>: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capsules </a:t>
            </a:r>
            <a:r>
              <a:rPr lang="en-US" dirty="0"/>
              <a:t>containing amlodipine and benazepril </a:t>
            </a:r>
            <a:r>
              <a:rPr lang="en-US" dirty="0" err="1"/>
              <a:t>HCl</a:t>
            </a:r>
            <a:r>
              <a:rPr lang="en-US" dirty="0"/>
              <a:t> (LOTREL), two drugs used in the treatment of hypertension, are available in strengths of 2.5 mg/10 mg, 5 mg/ 10 mg, 5 mg/20 mg, and 10 mg/20 mg.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8385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Valsartan and hydrochlorothiazide tablets are available separately or in combination in strengths </a:t>
            </a:r>
            <a:r>
              <a:rPr lang="en-US" dirty="0" smtClean="0"/>
              <a:t>of:</a:t>
            </a:r>
          </a:p>
          <a:p>
            <a:pPr algn="just">
              <a:buFont typeface="Wingdings" charset="2"/>
              <a:buChar char="ü"/>
            </a:pPr>
            <a:r>
              <a:rPr lang="en-US" dirty="0" smtClean="0"/>
              <a:t>80 mg/12.5 mg</a:t>
            </a:r>
          </a:p>
          <a:p>
            <a:pPr algn="just">
              <a:buFont typeface="Wingdings" charset="2"/>
              <a:buChar char="ü"/>
            </a:pPr>
            <a:r>
              <a:rPr lang="en-US" dirty="0" smtClean="0"/>
              <a:t>160 mg/12.5 mg</a:t>
            </a:r>
          </a:p>
          <a:p>
            <a:pPr algn="just">
              <a:buFont typeface="Wingdings" charset="2"/>
              <a:buChar char="ü"/>
            </a:pPr>
            <a:r>
              <a:rPr lang="en-US" dirty="0" smtClean="0"/>
              <a:t>160 </a:t>
            </a:r>
            <a:r>
              <a:rPr lang="en-US" dirty="0"/>
              <a:t>mg/25 </a:t>
            </a:r>
            <a:r>
              <a:rPr lang="en-US" dirty="0" smtClean="0"/>
              <a:t>mg.</a:t>
            </a:r>
          </a:p>
          <a:p>
            <a:pPr algn="just">
              <a:buFont typeface="Wingdings" charset="2"/>
              <a:buChar char="ü"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If </a:t>
            </a:r>
            <a:r>
              <a:rPr lang="en-US" dirty="0"/>
              <a:t>a patient was receiving the lowest-dose combination product and the physician wished to double the dose of hydrochlorothiazide, </a:t>
            </a:r>
            <a:r>
              <a:rPr lang="en-US" b="1" dirty="0"/>
              <a:t>what is the option? </a:t>
            </a: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/>
              <a:t>An additional prescription for 12.5 mg of hydrochlorothiazide or individual prescriptions for 80 mg of valsartan and 25 mg of hydrochlorothiazide may be written </a:t>
            </a:r>
          </a:p>
          <a:p>
            <a:pPr marL="0" indent="0" algn="ctr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346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1-10 at 10.32.28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347" y="646205"/>
            <a:ext cx="69723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272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Splitting Tablets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82" y="2500779"/>
            <a:ext cx="3022600" cy="2349500"/>
          </a:xfrm>
          <a:prstGeom prst="rect">
            <a:avLst/>
          </a:prstGeom>
        </p:spPr>
      </p:pic>
      <p:pic>
        <p:nvPicPr>
          <p:cNvPr id="5" name="Picture 4" descr="images-2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647" y="1910977"/>
            <a:ext cx="2540000" cy="3200400"/>
          </a:xfrm>
          <a:prstGeom prst="rect">
            <a:avLst/>
          </a:prstGeom>
        </p:spPr>
      </p:pic>
      <p:pic>
        <p:nvPicPr>
          <p:cNvPr id="6" name="Picture 5" descr="images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47" y="4248150"/>
            <a:ext cx="3810000" cy="2133600"/>
          </a:xfrm>
          <a:prstGeom prst="rect">
            <a:avLst/>
          </a:prstGeom>
        </p:spPr>
      </p:pic>
      <p:pic>
        <p:nvPicPr>
          <p:cNvPr id="7" name="Picture 6" descr="images-1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79" y="1524000"/>
            <a:ext cx="29083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267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A patient attempted to split in half 20-mg </a:t>
            </a:r>
            <a:r>
              <a:rPr lang="en-US" dirty="0" err="1"/>
              <a:t>unscored</a:t>
            </a:r>
            <a:r>
              <a:rPr lang="en-US" dirty="0"/>
              <a:t> tablets of a drug, resulting in ‘‘half-tablets’’ differing by 1.5 mg in drug content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ctr"/>
            <a:r>
              <a:rPr lang="en-US" dirty="0" smtClean="0"/>
              <a:t> </a:t>
            </a:r>
            <a:r>
              <a:rPr lang="en-US" dirty="0"/>
              <a:t>Assuming a whole tablet was uniform in drug content, </a:t>
            </a:r>
            <a:r>
              <a:rPr lang="en-US" b="1" u="sng" dirty="0"/>
              <a:t>calculate the amount of drug in each ‘‘half tablet.’’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2375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Special Dosing Regimens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Certain drugs have unique dosing regimens. Among them are chemotherapeutic agents </a:t>
            </a:r>
            <a:r>
              <a:rPr lang="en-US" dirty="0" smtClean="0"/>
              <a:t>and </a:t>
            </a:r>
            <a:r>
              <a:rPr lang="en-US" dirty="0"/>
              <a:t>oral contraceptives. 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Re - contraceptives: The </a:t>
            </a:r>
            <a:r>
              <a:rPr lang="en-US" dirty="0"/>
              <a:t>prescribed regimen is based on a 28-day dosing cycle of 21 consecutive days of tablets containing a combination of estrogenic and </a:t>
            </a:r>
            <a:r>
              <a:rPr lang="en-US" dirty="0" err="1"/>
              <a:t>progestational</a:t>
            </a:r>
            <a:r>
              <a:rPr lang="en-US" dirty="0"/>
              <a:t> drugs followed by 7 consecutive days of tablets containing nondrug material. 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6823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ontraceptive-pills-teens-bones-dense_20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906"/>
            <a:ext cx="9144000" cy="607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2961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/>
              <a:t>The ORTHO TRI-CYCLEN LO 28-day regimen consists </a:t>
            </a:r>
            <a:r>
              <a:rPr lang="en-US" dirty="0" smtClean="0"/>
              <a:t>of:</a:t>
            </a:r>
          </a:p>
          <a:p>
            <a:pPr algn="just">
              <a:buFont typeface="Wingdings" charset="2"/>
              <a:buChar char="ü"/>
            </a:pPr>
            <a:r>
              <a:rPr lang="en-US" dirty="0" err="1" smtClean="0"/>
              <a:t>norgestimate</a:t>
            </a:r>
            <a:r>
              <a:rPr lang="en-US" dirty="0" smtClean="0"/>
              <a:t> </a:t>
            </a:r>
            <a:r>
              <a:rPr lang="en-US" dirty="0"/>
              <a:t>(N</a:t>
            </a:r>
            <a:r>
              <a:rPr lang="en-US" dirty="0" smtClean="0"/>
              <a:t>)</a:t>
            </a:r>
            <a:endParaRPr lang="en-US" dirty="0"/>
          </a:p>
          <a:p>
            <a:pPr algn="just">
              <a:buFont typeface="Wingdings" charset="2"/>
              <a:buChar char="ü"/>
            </a:pPr>
            <a:r>
              <a:rPr lang="en-US" dirty="0" err="1" smtClean="0"/>
              <a:t>ethinyl</a:t>
            </a:r>
            <a:r>
              <a:rPr lang="en-US" dirty="0" smtClean="0"/>
              <a:t> </a:t>
            </a:r>
            <a:r>
              <a:rPr lang="en-US" dirty="0"/>
              <a:t>estradiol (EE</a:t>
            </a:r>
            <a:r>
              <a:rPr lang="en-US" dirty="0" smtClean="0"/>
              <a:t>)</a:t>
            </a:r>
            <a:endParaRPr lang="en-US" dirty="0"/>
          </a:p>
          <a:p>
            <a:pPr algn="just">
              <a:buFont typeface="Wingdings" charset="2"/>
              <a:buChar char="ü"/>
            </a:pPr>
            <a:r>
              <a:rPr lang="en-US" dirty="0" err="1" smtClean="0"/>
              <a:t>nonmedicated</a:t>
            </a:r>
            <a:r>
              <a:rPr lang="en-US" dirty="0" smtClean="0"/>
              <a:t> </a:t>
            </a:r>
            <a:r>
              <a:rPr lang="en-US" dirty="0"/>
              <a:t>tablets as follows: 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dirty="0"/>
              <a:t>7 white tablets containing 0.18 mg (N) 􏲱 0.025 mg (EE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7 light blue tablets containing 0.215 mg (N) 􏲱 0.025 mg (EE</a:t>
            </a:r>
            <a:r>
              <a:rPr lang="en-US" dirty="0" smtClean="0"/>
              <a:t>) </a:t>
            </a:r>
          </a:p>
          <a:p>
            <a:pPr algn="just"/>
            <a:r>
              <a:rPr lang="en-US" dirty="0" smtClean="0"/>
              <a:t>7 </a:t>
            </a:r>
            <a:r>
              <a:rPr lang="en-US" dirty="0"/>
              <a:t>dark blue tablets containing 0.25 mg (N) 􏲱 0.025 mg (EE</a:t>
            </a:r>
            <a:r>
              <a:rPr lang="en-US" dirty="0" smtClean="0"/>
              <a:t>)</a:t>
            </a:r>
          </a:p>
          <a:p>
            <a:pPr algn="just"/>
            <a:r>
              <a:rPr lang="en-US" dirty="0" smtClean="0"/>
              <a:t>7 </a:t>
            </a:r>
            <a:r>
              <a:rPr lang="en-US" dirty="0"/>
              <a:t>green tablets containing 0 mg (N) 􏲱 0 mg (EE</a:t>
            </a:r>
            <a:r>
              <a:rPr lang="en-US" dirty="0" smtClean="0"/>
              <a:t>)</a:t>
            </a:r>
            <a:endParaRPr lang="en-US" dirty="0"/>
          </a:p>
          <a:p>
            <a:pPr algn="just"/>
            <a:endParaRPr lang="en-US" dirty="0"/>
          </a:p>
          <a:p>
            <a:pPr marL="0" indent="0" algn="ctr">
              <a:buNone/>
            </a:pPr>
            <a:r>
              <a:rPr lang="en-US" b="1" u="sng" dirty="0"/>
              <a:t>How many milligrams each of </a:t>
            </a:r>
            <a:r>
              <a:rPr lang="en-US" b="1" u="sng" dirty="0" err="1"/>
              <a:t>norgestimate</a:t>
            </a:r>
            <a:r>
              <a:rPr lang="en-US" b="1" u="sng" dirty="0"/>
              <a:t> and </a:t>
            </a:r>
            <a:r>
              <a:rPr lang="en-US" b="1" u="sng" dirty="0" err="1"/>
              <a:t>ethinyl</a:t>
            </a:r>
            <a:r>
              <a:rPr lang="en-US" b="1" u="sng" dirty="0"/>
              <a:t> estradiol are taken during each 28-day cycle?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83297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question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The following regimen for oral prednisone is prescribed for a patient: </a:t>
            </a:r>
            <a:endParaRPr lang="en-US" dirty="0" smtClean="0"/>
          </a:p>
          <a:p>
            <a:r>
              <a:rPr lang="en-US" dirty="0" smtClean="0"/>
              <a:t>50 </a:t>
            </a:r>
            <a:r>
              <a:rPr lang="en-US" dirty="0"/>
              <a:t>mg</a:t>
            </a:r>
            <a:r>
              <a:rPr lang="en-US" dirty="0" smtClean="0"/>
              <a:t>/day     10 days</a:t>
            </a:r>
            <a:endParaRPr lang="en-US" dirty="0"/>
          </a:p>
          <a:p>
            <a:r>
              <a:rPr lang="en-US" dirty="0" smtClean="0"/>
              <a:t>25 </a:t>
            </a:r>
            <a:r>
              <a:rPr lang="en-US" dirty="0"/>
              <a:t>mg/day </a:t>
            </a:r>
            <a:r>
              <a:rPr lang="en-US" dirty="0" smtClean="0"/>
              <a:t>    10 days</a:t>
            </a:r>
            <a:endParaRPr lang="en-US" dirty="0"/>
          </a:p>
          <a:p>
            <a:r>
              <a:rPr lang="en-US" dirty="0" smtClean="0"/>
              <a:t>12.5 </a:t>
            </a:r>
            <a:r>
              <a:rPr lang="en-US" dirty="0"/>
              <a:t>mg/</a:t>
            </a:r>
            <a:r>
              <a:rPr lang="en-US" dirty="0" smtClean="0"/>
              <a:t>day  </a:t>
            </a:r>
            <a:r>
              <a:rPr lang="en-US" dirty="0"/>
              <a:t>10 </a:t>
            </a:r>
            <a:r>
              <a:rPr lang="en-US" dirty="0" smtClean="0"/>
              <a:t>days</a:t>
            </a:r>
            <a:endParaRPr lang="en-US" dirty="0"/>
          </a:p>
          <a:p>
            <a:r>
              <a:rPr lang="en-US" dirty="0" smtClean="0"/>
              <a:t>5 </a:t>
            </a:r>
            <a:r>
              <a:rPr lang="en-US" dirty="0"/>
              <a:t>mg/day </a:t>
            </a:r>
            <a:r>
              <a:rPr lang="en-US" dirty="0" smtClean="0"/>
              <a:t>      10 weeks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u="sng" dirty="0" smtClean="0"/>
              <a:t>How </a:t>
            </a:r>
            <a:r>
              <a:rPr lang="en-US" b="1" u="sng" dirty="0"/>
              <a:t>many scored 25-mg tablets and how many 5-mg tablets should be dispensed to meet the dosing requirements?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96027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/>
              <a:t>Prior </a:t>
            </a:r>
            <a:r>
              <a:rPr lang="en-US" dirty="0"/>
              <a:t>to a colonoscopy, a patient is </a:t>
            </a:r>
            <a:r>
              <a:rPr lang="en-US" dirty="0" smtClean="0"/>
              <a:t>instructed </a:t>
            </a:r>
            <a:r>
              <a:rPr lang="en-US" dirty="0"/>
              <a:t>to take OSMOPREP tablets each of which contains 1.102 g sodium phosphate monobasic </a:t>
            </a:r>
            <a:r>
              <a:rPr lang="en-US" dirty="0" smtClean="0"/>
              <a:t>monohydrate </a:t>
            </a:r>
            <a:r>
              <a:rPr lang="en-US" dirty="0"/>
              <a:t>and 0.398 g </a:t>
            </a:r>
            <a:r>
              <a:rPr lang="en-US" dirty="0" smtClean="0"/>
              <a:t>sodium </a:t>
            </a:r>
            <a:r>
              <a:rPr lang="en-US" dirty="0"/>
              <a:t>phosphate dibasic anhydrous. </a:t>
            </a:r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b="1" u="sng" dirty="0" smtClean="0"/>
              <a:t>The </a:t>
            </a:r>
            <a:r>
              <a:rPr lang="en-US" b="1" u="sng" dirty="0"/>
              <a:t>dose is: </a:t>
            </a:r>
          </a:p>
          <a:p>
            <a:r>
              <a:rPr lang="en-US" i="1" dirty="0"/>
              <a:t>The evening before the procedure: </a:t>
            </a:r>
            <a:r>
              <a:rPr lang="en-US" dirty="0"/>
              <a:t>4 </a:t>
            </a:r>
            <a:r>
              <a:rPr lang="en-US" dirty="0" smtClean="0"/>
              <a:t>tablets </a:t>
            </a:r>
            <a:r>
              <a:rPr lang="en-US" dirty="0"/>
              <a:t>with 8 ounces of clear liquids every 15 minutes for 5 </a:t>
            </a:r>
            <a:r>
              <a:rPr lang="en-US" dirty="0" smtClean="0"/>
              <a:t>cycles</a:t>
            </a:r>
            <a:endParaRPr lang="en-US" dirty="0"/>
          </a:p>
          <a:p>
            <a:r>
              <a:rPr lang="en-US" i="1" dirty="0" smtClean="0"/>
              <a:t>Starting </a:t>
            </a:r>
            <a:r>
              <a:rPr lang="en-US" i="1" dirty="0"/>
              <a:t>3 to 5 hours before the procedure: </a:t>
            </a:r>
            <a:r>
              <a:rPr lang="en-US" dirty="0"/>
              <a:t>4 tablets with 8 ounces of clear liquids every 15 minutes for 3 cycles. </a:t>
            </a:r>
            <a:endParaRPr lang="en-US" dirty="0" smtClean="0"/>
          </a:p>
          <a:p>
            <a:endParaRPr lang="en-US" dirty="0"/>
          </a:p>
          <a:p>
            <a:pPr algn="ctr"/>
            <a:r>
              <a:rPr lang="en-US" u="sng" dirty="0"/>
              <a:t>How many tablets, how much liquid, and how much total sodium phosphates are taken? </a:t>
            </a:r>
          </a:p>
          <a:p>
            <a:endParaRPr lang="en-US" dirty="0"/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8 tablets</a:t>
            </a:r>
            <a:r>
              <a:rPr lang="en-US" dirty="0"/>
              <a:t>,</a:t>
            </a:r>
            <a:r>
              <a:rPr lang="en-US" dirty="0" smtClean="0"/>
              <a:t>16 ounces liquid, 2g sodium phosphates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16 </a:t>
            </a:r>
            <a:r>
              <a:rPr lang="en-US" dirty="0"/>
              <a:t>tablets, 1000 mL liquid, </a:t>
            </a:r>
            <a:r>
              <a:rPr lang="en-US" dirty="0" smtClean="0"/>
              <a:t>32 g sodium </a:t>
            </a:r>
            <a:r>
              <a:rPr lang="en-US" dirty="0"/>
              <a:t>phosphates </a:t>
            </a:r>
            <a:endParaRPr lang="en-US" dirty="0" smtClean="0"/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32 </a:t>
            </a:r>
            <a:r>
              <a:rPr lang="en-US" dirty="0"/>
              <a:t>tablets, 1 quart liquid, 40 g sodium phosphates </a:t>
            </a:r>
            <a:endParaRPr lang="en-US" dirty="0" smtClean="0"/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32 </a:t>
            </a:r>
            <a:r>
              <a:rPr lang="en-US" dirty="0"/>
              <a:t>tablets, 0.5 gallon liquid, 48 g </a:t>
            </a:r>
            <a:r>
              <a:rPr lang="en-US" dirty="0" smtClean="0"/>
              <a:t>sodium </a:t>
            </a:r>
            <a:r>
              <a:rPr lang="en-US" dirty="0"/>
              <a:t>phosphates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35681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formula for AURALGAN, an </a:t>
            </a:r>
            <a:r>
              <a:rPr lang="en-US" dirty="0" err="1"/>
              <a:t>otic</a:t>
            </a:r>
            <a:r>
              <a:rPr lang="en-US" dirty="0"/>
              <a:t> </a:t>
            </a:r>
            <a:r>
              <a:rPr lang="en-US" dirty="0" smtClean="0"/>
              <a:t>solution</a:t>
            </a:r>
            <a:r>
              <a:rPr lang="en-US" dirty="0"/>
              <a:t>, is: </a:t>
            </a:r>
          </a:p>
          <a:p>
            <a:r>
              <a:rPr lang="en-US" dirty="0" err="1" smtClean="0"/>
              <a:t>Antipyrine</a:t>
            </a:r>
            <a:r>
              <a:rPr lang="en-US" dirty="0" smtClean="0"/>
              <a:t>                       54 mg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Benzocaine                     14 mg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Glycerin, dehydrated ad </a:t>
            </a:r>
            <a:r>
              <a:rPr lang="en-US" dirty="0" smtClean="0"/>
              <a:t> 1 mL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a dropper delivers 20 drops/mL, how many milligrams of benzocaine would be delivered by a 3-drop dose of the </a:t>
            </a:r>
            <a:r>
              <a:rPr lang="en-US" dirty="0" smtClean="0"/>
              <a:t>solution</a:t>
            </a:r>
            <a:r>
              <a:rPr lang="en-US" dirty="0"/>
              <a:t>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9293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Ipecac oral solution has the following formula</a:t>
            </a:r>
            <a:r>
              <a:rPr lang="en-US" b="1" dirty="0"/>
              <a:t>: </a:t>
            </a:r>
          </a:p>
          <a:p>
            <a:r>
              <a:rPr lang="en-US" dirty="0" smtClean="0"/>
              <a:t>Powdered Ipecac     70 g</a:t>
            </a:r>
          </a:p>
          <a:p>
            <a:r>
              <a:rPr lang="en-US" dirty="0" smtClean="0"/>
              <a:t>Glycerin                  100 mL</a:t>
            </a:r>
            <a:endParaRPr lang="en-US" dirty="0"/>
          </a:p>
          <a:p>
            <a:r>
              <a:rPr lang="en-US" dirty="0" smtClean="0"/>
              <a:t>Syrup </a:t>
            </a:r>
            <a:r>
              <a:rPr lang="en-US" dirty="0"/>
              <a:t>ad </a:t>
            </a:r>
            <a:r>
              <a:rPr lang="en-US" dirty="0" smtClean="0"/>
              <a:t>                 1000 mL 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algn="just"/>
            <a:r>
              <a:rPr lang="en-US" dirty="0"/>
              <a:t>Powdered ipecac contains 2 grams of the combined alkaloids emetine and </a:t>
            </a:r>
            <a:r>
              <a:rPr lang="en-US" dirty="0" err="1" smtClean="0"/>
              <a:t>cephaeline</a:t>
            </a:r>
            <a:r>
              <a:rPr lang="en-US" dirty="0" smtClean="0"/>
              <a:t> </a:t>
            </a:r>
            <a:r>
              <a:rPr lang="en-US" dirty="0"/>
              <a:t>in each 100 grams of powder. </a:t>
            </a:r>
            <a:endParaRPr lang="en-US" dirty="0" smtClean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b="1" u="sng" dirty="0" smtClean="0"/>
              <a:t>Calculate </a:t>
            </a:r>
            <a:r>
              <a:rPr lang="en-US" b="1" u="sng" dirty="0"/>
              <a:t>the quantity of these alkaloids, in </a:t>
            </a:r>
            <a:r>
              <a:rPr lang="en-US" b="1" u="sng" dirty="0" smtClean="0"/>
              <a:t>milligrams</a:t>
            </a:r>
            <a:r>
              <a:rPr lang="en-US" b="1" u="sng" dirty="0"/>
              <a:t>, in each 5-mL dose of ipecac oral solution.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13482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 </a:t>
            </a:r>
            <a:r>
              <a:rPr lang="en-US" dirty="0" smtClean="0"/>
              <a:t>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milliliters of an injection </a:t>
            </a:r>
            <a:r>
              <a:rPr lang="en-US" dirty="0" smtClean="0"/>
              <a:t>containing </a:t>
            </a:r>
            <a:r>
              <a:rPr lang="en-US" dirty="0"/>
              <a:t>250 mg of aminophylline in each 10 mL should be used in filling a </a:t>
            </a:r>
            <a:r>
              <a:rPr lang="en-US" dirty="0" smtClean="0"/>
              <a:t>medication </a:t>
            </a:r>
            <a:r>
              <a:rPr lang="en-US" dirty="0"/>
              <a:t>order calling for 15 mg of </a:t>
            </a:r>
            <a:r>
              <a:rPr lang="en-US" dirty="0" smtClean="0"/>
              <a:t>aminophylline</a:t>
            </a:r>
            <a:r>
              <a:rPr lang="en-US" dirty="0"/>
              <a:t>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700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7646"/>
            <a:ext cx="8229600" cy="4609353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The </a:t>
            </a:r>
            <a:r>
              <a:rPr lang="en-US" b="1" i="1" dirty="0"/>
              <a:t>median effective dose </a:t>
            </a:r>
            <a:r>
              <a:rPr lang="en-US" dirty="0"/>
              <a:t>of a drug is the amount that produces the desired intensity of effect in 50% of the individuals tested. 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The </a:t>
            </a:r>
            <a:r>
              <a:rPr lang="en-US" b="1" i="1" dirty="0"/>
              <a:t>median toxic dose </a:t>
            </a:r>
            <a:r>
              <a:rPr lang="en-US" dirty="0"/>
              <a:t>of a drug is the amount that produces toxic effects in 50% of the individuals tested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6343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 </a:t>
            </a:r>
            <a:r>
              <a:rPr lang="en-US" dirty="0" smtClean="0"/>
              <a:t>(6)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SYMBICORT 80/4.5 is an oral inhalation product containing 80 mcg of budesonide and 4.5 mcg of </a:t>
            </a:r>
            <a:r>
              <a:rPr lang="en-US" dirty="0" err="1"/>
              <a:t>formoterol</a:t>
            </a:r>
            <a:r>
              <a:rPr lang="en-US" dirty="0"/>
              <a:t> </a:t>
            </a:r>
            <a:r>
              <a:rPr lang="en-US" dirty="0" err="1"/>
              <a:t>fumarate</a:t>
            </a:r>
            <a:r>
              <a:rPr lang="en-US" dirty="0"/>
              <a:t> per </a:t>
            </a:r>
            <a:r>
              <a:rPr lang="en-US" dirty="0" smtClean="0"/>
              <a:t>inhalation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dose is stated as ‘</a:t>
            </a:r>
            <a:r>
              <a:rPr lang="en-US" b="1" u="sng" dirty="0"/>
              <a:t>‘two </a:t>
            </a:r>
            <a:r>
              <a:rPr lang="en-US" b="1" u="sng" dirty="0" smtClean="0"/>
              <a:t>inhalations </a:t>
            </a:r>
            <a:r>
              <a:rPr lang="en-US" b="1" u="sng" dirty="0"/>
              <a:t>twice daily.’</a:t>
            </a:r>
            <a:r>
              <a:rPr lang="en-US" dirty="0"/>
              <a:t>’ </a:t>
            </a:r>
            <a:endParaRPr lang="en-US" dirty="0" smtClean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b="1" u="sng" dirty="0" smtClean="0"/>
              <a:t>How </a:t>
            </a:r>
            <a:r>
              <a:rPr lang="en-US" b="1" u="sng" dirty="0"/>
              <a:t>much of </a:t>
            </a:r>
            <a:r>
              <a:rPr lang="en-US" b="1" i="1" u="sng" dirty="0"/>
              <a:t>each drug </a:t>
            </a:r>
            <a:r>
              <a:rPr lang="en-US" b="1" u="sng" dirty="0"/>
              <a:t>would be administered daily</a:t>
            </a:r>
            <a:r>
              <a:rPr lang="en-US" b="1" u="sng" dirty="0" smtClean="0"/>
              <a:t>?</a:t>
            </a:r>
          </a:p>
          <a:p>
            <a:pPr marL="0" indent="0" algn="ctr">
              <a:buNone/>
            </a:pPr>
            <a:r>
              <a:rPr lang="en-US" b="1" u="sng" dirty="0" smtClean="0"/>
              <a:t> </a:t>
            </a:r>
            <a:endParaRPr lang="en-US" b="1" u="sng" dirty="0"/>
          </a:p>
          <a:p>
            <a:pPr marL="731520" lvl="1" indent="-457200">
              <a:buFont typeface="+mj-lt"/>
              <a:buAutoNum type="alphaLcParenR"/>
            </a:pPr>
            <a:r>
              <a:rPr lang="en-US" dirty="0" smtClean="0"/>
              <a:t>160 </a:t>
            </a:r>
            <a:r>
              <a:rPr lang="en-US" dirty="0"/>
              <a:t>mcg budesonide and 9 mcg </a:t>
            </a:r>
            <a:r>
              <a:rPr lang="en-US" dirty="0" err="1" smtClean="0"/>
              <a:t>formoterol</a:t>
            </a:r>
            <a:r>
              <a:rPr lang="en-US" dirty="0" smtClean="0"/>
              <a:t> </a:t>
            </a:r>
            <a:r>
              <a:rPr lang="en-US" dirty="0" err="1"/>
              <a:t>fumarate</a:t>
            </a:r>
            <a:r>
              <a:rPr lang="en-US" dirty="0"/>
              <a:t> 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dirty="0" smtClean="0"/>
              <a:t>0.32 mg budesonide and 0.18 mg </a:t>
            </a:r>
            <a:r>
              <a:rPr lang="en-US" dirty="0" err="1" smtClean="0"/>
              <a:t>formoterol</a:t>
            </a:r>
            <a:r>
              <a:rPr lang="en-US" dirty="0" smtClean="0"/>
              <a:t> </a:t>
            </a:r>
            <a:r>
              <a:rPr lang="en-US" dirty="0" err="1"/>
              <a:t>fumarate</a:t>
            </a:r>
            <a:r>
              <a:rPr lang="en-US" dirty="0"/>
              <a:t> 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dirty="0" smtClean="0"/>
              <a:t>320 mcg budesonide and 0.18 mg </a:t>
            </a:r>
            <a:r>
              <a:rPr lang="en-US" dirty="0" err="1" smtClean="0"/>
              <a:t>formoterol</a:t>
            </a:r>
            <a:r>
              <a:rPr lang="en-US" dirty="0" smtClean="0"/>
              <a:t> </a:t>
            </a:r>
            <a:r>
              <a:rPr lang="en-US" dirty="0" err="1"/>
              <a:t>fumarate</a:t>
            </a:r>
            <a:r>
              <a:rPr lang="en-US" dirty="0"/>
              <a:t> 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dirty="0" smtClean="0"/>
              <a:t>0.32 </a:t>
            </a:r>
            <a:r>
              <a:rPr lang="en-US" dirty="0"/>
              <a:t>mg budesonide and 0.0l8 mg </a:t>
            </a:r>
            <a:r>
              <a:rPr lang="en-US" dirty="0" err="1"/>
              <a:t>formoterol</a:t>
            </a:r>
            <a:r>
              <a:rPr lang="en-US" dirty="0"/>
              <a:t> </a:t>
            </a:r>
            <a:r>
              <a:rPr lang="en-US" dirty="0" err="1"/>
              <a:t>fumarate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22455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These 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87176"/>
            <a:ext cx="2426447" cy="373529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u="sng" dirty="0" smtClean="0"/>
              <a:t>13</a:t>
            </a:r>
            <a:r>
              <a:rPr lang="en-US" b="1" u="sng" baseline="30000" dirty="0" smtClean="0"/>
              <a:t>th</a:t>
            </a:r>
            <a:r>
              <a:rPr lang="en-US" b="1" u="sng" dirty="0" smtClean="0"/>
              <a:t> edition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3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4</a:t>
            </a:r>
            <a:endParaRPr lang="en-US" dirty="0"/>
          </a:p>
          <a:p>
            <a:pPr>
              <a:buFont typeface="Wingdings" charset="2"/>
              <a:buChar char="ü"/>
            </a:pPr>
            <a:r>
              <a:rPr lang="en-US" dirty="0" smtClean="0"/>
              <a:t>5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8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10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15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18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21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25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30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32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50658" y="1987176"/>
            <a:ext cx="2187388" cy="4642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sz="2000" b="1" u="sng" dirty="0"/>
              <a:t>14th edition</a:t>
            </a:r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en-US" sz="2000" dirty="0"/>
              <a:t>3</a:t>
            </a:r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en-US" sz="2000" dirty="0"/>
              <a:t>4</a:t>
            </a:r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en-US" sz="2000" dirty="0"/>
              <a:t>5</a:t>
            </a:r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en-US" sz="2000" dirty="0"/>
              <a:t>8</a:t>
            </a:r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en-US" sz="2000" dirty="0"/>
              <a:t>10</a:t>
            </a:r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en-US" sz="2000" dirty="0"/>
              <a:t>15</a:t>
            </a:r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en-US" sz="2000" dirty="0"/>
              <a:t>18</a:t>
            </a:r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en-US" sz="2000" dirty="0"/>
              <a:t>21</a:t>
            </a:r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en-US" sz="2000" dirty="0"/>
              <a:t>25</a:t>
            </a:r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en-US" sz="2000" dirty="0"/>
              <a:t>30</a:t>
            </a:r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en-US" sz="2000" dirty="0" smtClean="0"/>
              <a:t>32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953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901522f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10" y="1506524"/>
            <a:ext cx="7565287" cy="426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46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0</TotalTime>
  <Words>3977</Words>
  <Application>Microsoft Office PowerPoint</Application>
  <PresentationFormat>On-screen Show (4:3)</PresentationFormat>
  <Paragraphs>511</Paragraphs>
  <Slides>81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6" baseType="lpstr">
      <vt:lpstr>Arial</vt:lpstr>
      <vt:lpstr>Calibri</vt:lpstr>
      <vt:lpstr>Times New Roman</vt:lpstr>
      <vt:lpstr>Wingdings</vt:lpstr>
      <vt:lpstr>Clarity</vt:lpstr>
      <vt:lpstr>Chapter SEVEN: Calculation of doses -  General Consideration</vt:lpstr>
      <vt:lpstr>Objectives</vt:lpstr>
      <vt:lpstr>Dose Definations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Terms …</vt:lpstr>
      <vt:lpstr>Routes of Drug/Dose administration and dosage forms</vt:lpstr>
      <vt:lpstr>Note … </vt:lpstr>
      <vt:lpstr>Aerosols </vt:lpstr>
      <vt:lpstr>Aromatic Waters </vt:lpstr>
      <vt:lpstr>Capsules </vt:lpstr>
      <vt:lpstr>PowerPoint Presentation</vt:lpstr>
      <vt:lpstr>Creams</vt:lpstr>
      <vt:lpstr>Drug Delivery Systems </vt:lpstr>
      <vt:lpstr>PowerPoint Presentation</vt:lpstr>
      <vt:lpstr>Elixirs</vt:lpstr>
      <vt:lpstr>Emulsion</vt:lpstr>
      <vt:lpstr>PowerPoint Presentation</vt:lpstr>
      <vt:lpstr>Emulsion</vt:lpstr>
      <vt:lpstr>PowerPoint Presentation</vt:lpstr>
      <vt:lpstr>Emulsion</vt:lpstr>
      <vt:lpstr>Implants and Pellets</vt:lpstr>
      <vt:lpstr>Inhalations</vt:lpstr>
      <vt:lpstr>PowerPoint Presentation</vt:lpstr>
      <vt:lpstr>Injections</vt:lpstr>
      <vt:lpstr>PowerPoint Presentation</vt:lpstr>
      <vt:lpstr>Liniments</vt:lpstr>
      <vt:lpstr>Lotions</vt:lpstr>
      <vt:lpstr>Lozenges</vt:lpstr>
      <vt:lpstr>Ointments</vt:lpstr>
      <vt:lpstr>Pastes </vt:lpstr>
      <vt:lpstr>Plasters</vt:lpstr>
      <vt:lpstr>Powders</vt:lpstr>
      <vt:lpstr>Solutions </vt:lpstr>
      <vt:lpstr>Suspensions</vt:lpstr>
      <vt:lpstr>PowerPoint Presentation</vt:lpstr>
      <vt:lpstr>Suppositories</vt:lpstr>
      <vt:lpstr>PowerPoint Presentation</vt:lpstr>
      <vt:lpstr>Syrups</vt:lpstr>
      <vt:lpstr>Tablets</vt:lpstr>
      <vt:lpstr>PowerPoint Presentation</vt:lpstr>
      <vt:lpstr>Tablets</vt:lpstr>
      <vt:lpstr>PowerPoint Presentation</vt:lpstr>
      <vt:lpstr>Dose Measurement</vt:lpstr>
      <vt:lpstr>PowerPoint Presentation</vt:lpstr>
      <vt:lpstr>PowerPoint Presentation</vt:lpstr>
      <vt:lpstr>Teaspoon &amp; Tablespoon</vt:lpstr>
      <vt:lpstr>PowerPoint Presentation</vt:lpstr>
      <vt:lpstr>PowerPoint Presentation</vt:lpstr>
      <vt:lpstr>The drop as a unit of measure</vt:lpstr>
      <vt:lpstr>PowerPoint Presentation</vt:lpstr>
      <vt:lpstr>Guess !!</vt:lpstr>
      <vt:lpstr>Case ‘1’</vt:lpstr>
      <vt:lpstr>General dose calculation</vt:lpstr>
      <vt:lpstr>Try these … </vt:lpstr>
      <vt:lpstr>Example Calculations of the Size of a Dose </vt:lpstr>
      <vt:lpstr>Example Calculations of the Total Quantity of Product </vt:lpstr>
      <vt:lpstr>Additional Examples of Calculations of Dose </vt:lpstr>
      <vt:lpstr>PowerPoint Presentation</vt:lpstr>
      <vt:lpstr>Dosing Options</vt:lpstr>
      <vt:lpstr>Example</vt:lpstr>
      <vt:lpstr>Fixed-Dose Combination Products </vt:lpstr>
      <vt:lpstr>PowerPoint Presentation</vt:lpstr>
      <vt:lpstr>Example</vt:lpstr>
      <vt:lpstr>Splitting Tablets</vt:lpstr>
      <vt:lpstr>Example</vt:lpstr>
      <vt:lpstr>Special Dosing Regimens</vt:lpstr>
      <vt:lpstr>PowerPoint Presentation</vt:lpstr>
      <vt:lpstr>Example</vt:lpstr>
      <vt:lpstr>Practice question (1)</vt:lpstr>
      <vt:lpstr>Practice question (2)</vt:lpstr>
      <vt:lpstr>Practice question (3)</vt:lpstr>
      <vt:lpstr>Practice question (4)</vt:lpstr>
      <vt:lpstr>Practice question (5)</vt:lpstr>
      <vt:lpstr>Practice question (6)</vt:lpstr>
      <vt:lpstr>Try These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system of units</dc:title>
  <dc:creator>Microsoft Office User</dc:creator>
  <cp:lastModifiedBy>lamaq</cp:lastModifiedBy>
  <cp:revision>173</cp:revision>
  <dcterms:created xsi:type="dcterms:W3CDTF">2015-08-26T18:54:36Z</dcterms:created>
  <dcterms:modified xsi:type="dcterms:W3CDTF">2021-09-19T15:51:55Z</dcterms:modified>
</cp:coreProperties>
</file>