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0" r:id="rId3"/>
    <p:sldId id="284" r:id="rId4"/>
    <p:sldId id="257" r:id="rId5"/>
    <p:sldId id="285" r:id="rId6"/>
    <p:sldId id="258" r:id="rId7"/>
    <p:sldId id="286" r:id="rId8"/>
    <p:sldId id="259" r:id="rId9"/>
    <p:sldId id="287" r:id="rId10"/>
    <p:sldId id="260" r:id="rId11"/>
    <p:sldId id="261" r:id="rId12"/>
    <p:sldId id="262" r:id="rId13"/>
    <p:sldId id="263" r:id="rId14"/>
    <p:sldId id="264" r:id="rId15"/>
    <p:sldId id="265" r:id="rId16"/>
    <p:sldId id="281" r:id="rId17"/>
    <p:sldId id="266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118" autoAdjust="0"/>
  </p:normalViewPr>
  <p:slideViewPr>
    <p:cSldViewPr>
      <p:cViewPr varScale="1">
        <p:scale>
          <a:sx n="65" d="100"/>
          <a:sy n="65" d="100"/>
        </p:scale>
        <p:origin x="18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AFD7E-BBF5-414E-8EDA-B44B9ECC4646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E6DC-27EA-4174-9189-874AB0C02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5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0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78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3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Na=</a:t>
            </a:r>
            <a:r>
              <a:rPr lang="en-US" baseline="0" dirty="0" smtClean="0"/>
              <a:t>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81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86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71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RO-C=O</a:t>
            </a:r>
          </a:p>
          <a:p>
            <a:r>
              <a:rPr lang="en-US" dirty="0" smtClean="0"/>
              <a:t>      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84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Dimers</a:t>
            </a:r>
            <a:r>
              <a:rPr lang="en-US" dirty="0" smtClean="0"/>
              <a:t> are a molecule or molecular complex consisting of two identical molecules linked together. (cyclic)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3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3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5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attraction nor repulsion prevail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3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5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37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orientaion</a:t>
            </a:r>
            <a:r>
              <a:rPr lang="en-US" dirty="0" smtClean="0"/>
              <a:t> forces= </a:t>
            </a:r>
            <a:r>
              <a:rPr lang="en-US" dirty="0" err="1" smtClean="0"/>
              <a:t>keesom</a:t>
            </a:r>
            <a:r>
              <a:rPr lang="en-US" smtClean="0"/>
              <a:t> force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6DC-27EA-4174-9189-874AB0C02A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572955-5597-4FFD-87F8-335D9C6DA18D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B3D388-D320-475E-9C53-E799D51DEB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Pharmacy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6400800" cy="598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ages.tutorvista.com/content/solids-and-fluids/interatomic-forc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57200"/>
            <a:ext cx="2543175" cy="1695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762000" y="228600"/>
            <a:ext cx="28246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Lennard</a:t>
            </a:r>
            <a:r>
              <a:rPr lang="en-US" b="1" dirty="0" smtClean="0"/>
              <a:t>-Jones potential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486" y="3053303"/>
            <a:ext cx="2868143" cy="210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Attractive Intermolecular forces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1- Van </a:t>
            </a:r>
            <a:r>
              <a:rPr lang="en-US" sz="3600" b="1" i="1" dirty="0" err="1" smtClean="0"/>
              <a:t>der</a:t>
            </a:r>
            <a:r>
              <a:rPr lang="en-US" sz="3600" b="1" i="1" dirty="0" smtClean="0"/>
              <a:t> Waals Forces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der</a:t>
            </a:r>
            <a:r>
              <a:rPr lang="en-US" dirty="0" smtClean="0"/>
              <a:t> Waal interactions are weak forces that involve the dispersion of charge across a molecule called a dipole</a:t>
            </a:r>
          </a:p>
          <a:p>
            <a:r>
              <a:rPr lang="en-US" dirty="0" smtClean="0"/>
              <a:t>It involves charge-charge inter action of molecules (No Ionic bonding)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dirty="0" err="1" smtClean="0"/>
              <a:t>Keesom</a:t>
            </a:r>
            <a:r>
              <a:rPr lang="en-US" dirty="0" smtClean="0"/>
              <a:t> forces</a:t>
            </a:r>
          </a:p>
          <a:p>
            <a:pPr>
              <a:buNone/>
            </a:pPr>
            <a:r>
              <a:rPr lang="en-US" dirty="0" smtClean="0"/>
              <a:t>2- Debye forces</a:t>
            </a:r>
          </a:p>
          <a:p>
            <a:pPr>
              <a:buNone/>
            </a:pPr>
            <a:r>
              <a:rPr lang="en-US" dirty="0" smtClean="0"/>
              <a:t>3- London forces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800600" cy="4389120"/>
          </a:xfrm>
        </p:spPr>
        <p:txBody>
          <a:bodyPr/>
          <a:lstStyle/>
          <a:p>
            <a:r>
              <a:rPr lang="en-US" dirty="0" smtClean="0"/>
              <a:t>Peptide bond</a:t>
            </a:r>
          </a:p>
          <a:p>
            <a:r>
              <a:rPr lang="en-US" dirty="0" smtClean="0"/>
              <a:t>Electro negative oxygen attracts pair of electron in carbon double bond , C-N and N-H and nitrogen  towards itself</a:t>
            </a:r>
          </a:p>
          <a:p>
            <a:r>
              <a:rPr lang="en-US" dirty="0" smtClean="0"/>
              <a:t>Resulting in partial positive charge on the Hydrogen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43600" y="609600"/>
            <a:ext cx="3800400" cy="4386263"/>
            <a:chOff x="5343600" y="609600"/>
            <a:chExt cx="3800400" cy="438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3600" y="609600"/>
              <a:ext cx="3800400" cy="4386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4343400"/>
              <a:ext cx="6381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105400"/>
            <a:ext cx="2609850" cy="103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Keesom</a:t>
            </a:r>
            <a:r>
              <a:rPr lang="en-US" dirty="0" smtClean="0"/>
              <a:t> Forces</a:t>
            </a:r>
            <a:br>
              <a:rPr lang="en-US" dirty="0" smtClean="0"/>
            </a:br>
            <a:r>
              <a:rPr lang="en-US" dirty="0" smtClean="0"/>
              <a:t>(Dipole-Dipole)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/>
          <a:lstStyle/>
          <a:p>
            <a:r>
              <a:rPr lang="en-US" dirty="0" smtClean="0"/>
              <a:t>Due to partial charges</a:t>
            </a:r>
          </a:p>
          <a:p>
            <a:pPr>
              <a:buNone/>
            </a:pPr>
            <a:r>
              <a:rPr lang="en-US" dirty="0" smtClean="0"/>
              <a:t>Atoms Interact with each </a:t>
            </a:r>
          </a:p>
          <a:p>
            <a:pPr>
              <a:buNone/>
            </a:pPr>
            <a:r>
              <a:rPr lang="en-US" dirty="0" smtClean="0"/>
              <a:t>Other in a weak ionic way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positive pole of one atom attract the negative pole of the other one resulting in a weak attraction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(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4057650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Debye Forces</a:t>
            </a:r>
            <a:br>
              <a:rPr lang="en-US" dirty="0" smtClean="0"/>
            </a:br>
            <a:r>
              <a:rPr lang="en-US" dirty="0" smtClean="0"/>
              <a:t>(Dipole-Induced dipole)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4800600" cy="1722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perminant</a:t>
            </a:r>
            <a:r>
              <a:rPr lang="en-US" dirty="0" smtClean="0"/>
              <a:t> dipole is capable of inducing a charge (polarizing) in a nearby molecules resulting in an induced dipole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1524000"/>
            <a:ext cx="3952875" cy="465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19600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37488"/>
          </a:xfrm>
        </p:spPr>
        <p:txBody>
          <a:bodyPr>
            <a:noAutofit/>
          </a:bodyPr>
          <a:lstStyle/>
          <a:p>
            <a:r>
              <a:rPr lang="en-US" sz="2800" dirty="0" smtClean="0"/>
              <a:t>London Forces (</a:t>
            </a:r>
            <a:r>
              <a:rPr lang="en-US" sz="2800" b="1" dirty="0" smtClean="0"/>
              <a:t>induced dipole-induced dipoles interaction)”dispersion forces”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neutral neighboring molecules can induce partial charge distribution</a:t>
            </a:r>
          </a:p>
          <a:p>
            <a:r>
              <a:rPr lang="en-US" dirty="0" smtClean="0"/>
              <a:t>a temporary attractive force that results when the electrons in two adjacent atoms occupy positions that make the atoms form temporary dipoles.</a:t>
            </a:r>
          </a:p>
          <a:p>
            <a:r>
              <a:rPr lang="en-US" dirty="0" smtClean="0"/>
              <a:t>London forces are the attractive forces that </a:t>
            </a:r>
            <a:r>
              <a:rPr lang="en-US" dirty="0" smtClean="0">
                <a:solidFill>
                  <a:srgbClr val="FF0000"/>
                </a:solidFill>
              </a:rPr>
              <a:t>cause </a:t>
            </a:r>
            <a:r>
              <a:rPr lang="en-US" dirty="0" err="1" smtClean="0">
                <a:solidFill>
                  <a:srgbClr val="FF0000"/>
                </a:solidFill>
              </a:rPr>
              <a:t>nonpolar</a:t>
            </a:r>
            <a:r>
              <a:rPr lang="en-US" dirty="0" smtClean="0">
                <a:solidFill>
                  <a:srgbClr val="FF0000"/>
                </a:solidFill>
              </a:rPr>
              <a:t> substances to condense to liquids and to freeze into solids when the temperature is lowered sufficiently.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52525"/>
            <a:ext cx="37814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electron density in a molecule becomes redistributed in proximity to another molecule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4876800" cy="354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800600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Important Dipole-Dipole Interaction between pi (</a:t>
            </a:r>
            <a:r>
              <a:rPr lang="el-GR" dirty="0" smtClean="0">
                <a:latin typeface="Calibri"/>
              </a:rPr>
              <a:t>π</a:t>
            </a:r>
            <a:r>
              <a:rPr lang="en-US" dirty="0" smtClean="0">
                <a:latin typeface="Calibri"/>
              </a:rPr>
              <a:t>) </a:t>
            </a:r>
            <a:r>
              <a:rPr lang="en-US" dirty="0" err="1" smtClean="0">
                <a:latin typeface="Calibri"/>
              </a:rPr>
              <a:t>orbitals</a:t>
            </a:r>
            <a:r>
              <a:rPr lang="en-US" dirty="0" smtClean="0">
                <a:latin typeface="Calibri"/>
              </a:rPr>
              <a:t> in an aromatic system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90600"/>
            <a:ext cx="3238500" cy="25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39624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c=c double bond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bond is called sigma bond (</a:t>
            </a:r>
            <a:r>
              <a:rPr lang="en-US" dirty="0" err="1" smtClean="0"/>
              <a:t>Orbitals</a:t>
            </a:r>
            <a:r>
              <a:rPr lang="en-US" dirty="0" smtClean="0"/>
              <a:t> overlaps horizontally with plane to form first covalent bond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bond will be Pi bond (</a:t>
            </a:r>
            <a:r>
              <a:rPr lang="en-US" dirty="0" err="1" smtClean="0"/>
              <a:t>Orbitals</a:t>
            </a:r>
            <a:r>
              <a:rPr lang="en-US" dirty="0" smtClean="0"/>
              <a:t>  are projecting vertically out of plane to form a 2</a:t>
            </a:r>
            <a:r>
              <a:rPr lang="en-US" baseline="30000" dirty="0" smtClean="0"/>
              <a:t>nd</a:t>
            </a:r>
            <a:r>
              <a:rPr lang="en-US" dirty="0" smtClean="0"/>
              <a:t> weaker covalent bond) involves p-</a:t>
            </a:r>
            <a:r>
              <a:rPr lang="en-US" dirty="0" err="1" smtClean="0"/>
              <a:t>orbitals</a:t>
            </a:r>
            <a:r>
              <a:rPr lang="en-US" dirty="0" smtClean="0"/>
              <a:t>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1666875"/>
            <a:ext cx="79724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atom Sp</a:t>
            </a:r>
            <a:r>
              <a:rPr lang="en-US" dirty="0" smtClean="0">
                <a:latin typeface="Calibri"/>
              </a:rPr>
              <a:t>³ </a:t>
            </a:r>
            <a:r>
              <a:rPr lang="en-US" dirty="0" err="1" smtClean="0">
                <a:latin typeface="Calibri"/>
              </a:rPr>
              <a:t>hybridizatio</a:t>
            </a:r>
            <a:r>
              <a:rPr lang="en-US" dirty="0" smtClean="0">
                <a:latin typeface="Calibri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</a:t>
            </a:r>
            <a:r>
              <a:rPr lang="en-US" dirty="0" err="1" smtClean="0"/>
              <a:t>electeron</a:t>
            </a:r>
            <a:r>
              <a:rPr lang="en-US" dirty="0" smtClean="0"/>
              <a:t> configuration</a:t>
            </a:r>
          </a:p>
          <a:p>
            <a:pPr>
              <a:buNone/>
            </a:pPr>
            <a:r>
              <a:rPr lang="en-US" dirty="0" smtClean="0"/>
              <a:t> (atomic number 6)</a:t>
            </a:r>
          </a:p>
          <a:p>
            <a:r>
              <a:rPr lang="en-US" dirty="0" smtClean="0"/>
              <a:t>To make 4 bonds hybridization occur</a:t>
            </a:r>
          </a:p>
          <a:p>
            <a:r>
              <a:rPr lang="en-US" dirty="0" smtClean="0"/>
              <a:t>+&gt; CH4 not CH2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81200"/>
            <a:ext cx="1847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200400"/>
            <a:ext cx="1828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67200"/>
            <a:ext cx="1914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Inrtoduction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Definition</a:t>
            </a:r>
          </a:p>
          <a:p>
            <a:r>
              <a:rPr lang="en-US" sz="2800" dirty="0" smtClean="0">
                <a:latin typeface="Arial" charset="0"/>
              </a:rPr>
              <a:t>Physical pharmacy uses the knowledge of    mathematics, physics and chemistry and    applies them to the pharmaceutical dosage form development</a:t>
            </a:r>
          </a:p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Aim: </a:t>
            </a:r>
          </a:p>
          <a:p>
            <a:r>
              <a:rPr lang="en-US" dirty="0" smtClean="0"/>
              <a:t>Enable the pharmacist to make </a:t>
            </a:r>
            <a:r>
              <a:rPr lang="en-US" dirty="0" smtClean="0">
                <a:solidFill>
                  <a:srgbClr val="FF0000"/>
                </a:solidFill>
              </a:rPr>
              <a:t>rational decisions on </a:t>
            </a:r>
            <a:r>
              <a:rPr lang="en-US" dirty="0" smtClean="0"/>
              <a:t>scientific basis concerning the art and technology of tablets, solutions, suspensions, emulsions, etc. formulation and stabilization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Ethene</a:t>
            </a:r>
            <a:r>
              <a:rPr lang="en-US" dirty="0" smtClean="0"/>
              <a:t> (C2H4)</a:t>
            </a:r>
          </a:p>
          <a:p>
            <a:r>
              <a:rPr lang="en-US" dirty="0" smtClean="0"/>
              <a:t>Always one π (pi) bond is required for the double bond</a:t>
            </a:r>
          </a:p>
          <a:p>
            <a:r>
              <a:rPr lang="en-US" dirty="0" smtClean="0"/>
              <a:t>Pi- bond occurs between P- </a:t>
            </a:r>
            <a:r>
              <a:rPr lang="en-US" dirty="0" err="1" smtClean="0"/>
              <a:t>orbitals</a:t>
            </a:r>
            <a:endParaRPr lang="en-US" dirty="0" smtClean="0"/>
          </a:p>
          <a:p>
            <a:r>
              <a:rPr lang="en-US" dirty="0" smtClean="0"/>
              <a:t>In SP</a:t>
            </a:r>
            <a:r>
              <a:rPr lang="en-US" dirty="0" smtClean="0">
                <a:latin typeface="Calibri"/>
              </a:rPr>
              <a:t>³ hybridization no P </a:t>
            </a:r>
            <a:r>
              <a:rPr lang="en-US" dirty="0" err="1" smtClean="0">
                <a:latin typeface="Calibri"/>
              </a:rPr>
              <a:t>orbitals</a:t>
            </a:r>
            <a:r>
              <a:rPr lang="en-US" dirty="0" smtClean="0">
                <a:latin typeface="Calibri"/>
              </a:rPr>
              <a:t> only SP³ </a:t>
            </a:r>
          </a:p>
          <a:p>
            <a:pPr>
              <a:buNone/>
            </a:pPr>
            <a:r>
              <a:rPr lang="en-US" dirty="0" smtClean="0">
                <a:latin typeface="Calibri"/>
              </a:rPr>
              <a:t>	hybridized orbital can give rise to sigma</a:t>
            </a:r>
          </a:p>
          <a:p>
            <a:pPr>
              <a:buNone/>
            </a:pPr>
            <a:r>
              <a:rPr lang="en-US" dirty="0" smtClean="0">
                <a:latin typeface="Calibri"/>
              </a:rPr>
              <a:t> bonding</a:t>
            </a:r>
          </a:p>
          <a:p>
            <a:r>
              <a:rPr lang="en-US" dirty="0" smtClean="0">
                <a:latin typeface="Calibri"/>
              </a:rPr>
              <a:t>For C=C  to occur a  SP² (hybrid. Occur)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atom Sp</a:t>
            </a:r>
            <a:r>
              <a:rPr lang="en-US" dirty="0" smtClean="0">
                <a:latin typeface="Calibri"/>
              </a:rPr>
              <a:t>² hybridization)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705600" y="2895600"/>
            <a:ext cx="1924050" cy="3333750"/>
            <a:chOff x="6705600" y="2895600"/>
            <a:chExt cx="1924050" cy="3333750"/>
          </a:xfrm>
        </p:grpSpPr>
        <p:grpSp>
          <p:nvGrpSpPr>
            <p:cNvPr id="9" name="Group 8"/>
            <p:cNvGrpSpPr/>
            <p:nvPr/>
          </p:nvGrpSpPr>
          <p:grpSpPr>
            <a:xfrm>
              <a:off x="6705600" y="3276600"/>
              <a:ext cx="1924050" cy="2952750"/>
              <a:chOff x="6248400" y="1981200"/>
              <a:chExt cx="1924050" cy="295275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24600" y="1981200"/>
                <a:ext cx="184785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8400" y="3200400"/>
                <a:ext cx="1828800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48400" y="4267200"/>
                <a:ext cx="1914525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858000" y="28956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</a:t>
              </a:r>
              <a:r>
                <a:rPr lang="en-US" dirty="0" smtClean="0">
                  <a:latin typeface="Calibri"/>
                </a:rPr>
                <a:t>³ Hybrid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0" y="5410200"/>
            <a:ext cx="3552825" cy="685800"/>
            <a:chOff x="0" y="5410200"/>
            <a:chExt cx="3552825" cy="6858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410200"/>
              <a:ext cx="18478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5410200"/>
              <a:ext cx="18764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ight Arrow 15"/>
            <p:cNvSpPr/>
            <p:nvPr/>
          </p:nvSpPr>
          <p:spPr>
            <a:xfrm>
              <a:off x="1524000" y="5562600"/>
              <a:ext cx="38100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944" y="1371600"/>
            <a:ext cx="4948056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Orbital overlap (aromatic compounds)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23317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Dipole –Dipole interaction</a:t>
            </a:r>
          </a:p>
          <a:p>
            <a:pPr>
              <a:buNone/>
            </a:pPr>
            <a:r>
              <a:rPr lang="en-US" dirty="0" smtClean="0"/>
              <a:t>Between pi- electrons</a:t>
            </a:r>
          </a:p>
          <a:p>
            <a:r>
              <a:rPr lang="en-US" dirty="0" smtClean="0"/>
              <a:t>Aromatic rings are dipolar</a:t>
            </a:r>
          </a:p>
          <a:p>
            <a:r>
              <a:rPr lang="en-US" dirty="0" smtClean="0"/>
              <a:t>Having a partial –</a:t>
            </a:r>
            <a:r>
              <a:rPr lang="en-US" dirty="0" err="1" smtClean="0"/>
              <a:t>ve</a:t>
            </a:r>
            <a:r>
              <a:rPr lang="en-US" dirty="0" smtClean="0"/>
              <a:t> charge on the pi- electrons projecting out of plane and a +</a:t>
            </a:r>
            <a:r>
              <a:rPr lang="en-US" dirty="0" err="1" smtClean="0"/>
              <a:t>ve</a:t>
            </a:r>
            <a:r>
              <a:rPr lang="en-US" dirty="0" smtClean="0"/>
              <a:t> partial charge on hydrogen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37623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Ion Dipole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Ion-induced</a:t>
            </a:r>
            <a:r>
              <a:rPr lang="en-US" dirty="0" smtClean="0"/>
              <a:t> dipole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276600" cy="45415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addition to the dipolar interactions known as van </a:t>
            </a:r>
            <a:r>
              <a:rPr lang="en-US" dirty="0" err="1" smtClean="0"/>
              <a:t>der</a:t>
            </a:r>
            <a:r>
              <a:rPr lang="en-US" dirty="0" smtClean="0"/>
              <a:t> Waals forces,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other attractions occur between polar 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nonpolar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molecules and ions</a:t>
            </a:r>
          </a:p>
          <a:p>
            <a:r>
              <a:rPr lang="en-US" dirty="0" smtClean="0"/>
              <a:t>Account for solubility of ionic crystalline substance in water</a:t>
            </a:r>
          </a:p>
          <a:p>
            <a:r>
              <a:rPr lang="en-US" dirty="0" smtClean="0"/>
              <a:t>Ex: the </a:t>
            </a:r>
            <a:r>
              <a:rPr lang="en-US" dirty="0" err="1" smtClean="0"/>
              <a:t>cation</a:t>
            </a:r>
            <a:r>
              <a:rPr lang="en-US" dirty="0" smtClean="0"/>
              <a:t>, attracts the relatively negative oxygen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09875"/>
            <a:ext cx="54673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14300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1447800"/>
            <a:ext cx="1676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Ion Dipole Interaction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096000" y="1752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83341">
            <a:off x="2196815" y="1302055"/>
            <a:ext cx="2051203" cy="431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38912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ion-induced dipole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attraction is a weak attraction that results when the approach of an ion creates a dipole in a </a:t>
            </a:r>
            <a:r>
              <a:rPr lang="en-US" b="1" i="1" dirty="0" smtClean="0"/>
              <a:t>non-polar</a:t>
            </a:r>
            <a:r>
              <a:rPr lang="en-US" dirty="0" smtClean="0"/>
              <a:t> atom</a:t>
            </a:r>
          </a:p>
          <a:p>
            <a:r>
              <a:rPr lang="en-US" dirty="0" smtClean="0"/>
              <a:t>Ion induced dipole responsible for solubility of I2 in a solution of KI(Potassium iodide)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Dipole and </a:t>
            </a:r>
            <a:r>
              <a:rPr lang="en-US" b="1" u="sng" dirty="0" smtClean="0">
                <a:solidFill>
                  <a:srgbClr val="FF0000"/>
                </a:solidFill>
              </a:rPr>
              <a:t>Ion-induced </a:t>
            </a:r>
            <a:r>
              <a:rPr lang="en-US" dirty="0" smtClean="0"/>
              <a:t>dipole forces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6096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3352800"/>
            <a:ext cx="22098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Non Polar I2 is polarized(dipole Induced) when approaching the iodide electron cloud=&gt; Weak attraction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3400" y="5105400"/>
            <a:ext cx="3810000" cy="1408331"/>
            <a:chOff x="533400" y="5105400"/>
            <a:chExt cx="3810000" cy="140833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5105400"/>
              <a:ext cx="31623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667000" y="5867400"/>
              <a:ext cx="1676400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Soluble Complex</a:t>
              </a:r>
              <a:endParaRPr lang="en-US" dirty="0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3048000" y="5562600"/>
              <a:ext cx="228600" cy="304800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Ion-Ion Interaction(Not Ionic bonding)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Ionic bond between counter ions is the strongest bond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Ion-ion interaction exist in salt system were a </a:t>
            </a:r>
            <a:r>
              <a:rPr lang="en-US" dirty="0" err="1" smtClean="0"/>
              <a:t>cataion</a:t>
            </a:r>
            <a:r>
              <a:rPr lang="en-US" dirty="0" smtClean="0"/>
              <a:t> from one compound will interact with anion from another compound and causes attraction</a:t>
            </a:r>
          </a:p>
          <a:p>
            <a:r>
              <a:rPr lang="en-US" dirty="0" smtClean="0"/>
              <a:t>Also repulsive forces from same charged ions exists (Balance between repulsive and attractive forces determines  the bond’s Strength)</a:t>
            </a:r>
          </a:p>
          <a:p>
            <a:r>
              <a:rPr lang="en-US" dirty="0" smtClean="0"/>
              <a:t>crystal habit, solubility, polymorph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2286000" cy="166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2667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different number of electrons and protons Na+ will have a  +</a:t>
            </a:r>
            <a:r>
              <a:rPr lang="en-US" dirty="0" err="1" smtClean="0"/>
              <a:t>ve</a:t>
            </a:r>
            <a:r>
              <a:rPr lang="en-US" dirty="0" smtClean="0"/>
              <a:t> charge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438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Ionic bond not  (ion-ion interaction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600200" y="1847088"/>
            <a:ext cx="2743200" cy="196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1847088"/>
            <a:ext cx="2514600" cy="1791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Ion-Ion Interaction (like magnets)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1436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33800" y="3048000"/>
            <a:ext cx="5410200" cy="3381375"/>
            <a:chOff x="2590800" y="3476625"/>
            <a:chExt cx="5410200" cy="33813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3476625"/>
              <a:ext cx="5410200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4"/>
            <p:cNvSpPr/>
            <p:nvPr/>
          </p:nvSpPr>
          <p:spPr>
            <a:xfrm rot="16200000">
              <a:off x="4229100" y="4229100"/>
              <a:ext cx="990600" cy="4572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8600" y="3581400"/>
              <a:ext cx="1752600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Hydrogen bond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286000"/>
          </a:xfrm>
        </p:spPr>
        <p:txBody>
          <a:bodyPr/>
          <a:lstStyle/>
          <a:p>
            <a:r>
              <a:rPr lang="en-US" dirty="0" smtClean="0"/>
              <a:t>Interaction between a  molecule containing a hydrogen and a strong electronegative atom like </a:t>
            </a:r>
            <a:r>
              <a:rPr lang="en-US" dirty="0" err="1" smtClean="0"/>
              <a:t>Flourine</a:t>
            </a:r>
            <a:r>
              <a:rPr lang="en-US" dirty="0" smtClean="0"/>
              <a:t>, Oxygen, Nitrogen</a:t>
            </a:r>
          </a:p>
          <a:p>
            <a:r>
              <a:rPr lang="en-US" dirty="0" smtClean="0"/>
              <a:t>Example in water and ice: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Accounts for some water properties</a:t>
            </a:r>
          </a:p>
          <a:p>
            <a:r>
              <a:rPr lang="en-US" dirty="0" smtClean="0"/>
              <a:t> Low vapor pressure , high boiling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Hydrogen bonding</a:t>
            </a:r>
          </a:p>
          <a:p>
            <a:r>
              <a:rPr lang="en-US" dirty="0" smtClean="0"/>
              <a:t>Found also in alcohols</a:t>
            </a:r>
          </a:p>
          <a:p>
            <a:r>
              <a:rPr lang="en-US" dirty="0" smtClean="0"/>
              <a:t>Carboxylic acids</a:t>
            </a:r>
          </a:p>
          <a:p>
            <a:r>
              <a:rPr lang="en-US" dirty="0" smtClean="0"/>
              <a:t>Esters, Polypeptides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386715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1037099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Boric Acid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Formic acid and </a:t>
            </a:r>
            <a:r>
              <a:rPr lang="en-US" dirty="0" err="1" smtClean="0"/>
              <a:t>acetc</a:t>
            </a:r>
            <a:r>
              <a:rPr lang="en-US" dirty="0" smtClean="0"/>
              <a:t> acid can form </a:t>
            </a:r>
            <a:r>
              <a:rPr lang="en-US" dirty="0" err="1" smtClean="0"/>
              <a:t>dimers</a:t>
            </a:r>
            <a:r>
              <a:rPr lang="en-US" dirty="0" smtClean="0"/>
              <a:t> because the hydrogen bond is so strong (can exist even in vapor state)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3200400"/>
            <a:ext cx="3324225" cy="2121932"/>
            <a:chOff x="381000" y="3200400"/>
            <a:chExt cx="3324225" cy="212193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200400"/>
              <a:ext cx="332422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38200" y="4953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Formic Acid </a:t>
              </a:r>
              <a:r>
                <a:rPr lang="en-US" dirty="0" err="1" smtClean="0"/>
                <a:t>Dimer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600" y="3276600"/>
            <a:ext cx="4285733" cy="2807732"/>
            <a:chOff x="4419600" y="2743200"/>
            <a:chExt cx="4285733" cy="2807732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2743200"/>
              <a:ext cx="4285733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715000" y="51816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Acetic acid </a:t>
              </a:r>
              <a:r>
                <a:rPr lang="en-US" dirty="0" err="1" smtClean="0"/>
                <a:t>dimer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hydrogen fluoride  exist in vapor state as  Hydrogen </a:t>
            </a:r>
            <a:r>
              <a:rPr lang="en-US" dirty="0" err="1" smtClean="0"/>
              <a:t>flouride</a:t>
            </a:r>
            <a:r>
              <a:rPr lang="en-US" dirty="0" smtClean="0"/>
              <a:t> polymer. (F----H)n</a:t>
            </a:r>
          </a:p>
          <a:p>
            <a:r>
              <a:rPr lang="en-US" dirty="0" smtClean="0"/>
              <a:t>n can have a value up to 6</a:t>
            </a:r>
          </a:p>
          <a:p>
            <a:r>
              <a:rPr lang="en-US" dirty="0" smtClean="0"/>
              <a:t>For Salicylic acid  inter and </a:t>
            </a:r>
            <a:r>
              <a:rPr lang="en-US" dirty="0" err="1" smtClean="0"/>
              <a:t>inra</a:t>
            </a:r>
            <a:r>
              <a:rPr lang="en-US" dirty="0" smtClean="0"/>
              <a:t> molecular bonding occur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60619"/>
            <a:ext cx="3200400" cy="206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Tablet compaction and hardness/ friability depends on attraction forces</a:t>
            </a:r>
          </a:p>
          <a:p>
            <a:pPr marL="0" indent="0">
              <a:buNone/>
            </a:pPr>
            <a:r>
              <a:rPr lang="en-US" dirty="0" smtClean="0"/>
              <a:t>Tablet formulation (How)</a:t>
            </a:r>
          </a:p>
          <a:p>
            <a:pPr marL="0" indent="0">
              <a:buNone/>
            </a:pPr>
            <a:r>
              <a:rPr lang="en-US" dirty="0" smtClean="0"/>
              <a:t>Emulsion stabilization </a:t>
            </a:r>
          </a:p>
          <a:p>
            <a:pPr marL="0" indent="0">
              <a:buNone/>
            </a:pPr>
            <a:r>
              <a:rPr lang="en-US" dirty="0" smtClean="0"/>
              <a:t>Suspension (wetting/viscosity and rheology)</a:t>
            </a:r>
          </a:p>
          <a:p>
            <a:pPr marL="0" indent="0">
              <a:buNone/>
            </a:pPr>
            <a:r>
              <a:rPr lang="en-US" dirty="0" smtClean="0"/>
              <a:t>Drug release and mechanisms (how to study)</a:t>
            </a:r>
          </a:p>
          <a:p>
            <a:pPr marL="0" indent="0">
              <a:buNone/>
            </a:pPr>
            <a:r>
              <a:rPr lang="en-US" dirty="0" smtClean="0"/>
              <a:t>Solubility how?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energies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of the strength of  bond  (energy needed to break the bond)</a:t>
            </a:r>
          </a:p>
          <a:p>
            <a:r>
              <a:rPr lang="en-US" dirty="0" smtClean="0"/>
              <a:t>Hydrogen bond (2-8 Kcal/mole)</a:t>
            </a:r>
          </a:p>
          <a:p>
            <a:r>
              <a:rPr lang="en-US" dirty="0" smtClean="0"/>
              <a:t>Covalent 50-100 Kcal/mole</a:t>
            </a:r>
          </a:p>
          <a:p>
            <a:r>
              <a:rPr lang="en-US" dirty="0" smtClean="0"/>
              <a:t>Ionic bond &gt; 100 kcal/mole</a:t>
            </a:r>
          </a:p>
          <a:p>
            <a:r>
              <a:rPr lang="en-US" dirty="0" smtClean="0"/>
              <a:t>London forces is the weakest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162425" cy="597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Binding Forces Between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Binding forces can be divided into </a:t>
            </a:r>
          </a:p>
          <a:p>
            <a:pPr marL="0" indent="0">
              <a:buNone/>
            </a:pPr>
            <a:r>
              <a:rPr lang="en-US" dirty="0" smtClean="0"/>
              <a:t>Intermolecular forces (</a:t>
            </a:r>
            <a:r>
              <a:rPr lang="en-US" dirty="0" err="1" smtClean="0"/>
              <a:t>betweenmolecules</a:t>
            </a:r>
            <a:r>
              <a:rPr lang="en-US" dirty="0" smtClean="0"/>
              <a:t>)  and </a:t>
            </a:r>
            <a:r>
              <a:rPr lang="en-US" dirty="0" err="1" smtClean="0"/>
              <a:t>intramolecular</a:t>
            </a:r>
            <a:r>
              <a:rPr lang="en-US" dirty="0" smtClean="0"/>
              <a:t> forces (ex: covalent)</a:t>
            </a:r>
          </a:p>
          <a:p>
            <a:r>
              <a:rPr lang="en-US" dirty="0" smtClean="0"/>
              <a:t>For a molecule to occur in any state of matter (Solid, Gas, Liquid) </a:t>
            </a:r>
            <a:r>
              <a:rPr lang="en-US" dirty="0" smtClean="0">
                <a:solidFill>
                  <a:srgbClr val="FF0000"/>
                </a:solidFill>
              </a:rPr>
              <a:t>Intermolecular</a:t>
            </a:r>
            <a:r>
              <a:rPr lang="en-US" dirty="0" smtClean="0"/>
              <a:t> forces must exist</a:t>
            </a:r>
          </a:p>
          <a:p>
            <a:r>
              <a:rPr lang="en-US" i="1" dirty="0" smtClean="0"/>
              <a:t>intermolecular (between molecules) bonding is largely governed by electron orbital </a:t>
            </a:r>
            <a:r>
              <a:rPr lang="en-US" dirty="0" err="1" smtClean="0"/>
              <a:t>interactions.and</a:t>
            </a:r>
            <a:r>
              <a:rPr lang="en-US" dirty="0" smtClean="0"/>
              <a:t> can be divided to: </a:t>
            </a:r>
          </a:p>
          <a:p>
            <a:pPr marL="0" indent="0">
              <a:buNone/>
            </a:pPr>
            <a:r>
              <a:rPr lang="en-US" dirty="0" smtClean="0"/>
              <a:t>1- Cohesion: the </a:t>
            </a:r>
            <a:r>
              <a:rPr lang="en-US" dirty="0"/>
              <a:t>attraction of like </a:t>
            </a:r>
            <a:r>
              <a:rPr lang="en-US" dirty="0" smtClean="0"/>
              <a:t>molecules</a:t>
            </a:r>
          </a:p>
          <a:p>
            <a:pPr marL="0" indent="0">
              <a:buNone/>
            </a:pPr>
            <a:r>
              <a:rPr lang="en-US" dirty="0" smtClean="0"/>
              <a:t>2- Adhesion The attraction of unlike like molecules or the attraction of unlike molecules.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090419"/>
            <a:ext cx="3810000" cy="176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Repulsion Forces </a:t>
            </a:r>
            <a:r>
              <a:rPr lang="en-US" dirty="0"/>
              <a:t>Between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Repulsion is a reaction between two molecules that forces </a:t>
            </a:r>
            <a:r>
              <a:rPr lang="en-US" dirty="0" smtClean="0"/>
              <a:t>them apart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molecules to interact, these forces must be balanced in an energetically favored arrangement</a:t>
            </a:r>
            <a:r>
              <a:rPr lang="en-US" dirty="0" smtClean="0"/>
              <a:t>.</a:t>
            </a:r>
          </a:p>
          <a:p>
            <a:r>
              <a:rPr lang="en-US" b="1" dirty="0"/>
              <a:t>Energetically favored a term</a:t>
            </a:r>
            <a:r>
              <a:rPr lang="en-US" dirty="0"/>
              <a:t> used to describe the intermolecular distances and intermolecular conformations on the basis of the balancing of attractive and repulsive forces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452707"/>
            <a:ext cx="2590800" cy="140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7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Binding Forces Between </a:t>
            </a:r>
            <a:br>
              <a:rPr lang="en-US" dirty="0" smtClean="0"/>
            </a:br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molecules are moved slightly in any direction, the </a:t>
            </a:r>
            <a:r>
              <a:rPr lang="en-US" b="1" dirty="0" smtClean="0">
                <a:solidFill>
                  <a:srgbClr val="FF0000"/>
                </a:solidFill>
              </a:rPr>
              <a:t>stability of the interaction will change </a:t>
            </a:r>
            <a:r>
              <a:rPr lang="en-US" dirty="0" smtClean="0"/>
              <a:t>by either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u="sng" dirty="0" smtClean="0">
                <a:solidFill>
                  <a:schemeClr val="accent1"/>
                </a:solidFill>
              </a:rPr>
              <a:t>decrease in attraction </a:t>
            </a:r>
            <a:r>
              <a:rPr lang="en-US" dirty="0" smtClean="0"/>
              <a:t>(when moving the molecules away from one another)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 an </a:t>
            </a:r>
            <a:r>
              <a:rPr lang="en-US" u="sng" dirty="0" smtClean="0">
                <a:solidFill>
                  <a:schemeClr val="accent1"/>
                </a:solidFill>
              </a:rPr>
              <a:t>increase in repulsion </a:t>
            </a:r>
            <a:r>
              <a:rPr lang="en-US" dirty="0" smtClean="0"/>
              <a:t>(when moving the molecules toward one another).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590800" cy="140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7162800" y="609600"/>
            <a:ext cx="1240971" cy="228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Importance of intermolecular Forces: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Knowledge </a:t>
            </a:r>
            <a:r>
              <a:rPr lang="en-US" dirty="0"/>
              <a:t>of these forces and their balance (equilibrium) is important for</a:t>
            </a:r>
            <a:r>
              <a:rPr lang="en-US" u="sng" dirty="0"/>
              <a:t> understanding </a:t>
            </a:r>
            <a:r>
              <a:rPr lang="en-US" dirty="0"/>
              <a:t>not only the </a:t>
            </a:r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properties </a:t>
            </a:r>
            <a:r>
              <a:rPr lang="en-US" u="sng" dirty="0">
                <a:solidFill>
                  <a:srgbClr val="FF0000"/>
                </a:solidFill>
              </a:rPr>
              <a:t>of gases, liquids, and solids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also interfacial phenomena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flocculation in suspensions,</a:t>
            </a:r>
          </a:p>
          <a:p>
            <a:r>
              <a:rPr lang="en-US" dirty="0"/>
              <a:t>stabilization of emulsions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compaction of powders in capsules, dispersion of powders or liquid droplets in aerosols, and the compression of granules to form tablets</a:t>
            </a:r>
          </a:p>
        </p:txBody>
      </p:sp>
    </p:spTree>
    <p:extLst>
      <p:ext uri="{BB962C8B-B14F-4D97-AF65-F5344CB8AC3E}">
        <p14:creationId xmlns:p14="http://schemas.microsoft.com/office/powerpoint/2010/main" val="28385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/>
              <a:t>Intermolecular Repulsive and Attractive Forces</a:t>
            </a:r>
            <a:br>
              <a:rPr lang="en-US" sz="3600" b="1" i="1" dirty="0" smtClean="0"/>
            </a:br>
            <a:r>
              <a:rPr lang="en-US" sz="3600" b="1" i="1" dirty="0" smtClean="0"/>
              <a:t>Were they do come from?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Repulsion</a:t>
            </a:r>
            <a:r>
              <a:rPr lang="en-US" dirty="0" smtClean="0"/>
              <a:t> is due to the electronic clouds of molecules and increases rapidly with 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decrease</a:t>
            </a:r>
            <a:r>
              <a:rPr lang="en-US" dirty="0" smtClean="0"/>
              <a:t> in distance between the molecules.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Attraction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between opposite charges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Thus, attractive forces are necessary for molecules to cohere, whereas repulsive forces act to prevent the molecules 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interpenetrating and annihilating </a:t>
            </a:r>
            <a:r>
              <a:rPr lang="en-US" dirty="0"/>
              <a:t>each </a:t>
            </a:r>
            <a:r>
              <a:rPr lang="en-US" dirty="0" smtClean="0"/>
              <a:t>other</a:t>
            </a:r>
          </a:p>
        </p:txBody>
      </p:sp>
      <p:pic>
        <p:nvPicPr>
          <p:cNvPr id="29698" name="Picture 2" descr="http://images.tutorvista.com/content/solids-and-fluids/interatomic-forc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886196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638800" y="604810"/>
            <a:ext cx="2347369" cy="114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5532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Repulsion is due to the interpenetration of the electronic clouds of molecules and </a:t>
            </a:r>
            <a:r>
              <a:rPr lang="en-US" dirty="0" smtClean="0"/>
              <a:t>increases exponentially </a:t>
            </a:r>
            <a:r>
              <a:rPr lang="en-US" dirty="0"/>
              <a:t>with a decrease in distance between the molecules.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</a:t>
            </a:r>
            <a:r>
              <a:rPr lang="en-US" dirty="0"/>
              <a:t>a certain equilibrium distance, about (3-4) × 10</a:t>
            </a:r>
            <a:r>
              <a:rPr lang="en-US" baseline="30000" dirty="0"/>
              <a:t>-8</a:t>
            </a:r>
            <a:r>
              <a:rPr lang="en-US" dirty="0"/>
              <a:t> cm (3–4 Å), the repulsive and attractive forces are equal At this position, </a:t>
            </a:r>
            <a:r>
              <a:rPr lang="en-US" dirty="0">
                <a:solidFill>
                  <a:schemeClr val="tx2"/>
                </a:solidFill>
              </a:rPr>
              <a:t>the potential energy of the two molecules is a minimum and the system is most stable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1000"/>
            <a:ext cx="234736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2847 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1266</Words>
  <Application>Microsoft Office PowerPoint</Application>
  <PresentationFormat>On-screen Show (4:3)</PresentationFormat>
  <Paragraphs>181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Flow</vt:lpstr>
      <vt:lpstr>Physical Pharmacy</vt:lpstr>
      <vt:lpstr>Inrtoduction</vt:lpstr>
      <vt:lpstr>Examples</vt:lpstr>
      <vt:lpstr>Binding Forces Between Molecules</vt:lpstr>
      <vt:lpstr>Repulsion Forces Between Molecules</vt:lpstr>
      <vt:lpstr>Binding Forces Between  Molecules</vt:lpstr>
      <vt:lpstr>Importance of intermolecular Forces: </vt:lpstr>
      <vt:lpstr>Intermolecular Repulsive and Attractive Forces Were they do come from?</vt:lpstr>
      <vt:lpstr>PowerPoint Presentation</vt:lpstr>
      <vt:lpstr>PowerPoint Presentation</vt:lpstr>
      <vt:lpstr>Attractive Intermolecular forces  1- Van der Waals Forces</vt:lpstr>
      <vt:lpstr>Permanent Dipole</vt:lpstr>
      <vt:lpstr>Keesom Forces (Dipole-Dipole)</vt:lpstr>
      <vt:lpstr>Debye Forces (Dipole-Induced dipole)</vt:lpstr>
      <vt:lpstr>London Forces (induced dipole-induced dipoles interaction)”dispersion forces” </vt:lpstr>
      <vt:lpstr>PowerPoint Presentation</vt:lpstr>
      <vt:lpstr>Orbital Overlap</vt:lpstr>
      <vt:lpstr>PowerPoint Presentation</vt:lpstr>
      <vt:lpstr>Carbon atom Sp³ hybridizatio)</vt:lpstr>
      <vt:lpstr>Carbon atom Sp² hybridization)</vt:lpstr>
      <vt:lpstr>Orbital overlap (aromatic compounds)</vt:lpstr>
      <vt:lpstr>Ion Dipole and Ion-induced dipole forces</vt:lpstr>
      <vt:lpstr>Ion Dipole and Ion-induced dipole forces</vt:lpstr>
      <vt:lpstr>Ion-Ion Interaction(Not Ionic bonding)</vt:lpstr>
      <vt:lpstr>Ion-Ion Interaction (like magnets)</vt:lpstr>
      <vt:lpstr>Hydrogen bonding</vt:lpstr>
      <vt:lpstr>PowerPoint Presentation</vt:lpstr>
      <vt:lpstr>Hydrogen bonding </vt:lpstr>
      <vt:lpstr>Hydrogen bonding </vt:lpstr>
      <vt:lpstr>Bond energies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Pharmacy</dc:title>
  <dc:creator>Moammal</dc:creator>
  <cp:lastModifiedBy>lamaq</cp:lastModifiedBy>
  <cp:revision>58</cp:revision>
  <dcterms:created xsi:type="dcterms:W3CDTF">2017-02-08T19:44:47Z</dcterms:created>
  <dcterms:modified xsi:type="dcterms:W3CDTF">2022-03-23T16:47:43Z</dcterms:modified>
</cp:coreProperties>
</file>