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embeddedFontLst>
    <p:embeddedFont>
      <p:font typeface="Constanti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onstantia-bold.fntdata"/><Relationship Id="rId12" Type="http://schemas.openxmlformats.org/officeDocument/2006/relationships/slide" Target="slides/slide6.xml"/><Relationship Id="rId34" Type="http://schemas.openxmlformats.org/officeDocument/2006/relationships/font" Target="fonts/Constantia-regular.fntdata"/><Relationship Id="rId15" Type="http://schemas.openxmlformats.org/officeDocument/2006/relationships/slide" Target="slides/slide9.xml"/><Relationship Id="rId37" Type="http://schemas.openxmlformats.org/officeDocument/2006/relationships/font" Target="fonts/Constantia-boldItalic.fntdata"/><Relationship Id="rId14" Type="http://schemas.openxmlformats.org/officeDocument/2006/relationships/slide" Target="slides/slide8.xml"/><Relationship Id="rId36" Type="http://schemas.openxmlformats.org/officeDocument/2006/relationships/font" Target="fonts/Constantia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Preservative 0.25%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Tartness : لاذع	demulscent: relieving inflammation or irritation.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Ora-sweet 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Purified water, sucrose, glycerin, sorbitol, and flavoring. Buffered with citric acid and sodium phosphate. Preservedwith methylparaben and potassium sorbate.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Orasweet SF (sugar free): Purified water, glycerin, sorbitol, sodium saccharin, xanthan gum, and flavoring. Buffered with citric acid and sodium citrate. Preserved  with methylparaben (0.03%), potassium sorbate  (0.1%), and propylparaben (0.008%).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OraPlus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(suspending vehicle)Purified water, microcrystalline cellulose, sodium, xanthan gum, carrageenan, calcium sulfate, trisodium phosphate, citric acid and sodium osphate as buffers, dimethicone antifoam emulsion. Preserved with methylparaben and potassium sorbate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Percolation</a:t>
            </a:r>
            <a:r>
              <a:rPr lang="en-US"/>
              <a:t> is the process of a liquid slowly passing through a filter. It's how coffee is usually made.</a:t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1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lang="en-US"/>
              <a:t>Lab1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en-US"/>
              <a:t>Syrup Prep</a:t>
            </a:r>
            <a:br>
              <a:rPr b="1" lang="en-US"/>
            </a:br>
            <a:r>
              <a:rPr b="1" lang="en-US"/>
              <a:t>Solution with the Aid of Heat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Very quick method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Heat stable ingredients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rPr lang="en-US"/>
              <a:t>Method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Sugar is added to water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Heat is applied while mixing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other heat-stable components are added to the hot syrup, the mixture is allowed to cool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If heat labile or volatile materials are present they are added when after sugar is dissolved and syrup is rapidly cooled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Don’t use excessive heat  (brown color) </a:t>
            </a:r>
            <a:endParaRPr/>
          </a:p>
          <a:p>
            <a:pPr indent="-129238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Syrup</a:t>
            </a:r>
            <a:br>
              <a:rPr lang="en-US"/>
            </a:b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6" y="1600200"/>
            <a:ext cx="7243763" cy="325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Syrup</a:t>
            </a:r>
            <a:br>
              <a:rPr lang="en-US"/>
            </a:b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Simple syrup used as: sweetening agent, preservative, demulcent and nutrient material., vehicle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Under 4 C syrups crystalize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is preferred to add 10% Glycerol to act as a preservative and to prevent crystallization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Stored at room temperature, in Tightly stopper and well filled bottles to avoid contamination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Refrigeration, inhibit both fermentation and hydrolysis but cooler than 4 C</a:t>
            </a:r>
            <a:r>
              <a:rPr baseline="30000" lang="en-US"/>
              <a:t>o</a:t>
            </a:r>
            <a:r>
              <a:rPr lang="en-US"/>
              <a:t> cause crystallization of sucrose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Chloroform water B.P</a:t>
            </a:r>
            <a:endParaRPr/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Chloroform is an anaesthetic when inhaled. When taken by mouth, it has a pleasant taste and causes a sensation of warmth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Orally it is used as a carminative, a flavouring agent and a preservative. 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 products made extemporaneously, it is added either as Chloroform Water BP (also referred to as Single Strength Chloroform Water BP), Double Strength Chloroform Water BP or as Chloroform Spirit BP.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5334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Chloroform water B.P</a:t>
            </a:r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599" y="1219200"/>
            <a:ext cx="5324475" cy="550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Oral Solutions</a:t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872067" y="2286001"/>
            <a:ext cx="740833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u="sng"/>
              <a:t>A solution</a:t>
            </a:r>
            <a:r>
              <a:rPr lang="en-US"/>
              <a:t> is a mixture of two or more components that form a single homogenous phase. They are liquid preparations that consist of solid or liquid substance dissolved in a liquid vehicle.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Types of solutions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872067" y="1752600"/>
            <a:ext cx="740833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Aqueous solutions containing a sugar are classified as syrups (even though some syrups may contain some alcohol).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Sweetened hydroalcoholic (combinations of water and ethanol) solutions are termed elixirs.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Solutions of aromatic materials are termed spirits if the solvent is alcoholic or aromatic waters if the solvent is aqueous.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Solutions prepared by extracting active constituents from crude drugs are termed tinctures or fluidextracts, depending on their method of preparation and concentration.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Certain solutions prepared to be sterile and pyrogen free and intended for parenteral administration are classified as injections.</a:t>
            </a:r>
            <a:endParaRPr/>
          </a:p>
          <a:p>
            <a:pPr indent="-152765" lvl="0" marL="274320" rtl="0" algn="l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838200" y="762000"/>
            <a:ext cx="740833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b="1" lang="en-US"/>
              <a:t>Advantages Solutions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Drug available immediately for absorption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Flexible dosing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May be designed for any route of administration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No need to shake container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Facilitates swallowing in difficult cases</a:t>
            </a: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685800" y="3515380"/>
            <a:ext cx="58674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stability often reduced in solution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Difficult to mask unpleasant tastes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Bulky, difficult to transport and prone to container breakages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 needed to measure dose on administration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drugs poorly soluble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device needed for administration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"/>
            <a:ext cx="6200775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838200" y="3124200"/>
            <a:ext cx="7357533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Dissolve the </a:t>
            </a:r>
            <a:r>
              <a:rPr i="1" lang="en-US"/>
              <a:t>Ferrous Sulfate</a:t>
            </a:r>
            <a:r>
              <a:rPr lang="en-US"/>
              <a:t>, </a:t>
            </a:r>
            <a:r>
              <a:rPr i="1" lang="en-US"/>
              <a:t>Citric Acid</a:t>
            </a:r>
            <a:r>
              <a:rPr lang="en-US"/>
              <a:t>, </a:t>
            </a:r>
            <a:r>
              <a:rPr i="1" lang="en-US"/>
              <a:t>Peppermint Spirit</a:t>
            </a:r>
            <a:r>
              <a:rPr lang="en-US"/>
              <a:t>, and 200 g of </a:t>
            </a:r>
            <a:r>
              <a:rPr i="1" lang="en-US"/>
              <a:t>Sucrose</a:t>
            </a:r>
            <a:r>
              <a:rPr lang="en-US"/>
              <a:t> in 450mL of </a:t>
            </a:r>
            <a:r>
              <a:rPr i="1" lang="en-US"/>
              <a:t>Purified Water</a:t>
            </a:r>
            <a:r>
              <a:rPr lang="en-US"/>
              <a:t> in 1000ml beaker, and filter the solution until clear.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Dissolve the remainder of the </a:t>
            </a:r>
            <a:r>
              <a:rPr i="1" lang="en-US"/>
              <a:t>Sucrose</a:t>
            </a:r>
            <a:r>
              <a:rPr lang="en-US"/>
              <a:t> in the clear filtrate, and add </a:t>
            </a:r>
            <a:r>
              <a:rPr i="1" lang="en-US"/>
              <a:t>Purified Water</a:t>
            </a:r>
            <a:r>
              <a:rPr lang="en-US"/>
              <a:t> to make 1000 ml.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Mix, and filter if necessary, through a pledget of cotton.</a:t>
            </a:r>
            <a:endParaRPr/>
          </a:p>
          <a:p>
            <a:pPr indent="-129238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Ferrous sulfate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685800" y="2133600"/>
            <a:ext cx="740833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Store a cool and dark place..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Keep away from direct heat and light 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Keep Away from reach of children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Concurrent administration with tetracyclines may impair absorption of both agents. The absorption of ciprofloxacin, norfloxacin and ofloxacin is reduced by oral iron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Although iron preparations are best absorbed on an empty stomach, they may be taken after food to reduce gastrointestinal side-effects; they may discolour (blacken) stools.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Exp 1 month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Expiration Dates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For non-aqueous liquids and solid formulations,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where the manufactured drug product is the source of active ingredient, the beyond use date is not later than 25% of the time remaining until the product’s expiration date or 6 months, whichever is earlier;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where a USP substance is the source of active ingredient, the beyond-use date is not later than 6 months.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Uses</a:t>
            </a:r>
            <a:endParaRPr/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872067" y="1828800"/>
            <a:ext cx="7408333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Iron-deficiency anaemia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Citric acid increases the solubility by decreasing pH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Sucrose sweetener and preservative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Peppermint spirit (flavoring agent)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Dilute and Take by straw may cause teeth to  be black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General dose up to 600 mg daily in divide doses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457200" y="457200"/>
            <a:ext cx="8229600" cy="8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Cough Syrup</a:t>
            </a:r>
            <a:endParaRPr/>
          </a:p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90700"/>
            <a:ext cx="87344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EXP 1 month</a:t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431" y="838200"/>
            <a:ext cx="7367162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Mixtures</a:t>
            </a:r>
            <a:endParaRPr/>
          </a:p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b="1" lang="en-US"/>
              <a:t>Mixtures: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Are liquid preparations intended for administration by mouth, consist of one or more medicaments dissolved or suspended usually in aqueous vehicle. They may be freshly or recently prepared.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USP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03" y="4572000"/>
            <a:ext cx="865566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3810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i="1" lang="en-US"/>
              <a:t>Magnesium Carbonate Mixture</a:t>
            </a:r>
            <a:endParaRPr/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914400"/>
            <a:ext cx="5410200" cy="562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69" name="Google Shape;2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-49694"/>
            <a:ext cx="5562599" cy="705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5" name="Google Shape;275;p4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696199" cy="652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83" name="Google Shape;28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5943" y="1371600"/>
            <a:ext cx="9339943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For water-containing formulations prepared from </a:t>
            </a:r>
            <a:r>
              <a:rPr lang="en-US" u="sng"/>
              <a:t>ingredients in solid form</a:t>
            </a:r>
            <a:r>
              <a:rPr lang="en-US"/>
              <a:t>, the beyond-use date is not later than 14 days when stored at cold temperatures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For all other formulations, the beyond-use date is not later than the intended duration of therapy or 30 days, whichever is earlier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date limits can be exceeded if there is supporting, valid scientific stability information directly applicable to the product being compounded.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19200"/>
            <a:ext cx="8077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SYRUPS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b="1" lang="en-US"/>
              <a:t>Syrups are concentrated aqueous preparations of a sugar or sugar substitute with or without flavoring agents and medicinal substances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1- Non-medicated (flavored Vehicle) Pleasant tasting vehicles for  medicinal substances(ready for Comp)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2- Medicated syrups are commercially prepared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	from the starting materials, i.e., by combining each of the individual components of the syrup, sucrose, purified water, flavoring agents, coloring agents, the therapeutic agent, other ingredients if necessary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0"/>
            <a:ext cx="3079750" cy="18478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124"/>
            <a:ext cx="8305799" cy="687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COMPONENTS OF SYRUPS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sugar, usually sucrose, or sugar substitute used to provide sweetness and viscosity;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antimicrobial preservatives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/>
              <a:t>Flavorants</a:t>
            </a:r>
            <a:endParaRPr i="1"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/>
              <a:t>colorants.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Solubilizing agents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 thickeners,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 stabilizers.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Sucrose/Glycerine/Sorbitol/methylcellulose or hydroxyethylcellulose.(sweetened Syrup Like)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COMPONENTS OF SYRUPS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Most syrups contain a high proportion of sucrose, usually 60% to 80%, not only because of the desirable sweetness and viscosity of such solutions but also because of their inherent stability in contrast to the unstable character of dilute sucrose solutions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concentrated sugar solutions are quite resistant to microbial growth because of the unavailability of the water required for the growth of microorganisms.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simple syrup.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is prepared by dissolving 85 g of sucrose in enough purified water to make 100 mL of (USP)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PREPARATION OF SYRUPS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(</a:t>
            </a:r>
            <a:r>
              <a:rPr i="1" lang="en-US"/>
              <a:t>a) solution of </a:t>
            </a:r>
            <a:r>
              <a:rPr lang="en-US"/>
              <a:t>the ingredients with the aid of heat,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(</a:t>
            </a:r>
            <a:r>
              <a:rPr i="1" lang="en-US"/>
              <a:t>b) solution </a:t>
            </a:r>
            <a:r>
              <a:rPr lang="en-US"/>
              <a:t>of the ingredients by agitation without the use of heat, or Simple admixture of liquid components,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(</a:t>
            </a:r>
            <a:r>
              <a:rPr i="1" lang="en-US"/>
              <a:t>d) percolation of either the source of the medicating </a:t>
            </a:r>
            <a:r>
              <a:rPr lang="en-US"/>
              <a:t>substance or the sucrose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