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858000" cx="9144000"/>
  <p:notesSz cx="6858000" cy="9144000"/>
  <p:embeddedFontLst>
    <p:embeddedFont>
      <p:font typeface="Constantia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Constantia-regular.fntdata"/><Relationship Id="rId25" Type="http://schemas.openxmlformats.org/officeDocument/2006/relationships/slide" Target="slides/slide19.xml"/><Relationship Id="rId28" Type="http://schemas.openxmlformats.org/officeDocument/2006/relationships/font" Target="fonts/Constantia-italic.fntdata"/><Relationship Id="rId27" Type="http://schemas.openxmlformats.org/officeDocument/2006/relationships/font" Target="fonts/Constantia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Constantia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en.wikipedia.org/wiki/Inflammation" TargetMode="External"/><Relationship Id="rId3" Type="http://schemas.openxmlformats.org/officeDocument/2006/relationships/hyperlink" Target="https://en.wikipedia.org/wiki/Soft_tissue" TargetMode="External"/><Relationship Id="rId4" Type="http://schemas.openxmlformats.org/officeDocument/2006/relationships/hyperlink" Target="https://en.wikipedia.org/wiki/Dental_anatomy" TargetMode="External"/><Relationship Id="rId5" Type="http://schemas.openxmlformats.org/officeDocument/2006/relationships/hyperlink" Target="https://en.wikipedia.org/wiki/Tooth_eruption" TargetMode="Externa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Preservative 0.25%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Isotonic (same osmotic pressure)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" name="Google Shape;22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Peri cornitis is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inflammation</a:t>
            </a:r>
            <a:r>
              <a:rPr lang="en-US"/>
              <a:t> of the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soft tissues</a:t>
            </a:r>
            <a:r>
              <a:rPr lang="en-US"/>
              <a:t> surrounding the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crown</a:t>
            </a:r>
            <a:r>
              <a:rPr lang="en-US"/>
              <a:t> of a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partially erupted</a:t>
            </a:r>
            <a:r>
              <a:rPr lang="en-US"/>
              <a:t> tooth</a:t>
            </a:r>
            <a:endParaRPr/>
          </a:p>
        </p:txBody>
      </p:sp>
      <p:sp>
        <p:nvSpPr>
          <p:cNvPr id="227" name="Google Shape;227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used to relieve itching</a:t>
            </a:r>
            <a:endParaRPr/>
          </a:p>
        </p:txBody>
      </p:sp>
      <p:sp>
        <p:nvSpPr>
          <p:cNvPr id="119" name="Google Shape;119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7" name="Google Shape;17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4" name="Google Shape;34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Lab2</a:t>
            </a:r>
            <a:endParaRPr/>
          </a:p>
        </p:txBody>
      </p:sp>
      <p:sp>
        <p:nvSpPr>
          <p:cNvPr id="115" name="Google Shape;115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b="1" lang="en-US"/>
              <a:t>The compounding and Dispensing of Solutions used in the oral cavity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76" name="Google Shape;176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Chloroform water B.P</a:t>
            </a:r>
            <a:endParaRPr/>
          </a:p>
        </p:txBody>
      </p:sp>
      <p:pic>
        <p:nvPicPr>
          <p:cNvPr id="177" name="Google Shape;17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30967"/>
            <a:ext cx="8077200" cy="662703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/>
          <p:nvPr>
            <p:ph type="title"/>
          </p:nvPr>
        </p:nvSpPr>
        <p:spPr>
          <a:xfrm>
            <a:off x="457200" y="3810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i="1" lang="en-US"/>
              <a:t>Sodium Chloride Mouth-Wash BP</a:t>
            </a:r>
            <a:endParaRPr/>
          </a:p>
        </p:txBody>
      </p:sp>
      <p:sp>
        <p:nvSpPr>
          <p:cNvPr id="183" name="Google Shape;183;p25"/>
          <p:cNvSpPr txBox="1"/>
          <p:nvPr>
            <p:ph idx="1" type="body"/>
          </p:nvPr>
        </p:nvSpPr>
        <p:spPr>
          <a:xfrm>
            <a:off x="457200" y="3429000"/>
            <a:ext cx="8229600" cy="28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Calculations: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Sodium Bicarbonate is soluble 1 in 11 parts of water. Therefore to dissolve 1g of Sodium Bicarbonate a minimum of 1× 11 = 11 mL water would be required.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Sodium Chloride BP is soluble 1 in 3 parts of water. Therefore to dissolve 1.5 g of Sodium Chloride BP a minimum of 1.5 × 3 = 4.5 mL water would be required.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184" name="Google Shape;18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066800"/>
            <a:ext cx="7286625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0" name="Google Shape;190;p26"/>
          <p:cNvSpPr txBox="1"/>
          <p:nvPr>
            <p:ph idx="1" type="body"/>
          </p:nvPr>
        </p:nvSpPr>
        <p:spPr>
          <a:xfrm>
            <a:off x="457200" y="213360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Procedure: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Weight 1.5 g Sodium Chloride.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Weight 1 g Sodium Bicarbonate.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Measure 50 mL of Double Strength Chloroform Water BP in a 100mL conical measure.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approximately 20 ml of Double Strength Chloroform Water BP to a beaker, add the sodium Bicarbonate BP and stir to aid dissolution.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When the Sodium Bicarbonate has dissolved, add the Sodium Chloride and stir to aid dissolution.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Add 3 drops of Concentrated Peppermint Emulsion.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Make up to volume with the remaining Double Strength Chloroform Water BP and potable water.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to a 100 ml amber fluted medicine bottle and label.</a:t>
            </a:r>
            <a:endParaRPr/>
          </a:p>
          <a:p>
            <a:pPr indent="-141001" lvl="0" marL="27432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  <p:pic>
        <p:nvPicPr>
          <p:cNvPr id="191" name="Google Shape;19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0"/>
            <a:ext cx="6553200" cy="21244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8" name="Google Shape;198;p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199" name="Google Shape;19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3925" y="1204913"/>
            <a:ext cx="7296150" cy="444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5" name="Google Shape;205;p2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Use</a:t>
            </a:r>
            <a:r>
              <a:rPr lang="en-US"/>
              <a:t>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Sodium chloride mouthwash is used to clean and deodorize the buccal cavity. It is widely used in refreshing of buccal cavity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This mouth wash is commonly advised by dentists when you have mouth sore, bleeding gum, inflamed sore gum. It kills bacteria by creating hypertonic environment (antiseptic effect). Used as a mouthwash to cleanse and freshen the mouth.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9"/>
          <p:cNvSpPr txBox="1"/>
          <p:nvPr>
            <p:ph idx="1" type="body"/>
          </p:nvPr>
        </p:nvSpPr>
        <p:spPr>
          <a:xfrm>
            <a:off x="533400" y="457200"/>
            <a:ext cx="82296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Advice to patient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The patient would be advised </a:t>
            </a:r>
            <a:r>
              <a:rPr b="1" lang="en-US"/>
              <a:t>that 20 mL </a:t>
            </a:r>
            <a:r>
              <a:rPr lang="en-US"/>
              <a:t>of mouthwash should preferably be </a:t>
            </a:r>
            <a:r>
              <a:rPr lang="en-US">
                <a:solidFill>
                  <a:srgbClr val="0070C0"/>
                </a:solidFill>
              </a:rPr>
              <a:t>diluted with an equal volume of warm water </a:t>
            </a:r>
            <a:r>
              <a:rPr lang="en-US"/>
              <a:t>and </a:t>
            </a:r>
            <a:r>
              <a:rPr lang="en-US">
                <a:solidFill>
                  <a:srgbClr val="0070C0"/>
                </a:solidFill>
              </a:rPr>
              <a:t>used every 4 hours </a:t>
            </a:r>
            <a:r>
              <a:rPr lang="en-US"/>
              <a:t>when required.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</a:t>
            </a:r>
            <a:r>
              <a:rPr lang="en-US" u="sng"/>
              <a:t>Storage</a:t>
            </a:r>
            <a:r>
              <a:rPr lang="en-US"/>
              <a:t>: Store in a cool place.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Auxiliary label</a:t>
            </a:r>
            <a:r>
              <a:rPr lang="en-US"/>
              <a:t>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-  “For external use only”.</a:t>
            </a:r>
            <a:br>
              <a:rPr lang="en-US"/>
            </a:br>
            <a:r>
              <a:rPr lang="en-US"/>
              <a:t>- “Not to be swallowed in large quantities”.</a:t>
            </a:r>
            <a:br>
              <a:rPr lang="en-US"/>
            </a:br>
            <a:r>
              <a:rPr lang="en-US"/>
              <a:t>- “keep out of reach of children”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Choice of container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As this is an extemporaneously prepared mouthwash, the container of choice would be an amber medical bottle with child-resistant closure.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>
                <a:solidFill>
                  <a:srgbClr val="FF0000"/>
                </a:solidFill>
              </a:rPr>
              <a:t>Expiry : 1 month.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0"/>
          <p:cNvSpPr txBox="1"/>
          <p:nvPr>
            <p:ph type="title"/>
          </p:nvPr>
        </p:nvSpPr>
        <p:spPr>
          <a:xfrm>
            <a:off x="5334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 u="sng"/>
              <a:t>Glycerins:</a:t>
            </a:r>
            <a:endParaRPr/>
          </a:p>
        </p:txBody>
      </p:sp>
      <p:sp>
        <p:nvSpPr>
          <p:cNvPr id="216" name="Google Shape;216;p30"/>
          <p:cNvSpPr txBox="1"/>
          <p:nvPr>
            <p:ph idx="1" type="body"/>
          </p:nvPr>
        </p:nvSpPr>
        <p:spPr>
          <a:xfrm>
            <a:off x="381000" y="160020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Consist of solutions  of medicinal substances in glycerol with or without the addition of water..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Glycerin is a cosolvent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producing an aqueous solution of a drug that was not otherwise readily soluble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Glycerin : Antimicrobial preservative; co-solvent; solvent; sweetening agent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1"/>
          <p:cNvSpPr txBox="1"/>
          <p:nvPr>
            <p:ph type="title"/>
          </p:nvPr>
        </p:nvSpPr>
        <p:spPr>
          <a:xfrm>
            <a:off x="457200" y="704088"/>
            <a:ext cx="8229600" cy="8199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i="1" lang="en-US"/>
              <a:t>Dental-Iodine Glycerin 10% (J.P)</a:t>
            </a:r>
            <a:endParaRPr/>
          </a:p>
        </p:txBody>
      </p:sp>
      <p:sp>
        <p:nvSpPr>
          <p:cNvPr id="222" name="Google Shape;222;p31"/>
          <p:cNvSpPr txBox="1"/>
          <p:nvPr>
            <p:ph idx="1" type="body"/>
          </p:nvPr>
        </p:nvSpPr>
        <p:spPr>
          <a:xfrm>
            <a:off x="457200" y="3886200"/>
            <a:ext cx="8229600" cy="24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Procedure: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Dissolve potassium iodide in water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Add iodine and stir until completely dissolved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Dissolve zinc sulphate in glycerol.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Add iodine solution, add water to volume</a:t>
            </a:r>
            <a:endParaRPr/>
          </a:p>
        </p:txBody>
      </p:sp>
      <p:pic>
        <p:nvPicPr>
          <p:cNvPr id="223" name="Google Shape;22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1524000"/>
            <a:ext cx="7211987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0" name="Google Shape;230;p32"/>
          <p:cNvSpPr txBox="1"/>
          <p:nvPr>
            <p:ph idx="1" type="body"/>
          </p:nvPr>
        </p:nvSpPr>
        <p:spPr>
          <a:xfrm>
            <a:off x="457200" y="3581400"/>
            <a:ext cx="82296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 u="sng"/>
              <a:t>Use: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Indicated  for oral ulcers, gingivitis.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Storage</a:t>
            </a:r>
            <a:r>
              <a:rPr lang="en-US"/>
              <a:t>: protect from light.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Auxiliary label: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 - “keep out of reach of children”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Expiry:</a:t>
            </a:r>
            <a:r>
              <a:rPr lang="en-US"/>
              <a:t>  1 month.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231" name="Google Shape;231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762000"/>
            <a:ext cx="8188854" cy="261937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3"/>
          <p:cNvSpPr txBox="1"/>
          <p:nvPr>
            <p:ph type="title"/>
          </p:nvPr>
        </p:nvSpPr>
        <p:spPr>
          <a:xfrm>
            <a:off x="457200" y="2971800"/>
            <a:ext cx="8229600" cy="9144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08979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762000" y="1828800"/>
            <a:ext cx="740833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Uses: antiseptic, antimicrobial, antipruritic and preservative.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22" name="Google Shape;122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Liquid Phenol (BP)</a:t>
            </a:r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0" y="2971800"/>
            <a:ext cx="6265918" cy="3190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Phenol CHARACTERISTICS: A colorless or faintly colored liquid; caustic.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Soluble in water; miscible with ethanol (96%), with ether and with glycerol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STORAGE: Liquefied Phenol should be protected from light. Liquefied Phenol may congeal or deposit crystals if stored at a temperature below 4C. It should be completely melted before use</a:t>
            </a:r>
            <a:endParaRPr/>
          </a:p>
        </p:txBody>
      </p:sp>
      <p:sp>
        <p:nvSpPr>
          <p:cNvPr id="129" name="Google Shape;129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Liquid Phenol (BP)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idx="1" type="body"/>
          </p:nvPr>
        </p:nvSpPr>
        <p:spPr>
          <a:xfrm>
            <a:off x="762000" y="2286000"/>
            <a:ext cx="7408333" cy="2392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In full strength used : few drops of full strength may be used to cauterize small wounds( like dog bites)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Simple aqueous solution  0.5-1% bacteriostatic stronger bactericidal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Less than 1.5% in mouth washes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About 5% as disinfectant 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If accidental spilled on skin remove by alcohol swabbing </a:t>
            </a:r>
            <a:endParaRPr/>
          </a:p>
          <a:p>
            <a:pPr indent="-141001" lvl="0" marL="27432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  <p:sp>
        <p:nvSpPr>
          <p:cNvPr id="135" name="Google Shape;135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Liquid Phenol (BP)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Gargles</a:t>
            </a:r>
            <a:endParaRPr/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lang="en-US" u="sng"/>
              <a:t>Gargles:</a:t>
            </a:r>
            <a:r>
              <a:rPr lang="en-US" u="sng"/>
              <a:t>  </a:t>
            </a:r>
            <a:r>
              <a:rPr lang="en-US">
                <a:solidFill>
                  <a:srgbClr val="FF0000"/>
                </a:solidFill>
              </a:rPr>
              <a:t>Are aqueous solutions</a:t>
            </a:r>
            <a:r>
              <a:rPr lang="en-US"/>
              <a:t>, usually in </a:t>
            </a:r>
            <a:r>
              <a:rPr lang="en-US">
                <a:solidFill>
                  <a:srgbClr val="FF0000"/>
                </a:solidFill>
              </a:rPr>
              <a:t>concentrated</a:t>
            </a:r>
            <a:r>
              <a:rPr lang="en-US"/>
              <a:t> form, intended for </a:t>
            </a:r>
            <a:r>
              <a:rPr b="1" lang="en-US">
                <a:solidFill>
                  <a:srgbClr val="FF0000"/>
                </a:solidFill>
              </a:rPr>
              <a:t>use</a:t>
            </a:r>
            <a:r>
              <a:rPr lang="en-US"/>
              <a:t> as a prophylactic or in the treatment of throat infections and for treating the pharynx and nasopharynx.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Gargles are usually </a:t>
            </a:r>
            <a:r>
              <a:rPr lang="en-US">
                <a:solidFill>
                  <a:srgbClr val="FF0000"/>
                </a:solidFill>
              </a:rPr>
              <a:t>diluted with water prior to their </a:t>
            </a:r>
            <a:r>
              <a:rPr lang="en-US"/>
              <a:t>use and they </a:t>
            </a:r>
            <a:r>
              <a:rPr lang="en-US">
                <a:solidFill>
                  <a:srgbClr val="FF0000"/>
                </a:solidFill>
              </a:rPr>
              <a:t>should not be swallowed</a:t>
            </a:r>
            <a:r>
              <a:rPr lang="en-US"/>
              <a:t>,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Gargarol, Listerine, Gingival, Septoral (Palestinian market)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b="1" i="1" lang="en-US" sz="4000"/>
              <a:t>Potassium Chlorate and Phenol Gargle BPC</a:t>
            </a:r>
            <a:endParaRPr sz="4000"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457200" y="3124200"/>
            <a:ext cx="82296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Procedure (simple solution)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Accurately weigh potassium chlorate and dissolve in 3/4th of purified water </a:t>
            </a:r>
            <a:r>
              <a:rPr lang="en-US">
                <a:solidFill>
                  <a:srgbClr val="FF0000"/>
                </a:solidFill>
              </a:rPr>
              <a:t>by heating</a:t>
            </a:r>
            <a:r>
              <a:rPr lang="en-US"/>
              <a:t>, on a water bath.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To this solution, add liquefied phenol, mix well by stirring.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Transfer this content to a measure and add </a:t>
            </a:r>
            <a:r>
              <a:rPr lang="en-US">
                <a:solidFill>
                  <a:srgbClr val="0070C0"/>
                </a:solidFill>
              </a:rPr>
              <a:t>patent blue 'V</a:t>
            </a:r>
            <a:r>
              <a:rPr lang="en-US"/>
              <a:t>', mix well and add sufficient amount of purified water to adjust the final volume</a:t>
            </a:r>
            <a:endParaRPr/>
          </a:p>
        </p:txBody>
      </p:sp>
      <p:pic>
        <p:nvPicPr>
          <p:cNvPr id="148" name="Google Shape;148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1371600"/>
            <a:ext cx="652462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/>
          <p:nvPr>
            <p:ph type="title"/>
          </p:nvPr>
        </p:nvSpPr>
        <p:spPr>
          <a:xfrm>
            <a:off x="457200" y="704088"/>
            <a:ext cx="8229600" cy="10485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Role of each ingredient</a:t>
            </a:r>
            <a:endParaRPr/>
          </a:p>
        </p:txBody>
      </p:sp>
      <p:sp>
        <p:nvSpPr>
          <p:cNvPr id="155" name="Google Shape;155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156" name="Google Shape;15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2438400"/>
            <a:ext cx="8286750" cy="27622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1"/>
          <p:cNvSpPr/>
          <p:nvPr/>
        </p:nvSpPr>
        <p:spPr>
          <a:xfrm>
            <a:off x="2362200" y="5181600"/>
            <a:ext cx="4572000" cy="1200329"/>
          </a:xfrm>
          <a:prstGeom prst="rect">
            <a:avLst/>
          </a:prstGeom>
          <a:gradFill>
            <a:gsLst>
              <a:gs pos="0">
                <a:srgbClr val="88EAC1"/>
              </a:gs>
              <a:gs pos="43000">
                <a:srgbClr val="B7F7DB"/>
              </a:gs>
              <a:gs pos="93000">
                <a:srgbClr val="E9FCF3"/>
              </a:gs>
              <a:gs pos="100000">
                <a:srgbClr val="F6FFFB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89971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5400000" dist="381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General Use of this  gargle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sialogogue, astringent and bactericide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Uses</a:t>
            </a:r>
            <a:endParaRPr/>
          </a:p>
        </p:txBody>
      </p:sp>
      <p:sp>
        <p:nvSpPr>
          <p:cNvPr id="163" name="Google Shape;163;p22"/>
          <p:cNvSpPr txBox="1"/>
          <p:nvPr>
            <p:ph idx="1" type="body"/>
          </p:nvPr>
        </p:nvSpPr>
        <p:spPr>
          <a:xfrm>
            <a:off x="457200" y="14478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The BPC. monograph recommends dilution with ten times its volume of warm water.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 suitable direction is   “Three 5 ml spoonfuls to be added to a (or 150ml of warm water)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Storage</a:t>
            </a:r>
            <a:r>
              <a:rPr lang="en-US"/>
              <a:t>: Store in a cool place.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Auxiliary label:</a:t>
            </a:r>
            <a:br>
              <a:rPr lang="en-US"/>
            </a:br>
            <a:r>
              <a:rPr lang="en-US"/>
              <a:t>-  “For external use only”.</a:t>
            </a:r>
            <a:br>
              <a:rPr lang="en-US"/>
            </a:br>
            <a:r>
              <a:rPr lang="en-US"/>
              <a:t>- “Not to be swallowed in large quantities ”.</a:t>
            </a:r>
            <a:br>
              <a:rPr lang="en-US"/>
            </a:br>
            <a:r>
              <a:rPr lang="en-US"/>
              <a:t>- “ keep out of reach of children” since it smells and tastes well, they might ingest it.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protect from light”. Since potassium chlorate is very sensitive to the light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Exp: 2 weeks</a:t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Chloroform is an anesthetic when inhaled. When taken by mouth, it has a pleasant taste and causes a sensation of warmth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Orally it is used as a carminative, a flavoring agent and a preservative. 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In products made extemporaneously, it is added either as Chloroform Water BP (also referred to as Single Strength Chloroform Water BP), Double Strength Chloroform Water BP or as Chloroform Spirit BP.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69" name="Google Shape;169;p23"/>
          <p:cNvSpPr txBox="1"/>
          <p:nvPr>
            <p:ph type="title"/>
          </p:nvPr>
        </p:nvSpPr>
        <p:spPr>
          <a:xfrm>
            <a:off x="457200" y="533400"/>
            <a:ext cx="8229600" cy="131368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n-US"/>
              <a:t>Basic Preparation review Chloroform water B.P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