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 id="214748366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y="6858000" cx="9144000"/>
  <p:notesSz cx="6858000" cy="9144000"/>
  <p:embeddedFontLst>
    <p:embeddedFont>
      <p:font typeface="Constantia"/>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4289A58-88F6-4E48-B848-86396BC15FEC}">
  <a:tblStyle styleId="{64289A58-88F6-4E48-B848-86396BC15FEC}" styleName="Table_0">
    <a:wholeTbl>
      <a:tcTxStyle b="off" i="off">
        <a:font>
          <a:latin typeface="Constantia"/>
          <a:ea typeface="Constantia"/>
          <a:cs typeface="Constantia"/>
        </a:font>
        <a:schemeClr val="dk1"/>
      </a:tcTxStyle>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chemeClr val="accent3"/>
              </a:solidFill>
              <a:prstDash val="solid"/>
              <a:round/>
              <a:headEnd len="sm" w="sm" type="none"/>
              <a:tailEnd len="sm" w="sm" type="none"/>
            </a:ln>
          </a:insideH>
          <a:insideV>
            <a:ln cap="flat" cmpd="sng" w="9525">
              <a:solidFill>
                <a:schemeClr val="accent3"/>
              </a:solidFill>
              <a:prstDash val="solid"/>
              <a:round/>
              <a:headEnd len="sm" w="sm" type="none"/>
              <a:tailEnd len="sm" w="sm" type="none"/>
            </a:ln>
          </a:insideV>
        </a:tcBdr>
        <a:fill>
          <a:solidFill>
            <a:srgbClr val="FFFFFF">
              <a:alpha val="0"/>
            </a:srgbClr>
          </a:solidFill>
        </a:fill>
      </a:tcStyle>
    </a:wholeTbl>
    <a:band1H>
      <a:tcTxStyle/>
      <a:tcStyle>
        <a:fill>
          <a:solidFill>
            <a:schemeClr val="accent3">
              <a:alpha val="40000"/>
            </a:schemeClr>
          </a:solidFill>
        </a:fill>
      </a:tcStyle>
    </a:band1H>
    <a:band2H>
      <a:tcTxStyle/>
    </a:band2H>
    <a:band1V>
      <a:tcTxStyle/>
      <a:tcStyle>
        <a:tcBdr>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tcBdr>
        <a:fill>
          <a:solidFill>
            <a:schemeClr val="accent3">
              <a:alpha val="40000"/>
            </a:schemeClr>
          </a:solidFill>
        </a:fill>
      </a:tcStyle>
    </a:band1V>
    <a:band2V>
      <a:tcTxStyle/>
    </a:band2V>
    <a:lastCol>
      <a:tcTxStyle b="on"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chemeClr val="accent3"/>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tcStyle>
    </a:lastCol>
    <a:firstCol>
      <a:tcTxStyle b="on"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chemeClr val="accent3"/>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tcStyle>
    </a:firstCol>
    <a:lastRow>
      <a:tcTxStyle b="on"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lastRow>
    <a:seCell>
      <a:tcTxStyle/>
    </a:seCell>
    <a:swCell>
      <a:tcTxStyle/>
    </a:swCell>
    <a:firstRow>
      <a:tcTxStyle b="on" i="off">
        <a:font>
          <a:latin typeface="Constantia"/>
          <a:ea typeface="Constantia"/>
          <a:cs typeface="Constantia"/>
        </a:font>
        <a:schemeClr val="lt1"/>
      </a:tcTxStyle>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lt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accent3"/>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slide" Target="slides/slide28.xml"/><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37" Type="http://schemas.openxmlformats.org/officeDocument/2006/relationships/font" Target="fonts/Constantia-bold.fntdata"/><Relationship Id="rId14" Type="http://schemas.openxmlformats.org/officeDocument/2006/relationships/slide" Target="slides/slide7.xml"/><Relationship Id="rId36" Type="http://schemas.openxmlformats.org/officeDocument/2006/relationships/font" Target="fonts/Constantia-regular.fntdata"/><Relationship Id="rId17" Type="http://schemas.openxmlformats.org/officeDocument/2006/relationships/slide" Target="slides/slide10.xml"/><Relationship Id="rId39" Type="http://schemas.openxmlformats.org/officeDocument/2006/relationships/font" Target="fonts/Constantia-boldItalic.fntdata"/><Relationship Id="rId16" Type="http://schemas.openxmlformats.org/officeDocument/2006/relationships/slide" Target="slides/slide9.xml"/><Relationship Id="rId38" Type="http://schemas.openxmlformats.org/officeDocument/2006/relationships/font" Target="fonts/Constantia-italic.fntdata"/><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Glucoma eye pressure</a:t>
            </a:r>
            <a:endParaRPr/>
          </a:p>
        </p:txBody>
      </p:sp>
      <p:sp>
        <p:nvSpPr>
          <p:cNvPr id="202" name="Google Shape;202;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4" name="Google Shape;234;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deficiency of all types of blood cells</a:t>
            </a:r>
            <a:endParaRPr/>
          </a:p>
        </p:txBody>
      </p:sp>
      <p:sp>
        <p:nvSpPr>
          <p:cNvPr id="235" name="Google Shape;235;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20" name="Shape 20"/>
        <p:cNvGrpSpPr/>
        <p:nvPr/>
      </p:nvGrpSpPr>
      <p:grpSpPr>
        <a:xfrm>
          <a:off x="0" y="0"/>
          <a:ext cx="0" cy="0"/>
          <a:chOff x="0" y="0"/>
          <a:chExt cx="0" cy="0"/>
        </a:xfrm>
      </p:grpSpPr>
      <p:sp>
        <p:nvSpPr>
          <p:cNvPr id="21" name="Google Shape;21;p2"/>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3" name="Google Shape;23;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7" name="Shape 87"/>
        <p:cNvGrpSpPr/>
        <p:nvPr/>
      </p:nvGrpSpPr>
      <p:grpSpPr>
        <a:xfrm>
          <a:off x="0" y="0"/>
          <a:ext cx="0" cy="0"/>
          <a:chOff x="0" y="0"/>
          <a:chExt cx="0" cy="0"/>
        </a:xfrm>
      </p:grpSpPr>
      <p:sp>
        <p:nvSpPr>
          <p:cNvPr id="88" name="Google Shape;88;p12"/>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89" name="Google Shape;89;p12"/>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90" name="Google Shape;90;p12"/>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rm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2"/>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2" name="Google Shape;92;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2"/>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95" name="Google Shape;95;p12"/>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sp>
      <p:sp>
        <p:nvSpPr>
          <p:cNvPr id="96" name="Google Shape;96;p12"/>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7" name="Google Shape;97;p12"/>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8" name="Shape 98"/>
        <p:cNvGrpSpPr/>
        <p:nvPr/>
      </p:nvGrpSpPr>
      <p:grpSpPr>
        <a:xfrm>
          <a:off x="0" y="0"/>
          <a:ext cx="0" cy="0"/>
          <a:chOff x="0" y="0"/>
          <a:chExt cx="0" cy="0"/>
        </a:xfrm>
      </p:grpSpPr>
      <p:sp>
        <p:nvSpPr>
          <p:cNvPr id="99" name="Google Shape;99;p1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3"/>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1" name="Google Shape;101;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4" name="Shape 104"/>
        <p:cNvGrpSpPr/>
        <p:nvPr/>
      </p:nvGrpSpPr>
      <p:grpSpPr>
        <a:xfrm>
          <a:off x="0" y="0"/>
          <a:ext cx="0" cy="0"/>
          <a:chOff x="0" y="0"/>
          <a:chExt cx="0" cy="0"/>
        </a:xfrm>
      </p:grpSpPr>
      <p:sp>
        <p:nvSpPr>
          <p:cNvPr id="105" name="Google Shape;105;p14"/>
          <p:cNvSpPr txBox="1"/>
          <p:nvPr>
            <p:ph type="title"/>
          </p:nvPr>
        </p:nvSpPr>
        <p:spPr>
          <a:xfrm rot="5400000">
            <a:off x="5052219" y="2491582"/>
            <a:ext cx="5211763" cy="20574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14"/>
          <p:cNvSpPr txBox="1"/>
          <p:nvPr>
            <p:ph idx="1" type="body"/>
          </p:nvPr>
        </p:nvSpPr>
        <p:spPr>
          <a:xfrm rot="5400000">
            <a:off x="861219" y="510382"/>
            <a:ext cx="5211763" cy="60198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7" name="Google Shape;107;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7" name="Shape 37"/>
        <p:cNvGrpSpPr/>
        <p:nvPr/>
      </p:nvGrpSpPr>
      <p:grpSpPr>
        <a:xfrm>
          <a:off x="0" y="0"/>
          <a:ext cx="0" cy="0"/>
          <a:chOff x="0" y="0"/>
          <a:chExt cx="0" cy="0"/>
        </a:xfrm>
      </p:grpSpPr>
      <p:sp>
        <p:nvSpPr>
          <p:cNvPr id="38" name="Google Shape;38;p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0" name="Google Shape;40;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43" name="Shape 43"/>
        <p:cNvGrpSpPr/>
        <p:nvPr/>
      </p:nvGrpSpPr>
      <p:grpSpPr>
        <a:xfrm>
          <a:off x="0" y="0"/>
          <a:ext cx="0" cy="0"/>
          <a:chOff x="0" y="0"/>
          <a:chExt cx="0" cy="0"/>
        </a:xfrm>
      </p:grpSpPr>
      <p:sp>
        <p:nvSpPr>
          <p:cNvPr id="44" name="Google Shape;44;p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46" name="Google Shape;46;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49" name="Shape 49"/>
        <p:cNvGrpSpPr/>
        <p:nvPr/>
      </p:nvGrpSpPr>
      <p:grpSpPr>
        <a:xfrm>
          <a:off x="0" y="0"/>
          <a:ext cx="0" cy="0"/>
          <a:chOff x="0" y="0"/>
          <a:chExt cx="0" cy="0"/>
        </a:xfrm>
      </p:grpSpPr>
      <p:sp>
        <p:nvSpPr>
          <p:cNvPr id="50" name="Google Shape;50;p6"/>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6"/>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rm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5" name="Shape 55"/>
        <p:cNvGrpSpPr/>
        <p:nvPr/>
      </p:nvGrpSpPr>
      <p:grpSpPr>
        <a:xfrm>
          <a:off x="0" y="0"/>
          <a:ext cx="0" cy="0"/>
          <a:chOff x="0" y="0"/>
          <a:chExt cx="0" cy="0"/>
        </a:xfrm>
      </p:grpSpPr>
      <p:sp>
        <p:nvSpPr>
          <p:cNvPr id="56" name="Google Shape;56;p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7"/>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7"/>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8"/>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5" name="Google Shape;65;p8"/>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8"/>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8"/>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8" name="Google Shape;68;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1" name="Shape 71"/>
        <p:cNvGrpSpPr/>
        <p:nvPr/>
      </p:nvGrpSpPr>
      <p:grpSpPr>
        <a:xfrm>
          <a:off x="0" y="0"/>
          <a:ext cx="0" cy="0"/>
          <a:chOff x="0" y="0"/>
          <a:chExt cx="0" cy="0"/>
        </a:xfrm>
      </p:grpSpPr>
      <p:sp>
        <p:nvSpPr>
          <p:cNvPr id="72" name="Google Shape;72;p9"/>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6" name="Shape 76"/>
        <p:cNvGrpSpPr/>
        <p:nvPr/>
      </p:nvGrpSpPr>
      <p:grpSpPr>
        <a:xfrm>
          <a:off x="0" y="0"/>
          <a:ext cx="0" cy="0"/>
          <a:chOff x="0" y="0"/>
          <a:chExt cx="0" cy="0"/>
        </a:xfrm>
      </p:grpSpPr>
      <p:sp>
        <p:nvSpPr>
          <p:cNvPr id="77" name="Google Shape;77;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11"/>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1"/>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rm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11"/>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rm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4" name="Google Shape;84;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9" name="Shape 9"/>
        <p:cNvGrpSpPr/>
        <p:nvPr/>
      </p:nvGrpSpPr>
      <p:grpSpPr>
        <a:xfrm>
          <a:off x="0" y="0"/>
          <a:ext cx="0" cy="0"/>
          <a:chOff x="0" y="0"/>
          <a:chExt cx="0" cy="0"/>
        </a:xfrm>
      </p:grpSpPr>
      <p:sp>
        <p:nvSpPr>
          <p:cNvPr id="10" name="Google Shape;10;p1"/>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11" name="Google Shape;11;p1"/>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12" name="Google Shape;12;p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4" name="Google Shape;14;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5" name="Google Shape;15;p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6" name="Google Shape;16;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D0E9ED"/>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D0E9ED"/>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D0E9ED"/>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D0E9ED"/>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D0E9ED"/>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D0E9ED"/>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D0E9ED"/>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D0E9ED"/>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D0E9ED"/>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n-US"/>
              <a:t>‹#›</a:t>
            </a:fld>
            <a:endParaRPr/>
          </a:p>
        </p:txBody>
      </p:sp>
      <p:grpSp>
        <p:nvGrpSpPr>
          <p:cNvPr id="17" name="Google Shape;17;p1"/>
          <p:cNvGrpSpPr/>
          <p:nvPr/>
        </p:nvGrpSpPr>
        <p:grpSpPr>
          <a:xfrm>
            <a:off x="-29294" y="-16113"/>
            <a:ext cx="9198255" cy="1086266"/>
            <a:chOff x="-29322" y="-1971"/>
            <a:chExt cx="9198255" cy="1086266"/>
          </a:xfrm>
        </p:grpSpPr>
        <p:sp>
          <p:nvSpPr>
            <p:cNvPr id="18" name="Google Shape;18;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19" name="Google Shape;19;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26" name="Shape 26"/>
        <p:cNvGrpSpPr/>
        <p:nvPr/>
      </p:nvGrpSpPr>
      <p:grpSpPr>
        <a:xfrm>
          <a:off x="0" y="0"/>
          <a:ext cx="0" cy="0"/>
          <a:chOff x="0" y="0"/>
          <a:chExt cx="0" cy="0"/>
        </a:xfrm>
      </p:grpSpPr>
      <p:sp>
        <p:nvSpPr>
          <p:cNvPr id="27" name="Google Shape;27;p3"/>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8" name="Google Shape;28;p3"/>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9" name="Google Shape;29;p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0" name="Google Shape;30;p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31" name="Google Shape;31;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32" name="Google Shape;32;p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33" name="Google Shape;33;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sz="1200" u="none">
                <a:solidFill>
                  <a:srgbClr val="035C75"/>
                </a:solidFill>
                <a:latin typeface="Constantia"/>
                <a:ea typeface="Constantia"/>
                <a:cs typeface="Constantia"/>
                <a:sym typeface="Constantia"/>
              </a:defRPr>
            </a:lvl1pPr>
            <a:lvl2pPr indent="0" lvl="1" marL="0" marR="0" rtl="0" algn="r">
              <a:spcBef>
                <a:spcPts val="0"/>
              </a:spcBef>
              <a:buNone/>
              <a:defRPr b="0" sz="1200" u="none">
                <a:solidFill>
                  <a:srgbClr val="035C75"/>
                </a:solidFill>
                <a:latin typeface="Constantia"/>
                <a:ea typeface="Constantia"/>
                <a:cs typeface="Constantia"/>
                <a:sym typeface="Constantia"/>
              </a:defRPr>
            </a:lvl2pPr>
            <a:lvl3pPr indent="0" lvl="2" marL="0" marR="0" rtl="0" algn="r">
              <a:spcBef>
                <a:spcPts val="0"/>
              </a:spcBef>
              <a:buNone/>
              <a:defRPr b="0" sz="1200" u="none">
                <a:solidFill>
                  <a:srgbClr val="035C75"/>
                </a:solidFill>
                <a:latin typeface="Constantia"/>
                <a:ea typeface="Constantia"/>
                <a:cs typeface="Constantia"/>
                <a:sym typeface="Constantia"/>
              </a:defRPr>
            </a:lvl3pPr>
            <a:lvl4pPr indent="0" lvl="3" marL="0" marR="0" rtl="0" algn="r">
              <a:spcBef>
                <a:spcPts val="0"/>
              </a:spcBef>
              <a:buNone/>
              <a:defRPr b="0" sz="1200" u="none">
                <a:solidFill>
                  <a:srgbClr val="035C75"/>
                </a:solidFill>
                <a:latin typeface="Constantia"/>
                <a:ea typeface="Constantia"/>
                <a:cs typeface="Constantia"/>
                <a:sym typeface="Constantia"/>
              </a:defRPr>
            </a:lvl4pPr>
            <a:lvl5pPr indent="0" lvl="4" marL="0" marR="0" rtl="0" algn="r">
              <a:spcBef>
                <a:spcPts val="0"/>
              </a:spcBef>
              <a:buNone/>
              <a:defRPr b="0" sz="1200" u="none">
                <a:solidFill>
                  <a:srgbClr val="035C75"/>
                </a:solidFill>
                <a:latin typeface="Constantia"/>
                <a:ea typeface="Constantia"/>
                <a:cs typeface="Constantia"/>
                <a:sym typeface="Constantia"/>
              </a:defRPr>
            </a:lvl5pPr>
            <a:lvl6pPr indent="0" lvl="5" marL="0" marR="0" rtl="0" algn="r">
              <a:spcBef>
                <a:spcPts val="0"/>
              </a:spcBef>
              <a:buNone/>
              <a:defRPr b="0" sz="1200" u="none">
                <a:solidFill>
                  <a:srgbClr val="035C75"/>
                </a:solidFill>
                <a:latin typeface="Constantia"/>
                <a:ea typeface="Constantia"/>
                <a:cs typeface="Constantia"/>
                <a:sym typeface="Constantia"/>
              </a:defRPr>
            </a:lvl6pPr>
            <a:lvl7pPr indent="0" lvl="6" marL="0" marR="0" rtl="0" algn="r">
              <a:spcBef>
                <a:spcPts val="0"/>
              </a:spcBef>
              <a:buNone/>
              <a:defRPr b="0" sz="1200" u="none">
                <a:solidFill>
                  <a:srgbClr val="035C75"/>
                </a:solidFill>
                <a:latin typeface="Constantia"/>
                <a:ea typeface="Constantia"/>
                <a:cs typeface="Constantia"/>
                <a:sym typeface="Constantia"/>
              </a:defRPr>
            </a:lvl7pPr>
            <a:lvl8pPr indent="0" lvl="7" marL="0" marR="0" rtl="0" algn="r">
              <a:spcBef>
                <a:spcPts val="0"/>
              </a:spcBef>
              <a:buNone/>
              <a:defRPr b="0" sz="1200" u="none">
                <a:solidFill>
                  <a:srgbClr val="035C75"/>
                </a:solidFill>
                <a:latin typeface="Constantia"/>
                <a:ea typeface="Constantia"/>
                <a:cs typeface="Constantia"/>
                <a:sym typeface="Constantia"/>
              </a:defRPr>
            </a:lvl8pPr>
            <a:lvl9pPr indent="0" lvl="8" marL="0" marR="0" rtl="0" algn="r">
              <a:spcBef>
                <a:spcPts val="0"/>
              </a:spcBef>
              <a:buNone/>
              <a:defRPr b="0" sz="1200" u="non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n-US"/>
              <a:t>‹#›</a:t>
            </a:fld>
            <a:endParaRPr/>
          </a:p>
        </p:txBody>
      </p:sp>
      <p:grpSp>
        <p:nvGrpSpPr>
          <p:cNvPr id="34" name="Google Shape;34;p3"/>
          <p:cNvGrpSpPr/>
          <p:nvPr/>
        </p:nvGrpSpPr>
        <p:grpSpPr>
          <a:xfrm>
            <a:off x="-29294" y="-16113"/>
            <a:ext cx="9198255" cy="1086266"/>
            <a:chOff x="-29322" y="-1971"/>
            <a:chExt cx="9198255" cy="1086266"/>
          </a:xfrm>
        </p:grpSpPr>
        <p:sp>
          <p:nvSpPr>
            <p:cNvPr id="35" name="Google Shape;35;p3"/>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36" name="Google Shape;36;p3"/>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jp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5"/>
          <p:cNvSpPr txBox="1"/>
          <p:nvPr>
            <p:ph type="ctrTitle"/>
          </p:nvPr>
        </p:nvSpPr>
        <p:spPr>
          <a:xfrm rot="-2155629">
            <a:off x="-884655" y="1732517"/>
            <a:ext cx="10134600" cy="1828800"/>
          </a:xfrm>
          <a:prstGeom prst="rect">
            <a:avLst/>
          </a:prstGeom>
          <a:noFill/>
          <a:ln>
            <a:noFill/>
          </a:ln>
        </p:spPr>
        <p:txBody>
          <a:bodyPr anchorCtr="0" anchor="b" bIns="0" lIns="0" spcFirstLastPara="1" rIns="18275" wrap="square" tIns="0">
            <a:noAutofit/>
          </a:bodyPr>
          <a:lstStyle/>
          <a:p>
            <a:pPr indent="0" lvl="0" marL="0" rtl="0" algn="l">
              <a:spcBef>
                <a:spcPts val="0"/>
              </a:spcBef>
              <a:spcAft>
                <a:spcPts val="0"/>
              </a:spcAft>
              <a:buClr>
                <a:srgbClr val="4CE0EA"/>
              </a:buClr>
              <a:buSzPts val="2400"/>
              <a:buFont typeface="Calibri"/>
              <a:buNone/>
            </a:pPr>
            <a:r>
              <a:rPr lang="en-US" sz="2400"/>
              <a:t>The compounding and Dispensing of Solutions instilled into body cavities.</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b="1" lang="en-US" u="sng"/>
              <a:t>Ear Drops:</a:t>
            </a:r>
            <a:endParaRPr/>
          </a:p>
        </p:txBody>
      </p:sp>
      <p:sp>
        <p:nvSpPr>
          <p:cNvPr id="170" name="Google Shape;170;p2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solidFill>
                  <a:srgbClr val="C00000"/>
                </a:solidFill>
              </a:rPr>
              <a:t>solutions or suspensions </a:t>
            </a:r>
            <a:r>
              <a:rPr lang="en-US"/>
              <a:t>of medicaments in water, glycerol, diluted alcohol, propylene glycol, or other suitable solvent</a:t>
            </a:r>
            <a:endParaRPr/>
          </a:p>
          <a:p>
            <a:pPr indent="-274320" lvl="0" marL="274320" rtl="0" algn="l">
              <a:spcBef>
                <a:spcPts val="520"/>
              </a:spcBef>
              <a:spcAft>
                <a:spcPts val="0"/>
              </a:spcAft>
              <a:buSzPts val="2470"/>
              <a:buNone/>
            </a:pPr>
            <a:r>
              <a:rPr lang="en-US"/>
              <a:t>Uses: </a:t>
            </a:r>
            <a:endParaRPr/>
          </a:p>
          <a:p>
            <a:pPr indent="-274320" lvl="0" marL="274320" rtl="0" algn="l">
              <a:spcBef>
                <a:spcPts val="520"/>
              </a:spcBef>
              <a:spcAft>
                <a:spcPts val="0"/>
              </a:spcAft>
              <a:buSzPts val="2470"/>
              <a:buChar char="⚫"/>
            </a:pPr>
            <a:r>
              <a:rPr lang="en-US"/>
              <a:t>treating mild infections(chloramphenicol)</a:t>
            </a:r>
            <a:endParaRPr/>
          </a:p>
          <a:p>
            <a:pPr indent="-274320" lvl="0" marL="274320" rtl="0" algn="l">
              <a:spcBef>
                <a:spcPts val="520"/>
              </a:spcBef>
              <a:spcAft>
                <a:spcPts val="0"/>
              </a:spcAft>
              <a:buSzPts val="2470"/>
              <a:buChar char="⚫"/>
            </a:pPr>
            <a:r>
              <a:rPr lang="en-US"/>
              <a:t>wax removing (sodium bicarbonate)</a:t>
            </a:r>
            <a:endParaRPr/>
          </a:p>
          <a:p>
            <a:pPr indent="-274320" lvl="0" marL="274320" rtl="0" algn="l">
              <a:spcBef>
                <a:spcPts val="520"/>
              </a:spcBef>
              <a:spcAft>
                <a:spcPts val="0"/>
              </a:spcAft>
              <a:buSzPts val="2470"/>
              <a:buChar char="⚫"/>
            </a:pPr>
            <a:r>
              <a:rPr lang="en-US"/>
              <a:t>Antiseptic and anesthesia.</a:t>
            </a:r>
            <a:endParaRPr/>
          </a:p>
          <a:p>
            <a:pPr indent="-274320" lvl="0" marL="274320" rtl="0" algn="l">
              <a:spcBef>
                <a:spcPts val="520"/>
              </a:spcBef>
              <a:spcAft>
                <a:spcPts val="0"/>
              </a:spcAft>
              <a:buSzPts val="2470"/>
              <a:buChar char="⚫"/>
            </a:pPr>
            <a:r>
              <a:rPr lang="en-US"/>
              <a:t>Anti inflammation.</a:t>
            </a:r>
            <a:endParaRPr/>
          </a:p>
          <a:p>
            <a:pPr indent="-117475" lvl="0" marL="274320" rtl="0" algn="l">
              <a:spcBef>
                <a:spcPts val="520"/>
              </a:spcBef>
              <a:spcAft>
                <a:spcPts val="0"/>
              </a:spcAft>
              <a:buSzPts val="2470"/>
              <a:buNone/>
            </a:pPr>
            <a:r>
              <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b="1" i="1" lang="en-US"/>
              <a:t>Sodium bicarbonate ear-drops (BP)</a:t>
            </a:r>
            <a:endParaRPr/>
          </a:p>
        </p:txBody>
      </p:sp>
      <p:sp>
        <p:nvSpPr>
          <p:cNvPr id="176" name="Google Shape;176;p25"/>
          <p:cNvSpPr txBox="1"/>
          <p:nvPr>
            <p:ph idx="1" type="body"/>
          </p:nvPr>
        </p:nvSpPr>
        <p:spPr>
          <a:xfrm>
            <a:off x="457200" y="1935480"/>
            <a:ext cx="8229600" cy="8077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softening and removal of ear wax.</a:t>
            </a:r>
            <a:endParaRPr/>
          </a:p>
          <a:p>
            <a:pPr indent="-117475" lvl="0" marL="274320" rtl="0" algn="l">
              <a:spcBef>
                <a:spcPts val="520"/>
              </a:spcBef>
              <a:spcAft>
                <a:spcPts val="0"/>
              </a:spcAft>
              <a:buSzPts val="2470"/>
              <a:buNone/>
            </a:pPr>
            <a:r>
              <a:t/>
            </a:r>
            <a:endParaRPr/>
          </a:p>
        </p:txBody>
      </p:sp>
      <p:pic>
        <p:nvPicPr>
          <p:cNvPr id="177" name="Google Shape;177;p25"/>
          <p:cNvPicPr preferRelativeResize="0"/>
          <p:nvPr/>
        </p:nvPicPr>
        <p:blipFill rotWithShape="1">
          <a:blip r:embed="rId3">
            <a:alphaModFix/>
          </a:blip>
          <a:srcRect b="0" l="0" r="0" t="0"/>
          <a:stretch/>
        </p:blipFill>
        <p:spPr>
          <a:xfrm>
            <a:off x="685800" y="2971800"/>
            <a:ext cx="7999973" cy="2214562"/>
          </a:xfrm>
          <a:prstGeom prst="rect">
            <a:avLst/>
          </a:prstGeom>
          <a:noFill/>
          <a:ln>
            <a:noFill/>
          </a:ln>
          <a:effectLst>
            <a:outerShdw blurRad="292100" rotWithShape="0" algn="tl" dir="2700000" dist="139700">
              <a:srgbClr val="333333">
                <a:alpha val="64705"/>
              </a:srgbClr>
            </a:outerShdw>
          </a:effectLst>
        </p:spPr>
      </p:pic>
      <p:sp>
        <p:nvSpPr>
          <p:cNvPr id="178" name="Google Shape;178;p25"/>
          <p:cNvSpPr txBox="1"/>
          <p:nvPr/>
        </p:nvSpPr>
        <p:spPr>
          <a:xfrm>
            <a:off x="838200" y="5715000"/>
            <a:ext cx="1905000" cy="369332"/>
          </a:xfrm>
          <a:prstGeom prst="rect">
            <a:avLst/>
          </a:prstGeom>
          <a:solidFill>
            <a:schemeClr val="lt1"/>
          </a:solidFill>
          <a:ln cap="flat" cmpd="sng" w="25400">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onstantia"/>
                <a:ea typeface="Constantia"/>
                <a:cs typeface="Constantia"/>
                <a:sym typeface="Constantia"/>
              </a:rPr>
              <a:t>Should be sterile</a:t>
            </a:r>
            <a:endParaRPr sz="1800">
              <a:solidFill>
                <a:schemeClr val="dk1"/>
              </a:solidFill>
              <a:latin typeface="Constantia"/>
              <a:ea typeface="Constantia"/>
              <a:cs typeface="Constantia"/>
              <a:sym typeface="Constanti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6"/>
          <p:cNvSpPr txBox="1"/>
          <p:nvPr>
            <p:ph type="title"/>
          </p:nvPr>
        </p:nvSpPr>
        <p:spPr>
          <a:xfrm>
            <a:off x="457200" y="704088"/>
            <a:ext cx="8229600" cy="819912"/>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u="sng"/>
              <a:t>Procedure:</a:t>
            </a:r>
            <a:endParaRPr/>
          </a:p>
        </p:txBody>
      </p:sp>
      <p:sp>
        <p:nvSpPr>
          <p:cNvPr id="184" name="Google Shape;184;p2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Accurately weigh sodium bicarbonate and dissolve in 3/4th quantity of freshly boiled and cooled water.</a:t>
            </a:r>
            <a:endParaRPr/>
          </a:p>
          <a:p>
            <a:pPr indent="-274320" lvl="0" marL="274320" rtl="0" algn="l">
              <a:spcBef>
                <a:spcPts val="520"/>
              </a:spcBef>
              <a:spcAft>
                <a:spcPts val="0"/>
              </a:spcAft>
              <a:buSzPts val="2470"/>
              <a:buChar char="⚫"/>
            </a:pPr>
            <a:r>
              <a:rPr lang="en-US"/>
              <a:t>To the above solution, add glycerol, filter and adjust the final volume with water.</a:t>
            </a:r>
            <a:endParaRPr/>
          </a:p>
          <a:p>
            <a:pPr indent="-117475" lvl="0" marL="274320" rtl="0" algn="l">
              <a:spcBef>
                <a:spcPts val="520"/>
              </a:spcBef>
              <a:spcAft>
                <a:spcPts val="0"/>
              </a:spcAft>
              <a:buSzPts val="2470"/>
              <a:buNone/>
            </a:pPr>
            <a:r>
              <a:t/>
            </a:r>
            <a:endParaRPr/>
          </a:p>
          <a:p>
            <a:pPr indent="-117475" lvl="0" marL="274320" rtl="0" algn="l">
              <a:spcBef>
                <a:spcPts val="520"/>
              </a:spcBef>
              <a:spcAft>
                <a:spcPts val="0"/>
              </a:spcAft>
              <a:buSzPts val="2470"/>
              <a:buNone/>
            </a:pPr>
            <a:r>
              <a:t/>
            </a:r>
            <a:endParaRPr/>
          </a:p>
        </p:txBody>
      </p:sp>
      <p:graphicFrame>
        <p:nvGraphicFramePr>
          <p:cNvPr id="185" name="Google Shape;185;p26"/>
          <p:cNvGraphicFramePr/>
          <p:nvPr/>
        </p:nvGraphicFramePr>
        <p:xfrm>
          <a:off x="1371600" y="4343400"/>
          <a:ext cx="3000000" cy="3000000"/>
        </p:xfrm>
        <a:graphic>
          <a:graphicData uri="http://schemas.openxmlformats.org/drawingml/2006/table">
            <a:tbl>
              <a:tblPr>
                <a:gradFill>
                  <a:gsLst>
                    <a:gs pos="0">
                      <a:srgbClr val="87E9F1"/>
                    </a:gs>
                    <a:gs pos="43000">
                      <a:srgbClr val="B6F8FC"/>
                    </a:gs>
                    <a:gs pos="93000">
                      <a:srgbClr val="E8FCFE"/>
                    </a:gs>
                    <a:gs pos="100000">
                      <a:srgbClr val="F6FFFF"/>
                    </a:gs>
                  </a:gsLst>
                  <a:path path="circle">
                    <a:fillToRect b="50%" l="50%" r="50%" t="50%"/>
                  </a:path>
                  <a:tileRect/>
                </a:gradFill>
                <a:tableStyleId>{64289A58-88F6-4E48-B848-86396BC15FEC}</a:tableStyleId>
              </a:tblPr>
              <a:tblGrid>
                <a:gridCol w="2342450"/>
                <a:gridCol w="3593525"/>
              </a:tblGrid>
              <a:tr h="482600">
                <a:tc>
                  <a:txBody>
                    <a:bodyPr/>
                    <a:lstStyle/>
                    <a:p>
                      <a:pPr indent="0" lvl="0" marL="0" marR="0" rtl="0" algn="l">
                        <a:lnSpc>
                          <a:spcPct val="115000"/>
                        </a:lnSpc>
                        <a:spcBef>
                          <a:spcPts val="0"/>
                        </a:spcBef>
                        <a:spcAft>
                          <a:spcPts val="0"/>
                        </a:spcAft>
                        <a:buNone/>
                      </a:pPr>
                      <a:r>
                        <a:rPr lang="en-US" sz="2400" u="none" cap="none" strike="noStrike"/>
                        <a:t>Sodium bicarbonate</a:t>
                      </a:r>
                      <a:endParaRPr sz="2400" u="none" cap="none" strike="noStrike">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en-US" sz="2400" u="none" cap="none" strike="noStrike"/>
                        <a:t>Soften the hardened ear wax</a:t>
                      </a:r>
                      <a:endParaRPr sz="2400" u="none" cap="none" strike="noStrike">
                        <a:latin typeface="Calibri"/>
                        <a:ea typeface="Calibri"/>
                        <a:cs typeface="Calibri"/>
                        <a:sym typeface="Calibri"/>
                      </a:endParaRPr>
                    </a:p>
                  </a:txBody>
                  <a:tcPr marT="0" marB="0" marR="68575" marL="68575"/>
                </a:tc>
              </a:tr>
              <a:tr h="482600">
                <a:tc>
                  <a:txBody>
                    <a:bodyPr/>
                    <a:lstStyle/>
                    <a:p>
                      <a:pPr indent="0" lvl="0" marL="0" marR="0" rtl="0" algn="l">
                        <a:lnSpc>
                          <a:spcPct val="115000"/>
                        </a:lnSpc>
                        <a:spcBef>
                          <a:spcPts val="0"/>
                        </a:spcBef>
                        <a:spcAft>
                          <a:spcPts val="0"/>
                        </a:spcAft>
                        <a:buNone/>
                      </a:pPr>
                      <a:r>
                        <a:rPr lang="en-US" sz="2400" u="none" cap="none" strike="noStrike"/>
                        <a:t>Glycerol</a:t>
                      </a:r>
                      <a:endParaRPr sz="2400" u="none" cap="none" strike="noStrike">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en-US" sz="2400" u="none" cap="none" strike="noStrike"/>
                        <a:t>To maintain the viscosity.</a:t>
                      </a:r>
                      <a:endParaRPr sz="2400" u="none" cap="none" strike="noStrike">
                        <a:latin typeface="Calibri"/>
                        <a:ea typeface="Calibri"/>
                        <a:cs typeface="Calibri"/>
                        <a:sym typeface="Calibri"/>
                      </a:endParaRPr>
                    </a:p>
                  </a:txBody>
                  <a:tcPr marT="0" marB="0" marR="68575" marL="68575"/>
                </a:tc>
              </a:tr>
              <a:tr h="482600">
                <a:tc>
                  <a:txBody>
                    <a:bodyPr/>
                    <a:lstStyle/>
                    <a:p>
                      <a:pPr indent="0" lvl="0" marL="0" marR="0" rtl="0" algn="l">
                        <a:lnSpc>
                          <a:spcPct val="115000"/>
                        </a:lnSpc>
                        <a:spcBef>
                          <a:spcPts val="0"/>
                        </a:spcBef>
                        <a:spcAft>
                          <a:spcPts val="0"/>
                        </a:spcAft>
                        <a:buNone/>
                      </a:pPr>
                      <a:r>
                        <a:rPr lang="en-US" sz="2400" u="none" cap="none" strike="noStrike"/>
                        <a:t>Purified water.</a:t>
                      </a:r>
                      <a:endParaRPr sz="2400" u="none" cap="none" strike="noStrike">
                        <a:latin typeface="Calibri"/>
                        <a:ea typeface="Calibri"/>
                        <a:cs typeface="Calibri"/>
                        <a:sym typeface="Calibri"/>
                      </a:endParaRPr>
                    </a:p>
                  </a:txBody>
                  <a:tcPr marT="0" marB="0" marR="68575" marL="68575"/>
                </a:tc>
                <a:tc>
                  <a:txBody>
                    <a:bodyPr/>
                    <a:lstStyle/>
                    <a:p>
                      <a:pPr indent="0" lvl="0" marL="0" marR="0" rtl="0" algn="l">
                        <a:lnSpc>
                          <a:spcPct val="115000"/>
                        </a:lnSpc>
                        <a:spcBef>
                          <a:spcPts val="0"/>
                        </a:spcBef>
                        <a:spcAft>
                          <a:spcPts val="0"/>
                        </a:spcAft>
                        <a:buNone/>
                      </a:pPr>
                      <a:r>
                        <a:rPr lang="en-US" sz="2400" u="none" cap="none" strike="noStrike"/>
                        <a:t>Solvent.</a:t>
                      </a:r>
                      <a:endParaRPr sz="2400" u="none" cap="none" strike="noStrike">
                        <a:latin typeface="Calibri"/>
                        <a:ea typeface="Calibri"/>
                        <a:cs typeface="Calibri"/>
                        <a:sym typeface="Calibri"/>
                      </a:endParaRPr>
                    </a:p>
                  </a:txBody>
                  <a:tcPr marT="0" marB="0" marR="68575" marL="68575"/>
                </a:tc>
              </a:tr>
            </a:tbl>
          </a:graphicData>
        </a:graphic>
      </p:graphicFrame>
      <p:sp>
        <p:nvSpPr>
          <p:cNvPr id="186" name="Google Shape;186;p26"/>
          <p:cNvSpPr txBox="1"/>
          <p:nvPr/>
        </p:nvSpPr>
        <p:spPr>
          <a:xfrm>
            <a:off x="2895600" y="3810000"/>
            <a:ext cx="1981200" cy="369332"/>
          </a:xfrm>
          <a:prstGeom prst="rect">
            <a:avLst/>
          </a:prstGeom>
          <a:gradFill>
            <a:gsLst>
              <a:gs pos="0">
                <a:srgbClr val="88EAC1"/>
              </a:gs>
              <a:gs pos="43000">
                <a:srgbClr val="B7F7DB"/>
              </a:gs>
              <a:gs pos="93000">
                <a:srgbClr val="E9FCF3"/>
              </a:gs>
              <a:gs pos="100000">
                <a:srgbClr val="F6FFFB"/>
              </a:gs>
            </a:gsLst>
            <a:path path="circle">
              <a:fillToRect b="50%" l="50%" r="50%" t="50%"/>
            </a:path>
            <a:tileRect/>
          </a:gradFill>
          <a:ln cap="flat" cmpd="sng" w="9525">
            <a:solidFill>
              <a:srgbClr val="089971"/>
            </a:solidFill>
            <a:prstDash val="solid"/>
            <a:round/>
            <a:headEnd len="sm" w="sm" type="none"/>
            <a:tailEnd len="sm" w="sm" type="none"/>
          </a:ln>
          <a:effectLst>
            <a:outerShdw blurRad="57150" rotWithShape="0" algn="ctr" dir="5400000" dist="38100">
              <a:srgbClr val="000000"/>
            </a:outerShdw>
          </a:effectLst>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onstantia"/>
                <a:ea typeface="Constantia"/>
                <a:cs typeface="Constantia"/>
                <a:sym typeface="Constantia"/>
              </a:rPr>
              <a:t>Role</a:t>
            </a:r>
            <a:endParaRPr sz="1800">
              <a:solidFill>
                <a:schemeClr val="dk1"/>
              </a:solidFill>
              <a:latin typeface="Constantia"/>
              <a:ea typeface="Constantia"/>
              <a:cs typeface="Constantia"/>
              <a:sym typeface="Constant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7"/>
          <p:cNvSpPr txBox="1"/>
          <p:nvPr>
            <p:ph type="title"/>
          </p:nvPr>
        </p:nvSpPr>
        <p:spPr>
          <a:xfrm>
            <a:off x="457200" y="704088"/>
            <a:ext cx="8229600" cy="743712"/>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u="sng"/>
              <a:t>Use:</a:t>
            </a:r>
            <a:endParaRPr/>
          </a:p>
        </p:txBody>
      </p:sp>
      <p:sp>
        <p:nvSpPr>
          <p:cNvPr id="192" name="Google Shape;192;p27"/>
          <p:cNvSpPr txBox="1"/>
          <p:nvPr>
            <p:ph idx="1" type="body"/>
          </p:nvPr>
        </p:nvSpPr>
        <p:spPr>
          <a:xfrm>
            <a:off x="457200" y="1600200"/>
            <a:ext cx="8229600" cy="4389120"/>
          </a:xfrm>
          <a:prstGeom prst="rect">
            <a:avLst/>
          </a:prstGeom>
          <a:noFill/>
          <a:ln>
            <a:noFill/>
          </a:ln>
        </p:spPr>
        <p:txBody>
          <a:bodyPr anchorCtr="0" anchor="t" bIns="45700" lIns="91425" spcFirstLastPara="1" rIns="91425" wrap="square" tIns="45700">
            <a:normAutofit fontScale="92500"/>
          </a:bodyPr>
          <a:lstStyle/>
          <a:p>
            <a:pPr indent="-274320" lvl="0" marL="274320" rtl="0" algn="l">
              <a:spcBef>
                <a:spcPts val="0"/>
              </a:spcBef>
              <a:spcAft>
                <a:spcPts val="0"/>
              </a:spcAft>
              <a:buSzPct val="95000"/>
              <a:buChar char="⚫"/>
            </a:pPr>
            <a:r>
              <a:rPr lang="en-US"/>
              <a:t>Earwax is naturally produced by the body to protect the skin inside the ear. Sometimes it builds up and becomes hard, causing problems with hearing. Sodium bicarbonate ear drops can be used to soften the hardened earwax, enabling it to be removed and so relieving the problem</a:t>
            </a:r>
            <a:endParaRPr/>
          </a:p>
          <a:p>
            <a:pPr indent="-274320" lvl="0" marL="274320" rtl="0" algn="l">
              <a:spcBef>
                <a:spcPts val="481"/>
              </a:spcBef>
              <a:spcAft>
                <a:spcPts val="0"/>
              </a:spcAft>
              <a:buSzPct val="95000"/>
              <a:buChar char="⚫"/>
            </a:pPr>
            <a:r>
              <a:rPr lang="en-US" u="sng"/>
              <a:t>Direction</a:t>
            </a:r>
            <a:r>
              <a:rPr lang="en-US"/>
              <a:t>:</a:t>
            </a:r>
            <a:endParaRPr/>
          </a:p>
          <a:p>
            <a:pPr indent="-274320" lvl="0" marL="274320" rtl="0" algn="l">
              <a:spcBef>
                <a:spcPts val="481"/>
              </a:spcBef>
              <a:spcAft>
                <a:spcPts val="0"/>
              </a:spcAft>
              <a:buSzPct val="95000"/>
              <a:buChar char="⚫"/>
            </a:pPr>
            <a:r>
              <a:rPr lang="en-US"/>
              <a:t>Use sufficient drops to fill the ear canal (4 or 5 drops) and allow the solution to remain in the ear for 5-10 minutes</a:t>
            </a:r>
            <a:endParaRPr/>
          </a:p>
          <a:p>
            <a:pPr indent="-274320" lvl="0" marL="274320" rtl="0" algn="l">
              <a:spcBef>
                <a:spcPts val="481"/>
              </a:spcBef>
              <a:spcAft>
                <a:spcPts val="0"/>
              </a:spcAft>
              <a:buSzPct val="95000"/>
              <a:buChar char="⚫"/>
            </a:pPr>
            <a:r>
              <a:rPr lang="en-US" u="sng"/>
              <a:t>Storage</a:t>
            </a:r>
            <a:r>
              <a:rPr lang="en-US"/>
              <a:t>: Store in cool, dry place, away from direct heat and light.</a:t>
            </a:r>
            <a:endParaRPr/>
          </a:p>
          <a:p>
            <a:pPr indent="-129238" lvl="0" marL="274320" rtl="0" algn="l">
              <a:spcBef>
                <a:spcPts val="481"/>
              </a:spcBef>
              <a:spcAft>
                <a:spcPts val="0"/>
              </a:spcAft>
              <a:buSzPct val="950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u="sng"/>
              <a:t>Auxiliary label</a:t>
            </a:r>
            <a:r>
              <a:rPr lang="en-US"/>
              <a:t>:</a:t>
            </a:r>
            <a:br>
              <a:rPr lang="en-US"/>
            </a:br>
            <a:endParaRPr/>
          </a:p>
        </p:txBody>
      </p:sp>
      <p:sp>
        <p:nvSpPr>
          <p:cNvPr id="198" name="Google Shape;198;p2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Use a label printed in red</a:t>
            </a:r>
            <a:endParaRPr/>
          </a:p>
          <a:p>
            <a:pPr indent="-274320" lvl="0" marL="274320" rtl="0" algn="l">
              <a:spcBef>
                <a:spcPts val="520"/>
              </a:spcBef>
              <a:spcAft>
                <a:spcPts val="0"/>
              </a:spcAft>
              <a:buSzPts val="2470"/>
              <a:buChar char="⚫"/>
            </a:pPr>
            <a:r>
              <a:rPr lang="en-US"/>
              <a:t>“For external use only” Or “For ear use only”.</a:t>
            </a:r>
            <a:endParaRPr/>
          </a:p>
          <a:p>
            <a:pPr indent="-274320" lvl="0" marL="274320" rtl="0" algn="l">
              <a:spcBef>
                <a:spcPts val="520"/>
              </a:spcBef>
              <a:spcAft>
                <a:spcPts val="0"/>
              </a:spcAft>
              <a:buSzPts val="2470"/>
              <a:buChar char="⚫"/>
            </a:pPr>
            <a:r>
              <a:rPr lang="en-US"/>
              <a:t>“Not to be taken orally” Or Not for injection”.</a:t>
            </a:r>
            <a:endParaRPr/>
          </a:p>
          <a:p>
            <a:pPr indent="-274320" lvl="0" marL="274320" rtl="0" algn="l">
              <a:spcBef>
                <a:spcPts val="520"/>
              </a:spcBef>
              <a:spcAft>
                <a:spcPts val="0"/>
              </a:spcAft>
              <a:buSzPts val="2470"/>
              <a:buChar char="⚫"/>
            </a:pPr>
            <a:r>
              <a:rPr lang="en-US"/>
              <a:t>Not to be diluted with water before use.</a:t>
            </a:r>
            <a:endParaRPr/>
          </a:p>
          <a:p>
            <a:pPr indent="-274320" lvl="0" marL="274320" rtl="0" algn="l">
              <a:spcBef>
                <a:spcPts val="520"/>
              </a:spcBef>
              <a:spcAft>
                <a:spcPts val="0"/>
              </a:spcAft>
              <a:buSzPts val="2470"/>
              <a:buChar char="⚫"/>
            </a:pPr>
            <a:r>
              <a:rPr lang="en-US"/>
              <a:t>“Keep away from children”.</a:t>
            </a:r>
            <a:endParaRPr/>
          </a:p>
          <a:p>
            <a:pPr indent="-274320" lvl="0" marL="274320" rtl="0" algn="l">
              <a:spcBef>
                <a:spcPts val="520"/>
              </a:spcBef>
              <a:spcAft>
                <a:spcPts val="0"/>
              </a:spcAft>
              <a:buSzPts val="2470"/>
              <a:buChar char="⚫"/>
            </a:pPr>
            <a:r>
              <a:rPr lang="en-US" u="sng"/>
              <a:t>Expiry:</a:t>
            </a:r>
            <a:r>
              <a:rPr lang="en-US"/>
              <a:t> one month.</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9"/>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b="1" lang="en-US" u="sng"/>
              <a:t>Eye drops:</a:t>
            </a:r>
            <a:endParaRPr/>
          </a:p>
        </p:txBody>
      </p:sp>
      <p:sp>
        <p:nvSpPr>
          <p:cNvPr id="205" name="Google Shape;205;p29"/>
          <p:cNvSpPr txBox="1"/>
          <p:nvPr>
            <p:ph idx="1" type="body"/>
          </p:nvPr>
        </p:nvSpPr>
        <p:spPr>
          <a:xfrm>
            <a:off x="457200" y="1935480"/>
            <a:ext cx="8229600" cy="4389120"/>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 Eye drops are </a:t>
            </a:r>
            <a:r>
              <a:rPr lang="en-US">
                <a:solidFill>
                  <a:srgbClr val="C00000"/>
                </a:solidFill>
              </a:rPr>
              <a:t>sterile</a:t>
            </a:r>
            <a:r>
              <a:rPr lang="en-US"/>
              <a:t> solutions or suspensions especially designed to be applied to the eyes.</a:t>
            </a:r>
            <a:endParaRPr/>
          </a:p>
          <a:p>
            <a:pPr indent="-274320" lvl="0" marL="274320" rtl="0" algn="l">
              <a:spcBef>
                <a:spcPts val="520"/>
              </a:spcBef>
              <a:spcAft>
                <a:spcPts val="0"/>
              </a:spcAft>
              <a:buSzPts val="2470"/>
              <a:buChar char="⚫"/>
            </a:pPr>
            <a:r>
              <a:rPr lang="en-US"/>
              <a:t>they may contain steroids, antihistamines, sympathomimetics, beta receptor blockers, non-steroidal anti-inflammatory drugs (NSAIDs), antibiotics, antifungal, or topical anesthetics.</a:t>
            </a:r>
            <a:endParaRPr/>
          </a:p>
          <a:p>
            <a:pPr indent="-274320" lvl="0" marL="274320" rtl="0" algn="l">
              <a:spcBef>
                <a:spcPts val="520"/>
              </a:spcBef>
              <a:spcAft>
                <a:spcPts val="0"/>
              </a:spcAft>
              <a:buSzPts val="2470"/>
              <a:buChar char="⚫"/>
            </a:pPr>
            <a:r>
              <a:rPr lang="en-US"/>
              <a:t>Eye drops sometimes do not have medications in them and are only </a:t>
            </a:r>
            <a:r>
              <a:rPr lang="en-US">
                <a:solidFill>
                  <a:srgbClr val="C00000"/>
                </a:solidFill>
              </a:rPr>
              <a:t>lubricating</a:t>
            </a:r>
            <a:r>
              <a:rPr lang="en-US"/>
              <a:t> and tear-replacing solutions</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0"/>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i="1" lang="en-US"/>
              <a:t>Exercise 3.3: Chloramphenicol eye drops (Martindale)  0.5% w/v</a:t>
            </a:r>
            <a:endParaRPr/>
          </a:p>
        </p:txBody>
      </p:sp>
      <p:sp>
        <p:nvSpPr>
          <p:cNvPr id="211" name="Google Shape;211;p30"/>
          <p:cNvSpPr txBox="1"/>
          <p:nvPr>
            <p:ph idx="1" type="body"/>
          </p:nvPr>
        </p:nvSpPr>
        <p:spPr>
          <a:xfrm>
            <a:off x="457200" y="4724400"/>
            <a:ext cx="8229600" cy="1600200"/>
          </a:xfrm>
          <a:prstGeom prst="rect">
            <a:avLst/>
          </a:prstGeom>
          <a:noFill/>
          <a:ln>
            <a:noFill/>
          </a:ln>
        </p:spPr>
        <p:txBody>
          <a:bodyPr anchorCtr="0" anchor="t" bIns="45700" lIns="91425" spcFirstLastPara="1" rIns="91425" wrap="square" tIns="45700">
            <a:normAutofit fontScale="77500" lnSpcReduction="20000"/>
          </a:bodyPr>
          <a:lstStyle/>
          <a:p>
            <a:pPr indent="-274320" lvl="0" marL="274320" rtl="0" algn="l">
              <a:spcBef>
                <a:spcPts val="0"/>
              </a:spcBef>
              <a:spcAft>
                <a:spcPts val="0"/>
              </a:spcAft>
              <a:buSzPct val="95000"/>
              <a:buChar char="⚫"/>
            </a:pPr>
            <a:r>
              <a:rPr lang="en-US" u="sng"/>
              <a:t>Procedure :</a:t>
            </a:r>
            <a:endParaRPr/>
          </a:p>
          <a:p>
            <a:pPr indent="-274320" lvl="0" marL="274320" rtl="0" algn="l">
              <a:spcBef>
                <a:spcPts val="403"/>
              </a:spcBef>
              <a:spcAft>
                <a:spcPts val="0"/>
              </a:spcAft>
              <a:buSzPct val="95000"/>
              <a:buChar char="⚫"/>
            </a:pPr>
            <a:r>
              <a:rPr lang="en-US"/>
              <a:t>Dissolve Chloramphenicol, Boric acid, Borax, and Phenylmercuric nitrate in about 2/3 the amount of vehicle.</a:t>
            </a:r>
            <a:endParaRPr/>
          </a:p>
          <a:p>
            <a:pPr indent="-274320" lvl="0" marL="274320" rtl="0" algn="l">
              <a:spcBef>
                <a:spcPts val="403"/>
              </a:spcBef>
              <a:spcAft>
                <a:spcPts val="0"/>
              </a:spcAft>
              <a:buSzPct val="95000"/>
              <a:buChar char="⚫"/>
            </a:pPr>
            <a:r>
              <a:rPr lang="en-US"/>
              <a:t>Transfer to a cylinder and complete to volume with WFI.</a:t>
            </a:r>
            <a:endParaRPr/>
          </a:p>
          <a:p>
            <a:pPr indent="-274320" lvl="0" marL="274320" rtl="0" algn="l">
              <a:spcBef>
                <a:spcPts val="403"/>
              </a:spcBef>
              <a:spcAft>
                <a:spcPts val="0"/>
              </a:spcAft>
              <a:buSzPct val="95000"/>
              <a:buChar char="⚫"/>
            </a:pPr>
            <a:r>
              <a:rPr lang="en-US"/>
              <a:t>Transfer into a suitable container and fix a red label.</a:t>
            </a:r>
            <a:endParaRPr/>
          </a:p>
        </p:txBody>
      </p:sp>
      <p:pic>
        <p:nvPicPr>
          <p:cNvPr id="212" name="Google Shape;212;p30"/>
          <p:cNvPicPr preferRelativeResize="0"/>
          <p:nvPr/>
        </p:nvPicPr>
        <p:blipFill rotWithShape="1">
          <a:blip r:embed="rId3">
            <a:alphaModFix/>
          </a:blip>
          <a:srcRect b="0" l="0" r="0" t="0"/>
          <a:stretch/>
        </p:blipFill>
        <p:spPr>
          <a:xfrm>
            <a:off x="609600" y="2019300"/>
            <a:ext cx="7658100" cy="26289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218" name="Google Shape;218;p3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117475" lvl="0" marL="274320" rtl="0" algn="l">
              <a:spcBef>
                <a:spcPts val="0"/>
              </a:spcBef>
              <a:spcAft>
                <a:spcPts val="0"/>
              </a:spcAft>
              <a:buSzPts val="2470"/>
              <a:buNone/>
            </a:pPr>
            <a:r>
              <a:t/>
            </a:r>
            <a:endParaRPr/>
          </a:p>
        </p:txBody>
      </p:sp>
      <p:pic>
        <p:nvPicPr>
          <p:cNvPr id="219" name="Google Shape;219;p31"/>
          <p:cNvPicPr preferRelativeResize="0"/>
          <p:nvPr/>
        </p:nvPicPr>
        <p:blipFill rotWithShape="1">
          <a:blip r:embed="rId3">
            <a:alphaModFix/>
          </a:blip>
          <a:srcRect b="0" l="0" r="0" t="0"/>
          <a:stretch/>
        </p:blipFill>
        <p:spPr>
          <a:xfrm>
            <a:off x="381000" y="1752600"/>
            <a:ext cx="9067800" cy="25908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2"/>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u="sng"/>
              <a:t>Use and indication:</a:t>
            </a:r>
            <a:endParaRPr/>
          </a:p>
        </p:txBody>
      </p:sp>
      <p:sp>
        <p:nvSpPr>
          <p:cNvPr id="225" name="Google Shape;225;p3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Chloramphenicol eye drops and ointment are </a:t>
            </a:r>
            <a:r>
              <a:rPr lang="en-US">
                <a:solidFill>
                  <a:srgbClr val="00B0F0"/>
                </a:solidFill>
              </a:rPr>
              <a:t>wide spectrum antibiotic</a:t>
            </a:r>
            <a:r>
              <a:rPr lang="en-US"/>
              <a:t> used for the treatment of acute </a:t>
            </a:r>
            <a:r>
              <a:rPr lang="en-US">
                <a:solidFill>
                  <a:srgbClr val="00B0F0"/>
                </a:solidFill>
              </a:rPr>
              <a:t>bacterial infection of the external eye</a:t>
            </a:r>
            <a:r>
              <a:rPr lang="en-US"/>
              <a:t>. Eye infections are a common cause of conjunctivitis. </a:t>
            </a:r>
            <a:endParaRPr/>
          </a:p>
          <a:p>
            <a:pPr indent="-274320" lvl="0" marL="274320" rtl="0" algn="l">
              <a:spcBef>
                <a:spcPts val="520"/>
              </a:spcBef>
              <a:spcAft>
                <a:spcPts val="0"/>
              </a:spcAft>
              <a:buSzPts val="2470"/>
              <a:buChar char="⚫"/>
            </a:pPr>
            <a:r>
              <a:rPr lang="en-US"/>
              <a:t>In conjunctivitis, </a:t>
            </a:r>
            <a:r>
              <a:rPr lang="en-US">
                <a:solidFill>
                  <a:srgbClr val="C00000"/>
                </a:solidFill>
              </a:rPr>
              <a:t>your eye becomes inflamed</a:t>
            </a:r>
            <a:r>
              <a:rPr lang="en-US"/>
              <a:t>, </a:t>
            </a:r>
            <a:r>
              <a:rPr lang="en-US">
                <a:solidFill>
                  <a:srgbClr val="0070C0"/>
                </a:solidFill>
              </a:rPr>
              <a:t>feels gritty,</a:t>
            </a:r>
            <a:r>
              <a:rPr lang="en-US"/>
              <a:t> and may water more than usual. </a:t>
            </a:r>
            <a:endParaRPr/>
          </a:p>
          <a:p>
            <a:pPr indent="-274320" lvl="0" marL="274320" rtl="0" algn="l">
              <a:spcBef>
                <a:spcPts val="520"/>
              </a:spcBef>
              <a:spcAft>
                <a:spcPts val="0"/>
              </a:spcAft>
              <a:buSzPts val="2470"/>
              <a:buChar char="⚫"/>
            </a:pPr>
            <a:r>
              <a:rPr lang="en-US"/>
              <a:t>The eye may </a:t>
            </a:r>
            <a:r>
              <a:rPr lang="en-US">
                <a:solidFill>
                  <a:srgbClr val="0070C0"/>
                </a:solidFill>
              </a:rPr>
              <a:t>look red</a:t>
            </a:r>
            <a:r>
              <a:rPr lang="en-US"/>
              <a:t>, and your </a:t>
            </a:r>
            <a:r>
              <a:rPr lang="en-US">
                <a:solidFill>
                  <a:srgbClr val="0070C0"/>
                </a:solidFill>
              </a:rPr>
              <a:t>eyelids</a:t>
            </a:r>
            <a:r>
              <a:rPr lang="en-US"/>
              <a:t> may become </a:t>
            </a:r>
            <a:r>
              <a:rPr lang="en-US">
                <a:solidFill>
                  <a:srgbClr val="0070C0"/>
                </a:solidFill>
              </a:rPr>
              <a:t>swollen</a:t>
            </a:r>
            <a:r>
              <a:rPr lang="en-US"/>
              <a:t> and </a:t>
            </a:r>
            <a:r>
              <a:rPr lang="en-US">
                <a:solidFill>
                  <a:srgbClr val="0070C0"/>
                </a:solidFill>
              </a:rPr>
              <a:t>stuck together</a:t>
            </a:r>
            <a:r>
              <a:rPr lang="en-US"/>
              <a:t> with a discharge when you wake up in the morning</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a:t>Dosage</a:t>
            </a:r>
            <a:endParaRPr/>
          </a:p>
        </p:txBody>
      </p:sp>
      <p:sp>
        <p:nvSpPr>
          <p:cNvPr id="231" name="Google Shape;231;p3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The recommended dosage for adults, children and infants of all age groups is </a:t>
            </a:r>
            <a:r>
              <a:rPr lang="en-US">
                <a:solidFill>
                  <a:srgbClr val="C00000"/>
                </a:solidFill>
              </a:rPr>
              <a:t>two drops </a:t>
            </a:r>
            <a:r>
              <a:rPr lang="en-US"/>
              <a:t>to be applied to the affected eye </a:t>
            </a:r>
            <a:r>
              <a:rPr lang="en-US">
                <a:solidFill>
                  <a:srgbClr val="C00000"/>
                </a:solidFill>
              </a:rPr>
              <a:t>every three hours </a:t>
            </a:r>
            <a:r>
              <a:rPr lang="en-US"/>
              <a:t>or more frequently if required.</a:t>
            </a:r>
            <a:endParaRPr/>
          </a:p>
          <a:p>
            <a:pPr indent="-274320" lvl="0" marL="274320" rtl="0" algn="l">
              <a:spcBef>
                <a:spcPts val="520"/>
              </a:spcBef>
              <a:spcAft>
                <a:spcPts val="0"/>
              </a:spcAft>
              <a:buSzPts val="2470"/>
              <a:buChar char="⚫"/>
            </a:pPr>
            <a:r>
              <a:rPr lang="en-US"/>
              <a:t> Treatment should be continued for at </a:t>
            </a:r>
            <a:r>
              <a:rPr lang="en-US">
                <a:solidFill>
                  <a:srgbClr val="C00000"/>
                </a:solidFill>
              </a:rPr>
              <a:t>least 48 hours after eye appears normal.</a:t>
            </a:r>
            <a:endParaRPr/>
          </a:p>
          <a:p>
            <a:pPr indent="-274320" lvl="0" marL="274320" rtl="0" algn="l">
              <a:spcBef>
                <a:spcPts val="520"/>
              </a:spcBef>
              <a:spcAft>
                <a:spcPts val="0"/>
              </a:spcAft>
              <a:buSzPts val="2470"/>
              <a:buChar char="⚫"/>
            </a:pPr>
            <a:r>
              <a:rPr lang="en-US"/>
              <a:t>Chloramphenicol is absorbed systemically from the eye and toxicity has been reported following chronic exposure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6"/>
          <p:cNvSpPr txBox="1"/>
          <p:nvPr>
            <p:ph type="title"/>
          </p:nvPr>
        </p:nvSpPr>
        <p:spPr>
          <a:xfrm>
            <a:off x="457200" y="704088"/>
            <a:ext cx="8229600" cy="972312"/>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b="1" lang="en-US" u="sng"/>
              <a:t>Douches (vaginal):</a:t>
            </a:r>
            <a:endParaRPr/>
          </a:p>
        </p:txBody>
      </p:sp>
      <p:sp>
        <p:nvSpPr>
          <p:cNvPr id="120" name="Google Shape;120;p1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Solutions (though they may be presented as an emulsion or suspension) intended for rinsing a body cavity (vagina)</a:t>
            </a:r>
            <a:endParaRPr/>
          </a:p>
          <a:p>
            <a:pPr indent="-274320" lvl="0" marL="274320" rtl="0" algn="l">
              <a:spcBef>
                <a:spcPts val="520"/>
              </a:spcBef>
              <a:spcAft>
                <a:spcPts val="0"/>
              </a:spcAft>
              <a:buSzPts val="2470"/>
              <a:buChar char="⚫"/>
            </a:pPr>
            <a:r>
              <a:rPr lang="en-US"/>
              <a:t>Volumes of these preparations may vary from 5mL to much larger volumes.</a:t>
            </a:r>
            <a:endParaRPr/>
          </a:p>
          <a:p>
            <a:pPr indent="-274320" lvl="0" marL="274320" rtl="0" algn="l">
              <a:spcBef>
                <a:spcPts val="520"/>
              </a:spcBef>
              <a:spcAft>
                <a:spcPts val="0"/>
              </a:spcAft>
              <a:buSzPts val="2470"/>
              <a:buChar char="⚫"/>
            </a:pPr>
            <a:r>
              <a:rPr lang="en-US"/>
              <a:t> When the larger volumes are used it is important that the liquid is </a:t>
            </a:r>
            <a:r>
              <a:rPr lang="en-US">
                <a:solidFill>
                  <a:srgbClr val="FF0000"/>
                </a:solidFill>
              </a:rPr>
              <a:t>warmed to body temperature </a:t>
            </a:r>
            <a:r>
              <a:rPr lang="en-US"/>
              <a:t>before administration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238" name="Google Shape;238;p3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2470"/>
              <a:buChar char="⚫"/>
            </a:pPr>
            <a:r>
              <a:rPr lang="en-US"/>
              <a:t>Bone marrow depression, including aplastic anaemia and death, has been reported following topical use of chloramphenicol. Whilst the hazard is a rare one, it should be borne in mind when assessing the benefits expected from the use of the compound</a:t>
            </a:r>
            <a:endParaRPr/>
          </a:p>
          <a:p>
            <a:pPr indent="-274320" lvl="0" marL="274320" rtl="0" algn="l">
              <a:spcBef>
                <a:spcPts val="520"/>
              </a:spcBef>
              <a:spcAft>
                <a:spcPts val="0"/>
              </a:spcAft>
              <a:buSzPts val="2470"/>
              <a:buChar char="⚫"/>
            </a:pPr>
            <a:r>
              <a:rPr lang="en-US"/>
              <a:t>Soft contact lenses should not be worn during treatment with chloramphenicol eye drops due to absorption of the preservative onto the lens which may cause damage to the lens. </a:t>
            </a:r>
            <a:r>
              <a:rPr lang="en-US">
                <a:solidFill>
                  <a:srgbClr val="C00000"/>
                </a:solidFill>
              </a:rPr>
              <a:t>It is recommended that all types of contact lenses be avoided during ocular infections</a:t>
            </a:r>
            <a:endParaRPr>
              <a:solidFill>
                <a:srgbClr val="C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5"/>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85000" lnSpcReduction="10000"/>
          </a:bodyPr>
          <a:lstStyle/>
          <a:p>
            <a:pPr indent="-274320" lvl="0" marL="274320" rtl="0" algn="l">
              <a:spcBef>
                <a:spcPts val="0"/>
              </a:spcBef>
              <a:spcAft>
                <a:spcPts val="0"/>
              </a:spcAft>
              <a:buSzPct val="95000"/>
              <a:buChar char="⚫"/>
            </a:pPr>
            <a:r>
              <a:rPr lang="en-US"/>
              <a:t>This is a sterile solution. </a:t>
            </a:r>
            <a:r>
              <a:rPr lang="en-US">
                <a:solidFill>
                  <a:srgbClr val="C00000"/>
                </a:solidFill>
              </a:rPr>
              <a:t>Contamination of the dropper or eye solution can lead to a serious eye infection</a:t>
            </a:r>
            <a:r>
              <a:rPr lang="en-US"/>
              <a:t>.</a:t>
            </a:r>
            <a:endParaRPr/>
          </a:p>
          <a:p>
            <a:pPr indent="-274320" lvl="0" marL="274320" rtl="0" algn="l">
              <a:spcBef>
                <a:spcPts val="442"/>
              </a:spcBef>
              <a:spcAft>
                <a:spcPts val="0"/>
              </a:spcAft>
              <a:buSzPct val="95000"/>
              <a:buChar char="⚫"/>
            </a:pPr>
            <a:r>
              <a:rPr lang="en-US"/>
              <a:t> If irritation persists or increases, discontinue use immediately.</a:t>
            </a:r>
            <a:endParaRPr/>
          </a:p>
          <a:p>
            <a:pPr indent="-274320" lvl="0" marL="274320" rtl="0" algn="l">
              <a:spcBef>
                <a:spcPts val="442"/>
              </a:spcBef>
              <a:spcAft>
                <a:spcPts val="0"/>
              </a:spcAft>
              <a:buSzPct val="95000"/>
              <a:buChar char="⚫"/>
            </a:pPr>
            <a:r>
              <a:rPr lang="en-US" u="sng"/>
              <a:t>Storage :</a:t>
            </a:r>
            <a:r>
              <a:rPr lang="en-US"/>
              <a:t> must be kept in a fridge </a:t>
            </a:r>
            <a:r>
              <a:rPr lang="en-US">
                <a:solidFill>
                  <a:srgbClr val="C00000"/>
                </a:solidFill>
              </a:rPr>
              <a:t>(2°C to 8°C), </a:t>
            </a:r>
            <a:r>
              <a:rPr lang="en-US"/>
              <a:t>and </a:t>
            </a:r>
            <a:r>
              <a:rPr lang="en-US">
                <a:solidFill>
                  <a:srgbClr val="C00000"/>
                </a:solidFill>
              </a:rPr>
              <a:t>protect from light.</a:t>
            </a:r>
            <a:endParaRPr/>
          </a:p>
          <a:p>
            <a:pPr indent="-274320" lvl="0" marL="274320" rtl="0" algn="l">
              <a:spcBef>
                <a:spcPts val="442"/>
              </a:spcBef>
              <a:spcAft>
                <a:spcPts val="0"/>
              </a:spcAft>
              <a:buSzPct val="95000"/>
              <a:buChar char="⚫"/>
            </a:pPr>
            <a:r>
              <a:rPr lang="en-US" u="sng"/>
              <a:t>Auxiliary label</a:t>
            </a:r>
            <a:r>
              <a:rPr lang="en-US"/>
              <a:t>:</a:t>
            </a:r>
            <a:endParaRPr/>
          </a:p>
          <a:p>
            <a:pPr indent="-274320" lvl="0" marL="274320" rtl="0" algn="l">
              <a:spcBef>
                <a:spcPts val="442"/>
              </a:spcBef>
              <a:spcAft>
                <a:spcPts val="0"/>
              </a:spcAft>
              <a:buSzPct val="95000"/>
              <a:buChar char="⚫"/>
            </a:pPr>
            <a:r>
              <a:rPr lang="en-US"/>
              <a:t>*</a:t>
            </a:r>
            <a:r>
              <a:rPr lang="en-US">
                <a:solidFill>
                  <a:srgbClr val="C00000"/>
                </a:solidFill>
              </a:rPr>
              <a:t>Use a label printed in red.</a:t>
            </a:r>
            <a:endParaRPr/>
          </a:p>
          <a:p>
            <a:pPr indent="-274320" lvl="0" marL="274320" rtl="0" algn="l">
              <a:spcBef>
                <a:spcPts val="442"/>
              </a:spcBef>
              <a:spcAft>
                <a:spcPts val="0"/>
              </a:spcAft>
              <a:buSzPct val="95000"/>
              <a:buChar char="⚫"/>
            </a:pPr>
            <a:r>
              <a:rPr lang="en-US"/>
              <a:t>“Keep away from children”.</a:t>
            </a:r>
            <a:endParaRPr/>
          </a:p>
          <a:p>
            <a:pPr indent="-274320" lvl="0" marL="274320" rtl="0" algn="l">
              <a:spcBef>
                <a:spcPts val="442"/>
              </a:spcBef>
              <a:spcAft>
                <a:spcPts val="0"/>
              </a:spcAft>
              <a:buSzPct val="95000"/>
              <a:buChar char="⚫"/>
            </a:pPr>
            <a:r>
              <a:rPr lang="en-US"/>
              <a:t>“Throw away the bottle of chloramphenicol after you have finished the five-day course of treatment, even if there is some left”.</a:t>
            </a:r>
            <a:endParaRPr/>
          </a:p>
          <a:p>
            <a:pPr indent="-274320" lvl="0" marL="274320" rtl="0" algn="l">
              <a:spcBef>
                <a:spcPts val="442"/>
              </a:spcBef>
              <a:spcAft>
                <a:spcPts val="0"/>
              </a:spcAft>
              <a:buSzPct val="95000"/>
              <a:buChar char="⚫"/>
            </a:pPr>
            <a:r>
              <a:rPr lang="en-US" u="sng">
                <a:solidFill>
                  <a:srgbClr val="C00000"/>
                </a:solidFill>
              </a:rPr>
              <a:t>Expiry:</a:t>
            </a:r>
            <a:r>
              <a:rPr lang="en-US">
                <a:solidFill>
                  <a:srgbClr val="C00000"/>
                </a:solidFill>
              </a:rPr>
              <a:t> 5 days.</a:t>
            </a:r>
            <a:endParaRPr/>
          </a:p>
          <a:p>
            <a:pPr indent="-141001" lvl="0" marL="274320" rtl="0" algn="l">
              <a:spcBef>
                <a:spcPts val="442"/>
              </a:spcBef>
              <a:spcAft>
                <a:spcPts val="0"/>
              </a:spcAft>
              <a:buSzPct val="95000"/>
              <a:buNone/>
            </a:pPr>
            <a:r>
              <a:t/>
            </a:r>
            <a:endParaRPr/>
          </a:p>
          <a:p>
            <a:pPr indent="-141001" lvl="0" marL="274320" rtl="0" algn="l">
              <a:spcBef>
                <a:spcPts val="442"/>
              </a:spcBef>
              <a:spcAft>
                <a:spcPts val="0"/>
              </a:spcAft>
              <a:buSzPct val="950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a:t>Compounding Vs Manufacturing</a:t>
            </a:r>
            <a:endParaRPr/>
          </a:p>
        </p:txBody>
      </p:sp>
      <p:sp>
        <p:nvSpPr>
          <p:cNvPr id="249" name="Google Shape;249;p3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Compounding is the act of preparing, mixing, assembling, packaging, and/or labeling a drug or device as the result of a practitioner’s prescription drug order or initiative based on the practitioner–patient–pharmacist relationship in the course of professional practice</a:t>
            </a:r>
            <a:endParaRPr/>
          </a:p>
          <a:p>
            <a:pPr indent="-274320" lvl="0" marL="274320" rtl="0" algn="l">
              <a:spcBef>
                <a:spcPts val="520"/>
              </a:spcBef>
              <a:spcAft>
                <a:spcPts val="0"/>
              </a:spcAft>
              <a:buSzPts val="2470"/>
              <a:buChar char="⚫"/>
            </a:pPr>
            <a:r>
              <a:rPr b="1" lang="en-US"/>
              <a:t>Manufacturing</a:t>
            </a:r>
            <a:r>
              <a:rPr lang="en-US"/>
              <a:t> is the mass </a:t>
            </a:r>
            <a:r>
              <a:rPr b="1" lang="en-US"/>
              <a:t>production</a:t>
            </a:r>
            <a:r>
              <a:rPr lang="en-US"/>
              <a:t> of </a:t>
            </a:r>
            <a:r>
              <a:rPr b="1" lang="en-US"/>
              <a:t>drug</a:t>
            </a:r>
            <a:r>
              <a:rPr lang="en-US"/>
              <a:t> products that have been approved by the Food and </a:t>
            </a:r>
            <a:r>
              <a:rPr b="1" lang="en-US"/>
              <a:t>Drug</a:t>
            </a:r>
            <a:r>
              <a:rPr lang="en-US"/>
              <a:t> Administration (related authotities)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a:t>Compounding Categories</a:t>
            </a:r>
            <a:endParaRPr/>
          </a:p>
        </p:txBody>
      </p:sp>
      <p:sp>
        <p:nvSpPr>
          <p:cNvPr id="255" name="Google Shape;255;p37"/>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85000" lnSpcReduction="20000"/>
          </a:bodyPr>
          <a:lstStyle/>
          <a:p>
            <a:pPr indent="-274320" lvl="0" marL="274320" rtl="0" algn="l">
              <a:spcBef>
                <a:spcPts val="0"/>
              </a:spcBef>
              <a:spcAft>
                <a:spcPts val="0"/>
              </a:spcAft>
              <a:buSzPct val="95000"/>
              <a:buChar char="⚫"/>
            </a:pPr>
            <a:r>
              <a:rPr lang="en-US"/>
              <a:t>Category (1) Non Sterile simple </a:t>
            </a:r>
            <a:endParaRPr/>
          </a:p>
          <a:p>
            <a:pPr indent="-274320" lvl="0" marL="274320" rtl="0" algn="l">
              <a:spcBef>
                <a:spcPts val="442"/>
              </a:spcBef>
              <a:spcAft>
                <a:spcPts val="0"/>
              </a:spcAft>
              <a:buSzPct val="95000"/>
              <a:buNone/>
            </a:pPr>
            <a:r>
              <a:rPr lang="en-US"/>
              <a:t>Mixing of two commercially available drugs</a:t>
            </a:r>
            <a:endParaRPr/>
          </a:p>
          <a:p>
            <a:pPr indent="-274320" lvl="0" marL="274320" rtl="0" algn="l">
              <a:spcBef>
                <a:spcPts val="442"/>
              </a:spcBef>
              <a:spcAft>
                <a:spcPts val="0"/>
              </a:spcAft>
              <a:buSzPct val="95000"/>
              <a:buChar char="⚫"/>
            </a:pPr>
            <a:r>
              <a:rPr lang="en-US"/>
              <a:t>Category 2 : Non Sterile Complex: Compounding of bulk drug substance or when calculations is required</a:t>
            </a:r>
            <a:endParaRPr/>
          </a:p>
          <a:p>
            <a:pPr indent="-274320" lvl="0" marL="274320" rtl="0" algn="l">
              <a:spcBef>
                <a:spcPts val="442"/>
              </a:spcBef>
              <a:spcAft>
                <a:spcPts val="0"/>
              </a:spcAft>
              <a:buSzPct val="95000"/>
              <a:buChar char="⚫"/>
            </a:pPr>
            <a:r>
              <a:rPr lang="en-US"/>
              <a:t>Category 3: Sterile – Risk level 1 (Low risk contamination Level)</a:t>
            </a:r>
            <a:endParaRPr/>
          </a:p>
          <a:p>
            <a:pPr indent="-274320" lvl="0" marL="274320" rtl="0" algn="l">
              <a:spcBef>
                <a:spcPts val="442"/>
              </a:spcBef>
              <a:spcAft>
                <a:spcPts val="0"/>
              </a:spcAft>
              <a:buSzPct val="95000"/>
              <a:buNone/>
            </a:pPr>
            <a:r>
              <a:rPr lang="en-US"/>
              <a:t>Compounding under aseptic processing, in a clean area, air quality ISO5 or better, using sterile ingredients, products or components</a:t>
            </a:r>
            <a:endParaRPr/>
          </a:p>
          <a:p>
            <a:pPr indent="-274320" lvl="0" marL="274320" rtl="0" algn="l">
              <a:spcBef>
                <a:spcPts val="442"/>
              </a:spcBef>
              <a:spcAft>
                <a:spcPts val="0"/>
              </a:spcAft>
              <a:buSzPct val="95000"/>
              <a:buNone/>
            </a:pPr>
            <a:r>
              <a:rPr lang="en-US"/>
              <a:t>Example: Transfer of sterile dosage form from aseptically opened ampoule, using sterile syringe  and containers in a clean area and filtering the contents using a sterile filter to remove glass particles</a:t>
            </a:r>
            <a:endParaRPr/>
          </a:p>
          <a:p>
            <a:pPr indent="-274320" lvl="0" marL="274320" rtl="0" algn="l">
              <a:spcBef>
                <a:spcPts val="442"/>
              </a:spcBef>
              <a:spcAft>
                <a:spcPts val="0"/>
              </a:spcAft>
              <a:buSzPct val="95000"/>
              <a:buNone/>
            </a:pPr>
            <a:r>
              <a:rPr lang="en-US"/>
              <a:t>Mixing not more than three manufactured products to compound an admixture or a nutritional solution</a:t>
            </a:r>
            <a:endParaRPr/>
          </a:p>
          <a:p>
            <a:pPr indent="-141001" lvl="0" marL="274320" rtl="0" algn="l">
              <a:spcBef>
                <a:spcPts val="442"/>
              </a:spcBef>
              <a:spcAft>
                <a:spcPts val="0"/>
              </a:spcAft>
              <a:buSzPct val="950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a:t>Quality assurance practices (category 3)</a:t>
            </a:r>
            <a:endParaRPr/>
          </a:p>
        </p:txBody>
      </p:sp>
      <p:sp>
        <p:nvSpPr>
          <p:cNvPr id="261" name="Google Shape;261;p3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Routine disinfection and air quality monitoring  to the compounding environment</a:t>
            </a:r>
            <a:endParaRPr/>
          </a:p>
          <a:p>
            <a:pPr indent="-274320" lvl="0" marL="274320" rtl="0" algn="l">
              <a:spcBef>
                <a:spcPts val="520"/>
              </a:spcBef>
              <a:spcAft>
                <a:spcPts val="0"/>
              </a:spcAft>
              <a:buSzPts val="2470"/>
              <a:buChar char="⚫"/>
            </a:pPr>
            <a:r>
              <a:rPr lang="en-US"/>
              <a:t> Visual confirmation that personnel are wearing appropriate items, gloves, goggles, protective clothes</a:t>
            </a:r>
            <a:endParaRPr/>
          </a:p>
          <a:p>
            <a:pPr indent="-274320" lvl="0" marL="274320" rtl="0" algn="l">
              <a:spcBef>
                <a:spcPts val="520"/>
              </a:spcBef>
              <a:spcAft>
                <a:spcPts val="0"/>
              </a:spcAft>
              <a:buSzPts val="2470"/>
              <a:buChar char="⚫"/>
            </a:pPr>
            <a:r>
              <a:rPr lang="en-US"/>
              <a:t>Review of compounding order  and ingredients to make sure that identity and amount of ingredients is correct</a:t>
            </a:r>
            <a:endParaRPr/>
          </a:p>
          <a:p>
            <a:pPr indent="-274320" lvl="0" marL="274320" rtl="0" algn="l">
              <a:spcBef>
                <a:spcPts val="520"/>
              </a:spcBef>
              <a:spcAft>
                <a:spcPts val="0"/>
              </a:spcAft>
              <a:buSzPts val="2470"/>
              <a:buChar char="⚫"/>
            </a:pPr>
            <a:r>
              <a:rPr lang="en-US"/>
              <a:t>Visual inspection of particulate matter</a:t>
            </a:r>
            <a:endParaRPr/>
          </a:p>
          <a:p>
            <a:pPr indent="-117475" lvl="0" marL="274320" rtl="0" algn="l">
              <a:spcBef>
                <a:spcPts val="520"/>
              </a:spcBef>
              <a:spcAft>
                <a:spcPts val="0"/>
              </a:spcAft>
              <a:buSzPts val="2470"/>
              <a:buNone/>
            </a:pPr>
            <a:r>
              <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9"/>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3200"/>
              <a:buFont typeface="Calibri"/>
              <a:buNone/>
            </a:pPr>
            <a:r>
              <a:rPr lang="en-US" sz="3200"/>
              <a:t>Category 3: Sterile – Risk level 1 (Low risk contamination Level) “Storage”</a:t>
            </a:r>
            <a:endParaRPr sz="3200"/>
          </a:p>
        </p:txBody>
      </p:sp>
      <p:sp>
        <p:nvSpPr>
          <p:cNvPr id="267" name="Google Shape;267;p39"/>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In the absence of sterility test: store not more than 48  hours at controlled room temperature</a:t>
            </a:r>
            <a:endParaRPr/>
          </a:p>
          <a:p>
            <a:pPr indent="-274320" lvl="0" marL="274320" rtl="0" algn="l">
              <a:spcBef>
                <a:spcPts val="520"/>
              </a:spcBef>
              <a:spcAft>
                <a:spcPts val="0"/>
              </a:spcAft>
              <a:buSzPts val="2470"/>
              <a:buChar char="⚫"/>
            </a:pPr>
            <a:r>
              <a:rPr lang="en-US"/>
              <a:t>Not more than 14 days in cold temperature</a:t>
            </a:r>
            <a:endParaRPr/>
          </a:p>
          <a:p>
            <a:pPr indent="-274320" lvl="0" marL="274320" rtl="0" algn="l">
              <a:spcBef>
                <a:spcPts val="520"/>
              </a:spcBef>
              <a:spcAft>
                <a:spcPts val="0"/>
              </a:spcAft>
              <a:buSzPts val="2470"/>
              <a:buChar char="⚫"/>
            </a:pPr>
            <a:r>
              <a:rPr lang="en-US"/>
              <a:t>Not more than 45 days in freezer (-20C)</a:t>
            </a:r>
            <a:endParaRPr/>
          </a:p>
          <a:p>
            <a:pPr indent="-274320" lvl="0" marL="274320" rtl="0" algn="l">
              <a:spcBef>
                <a:spcPts val="520"/>
              </a:spcBef>
              <a:spcAft>
                <a:spcPts val="0"/>
              </a:spcAft>
              <a:buSzPts val="2470"/>
              <a:buChar char="⚫"/>
            </a:pPr>
            <a:r>
              <a:rPr lang="en-US"/>
              <a:t>(generally contains preservative)</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0"/>
          <p:cNvSpPr txBox="1"/>
          <p:nvPr>
            <p:ph type="title"/>
          </p:nvPr>
        </p:nvSpPr>
        <p:spPr>
          <a:xfrm>
            <a:off x="457200" y="0"/>
            <a:ext cx="8229600" cy="1847088"/>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3600"/>
              <a:buFont typeface="Calibri"/>
              <a:buNone/>
            </a:pPr>
            <a:r>
              <a:rPr lang="en-US" sz="3600"/>
              <a:t>Category 4: Sterile – Risk level 2 (Medium risk contamination Level)</a:t>
            </a:r>
            <a:br>
              <a:rPr lang="en-US" sz="3600"/>
            </a:br>
            <a:endParaRPr sz="3600"/>
          </a:p>
        </p:txBody>
      </p:sp>
      <p:sp>
        <p:nvSpPr>
          <p:cNvPr id="273" name="Google Shape;273;p40"/>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Compounding aseptically under low risk conditions but one of the following conditions occur</a:t>
            </a:r>
            <a:endParaRPr/>
          </a:p>
          <a:p>
            <a:pPr indent="-274320" lvl="0" marL="274320" rtl="0" algn="l">
              <a:spcBef>
                <a:spcPts val="520"/>
              </a:spcBef>
              <a:spcAft>
                <a:spcPts val="0"/>
              </a:spcAft>
              <a:buSzPts val="2470"/>
              <a:buNone/>
            </a:pPr>
            <a:r>
              <a:rPr lang="en-US"/>
              <a:t>1- multiple individual small doses are combined together  that will be administered to multiple patients or a patient on multiple occasion</a:t>
            </a:r>
            <a:endParaRPr/>
          </a:p>
          <a:p>
            <a:pPr indent="-274320" lvl="0" marL="274320" rtl="0" algn="l">
              <a:spcBef>
                <a:spcPts val="520"/>
              </a:spcBef>
              <a:spcAft>
                <a:spcPts val="0"/>
              </a:spcAft>
              <a:buSzPts val="2470"/>
              <a:buNone/>
            </a:pPr>
            <a:r>
              <a:rPr lang="en-US"/>
              <a:t>2- complex aseptic manipulation other than volume transfer</a:t>
            </a:r>
            <a:endParaRPr/>
          </a:p>
          <a:p>
            <a:pPr indent="-274320" lvl="0" marL="274320" rtl="0" algn="l">
              <a:spcBef>
                <a:spcPts val="520"/>
              </a:spcBef>
              <a:spcAft>
                <a:spcPts val="0"/>
              </a:spcAft>
              <a:buSzPts val="2470"/>
              <a:buNone/>
            </a:pPr>
            <a:r>
              <a:rPr lang="en-US"/>
              <a:t>3- compounding needing long manipulation (Mixing, dissolution complete)</a:t>
            </a:r>
            <a:endParaRPr/>
          </a:p>
          <a:p>
            <a:pPr indent="-274320" lvl="0" marL="274320" rtl="0" algn="l">
              <a:spcBef>
                <a:spcPts val="520"/>
              </a:spcBef>
              <a:spcAft>
                <a:spcPts val="0"/>
              </a:spcAft>
              <a:buSzPts val="2470"/>
              <a:buNone/>
            </a:pPr>
            <a:r>
              <a:rPr lang="en-US"/>
              <a:t>5- no preservative is incorporated</a:t>
            </a:r>
            <a:endParaRPr/>
          </a:p>
          <a:p>
            <a:pPr indent="-274320" lvl="0" marL="274320" rtl="0" algn="l">
              <a:spcBef>
                <a:spcPts val="520"/>
              </a:spcBef>
              <a:spcAft>
                <a:spcPts val="0"/>
              </a:spcAft>
              <a:buSzPts val="247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4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3600"/>
              <a:buFont typeface="Calibri"/>
              <a:buNone/>
            </a:pPr>
            <a:r>
              <a:rPr lang="en-US" sz="3600"/>
              <a:t>Category 4: Sterile – Risk level 2 (Medium risk contamination Level) “Storage”</a:t>
            </a:r>
            <a:endParaRPr sz="3600"/>
          </a:p>
        </p:txBody>
      </p:sp>
      <p:sp>
        <p:nvSpPr>
          <p:cNvPr id="279" name="Google Shape;279;p4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In the absence of sterility test: </a:t>
            </a:r>
            <a:endParaRPr/>
          </a:p>
          <a:p>
            <a:pPr indent="-274320" lvl="0" marL="274320" rtl="0" algn="l">
              <a:spcBef>
                <a:spcPts val="520"/>
              </a:spcBef>
              <a:spcAft>
                <a:spcPts val="0"/>
              </a:spcAft>
              <a:buSzPts val="2470"/>
              <a:buChar char="⚫"/>
            </a:pPr>
            <a:r>
              <a:rPr lang="en-US"/>
              <a:t>store not more than 30  hours at controlled room temperature</a:t>
            </a:r>
            <a:endParaRPr/>
          </a:p>
          <a:p>
            <a:pPr indent="-274320" lvl="0" marL="274320" rtl="0" algn="l">
              <a:spcBef>
                <a:spcPts val="520"/>
              </a:spcBef>
              <a:spcAft>
                <a:spcPts val="0"/>
              </a:spcAft>
              <a:buSzPts val="2470"/>
              <a:buChar char="⚫"/>
            </a:pPr>
            <a:r>
              <a:rPr lang="en-US"/>
              <a:t>Not more than 7 days in cold temperature</a:t>
            </a:r>
            <a:endParaRPr/>
          </a:p>
          <a:p>
            <a:pPr indent="-274320" lvl="0" marL="274320" rtl="0" algn="l">
              <a:spcBef>
                <a:spcPts val="520"/>
              </a:spcBef>
              <a:spcAft>
                <a:spcPts val="0"/>
              </a:spcAft>
              <a:buSzPts val="2470"/>
              <a:buChar char="⚫"/>
            </a:pPr>
            <a:r>
              <a:rPr lang="en-US"/>
              <a:t>Not more than 45 days in freezer (-20C)</a:t>
            </a:r>
            <a:endParaRPr/>
          </a:p>
          <a:p>
            <a:pPr indent="-117475" lvl="0" marL="274320" rtl="0" algn="l">
              <a:spcBef>
                <a:spcPts val="520"/>
              </a:spcBef>
              <a:spcAft>
                <a:spcPts val="0"/>
              </a:spcAft>
              <a:buSzPts val="2470"/>
              <a:buNone/>
            </a:pPr>
            <a:r>
              <a:t/>
            </a:r>
            <a:endParaRPr/>
          </a:p>
          <a:p>
            <a:pPr indent="-274320" lvl="0" marL="274320" rtl="0" algn="l">
              <a:spcBef>
                <a:spcPts val="520"/>
              </a:spcBef>
              <a:spcAft>
                <a:spcPts val="0"/>
              </a:spcAft>
              <a:buSzPts val="2470"/>
              <a:buNone/>
            </a:pPr>
            <a:r>
              <a:rPr lang="en-US"/>
              <a:t>Quality assurance : same as low risk also a media fill test annually </a:t>
            </a:r>
            <a:endParaRPr/>
          </a:p>
          <a:p>
            <a:pPr indent="-274320" lvl="0" marL="274320" rtl="0" algn="l">
              <a:spcBef>
                <a:spcPts val="520"/>
              </a:spcBef>
              <a:spcAft>
                <a:spcPts val="0"/>
              </a:spcAft>
              <a:buSzPts val="2470"/>
              <a:buNone/>
            </a:pPr>
            <a:r>
              <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42"/>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sz="5400"/>
              <a:t>Category 5: Sterile – Risk level 3 (High risk contamination Level)</a:t>
            </a:r>
            <a:endParaRPr/>
          </a:p>
        </p:txBody>
      </p:sp>
      <p:sp>
        <p:nvSpPr>
          <p:cNvPr id="285" name="Google Shape;285;p4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spcBef>
                <a:spcPts val="0"/>
              </a:spcBef>
              <a:spcAft>
                <a:spcPts val="0"/>
              </a:spcAft>
              <a:buSzPct val="95000"/>
              <a:buChar char="⚫"/>
            </a:pPr>
            <a:r>
              <a:rPr lang="en-US"/>
              <a:t>Non sterile ingredients</a:t>
            </a:r>
            <a:endParaRPr/>
          </a:p>
          <a:p>
            <a:pPr indent="-274320" lvl="0" marL="274320" rtl="0" algn="l">
              <a:spcBef>
                <a:spcPts val="481"/>
              </a:spcBef>
              <a:spcAft>
                <a:spcPts val="0"/>
              </a:spcAft>
              <a:buSzPct val="95000"/>
              <a:buChar char="⚫"/>
            </a:pPr>
            <a:r>
              <a:rPr lang="en-US"/>
              <a:t>Sterile ingredients Exposed to air not complying with ISO 5</a:t>
            </a:r>
            <a:endParaRPr/>
          </a:p>
          <a:p>
            <a:pPr indent="-274320" lvl="0" marL="274320" rtl="0" algn="l">
              <a:spcBef>
                <a:spcPts val="481"/>
              </a:spcBef>
              <a:spcAft>
                <a:spcPts val="0"/>
              </a:spcAft>
              <a:buSzPct val="95000"/>
              <a:buChar char="⚫"/>
            </a:pPr>
            <a:r>
              <a:rPr lang="en-US"/>
              <a:t>Non sterile preparations are exposed for six hours before being sterilized </a:t>
            </a:r>
            <a:endParaRPr/>
          </a:p>
          <a:p>
            <a:pPr indent="-274320" lvl="0" marL="274320" rtl="0" algn="l">
              <a:spcBef>
                <a:spcPts val="481"/>
              </a:spcBef>
              <a:spcAft>
                <a:spcPts val="0"/>
              </a:spcAft>
              <a:buSzPct val="95000"/>
              <a:buChar char="⚫"/>
            </a:pPr>
            <a:r>
              <a:rPr lang="en-US"/>
              <a:t>Final sterilization</a:t>
            </a:r>
            <a:endParaRPr/>
          </a:p>
          <a:p>
            <a:pPr indent="-274320" lvl="0" marL="274320" rtl="0" algn="l">
              <a:spcBef>
                <a:spcPts val="481"/>
              </a:spcBef>
              <a:spcAft>
                <a:spcPts val="0"/>
              </a:spcAft>
              <a:buSzPct val="95000"/>
              <a:buChar char="⚫"/>
            </a:pPr>
            <a:r>
              <a:rPr lang="en-US"/>
              <a:t>In the absence of sterility test Storage : </a:t>
            </a:r>
            <a:endParaRPr/>
          </a:p>
          <a:p>
            <a:pPr indent="-274320" lvl="0" marL="274320" rtl="0" algn="l">
              <a:spcBef>
                <a:spcPts val="481"/>
              </a:spcBef>
              <a:spcAft>
                <a:spcPts val="0"/>
              </a:spcAft>
              <a:buSzPct val="95000"/>
              <a:buChar char="⚫"/>
            </a:pPr>
            <a:r>
              <a:rPr lang="en-US"/>
              <a:t>store not more than 24  hours at controlled room temperature</a:t>
            </a:r>
            <a:endParaRPr/>
          </a:p>
          <a:p>
            <a:pPr indent="-274320" lvl="0" marL="274320" rtl="0" algn="l">
              <a:spcBef>
                <a:spcPts val="481"/>
              </a:spcBef>
              <a:spcAft>
                <a:spcPts val="0"/>
              </a:spcAft>
              <a:buSzPct val="95000"/>
              <a:buChar char="⚫"/>
            </a:pPr>
            <a:r>
              <a:rPr lang="en-US"/>
              <a:t>Not more than 3 days in cold temperature</a:t>
            </a:r>
            <a:endParaRPr/>
          </a:p>
          <a:p>
            <a:pPr indent="-274320" lvl="0" marL="274320" rtl="0" algn="l">
              <a:spcBef>
                <a:spcPts val="481"/>
              </a:spcBef>
              <a:spcAft>
                <a:spcPts val="0"/>
              </a:spcAft>
              <a:buSzPct val="95000"/>
              <a:buChar char="⚫"/>
            </a:pPr>
            <a:r>
              <a:rPr lang="en-US"/>
              <a:t>Not more than 45 days in freezer (-20C)</a:t>
            </a:r>
            <a:endParaRPr/>
          </a:p>
          <a:p>
            <a:pPr indent="-274320" lvl="0" marL="274320" rtl="0" algn="l">
              <a:spcBef>
                <a:spcPts val="481"/>
              </a:spcBef>
              <a:spcAft>
                <a:spcPts val="0"/>
              </a:spcAft>
              <a:buSzPct val="95000"/>
              <a:buChar char="⚫"/>
            </a:pPr>
            <a:r>
              <a:rPr lang="en-US"/>
              <a:t>Quality assurance same as before</a:t>
            </a:r>
            <a:endParaRPr/>
          </a:p>
          <a:p>
            <a:pPr indent="-274320" lvl="0" marL="274320" rtl="0" algn="l">
              <a:spcBef>
                <a:spcPts val="481"/>
              </a:spcBef>
              <a:spcAft>
                <a:spcPts val="0"/>
              </a:spcAft>
              <a:buSzPct val="95000"/>
              <a:buNone/>
            </a:pPr>
            <a:r>
              <a:t/>
            </a:r>
            <a:endParaRPr/>
          </a:p>
          <a:p>
            <a:pPr indent="-129238" lvl="0" marL="274320" rtl="0" algn="l">
              <a:spcBef>
                <a:spcPts val="481"/>
              </a:spcBef>
              <a:spcAft>
                <a:spcPts val="0"/>
              </a:spcAft>
              <a:buSzPct val="95000"/>
              <a:buNone/>
            </a:pPr>
            <a:r>
              <a:t/>
            </a:r>
            <a:endParaRPr/>
          </a:p>
          <a:p>
            <a:pPr indent="-129238" lvl="0" marL="274320" rtl="0" algn="l">
              <a:spcBef>
                <a:spcPts val="481"/>
              </a:spcBef>
              <a:spcAft>
                <a:spcPts val="0"/>
              </a:spcAft>
              <a:buSzPct val="95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7"/>
          <p:cNvSpPr txBox="1"/>
          <p:nvPr>
            <p:ph idx="1" type="body"/>
          </p:nvPr>
        </p:nvSpPr>
        <p:spPr>
          <a:xfrm>
            <a:off x="457200" y="457200"/>
            <a:ext cx="8229600" cy="19507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Douches are usually directed to the appropriate body parts by using Bulb syringe</a:t>
            </a:r>
            <a:endParaRPr/>
          </a:p>
        </p:txBody>
      </p:sp>
      <p:pic>
        <p:nvPicPr>
          <p:cNvPr descr="Related image" id="126" name="Google Shape;126;p17"/>
          <p:cNvPicPr preferRelativeResize="0"/>
          <p:nvPr/>
        </p:nvPicPr>
        <p:blipFill rotWithShape="1">
          <a:blip r:embed="rId3">
            <a:alphaModFix/>
          </a:blip>
          <a:srcRect b="0" l="0" r="0" t="0"/>
          <a:stretch/>
        </p:blipFill>
        <p:spPr>
          <a:xfrm>
            <a:off x="1524000" y="1828800"/>
            <a:ext cx="5514975" cy="3371851"/>
          </a:xfrm>
          <a:prstGeom prst="rect">
            <a:avLst/>
          </a:prstGeom>
          <a:noFill/>
          <a:ln>
            <a:noFill/>
          </a:ln>
        </p:spPr>
      </p:pic>
      <p:sp>
        <p:nvSpPr>
          <p:cNvPr id="127" name="Google Shape;127;p17"/>
          <p:cNvSpPr/>
          <p:nvPr/>
        </p:nvSpPr>
        <p:spPr>
          <a:xfrm>
            <a:off x="762000" y="5486400"/>
            <a:ext cx="6934200" cy="1077218"/>
          </a:xfrm>
          <a:prstGeom prst="rect">
            <a:avLst/>
          </a:prstGeom>
          <a:gradFill>
            <a:gsLst>
              <a:gs pos="0">
                <a:srgbClr val="87E9F1"/>
              </a:gs>
              <a:gs pos="43000">
                <a:srgbClr val="B6F8FC"/>
              </a:gs>
              <a:gs pos="93000">
                <a:srgbClr val="E8FCFE"/>
              </a:gs>
              <a:gs pos="100000">
                <a:srgbClr val="F6FFFF"/>
              </a:gs>
            </a:gsLst>
            <a:path path="circle">
              <a:fillToRect b="50%" l="50%" r="50%" t="50%"/>
            </a:path>
            <a:tileRect/>
          </a:gradFill>
          <a:ln cap="flat" cmpd="sng" w="9525">
            <a:solidFill>
              <a:srgbClr val="0599A0"/>
            </a:solidFill>
            <a:prstDash val="solid"/>
            <a:round/>
            <a:headEnd len="sm" w="sm" type="none"/>
            <a:tailEnd len="sm" w="sm" type="none"/>
          </a:ln>
          <a:effectLst>
            <a:outerShdw blurRad="57150" rotWithShape="0" algn="ctr" dir="5400000" dist="38100">
              <a:srgbClr val="000000"/>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rPr lang="en-US" sz="3200">
                <a:solidFill>
                  <a:schemeClr val="dk1"/>
                </a:solidFill>
                <a:latin typeface="Constantia"/>
                <a:ea typeface="Constantia"/>
                <a:cs typeface="Constantia"/>
                <a:sym typeface="Constantia"/>
              </a:rPr>
              <a:t>It functions as a cleansing agent or antiseptic agent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descr="https://upload.wikimedia.org/wikipedia/commons/4/42/KMnO4_in_H2O.jpg" id="132" name="Google Shape;132;p18"/>
          <p:cNvPicPr preferRelativeResize="0"/>
          <p:nvPr/>
        </p:nvPicPr>
        <p:blipFill rotWithShape="1">
          <a:blip r:embed="rId3">
            <a:alphaModFix/>
          </a:blip>
          <a:srcRect b="0" l="0" r="0" t="0"/>
          <a:stretch/>
        </p:blipFill>
        <p:spPr>
          <a:xfrm>
            <a:off x="0" y="1990724"/>
            <a:ext cx="2038350" cy="4867276"/>
          </a:xfrm>
          <a:prstGeom prst="rect">
            <a:avLst/>
          </a:prstGeom>
          <a:noFill/>
          <a:ln>
            <a:noFill/>
          </a:ln>
        </p:spPr>
      </p:pic>
      <p:sp>
        <p:nvSpPr>
          <p:cNvPr id="133" name="Google Shape;133;p1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b="1" i="1" lang="en-US"/>
              <a:t>0.1% Potassium Permanganate solution</a:t>
            </a:r>
            <a:endParaRPr/>
          </a:p>
        </p:txBody>
      </p:sp>
      <p:pic>
        <p:nvPicPr>
          <p:cNvPr id="134" name="Google Shape;134;p18"/>
          <p:cNvPicPr preferRelativeResize="0"/>
          <p:nvPr/>
        </p:nvPicPr>
        <p:blipFill rotWithShape="1">
          <a:blip r:embed="rId4">
            <a:alphaModFix/>
          </a:blip>
          <a:srcRect b="0" l="0" r="0" t="0"/>
          <a:stretch/>
        </p:blipFill>
        <p:spPr>
          <a:xfrm>
            <a:off x="2049535" y="1990724"/>
            <a:ext cx="7115175" cy="4791401"/>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457200" y="609600"/>
            <a:ext cx="8229600" cy="5715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u="sng"/>
              <a:t>Role of each ingredient:</a:t>
            </a:r>
            <a:endParaRPr/>
          </a:p>
          <a:p>
            <a:pPr indent="-274320" lvl="0" marL="274320" rtl="0" algn="l">
              <a:spcBef>
                <a:spcPts val="520"/>
              </a:spcBef>
              <a:spcAft>
                <a:spcPts val="0"/>
              </a:spcAft>
              <a:buSzPts val="2470"/>
              <a:buChar char="⚫"/>
            </a:pPr>
            <a:r>
              <a:rPr lang="en-US"/>
              <a:t>Potassium  permanganate: Used as antiseptic, disinfectant, kill fungi, and parasites.</a:t>
            </a:r>
            <a:endParaRPr/>
          </a:p>
          <a:p>
            <a:pPr indent="-274320" lvl="0" marL="274320" rtl="0" algn="l">
              <a:spcBef>
                <a:spcPts val="520"/>
              </a:spcBef>
              <a:spcAft>
                <a:spcPts val="0"/>
              </a:spcAft>
              <a:buSzPts val="2470"/>
              <a:buChar char="⚫"/>
            </a:pPr>
            <a:r>
              <a:rPr lang="en-US"/>
              <a:t>Water : Vehicle.</a:t>
            </a:r>
            <a:endParaRPr/>
          </a:p>
          <a:p>
            <a:pPr indent="-274320" lvl="0" marL="274320" rtl="0" algn="l">
              <a:spcBef>
                <a:spcPts val="520"/>
              </a:spcBef>
              <a:spcAft>
                <a:spcPts val="0"/>
              </a:spcAft>
              <a:buSzPts val="2470"/>
              <a:buChar char="⚫"/>
            </a:pPr>
            <a:r>
              <a:rPr lang="en-US"/>
              <a:t> </a:t>
            </a:r>
            <a:r>
              <a:rPr lang="en-US" u="sng"/>
              <a:t>Use : </a:t>
            </a:r>
            <a:r>
              <a:rPr lang="en-US"/>
              <a:t>Used for cleansing wounds and deodorizing suppurating eczematous (red patches with pus)  reactions and wounds</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u="sng"/>
              <a:t>Directions:</a:t>
            </a:r>
            <a:br>
              <a:rPr lang="en-US"/>
            </a:br>
            <a:endParaRPr/>
          </a:p>
        </p:txBody>
      </p:sp>
      <p:sp>
        <p:nvSpPr>
          <p:cNvPr id="145" name="Google Shape;145;p20"/>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Our preparation is 0.1/100 ml  =&gt; 1/1000 w/v</a:t>
            </a:r>
            <a:endParaRPr/>
          </a:p>
          <a:p>
            <a:pPr indent="-274320" lvl="0" marL="274320" rtl="0" algn="l">
              <a:spcBef>
                <a:spcPts val="520"/>
              </a:spcBef>
              <a:spcAft>
                <a:spcPts val="0"/>
              </a:spcAft>
              <a:buSzPts val="2470"/>
              <a:buChar char="⚫"/>
            </a:pPr>
            <a:r>
              <a:rPr lang="en-US"/>
              <a:t>Label with directions for preparing </a:t>
            </a:r>
            <a:r>
              <a:rPr lang="en-US">
                <a:solidFill>
                  <a:srgbClr val="FF0000"/>
                </a:solidFill>
              </a:rPr>
              <a:t>1 liter volume </a:t>
            </a:r>
            <a:r>
              <a:rPr lang="en-US"/>
              <a:t>of a   </a:t>
            </a:r>
            <a:r>
              <a:rPr lang="en-US">
                <a:solidFill>
                  <a:srgbClr val="FF0000"/>
                </a:solidFill>
              </a:rPr>
              <a:t>1 in 4000 </a:t>
            </a:r>
            <a:r>
              <a:rPr lang="en-US"/>
              <a:t>solution for use as a vaginal douche.</a:t>
            </a:r>
            <a:endParaRPr/>
          </a:p>
          <a:p>
            <a:pPr indent="-274320" lvl="0" marL="274320" rtl="0" algn="l">
              <a:spcBef>
                <a:spcPts val="520"/>
              </a:spcBef>
              <a:spcAft>
                <a:spcPts val="0"/>
              </a:spcAft>
              <a:buSzPts val="2470"/>
              <a:buChar char="⚫"/>
            </a:pPr>
            <a:r>
              <a:rPr lang="en-US"/>
              <a:t>The strength of the prescribed solution is 1 in 1000. Therefore, to prepare a 1 in 4000 vaginal douche, this must be diluted with 3 times its volume of warm water, i.e. 250 ml to 1 liter.</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1"/>
          <p:cNvSpPr txBox="1"/>
          <p:nvPr>
            <p:ph type="title"/>
          </p:nvPr>
        </p:nvSpPr>
        <p:spPr>
          <a:xfrm>
            <a:off x="457200" y="0"/>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a:t>Notes</a:t>
            </a:r>
            <a:endParaRPr/>
          </a:p>
        </p:txBody>
      </p:sp>
      <p:sp>
        <p:nvSpPr>
          <p:cNvPr id="151" name="Google Shape;151;p21"/>
          <p:cNvSpPr txBox="1"/>
          <p:nvPr>
            <p:ph idx="1" type="body"/>
          </p:nvPr>
        </p:nvSpPr>
        <p:spPr>
          <a:xfrm>
            <a:off x="381000" y="114300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Potassium permanganate solution will stain plastic surfaces; take appropriate precautions.</a:t>
            </a:r>
            <a:endParaRPr/>
          </a:p>
          <a:p>
            <a:pPr indent="-274320" lvl="0" marL="274320" rtl="0" algn="l">
              <a:spcBef>
                <a:spcPts val="520"/>
              </a:spcBef>
              <a:spcAft>
                <a:spcPts val="0"/>
              </a:spcAft>
              <a:buSzPts val="2470"/>
              <a:buChar char="⚫"/>
            </a:pPr>
            <a:r>
              <a:rPr lang="en-US"/>
              <a:t>The equipment and container must be </a:t>
            </a:r>
            <a:r>
              <a:rPr lang="en-US">
                <a:solidFill>
                  <a:srgbClr val="FF0000"/>
                </a:solidFill>
              </a:rPr>
              <a:t>spotlessly clean </a:t>
            </a:r>
            <a:r>
              <a:rPr lang="en-US"/>
              <a:t>because this solution will react with oxidizable residues and turn brown with loss of strength.</a:t>
            </a:r>
            <a:endParaRPr/>
          </a:p>
          <a:p>
            <a:pPr indent="-274320" lvl="0" marL="274320" rtl="0" algn="l">
              <a:spcBef>
                <a:spcPts val="520"/>
              </a:spcBef>
              <a:spcAft>
                <a:spcPts val="0"/>
              </a:spcAft>
              <a:buSzPts val="2470"/>
              <a:buChar char="⚫"/>
            </a:pPr>
            <a:r>
              <a:rPr lang="en-US"/>
              <a:t>The closure of the container </a:t>
            </a:r>
            <a:r>
              <a:rPr lang="en-US">
                <a:solidFill>
                  <a:srgbClr val="FF0000"/>
                </a:solidFill>
              </a:rPr>
              <a:t>must resist oxidation</a:t>
            </a:r>
            <a:r>
              <a:rPr lang="en-US"/>
              <a:t>. Use a </a:t>
            </a:r>
            <a:r>
              <a:rPr lang="en-US">
                <a:solidFill>
                  <a:srgbClr val="0070C0"/>
                </a:solidFill>
              </a:rPr>
              <a:t>screw-cap containing a thick polythene cover</a:t>
            </a:r>
            <a:r>
              <a:rPr lang="en-US"/>
              <a:t>. The old-fashioned glass stoppered bottle is also suitable</a:t>
            </a:r>
            <a:endParaRPr/>
          </a:p>
        </p:txBody>
      </p:sp>
      <p:pic>
        <p:nvPicPr>
          <p:cNvPr id="152" name="Google Shape;152;p21"/>
          <p:cNvPicPr preferRelativeResize="0"/>
          <p:nvPr/>
        </p:nvPicPr>
        <p:blipFill rotWithShape="1">
          <a:blip r:embed="rId3">
            <a:alphaModFix/>
          </a:blip>
          <a:srcRect b="0" l="0" r="0" t="0"/>
          <a:stretch/>
        </p:blipFill>
        <p:spPr>
          <a:xfrm>
            <a:off x="1752600" y="4876800"/>
            <a:ext cx="2133600" cy="1620716"/>
          </a:xfrm>
          <a:prstGeom prst="rect">
            <a:avLst/>
          </a:prstGeom>
          <a:noFill/>
          <a:ln>
            <a:noFill/>
          </a:ln>
        </p:spPr>
      </p:pic>
      <p:pic>
        <p:nvPicPr>
          <p:cNvPr descr="Image result for glass stoppered bottle old fashioned" id="153" name="Google Shape;153;p21"/>
          <p:cNvPicPr preferRelativeResize="0"/>
          <p:nvPr/>
        </p:nvPicPr>
        <p:blipFill rotWithShape="1">
          <a:blip r:embed="rId4">
            <a:alphaModFix/>
          </a:blip>
          <a:srcRect b="0" l="0" r="0" t="0"/>
          <a:stretch/>
        </p:blipFill>
        <p:spPr>
          <a:xfrm>
            <a:off x="4953000" y="4648200"/>
            <a:ext cx="2667000" cy="2000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2"/>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a:t>Notes </a:t>
            </a:r>
            <a:endParaRPr/>
          </a:p>
        </p:txBody>
      </p:sp>
      <p:sp>
        <p:nvSpPr>
          <p:cNvPr id="159" name="Google Shape;159;p2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Use gloves (Important)</a:t>
            </a:r>
            <a:endParaRPr/>
          </a:p>
          <a:p>
            <a:pPr indent="-274320" lvl="0" marL="274320" rtl="0" algn="l">
              <a:spcBef>
                <a:spcPts val="520"/>
              </a:spcBef>
              <a:spcAft>
                <a:spcPts val="0"/>
              </a:spcAft>
              <a:buSzPts val="2470"/>
              <a:buChar char="⚫"/>
            </a:pPr>
            <a:r>
              <a:rPr lang="en-US"/>
              <a:t>no sign of potassium permanganate crystals of solution on the bench or in any of the equipment used.</a:t>
            </a:r>
            <a:endParaRPr/>
          </a:p>
          <a:p>
            <a:pPr indent="-274320" lvl="0" marL="274320" rtl="0" algn="l">
              <a:spcBef>
                <a:spcPts val="520"/>
              </a:spcBef>
              <a:spcAft>
                <a:spcPts val="0"/>
              </a:spcAft>
              <a:buSzPts val="2470"/>
              <a:buChar char="⚫"/>
            </a:pPr>
            <a:r>
              <a:rPr lang="en-US"/>
              <a:t>Potassium Permanganate is soluble </a:t>
            </a:r>
            <a:r>
              <a:rPr lang="en-US">
                <a:solidFill>
                  <a:srgbClr val="00B0F0"/>
                </a:solidFill>
              </a:rPr>
              <a:t>cold water </a:t>
            </a:r>
            <a:r>
              <a:rPr lang="en-US"/>
              <a:t>and </a:t>
            </a:r>
            <a:r>
              <a:rPr lang="en-US">
                <a:solidFill>
                  <a:srgbClr val="FF0000"/>
                </a:solidFill>
              </a:rPr>
              <a:t>freely soluble </a:t>
            </a:r>
            <a:r>
              <a:rPr lang="en-US"/>
              <a:t>in boiling water</a:t>
            </a:r>
            <a:endParaRPr>
              <a:solidFill>
                <a:srgbClr val="00B0F0"/>
              </a:solidFill>
            </a:endParaRPr>
          </a:p>
          <a:p>
            <a:pPr indent="-274320" lvl="0" marL="274320" rtl="0" algn="l">
              <a:spcBef>
                <a:spcPts val="520"/>
              </a:spcBef>
              <a:spcAft>
                <a:spcPts val="0"/>
              </a:spcAft>
              <a:buSzPts val="2470"/>
              <a:buChar char="⚫"/>
            </a:pPr>
            <a:r>
              <a:rPr lang="en-US" u="sng"/>
              <a:t>Storage:</a:t>
            </a:r>
            <a:r>
              <a:rPr lang="en-US"/>
              <a:t> - Store in a cool place. (because of the reactivity of medicament.  )</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77500" lnSpcReduction="20000"/>
          </a:bodyPr>
          <a:lstStyle/>
          <a:p>
            <a:pPr indent="-274320" lvl="0" marL="274320" rtl="0" algn="l">
              <a:spcBef>
                <a:spcPts val="0"/>
              </a:spcBef>
              <a:spcAft>
                <a:spcPts val="0"/>
              </a:spcAft>
              <a:buSzPct val="95000"/>
              <a:buChar char="⚫"/>
            </a:pPr>
            <a:r>
              <a:rPr lang="en-US" u="sng"/>
              <a:t>Container:</a:t>
            </a:r>
            <a:endParaRPr/>
          </a:p>
          <a:p>
            <a:pPr indent="-274320" lvl="0" marL="274320" rtl="0" algn="l">
              <a:spcBef>
                <a:spcPts val="403"/>
              </a:spcBef>
              <a:spcAft>
                <a:spcPts val="0"/>
              </a:spcAft>
              <a:buSzPct val="95000"/>
              <a:buChar char="⚫"/>
            </a:pPr>
            <a:r>
              <a:rPr lang="en-US"/>
              <a:t>(amber bottle with a child-resistant closure would be most suitable as the preparation is a solution for external use.)</a:t>
            </a:r>
            <a:endParaRPr/>
          </a:p>
          <a:p>
            <a:pPr indent="-274320" lvl="0" marL="274320" rtl="0" algn="l">
              <a:spcBef>
                <a:spcPts val="403"/>
              </a:spcBef>
              <a:spcAft>
                <a:spcPts val="0"/>
              </a:spcAft>
              <a:buSzPct val="95000"/>
              <a:buChar char="⚫"/>
            </a:pPr>
            <a:r>
              <a:rPr lang="en-US" u="sng"/>
              <a:t>Label:</a:t>
            </a:r>
            <a:endParaRPr/>
          </a:p>
          <a:p>
            <a:pPr indent="-274320" lvl="0" marL="274320" rtl="0" algn="l">
              <a:spcBef>
                <a:spcPts val="403"/>
              </a:spcBef>
              <a:spcAft>
                <a:spcPts val="0"/>
              </a:spcAft>
              <a:buSzPct val="95000"/>
              <a:buChar char="⚫"/>
            </a:pPr>
            <a:r>
              <a:rPr lang="en-US"/>
              <a:t>Use a </a:t>
            </a:r>
            <a:r>
              <a:rPr lang="en-US">
                <a:solidFill>
                  <a:srgbClr val="C00000"/>
                </a:solidFill>
              </a:rPr>
              <a:t>label printed in red</a:t>
            </a:r>
            <a:endParaRPr/>
          </a:p>
          <a:p>
            <a:pPr indent="-274320" lvl="0" marL="274320" rtl="0" algn="l">
              <a:spcBef>
                <a:spcPts val="403"/>
              </a:spcBef>
              <a:spcAft>
                <a:spcPts val="0"/>
              </a:spcAft>
              <a:buSzPct val="95000"/>
              <a:buChar char="⚫"/>
            </a:pPr>
            <a:r>
              <a:rPr lang="en-US"/>
              <a:t>As this preparation is for hospital use it is labeled with its proper name and strength and the dilution direction are given in milliliters.</a:t>
            </a:r>
            <a:endParaRPr/>
          </a:p>
          <a:p>
            <a:pPr indent="-274320" lvl="0" marL="274320" rtl="0" algn="l">
              <a:spcBef>
                <a:spcPts val="403"/>
              </a:spcBef>
              <a:spcAft>
                <a:spcPts val="0"/>
              </a:spcAft>
              <a:buSzPct val="95000"/>
              <a:buChar char="⚫"/>
            </a:pPr>
            <a:r>
              <a:rPr lang="en-US" u="sng"/>
              <a:t>AUXILLARY LABLE:</a:t>
            </a:r>
            <a:endParaRPr/>
          </a:p>
          <a:p>
            <a:pPr indent="-274320" lvl="0" marL="274320" rtl="0" algn="l">
              <a:spcBef>
                <a:spcPts val="403"/>
              </a:spcBef>
              <a:spcAft>
                <a:spcPts val="0"/>
              </a:spcAft>
              <a:buSzPct val="95000"/>
              <a:buChar char="⚫"/>
            </a:pPr>
            <a:r>
              <a:rPr lang="en-US"/>
              <a:t>“For external use only” Or “Not to be taken by mouth”.</a:t>
            </a:r>
            <a:endParaRPr/>
          </a:p>
          <a:p>
            <a:pPr indent="-274320" lvl="0" marL="274320" rtl="0" algn="l">
              <a:spcBef>
                <a:spcPts val="403"/>
              </a:spcBef>
              <a:spcAft>
                <a:spcPts val="0"/>
              </a:spcAft>
              <a:buSzPct val="95000"/>
              <a:buChar char="⚫"/>
            </a:pPr>
            <a:r>
              <a:rPr lang="en-US"/>
              <a:t>“For vaginal use only”.</a:t>
            </a:r>
            <a:endParaRPr/>
          </a:p>
          <a:p>
            <a:pPr indent="-274320" lvl="0" marL="274320" rtl="0" algn="l">
              <a:spcBef>
                <a:spcPts val="403"/>
              </a:spcBef>
              <a:spcAft>
                <a:spcPts val="0"/>
              </a:spcAft>
              <a:buSzPct val="95000"/>
              <a:buChar char="⚫"/>
            </a:pPr>
            <a:r>
              <a:rPr lang="en-US"/>
              <a:t>Avoid contact with organic substances.</a:t>
            </a:r>
            <a:endParaRPr/>
          </a:p>
          <a:p>
            <a:pPr indent="-274320" lvl="0" marL="274320" rtl="0" algn="l">
              <a:spcBef>
                <a:spcPts val="403"/>
              </a:spcBef>
              <a:spcAft>
                <a:spcPts val="0"/>
              </a:spcAft>
              <a:buSzPct val="95000"/>
              <a:buNone/>
            </a:pPr>
            <a:r>
              <a:t/>
            </a:r>
            <a:endParaRPr/>
          </a:p>
          <a:p>
            <a:pPr indent="-274320" lvl="0" marL="274320" rtl="0" algn="l">
              <a:spcBef>
                <a:spcPts val="403"/>
              </a:spcBef>
              <a:spcAft>
                <a:spcPts val="0"/>
              </a:spcAft>
              <a:buSzPct val="95000"/>
              <a:buNone/>
            </a:pPr>
            <a:r>
              <a:rPr b="1" lang="en-US"/>
              <a:t>Should be freshly prepared, </a:t>
            </a:r>
            <a:r>
              <a:rPr b="1" lang="en-US" u="sng"/>
              <a:t>Expired</a:t>
            </a:r>
            <a:r>
              <a:rPr b="1" lang="en-US"/>
              <a:t> in one week.</a:t>
            </a:r>
            <a:endParaRPr/>
          </a:p>
          <a:p>
            <a:pPr indent="-152765" lvl="0" marL="274320" rtl="0" algn="l">
              <a:spcBef>
                <a:spcPts val="403"/>
              </a:spcBef>
              <a:spcAft>
                <a:spcPts val="0"/>
              </a:spcAft>
              <a:buSzPct val="950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