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858000" cy="9144000"/>
  <p:embeddedFontLst>
    <p:embeddedFont>
      <p:font typeface="Constantia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Constantia-bold.fntdata"/><Relationship Id="rId23" Type="http://schemas.openxmlformats.org/officeDocument/2006/relationships/font" Target="fonts/Constanti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onstantia-boldItalic.fntdata"/><Relationship Id="rId25" Type="http://schemas.openxmlformats.org/officeDocument/2006/relationships/font" Target="fonts/Constantia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Emollient; emulsifying agent; viscosity-increasing agent.</a:t>
            </a:r>
            <a:endParaRPr/>
          </a:p>
        </p:txBody>
      </p:sp>
      <p:sp>
        <p:nvSpPr>
          <p:cNvPr id="179" name="Google Shape;179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/>
          <p:nvPr/>
        </p:nvSpPr>
        <p:spPr>
          <a:xfrm flipH="1" rot="-10380000">
            <a:off x="3165753" y="1108077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9" name="Google Shape;89;p12"/>
          <p:cNvSpPr/>
          <p:nvPr/>
        </p:nvSpPr>
        <p:spPr>
          <a:xfrm flipH="1" rot="-10380000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0" name="Google Shape;90;p12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rm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2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2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7" name="Google Shape;97;p12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" type="body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type="title"/>
          </p:nvPr>
        </p:nvSpPr>
        <p:spPr>
          <a:xfrm rot="5400000">
            <a:off x="5052219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 rot="5400000">
            <a:off x="861219" y="510382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b="1" sz="5600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" name="Google Shape;17;p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Google Shape;18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4" name="Google Shape;34;p3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5" name="Google Shape;35;p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000"/>
              <a:buFont typeface="Calibri"/>
              <a:buNone/>
            </a:pPr>
            <a:r>
              <a:rPr lang="en-US" sz="4000"/>
              <a:t>The Compounding and Dispensing for External use</a:t>
            </a:r>
            <a:endParaRPr sz="4000"/>
          </a:p>
        </p:txBody>
      </p:sp>
      <p:sp>
        <p:nvSpPr>
          <p:cNvPr id="115" name="Google Shape;115;p15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/>
          <a:p>
            <a:pPr indent="0" lvl="0" marL="0" marR="45720" rtl="0" algn="r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type="title"/>
          </p:nvPr>
        </p:nvSpPr>
        <p:spPr>
          <a:xfrm>
            <a:off x="457200" y="704088"/>
            <a:ext cx="8229600" cy="8961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Emulsifying wax</a:t>
            </a:r>
            <a:endParaRPr/>
          </a:p>
        </p:txBody>
      </p: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457200" y="1935480"/>
            <a:ext cx="51054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80"/>
              <a:buChar char="⚫"/>
            </a:pPr>
            <a:r>
              <a:rPr lang="en-US" sz="2400"/>
              <a:t>Emulsifying wax is a type of cosmetic emulsifying ingredient used primarily in the manufacturing of creams, lotions, and other beauty products.</a:t>
            </a:r>
            <a:endParaRPr b="1" sz="2800"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Char char="⚫"/>
            </a:pPr>
            <a:r>
              <a:rPr lang="en-US" sz="2400"/>
              <a:t>The emulsification occurs when two substances—in this case, oil and water — are successfully bound together, creating a sort of glue that combines the ingredients of a product</a:t>
            </a:r>
            <a:r>
              <a:rPr lang="en-US" sz="2400">
                <a:solidFill>
                  <a:srgbClr val="0070C0"/>
                </a:solidFill>
              </a:rPr>
              <a:t>.(interfacial tension is decreased)</a:t>
            </a:r>
            <a:endParaRPr b="1" sz="2800">
              <a:solidFill>
                <a:srgbClr val="0070C0"/>
              </a:solidFill>
            </a:endParaRPr>
          </a:p>
          <a:p>
            <a:pPr indent="-105410" lvl="0" marL="274320" rtl="0" algn="l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b="1" sz="2800"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id="174" name="Google Shape;17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4495800"/>
            <a:ext cx="2762250" cy="207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3518" y="533400"/>
            <a:ext cx="1979613" cy="3687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type="title"/>
          </p:nvPr>
        </p:nvSpPr>
        <p:spPr>
          <a:xfrm>
            <a:off x="457200" y="704088"/>
            <a:ext cx="8229600" cy="7437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1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70C0"/>
                </a:solidFill>
              </a:rPr>
              <a:t>Emulsifying wax </a:t>
            </a:r>
            <a:r>
              <a:rPr b="1" lang="en-US" sz="2800">
                <a:solidFill>
                  <a:srgbClr val="FF0000"/>
                </a:solidFill>
              </a:rPr>
              <a:t>(Basic Preperation</a:t>
            </a:r>
            <a:r>
              <a:rPr b="1" lang="en-US">
                <a:solidFill>
                  <a:srgbClr val="FF0000"/>
                </a:solidFill>
              </a:rPr>
              <a:t>)</a:t>
            </a:r>
            <a:br>
              <a:rPr lang="en-US" sz="1600">
                <a:solidFill>
                  <a:srgbClr val="FF0000"/>
                </a:solidFill>
              </a:rPr>
            </a:br>
            <a:endParaRPr>
              <a:solidFill>
                <a:srgbClr val="FF0000"/>
              </a:solidFill>
            </a:endParaRPr>
          </a:p>
        </p:txBody>
      </p:sp>
      <p:sp>
        <p:nvSpPr>
          <p:cNvPr id="182" name="Google Shape;182;p25"/>
          <p:cNvSpPr txBox="1"/>
          <p:nvPr>
            <p:ph idx="1" type="body"/>
          </p:nvPr>
        </p:nvSpPr>
        <p:spPr>
          <a:xfrm>
            <a:off x="381000" y="160020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b="1" lang="en-US" sz="2800">
                <a:solidFill>
                  <a:srgbClr val="FF0000"/>
                </a:solidFill>
              </a:rPr>
              <a:t>Formula :</a:t>
            </a:r>
            <a:endParaRPr b="1" sz="1800">
              <a:solidFill>
                <a:srgbClr val="FF0000"/>
              </a:solidFill>
            </a:endParaRPr>
          </a:p>
          <a:p>
            <a:pPr indent="-274320" lvl="0" marL="274320" rtl="0" algn="l">
              <a:spcBef>
                <a:spcPts val="518"/>
              </a:spcBef>
              <a:spcAft>
                <a:spcPts val="0"/>
              </a:spcAft>
              <a:buSzPct val="95000"/>
              <a:buNone/>
            </a:pPr>
            <a:r>
              <a:rPr lang="en-US" sz="2800"/>
              <a:t>	Cetostearyl Alcohol 	90 g</a:t>
            </a:r>
            <a:endParaRPr sz="1800"/>
          </a:p>
          <a:p>
            <a:pPr indent="-274320" lvl="0" marL="274320" rtl="0" algn="l">
              <a:spcBef>
                <a:spcPts val="518"/>
              </a:spcBef>
              <a:spcAft>
                <a:spcPts val="0"/>
              </a:spcAft>
              <a:buSzPct val="95000"/>
              <a:buNone/>
            </a:pPr>
            <a:r>
              <a:rPr lang="en-US" sz="2800"/>
              <a:t>	Sodium Lauryl Sulphate	10 g </a:t>
            </a:r>
            <a:endParaRPr/>
          </a:p>
          <a:p>
            <a:pPr indent="-274320" lvl="0" marL="274320" rtl="0" algn="l">
              <a:spcBef>
                <a:spcPts val="333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sz="1800"/>
          </a:p>
          <a:p>
            <a:pPr indent="-274320" lvl="0" marL="274320" rtl="0" algn="l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b="1" lang="en-US" sz="3600">
                <a:solidFill>
                  <a:srgbClr val="FF0000"/>
                </a:solidFill>
              </a:rPr>
              <a:t>Method of preparation:</a:t>
            </a:r>
            <a:endParaRPr/>
          </a:p>
          <a:p>
            <a:pPr indent="-274320" lvl="0" marL="274320" rtl="0" algn="l">
              <a:spcBef>
                <a:spcPts val="518"/>
              </a:spcBef>
              <a:spcAft>
                <a:spcPts val="0"/>
              </a:spcAft>
              <a:buSzPct val="95000"/>
              <a:buChar char="⚫"/>
            </a:pPr>
            <a:r>
              <a:rPr lang="en-US" sz="2800"/>
              <a:t>Melt the Cetostearyl alcohol and heat to about </a:t>
            </a:r>
            <a:r>
              <a:rPr lang="en-US" sz="2800">
                <a:solidFill>
                  <a:srgbClr val="FF0000"/>
                </a:solidFill>
              </a:rPr>
              <a:t>95 º(water bath)</a:t>
            </a:r>
            <a:endParaRPr sz="1800">
              <a:solidFill>
                <a:srgbClr val="FF0000"/>
              </a:solidFill>
            </a:endParaRPr>
          </a:p>
          <a:p>
            <a:pPr indent="-274320" lvl="0" marL="274320" rtl="0" algn="l">
              <a:spcBef>
                <a:spcPts val="518"/>
              </a:spcBef>
              <a:spcAft>
                <a:spcPts val="0"/>
              </a:spcAft>
              <a:buSzPct val="95000"/>
              <a:buChar char="⚫"/>
            </a:pPr>
            <a:r>
              <a:rPr lang="en-US" sz="2800"/>
              <a:t>Add the Sodium Lauryl Sulphate and mix</a:t>
            </a:r>
            <a:endParaRPr sz="1800"/>
          </a:p>
          <a:p>
            <a:pPr indent="-274320" lvl="0" marL="274320" rtl="0" algn="l">
              <a:spcBef>
                <a:spcPts val="518"/>
              </a:spcBef>
              <a:spcAft>
                <a:spcPts val="0"/>
              </a:spcAft>
              <a:buSzPct val="95000"/>
              <a:buChar char="⚫"/>
            </a:pPr>
            <a:r>
              <a:rPr lang="en-US" sz="2800"/>
              <a:t>heat to 100 º and maintain at this temperature, stirring vigorously, until the product is translucent</a:t>
            </a:r>
            <a:endParaRPr sz="1800"/>
          </a:p>
          <a:p>
            <a:pPr indent="-274320" lvl="0" marL="274320" rtl="0" algn="l">
              <a:spcBef>
                <a:spcPts val="518"/>
              </a:spcBef>
              <a:spcAft>
                <a:spcPts val="0"/>
              </a:spcAft>
              <a:buSzPct val="95000"/>
              <a:buChar char="⚫"/>
            </a:pPr>
            <a:r>
              <a:rPr lang="en-US" sz="2800"/>
              <a:t>Cool quickly.</a:t>
            </a:r>
            <a:endParaRPr sz="1800"/>
          </a:p>
          <a:p>
            <a:pPr indent="-129238" lvl="0" marL="274320" rtl="0" algn="l">
              <a:spcBef>
                <a:spcPts val="481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en-US"/>
              <a:t>Exercise 4.3 Benzyl Benzoate Application BP</a:t>
            </a:r>
            <a:endParaRPr/>
          </a:p>
        </p:txBody>
      </p:sp>
      <p:sp>
        <p:nvSpPr>
          <p:cNvPr id="188" name="Google Shape;188;p26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Scabies, is a contagious skin infestation by the mite Sarcoptes scabiei, The most common symptoms are severe itchiness and a pimple-like rash</a:t>
            </a:r>
            <a:endParaRPr/>
          </a:p>
        </p:txBody>
      </p:sp>
      <p:pic>
        <p:nvPicPr>
          <p:cNvPr id="189" name="Google Shape;18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3352800"/>
            <a:ext cx="3894667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i="1" lang="en-US"/>
              <a:t>Exercise 4.3 Benzyl Benzoate Application BP</a:t>
            </a:r>
            <a:endParaRPr/>
          </a:p>
        </p:txBody>
      </p:sp>
      <p:sp>
        <p:nvSpPr>
          <p:cNvPr id="195" name="Google Shape;195;p27"/>
          <p:cNvSpPr txBox="1"/>
          <p:nvPr>
            <p:ph idx="1" type="body"/>
          </p:nvPr>
        </p:nvSpPr>
        <p:spPr>
          <a:xfrm>
            <a:off x="457200" y="4114800"/>
            <a:ext cx="82296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 u="sng"/>
              <a:t>Procedure: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Melt the Emulsifying Wax,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Heat the Benzyl Benzoate then add it to emulsifying wax and mix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Pour the mixture into </a:t>
            </a:r>
            <a:r>
              <a:rPr lang="en-US">
                <a:solidFill>
                  <a:srgbClr val="C00000"/>
                </a:solidFill>
              </a:rPr>
              <a:t>sufficient warm Purified </a:t>
            </a:r>
            <a:r>
              <a:rPr lang="en-US"/>
              <a:t>Water to produce 1000 g (add all the needed amount of water now)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Stir thoroughly </a:t>
            </a:r>
            <a:r>
              <a:rPr lang="en-US">
                <a:solidFill>
                  <a:srgbClr val="0070C0"/>
                </a:solidFill>
              </a:rPr>
              <a:t>until cold.</a:t>
            </a:r>
            <a:endParaRPr/>
          </a:p>
          <a:p>
            <a:pPr indent="-152765" lvl="0" marL="274320" rtl="0" algn="l">
              <a:spcBef>
                <a:spcPts val="403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/>
          </a:p>
        </p:txBody>
      </p:sp>
      <p:pic>
        <p:nvPicPr>
          <p:cNvPr id="196" name="Google Shape;19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905000"/>
            <a:ext cx="7086600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en-US"/>
              <a:t>Exercise 4.3 Benzyl Benzoate Application BP</a:t>
            </a:r>
            <a:endParaRPr/>
          </a:p>
        </p:txBody>
      </p:sp>
      <p:sp>
        <p:nvSpPr>
          <p:cNvPr id="202" name="Google Shape;202;p28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Therapeutic Class: Scabicide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Benzyl benzoate is used to treat lice and scabies infestations. </a:t>
            </a:r>
            <a:r>
              <a:rPr lang="en-US">
                <a:solidFill>
                  <a:srgbClr val="C00000"/>
                </a:solidFill>
              </a:rPr>
              <a:t>This medicine is believed to be absorbed by the lice and mites and to destroy them by acting on their nervous system</a:t>
            </a:r>
            <a:r>
              <a:rPr lang="en-US"/>
              <a:t>.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Directions: Apply over the whole body; repeat without bathing on the following day and wash off 24 hours later. A third application may be required in some cases. 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Not recommended for use in children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8" name="Google Shape;208;p29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 u="sng"/>
              <a:t>Auxiliary label: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Store the medicine in a closed container at room temperature, away from heat, moisture, and direct light.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Keep out of the reach of children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type="title"/>
          </p:nvPr>
        </p:nvSpPr>
        <p:spPr>
          <a:xfrm>
            <a:off x="685800" y="2819400"/>
            <a:ext cx="8229600" cy="1143000"/>
          </a:xfrm>
          <a:prstGeom prst="rect">
            <a:avLst/>
          </a:prstGeom>
          <a:gradFill>
            <a:gsLst>
              <a:gs pos="0">
                <a:srgbClr val="ABE49C"/>
              </a:gs>
              <a:gs pos="43000">
                <a:srgbClr val="CCF2C2"/>
              </a:gs>
              <a:gs pos="93000">
                <a:srgbClr val="EFFAEC"/>
              </a:gs>
              <a:gs pos="100000">
                <a:srgbClr val="F7FFF7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944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38100">
              <a:srgbClr val="000000"/>
            </a:outerShdw>
          </a:effectLst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Thank You</a:t>
            </a:r>
            <a:endParaRPr/>
          </a:p>
        </p:txBody>
      </p:sp>
      <p:sp>
        <p:nvSpPr>
          <p:cNvPr id="214" name="Google Shape;214;p30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7475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Lotions</a:t>
            </a:r>
            <a:endParaRPr/>
          </a:p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b="1" i="1" lang="en-US"/>
              <a:t>Lotions </a:t>
            </a:r>
            <a:r>
              <a:rPr lang="en-US"/>
              <a:t>are emulsions or suspensions generally in an aqueous vehicle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Lotions may be preferred over semisolid preparations because of their </a:t>
            </a:r>
            <a:r>
              <a:rPr lang="en-US">
                <a:solidFill>
                  <a:srgbClr val="FF0000"/>
                </a:solidFill>
              </a:rPr>
              <a:t>nongreasy</a:t>
            </a:r>
            <a:r>
              <a:rPr lang="en-US"/>
              <a:t> character and their increased </a:t>
            </a:r>
            <a:r>
              <a:rPr lang="en-US">
                <a:solidFill>
                  <a:srgbClr val="FF0000"/>
                </a:solidFill>
              </a:rPr>
              <a:t>spreadability</a:t>
            </a:r>
            <a:r>
              <a:rPr lang="en-US"/>
              <a:t> over large areas of skin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In </a:t>
            </a:r>
            <a:r>
              <a:rPr lang="en-US">
                <a:solidFill>
                  <a:srgbClr val="FF0000"/>
                </a:solidFill>
              </a:rPr>
              <a:t>some cases lotions are applied to the scalp</a:t>
            </a:r>
            <a:r>
              <a:rPr lang="en-US"/>
              <a:t>, where the vehicle for the medication is </a:t>
            </a:r>
            <a:r>
              <a:rPr lang="en-US">
                <a:solidFill>
                  <a:srgbClr val="FF0000"/>
                </a:solidFill>
              </a:rPr>
              <a:t>alcohol based, allowing for rapid drying of the </a:t>
            </a:r>
            <a:r>
              <a:rPr lang="en-US"/>
              <a:t>hair and thus making the product more acceptable to the patient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i="1" lang="en-US" sz="3600"/>
              <a:t>Experiment4.1: Phenolated Calamine Lotion B.P</a:t>
            </a:r>
            <a:endParaRPr sz="3600"/>
          </a:p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457200" y="3886200"/>
            <a:ext cx="82296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i="1" lang="en-US" u="sng"/>
              <a:t>Method :</a:t>
            </a:r>
            <a:endParaRPr b="1"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Dissolve sodium citrate in about ½ amount of water.</a:t>
            </a:r>
            <a:endParaRPr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Triturate calamine, zinc oxide and Bentonite with the solution of sodium citrate.</a:t>
            </a:r>
            <a:endParaRPr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Add liquefied phenol and glycerol.</a:t>
            </a:r>
            <a:endParaRPr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Transfer to a cylinder and adjust to 100 ml with water.</a:t>
            </a:r>
            <a:endParaRPr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Transfer to a clean bottle</a:t>
            </a:r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219200"/>
            <a:ext cx="4572000" cy="2567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 txBox="1"/>
          <p:nvPr>
            <p:ph idx="1" type="body"/>
          </p:nvPr>
        </p:nvSpPr>
        <p:spPr>
          <a:xfrm>
            <a:off x="457200" y="4114800"/>
            <a:ext cx="82296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>
                <a:solidFill>
                  <a:srgbClr val="0070C0"/>
                </a:solidFill>
              </a:rPr>
              <a:t>Bentonite: </a:t>
            </a:r>
            <a:r>
              <a:rPr lang="en-US"/>
              <a:t>Colloidal hydrated aluminum silicate(natural)</a:t>
            </a:r>
            <a:endParaRPr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Aqueous bentonite suspensions retain their viscosity above pH 6, but are precipitated by acids</a:t>
            </a:r>
            <a:endParaRPr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Practically </a:t>
            </a:r>
            <a:r>
              <a:rPr i="1" lang="en-US">
                <a:solidFill>
                  <a:srgbClr val="0070C0"/>
                </a:solidFill>
              </a:rPr>
              <a:t>insoluble</a:t>
            </a:r>
            <a:r>
              <a:rPr lang="en-US"/>
              <a:t> in ethanol, fixed oils, glycerin, propan-2-ol, and water. Bentonite swells to about 12 times its original volume in water, to form viscous homogeneous suspensions,</a:t>
            </a:r>
            <a:endParaRPr/>
          </a:p>
          <a:p>
            <a:pPr indent="-141001" lvl="0" marL="274320" rtl="0" algn="l">
              <a:spcBef>
                <a:spcPts val="442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81000"/>
            <a:ext cx="8448675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i="1" lang="en-US" u="sng"/>
              <a:t>Uses:</a:t>
            </a:r>
            <a:endParaRPr/>
          </a:p>
        </p:txBody>
      </p:sp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 u="sng"/>
              <a:t>Calamine </a:t>
            </a:r>
            <a:r>
              <a:rPr lang="en-US"/>
              <a:t>is mainly used as mild astringent, protective and soothing for sun burns, burns, and as anti-pruritic for chicken box in children.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Phenolated Calamine Lotion is a topical suspension used to relieve itching and redness that come with a variety of skin conditions. This pink, thick fluid is applied directly to the skin to help soothe and protect it.</a:t>
            </a:r>
            <a:endParaRPr i="1"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It contains calamine and zinc oxide which are used to cover and protect skin by reducing inflammation. 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It also contains phenol which creates an anti-pruritic effect, meaning it helps prevent or relieve itching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 u="sng"/>
              <a:t>Dose: </a:t>
            </a:r>
            <a:r>
              <a:rPr lang="en-US"/>
              <a:t>    It is applied topically to the skin, in various concentrations as a lotion or ointment.(as required)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i="1" lang="en-US" u="sng"/>
              <a:t>Storage conditions: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Store at room temperature.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 </a:t>
            </a:r>
            <a:r>
              <a:rPr i="1" lang="en-US" u="sng"/>
              <a:t>Auxiliary label :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Shake well before use.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For external use only.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Save at room temperature.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i="1" lang="en-US" u="sng"/>
              <a:t>Expiry</a:t>
            </a:r>
            <a:r>
              <a:rPr i="1" lang="en-US"/>
              <a:t>: </a:t>
            </a:r>
            <a:r>
              <a:rPr i="1" lang="en-US">
                <a:solidFill>
                  <a:srgbClr val="0070C0"/>
                </a:solidFill>
              </a:rPr>
              <a:t>1-2 weeks after preparation</a:t>
            </a:r>
            <a:endParaRPr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Calamine (BP) is a basic </a:t>
            </a:r>
            <a:r>
              <a:rPr lang="en-US">
                <a:solidFill>
                  <a:srgbClr val="FF0000"/>
                </a:solidFill>
              </a:rPr>
              <a:t>zinc carbonate with a small proportion of ferric oxide</a:t>
            </a:r>
            <a:r>
              <a:rPr lang="en-US"/>
              <a:t> which gives the pink or reddish – brown color, while Calamine (USP) </a:t>
            </a:r>
            <a:r>
              <a:rPr lang="en-US">
                <a:solidFill>
                  <a:srgbClr val="FF0000"/>
                </a:solidFill>
              </a:rPr>
              <a:t>is zinc oxide with small proportions of ferric oxide.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 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Phenol is also known as carbolic acid, and is used as a disinfecting agent and topical anesthetic. It may be used to cauterize small wounds and is used in conjunction with calamine (zinc oxide and ferric oxide) as an antipruritic or anti-itch agent. The phenol most likely is present for its anesthetic and atiseptic effects to calm the itching sensation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i="1" lang="en-US"/>
              <a:t>Exercise 4.2: Alcoholic whitfield lotion</a:t>
            </a:r>
            <a:endParaRPr/>
          </a:p>
        </p:txBody>
      </p:sp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457200" y="3429000"/>
            <a:ext cx="82296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 u="sng"/>
              <a:t>Procedure: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1. Mix salicylic acid and benzoic acid with alcohol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2. Add glycerol and mix well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3. Add alcohol up to the quantity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1524000"/>
            <a:ext cx="5810726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457200" y="3733800"/>
            <a:ext cx="82296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 u="sng"/>
              <a:t>Dose: </a:t>
            </a:r>
            <a:r>
              <a:rPr lang="en-US"/>
              <a:t>Topical to the affected area 2 times daily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 u="sng"/>
              <a:t>Storage</a:t>
            </a:r>
            <a:r>
              <a:rPr lang="en-US"/>
              <a:t>: Store in a cool and dark place.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 u="sng"/>
              <a:t>Auxiliary label: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Store in cool place-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-Away from flame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-External use only, away from eyes and nose.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Keep out of reach of children.</a:t>
            </a:r>
            <a:endParaRPr/>
          </a:p>
          <a:p>
            <a:pPr indent="-274320" lvl="0" marL="274320" rtl="0" algn="l">
              <a:spcBef>
                <a:spcPts val="403"/>
              </a:spcBef>
              <a:spcAft>
                <a:spcPts val="0"/>
              </a:spcAft>
              <a:buSzPct val="95000"/>
              <a:buChar char="⚫"/>
            </a:pPr>
            <a:r>
              <a:rPr lang="en-US" u="sng">
                <a:solidFill>
                  <a:srgbClr val="0070C0"/>
                </a:solidFill>
              </a:rPr>
              <a:t>Expiry:</a:t>
            </a:r>
            <a:r>
              <a:rPr lang="en-US">
                <a:solidFill>
                  <a:srgbClr val="0070C0"/>
                </a:solidFill>
              </a:rPr>
              <a:t> one month.</a:t>
            </a:r>
            <a:endParaRPr/>
          </a:p>
          <a:p>
            <a:pPr indent="-152765" lvl="0" marL="274320" rtl="0" algn="l">
              <a:spcBef>
                <a:spcPts val="403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/>
          </a:p>
          <a:p>
            <a:pPr indent="-152765" lvl="0" marL="274320" rtl="0" algn="l">
              <a:spcBef>
                <a:spcPts val="403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/>
          </a:p>
        </p:txBody>
      </p:sp>
      <p:pic>
        <p:nvPicPr>
          <p:cNvPr id="167" name="Google Shape;16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762000"/>
            <a:ext cx="7810500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