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6858000" cx="9144000"/>
  <p:notesSz cx="6858000" cy="9144000"/>
  <p:embeddedFontLst>
    <p:embeddedFont>
      <p:font typeface="Constantia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Constantia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Constantia-italic.fntdata"/><Relationship Id="rId30" Type="http://schemas.openxmlformats.org/officeDocument/2006/relationships/font" Target="fonts/Constantia-bold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32" Type="http://schemas.openxmlformats.org/officeDocument/2006/relationships/font" Target="fonts/Constantia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en.wikipedia.org/wiki/Cardiogenic_shock" TargetMode="Externa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Loss of appetite Vomiting Ashen gray color of the skin  (low blood pressure) (blue discolouration of lips and skin)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cardiovascular collapse</a:t>
            </a:r>
            <a:r>
              <a:rPr lang="en-US"/>
              <a:t> Abdominal distension Irregular respiration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Particles of drug substances can actually range from an aggregation of two or more molecules to millions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of molecules. The term “particle” should not be confused with “molecule.” The molecule is the smallest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unit of any chemical compound that possesses all the native properties of that compound</a:t>
            </a:r>
            <a:endParaRPr/>
          </a:p>
        </p:txBody>
      </p:sp>
      <p:sp>
        <p:nvSpPr>
          <p:cNvPr id="126" name="Google Shape;126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Xanthan gum is an anionic material and is not usually compatible with cationic surfactants, polymers, or preservatives, as precipitation may occurs</a:t>
            </a:r>
            <a:endParaRPr/>
          </a:p>
        </p:txBody>
      </p:sp>
      <p:sp>
        <p:nvSpPr>
          <p:cNvPr id="162" name="Google Shape;162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rm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title"/>
          </p:nvPr>
        </p:nvSpPr>
        <p:spPr>
          <a:xfrm rot="5400000">
            <a:off x="5052219" y="2491582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 rot="5400000">
            <a:off x="861219" y="510382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7" name="Google Shape;17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4" name="Google Shape;34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10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3600"/>
              <a:buFont typeface="Calibri"/>
              <a:buNone/>
            </a:pPr>
            <a:r>
              <a:rPr lang="en-US" sz="3600"/>
              <a:t>The Compounding and Dispensing of Suspensions and Elixirs</a:t>
            </a:r>
            <a:endParaRPr sz="3600"/>
          </a:p>
        </p:txBody>
      </p:sp>
      <p:sp>
        <p:nvSpPr>
          <p:cNvPr id="115" name="Google Shape;115;p1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/>
          <a:p>
            <a:pPr indent="0" lvl="0" marL="0" marR="45720" rtl="0" algn="r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rPr lang="en-US"/>
              <a:t>Dr Moammal Qurt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/>
          <p:nvPr>
            <p:ph idx="1" type="body"/>
          </p:nvPr>
        </p:nvSpPr>
        <p:spPr>
          <a:xfrm>
            <a:off x="457200" y="3733800"/>
            <a:ext cx="82296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Uses: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Chloramphenicol is a broad spectrum antibiotic which is effective against both gram + ve and gram –ve organisms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Dose :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for adults as: 50 – 100 mg/Kg / day in 4 divided doses (every six hours ), depending on the seriousness of the infection and sensitivity of bacteria</a:t>
            </a:r>
            <a:endParaRPr/>
          </a:p>
        </p:txBody>
      </p:sp>
      <p:pic>
        <p:nvPicPr>
          <p:cNvPr id="171" name="Google Shape;17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1323" y="457200"/>
            <a:ext cx="8942677" cy="33385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78" name="Google Shape;178;p2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Most serious side Effects</a:t>
            </a:r>
            <a:r>
              <a:rPr lang="en-US"/>
              <a:t>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gray baby syndrome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anemia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bone marrow depression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Use extreme caution when giving this drug to children less than 2 years old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lang="en-US">
                <a:solidFill>
                  <a:srgbClr val="A5A5A5"/>
                </a:solidFill>
              </a:rPr>
              <a:t>Gray baby syndrome</a:t>
            </a:r>
            <a:r>
              <a:rPr lang="en-US"/>
              <a:t>: A </a:t>
            </a:r>
            <a:r>
              <a:rPr b="1" lang="en-US"/>
              <a:t>syndrome</a:t>
            </a:r>
            <a:r>
              <a:rPr lang="en-US"/>
              <a:t> due to toxicity of the antibiotic chloramphenicol in the newborn, especially the premature newborn, because of lack the necessary liver enzymes to metabolize this drug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lang="en-US"/>
              <a:t>Grey baby syndrome(accumulation of chloramphinicol on blood)</a:t>
            </a:r>
            <a:endParaRPr/>
          </a:p>
        </p:txBody>
      </p:sp>
      <p:sp>
        <p:nvSpPr>
          <p:cNvPr id="184" name="Google Shape;184;p2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 Vomiting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gray color of the skin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 Hypotension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blue color of lips and skin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 Hypothermia,  Cardiovascular collapse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Irregular respiration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Very serous side serious effect (life threatening)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90" name="Google Shape;190;p27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Auxiliary label: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Shake well before use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Store in refrigerator.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For oral use only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i="1" lang="en-US" u="sng"/>
              <a:t>Expiry: 2 weeks.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Elixers</a:t>
            </a:r>
            <a:endParaRPr/>
          </a:p>
        </p:txBody>
      </p:sp>
      <p:sp>
        <p:nvSpPr>
          <p:cNvPr id="196" name="Google Shape;196;p2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An elixir is a hydro-alcoholic solution of at least one active ingredient. They are sweet in taste and have a nice flavor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rPr b="1" lang="en-US" u="sng"/>
              <a:t>Advantages: 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Solubilize the active ingredient(s) and some excipients.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Retard the crystallization of sugar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Preserve the finished product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Provide a sharpness to the taste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Aid in masking the unpleasant taste of the active ingredient(s)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How much alcohol</a:t>
            </a:r>
            <a:endParaRPr/>
          </a:p>
        </p:txBody>
      </p:sp>
      <p:sp>
        <p:nvSpPr>
          <p:cNvPr id="202" name="Google Shape;202;p2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The lowest alcoholic quantity that will dissolve completely the active ingredient(s) and give a clear solution is generally chosen.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 High concentrations of alcohol give burning taste to the final product.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0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FDA alcohol in OTC preperation</a:t>
            </a:r>
            <a:endParaRPr/>
          </a:p>
        </p:txBody>
      </p:sp>
      <p:sp>
        <p:nvSpPr>
          <p:cNvPr id="208" name="Google Shape;208;p30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Due to Toxic effect it is recommended by FDA to restrict use in OTC and </a:t>
            </a:r>
            <a:r>
              <a:rPr lang="en-US">
                <a:solidFill>
                  <a:srgbClr val="FF0000"/>
                </a:solidFill>
              </a:rPr>
              <a:t>supply a warning label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For OTC  oral product (less than age 6) alcohol content limit  0.5%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OTC (6-12 age) limit 5%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OTC adult NMT 10%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en-US"/>
              <a:t>Notes about alcohol</a:t>
            </a:r>
            <a:endParaRPr/>
          </a:p>
        </p:txBody>
      </p:sp>
      <p:sp>
        <p:nvSpPr>
          <p:cNvPr id="214" name="Google Shape;214;p3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Alcohol precipitates substances like tragacanth, acacia from water..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Syrup is the best choice when taste is the main consideration.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Elixirs should be stored in a tightly closed and light resistant container away from direct heat and sunlight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2"/>
          <p:cNvSpPr txBox="1"/>
          <p:nvPr>
            <p:ph type="title"/>
          </p:nvPr>
        </p:nvSpPr>
        <p:spPr>
          <a:xfrm>
            <a:off x="457200" y="704088"/>
            <a:ext cx="8229600" cy="7437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alibri"/>
              <a:buNone/>
            </a:pPr>
            <a:r>
              <a:rPr b="1" i="1" lang="en-US"/>
              <a:t>Aromatic Elixir USP</a:t>
            </a:r>
            <a:endParaRPr/>
          </a:p>
        </p:txBody>
      </p:sp>
      <p:sp>
        <p:nvSpPr>
          <p:cNvPr id="220" name="Google Shape;220;p32"/>
          <p:cNvSpPr txBox="1"/>
          <p:nvPr>
            <p:ph idx="1" type="body"/>
          </p:nvPr>
        </p:nvSpPr>
        <p:spPr>
          <a:xfrm>
            <a:off x="457200" y="4191000"/>
            <a:ext cx="82296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Method:</a:t>
            </a:r>
            <a:endParaRPr b="1"/>
          </a:p>
          <a:p>
            <a:pPr indent="-274320" lvl="0" marL="274320" rtl="0" algn="l">
              <a:spcBef>
                <a:spcPts val="403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 Add oil and peppermint oil  to the alcohol and shake well.</a:t>
            </a:r>
            <a:endParaRPr b="1"/>
          </a:p>
          <a:p>
            <a:pPr indent="-274320" lvl="0" marL="274320" rtl="0" algn="l">
              <a:spcBef>
                <a:spcPts val="403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to a measuring cylinder and add the syrup  gradually while mixing  vigorously after each addition and complete to 100 ml with purified water.</a:t>
            </a:r>
            <a:endParaRPr/>
          </a:p>
          <a:p>
            <a:pPr indent="-274320" lvl="0" marL="274320" rtl="0" algn="l">
              <a:spcBef>
                <a:spcPts val="403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Add talc and mix vigorously then  Filter using a Buchner funnel (if necessary).repeat until clear</a:t>
            </a:r>
            <a:endParaRPr b="1"/>
          </a:p>
          <a:p>
            <a:pPr indent="-152765" lvl="0" marL="274320" rtl="0" algn="l">
              <a:spcBef>
                <a:spcPts val="403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 b="1"/>
          </a:p>
          <a:p>
            <a:pPr indent="-152765" lvl="0" marL="274320" rtl="0" algn="l">
              <a:spcBef>
                <a:spcPts val="403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  <p:pic>
        <p:nvPicPr>
          <p:cNvPr id="221" name="Google Shape;221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524000"/>
            <a:ext cx="8239125" cy="26003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buchner funnel" id="222" name="Google Shape;222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24600" y="0"/>
            <a:ext cx="2819400" cy="211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28" name="Google Shape;228;p33"/>
          <p:cNvSpPr txBox="1"/>
          <p:nvPr>
            <p:ph idx="1" type="body"/>
          </p:nvPr>
        </p:nvSpPr>
        <p:spPr>
          <a:xfrm>
            <a:off x="457200" y="3505200"/>
            <a:ext cx="82296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b="1" lang="en-US" u="sng"/>
              <a:t>Uses:</a:t>
            </a:r>
            <a:endParaRPr b="1"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 sweetened aromatic solution of alcohol and water, serving as a vehicle for medicine.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b="1" lang="en-US" u="sng"/>
              <a:t>Auxiliary label:</a:t>
            </a:r>
            <a:endParaRPr b="1"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 Store at room temp.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Store away from heat and light.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Store at closed container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 </a:t>
            </a:r>
            <a:r>
              <a:rPr lang="en-US" u="sng"/>
              <a:t>Expiry: </a:t>
            </a:r>
            <a:r>
              <a:rPr lang="en-US"/>
              <a:t>1 month</a:t>
            </a:r>
            <a:endParaRPr b="1"/>
          </a:p>
          <a:p>
            <a:pPr indent="-141001" lvl="0" marL="274320" rtl="0" algn="l">
              <a:spcBef>
                <a:spcPts val="442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  <p:pic>
        <p:nvPicPr>
          <p:cNvPr id="229" name="Google Shape;229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457199"/>
            <a:ext cx="7981950" cy="29274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/>
          <p:nvPr>
            <p:ph type="title"/>
          </p:nvPr>
        </p:nvSpPr>
        <p:spPr>
          <a:xfrm>
            <a:off x="457200" y="704088"/>
            <a:ext cx="8229600" cy="85270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000"/>
              <a:buFont typeface="Calibri"/>
              <a:buNone/>
            </a:pPr>
            <a:r>
              <a:rPr lang="en-US">
                <a:solidFill>
                  <a:srgbClr val="0070C0"/>
                </a:solidFill>
              </a:rPr>
              <a:t>Suspensions </a:t>
            </a:r>
            <a:endParaRPr/>
          </a:p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Suspensions may be defined as preparations containing finely divided drug particles distributed somewhat uniformly throughout a vehicle in which the drug exhibits a minimum degree of solubility.</a:t>
            </a:r>
            <a:endParaRPr/>
          </a:p>
        </p:txBody>
      </p:sp>
      <p:pic>
        <p:nvPicPr>
          <p:cNvPr id="122" name="Google Shape;12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1413" y="4076700"/>
            <a:ext cx="3862387" cy="2316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4"/>
          <p:cNvSpPr txBox="1"/>
          <p:nvPr>
            <p:ph type="title"/>
          </p:nvPr>
        </p:nvSpPr>
        <p:spPr>
          <a:xfrm>
            <a:off x="3810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b="1" i="1" lang="en-US"/>
              <a:t>Paracetamol Elixir</a:t>
            </a:r>
            <a:endParaRPr/>
          </a:p>
        </p:txBody>
      </p:sp>
      <p:sp>
        <p:nvSpPr>
          <p:cNvPr id="235" name="Google Shape;235;p34"/>
          <p:cNvSpPr txBox="1"/>
          <p:nvPr>
            <p:ph idx="1" type="body"/>
          </p:nvPr>
        </p:nvSpPr>
        <p:spPr>
          <a:xfrm>
            <a:off x="457200" y="4267200"/>
            <a:ext cx="82296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Method:</a:t>
            </a:r>
            <a:endParaRPr/>
          </a:p>
          <a:p>
            <a:pPr indent="-274320" lvl="0" marL="274320" rtl="0" algn="l">
              <a:spcBef>
                <a:spcPts val="364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In a small beaker , dissolve paracetamol in ethanol and propylene glycol.</a:t>
            </a:r>
            <a:endParaRPr/>
          </a:p>
          <a:p>
            <a:pPr indent="-274320" lvl="0" marL="274320" rtl="0" algn="l">
              <a:spcBef>
                <a:spcPts val="364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Add half the amount of glycerin. Dissolve well using a glass rod.</a:t>
            </a:r>
            <a:endParaRPr/>
          </a:p>
          <a:p>
            <a:pPr indent="-274320" lvl="0" marL="274320" rtl="0" algn="l">
              <a:spcBef>
                <a:spcPts val="364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to a cylinder</a:t>
            </a:r>
            <a:endParaRPr/>
          </a:p>
          <a:p>
            <a:pPr indent="-274320" lvl="0" marL="274320" rtl="0" algn="l">
              <a:spcBef>
                <a:spcPts val="364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Add water , and mix.</a:t>
            </a:r>
            <a:endParaRPr/>
          </a:p>
          <a:p>
            <a:pPr indent="-274320" lvl="0" marL="274320" rtl="0" algn="l">
              <a:spcBef>
                <a:spcPts val="364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Complete to volume (50 ml ) with glycerin.</a:t>
            </a:r>
            <a:endParaRPr/>
          </a:p>
          <a:p>
            <a:pPr indent="-274320" lvl="0" marL="274320" rtl="0" algn="l">
              <a:spcBef>
                <a:spcPts val="364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to a clean bottle and fix a white label</a:t>
            </a:r>
            <a:endParaRPr/>
          </a:p>
        </p:txBody>
      </p:sp>
      <p:pic>
        <p:nvPicPr>
          <p:cNvPr id="236" name="Google Shape;23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5800" y="1371601"/>
            <a:ext cx="744855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5"/>
          <p:cNvSpPr txBox="1"/>
          <p:nvPr>
            <p:ph idx="1" type="body"/>
          </p:nvPr>
        </p:nvSpPr>
        <p:spPr>
          <a:xfrm>
            <a:off x="457200" y="3276600"/>
            <a:ext cx="82296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Dose: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One teaspoonful is to be taken every 6 hours for 4 days when necessary.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2.5-5 ml for child up to 1 years.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5-10 ml for child 1-4 years.</a:t>
            </a:r>
            <a:endParaRPr/>
          </a:p>
          <a:p>
            <a:pPr indent="-274320" lvl="0" marL="274320" rtl="0" algn="l">
              <a:spcBef>
                <a:spcPts val="481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The maximum amount of paracetamol is 1 g per dose (adult)  an 4g per day. And leaves at least 4 hours between doses.</a:t>
            </a:r>
            <a:endParaRPr/>
          </a:p>
          <a:p>
            <a:pPr indent="-129238" lvl="0" marL="274320" rtl="0" algn="l">
              <a:spcBef>
                <a:spcPts val="481"/>
              </a:spcBef>
              <a:spcAft>
                <a:spcPts val="0"/>
              </a:spcAft>
              <a:buSzPct val="95000"/>
              <a:buNone/>
            </a:pPr>
            <a:r>
              <a:t/>
            </a:r>
            <a:endParaRPr/>
          </a:p>
        </p:txBody>
      </p:sp>
      <p:pic>
        <p:nvPicPr>
          <p:cNvPr id="242" name="Google Shape;242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304800"/>
            <a:ext cx="8277225" cy="3000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48" name="Google Shape;248;p3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Storage: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 Store in a cool and dark place.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Auxiliary label: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Store at room temp.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Store away from heat and light.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Store at closed container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 u="sng"/>
              <a:t>Expiry: 1 month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idx="1" type="body"/>
          </p:nvPr>
        </p:nvSpPr>
        <p:spPr>
          <a:xfrm>
            <a:off x="539750" y="692151"/>
            <a:ext cx="8229600" cy="49690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b="1" lang="en-US" sz="2800"/>
              <a:t>Some suspensions are available in ready-to-use form, that is, already distributed through a liquid vehicle with or without stabilizers and other additives. </a:t>
            </a:r>
            <a:endParaRPr/>
          </a:p>
          <a:p>
            <a:pPr indent="-274320" lvl="0" marL="274320" rtl="0" algn="l"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b="1" lang="en-US" sz="2800"/>
              <a:t>Other preparations are available as dry powders intended for suspension in liquid vehicles.</a:t>
            </a:r>
            <a:endParaRPr/>
          </a:p>
          <a:p>
            <a:pPr indent="-274320" lvl="0" marL="274320" rtl="0" algn="l">
              <a:spcBef>
                <a:spcPts val="560"/>
              </a:spcBef>
              <a:spcAft>
                <a:spcPts val="0"/>
              </a:spcAft>
              <a:buSzPts val="2660"/>
              <a:buChar char="⚫"/>
            </a:pPr>
            <a:r>
              <a:rPr b="1" lang="en-US" sz="2800"/>
              <a:t>This type of product generally is a powder mixture containing the drug and suitable suspending and dispersing agents to be diluted and agitated with a specified quantity of vehicle, generally purified water</a:t>
            </a:r>
            <a:endParaRPr b="1" sz="2800">
              <a:solidFill>
                <a:srgbClr val="FFFF00"/>
              </a:solidFill>
            </a:endParaRPr>
          </a:p>
          <a:p>
            <a:pPr indent="-105410" lvl="0" marL="274320" rtl="0" algn="l">
              <a:spcBef>
                <a:spcPts val="560"/>
              </a:spcBef>
              <a:spcAft>
                <a:spcPts val="0"/>
              </a:spcAft>
              <a:buSzPts val="2660"/>
              <a:buNone/>
            </a:pPr>
            <a:r>
              <a:t/>
            </a:r>
            <a:endParaRPr sz="28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5000"/>
              <a:buFont typeface="Calibri"/>
              <a:buNone/>
            </a:pPr>
            <a:r>
              <a:rPr lang="en-US">
                <a:solidFill>
                  <a:srgbClr val="0070C0"/>
                </a:solidFill>
              </a:rPr>
              <a:t>Reasons for Suspensions</a:t>
            </a:r>
            <a:endParaRPr/>
          </a:p>
        </p:txBody>
      </p:sp>
      <p:sp>
        <p:nvSpPr>
          <p:cNvPr id="134" name="Google Shape;134;p18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rPr lang="en-US"/>
              <a:t>	</a:t>
            </a:r>
            <a:r>
              <a:rPr b="1" lang="en-US"/>
              <a:t>There are several reasons for preparing suspensions.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Stability some APIs are stable in suspension not in solution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Liquid forms sometime are more accepted than solid dosage forms(kids, illness, old age) (ease of swallowing, range of doses can be administered)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>
                <a:solidFill>
                  <a:srgbClr val="FF0000"/>
                </a:solidFill>
              </a:rPr>
              <a:t>relatively higher concentration of drugs can be incorporated into suspension products.</a:t>
            </a:r>
            <a:endParaRPr b="1">
              <a:solidFill>
                <a:srgbClr val="FF0000"/>
              </a:solidFill>
            </a:endParaRPr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457200" y="1268413"/>
            <a:ext cx="8229600" cy="4857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The disadvantage of a disagreeable taste of certain drugs in solution form is overcome when the drug is administered as undissolved particles of an oral suspension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SzPts val="1900"/>
              <a:buFont typeface="Noto Sans Symbols"/>
              <a:buNone/>
            </a:pPr>
            <a:r>
              <a:rPr lang="en-US" sz="2000"/>
              <a:t>erythromycin estolate is a less water-soluble ester form of erythromycin and is used to prepare a palatable liquid dosage form of erythromycin, the result being Erythromycin Estolate Oral Suspension, USP</a:t>
            </a:r>
            <a:r>
              <a:rPr b="1" lang="en-US" sz="2000"/>
              <a:t>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Controlled Release delivery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b="1" lang="en-US"/>
              <a:t>Solubility problems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539552" y="4766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ct val="100000"/>
              <a:buFont typeface="Calibri"/>
              <a:buNone/>
            </a:pPr>
            <a:r>
              <a:rPr lang="en-US" sz="4000">
                <a:solidFill>
                  <a:srgbClr val="0070C0"/>
                </a:solidFill>
              </a:rPr>
              <a:t>Features Desired in a Pharmaceutical Suspension</a:t>
            </a:r>
            <a:endParaRPr/>
          </a:p>
        </p:txBody>
      </p:sp>
      <p:sp>
        <p:nvSpPr>
          <p:cNvPr id="145" name="Google Shape;145;p20"/>
          <p:cNvSpPr txBox="1"/>
          <p:nvPr>
            <p:ph idx="1" type="body"/>
          </p:nvPr>
        </p:nvSpPr>
        <p:spPr>
          <a:xfrm>
            <a:off x="468313" y="1700213"/>
            <a:ext cx="8229600" cy="4281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609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rPr lang="en-US"/>
              <a:t>	</a:t>
            </a:r>
            <a:r>
              <a:rPr b="1" lang="en-US"/>
              <a:t>There are many considerations in the development and preparation of a pharmaceutically elegant suspension.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AutoNum type="arabicPeriod"/>
            </a:pPr>
            <a:r>
              <a:rPr b="1" lang="en-US"/>
              <a:t>A properly prepared pharmaceutical suspension should settle slowly and should be readily redispersed upon gentle shaking of the container. 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AutoNum type="arabicPeriod"/>
            </a:pPr>
            <a:r>
              <a:rPr b="1" lang="en-US"/>
              <a:t>The particle size of the suspensoid should remain fairly constant throughout long periods of undisturbed standing.</a:t>
            </a:r>
            <a:endParaRPr/>
          </a:p>
          <a:p>
            <a:pPr indent="-609600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rPr b="1" lang="en-US">
                <a:solidFill>
                  <a:srgbClr val="FFFF00"/>
                </a:solidFill>
              </a:rPr>
              <a:t>    </a:t>
            </a:r>
            <a:endParaRPr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1"/>
          <p:cNvSpPr txBox="1"/>
          <p:nvPr>
            <p:ph idx="1" type="body"/>
          </p:nvPr>
        </p:nvSpPr>
        <p:spPr>
          <a:xfrm>
            <a:off x="468313" y="1268413"/>
            <a:ext cx="8229600" cy="4641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609600" lvl="0" marL="609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70"/>
              <a:buFont typeface="Noto Sans Symbols"/>
              <a:buAutoNum type="arabicPeriod" startAt="3"/>
            </a:pPr>
            <a:r>
              <a:rPr b="1" lang="en-US"/>
              <a:t>The suspension should pour readily and evenly from its container.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>
                <a:solidFill>
                  <a:srgbClr val="0070C0"/>
                </a:solidFill>
              </a:rPr>
              <a:t>5. </a:t>
            </a:r>
            <a:r>
              <a:rPr lang="en-US"/>
              <a:t>In an ideal suspension formulation, insoluble particles should be uniformly dispersed. 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en-US">
                <a:solidFill>
                  <a:srgbClr val="0070C0"/>
                </a:solidFill>
              </a:rPr>
              <a:t>6. </a:t>
            </a:r>
            <a:r>
              <a:rPr lang="en-US"/>
              <a:t>Regardless of the amount of sedimentation, a well-formulated suspension should </a:t>
            </a:r>
            <a:r>
              <a:rPr lang="en-US">
                <a:solidFill>
                  <a:srgbClr val="0070C0"/>
                </a:solidFill>
              </a:rPr>
              <a:t>redisperse</a:t>
            </a:r>
            <a:r>
              <a:rPr lang="en-US"/>
              <a:t> uniformly in the continuous phase, upon moderate shaking, for a sufficient period of time.</a:t>
            </a:r>
            <a:endParaRPr b="1">
              <a:solidFill>
                <a:srgbClr val="FFFF00"/>
              </a:solidFill>
            </a:endParaRPr>
          </a:p>
          <a:p>
            <a:pPr indent="-452755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  <a:p>
            <a:pPr indent="-609600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  <a:p>
            <a:pPr indent="-452755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t/>
            </a:r>
            <a:endParaRPr b="1">
              <a:solidFill>
                <a:srgbClr val="FFFF00"/>
              </a:solidFill>
            </a:endParaRPr>
          </a:p>
          <a:p>
            <a:pPr indent="-609600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Font typeface="Noto Sans Symbols"/>
              <a:buNone/>
            </a:pPr>
            <a:r>
              <a:t/>
            </a:r>
            <a:endParaRPr b="1"/>
          </a:p>
          <a:p>
            <a:pPr indent="-452755" lvl="0" marL="609600" rtl="0" algn="l">
              <a:lnSpc>
                <a:spcPct val="90000"/>
              </a:lnSpc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2"/>
          <p:cNvSpPr txBox="1"/>
          <p:nvPr>
            <p:ph type="title"/>
          </p:nvPr>
        </p:nvSpPr>
        <p:spPr>
          <a:xfrm>
            <a:off x="457200" y="704088"/>
            <a:ext cx="8229600" cy="10485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i="1" lang="en-US"/>
              <a:t>Chloramphenicol suspension</a:t>
            </a:r>
            <a:endParaRPr/>
          </a:p>
        </p:txBody>
      </p:sp>
      <p:sp>
        <p:nvSpPr>
          <p:cNvPr id="156" name="Google Shape;156;p22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Because of this drug's </a:t>
            </a:r>
            <a:r>
              <a:rPr lang="en-US">
                <a:solidFill>
                  <a:srgbClr val="FF0000"/>
                </a:solidFill>
              </a:rPr>
              <a:t>serious toxicities</a:t>
            </a:r>
            <a:r>
              <a:rPr lang="en-US"/>
              <a:t>, chloramphenicol is indicated only for the treatment of serious infections in which less toxic antibacterials are ineffective or contraindicated.</a:t>
            </a:r>
            <a:endParaRPr/>
          </a:p>
          <a:p>
            <a:pPr indent="-274320" lvl="0" marL="274320" rtl="0" algn="l">
              <a:spcBef>
                <a:spcPts val="520"/>
              </a:spcBef>
              <a:spcAft>
                <a:spcPts val="0"/>
              </a:spcAft>
              <a:buSzPts val="2470"/>
              <a:buChar char="⚫"/>
            </a:pPr>
            <a:r>
              <a:rPr lang="en-US"/>
              <a:t> Other medications, such as the third-generation </a:t>
            </a:r>
            <a:r>
              <a:rPr lang="en-US">
                <a:solidFill>
                  <a:schemeClr val="accent1"/>
                </a:solidFill>
              </a:rPr>
              <a:t>cephalosporins, and clindamycin or metronidazole </a:t>
            </a:r>
            <a:r>
              <a:rPr lang="en-US"/>
              <a:t>for the treatment of anaerobic infections, have generally replaced </a:t>
            </a:r>
            <a:endParaRPr/>
          </a:p>
        </p:txBody>
      </p:sp>
      <p:pic>
        <p:nvPicPr>
          <p:cNvPr descr="C:\Users\husni\AppData\Local\Microsoft\Windows\Temporary Internet Files\Content.IE5\A35AGBSV\France_road_sign_A14.svg[1].png" id="157" name="Google Shape;15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8600" y="1371600"/>
            <a:ext cx="1017443" cy="895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husni\AppData\Local\Microsoft\Windows\Temporary Internet Files\Content.IE5\A9OAYU9U\Kliponious-green-tick[1].png" id="158" name="Google Shape;158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0" y="4876800"/>
            <a:ext cx="685800" cy="7848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/>
          <p:nvPr>
            <p:ph idx="1" type="body"/>
          </p:nvPr>
        </p:nvSpPr>
        <p:spPr>
          <a:xfrm>
            <a:off x="457200" y="3733800"/>
            <a:ext cx="82296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ct val="95000"/>
              <a:buChar char="⚫"/>
            </a:pPr>
            <a:r>
              <a:rPr lang="en-US" u="sng"/>
              <a:t>Method: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Triturate Chloramphenicol palmitate with Glycerin and xanthan gum in a mortar to give a smooth pourable paste.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Dilute the paste with simple syrup , mix.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to a cylinder , then add the rest amount of the syrup and add the flavor.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Complete to volume with water.</a:t>
            </a:r>
            <a:endParaRPr/>
          </a:p>
          <a:p>
            <a:pPr indent="-274320" lvl="0" marL="274320" rtl="0" algn="l">
              <a:spcBef>
                <a:spcPts val="442"/>
              </a:spcBef>
              <a:spcAft>
                <a:spcPts val="0"/>
              </a:spcAft>
              <a:buSzPct val="95000"/>
              <a:buChar char="⚫"/>
            </a:pPr>
            <a:r>
              <a:rPr lang="en-US"/>
              <a:t>Transfer to a clean bottle and fix a white label</a:t>
            </a:r>
            <a:endParaRPr/>
          </a:p>
        </p:txBody>
      </p:sp>
      <p:pic>
        <p:nvPicPr>
          <p:cNvPr id="165" name="Google Shape;16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9600" y="609600"/>
            <a:ext cx="7480995" cy="3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