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 id="214748366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6858000" cx="9144000"/>
  <p:notesSz cx="6858000" cy="9144000"/>
  <p:embeddedFontLst>
    <p:embeddedFont>
      <p:font typeface="Constantia"/>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Constantia-regular.fntdata"/><Relationship Id="rId21" Type="http://schemas.openxmlformats.org/officeDocument/2006/relationships/slide" Target="slides/slide15.xml"/><Relationship Id="rId24" Type="http://schemas.openxmlformats.org/officeDocument/2006/relationships/font" Target="fonts/Constantia-italic.fntdata"/><Relationship Id="rId23" Type="http://schemas.openxmlformats.org/officeDocument/2006/relationships/font" Target="fonts/Constantia-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5" Type="http://schemas.openxmlformats.org/officeDocument/2006/relationships/font" Target="fonts/Constantia-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 name="Google Shape;180;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4" name="Google Shape;144;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Primary emulsion 4:2:1(O/w/Axcia)</a:t>
            </a:r>
            <a:endParaRPr/>
          </a:p>
          <a:p>
            <a:pPr indent="0" lvl="0" marL="0" rtl="0" algn="l">
              <a:spcBef>
                <a:spcPts val="0"/>
              </a:spcBef>
              <a:spcAft>
                <a:spcPts val="0"/>
              </a:spcAft>
              <a:buNone/>
            </a:pPr>
            <a:r>
              <a:rPr lang="en-US"/>
              <a:t>, alcohol has a precipitating action on gums such as acacia, thus </a:t>
            </a:r>
            <a:r>
              <a:rPr lang="en-US">
                <a:solidFill>
                  <a:srgbClr val="FF0000"/>
                </a:solidFill>
              </a:rPr>
              <a:t>no</a:t>
            </a:r>
            <a:r>
              <a:rPr lang="en-US"/>
              <a:t> alcohol or solution containing alcohol should be added directly to the primary emulsion.</a:t>
            </a:r>
            <a:endParaRPr/>
          </a:p>
        </p:txBody>
      </p:sp>
      <p:sp>
        <p:nvSpPr>
          <p:cNvPr id="145" name="Google Shape;145;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9" name="Google Shape;159;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Adults over 18 years of age should take 10 to 30ml at night when needed to relieve constipation.</a:t>
            </a:r>
            <a:endParaRPr/>
          </a:p>
        </p:txBody>
      </p:sp>
      <p:sp>
        <p:nvSpPr>
          <p:cNvPr id="160" name="Google Shape;160;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439FD7"/>
            </a:gs>
            <a:gs pos="25000">
              <a:srgbClr val="4397CA"/>
            </a:gs>
            <a:gs pos="100000">
              <a:srgbClr val="00466A"/>
            </a:gs>
          </a:gsLst>
          <a:path path="circle">
            <a:fillToRect b="50%" l="50%" r="50%" t="50%"/>
          </a:path>
          <a:tileRect/>
        </a:gradFill>
      </p:bgPr>
    </p:bg>
    <p:spTree>
      <p:nvGrpSpPr>
        <p:cNvPr id="20" name="Shape 20"/>
        <p:cNvGrpSpPr/>
        <p:nvPr/>
      </p:nvGrpSpPr>
      <p:grpSpPr>
        <a:xfrm>
          <a:off x="0" y="0"/>
          <a:ext cx="0" cy="0"/>
          <a:chOff x="0" y="0"/>
          <a:chExt cx="0" cy="0"/>
        </a:xfrm>
      </p:grpSpPr>
      <p:sp>
        <p:nvSpPr>
          <p:cNvPr id="21" name="Google Shape;21;p2"/>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2"/>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rm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23" name="Google Shape;23;p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87" name="Shape 87"/>
        <p:cNvGrpSpPr/>
        <p:nvPr/>
      </p:nvGrpSpPr>
      <p:grpSpPr>
        <a:xfrm>
          <a:off x="0" y="0"/>
          <a:ext cx="0" cy="0"/>
          <a:chOff x="0" y="0"/>
          <a:chExt cx="0" cy="0"/>
        </a:xfrm>
      </p:grpSpPr>
      <p:sp>
        <p:nvSpPr>
          <p:cNvPr id="88" name="Google Shape;88;p12"/>
          <p:cNvSpPr/>
          <p:nvPr/>
        </p:nvSpPr>
        <p:spPr>
          <a:xfrm flipH="1" rot="-10380000">
            <a:off x="3165753" y="1108077"/>
            <a:ext cx="5257800" cy="4114800"/>
          </a:xfrm>
          <a:prstGeom prst="snipRoundRect">
            <a:avLst>
              <a:gd fmla="val 0" name="adj1"/>
              <a:gd fmla="val 3646" name="adj2"/>
            </a:avLst>
          </a:prstGeom>
          <a:solidFill>
            <a:srgbClr val="FFFFFF"/>
          </a:solidFill>
          <a:ln cap="rnd" cmpd="sng" w="9525">
            <a:solidFill>
              <a:srgbClr val="C0C0C0"/>
            </a:solidFill>
            <a:prstDash val="solid"/>
            <a:round/>
            <a:headEnd len="sm" w="sm" type="none"/>
            <a:tailEnd len="sm" w="sm" type="none"/>
          </a:ln>
          <a:effectLst>
            <a:outerShdw blurRad="63500" sx="98500" kx="100000" rotWithShape="0" algn="tl" dir="7500000" dist="38500" sy="100080">
              <a:srgbClr val="000000">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89" name="Google Shape;89;p12"/>
          <p:cNvSpPr/>
          <p:nvPr/>
        </p:nvSpPr>
        <p:spPr>
          <a:xfrm flipH="1" rot="-10380000">
            <a:off x="8004134" y="5359769"/>
            <a:ext cx="155448" cy="155448"/>
          </a:xfrm>
          <a:prstGeom prst="rtTriangle">
            <a:avLst/>
          </a:prstGeom>
          <a:solidFill>
            <a:srgbClr val="FFFFFF"/>
          </a:solidFill>
          <a:ln cap="flat" cmpd="sng" w="12700">
            <a:solidFill>
              <a:srgbClr val="FFFFFF"/>
            </a:solidFill>
            <a:prstDash val="solid"/>
            <a:bevel/>
            <a:headEnd len="sm" w="sm" type="none"/>
            <a:tailEnd len="sm" w="sm" type="none"/>
          </a:ln>
          <a:effectLst>
            <a:outerShdw blurRad="19685" rotWithShape="0" algn="tl" dir="12900000" dist="6350">
              <a:srgbClr val="000000">
                <a:alpha val="46666"/>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90" name="Google Shape;90;p12"/>
          <p:cNvSpPr txBox="1"/>
          <p:nvPr>
            <p:ph type="title"/>
          </p:nvPr>
        </p:nvSpPr>
        <p:spPr>
          <a:xfrm>
            <a:off x="609600" y="1176996"/>
            <a:ext cx="2212848" cy="1582621"/>
          </a:xfrm>
          <a:prstGeom prst="rect">
            <a:avLst/>
          </a:prstGeom>
          <a:noFill/>
          <a:ln>
            <a:noFill/>
          </a:ln>
        </p:spPr>
        <p:txBody>
          <a:bodyPr anchorCtr="0" anchor="b" bIns="45700" lIns="45700" spcFirstLastPara="1" rIns="45700" wrap="square" tIns="45700">
            <a:normAutofit/>
          </a:bodyPr>
          <a:lstStyle>
            <a:lvl1pPr lvl="0" algn="l">
              <a:spcBef>
                <a:spcPts val="0"/>
              </a:spcBef>
              <a:spcAft>
                <a:spcPts val="0"/>
              </a:spcAft>
              <a:buClr>
                <a:schemeClr val="dk2"/>
              </a:buClr>
              <a:buSzPts val="2000"/>
              <a:buFont typeface="Calibri"/>
              <a:buNone/>
              <a:defRPr b="1" sz="2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1" name="Google Shape;91;p12"/>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rmAutofit/>
          </a:bodyPr>
          <a:lstStyle>
            <a:lvl1pPr indent="-228600" lvl="0" marL="457200" algn="l">
              <a:spcBef>
                <a:spcPts val="250"/>
              </a:spcBef>
              <a:spcAft>
                <a:spcPts val="0"/>
              </a:spcAft>
              <a:buSzPts val="1235"/>
              <a:buFont typeface="Constantia"/>
              <a:buNone/>
              <a:defRPr sz="1300"/>
            </a:lvl1pPr>
            <a:lvl2pPr indent="-293369" lvl="1" marL="914400" algn="l">
              <a:spcBef>
                <a:spcPts val="240"/>
              </a:spcBef>
              <a:spcAft>
                <a:spcPts val="0"/>
              </a:spcAft>
              <a:buSzPts val="1020"/>
              <a:buChar char="⚫"/>
              <a:defRPr sz="1200"/>
            </a:lvl2pPr>
            <a:lvl3pPr indent="-273050" lvl="2" marL="1371600" algn="l">
              <a:spcBef>
                <a:spcPts val="200"/>
              </a:spcBef>
              <a:spcAft>
                <a:spcPts val="0"/>
              </a:spcAft>
              <a:buSzPts val="700"/>
              <a:buChar char="⚫"/>
              <a:defRPr sz="1000"/>
            </a:lvl3pPr>
            <a:lvl4pPr indent="-265747" lvl="3" marL="1828800" algn="l">
              <a:spcBef>
                <a:spcPts val="180"/>
              </a:spcBef>
              <a:spcAft>
                <a:spcPts val="0"/>
              </a:spcAft>
              <a:buSzPts val="585"/>
              <a:buChar char="⚫"/>
              <a:defRPr sz="900"/>
            </a:lvl4pPr>
            <a:lvl5pPr indent="-265747" lvl="4" marL="2286000" algn="l">
              <a:spcBef>
                <a:spcPts val="180"/>
              </a:spcBef>
              <a:spcAft>
                <a:spcPts val="0"/>
              </a:spcAft>
              <a:buSzPts val="585"/>
              <a:buChar char="⚫"/>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2" name="Google Shape;92;p1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2"/>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95" name="Google Shape;95;p12"/>
          <p:cNvSpPr/>
          <p:nvPr>
            <p:ph idx="2" type="pic"/>
          </p:nvPr>
        </p:nvSpPr>
        <p:spPr>
          <a:xfrm rot="420000">
            <a:off x="3485793" y="1199517"/>
            <a:ext cx="4617720" cy="3931920"/>
          </a:xfrm>
          <a:prstGeom prst="rect">
            <a:avLst/>
          </a:prstGeom>
          <a:solidFill>
            <a:schemeClr val="lt2"/>
          </a:solidFill>
          <a:ln cap="rnd" cmpd="sng" w="9525">
            <a:solidFill>
              <a:srgbClr val="C0C0C0"/>
            </a:solidFill>
            <a:prstDash val="solid"/>
            <a:round/>
            <a:headEnd len="sm" w="sm" type="none"/>
            <a:tailEnd len="sm" w="sm" type="none"/>
          </a:ln>
        </p:spPr>
      </p:sp>
      <p:sp>
        <p:nvSpPr>
          <p:cNvPr id="96" name="Google Shape;96;p12"/>
          <p:cNvSpPr/>
          <p:nvPr/>
        </p:nvSpPr>
        <p:spPr>
          <a:xfrm flipH="1" rot="10800000">
            <a:off x="-9525" y="5816600"/>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97" name="Google Shape;97;p12"/>
          <p:cNvSpPr/>
          <p:nvPr/>
        </p:nvSpPr>
        <p:spPr>
          <a:xfrm flipH="1" rot="10800000">
            <a:off x="4381500" y="6219825"/>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8" name="Shape 98"/>
        <p:cNvGrpSpPr/>
        <p:nvPr/>
      </p:nvGrpSpPr>
      <p:grpSpPr>
        <a:xfrm>
          <a:off x="0" y="0"/>
          <a:ext cx="0" cy="0"/>
          <a:chOff x="0" y="0"/>
          <a:chExt cx="0" cy="0"/>
        </a:xfrm>
      </p:grpSpPr>
      <p:sp>
        <p:nvSpPr>
          <p:cNvPr id="99" name="Google Shape;99;p13"/>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0" name="Google Shape;100;p13"/>
          <p:cNvSpPr txBox="1"/>
          <p:nvPr>
            <p:ph idx="1" type="body"/>
          </p:nvPr>
        </p:nvSpPr>
        <p:spPr>
          <a:xfrm rot="5400000">
            <a:off x="2377440" y="15240"/>
            <a:ext cx="4389120" cy="82296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1" name="Google Shape;101;p1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1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4" name="Shape 104"/>
        <p:cNvGrpSpPr/>
        <p:nvPr/>
      </p:nvGrpSpPr>
      <p:grpSpPr>
        <a:xfrm>
          <a:off x="0" y="0"/>
          <a:ext cx="0" cy="0"/>
          <a:chOff x="0" y="0"/>
          <a:chExt cx="0" cy="0"/>
        </a:xfrm>
      </p:grpSpPr>
      <p:sp>
        <p:nvSpPr>
          <p:cNvPr id="105" name="Google Shape;105;p14"/>
          <p:cNvSpPr txBox="1"/>
          <p:nvPr>
            <p:ph type="title"/>
          </p:nvPr>
        </p:nvSpPr>
        <p:spPr>
          <a:xfrm rot="5400000">
            <a:off x="5052219" y="2491582"/>
            <a:ext cx="5211763" cy="20574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14"/>
          <p:cNvSpPr txBox="1"/>
          <p:nvPr>
            <p:ph idx="1" type="body"/>
          </p:nvPr>
        </p:nvSpPr>
        <p:spPr>
          <a:xfrm rot="5400000">
            <a:off x="861219" y="510382"/>
            <a:ext cx="5211763" cy="60198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7" name="Google Shape;107;p1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1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1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7" name="Shape 37"/>
        <p:cNvGrpSpPr/>
        <p:nvPr/>
      </p:nvGrpSpPr>
      <p:grpSpPr>
        <a:xfrm>
          <a:off x="0" y="0"/>
          <a:ext cx="0" cy="0"/>
          <a:chOff x="0" y="0"/>
          <a:chExt cx="0" cy="0"/>
        </a:xfrm>
      </p:grpSpPr>
      <p:sp>
        <p:nvSpPr>
          <p:cNvPr id="38" name="Google Shape;38;p4"/>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4"/>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0" name="Google Shape;40;p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439FD7"/>
            </a:gs>
            <a:gs pos="25000">
              <a:srgbClr val="4397CA"/>
            </a:gs>
            <a:gs pos="100000">
              <a:srgbClr val="00466A"/>
            </a:gs>
          </a:gsLst>
          <a:path path="circle">
            <a:fillToRect b="50%" l="50%" r="50%" t="50%"/>
          </a:path>
          <a:tileRect/>
        </a:gradFill>
      </p:bgPr>
    </p:bg>
    <p:spTree>
      <p:nvGrpSpPr>
        <p:cNvPr id="43" name="Shape 43"/>
        <p:cNvGrpSpPr/>
        <p:nvPr/>
      </p:nvGrpSpPr>
      <p:grpSpPr>
        <a:xfrm>
          <a:off x="0" y="0"/>
          <a:ext cx="0" cy="0"/>
          <a:chOff x="0" y="0"/>
          <a:chExt cx="0" cy="0"/>
        </a:xfrm>
      </p:grpSpPr>
      <p:sp>
        <p:nvSpPr>
          <p:cNvPr id="44" name="Google Shape;44;p5"/>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5"/>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rm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46" name="Google Shape;46;p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439FD7"/>
            </a:gs>
            <a:gs pos="25000">
              <a:srgbClr val="4397CA"/>
            </a:gs>
            <a:gs pos="100000">
              <a:srgbClr val="00466A"/>
            </a:gs>
          </a:gsLst>
          <a:path path="circle">
            <a:fillToRect b="50%" l="50%" r="50%" t="50%"/>
          </a:path>
          <a:tileRect/>
        </a:gradFill>
      </p:bgPr>
    </p:bg>
    <p:spTree>
      <p:nvGrpSpPr>
        <p:cNvPr id="49" name="Shape 49"/>
        <p:cNvGrpSpPr/>
        <p:nvPr/>
      </p:nvGrpSpPr>
      <p:grpSpPr>
        <a:xfrm>
          <a:off x="0" y="0"/>
          <a:ext cx="0" cy="0"/>
          <a:chOff x="0" y="0"/>
          <a:chExt cx="0" cy="0"/>
        </a:xfrm>
      </p:grpSpPr>
      <p:sp>
        <p:nvSpPr>
          <p:cNvPr id="50" name="Google Shape;50;p6"/>
          <p:cNvSpPr txBox="1"/>
          <p:nvPr>
            <p:ph type="title"/>
          </p:nvPr>
        </p:nvSpPr>
        <p:spPr>
          <a:xfrm>
            <a:off x="530352" y="1316736"/>
            <a:ext cx="7772400" cy="1362456"/>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4AE3AC"/>
              </a:buClr>
              <a:buSzPts val="5600"/>
              <a:buFont typeface="Calibri"/>
              <a:buNone/>
              <a:defRPr b="1" sz="5600"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6"/>
          <p:cNvSpPr txBox="1"/>
          <p:nvPr>
            <p:ph idx="1" type="body"/>
          </p:nvPr>
        </p:nvSpPr>
        <p:spPr>
          <a:xfrm>
            <a:off x="530352" y="2704664"/>
            <a:ext cx="7772400" cy="1509712"/>
          </a:xfrm>
          <a:prstGeom prst="rect">
            <a:avLst/>
          </a:prstGeom>
          <a:noFill/>
          <a:ln>
            <a:noFill/>
          </a:ln>
        </p:spPr>
        <p:txBody>
          <a:bodyPr anchorCtr="0" anchor="t" bIns="45700" lIns="45700" spcFirstLastPara="1" rIns="45700" wrap="square" tIns="45700">
            <a:normAutofit/>
          </a:bodyPr>
          <a:lstStyle>
            <a:lvl1pPr indent="-228600" lvl="0" marL="457200" algn="l">
              <a:spcBef>
                <a:spcPts val="440"/>
              </a:spcBef>
              <a:spcAft>
                <a:spcPts val="0"/>
              </a:spcAft>
              <a:buSzPts val="2090"/>
              <a:buNone/>
              <a:defRPr sz="2200">
                <a:solidFill>
                  <a:schemeClr val="lt1"/>
                </a:solidFill>
              </a:defRPr>
            </a:lvl1pPr>
            <a:lvl2pPr indent="-228600" lvl="1" marL="914400" algn="l">
              <a:spcBef>
                <a:spcPts val="360"/>
              </a:spcBef>
              <a:spcAft>
                <a:spcPts val="0"/>
              </a:spcAft>
              <a:buSzPts val="1530"/>
              <a:buNone/>
              <a:defRPr sz="1800">
                <a:solidFill>
                  <a:schemeClr val="lt1"/>
                </a:solidFill>
              </a:defRPr>
            </a:lvl2pPr>
            <a:lvl3pPr indent="-228600" lvl="2" marL="1371600" algn="l">
              <a:spcBef>
                <a:spcPts val="320"/>
              </a:spcBef>
              <a:spcAft>
                <a:spcPts val="0"/>
              </a:spcAft>
              <a:buSzPts val="1120"/>
              <a:buNone/>
              <a:defRPr sz="1600">
                <a:solidFill>
                  <a:schemeClr val="lt1"/>
                </a:solidFill>
              </a:defRPr>
            </a:lvl3pPr>
            <a:lvl4pPr indent="-228600" lvl="3" marL="1828800" algn="l">
              <a:spcBef>
                <a:spcPts val="280"/>
              </a:spcBef>
              <a:spcAft>
                <a:spcPts val="0"/>
              </a:spcAft>
              <a:buSzPts val="910"/>
              <a:buNone/>
              <a:defRPr sz="1400">
                <a:solidFill>
                  <a:schemeClr val="lt1"/>
                </a:solidFill>
              </a:defRPr>
            </a:lvl4pPr>
            <a:lvl5pPr indent="-228600" lvl="4" marL="2286000" algn="l">
              <a:spcBef>
                <a:spcPts val="280"/>
              </a:spcBef>
              <a:spcAft>
                <a:spcPts val="0"/>
              </a:spcAft>
              <a:buSzPts val="910"/>
              <a:buNone/>
              <a:defRPr sz="140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2" name="Google Shape;52;p6"/>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6"/>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5" name="Shape 55"/>
        <p:cNvGrpSpPr/>
        <p:nvPr/>
      </p:nvGrpSpPr>
      <p:grpSpPr>
        <a:xfrm>
          <a:off x="0" y="0"/>
          <a:ext cx="0" cy="0"/>
          <a:chOff x="0" y="0"/>
          <a:chExt cx="0" cy="0"/>
        </a:xfrm>
      </p:grpSpPr>
      <p:sp>
        <p:nvSpPr>
          <p:cNvPr id="56" name="Google Shape;56;p7"/>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7"/>
          <p:cNvSpPr txBox="1"/>
          <p:nvPr>
            <p:ph idx="1" type="body"/>
          </p:nvPr>
        </p:nvSpPr>
        <p:spPr>
          <a:xfrm>
            <a:off x="457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7"/>
          <p:cNvSpPr txBox="1"/>
          <p:nvPr>
            <p:ph idx="2" type="body"/>
          </p:nvPr>
        </p:nvSpPr>
        <p:spPr>
          <a:xfrm>
            <a:off x="4648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9" name="Google Shape;59;p7"/>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7"/>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2" name="Shape 62"/>
        <p:cNvGrpSpPr/>
        <p:nvPr/>
      </p:nvGrpSpPr>
      <p:grpSpPr>
        <a:xfrm>
          <a:off x="0" y="0"/>
          <a:ext cx="0" cy="0"/>
          <a:chOff x="0" y="0"/>
          <a:chExt cx="0" cy="0"/>
        </a:xfrm>
      </p:grpSpPr>
      <p:sp>
        <p:nvSpPr>
          <p:cNvPr id="63" name="Google Shape;63;p8"/>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8"/>
          <p:cNvSpPr txBox="1"/>
          <p:nvPr>
            <p:ph idx="1" type="body"/>
          </p:nvPr>
        </p:nvSpPr>
        <p:spPr>
          <a:xfrm>
            <a:off x="457200" y="1855248"/>
            <a:ext cx="4040188" cy="659352"/>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5" name="Google Shape;65;p8"/>
          <p:cNvSpPr txBox="1"/>
          <p:nvPr>
            <p:ph idx="2" type="body"/>
          </p:nvPr>
        </p:nvSpPr>
        <p:spPr>
          <a:xfrm>
            <a:off x="4645025" y="1859757"/>
            <a:ext cx="4041775" cy="654843"/>
          </a:xfrm>
          <a:prstGeom prst="rect">
            <a:avLst/>
          </a:prstGeom>
          <a:noFill/>
          <a:ln>
            <a:noFill/>
          </a:ln>
        </p:spPr>
        <p:txBody>
          <a:bodyPr anchorCtr="0" anchor="ctr" bIns="0" lIns="45700" spcFirstLastPara="1" rIns="45700" wrap="square" tIns="0">
            <a:norm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6" name="Google Shape;66;p8"/>
          <p:cNvSpPr txBox="1"/>
          <p:nvPr>
            <p:ph idx="3" type="body"/>
          </p:nvPr>
        </p:nvSpPr>
        <p:spPr>
          <a:xfrm>
            <a:off x="457200" y="2514600"/>
            <a:ext cx="4040188"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7" name="Google Shape;67;p8"/>
          <p:cNvSpPr txBox="1"/>
          <p:nvPr>
            <p:ph idx="4" type="body"/>
          </p:nvPr>
        </p:nvSpPr>
        <p:spPr>
          <a:xfrm>
            <a:off x="4645025" y="2514600"/>
            <a:ext cx="4041775"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8" name="Google Shape;68;p8"/>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8"/>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8"/>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1" name="Shape 71"/>
        <p:cNvGrpSpPr/>
        <p:nvPr/>
      </p:nvGrpSpPr>
      <p:grpSpPr>
        <a:xfrm>
          <a:off x="0" y="0"/>
          <a:ext cx="0" cy="0"/>
          <a:chOff x="0" y="0"/>
          <a:chExt cx="0" cy="0"/>
        </a:xfrm>
      </p:grpSpPr>
      <p:sp>
        <p:nvSpPr>
          <p:cNvPr id="72" name="Google Shape;72;p9"/>
          <p:cNvSpPr txBox="1"/>
          <p:nvPr>
            <p:ph type="title"/>
          </p:nvPr>
        </p:nvSpPr>
        <p:spPr>
          <a:xfrm>
            <a:off x="457200" y="704088"/>
            <a:ext cx="83058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Calibri"/>
              <a:buNone/>
              <a:defRPr b="0" sz="50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9"/>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9"/>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9"/>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6" name="Shape 76"/>
        <p:cNvGrpSpPr/>
        <p:nvPr/>
      </p:nvGrpSpPr>
      <p:grpSpPr>
        <a:xfrm>
          <a:off x="0" y="0"/>
          <a:ext cx="0" cy="0"/>
          <a:chOff x="0" y="0"/>
          <a:chExt cx="0" cy="0"/>
        </a:xfrm>
      </p:grpSpPr>
      <p:sp>
        <p:nvSpPr>
          <p:cNvPr id="77" name="Google Shape;77;p10"/>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0"/>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0"/>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0" name="Shape 80"/>
        <p:cNvGrpSpPr/>
        <p:nvPr/>
      </p:nvGrpSpPr>
      <p:grpSpPr>
        <a:xfrm>
          <a:off x="0" y="0"/>
          <a:ext cx="0" cy="0"/>
          <a:chOff x="0" y="0"/>
          <a:chExt cx="0" cy="0"/>
        </a:xfrm>
      </p:grpSpPr>
      <p:sp>
        <p:nvSpPr>
          <p:cNvPr id="81" name="Google Shape;81;p11"/>
          <p:cNvSpPr txBox="1"/>
          <p:nvPr>
            <p:ph type="title"/>
          </p:nvPr>
        </p:nvSpPr>
        <p:spPr>
          <a:xfrm>
            <a:off x="685800" y="514352"/>
            <a:ext cx="2743200" cy="11620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2600"/>
              <a:buFont typeface="Calibri"/>
              <a:buNone/>
              <a:defRPr b="0" sz="26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11"/>
          <p:cNvSpPr txBox="1"/>
          <p:nvPr>
            <p:ph idx="1" type="body"/>
          </p:nvPr>
        </p:nvSpPr>
        <p:spPr>
          <a:xfrm>
            <a:off x="685800" y="1676400"/>
            <a:ext cx="2743200" cy="4572000"/>
          </a:xfrm>
          <a:prstGeom prst="rect">
            <a:avLst/>
          </a:prstGeom>
          <a:noFill/>
          <a:ln>
            <a:noFill/>
          </a:ln>
        </p:spPr>
        <p:txBody>
          <a:bodyPr anchorCtr="0" anchor="t" bIns="45700" lIns="18275" spcFirstLastPara="1" rIns="18275" wrap="square" tIns="45700">
            <a:normAutofit/>
          </a:bodyPr>
          <a:lstStyle>
            <a:lvl1pPr indent="-228600" lvl="0" marL="457200" algn="l">
              <a:spcBef>
                <a:spcPts val="280"/>
              </a:spcBef>
              <a:spcAft>
                <a:spcPts val="0"/>
              </a:spcAft>
              <a:buSzPts val="133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585"/>
              <a:buNone/>
              <a:defRPr sz="900"/>
            </a:lvl4pPr>
            <a:lvl5pPr indent="-228600" lvl="4" marL="2286000" algn="l">
              <a:spcBef>
                <a:spcPts val="180"/>
              </a:spcBef>
              <a:spcAft>
                <a:spcPts val="0"/>
              </a:spcAft>
              <a:buSzPts val="585"/>
              <a:buNone/>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11"/>
          <p:cNvSpPr txBox="1"/>
          <p:nvPr>
            <p:ph idx="2" type="body"/>
          </p:nvPr>
        </p:nvSpPr>
        <p:spPr>
          <a:xfrm>
            <a:off x="3575050" y="1676400"/>
            <a:ext cx="5111750" cy="4572000"/>
          </a:xfrm>
          <a:prstGeom prst="rect">
            <a:avLst/>
          </a:prstGeom>
          <a:noFill/>
          <a:ln>
            <a:noFill/>
          </a:ln>
        </p:spPr>
        <p:txBody>
          <a:bodyPr anchorCtr="0" anchor="t" bIns="45700" lIns="91425" spcFirstLastPara="1" rIns="91425" wrap="square" tIns="0">
            <a:normAutofit/>
          </a:bodyPr>
          <a:lstStyle>
            <a:lvl1pPr indent="-397510" lvl="0" marL="457200" algn="l">
              <a:spcBef>
                <a:spcPts val="560"/>
              </a:spcBef>
              <a:spcAft>
                <a:spcPts val="0"/>
              </a:spcAft>
              <a:buSzPts val="2660"/>
              <a:buChar char="⚫"/>
              <a:defRPr sz="2800"/>
            </a:lvl1pPr>
            <a:lvl2pPr indent="-368935" lvl="1" marL="914400" algn="l">
              <a:spcBef>
                <a:spcPts val="520"/>
              </a:spcBef>
              <a:spcAft>
                <a:spcPts val="0"/>
              </a:spcAft>
              <a:buSzPts val="2210"/>
              <a:buChar char="⚫"/>
              <a:defRPr sz="2600"/>
            </a:lvl2pPr>
            <a:lvl3pPr indent="-335280" lvl="2" marL="1371600" algn="l">
              <a:spcBef>
                <a:spcPts val="480"/>
              </a:spcBef>
              <a:spcAft>
                <a:spcPts val="0"/>
              </a:spcAft>
              <a:buSzPts val="1680"/>
              <a:buChar char="⚫"/>
              <a:defRPr sz="2400"/>
            </a:lvl3pPr>
            <a:lvl4pPr indent="-311150" lvl="3" marL="1828800" algn="l">
              <a:spcBef>
                <a:spcPts val="400"/>
              </a:spcBef>
              <a:spcAft>
                <a:spcPts val="0"/>
              </a:spcAft>
              <a:buSzPts val="1300"/>
              <a:buChar char="⚫"/>
              <a:defRPr sz="20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4" name="Google Shape;84;p1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image" Target="../media/image2.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9" name="Shape 9"/>
        <p:cNvGrpSpPr/>
        <p:nvPr/>
      </p:nvGrpSpPr>
      <p:grpSpPr>
        <a:xfrm>
          <a:off x="0" y="0"/>
          <a:ext cx="0" cy="0"/>
          <a:chOff x="0" y="0"/>
          <a:chExt cx="0" cy="0"/>
        </a:xfrm>
      </p:grpSpPr>
      <p:sp>
        <p:nvSpPr>
          <p:cNvPr id="10" name="Google Shape;10;p1"/>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11" name="Google Shape;11;p1"/>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12" name="Google Shape;12;p1"/>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lt2"/>
              </a:buClr>
              <a:buSzPts val="5000"/>
              <a:buFont typeface="Calibri"/>
              <a:buNone/>
              <a:defRPr b="0" i="0" sz="5000" u="none" cap="none" strike="noStrike">
                <a:solidFill>
                  <a:schemeClr val="lt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lt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lt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lt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lt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lt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lt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lt1"/>
                </a:solidFill>
                <a:latin typeface="Constantia"/>
                <a:ea typeface="Constantia"/>
                <a:cs typeface="Constantia"/>
                <a:sym typeface="Constantia"/>
              </a:defRPr>
            </a:lvl7pPr>
            <a:lvl8pPr indent="-330200" lvl="7" marL="3657600" marR="0" rtl="0" algn="l">
              <a:spcBef>
                <a:spcPts val="320"/>
              </a:spcBef>
              <a:spcAft>
                <a:spcPts val="0"/>
              </a:spcAft>
              <a:buClr>
                <a:schemeClr val="lt2"/>
              </a:buClr>
              <a:buSzPts val="1600"/>
              <a:buFont typeface="Constantia"/>
              <a:buChar char="•"/>
              <a:defRPr b="0" i="0" sz="1600" u="none" cap="none" strike="noStrike">
                <a:solidFill>
                  <a:schemeClr val="lt1"/>
                </a:solidFill>
                <a:latin typeface="Constantia"/>
                <a:ea typeface="Constantia"/>
                <a:cs typeface="Constantia"/>
                <a:sym typeface="Constantia"/>
              </a:defRPr>
            </a:lvl8pPr>
            <a:lvl9pPr indent="-317500" lvl="8" marL="4114800" marR="0" rtl="0" algn="l">
              <a:spcBef>
                <a:spcPts val="280"/>
              </a:spcBef>
              <a:spcAft>
                <a:spcPts val="0"/>
              </a:spcAft>
              <a:buClr>
                <a:schemeClr val="lt2"/>
              </a:buClr>
              <a:buSzPts val="1400"/>
              <a:buFont typeface="Constantia"/>
              <a:buChar char="•"/>
              <a:defRPr b="0" i="0" sz="1400" u="none" cap="none" strike="noStrike">
                <a:solidFill>
                  <a:schemeClr val="lt1"/>
                </a:solidFill>
                <a:latin typeface="Constantia"/>
                <a:ea typeface="Constantia"/>
                <a:cs typeface="Constantia"/>
                <a:sym typeface="Constantia"/>
              </a:defRPr>
            </a:lvl9pPr>
          </a:lstStyle>
          <a:p/>
        </p:txBody>
      </p:sp>
      <p:sp>
        <p:nvSpPr>
          <p:cNvPr id="14" name="Google Shape;14;p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9pPr>
          </a:lstStyle>
          <a:p/>
        </p:txBody>
      </p:sp>
      <p:sp>
        <p:nvSpPr>
          <p:cNvPr id="15" name="Google Shape;15;p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9pPr>
          </a:lstStyle>
          <a:p/>
        </p:txBody>
      </p:sp>
      <p:sp>
        <p:nvSpPr>
          <p:cNvPr id="16" name="Google Shape;16;p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i="0" sz="1200" u="none" cap="none" strike="noStrike">
                <a:solidFill>
                  <a:srgbClr val="D0E9ED"/>
                </a:solidFill>
                <a:latin typeface="Constantia"/>
                <a:ea typeface="Constantia"/>
                <a:cs typeface="Constantia"/>
                <a:sym typeface="Constantia"/>
              </a:defRPr>
            </a:lvl1pPr>
            <a:lvl2pPr indent="0" lvl="1" marL="0" marR="0" rtl="0" algn="r">
              <a:spcBef>
                <a:spcPts val="0"/>
              </a:spcBef>
              <a:buNone/>
              <a:defRPr b="0" i="0" sz="1200" u="none" cap="none" strike="noStrike">
                <a:solidFill>
                  <a:srgbClr val="D0E9ED"/>
                </a:solidFill>
                <a:latin typeface="Constantia"/>
                <a:ea typeface="Constantia"/>
                <a:cs typeface="Constantia"/>
                <a:sym typeface="Constantia"/>
              </a:defRPr>
            </a:lvl2pPr>
            <a:lvl3pPr indent="0" lvl="2" marL="0" marR="0" rtl="0" algn="r">
              <a:spcBef>
                <a:spcPts val="0"/>
              </a:spcBef>
              <a:buNone/>
              <a:defRPr b="0" i="0" sz="1200" u="none" cap="none" strike="noStrike">
                <a:solidFill>
                  <a:srgbClr val="D0E9ED"/>
                </a:solidFill>
                <a:latin typeface="Constantia"/>
                <a:ea typeface="Constantia"/>
                <a:cs typeface="Constantia"/>
                <a:sym typeface="Constantia"/>
              </a:defRPr>
            </a:lvl3pPr>
            <a:lvl4pPr indent="0" lvl="3" marL="0" marR="0" rtl="0" algn="r">
              <a:spcBef>
                <a:spcPts val="0"/>
              </a:spcBef>
              <a:buNone/>
              <a:defRPr b="0" i="0" sz="1200" u="none" cap="none" strike="noStrike">
                <a:solidFill>
                  <a:srgbClr val="D0E9ED"/>
                </a:solidFill>
                <a:latin typeface="Constantia"/>
                <a:ea typeface="Constantia"/>
                <a:cs typeface="Constantia"/>
                <a:sym typeface="Constantia"/>
              </a:defRPr>
            </a:lvl4pPr>
            <a:lvl5pPr indent="0" lvl="4" marL="0" marR="0" rtl="0" algn="r">
              <a:spcBef>
                <a:spcPts val="0"/>
              </a:spcBef>
              <a:buNone/>
              <a:defRPr b="0" i="0" sz="1200" u="none" cap="none" strike="noStrike">
                <a:solidFill>
                  <a:srgbClr val="D0E9ED"/>
                </a:solidFill>
                <a:latin typeface="Constantia"/>
                <a:ea typeface="Constantia"/>
                <a:cs typeface="Constantia"/>
                <a:sym typeface="Constantia"/>
              </a:defRPr>
            </a:lvl5pPr>
            <a:lvl6pPr indent="0" lvl="5" marL="0" marR="0" rtl="0" algn="r">
              <a:spcBef>
                <a:spcPts val="0"/>
              </a:spcBef>
              <a:buNone/>
              <a:defRPr b="0" i="0" sz="1200" u="none" cap="none" strike="noStrike">
                <a:solidFill>
                  <a:srgbClr val="D0E9ED"/>
                </a:solidFill>
                <a:latin typeface="Constantia"/>
                <a:ea typeface="Constantia"/>
                <a:cs typeface="Constantia"/>
                <a:sym typeface="Constantia"/>
              </a:defRPr>
            </a:lvl6pPr>
            <a:lvl7pPr indent="0" lvl="6" marL="0" marR="0" rtl="0" algn="r">
              <a:spcBef>
                <a:spcPts val="0"/>
              </a:spcBef>
              <a:buNone/>
              <a:defRPr b="0" i="0" sz="1200" u="none" cap="none" strike="noStrike">
                <a:solidFill>
                  <a:srgbClr val="D0E9ED"/>
                </a:solidFill>
                <a:latin typeface="Constantia"/>
                <a:ea typeface="Constantia"/>
                <a:cs typeface="Constantia"/>
                <a:sym typeface="Constantia"/>
              </a:defRPr>
            </a:lvl7pPr>
            <a:lvl8pPr indent="0" lvl="7" marL="0" marR="0" rtl="0" algn="r">
              <a:spcBef>
                <a:spcPts val="0"/>
              </a:spcBef>
              <a:buNone/>
              <a:defRPr b="0" i="0" sz="1200" u="none" cap="none" strike="noStrike">
                <a:solidFill>
                  <a:srgbClr val="D0E9ED"/>
                </a:solidFill>
                <a:latin typeface="Constantia"/>
                <a:ea typeface="Constantia"/>
                <a:cs typeface="Constantia"/>
                <a:sym typeface="Constantia"/>
              </a:defRPr>
            </a:lvl8pPr>
            <a:lvl9pPr indent="0" lvl="8" marL="0" marR="0" rtl="0" algn="r">
              <a:spcBef>
                <a:spcPts val="0"/>
              </a:spcBef>
              <a:buNone/>
              <a:defRPr b="0" i="0" sz="1200" u="none" cap="none" strike="noStrike">
                <a:solidFill>
                  <a:srgbClr val="D0E9ED"/>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en-US"/>
              <a:t>‹#›</a:t>
            </a:fld>
            <a:endParaRPr/>
          </a:p>
        </p:txBody>
      </p:sp>
      <p:grpSp>
        <p:nvGrpSpPr>
          <p:cNvPr id="17" name="Google Shape;17;p1"/>
          <p:cNvGrpSpPr/>
          <p:nvPr/>
        </p:nvGrpSpPr>
        <p:grpSpPr>
          <a:xfrm>
            <a:off x="-29294" y="-16113"/>
            <a:ext cx="9198255" cy="1086266"/>
            <a:chOff x="-29322" y="-1971"/>
            <a:chExt cx="9198255" cy="1086266"/>
          </a:xfrm>
        </p:grpSpPr>
        <p:sp>
          <p:nvSpPr>
            <p:cNvPr id="18" name="Google Shape;18;p1"/>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19" name="Google Shape;19;p1"/>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26" name="Shape 26"/>
        <p:cNvGrpSpPr/>
        <p:nvPr/>
      </p:nvGrpSpPr>
      <p:grpSpPr>
        <a:xfrm>
          <a:off x="0" y="0"/>
          <a:ext cx="0" cy="0"/>
          <a:chOff x="0" y="0"/>
          <a:chExt cx="0" cy="0"/>
        </a:xfrm>
      </p:grpSpPr>
      <p:sp>
        <p:nvSpPr>
          <p:cNvPr id="27" name="Google Shape;27;p3"/>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28" name="Google Shape;28;p3"/>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29" name="Google Shape;29;p3"/>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0" name="Google Shape;30;p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dk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indent="-330200" lvl="7" marL="3657600"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indent="-317500" lvl="8" marL="4114800"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31" name="Google Shape;31;p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sz="1200">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32" name="Google Shape;32;p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sz="1200">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33" name="Google Shape;33;p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sz="1200" u="none">
                <a:solidFill>
                  <a:srgbClr val="035C75"/>
                </a:solidFill>
                <a:latin typeface="Constantia"/>
                <a:ea typeface="Constantia"/>
                <a:cs typeface="Constantia"/>
                <a:sym typeface="Constantia"/>
              </a:defRPr>
            </a:lvl1pPr>
            <a:lvl2pPr indent="0" lvl="1" marL="0" marR="0" rtl="0" algn="r">
              <a:spcBef>
                <a:spcPts val="0"/>
              </a:spcBef>
              <a:buNone/>
              <a:defRPr b="0" sz="1200" u="none">
                <a:solidFill>
                  <a:srgbClr val="035C75"/>
                </a:solidFill>
                <a:latin typeface="Constantia"/>
                <a:ea typeface="Constantia"/>
                <a:cs typeface="Constantia"/>
                <a:sym typeface="Constantia"/>
              </a:defRPr>
            </a:lvl2pPr>
            <a:lvl3pPr indent="0" lvl="2" marL="0" marR="0" rtl="0" algn="r">
              <a:spcBef>
                <a:spcPts val="0"/>
              </a:spcBef>
              <a:buNone/>
              <a:defRPr b="0" sz="1200" u="none">
                <a:solidFill>
                  <a:srgbClr val="035C75"/>
                </a:solidFill>
                <a:latin typeface="Constantia"/>
                <a:ea typeface="Constantia"/>
                <a:cs typeface="Constantia"/>
                <a:sym typeface="Constantia"/>
              </a:defRPr>
            </a:lvl3pPr>
            <a:lvl4pPr indent="0" lvl="3" marL="0" marR="0" rtl="0" algn="r">
              <a:spcBef>
                <a:spcPts val="0"/>
              </a:spcBef>
              <a:buNone/>
              <a:defRPr b="0" sz="1200" u="none">
                <a:solidFill>
                  <a:srgbClr val="035C75"/>
                </a:solidFill>
                <a:latin typeface="Constantia"/>
                <a:ea typeface="Constantia"/>
                <a:cs typeface="Constantia"/>
                <a:sym typeface="Constantia"/>
              </a:defRPr>
            </a:lvl4pPr>
            <a:lvl5pPr indent="0" lvl="4" marL="0" marR="0" rtl="0" algn="r">
              <a:spcBef>
                <a:spcPts val="0"/>
              </a:spcBef>
              <a:buNone/>
              <a:defRPr b="0" sz="1200" u="none">
                <a:solidFill>
                  <a:srgbClr val="035C75"/>
                </a:solidFill>
                <a:latin typeface="Constantia"/>
                <a:ea typeface="Constantia"/>
                <a:cs typeface="Constantia"/>
                <a:sym typeface="Constantia"/>
              </a:defRPr>
            </a:lvl5pPr>
            <a:lvl6pPr indent="0" lvl="5" marL="0" marR="0" rtl="0" algn="r">
              <a:spcBef>
                <a:spcPts val="0"/>
              </a:spcBef>
              <a:buNone/>
              <a:defRPr b="0" sz="1200" u="none">
                <a:solidFill>
                  <a:srgbClr val="035C75"/>
                </a:solidFill>
                <a:latin typeface="Constantia"/>
                <a:ea typeface="Constantia"/>
                <a:cs typeface="Constantia"/>
                <a:sym typeface="Constantia"/>
              </a:defRPr>
            </a:lvl6pPr>
            <a:lvl7pPr indent="0" lvl="6" marL="0" marR="0" rtl="0" algn="r">
              <a:spcBef>
                <a:spcPts val="0"/>
              </a:spcBef>
              <a:buNone/>
              <a:defRPr b="0" sz="1200" u="none">
                <a:solidFill>
                  <a:srgbClr val="035C75"/>
                </a:solidFill>
                <a:latin typeface="Constantia"/>
                <a:ea typeface="Constantia"/>
                <a:cs typeface="Constantia"/>
                <a:sym typeface="Constantia"/>
              </a:defRPr>
            </a:lvl7pPr>
            <a:lvl8pPr indent="0" lvl="7" marL="0" marR="0" rtl="0" algn="r">
              <a:spcBef>
                <a:spcPts val="0"/>
              </a:spcBef>
              <a:buNone/>
              <a:defRPr b="0" sz="1200" u="none">
                <a:solidFill>
                  <a:srgbClr val="035C75"/>
                </a:solidFill>
                <a:latin typeface="Constantia"/>
                <a:ea typeface="Constantia"/>
                <a:cs typeface="Constantia"/>
                <a:sym typeface="Constantia"/>
              </a:defRPr>
            </a:lvl8pPr>
            <a:lvl9pPr indent="0" lvl="8" marL="0" marR="0" rtl="0" algn="r">
              <a:spcBef>
                <a:spcPts val="0"/>
              </a:spcBef>
              <a:buNone/>
              <a:defRPr b="0" sz="1200" u="none">
                <a:solidFill>
                  <a:srgbClr val="035C75"/>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en-US"/>
              <a:t>‹#›</a:t>
            </a:fld>
            <a:endParaRPr/>
          </a:p>
        </p:txBody>
      </p:sp>
      <p:grpSp>
        <p:nvGrpSpPr>
          <p:cNvPr id="34" name="Google Shape;34;p3"/>
          <p:cNvGrpSpPr/>
          <p:nvPr/>
        </p:nvGrpSpPr>
        <p:grpSpPr>
          <a:xfrm>
            <a:off x="-29294" y="-16113"/>
            <a:ext cx="9198255" cy="1086266"/>
            <a:chOff x="-29322" y="-1971"/>
            <a:chExt cx="9198255" cy="1086266"/>
          </a:xfrm>
        </p:grpSpPr>
        <p:sp>
          <p:nvSpPr>
            <p:cNvPr id="35" name="Google Shape;35;p3"/>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36" name="Google Shape;36;p3"/>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5"/>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p>
            <a:pPr indent="0" lvl="0" marL="0" rtl="0" algn="r">
              <a:spcBef>
                <a:spcPts val="0"/>
              </a:spcBef>
              <a:spcAft>
                <a:spcPts val="0"/>
              </a:spcAft>
              <a:buClr>
                <a:srgbClr val="4CE0EA"/>
              </a:buClr>
              <a:buSzPts val="4000"/>
              <a:buFont typeface="Calibri"/>
              <a:buNone/>
            </a:pPr>
            <a:r>
              <a:rPr lang="en-US" sz="4000"/>
              <a:t>The Compounding and Dispensing of Emulsions, and liniments.</a:t>
            </a:r>
            <a:endParaRPr sz="4000"/>
          </a:p>
        </p:txBody>
      </p:sp>
      <p:sp>
        <p:nvSpPr>
          <p:cNvPr id="115" name="Google Shape;115;p15"/>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rmAutofit/>
          </a:bodyPr>
          <a:lstStyle/>
          <a:p>
            <a:pPr indent="0" lvl="0" marL="0" marR="45720" rtl="0" algn="r">
              <a:spcBef>
                <a:spcPts val="0"/>
              </a:spcBef>
              <a:spcAft>
                <a:spcPts val="0"/>
              </a:spcAft>
              <a:buSzPts val="247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4"/>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lang="en-US"/>
              <a:t>Procedure:</a:t>
            </a:r>
            <a:br>
              <a:rPr lang="en-US"/>
            </a:br>
            <a:endParaRPr/>
          </a:p>
        </p:txBody>
      </p:sp>
      <p:sp>
        <p:nvSpPr>
          <p:cNvPr id="177" name="Google Shape;177;p24"/>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1- Add liquid paraffin, wool fat, span 20 and cetyl alcohol to a beaker and melt with gentle heating (60-65 0c).”Bulk A”</a:t>
            </a:r>
            <a:endParaRPr/>
          </a:p>
          <a:p>
            <a:pPr indent="-274320" lvl="0" marL="274320" rtl="0" algn="l">
              <a:spcBef>
                <a:spcPts val="520"/>
              </a:spcBef>
              <a:spcAft>
                <a:spcPts val="0"/>
              </a:spcAft>
              <a:buSzPts val="2470"/>
              <a:buChar char="⚫"/>
            </a:pPr>
            <a:r>
              <a:rPr lang="en-US"/>
              <a:t>2- Using another beaker dissolves Tween 80 in 56 g of water while heating to (55-60c).”Bulk B”</a:t>
            </a:r>
            <a:endParaRPr/>
          </a:p>
          <a:p>
            <a:pPr indent="-274320" lvl="0" marL="274320" rtl="0" algn="l">
              <a:spcBef>
                <a:spcPts val="520"/>
              </a:spcBef>
              <a:spcAft>
                <a:spcPts val="0"/>
              </a:spcAft>
              <a:buSzPts val="2470"/>
              <a:buChar char="⚫"/>
            </a:pPr>
            <a:r>
              <a:rPr lang="en-US"/>
              <a:t>3- Add bulk (B) to Bulk (A) with gentle stirring.</a:t>
            </a:r>
            <a:endParaRPr/>
          </a:p>
          <a:p>
            <a:pPr indent="-274320" lvl="0" marL="274320" rtl="0" algn="l">
              <a:spcBef>
                <a:spcPts val="520"/>
              </a:spcBef>
              <a:spcAft>
                <a:spcPts val="0"/>
              </a:spcAft>
              <a:buSzPts val="2470"/>
              <a:buChar char="⚫"/>
            </a:pPr>
            <a:r>
              <a:rPr lang="en-US"/>
              <a:t>4- Continue mixing until the emulsion is cold. (less than 350c) (cold water can be used as water bath)</a:t>
            </a:r>
            <a:endParaRPr/>
          </a:p>
          <a:p>
            <a:pPr indent="-274320" lvl="0" marL="274320" rtl="0" algn="l">
              <a:spcBef>
                <a:spcPts val="520"/>
              </a:spcBef>
              <a:spcAft>
                <a:spcPts val="0"/>
              </a:spcAft>
              <a:buSzPts val="2470"/>
              <a:buChar char="⚫"/>
            </a:pPr>
            <a:r>
              <a:rPr lang="en-US"/>
              <a:t>5- Fill in a suitable container and label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5"/>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b="1" lang="en-US"/>
              <a:t>Liniments:</a:t>
            </a:r>
            <a:endParaRPr/>
          </a:p>
        </p:txBody>
      </p:sp>
      <p:sp>
        <p:nvSpPr>
          <p:cNvPr id="183" name="Google Shape;183;p25"/>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fontScale="92500"/>
          </a:bodyPr>
          <a:lstStyle/>
          <a:p>
            <a:pPr indent="-274320" lvl="0" marL="274320" rtl="0" algn="l">
              <a:spcBef>
                <a:spcPts val="0"/>
              </a:spcBef>
              <a:spcAft>
                <a:spcPts val="0"/>
              </a:spcAft>
              <a:buSzPct val="95000"/>
              <a:buChar char="⚫"/>
            </a:pPr>
            <a:r>
              <a:rPr lang="en-US"/>
              <a:t>Liniments are liquid or semi-liquid preparations which are intended for external application, usually with considerable friction produced by massaging with the hand.</a:t>
            </a:r>
            <a:endParaRPr/>
          </a:p>
          <a:p>
            <a:pPr indent="-274320" lvl="0" marL="274320" rtl="0" algn="l">
              <a:spcBef>
                <a:spcPts val="481"/>
              </a:spcBef>
              <a:spcAft>
                <a:spcPts val="0"/>
              </a:spcAft>
              <a:buSzPct val="95000"/>
              <a:buChar char="⚫"/>
            </a:pPr>
            <a:r>
              <a:rPr lang="en-US"/>
              <a:t>They should be applied to the intact skin and labeled with ‘</a:t>
            </a:r>
            <a:r>
              <a:rPr lang="en-US">
                <a:solidFill>
                  <a:srgbClr val="FF0000"/>
                </a:solidFill>
              </a:rPr>
              <a:t>For External Use Only’.</a:t>
            </a:r>
            <a:endParaRPr/>
          </a:p>
          <a:p>
            <a:pPr indent="-274320" lvl="0" marL="274320" rtl="0" algn="l">
              <a:spcBef>
                <a:spcPts val="481"/>
              </a:spcBef>
              <a:spcAft>
                <a:spcPts val="0"/>
              </a:spcAft>
              <a:buSzPct val="95000"/>
              <a:buChar char="⚫"/>
            </a:pPr>
            <a:r>
              <a:rPr lang="en-US"/>
              <a:t>They may contain substances possessing analgesic, soothing or stimulating properties</a:t>
            </a:r>
            <a:endParaRPr/>
          </a:p>
          <a:p>
            <a:pPr indent="-274320" lvl="0" marL="274320" rtl="0" algn="l">
              <a:spcBef>
                <a:spcPts val="481"/>
              </a:spcBef>
              <a:spcAft>
                <a:spcPts val="0"/>
              </a:spcAft>
              <a:buSzPct val="95000"/>
              <a:buChar char="⚫"/>
            </a:pPr>
            <a:r>
              <a:rPr lang="en-US"/>
              <a:t>Do not apply to open wounds or irritated skin, and avoid getting the medicine on contact lenses and other items that come into contact with sensitive areas of your body.</a:t>
            </a:r>
            <a:endParaRPr/>
          </a:p>
          <a:p>
            <a:pPr indent="-129238" lvl="0" marL="274320" rtl="0" algn="l">
              <a:spcBef>
                <a:spcPts val="481"/>
              </a:spcBef>
              <a:spcAft>
                <a:spcPts val="0"/>
              </a:spcAft>
              <a:buSzPct val="95000"/>
              <a:buNone/>
            </a:pPr>
            <a:r>
              <a:t/>
            </a:r>
            <a:endParaRPr>
              <a:solidFill>
                <a:srgbClr val="FF0000"/>
              </a:solidFill>
            </a:endParaRPr>
          </a:p>
          <a:p>
            <a:pPr indent="-129238" lvl="0" marL="274320" rtl="0" algn="l">
              <a:spcBef>
                <a:spcPts val="481"/>
              </a:spcBef>
              <a:spcAft>
                <a:spcPts val="0"/>
              </a:spcAft>
              <a:buSzPct val="950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6"/>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b="1" i="1" lang="en-US"/>
              <a:t>methyl salicylate liniment BP.</a:t>
            </a:r>
            <a:endParaRPr/>
          </a:p>
        </p:txBody>
      </p:sp>
      <p:pic>
        <p:nvPicPr>
          <p:cNvPr id="189" name="Google Shape;189;p26"/>
          <p:cNvPicPr preferRelativeResize="0"/>
          <p:nvPr>
            <p:ph idx="1" type="body"/>
          </p:nvPr>
        </p:nvPicPr>
        <p:blipFill rotWithShape="1">
          <a:blip r:embed="rId3">
            <a:alphaModFix/>
          </a:blip>
          <a:srcRect b="0" l="0" r="0" t="0"/>
          <a:stretch/>
        </p:blipFill>
        <p:spPr>
          <a:xfrm>
            <a:off x="396236" y="2209800"/>
            <a:ext cx="8747764" cy="4190999"/>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7"/>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t/>
            </a:r>
            <a:endParaRPr/>
          </a:p>
        </p:txBody>
      </p:sp>
      <p:sp>
        <p:nvSpPr>
          <p:cNvPr id="195" name="Google Shape;195;p27"/>
          <p:cNvSpPr txBox="1"/>
          <p:nvPr>
            <p:ph idx="1" type="body"/>
          </p:nvPr>
        </p:nvSpPr>
        <p:spPr>
          <a:xfrm>
            <a:off x="457200" y="3200400"/>
            <a:ext cx="8229600" cy="31242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u="sng"/>
              <a:t>Use:</a:t>
            </a:r>
            <a:endParaRPr/>
          </a:p>
          <a:p>
            <a:pPr indent="-274320" lvl="0" marL="274320" rtl="0" algn="l">
              <a:spcBef>
                <a:spcPts val="520"/>
              </a:spcBef>
              <a:spcAft>
                <a:spcPts val="0"/>
              </a:spcAft>
              <a:buSzPts val="2470"/>
              <a:buChar char="⚫"/>
            </a:pPr>
            <a:r>
              <a:rPr lang="en-US"/>
              <a:t>Methyl salicylate liniment is used for temporary relief of muscle or joint pain caused by strains, sprains, arthritis, bruising, or backaches.</a:t>
            </a:r>
            <a:endParaRPr/>
          </a:p>
          <a:p>
            <a:pPr indent="-274320" lvl="0" marL="274320" rtl="0" algn="l">
              <a:spcBef>
                <a:spcPts val="520"/>
              </a:spcBef>
              <a:spcAft>
                <a:spcPts val="0"/>
              </a:spcAft>
              <a:buSzPts val="2470"/>
              <a:buChar char="⚫"/>
            </a:pPr>
            <a:r>
              <a:rPr lang="en-US"/>
              <a:t>Apply to the affected skin two times daily for two weeks</a:t>
            </a:r>
            <a:endParaRPr/>
          </a:p>
        </p:txBody>
      </p:sp>
      <p:pic>
        <p:nvPicPr>
          <p:cNvPr id="196" name="Google Shape;196;p27"/>
          <p:cNvPicPr preferRelativeResize="0"/>
          <p:nvPr/>
        </p:nvPicPr>
        <p:blipFill rotWithShape="1">
          <a:blip r:embed="rId3">
            <a:alphaModFix/>
          </a:blip>
          <a:srcRect b="0" l="0" r="0" t="0"/>
          <a:stretch/>
        </p:blipFill>
        <p:spPr>
          <a:xfrm>
            <a:off x="228600" y="762000"/>
            <a:ext cx="8567057"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8"/>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t/>
            </a:r>
            <a:endParaRPr/>
          </a:p>
        </p:txBody>
      </p:sp>
      <p:sp>
        <p:nvSpPr>
          <p:cNvPr id="202" name="Google Shape;202;p28"/>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u="sng"/>
              <a:t>Notes:</a:t>
            </a:r>
            <a:endParaRPr/>
          </a:p>
          <a:p>
            <a:pPr indent="-274320" lvl="0" marL="274320" rtl="0" algn="l">
              <a:spcBef>
                <a:spcPts val="520"/>
              </a:spcBef>
              <a:spcAft>
                <a:spcPts val="0"/>
              </a:spcAft>
              <a:buSzPts val="2470"/>
              <a:buChar char="⚫"/>
            </a:pPr>
            <a:r>
              <a:rPr lang="en-US"/>
              <a:t>Do not apply to open wounds or irritated skin, and avoid getting the medicine on contact lenses, dentures, and other items that come into contact with sensitive areas of your body.</a:t>
            </a:r>
            <a:endParaRPr/>
          </a:p>
          <a:p>
            <a:pPr indent="-274320" lvl="0" marL="274320" rtl="0" algn="l">
              <a:spcBef>
                <a:spcPts val="520"/>
              </a:spcBef>
              <a:spcAft>
                <a:spcPts val="0"/>
              </a:spcAft>
              <a:buSzPts val="2470"/>
              <a:buChar char="⚫"/>
            </a:pPr>
            <a:r>
              <a:rPr lang="en-US"/>
              <a:t>Methyl salicylate topical can cause a cold or burning sensation, which is usually mild and should lessen over time. The liniment has a characteristic odor.</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9"/>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t/>
            </a:r>
            <a:endParaRPr/>
          </a:p>
        </p:txBody>
      </p:sp>
      <p:sp>
        <p:nvSpPr>
          <p:cNvPr id="208" name="Google Shape;208;p29"/>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lnSpcReduction="10000"/>
          </a:bodyPr>
          <a:lstStyle/>
          <a:p>
            <a:pPr indent="-274320" lvl="0" marL="274320" rtl="0" algn="l">
              <a:spcBef>
                <a:spcPts val="0"/>
              </a:spcBef>
              <a:spcAft>
                <a:spcPts val="0"/>
              </a:spcAft>
              <a:buSzPts val="2470"/>
              <a:buChar char="⚫"/>
            </a:pPr>
            <a:r>
              <a:rPr lang="en-US" u="sng"/>
              <a:t>Storage:</a:t>
            </a:r>
            <a:endParaRPr/>
          </a:p>
          <a:p>
            <a:pPr indent="-274320" lvl="0" marL="274320" rtl="0" algn="l">
              <a:spcBef>
                <a:spcPts val="520"/>
              </a:spcBef>
              <a:spcAft>
                <a:spcPts val="0"/>
              </a:spcAft>
              <a:buSzPts val="2470"/>
              <a:buChar char="⚫"/>
            </a:pPr>
            <a:r>
              <a:rPr lang="en-US"/>
              <a:t>Store in cool and dark place , in a  closed container , below 25 °C</a:t>
            </a:r>
            <a:endParaRPr/>
          </a:p>
          <a:p>
            <a:pPr indent="-274320" lvl="0" marL="274320" rtl="0" algn="l">
              <a:spcBef>
                <a:spcPts val="520"/>
              </a:spcBef>
              <a:spcAft>
                <a:spcPts val="0"/>
              </a:spcAft>
              <a:buSzPts val="2470"/>
              <a:buChar char="⚫"/>
            </a:pPr>
            <a:r>
              <a:rPr lang="en-US" u="sng"/>
              <a:t>Auxiliary label:</a:t>
            </a:r>
            <a:endParaRPr/>
          </a:p>
          <a:p>
            <a:pPr indent="-274320" lvl="0" marL="274320" rtl="0" algn="l">
              <a:spcBef>
                <a:spcPts val="520"/>
              </a:spcBef>
              <a:spcAft>
                <a:spcPts val="0"/>
              </a:spcAft>
              <a:buSzPts val="2470"/>
              <a:buChar char="⚫"/>
            </a:pPr>
            <a:r>
              <a:rPr lang="en-US"/>
              <a:t>For external use only.</a:t>
            </a:r>
            <a:endParaRPr/>
          </a:p>
          <a:p>
            <a:pPr indent="-274320" lvl="0" marL="274320" rtl="0" algn="l">
              <a:spcBef>
                <a:spcPts val="520"/>
              </a:spcBef>
              <a:spcAft>
                <a:spcPts val="0"/>
              </a:spcAft>
              <a:buSzPts val="2470"/>
              <a:buChar char="⚫"/>
            </a:pPr>
            <a:r>
              <a:rPr lang="en-US"/>
              <a:t>Avoid contact with eyes and broken skin.</a:t>
            </a:r>
            <a:endParaRPr/>
          </a:p>
          <a:p>
            <a:pPr indent="-274320" lvl="0" marL="274320" rtl="0" algn="l">
              <a:spcBef>
                <a:spcPts val="520"/>
              </a:spcBef>
              <a:spcAft>
                <a:spcPts val="0"/>
              </a:spcAft>
              <a:buSzPts val="2470"/>
              <a:buChar char="⚫"/>
            </a:pPr>
            <a:r>
              <a:rPr lang="en-US"/>
              <a:t>Shake well before use .</a:t>
            </a:r>
            <a:endParaRPr/>
          </a:p>
          <a:p>
            <a:pPr indent="-274320" lvl="0" marL="274320" rtl="0" algn="l">
              <a:spcBef>
                <a:spcPts val="520"/>
              </a:spcBef>
              <a:spcAft>
                <a:spcPts val="0"/>
              </a:spcAft>
              <a:buSzPts val="2470"/>
              <a:buChar char="⚫"/>
            </a:pPr>
            <a:r>
              <a:rPr lang="en-US"/>
              <a:t>keep away from children.</a:t>
            </a:r>
            <a:endParaRPr/>
          </a:p>
          <a:p>
            <a:pPr indent="0" lvl="0" marL="0" rtl="0" algn="l">
              <a:spcBef>
                <a:spcPts val="520"/>
              </a:spcBef>
              <a:spcAft>
                <a:spcPts val="0"/>
              </a:spcAft>
              <a:buSzPts val="2470"/>
              <a:buNone/>
            </a:pPr>
            <a:r>
              <a:t/>
            </a:r>
            <a:endParaRPr/>
          </a:p>
          <a:p>
            <a:pPr indent="-274320" lvl="0" marL="274320" rtl="0" algn="l">
              <a:spcBef>
                <a:spcPts val="520"/>
              </a:spcBef>
              <a:spcAft>
                <a:spcPts val="0"/>
              </a:spcAft>
              <a:buSzPts val="2470"/>
              <a:buChar char="⚫"/>
            </a:pPr>
            <a:r>
              <a:rPr lang="en-US" u="sng"/>
              <a:t>Expiry: </a:t>
            </a:r>
            <a:r>
              <a:rPr lang="en-US"/>
              <a:t> one month.</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6"/>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lang="en-US"/>
              <a:t>Emulsions</a:t>
            </a:r>
            <a:endParaRPr/>
          </a:p>
        </p:txBody>
      </p:sp>
      <p:sp>
        <p:nvSpPr>
          <p:cNvPr id="121" name="Google Shape;121;p16"/>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An emulsion is essentially a liquid preparation containing a mixture of oil and water that is rendered homogeneous by the addition of emulsifying agent (that ensures that the oil phase is finely dispersed throughout the water). </a:t>
            </a:r>
            <a:endParaRPr/>
          </a:p>
          <a:p>
            <a:pPr indent="-274320" lvl="0" marL="274320" rtl="0" algn="l">
              <a:spcBef>
                <a:spcPts val="520"/>
              </a:spcBef>
              <a:spcAft>
                <a:spcPts val="0"/>
              </a:spcAft>
              <a:buSzPts val="2470"/>
              <a:buChar char="⚫"/>
            </a:pPr>
            <a:r>
              <a:rPr lang="en-US"/>
              <a:t>O/W, W/O</a:t>
            </a:r>
            <a:endParaRPr/>
          </a:p>
        </p:txBody>
      </p:sp>
      <p:pic>
        <p:nvPicPr>
          <p:cNvPr descr="Image result for emulsion o/w w/o" id="122" name="Google Shape;122;p16"/>
          <p:cNvPicPr preferRelativeResize="0"/>
          <p:nvPr/>
        </p:nvPicPr>
        <p:blipFill rotWithShape="1">
          <a:blip r:embed="rId3">
            <a:alphaModFix/>
          </a:blip>
          <a:srcRect b="0" l="0" r="0" t="0"/>
          <a:stretch/>
        </p:blipFill>
        <p:spPr>
          <a:xfrm>
            <a:off x="4191000" y="3657600"/>
            <a:ext cx="3853431" cy="2895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7"/>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t/>
            </a:r>
            <a:endParaRPr/>
          </a:p>
        </p:txBody>
      </p:sp>
      <p:sp>
        <p:nvSpPr>
          <p:cNvPr id="128" name="Google Shape;128;p17"/>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70"/>
              <a:buChar char="⚫"/>
            </a:pPr>
            <a:r>
              <a:rPr lang="en-US"/>
              <a:t>Generally, all oral dose emulsions tend to be o/w, as the oily phase is usually less pleasant to take and more difficult to flavor.</a:t>
            </a:r>
            <a:endParaRPr/>
          </a:p>
          <a:p>
            <a:pPr indent="-274320" lvl="0" marL="274320" rtl="0" algn="l">
              <a:spcBef>
                <a:spcPts val="520"/>
              </a:spcBef>
              <a:spcAft>
                <a:spcPts val="0"/>
              </a:spcAft>
              <a:buSzPts val="2470"/>
              <a:buChar char="⚫"/>
            </a:pPr>
            <a:r>
              <a:rPr lang="en-US"/>
              <a:t> ‘Water in oil’ emulsions can be formed, but these tend to be those with external use.</a:t>
            </a:r>
            <a:endParaRPr/>
          </a:p>
          <a:p>
            <a:pPr indent="-274320" lvl="0" marL="274320" rtl="0" algn="l">
              <a:spcBef>
                <a:spcPts val="520"/>
              </a:spcBef>
              <a:spcAft>
                <a:spcPts val="0"/>
              </a:spcAft>
              <a:buSzPts val="2470"/>
              <a:buChar char="⚫"/>
            </a:pPr>
            <a:r>
              <a:rPr lang="en-US"/>
              <a:t>Lotions, creams, ointments (types of emulsions)</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8"/>
          <p:cNvSpPr txBox="1"/>
          <p:nvPr>
            <p:ph type="title"/>
          </p:nvPr>
        </p:nvSpPr>
        <p:spPr>
          <a:xfrm>
            <a:off x="457200" y="274638"/>
            <a:ext cx="8229600" cy="777875"/>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rgbClr val="0070C0"/>
              </a:buClr>
              <a:buSzPct val="100000"/>
              <a:buFont typeface="Calibri"/>
              <a:buNone/>
            </a:pPr>
            <a:r>
              <a:rPr lang="en-US">
                <a:solidFill>
                  <a:srgbClr val="0070C0"/>
                </a:solidFill>
              </a:rPr>
              <a:t>Purpose of Emulsions </a:t>
            </a:r>
            <a:endParaRPr/>
          </a:p>
        </p:txBody>
      </p:sp>
      <p:sp>
        <p:nvSpPr>
          <p:cNvPr id="134" name="Google Shape;134;p18"/>
          <p:cNvSpPr txBox="1"/>
          <p:nvPr>
            <p:ph idx="1" type="body"/>
          </p:nvPr>
        </p:nvSpPr>
        <p:spPr>
          <a:xfrm>
            <a:off x="539750" y="1268413"/>
            <a:ext cx="8229600" cy="5113337"/>
          </a:xfrm>
          <a:prstGeom prst="rect">
            <a:avLst/>
          </a:prstGeom>
          <a:noFill/>
          <a:ln>
            <a:noFill/>
          </a:ln>
        </p:spPr>
        <p:txBody>
          <a:bodyPr anchorCtr="0" anchor="t" bIns="45700" lIns="91425" spcFirstLastPara="1" rIns="91425" wrap="square" tIns="45700">
            <a:normAutofit fontScale="92500" lnSpcReduction="10000"/>
          </a:bodyPr>
          <a:lstStyle/>
          <a:p>
            <a:pPr indent="-274320" lvl="0" marL="274320" rtl="0" algn="l">
              <a:spcBef>
                <a:spcPts val="0"/>
              </a:spcBef>
              <a:spcAft>
                <a:spcPts val="0"/>
              </a:spcAft>
              <a:buSzPct val="95000"/>
              <a:buChar char="⚫"/>
            </a:pPr>
            <a:r>
              <a:rPr b="1" lang="en-US"/>
              <a:t>The process of emulsification enables the pharmacist to prepare relatively stable and homogeneous mixtures of two immiscible liquids.</a:t>
            </a:r>
            <a:endParaRPr/>
          </a:p>
          <a:p>
            <a:pPr indent="-274320" lvl="0" marL="274320" rtl="0" algn="l">
              <a:spcBef>
                <a:spcPts val="481"/>
              </a:spcBef>
              <a:spcAft>
                <a:spcPts val="0"/>
              </a:spcAft>
              <a:buSzPct val="95000"/>
              <a:buChar char="⚫"/>
            </a:pPr>
            <a:r>
              <a:rPr b="1" lang="en-US"/>
              <a:t>It permits the administration of a liquid drug in the form of minute globules rather than in bulk. The reduced particle  size of the oil globules may render the oil more digestible and more readily absorbed.</a:t>
            </a:r>
            <a:endParaRPr/>
          </a:p>
          <a:p>
            <a:pPr indent="-274320" lvl="0" marL="274320" rtl="0" algn="l">
              <a:spcBef>
                <a:spcPts val="481"/>
              </a:spcBef>
              <a:spcAft>
                <a:spcPts val="0"/>
              </a:spcAft>
              <a:buSzPct val="95000"/>
              <a:buChar char="⚫"/>
            </a:pPr>
            <a:r>
              <a:rPr b="1" lang="en-US"/>
              <a:t>Syrups of o/w emulsions may be used to mask taste</a:t>
            </a:r>
            <a:endParaRPr/>
          </a:p>
          <a:p>
            <a:pPr indent="-274320" lvl="0" marL="274320" rtl="0" algn="l">
              <a:spcBef>
                <a:spcPts val="481"/>
              </a:spcBef>
              <a:spcAft>
                <a:spcPts val="0"/>
              </a:spcAft>
              <a:buSzPct val="95000"/>
              <a:buChar char="⚫"/>
            </a:pPr>
            <a:r>
              <a:rPr lang="en-US"/>
              <a:t>Medicinal agents that irritate the skin generally are less irritating in the internal phase of an emulsified topical preparation than in the external phase, from which direct contact with the skin is more prevalent</a:t>
            </a:r>
            <a:endParaRPr/>
          </a:p>
          <a:p>
            <a:pPr indent="-274320" lvl="0" marL="274320" rtl="0" algn="l">
              <a:spcBef>
                <a:spcPts val="481"/>
              </a:spcBef>
              <a:spcAft>
                <a:spcPts val="0"/>
              </a:spcAft>
              <a:buSzPct val="95000"/>
              <a:buChar char="⚫"/>
            </a:pPr>
            <a:r>
              <a:rPr lang="en-US"/>
              <a:t>A w/o emulsion is also more softening to the skin, because it resists drying and removal by contact with water</a:t>
            </a:r>
            <a:endParaRPr b="1"/>
          </a:p>
          <a:p>
            <a:pPr indent="-129238" lvl="0" marL="274320" rtl="0" algn="l">
              <a:spcBef>
                <a:spcPts val="481"/>
              </a:spcBef>
              <a:spcAft>
                <a:spcPts val="0"/>
              </a:spcAft>
              <a:buSzPct val="95000"/>
              <a:buNone/>
            </a:pPr>
            <a:r>
              <a:t/>
            </a:r>
            <a:endParaRPr b="1"/>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pic>
        <p:nvPicPr>
          <p:cNvPr id="139" name="Google Shape;139;p19"/>
          <p:cNvPicPr preferRelativeResize="0"/>
          <p:nvPr/>
        </p:nvPicPr>
        <p:blipFill rotWithShape="1">
          <a:blip r:embed="rId3">
            <a:alphaModFix/>
          </a:blip>
          <a:srcRect b="0" l="0" r="0" t="0"/>
          <a:stretch/>
        </p:blipFill>
        <p:spPr>
          <a:xfrm>
            <a:off x="2133600" y="685800"/>
            <a:ext cx="4705350" cy="3714750"/>
          </a:xfrm>
          <a:prstGeom prst="rect">
            <a:avLst/>
          </a:prstGeom>
          <a:noFill/>
          <a:ln>
            <a:noFill/>
          </a:ln>
        </p:spPr>
      </p:pic>
      <p:sp>
        <p:nvSpPr>
          <p:cNvPr id="140" name="Google Shape;140;p19"/>
          <p:cNvSpPr txBox="1"/>
          <p:nvPr>
            <p:ph type="title"/>
          </p:nvPr>
        </p:nvSpPr>
        <p:spPr>
          <a:xfrm>
            <a:off x="457200" y="228600"/>
            <a:ext cx="8229600" cy="667512"/>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b="1" i="1" lang="en-US"/>
              <a:t>Mineral Oil Emulsion</a:t>
            </a:r>
            <a:endParaRPr/>
          </a:p>
        </p:txBody>
      </p:sp>
      <p:sp>
        <p:nvSpPr>
          <p:cNvPr id="141" name="Google Shape;141;p19"/>
          <p:cNvSpPr txBox="1"/>
          <p:nvPr>
            <p:ph idx="1" type="body"/>
          </p:nvPr>
        </p:nvSpPr>
        <p:spPr>
          <a:xfrm>
            <a:off x="457200" y="3962400"/>
            <a:ext cx="8229600" cy="2362200"/>
          </a:xfrm>
          <a:prstGeom prst="rect">
            <a:avLst/>
          </a:prstGeom>
          <a:noFill/>
          <a:ln>
            <a:noFill/>
          </a:ln>
        </p:spPr>
        <p:txBody>
          <a:bodyPr anchorCtr="0" anchor="t" bIns="45700" lIns="91425" spcFirstLastPara="1" rIns="91425" wrap="square" tIns="45700">
            <a:normAutofit/>
          </a:bodyPr>
          <a:lstStyle/>
          <a:p>
            <a:pPr indent="-117475" lvl="0" marL="274320" rtl="0" algn="l">
              <a:spcBef>
                <a:spcPts val="0"/>
              </a:spcBef>
              <a:spcAft>
                <a:spcPts val="0"/>
              </a:spcAft>
              <a:buSzPts val="247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0"/>
          <p:cNvSpPr txBox="1"/>
          <p:nvPr>
            <p:ph type="title"/>
          </p:nvPr>
        </p:nvSpPr>
        <p:spPr>
          <a:xfrm>
            <a:off x="457200" y="1143000"/>
            <a:ext cx="4724400" cy="704088"/>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lang="en-US" u="sng"/>
              <a:t>Procedure:</a:t>
            </a:r>
            <a:endParaRPr/>
          </a:p>
        </p:txBody>
      </p:sp>
      <p:pic>
        <p:nvPicPr>
          <p:cNvPr id="148" name="Google Shape;148;p20"/>
          <p:cNvPicPr preferRelativeResize="0"/>
          <p:nvPr/>
        </p:nvPicPr>
        <p:blipFill rotWithShape="1">
          <a:blip r:embed="rId3">
            <a:alphaModFix/>
          </a:blip>
          <a:srcRect b="0" l="0" r="0" t="0"/>
          <a:stretch/>
        </p:blipFill>
        <p:spPr>
          <a:xfrm>
            <a:off x="5181600" y="0"/>
            <a:ext cx="3962400" cy="2343150"/>
          </a:xfrm>
          <a:prstGeom prst="rect">
            <a:avLst/>
          </a:prstGeom>
          <a:noFill/>
          <a:ln>
            <a:noFill/>
          </a:ln>
        </p:spPr>
      </p:pic>
      <p:sp>
        <p:nvSpPr>
          <p:cNvPr id="149" name="Google Shape;149;p20"/>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fontScale="92500" lnSpcReduction="10000"/>
          </a:bodyPr>
          <a:lstStyle/>
          <a:p>
            <a:pPr indent="-274320" lvl="0" marL="274320" rtl="0" algn="l">
              <a:spcBef>
                <a:spcPts val="0"/>
              </a:spcBef>
              <a:spcAft>
                <a:spcPts val="0"/>
              </a:spcAft>
              <a:buSzPct val="95000"/>
              <a:buChar char="⚫"/>
            </a:pPr>
            <a:r>
              <a:rPr lang="en-US"/>
              <a:t>Mix mineral oil with acacia in a dry mortar.</a:t>
            </a:r>
            <a:endParaRPr/>
          </a:p>
          <a:p>
            <a:pPr indent="-274320" lvl="0" marL="274320" rtl="0" algn="l">
              <a:spcBef>
                <a:spcPts val="481"/>
              </a:spcBef>
              <a:spcAft>
                <a:spcPts val="0"/>
              </a:spcAft>
              <a:buSzPct val="95000"/>
              <a:buChar char="⚫"/>
            </a:pPr>
            <a:r>
              <a:rPr lang="en-US"/>
              <a:t>Add 25 ml of water all at once and emulsify the mixture (by strong rapid trituration using a pestle) until a smooth, creamy mass which produce a clicking sound is obtained (primary emulsion).</a:t>
            </a:r>
            <a:endParaRPr/>
          </a:p>
          <a:p>
            <a:pPr indent="-274320" lvl="0" marL="274320" rtl="0" algn="l">
              <a:spcBef>
                <a:spcPts val="481"/>
              </a:spcBef>
              <a:spcAft>
                <a:spcPts val="0"/>
              </a:spcAft>
              <a:buSzPct val="95000"/>
              <a:buChar char="⚫"/>
            </a:pPr>
            <a:r>
              <a:rPr lang="en-US"/>
              <a:t>Dissolve vanillin in alcohol, and then add to a mixture of syrup and 2ml water.</a:t>
            </a:r>
            <a:endParaRPr/>
          </a:p>
          <a:p>
            <a:pPr indent="-274320" lvl="0" marL="274320" rtl="0" algn="l">
              <a:spcBef>
                <a:spcPts val="481"/>
              </a:spcBef>
              <a:spcAft>
                <a:spcPts val="0"/>
              </a:spcAft>
              <a:buSzPct val="95000"/>
              <a:buChar char="⚫"/>
            </a:pPr>
            <a:r>
              <a:rPr lang="en-US"/>
              <a:t>Add the mixture in step #3 to the primary emulsion. The addition should be gradual, in divided portions and trituration is performed after each addition.</a:t>
            </a:r>
            <a:endParaRPr/>
          </a:p>
          <a:p>
            <a:pPr indent="-274320" lvl="0" marL="274320" rtl="0" algn="l">
              <a:spcBef>
                <a:spcPts val="481"/>
              </a:spcBef>
              <a:spcAft>
                <a:spcPts val="0"/>
              </a:spcAft>
              <a:buSzPct val="95000"/>
              <a:buChar char="⚫"/>
            </a:pPr>
            <a:r>
              <a:rPr lang="en-US"/>
              <a:t>Transfer to a cylinder and adjust to volume with water, and mix.</a:t>
            </a:r>
            <a:endParaRPr/>
          </a:p>
          <a:p>
            <a:pPr indent="-129238" lvl="0" marL="274320" rtl="0" algn="l">
              <a:spcBef>
                <a:spcPts val="481"/>
              </a:spcBef>
              <a:spcAft>
                <a:spcPts val="0"/>
              </a:spcAft>
              <a:buSzPct val="950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1"/>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t/>
            </a:r>
            <a:endParaRPr/>
          </a:p>
        </p:txBody>
      </p:sp>
      <p:sp>
        <p:nvSpPr>
          <p:cNvPr id="155" name="Google Shape;155;p2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117475" lvl="0" marL="274320" rtl="0" algn="l">
              <a:spcBef>
                <a:spcPts val="0"/>
              </a:spcBef>
              <a:spcAft>
                <a:spcPts val="0"/>
              </a:spcAft>
              <a:buSzPts val="2470"/>
              <a:buNone/>
            </a:pPr>
            <a:r>
              <a:t/>
            </a:r>
            <a:endParaRPr/>
          </a:p>
        </p:txBody>
      </p:sp>
      <p:pic>
        <p:nvPicPr>
          <p:cNvPr id="156" name="Google Shape;156;p21"/>
          <p:cNvPicPr preferRelativeResize="0"/>
          <p:nvPr/>
        </p:nvPicPr>
        <p:blipFill rotWithShape="1">
          <a:blip r:embed="rId3">
            <a:alphaModFix/>
          </a:blip>
          <a:srcRect b="0" l="0" r="0" t="0"/>
          <a:stretch/>
        </p:blipFill>
        <p:spPr>
          <a:xfrm>
            <a:off x="230921" y="1080474"/>
            <a:ext cx="8913079" cy="406778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2"/>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lang="en-US" u="sng"/>
              <a:t>Uses:</a:t>
            </a:r>
            <a:endParaRPr/>
          </a:p>
        </p:txBody>
      </p:sp>
      <p:sp>
        <p:nvSpPr>
          <p:cNvPr id="163" name="Google Shape;163;p22"/>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fontScale="92500" lnSpcReduction="10000"/>
          </a:bodyPr>
          <a:lstStyle/>
          <a:p>
            <a:pPr indent="-274320" lvl="0" marL="274320" rtl="0" algn="l">
              <a:spcBef>
                <a:spcPts val="0"/>
              </a:spcBef>
              <a:spcAft>
                <a:spcPts val="0"/>
              </a:spcAft>
              <a:buSzPct val="95000"/>
              <a:buChar char="⚫"/>
            </a:pPr>
            <a:r>
              <a:rPr lang="en-US"/>
              <a:t>This emulsion is used as a laxative. Liquid paraffin acts as a lubricant to keep the stool soft. It is employed in cases of chronic constipation, especially in presence of hemorrhoids.</a:t>
            </a:r>
            <a:endParaRPr/>
          </a:p>
          <a:p>
            <a:pPr indent="-274320" lvl="0" marL="274320" rtl="0" algn="l">
              <a:spcBef>
                <a:spcPts val="481"/>
              </a:spcBef>
              <a:spcAft>
                <a:spcPts val="0"/>
              </a:spcAft>
              <a:buSzPct val="95000"/>
              <a:buChar char="⚫"/>
            </a:pPr>
            <a:r>
              <a:rPr lang="en-US"/>
              <a:t>The mixture should not be taken within 30 min of meal times and preferably on an empty stomach</a:t>
            </a:r>
            <a:endParaRPr/>
          </a:p>
          <a:p>
            <a:pPr indent="-274320" lvl="0" marL="274320" rtl="0" algn="l">
              <a:spcBef>
                <a:spcPts val="481"/>
              </a:spcBef>
              <a:spcAft>
                <a:spcPts val="0"/>
              </a:spcAft>
              <a:buSzPct val="95000"/>
              <a:buChar char="⚫"/>
            </a:pPr>
            <a:r>
              <a:rPr lang="en-US" u="sng"/>
              <a:t>Auxiliary label:</a:t>
            </a:r>
            <a:endParaRPr/>
          </a:p>
          <a:p>
            <a:pPr indent="-274320" lvl="0" marL="274320" rtl="0" algn="l">
              <a:spcBef>
                <a:spcPts val="481"/>
              </a:spcBef>
              <a:spcAft>
                <a:spcPts val="0"/>
              </a:spcAft>
              <a:buSzPct val="95000"/>
              <a:buChar char="⚫"/>
            </a:pPr>
            <a:r>
              <a:rPr lang="en-US"/>
              <a:t>Keep out of reach of children.</a:t>
            </a:r>
            <a:endParaRPr/>
          </a:p>
          <a:p>
            <a:pPr indent="-274320" lvl="0" marL="274320" rtl="0" algn="l">
              <a:spcBef>
                <a:spcPts val="481"/>
              </a:spcBef>
              <a:spcAft>
                <a:spcPts val="0"/>
              </a:spcAft>
              <a:buSzPct val="95000"/>
              <a:buChar char="⚫"/>
            </a:pPr>
            <a:r>
              <a:rPr lang="en-US"/>
              <a:t>Store at room temperature.</a:t>
            </a:r>
            <a:endParaRPr/>
          </a:p>
          <a:p>
            <a:pPr indent="-274320" lvl="0" marL="274320" rtl="0" algn="l">
              <a:spcBef>
                <a:spcPts val="481"/>
              </a:spcBef>
              <a:spcAft>
                <a:spcPts val="0"/>
              </a:spcAft>
              <a:buSzPct val="95000"/>
              <a:buChar char="⚫"/>
            </a:pPr>
            <a:r>
              <a:rPr lang="en-US"/>
              <a:t>Don’t freeze.</a:t>
            </a:r>
            <a:endParaRPr/>
          </a:p>
          <a:p>
            <a:pPr indent="-274320" lvl="0" marL="274320" rtl="0" algn="l">
              <a:spcBef>
                <a:spcPts val="481"/>
              </a:spcBef>
              <a:spcAft>
                <a:spcPts val="0"/>
              </a:spcAft>
              <a:buSzPct val="95000"/>
              <a:buChar char="⚫"/>
            </a:pPr>
            <a:r>
              <a:rPr lang="en-US" u="sng"/>
              <a:t>Expiry: </a:t>
            </a:r>
            <a:r>
              <a:rPr lang="en-US"/>
              <a:t> 1 month</a:t>
            </a:r>
            <a:endParaRPr/>
          </a:p>
        </p:txBody>
      </p:sp>
      <p:sp>
        <p:nvSpPr>
          <p:cNvPr id="164" name="Google Shape;164;p22"/>
          <p:cNvSpPr/>
          <p:nvPr/>
        </p:nvSpPr>
        <p:spPr>
          <a:xfrm>
            <a:off x="4343400" y="5410200"/>
            <a:ext cx="4572000" cy="923330"/>
          </a:xfrm>
          <a:prstGeom prst="rect">
            <a:avLst/>
          </a:prstGeom>
          <a:solidFill>
            <a:schemeClr val="lt1"/>
          </a:solidFill>
          <a:ln cap="flat" cmpd="sng" w="25400">
            <a:solidFill>
              <a:schemeClr val="accent6"/>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onstantia"/>
                <a:ea typeface="Constantia"/>
                <a:cs typeface="Constantia"/>
                <a:sym typeface="Constantia"/>
              </a:rPr>
              <a:t>Avoid prolonged use, There may be interference with the absorption of fat soluble vitamins.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3"/>
          <p:cNvSpPr txBox="1"/>
          <p:nvPr>
            <p:ph type="title"/>
          </p:nvPr>
        </p:nvSpPr>
        <p:spPr>
          <a:xfrm>
            <a:off x="418278" y="-5255"/>
            <a:ext cx="8229600" cy="1143000"/>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00000"/>
              <a:buFont typeface="Calibri"/>
              <a:buNone/>
            </a:pPr>
            <a:r>
              <a:rPr lang="en-US"/>
              <a:t>Experiment 6.1-B:Basic Emulsion</a:t>
            </a:r>
            <a:endParaRPr/>
          </a:p>
        </p:txBody>
      </p:sp>
      <p:sp>
        <p:nvSpPr>
          <p:cNvPr id="170" name="Google Shape;170;p23"/>
          <p:cNvSpPr txBox="1"/>
          <p:nvPr>
            <p:ph idx="1" type="body"/>
          </p:nvPr>
        </p:nvSpPr>
        <p:spPr>
          <a:xfrm>
            <a:off x="457200" y="4267200"/>
            <a:ext cx="8229600" cy="2057400"/>
          </a:xfrm>
          <a:prstGeom prst="rect">
            <a:avLst/>
          </a:prstGeom>
          <a:noFill/>
          <a:ln>
            <a:noFill/>
          </a:ln>
        </p:spPr>
        <p:txBody>
          <a:bodyPr anchorCtr="0" anchor="t" bIns="45700" lIns="91425" spcFirstLastPara="1" rIns="91425" wrap="square" tIns="45700">
            <a:normAutofit lnSpcReduction="10000"/>
          </a:bodyPr>
          <a:lstStyle/>
          <a:p>
            <a:pPr indent="-274320" lvl="0" marL="274320" rtl="0" algn="l">
              <a:spcBef>
                <a:spcPts val="0"/>
              </a:spcBef>
              <a:spcAft>
                <a:spcPts val="0"/>
              </a:spcAft>
              <a:buSzPts val="2470"/>
              <a:buChar char="⚫"/>
            </a:pPr>
            <a:r>
              <a:rPr lang="en-US"/>
              <a:t>Knowing that the</a:t>
            </a:r>
            <a:endParaRPr/>
          </a:p>
          <a:p>
            <a:pPr indent="-274320" lvl="0" marL="274320" rtl="0" algn="l">
              <a:spcBef>
                <a:spcPts val="520"/>
              </a:spcBef>
              <a:spcAft>
                <a:spcPts val="0"/>
              </a:spcAft>
              <a:buSzPts val="2470"/>
              <a:buChar char="⚫"/>
            </a:pPr>
            <a:r>
              <a:rPr lang="en-US"/>
              <a:t>1- Required HLB values of the first three ingredients are respectively 12, 10 and 15 for an o/w emulsion</a:t>
            </a:r>
            <a:endParaRPr/>
          </a:p>
          <a:p>
            <a:pPr indent="-274320" lvl="0" marL="274320" rtl="0" algn="l">
              <a:spcBef>
                <a:spcPts val="520"/>
              </a:spcBef>
              <a:spcAft>
                <a:spcPts val="0"/>
              </a:spcAft>
              <a:buSzPts val="2470"/>
              <a:buChar char="⚫"/>
            </a:pPr>
            <a:r>
              <a:rPr lang="en-US"/>
              <a:t>2- (Span 20 has HLB value = 8.6 ) and polysorbate 80 (HLB value = 15 )is to be used as the emulgent blend</a:t>
            </a:r>
            <a:endParaRPr/>
          </a:p>
        </p:txBody>
      </p:sp>
      <p:pic>
        <p:nvPicPr>
          <p:cNvPr id="171" name="Google Shape;171;p23"/>
          <p:cNvPicPr preferRelativeResize="0"/>
          <p:nvPr/>
        </p:nvPicPr>
        <p:blipFill rotWithShape="1">
          <a:blip r:embed="rId3">
            <a:alphaModFix/>
          </a:blip>
          <a:srcRect b="0" l="0" r="0" t="0"/>
          <a:stretch/>
        </p:blipFill>
        <p:spPr>
          <a:xfrm>
            <a:off x="3657600" y="1295400"/>
            <a:ext cx="5100637" cy="3181350"/>
          </a:xfrm>
          <a:prstGeom prst="rect">
            <a:avLst/>
          </a:prstGeom>
          <a:noFill/>
          <a:ln>
            <a:noFill/>
          </a:ln>
          <a:effectLst>
            <a:outerShdw blurRad="292100" rotWithShape="0" algn="tl" dir="2700000" dist="139700">
              <a:srgbClr val="333333">
                <a:alpha val="64705"/>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