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  <p:sldMasterId id="214748366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y="6858000" cx="9144000"/>
  <p:notesSz cx="6858000" cy="9144000"/>
  <p:embeddedFontLst>
    <p:embeddedFont>
      <p:font typeface="Constantia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F9AF679-B32D-45E3-9B62-4A7CC3E356E6}">
  <a:tblStyle styleId="{AF9AF679-B32D-45E3-9B62-4A7CC3E356E6}" styleName="Table_0">
    <a:wholeTbl>
      <a:tcTxStyle b="off" i="off">
        <a:font>
          <a:latin typeface="Constantia"/>
          <a:ea typeface="Constantia"/>
          <a:cs typeface="Constantia"/>
        </a:font>
        <a:schemeClr val="dk1"/>
      </a:tcTxStyle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6">
              <a:alpha val="40000"/>
            </a:schemeClr>
          </a:solidFill>
        </a:fill>
      </a:tcStyle>
    </a:band1H>
    <a:band2H>
      <a:tcTxStyle/>
    </a:band2H>
    <a:band1V>
      <a:tcTxStyle/>
      <a:tcStyle>
        <a:tcBdr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TxStyle/>
    </a:band2V>
    <a:lastCol>
      <a:tcTxStyle b="on" i="off"/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lastCol>
    <a:firstCol>
      <a:tcTxStyle b="on" i="off"/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firstCol>
    <a:lastRow>
      <a:tcTxStyle b="on" i="off"/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6"/>
          </a:solidFill>
        </a:fill>
      </a:tcStyle>
    </a:firstRow>
    <a:neCell>
      <a:tcTxStyle/>
    </a:neCell>
    <a:nwCell>
      <a:tcTxStyle/>
    </a:nwCell>
  </a:tblStyle>
  <a:tblStyle styleId="{3D9097F9-7D18-4FB4-9A05-7FA733579C62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A7FE00A4-25AE-4541-8F59-78E698951C14}" styleName="Table_2">
    <a:wholeTbl>
      <a:tcTxStyle b="off" i="off">
        <a:font>
          <a:latin typeface="Constantia"/>
          <a:ea typeface="Constantia"/>
          <a:cs typeface="Constantia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dk1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dk1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font" Target="fonts/Constantia-bold.fntdata"/><Relationship Id="rId23" Type="http://schemas.openxmlformats.org/officeDocument/2006/relationships/font" Target="fonts/Constanti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font" Target="fonts/Constantia-boldItalic.fntdata"/><Relationship Id="rId25" Type="http://schemas.openxmlformats.org/officeDocument/2006/relationships/font" Target="fonts/Constantia-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youtube.com/watch?v=vFkcAJBGXek" TargetMode="External"/><Relationship Id="rId4" Type="http://schemas.openxmlformats.org/officeDocument/2006/relationships/hyperlink" Target="https://www.youtube.com/watch?v=vFkcAJBGXek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ct val="100000"/>
              <a:buFont typeface="Calibri"/>
              <a:buNone/>
            </a:pPr>
            <a:r>
              <a:rPr b="1" lang="en-US"/>
              <a:t>Lab7 . The Compounding and Dispensing of Creams and ointments</a:t>
            </a:r>
            <a:endParaRPr/>
          </a:p>
        </p:txBody>
      </p:sp>
      <p:sp>
        <p:nvSpPr>
          <p:cNvPr id="111" name="Google Shape;111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None/>
            </a:pPr>
            <a:r>
              <a:rPr i="1" lang="en-US" sz="2400"/>
              <a:t>Experiment 7.1: Salicylic Acid and Sulphur Cream BP 20 g</a:t>
            </a:r>
            <a:br>
              <a:rPr b="1" lang="en-US" sz="2400"/>
            </a:br>
            <a:r>
              <a:rPr i="1" lang="en-US" sz="2400" u="sng"/>
              <a:t>Formula (prepare 100g)</a:t>
            </a:r>
            <a:endParaRPr sz="2400"/>
          </a:p>
        </p:txBody>
      </p:sp>
      <p:graphicFrame>
        <p:nvGraphicFramePr>
          <p:cNvPr id="168" name="Google Shape;168;p24"/>
          <p:cNvGraphicFramePr/>
          <p:nvPr/>
        </p:nvGraphicFramePr>
        <p:xfrm>
          <a:off x="609600" y="2133600"/>
          <a:ext cx="3000000" cy="3000000"/>
        </p:xfrm>
        <a:graphic>
          <a:graphicData uri="http://schemas.openxmlformats.org/drawingml/2006/table">
            <a:tbl>
              <a:tblPr>
                <a:gradFill>
                  <a:gsLst>
                    <a:gs pos="0">
                      <a:srgbClr val="C8DF94"/>
                    </a:gs>
                    <a:gs pos="43000">
                      <a:srgbClr val="E0F1BD"/>
                    </a:gs>
                    <a:gs pos="93000">
                      <a:srgbClr val="F4F9EB"/>
                    </a:gs>
                    <a:gs pos="100000">
                      <a:srgbClr val="FBFDF8"/>
                    </a:gs>
                  </a:gsLst>
                  <a:path path="circle">
                    <a:fillToRect b="50%" l="50%" r="50%" t="50%"/>
                  </a:path>
                  <a:tileRect/>
                </a:gradFill>
                <a:tableStyleId>{AF9AF679-B32D-45E3-9B62-4A7CC3E356E6}</a:tableStyleId>
              </a:tblPr>
              <a:tblGrid>
                <a:gridCol w="3314700"/>
                <a:gridCol w="3314700"/>
              </a:tblGrid>
              <a:tr h="361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Ingredient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Quantity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61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Salicylic Acid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20 g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61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Precipitated Sulfur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20 g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61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Aqueous Cream BP **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960 g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5"/>
          <p:cNvSpPr txBox="1"/>
          <p:nvPr>
            <p:ph type="title"/>
          </p:nvPr>
        </p:nvSpPr>
        <p:spPr>
          <a:xfrm>
            <a:off x="457200" y="704088"/>
            <a:ext cx="8229600" cy="8199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i="1" lang="en-US" u="sng"/>
              <a:t>Method :</a:t>
            </a:r>
            <a:endParaRPr/>
          </a:p>
        </p:txBody>
      </p:sp>
      <p:sp>
        <p:nvSpPr>
          <p:cNvPr id="174" name="Google Shape;174;p25"/>
          <p:cNvSpPr txBox="1"/>
          <p:nvPr>
            <p:ph idx="1" type="body"/>
          </p:nvPr>
        </p:nvSpPr>
        <p:spPr>
          <a:xfrm>
            <a:off x="381000" y="144780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 Weigh the calculated quantity of salicylic Acid and of precipitated sulphur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salicylic acid to a glass mortar and grind with a pestle.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Add  sulfur  to the Salicylic Acid  in the glass mortar and continue mixing with a pestle until a smooth, well  mixed powder is formed.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the powder to a glass tile.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Weigh the calculated quantity of Aqueous Cream BP **on a Class II or electronic balance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the Aqueous Cream BP to the glass tile and triturate with the mixture to produce a smooth product.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the product to a suitable container and label it</a:t>
            </a:r>
            <a:endParaRPr/>
          </a:p>
        </p:txBody>
      </p:sp>
      <p:sp>
        <p:nvSpPr>
          <p:cNvPr id="175" name="Google Shape;175;p25">
            <a:hlinkClick r:id="rId3"/>
          </p:cNvPr>
          <p:cNvSpPr/>
          <p:nvPr/>
        </p:nvSpPr>
        <p:spPr>
          <a:xfrm>
            <a:off x="914400" y="5943600"/>
            <a:ext cx="52578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hlink"/>
                </a:solidFill>
                <a:latin typeface="Constantia"/>
                <a:ea typeface="Constantia"/>
                <a:cs typeface="Constantia"/>
                <a:sym typeface="Constantia"/>
                <a:hlinkClick r:id="rId4"/>
              </a:rPr>
              <a:t>https://www.youtube.com/watch?v=vFkcAJBGXek</a:t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" name="Google Shape;180;p26"/>
          <p:cNvGraphicFramePr/>
          <p:nvPr/>
        </p:nvGraphicFramePr>
        <p:xfrm>
          <a:off x="60960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{3D9097F9-7D18-4FB4-9A05-7FA733579C62}</a:tableStyleId>
              </a:tblPr>
              <a:tblGrid>
                <a:gridCol w="3653800"/>
                <a:gridCol w="3653800"/>
              </a:tblGrid>
              <a:tr h="582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sng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Ingredient</a:t>
                      </a:r>
                      <a:endParaRPr b="1" sz="2000" u="sng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sng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Role</a:t>
                      </a:r>
                      <a:endParaRPr b="1" sz="2000" u="sng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2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Salicylic Acid</a:t>
                      </a:r>
                      <a:endParaRPr b="1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Keratolytic  agent</a:t>
                      </a:r>
                      <a:endParaRPr b="1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2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Precipitated Sulfur</a:t>
                      </a:r>
                      <a:endParaRPr b="1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Scabicide, Acne, fungus</a:t>
                      </a:r>
                      <a:endParaRPr b="1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2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Aqueous Cream BP</a:t>
                      </a:r>
                      <a:endParaRPr b="1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Base</a:t>
                      </a:r>
                      <a:endParaRPr b="1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81" name="Google Shape;181;p26"/>
          <p:cNvSpPr/>
          <p:nvPr/>
        </p:nvSpPr>
        <p:spPr>
          <a:xfrm>
            <a:off x="685800" y="2898576"/>
            <a:ext cx="6553200" cy="317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000"/>
              <a:buFont typeface="Times New Roman"/>
              <a:buNone/>
            </a:pPr>
            <a:r>
              <a:rPr b="0" i="1" lang="en-US" sz="2000" u="sng" cap="none" strike="noStrike">
                <a:solidFill>
                  <a:srgbClr val="231F2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Uses 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2000"/>
              <a:buFont typeface="Times New Roman"/>
              <a:buNone/>
            </a:pPr>
            <a:r>
              <a:rPr b="0" i="0" lang="en-US" sz="2000" u="none" cap="none" strike="noStrike">
                <a:solidFill>
                  <a:srgbClr val="231F2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cream is used for treatment of acne and some other skin disorders ,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Storage conditions </a:t>
            </a:r>
            <a:r>
              <a:rPr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 Stored in a tightly closed  container 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At controlled room temperature 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 </a:t>
            </a:r>
            <a:r>
              <a:rPr lang="en-US" sz="20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Auxiliary label 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 For external use only.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Keep away from reach of children 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Store at room temperature 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6"/>
          <p:cNvSpPr/>
          <p:nvPr/>
        </p:nvSpPr>
        <p:spPr>
          <a:xfrm>
            <a:off x="2895600" y="2438400"/>
            <a:ext cx="4572000" cy="584775"/>
          </a:xfrm>
          <a:prstGeom prst="rect">
            <a:avLst/>
          </a:prstGeom>
          <a:gradFill>
            <a:gsLst>
              <a:gs pos="0">
                <a:srgbClr val="88EAC1"/>
              </a:gs>
              <a:gs pos="43000">
                <a:srgbClr val="B7F7DB"/>
              </a:gs>
              <a:gs pos="93000">
                <a:srgbClr val="E9FCF3"/>
              </a:gs>
              <a:gs pos="100000">
                <a:srgbClr val="F6FFFB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089971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ctr" dir="5400000" dist="381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600"/>
              <a:buFont typeface="Times New Roman"/>
              <a:buNone/>
            </a:pPr>
            <a:r>
              <a:rPr b="0" i="0" lang="en-US" sz="1600" u="none" cap="none" strike="noStrike">
                <a:solidFill>
                  <a:srgbClr val="231F2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Note: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Avoid inhaling the fumes from this product</a:t>
            </a:r>
            <a:r>
              <a:rPr b="0" i="0" lang="en-US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i="1" lang="en-US"/>
              <a:t>Experiment 7.2 : Zinc cream BP</a:t>
            </a:r>
            <a:endParaRPr/>
          </a:p>
        </p:txBody>
      </p:sp>
      <p:graphicFrame>
        <p:nvGraphicFramePr>
          <p:cNvPr id="188" name="Google Shape;188;p27"/>
          <p:cNvGraphicFramePr/>
          <p:nvPr/>
        </p:nvGraphicFramePr>
        <p:xfrm>
          <a:off x="685800" y="1981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{A7FE00A4-25AE-4541-8F59-78E698951C14}</a:tableStyleId>
              </a:tblPr>
              <a:tblGrid>
                <a:gridCol w="2817500"/>
                <a:gridCol w="2806075"/>
              </a:tblGrid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Ingredient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Quantity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Zinc Oxide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320 g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Calcium Hydroxide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0.45 g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Oleic Acid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5 ml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Arachis Oil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320 ml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Wool Fat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80 g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Purified Water    Q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1000 g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  <p:sp>
        <p:nvSpPr>
          <p:cNvPr id="189" name="Google Shape;189;p27"/>
          <p:cNvSpPr txBox="1"/>
          <p:nvPr/>
        </p:nvSpPr>
        <p:spPr>
          <a:xfrm>
            <a:off x="762000" y="4343400"/>
            <a:ext cx="7162800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1-  Mix the Zinc Oxide and the Calcium Hydroxide.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2- Triturate to a smooth paste with a mixture of the Oleic Acid and Arachis Oil.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3- Incorporate the Wool Fat 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4- Add gradually with continuous stirring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5- Add sufficient Purified Water to produce final volume.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" name="Google Shape;194;p28"/>
          <p:cNvGraphicFramePr/>
          <p:nvPr/>
        </p:nvGraphicFramePr>
        <p:xfrm>
          <a:off x="609600" y="381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{3D9097F9-7D18-4FB4-9A05-7FA733579C62}</a:tableStyleId>
              </a:tblPr>
              <a:tblGrid>
                <a:gridCol w="3040375"/>
                <a:gridCol w="3040375"/>
              </a:tblGrid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Ingredient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Role of ingredients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Zinc Oxide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Astringent for mild irritation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Calcium Hydroxide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Emulsifying agent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Oleic Acid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Oily phase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Arachis Oil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Oily phase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Wool Fat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Natural emulsifying  agent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Purified Water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Vehicle and watery phase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95" name="Google Shape;195;p28"/>
          <p:cNvSpPr/>
          <p:nvPr/>
        </p:nvSpPr>
        <p:spPr>
          <a:xfrm>
            <a:off x="609600" y="2298412"/>
            <a:ext cx="6781800" cy="42473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1" lang="en-US" sz="1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Uses  :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preparation is used for diaper rash for relive of itching and minor skin irritation. Also can be used for minor burns and sunburns.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1" lang="en-US" sz="1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Storage conditions: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Store at 15-30 C.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out of reach of children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1" lang="en-US" sz="1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Auxiliary label :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not swallow .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away from reach of children .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Store at 15-30 C.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Expiry date:  </a:t>
            </a:r>
            <a:r>
              <a:rPr b="1" i="1"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1 month</a:t>
            </a:r>
            <a:endParaRPr b="1"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Note:</a:t>
            </a:r>
            <a:endParaRPr b="1"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Do not use this drug on opened wounds, and apply the cream without reification on the affected area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9"/>
          <p:cNvSpPr txBox="1"/>
          <p:nvPr>
            <p:ph type="title"/>
          </p:nvPr>
        </p:nvSpPr>
        <p:spPr>
          <a:xfrm>
            <a:off x="457200" y="2743200"/>
            <a:ext cx="8229600" cy="1143000"/>
          </a:xfrm>
          <a:prstGeom prst="rect">
            <a:avLst/>
          </a:prstGeom>
          <a:gradFill>
            <a:gsLst>
              <a:gs pos="0">
                <a:srgbClr val="C8DF94"/>
              </a:gs>
              <a:gs pos="43000">
                <a:srgbClr val="E0F1BD"/>
              </a:gs>
              <a:gs pos="93000">
                <a:srgbClr val="F4F9EB"/>
              </a:gs>
              <a:gs pos="100000">
                <a:srgbClr val="FBFDF8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788E3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ctr" dir="5400000" dist="38100">
              <a:srgbClr val="000000"/>
            </a:outerShdw>
          </a:effectLst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</a:pPr>
            <a:r>
              <a:rPr lang="en-US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Thank you</a:t>
            </a:r>
            <a:endParaRPr/>
          </a:p>
        </p:txBody>
      </p:sp>
      <p:sp>
        <p:nvSpPr>
          <p:cNvPr id="201" name="Google Shape;201;p2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7475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Creams</a:t>
            </a:r>
            <a:endParaRPr/>
          </a:p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conditions such as rashes, skin irritation, stings, fungal infections preferred creams and ointments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Creams are external preparations of viscous semi-solid emulsions of either (o/w) or (w/o) type, depending on  the emulsifying agent used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Oint vs  creams difference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id="118" name="Google Shape;11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29200" y="4267200"/>
            <a:ext cx="3200400" cy="21310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Types of cream:</a:t>
            </a:r>
            <a:endParaRPr/>
          </a:p>
        </p:txBody>
      </p:sp>
      <p:sp>
        <p:nvSpPr>
          <p:cNvPr id="124" name="Google Shape;124;p1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Water in oil: the emulsifying agent is of natural origin, eg: beeswax. Creamy, white, stiff.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Oil in water: the emulsifying agent is a synthetic wax, eg: macrogol. Thin,white, smooth.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lang="en-US"/>
              <a:t>Techniques (adding solids)can be used 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1. Tritruation: mixing finely divided insoluble powders or liquids into the base.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2. Levigation: wet grinding. Rubbing the coarse powder down with the base (molten or semisolid).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/>
          <p:nvPr>
            <p:ph type="title"/>
          </p:nvPr>
        </p:nvSpPr>
        <p:spPr>
          <a:xfrm>
            <a:off x="457200" y="704088"/>
            <a:ext cx="8229600" cy="6675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b="1" lang="en-US"/>
              <a:t>General Method for preparation of creams</a:t>
            </a:r>
            <a:endParaRPr/>
          </a:p>
        </p:txBody>
      </p:sp>
      <p:sp>
        <p:nvSpPr>
          <p:cNvPr id="130" name="Google Shape;130;p18"/>
          <p:cNvSpPr txBox="1"/>
          <p:nvPr>
            <p:ph idx="1" type="body"/>
          </p:nvPr>
        </p:nvSpPr>
        <p:spPr>
          <a:xfrm>
            <a:off x="457200" y="1935480"/>
            <a:ext cx="8229600" cy="324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Dissolve water soluble components into water phase and bring up to about 60°C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Melt the fatty  bases starting from the highest melting point base then and incorporate fat soluble components  Depending on type: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Oil in water: add oily phase to water phase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Water in oil: add water phase to oily phase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/>
          <p:nvPr>
            <p:ph type="title"/>
          </p:nvPr>
        </p:nvSpPr>
        <p:spPr>
          <a:xfrm>
            <a:off x="457200" y="4572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libri"/>
              <a:buNone/>
            </a:pPr>
            <a:r>
              <a:rPr lang="en-US" sz="4400"/>
              <a:t>Experiment 7.1Emulsion Bases O/W</a:t>
            </a:r>
            <a:endParaRPr sz="4400"/>
          </a:p>
        </p:txBody>
      </p:sp>
      <p:sp>
        <p:nvSpPr>
          <p:cNvPr id="136" name="Google Shape;136;p19"/>
          <p:cNvSpPr txBox="1"/>
          <p:nvPr>
            <p:ph idx="1" type="body"/>
          </p:nvPr>
        </p:nvSpPr>
        <p:spPr>
          <a:xfrm>
            <a:off x="457200" y="137160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None/>
            </a:pPr>
            <a:r>
              <a:rPr b="1" lang="en-US"/>
              <a:t>Vanishing Cream (aqueous  cream). 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Prepare the vanishing cream as follow:</a:t>
            </a:r>
            <a:endParaRPr/>
          </a:p>
          <a:p>
            <a:pPr indent="-129238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Stearic acid			18.0 g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Potassium hydroxide	0.80 g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Glycerin			5.0 g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Methyl paraben		0.020 g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Propyl paraben		0.010 g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Purified water		76.0 g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to make:			100g	</a:t>
            </a:r>
            <a:endParaRPr/>
          </a:p>
          <a:p>
            <a:pPr indent="-129238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  <p:pic>
        <p:nvPicPr>
          <p:cNvPr id="137" name="Google Shape;13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8400" y="1828800"/>
            <a:ext cx="2657475" cy="265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Method of preperation</a:t>
            </a:r>
            <a:endParaRPr/>
          </a:p>
        </p:txBody>
      </p:sp>
      <p:sp>
        <p:nvSpPr>
          <p:cNvPr id="143" name="Google Shape;143;p20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Melt the stearic acid in a separate beaker.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 The remaining ingredients are dissolved in the water at 75 °C.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 Discontinue heating. The aqueous solution is added to the oil phase with agitation.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 Allow to cool, and stir until congealed.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Notes on Emulsion Bases</a:t>
            </a:r>
            <a:endParaRPr/>
          </a:p>
        </p:txBody>
      </p:sp>
      <p:sp>
        <p:nvSpPr>
          <p:cNvPr id="149" name="Google Shape;149;p2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The stearic acid is reacted with alkali, e.g. potassium hydroxide, to form a soap. The unreacted stearic aid forms the oily dispersed phase, which is left as a film on the skin after the water evaporates.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 The glycerin serves as a humectant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Aqueous cream 100 gr BP.</a:t>
            </a:r>
            <a:endParaRPr/>
          </a:p>
        </p:txBody>
      </p:sp>
      <p:sp>
        <p:nvSpPr>
          <p:cNvPr id="155" name="Google Shape;155;p22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7475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id="156" name="Google Shape;156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2094469"/>
            <a:ext cx="5757862" cy="3734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62" name="Google Shape;162;p2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371600"/>
            <a:ext cx="8229600" cy="4275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