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Cetostearyl Alcohol 			90 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Sodium Lauryl Sulphate		10 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" name="Google Shape;21;p2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b="1"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marR="64008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grpSp>
        <p:nvGrpSpPr>
          <p:cNvPr id="23" name="Google Shape;23;p2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4" name="Google Shape;24;p2"/>
            <p:cNvSpPr/>
            <p:nvPr/>
          </p:nvSpPr>
          <p:spPr>
            <a:xfrm>
              <a:off x="1687513" y="4832896"/>
              <a:ext cx="7456487" cy="518816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5443" y="5135526"/>
              <a:ext cx="9108557" cy="838200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7" name="Google Shape;27;p2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8" name="Google Shape;28;p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" name="Google Shape;3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b="0" sz="25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6776" lvl="0" marL="457200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indent="-406400" lvl="1" marL="914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marR="18288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indent="-304800" lvl="1" marL="9144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9" name="Google Shape;79;p10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0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b="0" sz="3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0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7" name="Google Shape;87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9" name="Google Shape;89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youtube.com/watch?v=4uxLq_WD9Ho&amp;t=19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youtube.com/watch?v=4uxLq_WD9Ho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ctrTitle"/>
          </p:nvPr>
        </p:nvSpPr>
        <p:spPr>
          <a:xfrm>
            <a:off x="838200" y="533400"/>
            <a:ext cx="4724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ucida Sans"/>
              <a:buNone/>
            </a:pPr>
            <a:r>
              <a:rPr lang="en-US" sz="4000"/>
              <a:t>Cases in need extemporaneous preparation</a:t>
            </a:r>
            <a:endParaRPr sz="4000"/>
          </a:p>
        </p:txBody>
      </p:sp>
      <p:sp>
        <p:nvSpPr>
          <p:cNvPr id="107" name="Google Shape;107;p13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64008" rtl="0" algn="r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3600" y="533400"/>
            <a:ext cx="2838450" cy="4286250"/>
          </a:xfrm>
          <a:prstGeom prst="rect">
            <a:avLst/>
          </a:prstGeom>
          <a:solidFill>
            <a:schemeClr val="lt1"/>
          </a:solidFill>
          <a:ln cap="flat" cmpd="thickThin" w="550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/>
          <p:nvPr>
            <p:ph idx="1" type="body"/>
          </p:nvPr>
        </p:nvSpPr>
        <p:spPr>
          <a:xfrm>
            <a:off x="457200" y="1481329"/>
            <a:ext cx="8229600" cy="957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https://www.youtube.com/watch?v=4uxLq_WD9Ho&amp;t=19s</a:t>
            </a:r>
            <a:endParaRPr/>
          </a:p>
        </p:txBody>
      </p:sp>
      <p:sp>
        <p:nvSpPr>
          <p:cNvPr id="167" name="Google Shape;167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56053" lvl="0" marL="365760" rtl="0" algn="l">
              <a:spcBef>
                <a:spcPts val="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GERD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The usual dosage for adults is 150mg twice daily, taken in the morning and evening or a single bedtime dose of 300mg.</a:t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[1 mo-16 y]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    Dose: 5-10 mg/kg/day PO divided q12h; </a:t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duodenal/gastric ulcer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[1 mo-16 y]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    Dose: 2-4 mg/kg PO q12h</a:t>
            </a:r>
            <a:endParaRPr/>
          </a:p>
        </p:txBody>
      </p:sp>
      <p:sp>
        <p:nvSpPr>
          <p:cNvPr id="173" name="Google Shape;173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Rantidine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a. Weight to Volume calculation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b. Color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c. Pourability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d. Settling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e. Resuspendability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Store in air tight amber plastic containers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Store refrigerated.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79" name="Google Shape;17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Quality assesment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228600" y="4743450"/>
            <a:ext cx="8229600" cy="1657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56053" lvl="0" marL="365760" rtl="0" algn="l">
              <a:spcBef>
                <a:spcPts val="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Calculations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Method of preparation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Counselling </a:t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Expiration</a:t>
            </a:r>
            <a:endParaRPr/>
          </a:p>
        </p:txBody>
      </p:sp>
      <p:pic>
        <p:nvPicPr>
          <p:cNvPr id="114" name="Google Shape;11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0"/>
            <a:ext cx="7064375" cy="474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General Procedure</a:t>
            </a:r>
            <a:endParaRPr/>
          </a:p>
        </p:txBody>
      </p:sp>
      <p:pic>
        <p:nvPicPr>
          <p:cNvPr id="120" name="Google Shape;120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2133601"/>
            <a:ext cx="7801675" cy="19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Xanthan gum occurs as a cream- or white-colored, odorless, free flowing, fine powder.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high molecular weight polysaccharide gum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Functional Category</a:t>
            </a:r>
            <a:endParaRPr/>
          </a:p>
          <a:p>
            <a:pPr indent="0" lvl="0" marL="109728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Gelling agent; stabilizing agent; suspending agent; sustained-release  agent; viscosity-increasing agent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Xanthan gum is a stable material. Aqueous solutions are stable over a wide pH range (pH 3–12), although they demonstrate maximum stability at pH 4–10</a:t>
            </a:r>
            <a:endParaRPr/>
          </a:p>
        </p:txBody>
      </p:sp>
      <p:sp>
        <p:nvSpPr>
          <p:cNvPr id="126" name="Google Shape;12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Xanthan Gum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Xanthan gum is an </a:t>
            </a:r>
            <a:r>
              <a:rPr lang="en-US">
                <a:solidFill>
                  <a:srgbClr val="FF0000"/>
                </a:solidFill>
              </a:rPr>
              <a:t>anionic </a:t>
            </a:r>
            <a:r>
              <a:rPr lang="en-US"/>
              <a:t>material and is </a:t>
            </a:r>
            <a:r>
              <a:rPr lang="en-US">
                <a:solidFill>
                  <a:srgbClr val="FF0000"/>
                </a:solidFill>
              </a:rPr>
              <a:t>not</a:t>
            </a:r>
            <a:r>
              <a:rPr lang="en-US"/>
              <a:t> usually compatible with </a:t>
            </a:r>
            <a:r>
              <a:rPr lang="en-US">
                <a:solidFill>
                  <a:srgbClr val="FF0000"/>
                </a:solidFill>
              </a:rPr>
              <a:t>cationic surfactants</a:t>
            </a:r>
            <a:r>
              <a:rPr lang="en-US"/>
              <a:t>, polymers, or preservatives, as precipitation occurs.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>
                <a:solidFill>
                  <a:srgbClr val="FF0000"/>
                </a:solidFill>
              </a:rPr>
              <a:t>Anionic surfactants at concentrations above 15% w/v </a:t>
            </a:r>
            <a:r>
              <a:rPr lang="en-US"/>
              <a:t>cause precipitation of xanthan gum from a solution.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b="1" lang="en-US"/>
              <a:t>Stable at temperature up to of 60 C.</a:t>
            </a:r>
            <a:endParaRPr b="1"/>
          </a:p>
        </p:txBody>
      </p:sp>
      <p:sp>
        <p:nvSpPr>
          <p:cNvPr id="132" name="Google Shape;132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Xanthan gum is widely used in </a:t>
            </a:r>
            <a:r>
              <a:rPr lang="en-US">
                <a:solidFill>
                  <a:srgbClr val="FF0000"/>
                </a:solidFill>
              </a:rPr>
              <a:t>oral and topical pharmaceutical formulations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cosmetics, and food products, and is generally regarded as nontoxic and nonirritant</a:t>
            </a:r>
            <a:r>
              <a:rPr lang="en-US"/>
              <a:t> at the levels employed as a pharmaceutical excipient.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It has been successfully used alone or in combination with agar for </a:t>
            </a:r>
            <a:r>
              <a:rPr lang="en-US">
                <a:solidFill>
                  <a:srgbClr val="FF0000"/>
                </a:solidFill>
              </a:rPr>
              <a:t>microbial culture media</a:t>
            </a:r>
            <a:endParaRPr/>
          </a:p>
        </p:txBody>
      </p:sp>
      <p:sp>
        <p:nvSpPr>
          <p:cNvPr id="138" name="Google Shape;13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t/>
            </a:r>
            <a:endParaRPr/>
          </a:p>
        </p:txBody>
      </p:sp>
      <p:sp>
        <p:nvSpPr>
          <p:cNvPr id="139" name="Google Shape;139;p18">
            <a:hlinkClick r:id="rId3"/>
          </p:cNvPr>
          <p:cNvSpPr/>
          <p:nvPr/>
        </p:nvSpPr>
        <p:spPr>
          <a:xfrm>
            <a:off x="1066800" y="5334000"/>
            <a:ext cx="7848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70C0"/>
                </a:solidFill>
                <a:latin typeface="Lucida Sans"/>
                <a:ea typeface="Lucida Sans"/>
                <a:cs typeface="Lucida Sans"/>
                <a:sym typeface="Lucida Sans"/>
              </a:rPr>
              <a:t>https://www.youtube.com/watch?v=4uxLq_WD9Ho</a:t>
            </a:r>
            <a:endParaRPr sz="2400">
              <a:solidFill>
                <a:srgbClr val="0070C0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446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t/>
            </a:r>
            <a:endParaRPr/>
          </a:p>
        </p:txBody>
      </p:sp>
      <p:pic>
        <p:nvPicPr>
          <p:cNvPr id="146" name="Google Shape;14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2132" y="381000"/>
            <a:ext cx="7953241" cy="556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446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53" name="Google Shape;153;p20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en-US"/>
              <a:t>Aqueous cream BP</a:t>
            </a:r>
            <a:endParaRPr/>
          </a:p>
        </p:txBody>
      </p:sp>
      <p:pic>
        <p:nvPicPr>
          <p:cNvPr id="154" name="Google Shape;15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914400"/>
            <a:ext cx="7372350" cy="4157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446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60" name="Google Shape;160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Procedure</a:t>
            </a:r>
            <a:endParaRPr/>
          </a:p>
        </p:txBody>
      </p:sp>
      <p:pic>
        <p:nvPicPr>
          <p:cNvPr id="161" name="Google Shape;16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524000"/>
            <a:ext cx="8049781" cy="3621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