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embeddedFontLst>
    <p:embeddedFont>
      <p:font typeface="Constantia"/>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nstantia-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onstantia-italic.fntdata"/><Relationship Id="rId10" Type="http://schemas.openxmlformats.org/officeDocument/2006/relationships/slide" Target="slides/slide4.xml"/><Relationship Id="rId32" Type="http://schemas.openxmlformats.org/officeDocument/2006/relationships/font" Target="fonts/Constantia-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Constantia-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3" name="Shape 83"/>
        <p:cNvGrpSpPr/>
        <p:nvPr/>
      </p:nvGrpSpPr>
      <p:grpSpPr>
        <a:xfrm>
          <a:off x="0" y="0"/>
          <a:ext cx="0" cy="0"/>
          <a:chOff x="0" y="0"/>
          <a:chExt cx="0" cy="0"/>
        </a:xfrm>
      </p:grpSpPr>
      <p:sp>
        <p:nvSpPr>
          <p:cNvPr id="84" name="Google Shape;84;p12"/>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5" name="Google Shape;85;p12"/>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6" name="Google Shape;86;p12"/>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8" name="Google Shape;88;p1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12"/>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92" name="Google Shape;92;p12"/>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3" name="Google Shape;93;p12"/>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1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3"/>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7" name="Google Shape;97;p1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14"/>
          <p:cNvSpPr txBox="1"/>
          <p:nvPr>
            <p:ph type="title"/>
          </p:nvPr>
        </p:nvSpPr>
        <p:spPr>
          <a:xfrm rot="5400000">
            <a:off x="5052219" y="2491582"/>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4"/>
          <p:cNvSpPr txBox="1"/>
          <p:nvPr>
            <p:ph idx="1" type="body"/>
          </p:nvPr>
        </p:nvSpPr>
        <p:spPr>
          <a:xfrm rot="5400000">
            <a:off x="861219" y="510382"/>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3" name="Google Shape;103;p1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6" name="Google Shape;36;p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39" name="Shape 39"/>
        <p:cNvGrpSpPr/>
        <p:nvPr/>
      </p:nvGrpSpPr>
      <p:grpSpPr>
        <a:xfrm>
          <a:off x="0" y="0"/>
          <a:ext cx="0" cy="0"/>
          <a:chOff x="0" y="0"/>
          <a:chExt cx="0" cy="0"/>
        </a:xfrm>
      </p:grpSpPr>
      <p:sp>
        <p:nvSpPr>
          <p:cNvPr id="40" name="Google Shape;40;p5"/>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2" name="Google Shape;42;p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7"/>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1" name="Google Shape;61;p8"/>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8"/>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8"/>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4" name="Google Shape;64;p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9"/>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11"/>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11"/>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1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5" name="Shape 5"/>
        <p:cNvGrpSpPr/>
        <p:nvPr/>
      </p:nvGrpSpPr>
      <p:grpSpPr>
        <a:xfrm>
          <a:off x="0" y="0"/>
          <a:ext cx="0" cy="0"/>
          <a:chOff x="0" y="0"/>
          <a:chExt cx="0" cy="0"/>
        </a:xfrm>
      </p:grpSpPr>
      <p:sp>
        <p:nvSpPr>
          <p:cNvPr id="6" name="Google Shape;6;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7" name="Google Shape;7;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8" name="Google Shape;8;p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0" name="Google Shape;10;p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1" name="Google Shape;11;p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2" name="Google Shape;12;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3" name="Google Shape;13;p1"/>
          <p:cNvGrpSpPr/>
          <p:nvPr/>
        </p:nvGrpSpPr>
        <p:grpSpPr>
          <a:xfrm>
            <a:off x="-29294" y="-16113"/>
            <a:ext cx="9198255" cy="1086266"/>
            <a:chOff x="-29322" y="-1971"/>
            <a:chExt cx="9198255" cy="1086266"/>
          </a:xfrm>
        </p:grpSpPr>
        <p:sp>
          <p:nvSpPr>
            <p:cNvPr id="14" name="Google Shape;14;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 name="Google Shape;15;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22" name="Shape 22"/>
        <p:cNvGrpSpPr/>
        <p:nvPr/>
      </p:nvGrpSpPr>
      <p:grpSpPr>
        <a:xfrm>
          <a:off x="0" y="0"/>
          <a:ext cx="0" cy="0"/>
          <a:chOff x="0" y="0"/>
          <a:chExt cx="0" cy="0"/>
        </a:xfrm>
      </p:grpSpPr>
      <p:sp>
        <p:nvSpPr>
          <p:cNvPr id="23" name="Google Shape;23;p3"/>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4" name="Google Shape;24;p3"/>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5" name="Google Shape;25;p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27" name="Google Shape;27;p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8" name="Google Shape;28;p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9" name="Google Shape;29;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0" name="Google Shape;30;p3"/>
          <p:cNvGrpSpPr/>
          <p:nvPr/>
        </p:nvGrpSpPr>
        <p:grpSpPr>
          <a:xfrm>
            <a:off x="-29294" y="-16113"/>
            <a:ext cx="9198255" cy="1086266"/>
            <a:chOff x="-29322" y="-1971"/>
            <a:chExt cx="9198255" cy="1086266"/>
          </a:xfrm>
        </p:grpSpPr>
        <p:sp>
          <p:nvSpPr>
            <p:cNvPr id="31" name="Google Shape;31;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2" name="Google Shape;32;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p>
            <a:pPr indent="0" lvl="0" marL="0" rtl="0" algn="r">
              <a:spcBef>
                <a:spcPts val="0"/>
              </a:spcBef>
              <a:spcAft>
                <a:spcPts val="0"/>
              </a:spcAft>
              <a:buClr>
                <a:srgbClr val="4CE0EA"/>
              </a:buClr>
              <a:buSzPts val="5600"/>
              <a:buFont typeface="Calibri"/>
              <a:buNone/>
            </a:pPr>
            <a:r>
              <a:rPr lang="en-US"/>
              <a:t>Pharmacy skills </a:t>
            </a:r>
            <a:endParaRPr/>
          </a:p>
        </p:txBody>
      </p:sp>
      <p:sp>
        <p:nvSpPr>
          <p:cNvPr id="111" name="Google Shape;111;p15"/>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p>
            <a:pPr indent="0" lvl="0" marL="0" marR="45720" rtl="0" algn="r">
              <a:spcBef>
                <a:spcPts val="0"/>
              </a:spcBef>
              <a:spcAft>
                <a:spcPts val="0"/>
              </a:spcAft>
              <a:buSzPts val="2470"/>
              <a:buNone/>
            </a:pPr>
            <a:r>
              <a:rPr lang="en-US"/>
              <a:t>Lecture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n-US"/>
              <a:t>Drug warning label,Auxiliary label</a:t>
            </a:r>
            <a:endParaRPr/>
          </a:p>
        </p:txBody>
      </p:sp>
      <p:sp>
        <p:nvSpPr>
          <p:cNvPr id="166" name="Google Shape;166;p2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drug warning label is a sticker placed on your prescription vial that contains important information about your medication. It is meant to serve as a quick reminder each time you take the medicine.</a:t>
            </a:r>
            <a:endParaRPr/>
          </a:p>
          <a:p>
            <a:pPr indent="-274320" lvl="0" marL="274320" rtl="0" algn="l">
              <a:spcBef>
                <a:spcPts val="520"/>
              </a:spcBef>
              <a:spcAft>
                <a:spcPts val="0"/>
              </a:spcAft>
              <a:buSzPts val="2470"/>
              <a:buChar char="⚫"/>
            </a:pPr>
            <a:r>
              <a:rPr lang="en-US"/>
              <a:t>General colors for labels:</a:t>
            </a:r>
            <a:endParaRPr/>
          </a:p>
          <a:p>
            <a:pPr indent="-274320" lvl="0" marL="274320" rtl="0" algn="l">
              <a:spcBef>
                <a:spcPts val="520"/>
              </a:spcBef>
              <a:spcAft>
                <a:spcPts val="0"/>
              </a:spcAft>
              <a:buSzPts val="2470"/>
              <a:buChar char="⚫"/>
            </a:pPr>
            <a:r>
              <a:rPr lang="en-US"/>
              <a:t>Red – most severe (ex. External use only ..)</a:t>
            </a:r>
            <a:endParaRPr/>
          </a:p>
          <a:p>
            <a:pPr indent="-274320" lvl="0" marL="274320" rtl="0" algn="l">
              <a:spcBef>
                <a:spcPts val="520"/>
              </a:spcBef>
              <a:spcAft>
                <a:spcPts val="0"/>
              </a:spcAft>
              <a:buSzPts val="2470"/>
              <a:buChar char="⚫"/>
            </a:pPr>
            <a:r>
              <a:rPr lang="en-US"/>
              <a:t>Green, White and blue – recommendation that is less severe than red (ex. Shake well before use…)</a:t>
            </a:r>
            <a:endParaRPr/>
          </a:p>
          <a:p>
            <a:pPr indent="-274320" lvl="0" marL="274320" rtl="0" algn="l">
              <a:spcBef>
                <a:spcPts val="520"/>
              </a:spcBef>
              <a:spcAft>
                <a:spcPts val="0"/>
              </a:spcAft>
              <a:buSzPts val="2470"/>
              <a:buChar char="⚫"/>
            </a:pPr>
            <a:r>
              <a:rPr lang="en-US"/>
              <a:t>(i.e. "May Cause Drowziness", "Refrigerate", "Do Not Crush", etc. see Appendix 1).</a:t>
            </a:r>
            <a:endParaRPr/>
          </a:p>
          <a:p>
            <a:pPr indent="-274320" lvl="0" marL="274320" rtl="0" algn="l">
              <a:spcBef>
                <a:spcPts val="520"/>
              </a:spcBef>
              <a:spcAft>
                <a:spcPts val="0"/>
              </a:spcAft>
              <a:buSzPts val="247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Auxiliary labels</a:t>
            </a:r>
            <a:endParaRPr/>
          </a:p>
        </p:txBody>
      </p:sp>
      <p:sp>
        <p:nvSpPr>
          <p:cNvPr id="172" name="Google Shape;172;p2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Auxiliary labels are medication labels that contain warnings, dietary information, instructions for administrating medicine, or cautionary details including information relevant to the patient in taking the course of medication (i.e. "May Cause Drowziness", "Refrigerate", "Do Not Crush", etc. see Appendix 1). </a:t>
            </a:r>
            <a:endParaRPr/>
          </a:p>
          <a:p>
            <a:pPr indent="-274320" lvl="0" marL="274320" rtl="0" algn="l">
              <a:spcBef>
                <a:spcPts val="520"/>
              </a:spcBef>
              <a:spcAft>
                <a:spcPts val="0"/>
              </a:spcAft>
              <a:buSzPts val="2470"/>
              <a:buChar char="⚫"/>
            </a:pPr>
            <a:r>
              <a:rPr lang="en-US"/>
              <a:t>Auxiliary labels are used to remind patients of important aspects to their medications such as route of administration or possible side effects to watch for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457200" y="304800"/>
            <a:ext cx="5181600" cy="1542288"/>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n-US"/>
              <a:t>Measurement of Weight</a:t>
            </a:r>
            <a:endParaRPr/>
          </a:p>
        </p:txBody>
      </p:sp>
      <p:sp>
        <p:nvSpPr>
          <p:cNvPr id="178" name="Google Shape;178;p26"/>
          <p:cNvSpPr txBox="1"/>
          <p:nvPr>
            <p:ph idx="1" type="body"/>
          </p:nvPr>
        </p:nvSpPr>
        <p:spPr>
          <a:xfrm>
            <a:off x="457200" y="4953000"/>
            <a:ext cx="8229600" cy="137160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p:txBody>
      </p:sp>
      <p:pic>
        <p:nvPicPr>
          <p:cNvPr id="179" name="Google Shape;179;p26"/>
          <p:cNvPicPr preferRelativeResize="0"/>
          <p:nvPr/>
        </p:nvPicPr>
        <p:blipFill rotWithShape="1">
          <a:blip r:embed="rId3">
            <a:alphaModFix/>
          </a:blip>
          <a:srcRect b="0" l="0" r="0" t="0"/>
          <a:stretch/>
        </p:blipFill>
        <p:spPr>
          <a:xfrm>
            <a:off x="2971800" y="1143000"/>
            <a:ext cx="5200650" cy="3555312"/>
          </a:xfrm>
          <a:prstGeom prst="rect">
            <a:avLst/>
          </a:prstGeom>
          <a:noFill/>
          <a:ln>
            <a:noFill/>
          </a:ln>
        </p:spPr>
      </p:pic>
      <p:sp>
        <p:nvSpPr>
          <p:cNvPr id="180" name="Google Shape;180;p26"/>
          <p:cNvSpPr/>
          <p:nvPr/>
        </p:nvSpPr>
        <p:spPr>
          <a:xfrm>
            <a:off x="228600" y="2209800"/>
            <a:ext cx="24384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For example, a balance designed to weigh 5 kg to an accuracy of 0.01 kg (10 g) is not going to be suitable to weigh 200mg (0.2 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186" name="Google Shape;186;p2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p:txBody>
      </p:sp>
      <p:pic>
        <p:nvPicPr>
          <p:cNvPr id="187" name="Google Shape;187;p27"/>
          <p:cNvPicPr preferRelativeResize="0"/>
          <p:nvPr/>
        </p:nvPicPr>
        <p:blipFill rotWithShape="1">
          <a:blip r:embed="rId3">
            <a:alphaModFix/>
          </a:blip>
          <a:srcRect b="0" l="0" r="0" t="0"/>
          <a:stretch/>
        </p:blipFill>
        <p:spPr>
          <a:xfrm>
            <a:off x="4805816" y="1447800"/>
            <a:ext cx="4338184" cy="3335610"/>
          </a:xfrm>
          <a:prstGeom prst="rect">
            <a:avLst/>
          </a:prstGeom>
          <a:noFill/>
          <a:ln>
            <a:noFill/>
          </a:ln>
        </p:spPr>
      </p:pic>
      <p:pic>
        <p:nvPicPr>
          <p:cNvPr id="188" name="Google Shape;188;p27"/>
          <p:cNvPicPr preferRelativeResize="0"/>
          <p:nvPr/>
        </p:nvPicPr>
        <p:blipFill rotWithShape="1">
          <a:blip r:embed="rId4">
            <a:alphaModFix/>
          </a:blip>
          <a:srcRect b="0" l="0" r="0" t="0"/>
          <a:stretch/>
        </p:blipFill>
        <p:spPr>
          <a:xfrm>
            <a:off x="87086" y="1447800"/>
            <a:ext cx="4751387" cy="3438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Weighing (Terms Definitions)</a:t>
            </a:r>
            <a:endParaRPr/>
          </a:p>
        </p:txBody>
      </p:sp>
      <p:sp>
        <p:nvSpPr>
          <p:cNvPr id="194" name="Google Shape;194;p2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95000"/>
              <a:buChar char="⚫"/>
            </a:pPr>
            <a:r>
              <a:rPr lang="en-US"/>
              <a:t>Accuracy – is a measure of the capability of a balance to approach a true or absolute value.</a:t>
            </a:r>
            <a:endParaRPr/>
          </a:p>
          <a:p>
            <a:pPr indent="-274320" lvl="0" marL="274320" rtl="0" algn="l">
              <a:spcBef>
                <a:spcPts val="442"/>
              </a:spcBef>
              <a:spcAft>
                <a:spcPts val="0"/>
              </a:spcAft>
              <a:buSzPct val="95000"/>
              <a:buChar char="⚫"/>
            </a:pPr>
            <a:r>
              <a:rPr lang="en-US"/>
              <a:t>Precision – is the relative degree of repeatability, i.e. how closely the values within a series of replicate measurements agree</a:t>
            </a:r>
            <a:endParaRPr/>
          </a:p>
          <a:p>
            <a:pPr indent="-274320" lvl="0" marL="274320" rtl="0" algn="l">
              <a:spcBef>
                <a:spcPts val="442"/>
              </a:spcBef>
              <a:spcAft>
                <a:spcPts val="0"/>
              </a:spcAft>
              <a:buSzPct val="95000"/>
              <a:buChar char="⚫"/>
            </a:pPr>
            <a:r>
              <a:rPr lang="en-US"/>
              <a:t>Tolerance – or ‘limits of allowed errors’ is the extreme value of an error permitted by specifications for  a measuring instrument.</a:t>
            </a:r>
            <a:endParaRPr/>
          </a:p>
          <a:p>
            <a:pPr indent="-274320" lvl="0" marL="274320" rtl="0" algn="l">
              <a:spcBef>
                <a:spcPts val="442"/>
              </a:spcBef>
              <a:spcAft>
                <a:spcPts val="0"/>
              </a:spcAft>
              <a:buSzPct val="95000"/>
              <a:buChar char="⚫"/>
            </a:pPr>
            <a:r>
              <a:rPr lang="en-US"/>
              <a:t>The term </a:t>
            </a:r>
            <a:r>
              <a:rPr i="1" lang="en-US"/>
              <a:t>sensitivity requirement </a:t>
            </a:r>
            <a:r>
              <a:rPr lang="en-US"/>
              <a:t>is defined as the load that will cause a change of one division on the index plate of the balance. It may be determined by the following procedure:</a:t>
            </a:r>
            <a:endParaRPr/>
          </a:p>
          <a:p>
            <a:pPr indent="0" lvl="0" marL="0" rtl="0" algn="l">
              <a:spcBef>
                <a:spcPts val="442"/>
              </a:spcBef>
              <a:spcAft>
                <a:spcPts val="0"/>
              </a:spcAft>
              <a:buSzPct val="95000"/>
              <a:buNone/>
            </a:pPr>
            <a:r>
              <a:rPr lang="en-US"/>
              <a:t>1. Level the balance.</a:t>
            </a:r>
            <a:endParaRPr/>
          </a:p>
          <a:p>
            <a:pPr indent="0" lvl="0" marL="0" rtl="0" algn="l">
              <a:spcBef>
                <a:spcPts val="442"/>
              </a:spcBef>
              <a:spcAft>
                <a:spcPts val="0"/>
              </a:spcAft>
              <a:buSzPct val="95000"/>
              <a:buNone/>
            </a:pPr>
            <a:r>
              <a:rPr lang="en-US"/>
              <a:t>2. Determine the rest point of the balance.</a:t>
            </a:r>
            <a:endParaRPr/>
          </a:p>
          <a:p>
            <a:pPr indent="0" lvl="0" marL="0" rtl="0" algn="l">
              <a:spcBef>
                <a:spcPts val="442"/>
              </a:spcBef>
              <a:spcAft>
                <a:spcPts val="0"/>
              </a:spcAft>
              <a:buSzPct val="95000"/>
              <a:buNone/>
            </a:pPr>
            <a:r>
              <a:rPr lang="en-US"/>
              <a:t>3. Determine the smallest weight that causes the rest point to shift one division on the index plate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200" name="Google Shape;200;p2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It is generally agreed that pharmaceutical products should be prepared with a low percentage of error. The official compendia allow a tolerance of ± 5% for most formulas, although greater accuracy may be required for very potent drugs with greater toxicity potential.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206" name="Google Shape;206;p3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p:txBody>
      </p:sp>
      <p:pic>
        <p:nvPicPr>
          <p:cNvPr id="207" name="Google Shape;207;p30"/>
          <p:cNvPicPr preferRelativeResize="0"/>
          <p:nvPr/>
        </p:nvPicPr>
        <p:blipFill rotWithShape="1">
          <a:blip r:embed="rId3">
            <a:alphaModFix/>
          </a:blip>
          <a:srcRect b="0" l="0" r="0" t="0"/>
          <a:stretch/>
        </p:blipFill>
        <p:spPr>
          <a:xfrm>
            <a:off x="838200" y="1447800"/>
            <a:ext cx="7613626" cy="4279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213" name="Google Shape;213;p3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p:txBody>
      </p:sp>
      <p:pic>
        <p:nvPicPr>
          <p:cNvPr id="214" name="Google Shape;214;p31"/>
          <p:cNvPicPr preferRelativeResize="0"/>
          <p:nvPr/>
        </p:nvPicPr>
        <p:blipFill rotWithShape="1">
          <a:blip r:embed="rId3">
            <a:alphaModFix/>
          </a:blip>
          <a:srcRect b="0" l="0" r="0" t="0"/>
          <a:stretch/>
        </p:blipFill>
        <p:spPr>
          <a:xfrm>
            <a:off x="1863725" y="2593975"/>
            <a:ext cx="5414963" cy="16684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220" name="Google Shape;220;p32"/>
          <p:cNvSpPr txBox="1"/>
          <p:nvPr>
            <p:ph idx="1" type="body"/>
          </p:nvPr>
        </p:nvSpPr>
        <p:spPr>
          <a:xfrm>
            <a:off x="457200" y="1935480"/>
            <a:ext cx="8229600" cy="2103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Similarly, we can calculate the smallest quantity that can be weighed, on a balance of known sensitivity, to maintain a desired level of accuracy. This weight is referred to as the least weighable quantity (L.W.Q.).</a:t>
            </a:r>
            <a:endParaRPr/>
          </a:p>
          <a:p>
            <a:pPr indent="-117475" lvl="0" marL="274320" rtl="0" algn="l">
              <a:spcBef>
                <a:spcPts val="520"/>
              </a:spcBef>
              <a:spcAft>
                <a:spcPts val="0"/>
              </a:spcAft>
              <a:buSzPts val="2470"/>
              <a:buNone/>
            </a:pPr>
            <a:r>
              <a:t/>
            </a:r>
            <a:endParaRPr/>
          </a:p>
        </p:txBody>
      </p:sp>
      <p:pic>
        <p:nvPicPr>
          <p:cNvPr id="221" name="Google Shape;221;p32"/>
          <p:cNvPicPr preferRelativeResize="0"/>
          <p:nvPr/>
        </p:nvPicPr>
        <p:blipFill rotWithShape="1">
          <a:blip r:embed="rId3">
            <a:alphaModFix/>
          </a:blip>
          <a:srcRect b="0" l="0" r="0" t="0"/>
          <a:stretch/>
        </p:blipFill>
        <p:spPr>
          <a:xfrm>
            <a:off x="1447800" y="3704872"/>
            <a:ext cx="6477000" cy="28245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Measurement of Volume</a:t>
            </a:r>
            <a:endParaRPr/>
          </a:p>
        </p:txBody>
      </p:sp>
      <p:sp>
        <p:nvSpPr>
          <p:cNvPr id="227" name="Google Shape;227;p33"/>
          <p:cNvSpPr txBox="1"/>
          <p:nvPr>
            <p:ph idx="1" type="body"/>
          </p:nvPr>
        </p:nvSpPr>
        <p:spPr>
          <a:xfrm>
            <a:off x="457200" y="1935480"/>
            <a:ext cx="8229600" cy="23317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the most common instruments for measuring volume are cylindric and conical (cone-shaped) graduates </a:t>
            </a:r>
            <a:endParaRPr/>
          </a:p>
          <a:p>
            <a:pPr indent="-274320" lvl="0" marL="274320" rtl="0" algn="l">
              <a:spcBef>
                <a:spcPts val="520"/>
              </a:spcBef>
              <a:spcAft>
                <a:spcPts val="0"/>
              </a:spcAft>
              <a:buSzPts val="2470"/>
              <a:buChar char="⚫"/>
            </a:pPr>
            <a:r>
              <a:rPr lang="en-US"/>
              <a:t>For the measurement of small volumes, however, the pharmacist often uses a calibrated syringe or, when required, a pipette</a:t>
            </a:r>
            <a:endParaRPr/>
          </a:p>
          <a:p>
            <a:pPr indent="-117475" lvl="0" marL="274320" rtl="0" algn="l">
              <a:spcBef>
                <a:spcPts val="520"/>
              </a:spcBef>
              <a:spcAft>
                <a:spcPts val="0"/>
              </a:spcAft>
              <a:buSzPts val="2470"/>
              <a:buNone/>
            </a:pPr>
            <a:r>
              <a:t/>
            </a:r>
            <a:endParaRPr/>
          </a:p>
        </p:txBody>
      </p:sp>
      <p:pic>
        <p:nvPicPr>
          <p:cNvPr id="228" name="Google Shape;228;p33"/>
          <p:cNvPicPr preferRelativeResize="0"/>
          <p:nvPr/>
        </p:nvPicPr>
        <p:blipFill rotWithShape="1">
          <a:blip r:embed="rId3">
            <a:alphaModFix/>
          </a:blip>
          <a:srcRect b="0" l="0" r="0" t="0"/>
          <a:stretch/>
        </p:blipFill>
        <p:spPr>
          <a:xfrm>
            <a:off x="3657600" y="3646714"/>
            <a:ext cx="4419600" cy="3052818"/>
          </a:xfrm>
          <a:prstGeom prst="rect">
            <a:avLst/>
          </a:prstGeom>
          <a:noFill/>
          <a:ln>
            <a:noFill/>
          </a:ln>
        </p:spPr>
      </p:pic>
      <p:pic>
        <p:nvPicPr>
          <p:cNvPr descr="Image result for beakers" id="229" name="Google Shape;229;p33"/>
          <p:cNvPicPr preferRelativeResize="0"/>
          <p:nvPr/>
        </p:nvPicPr>
        <p:blipFill rotWithShape="1">
          <a:blip r:embed="rId4">
            <a:alphaModFix/>
          </a:blip>
          <a:srcRect b="0" l="0" r="0" t="0"/>
          <a:stretch/>
        </p:blipFill>
        <p:spPr>
          <a:xfrm>
            <a:off x="152400" y="4191000"/>
            <a:ext cx="3549055" cy="162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Introduction</a:t>
            </a:r>
            <a:endParaRPr/>
          </a:p>
        </p:txBody>
      </p:sp>
      <p:sp>
        <p:nvSpPr>
          <p:cNvPr id="117" name="Google Shape;117;p1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It is designed to give the student a clear </a:t>
            </a:r>
            <a:r>
              <a:rPr lang="en-US">
                <a:solidFill>
                  <a:srgbClr val="FF0000"/>
                </a:solidFill>
              </a:rPr>
              <a:t>idea</a:t>
            </a:r>
            <a:r>
              <a:rPr lang="en-US"/>
              <a:t> about the </a:t>
            </a:r>
            <a:r>
              <a:rPr lang="en-US">
                <a:solidFill>
                  <a:srgbClr val="FF0000"/>
                </a:solidFill>
              </a:rPr>
              <a:t>different pharmaceutical dosage forms</a:t>
            </a:r>
            <a:r>
              <a:rPr lang="en-US"/>
              <a:t>, </a:t>
            </a:r>
            <a:r>
              <a:rPr lang="en-US">
                <a:solidFill>
                  <a:srgbClr val="FF0000"/>
                </a:solidFill>
              </a:rPr>
              <a:t>materials and techniques</a:t>
            </a:r>
            <a:r>
              <a:rPr lang="en-US"/>
              <a:t> used in preparing these </a:t>
            </a:r>
            <a:endParaRPr/>
          </a:p>
          <a:p>
            <a:pPr indent="-274320" lvl="0" marL="274320" rtl="0" algn="l">
              <a:spcBef>
                <a:spcPts val="520"/>
              </a:spcBef>
              <a:spcAft>
                <a:spcPts val="0"/>
              </a:spcAft>
              <a:buSzPts val="2470"/>
              <a:buChar char="⚫"/>
            </a:pPr>
            <a:r>
              <a:rPr lang="en-US"/>
              <a:t>This lab will introduce the student to real prescriptions from day to day practice in the pharmacy. </a:t>
            </a:r>
            <a:endParaRPr/>
          </a:p>
          <a:p>
            <a:pPr indent="-274320" lvl="0" marL="274320" rtl="0" algn="l">
              <a:spcBef>
                <a:spcPts val="520"/>
              </a:spcBef>
              <a:spcAft>
                <a:spcPts val="0"/>
              </a:spcAft>
              <a:buSzPts val="2470"/>
              <a:buChar char="⚫"/>
            </a:pPr>
            <a:r>
              <a:rPr lang="en-US"/>
              <a:t>The student will learn the different procedures, techniques, of preparing</a:t>
            </a:r>
            <a:r>
              <a:rPr lang="en-US">
                <a:solidFill>
                  <a:srgbClr val="FF0000"/>
                </a:solidFill>
              </a:rPr>
              <a:t>, labeling</a:t>
            </a:r>
            <a:r>
              <a:rPr lang="en-US"/>
              <a:t>, </a:t>
            </a:r>
            <a:r>
              <a:rPr lang="en-US">
                <a:solidFill>
                  <a:srgbClr val="FF0000"/>
                </a:solidFill>
              </a:rPr>
              <a:t>filling</a:t>
            </a:r>
            <a:r>
              <a:rPr lang="en-US"/>
              <a:t>, </a:t>
            </a:r>
            <a:r>
              <a:rPr lang="en-US">
                <a:solidFill>
                  <a:srgbClr val="FF0000"/>
                </a:solidFill>
              </a:rPr>
              <a:t>storage </a:t>
            </a:r>
            <a:r>
              <a:rPr lang="en-US"/>
              <a:t>conditions, dispensing requirements for the different drug formulas represented by these dosage forms</a:t>
            </a:r>
            <a:endParaRPr/>
          </a:p>
          <a:p>
            <a:pPr indent="-274320" lvl="0" marL="274320" rtl="0" algn="l">
              <a:spcBef>
                <a:spcPts val="520"/>
              </a:spcBef>
              <a:spcAft>
                <a:spcPts val="0"/>
              </a:spcAft>
              <a:buSzPts val="2470"/>
              <a:buChar char="⚫"/>
            </a:pPr>
            <a:r>
              <a:rPr lang="en-US"/>
              <a:t>Learn to counsel patients on them as dosage forms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Important</a:t>
            </a:r>
            <a:endParaRPr/>
          </a:p>
        </p:txBody>
      </p:sp>
      <p:sp>
        <p:nvSpPr>
          <p:cNvPr id="235" name="Google Shape;235;p34"/>
          <p:cNvSpPr txBox="1"/>
          <p:nvPr>
            <p:ph idx="1" type="body"/>
          </p:nvPr>
        </p:nvSpPr>
        <p:spPr>
          <a:xfrm>
            <a:off x="457200" y="1935480"/>
            <a:ext cx="8229600" cy="20269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As a general rule, it is best to select the graduate with a capacity </a:t>
            </a:r>
            <a:r>
              <a:rPr lang="en-US" u="sng"/>
              <a:t>equal to or just exceeding </a:t>
            </a:r>
            <a:r>
              <a:rPr lang="en-US"/>
              <a:t>the volume to be measured. Measurement of small volumes in large graduates tends to increase the size of the error.</a:t>
            </a:r>
            <a:endParaRPr/>
          </a:p>
          <a:p>
            <a:pPr indent="-117475" lvl="0" marL="274320" rtl="0" algn="l">
              <a:spcBef>
                <a:spcPts val="520"/>
              </a:spcBef>
              <a:spcAft>
                <a:spcPts val="0"/>
              </a:spcAft>
              <a:buSzPts val="2470"/>
              <a:buNone/>
            </a:pPr>
            <a:r>
              <a:t/>
            </a:r>
            <a:endParaRPr/>
          </a:p>
        </p:txBody>
      </p:sp>
      <p:pic>
        <p:nvPicPr>
          <p:cNvPr id="236" name="Google Shape;236;p34"/>
          <p:cNvPicPr preferRelativeResize="0"/>
          <p:nvPr/>
        </p:nvPicPr>
        <p:blipFill rotWithShape="1">
          <a:blip r:embed="rId3">
            <a:alphaModFix/>
          </a:blip>
          <a:srcRect b="0" l="0" r="0" t="0"/>
          <a:stretch/>
        </p:blipFill>
        <p:spPr>
          <a:xfrm>
            <a:off x="2209800" y="3657600"/>
            <a:ext cx="4953000" cy="30065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242" name="Google Shape;242;p3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p:txBody>
      </p:sp>
      <p:pic>
        <p:nvPicPr>
          <p:cNvPr id="243" name="Google Shape;243;p35"/>
          <p:cNvPicPr preferRelativeResize="0"/>
          <p:nvPr/>
        </p:nvPicPr>
        <p:blipFill rotWithShape="1">
          <a:blip r:embed="rId3">
            <a:alphaModFix/>
          </a:blip>
          <a:srcRect b="0" l="0" r="0" t="0"/>
          <a:stretch/>
        </p:blipFill>
        <p:spPr>
          <a:xfrm>
            <a:off x="1702932" y="2008188"/>
            <a:ext cx="5497968" cy="37068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6"/>
          <p:cNvPicPr preferRelativeResize="0"/>
          <p:nvPr/>
        </p:nvPicPr>
        <p:blipFill rotWithShape="1">
          <a:blip r:embed="rId3">
            <a:alphaModFix/>
          </a:blip>
          <a:srcRect b="0" l="0" r="0" t="0"/>
          <a:stretch/>
        </p:blipFill>
        <p:spPr>
          <a:xfrm>
            <a:off x="5257800" y="838200"/>
            <a:ext cx="3611509" cy="2362200"/>
          </a:xfrm>
          <a:prstGeom prst="rect">
            <a:avLst/>
          </a:prstGeom>
          <a:noFill/>
          <a:ln>
            <a:noFill/>
          </a:ln>
        </p:spPr>
      </p:pic>
      <p:sp>
        <p:nvSpPr>
          <p:cNvPr id="249" name="Google Shape;249;p3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Syringes</a:t>
            </a:r>
            <a:endParaRPr/>
          </a:p>
        </p:txBody>
      </p:sp>
      <p:sp>
        <p:nvSpPr>
          <p:cNvPr id="250" name="Google Shape;250;p3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spcBef>
                <a:spcPts val="0"/>
              </a:spcBef>
              <a:spcAft>
                <a:spcPts val="0"/>
              </a:spcAft>
              <a:buSzPct val="95000"/>
              <a:buChar char="⚫"/>
            </a:pPr>
            <a:r>
              <a:rPr lang="en-US"/>
              <a:t>Select an appropriate syringe.</a:t>
            </a:r>
            <a:endParaRPr/>
          </a:p>
          <a:p>
            <a:pPr indent="-274320" lvl="0" marL="274320" rtl="0" algn="l">
              <a:spcBef>
                <a:spcPts val="403"/>
              </a:spcBef>
              <a:spcAft>
                <a:spcPts val="0"/>
              </a:spcAft>
              <a:buSzPct val="95000"/>
              <a:buChar char="⚫"/>
            </a:pPr>
            <a:r>
              <a:rPr lang="en-US"/>
              <a:t>Move the plunger up and down a couple of times</a:t>
            </a:r>
            <a:endParaRPr/>
          </a:p>
          <a:p>
            <a:pPr indent="-274320" lvl="0" marL="274320" rtl="0" algn="l">
              <a:spcBef>
                <a:spcPts val="403"/>
              </a:spcBef>
              <a:spcAft>
                <a:spcPts val="0"/>
              </a:spcAft>
              <a:buSzPct val="95000"/>
              <a:buNone/>
            </a:pPr>
            <a:r>
              <a:rPr lang="en-US"/>
              <a:t>	to check that it moves smoothly without sticking.</a:t>
            </a:r>
            <a:endParaRPr/>
          </a:p>
          <a:p>
            <a:pPr indent="-274320" lvl="0" marL="274320" rtl="0" algn="l">
              <a:spcBef>
                <a:spcPts val="403"/>
              </a:spcBef>
              <a:spcAft>
                <a:spcPts val="0"/>
              </a:spcAft>
              <a:buSzPct val="95000"/>
              <a:buChar char="⚫"/>
            </a:pPr>
            <a:r>
              <a:rPr lang="en-US"/>
              <a:t>Draw up liquid in excess of the required volume.</a:t>
            </a:r>
            <a:endParaRPr/>
          </a:p>
          <a:p>
            <a:pPr indent="-274320" lvl="0" marL="274320" rtl="0" algn="l">
              <a:spcBef>
                <a:spcPts val="403"/>
              </a:spcBef>
              <a:spcAft>
                <a:spcPts val="0"/>
              </a:spcAft>
              <a:buSzPct val="95000"/>
              <a:buChar char="⚫"/>
            </a:pPr>
            <a:r>
              <a:rPr lang="en-US"/>
              <a:t>Invert the syringe so the nozzle is pointing</a:t>
            </a:r>
            <a:endParaRPr/>
          </a:p>
          <a:p>
            <a:pPr indent="-274320" lvl="0" marL="274320" rtl="0" algn="l">
              <a:spcBef>
                <a:spcPts val="403"/>
              </a:spcBef>
              <a:spcAft>
                <a:spcPts val="0"/>
              </a:spcAft>
              <a:buSzPct val="95000"/>
              <a:buNone/>
            </a:pPr>
            <a:r>
              <a:rPr lang="en-US"/>
              <a:t>	upwards.</a:t>
            </a:r>
            <a:endParaRPr/>
          </a:p>
          <a:p>
            <a:pPr indent="-274320" lvl="0" marL="274320" rtl="0" algn="l">
              <a:spcBef>
                <a:spcPts val="403"/>
              </a:spcBef>
              <a:spcAft>
                <a:spcPts val="0"/>
              </a:spcAft>
              <a:buSzPct val="95000"/>
              <a:buChar char="⚫"/>
            </a:pPr>
            <a:r>
              <a:rPr lang="en-US"/>
              <a:t>Draw the plunger back a little further to allow all the liquid in the nozzle to enter the main chamber.</a:t>
            </a:r>
            <a:endParaRPr/>
          </a:p>
          <a:p>
            <a:pPr indent="-274320" lvl="0" marL="274320" rtl="0" algn="l">
              <a:spcBef>
                <a:spcPts val="403"/>
              </a:spcBef>
              <a:spcAft>
                <a:spcPts val="0"/>
              </a:spcAft>
              <a:buSzPct val="95000"/>
              <a:buChar char="⚫"/>
            </a:pPr>
            <a:r>
              <a:rPr lang="en-US"/>
              <a:t>Tap the syringe to allow all the trapped air to come together at the top of the syringe.</a:t>
            </a:r>
            <a:endParaRPr/>
          </a:p>
          <a:p>
            <a:pPr indent="-274320" lvl="0" marL="274320" rtl="0" algn="l">
              <a:spcBef>
                <a:spcPts val="403"/>
              </a:spcBef>
              <a:spcAft>
                <a:spcPts val="0"/>
              </a:spcAft>
              <a:buSzPct val="95000"/>
              <a:buChar char="⚫"/>
            </a:pPr>
            <a:r>
              <a:rPr lang="en-US"/>
              <a:t> Expel the air.</a:t>
            </a:r>
            <a:endParaRPr/>
          </a:p>
          <a:p>
            <a:pPr indent="-274320" lvl="0" marL="274320" rtl="0" algn="l">
              <a:spcBef>
                <a:spcPts val="403"/>
              </a:spcBef>
              <a:spcAft>
                <a:spcPts val="0"/>
              </a:spcAft>
              <a:buSzPct val="95000"/>
              <a:buChar char="⚫"/>
            </a:pPr>
            <a:r>
              <a:rPr lang="en-US"/>
              <a:t>Re-invert the syringe over the liquid and push the plunger until the desired volume is reached. </a:t>
            </a:r>
            <a:endParaRPr/>
          </a:p>
          <a:p>
            <a:pPr indent="-274320" lvl="0" marL="274320" rtl="0" algn="l">
              <a:spcBef>
                <a:spcPts val="403"/>
              </a:spcBef>
              <a:spcAft>
                <a:spcPts val="0"/>
              </a:spcAft>
              <a:buSzPct val="95000"/>
              <a:buChar char="⚫"/>
            </a:pPr>
            <a:r>
              <a:rPr lang="en-US"/>
              <a:t>The desired volume is reached when the measuring edge of the plunger is in line with the desired volume mark in the syringe barrel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ph type="title"/>
          </p:nvPr>
        </p:nvSpPr>
        <p:spPr>
          <a:xfrm>
            <a:off x="457200" y="68580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Mortar and Pestle</a:t>
            </a:r>
            <a:endParaRPr/>
          </a:p>
        </p:txBody>
      </p:sp>
      <p:pic>
        <p:nvPicPr>
          <p:cNvPr descr="Image result for mortar and pestle" id="256" name="Google Shape;256;p37"/>
          <p:cNvPicPr preferRelativeResize="0"/>
          <p:nvPr/>
        </p:nvPicPr>
        <p:blipFill rotWithShape="1">
          <a:blip r:embed="rId3">
            <a:alphaModFix/>
          </a:blip>
          <a:srcRect b="0" l="0" r="0" t="0"/>
          <a:stretch/>
        </p:blipFill>
        <p:spPr>
          <a:xfrm>
            <a:off x="3886200" y="2286000"/>
            <a:ext cx="3955711" cy="3314700"/>
          </a:xfrm>
          <a:prstGeom prst="rect">
            <a:avLst/>
          </a:prstGeom>
          <a:noFill/>
          <a:ln>
            <a:noFill/>
          </a:ln>
        </p:spPr>
      </p:pic>
      <p:pic>
        <p:nvPicPr>
          <p:cNvPr descr="Image result for spatulas chemistry" id="257" name="Google Shape;257;p37"/>
          <p:cNvPicPr preferRelativeResize="0"/>
          <p:nvPr/>
        </p:nvPicPr>
        <p:blipFill rotWithShape="1">
          <a:blip r:embed="rId4">
            <a:alphaModFix/>
          </a:blip>
          <a:srcRect b="0" l="0" r="0" t="0"/>
          <a:stretch/>
        </p:blipFill>
        <p:spPr>
          <a:xfrm>
            <a:off x="1066800" y="2971800"/>
            <a:ext cx="2381250" cy="1905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381000" y="4038600"/>
            <a:ext cx="8229600" cy="972312"/>
          </a:xfrm>
          <a:prstGeom prst="rect">
            <a:avLst/>
          </a:prstGeom>
          <a:gradFill>
            <a:gsLst>
              <a:gs pos="0">
                <a:srgbClr val="87E9F1"/>
              </a:gs>
              <a:gs pos="43000">
                <a:srgbClr val="B6F8FC"/>
              </a:gs>
              <a:gs pos="93000">
                <a:srgbClr val="E8FCFE"/>
              </a:gs>
              <a:gs pos="100000">
                <a:srgbClr val="F6FFFF"/>
              </a:gs>
            </a:gsLst>
            <a:path path="circle">
              <a:fillToRect b="50%" l="50%" r="50%" t="50%"/>
            </a:path>
            <a:tileRect/>
          </a:gradFill>
          <a:ln cap="flat" cmpd="sng" w="9525">
            <a:solidFill>
              <a:srgbClr val="0599A0"/>
            </a:solidFill>
            <a:prstDash val="solid"/>
            <a:round/>
            <a:headEnd len="sm" w="sm" type="none"/>
            <a:tailEnd len="sm" w="sm" type="none"/>
          </a:ln>
          <a:effectLst>
            <a:outerShdw blurRad="57150" rotWithShape="0" algn="ctr" dir="5400000" dist="38100">
              <a:srgbClr val="000000"/>
            </a:outerShdw>
          </a:effectLst>
        </p:spPr>
        <p:txBody>
          <a:bodyPr anchorCtr="0" anchor="b" bIns="0" lIns="0" spcFirstLastPara="1" rIns="0" wrap="square" tIns="45700">
            <a:normAutofit/>
          </a:bodyPr>
          <a:lstStyle/>
          <a:p>
            <a:pPr indent="0" lvl="0" marL="0" rtl="0" algn="ctr">
              <a:spcBef>
                <a:spcPts val="0"/>
              </a:spcBef>
              <a:spcAft>
                <a:spcPts val="0"/>
              </a:spcAft>
              <a:buClr>
                <a:schemeClr val="dk1"/>
              </a:buClr>
              <a:buSzPts val="5000"/>
              <a:buFont typeface="Calibri"/>
              <a:buNone/>
            </a:pPr>
            <a:r>
              <a:rPr lang="en-US">
                <a:solidFill>
                  <a:schemeClr val="dk1"/>
                </a:solidFill>
                <a:latin typeface="Constantia"/>
                <a:ea typeface="Constantia"/>
                <a:cs typeface="Constantia"/>
                <a:sym typeface="Constantia"/>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n-US"/>
              <a:t>General Laboratory instructions:-</a:t>
            </a:r>
            <a:endParaRPr/>
          </a:p>
        </p:txBody>
      </p:sp>
      <p:sp>
        <p:nvSpPr>
          <p:cNvPr id="123" name="Google Shape;123;p1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solidFill>
                  <a:srgbClr val="FF0000"/>
                </a:solidFill>
              </a:rPr>
              <a:t>Work on your own</a:t>
            </a:r>
            <a:r>
              <a:rPr lang="en-US"/>
              <a:t>: if you require any help ask the course instructor or the teaching assistant </a:t>
            </a:r>
            <a:endParaRPr/>
          </a:p>
          <a:p>
            <a:pPr indent="-274320" lvl="0" marL="274320" rtl="0" algn="l">
              <a:spcBef>
                <a:spcPts val="520"/>
              </a:spcBef>
              <a:spcAft>
                <a:spcPts val="0"/>
              </a:spcAft>
              <a:buSzPts val="2470"/>
              <a:buChar char="⚫"/>
            </a:pPr>
            <a:r>
              <a:rPr lang="en-US">
                <a:solidFill>
                  <a:srgbClr val="FF0000"/>
                </a:solidFill>
              </a:rPr>
              <a:t>Wear </a:t>
            </a:r>
            <a:r>
              <a:rPr lang="en-US"/>
              <a:t>a clean freshly laundered overall  white lab. coat.</a:t>
            </a:r>
            <a:endParaRPr/>
          </a:p>
          <a:p>
            <a:pPr indent="-274320" lvl="0" marL="274320" rtl="0" algn="l">
              <a:spcBef>
                <a:spcPts val="520"/>
              </a:spcBef>
              <a:spcAft>
                <a:spcPts val="0"/>
              </a:spcAft>
              <a:buSzPts val="2470"/>
              <a:buChar char="⚫"/>
            </a:pPr>
            <a:r>
              <a:rPr lang="en-US">
                <a:solidFill>
                  <a:srgbClr val="FF0000"/>
                </a:solidFill>
              </a:rPr>
              <a:t>Read</a:t>
            </a:r>
            <a:r>
              <a:rPr lang="en-US"/>
              <a:t> the prescription </a:t>
            </a:r>
            <a:r>
              <a:rPr lang="en-US">
                <a:solidFill>
                  <a:srgbClr val="FF0000"/>
                </a:solidFill>
              </a:rPr>
              <a:t>carefully, </a:t>
            </a:r>
            <a:r>
              <a:rPr lang="en-US"/>
              <a:t>and make any </a:t>
            </a:r>
            <a:r>
              <a:rPr lang="en-US">
                <a:solidFill>
                  <a:srgbClr val="FF0000"/>
                </a:solidFill>
              </a:rPr>
              <a:t>necessary calculations</a:t>
            </a:r>
            <a:endParaRPr/>
          </a:p>
          <a:p>
            <a:pPr indent="-274320" lvl="0" marL="274320" rtl="0" algn="l">
              <a:spcBef>
                <a:spcPts val="520"/>
              </a:spcBef>
              <a:spcAft>
                <a:spcPts val="0"/>
              </a:spcAft>
              <a:buSzPts val="2470"/>
              <a:buChar char="⚫"/>
            </a:pPr>
            <a:r>
              <a:rPr lang="en-US">
                <a:solidFill>
                  <a:srgbClr val="FF0000"/>
                </a:solidFill>
              </a:rPr>
              <a:t>Compound</a:t>
            </a:r>
            <a:r>
              <a:rPr lang="en-US"/>
              <a:t> the prescription according to procedure</a:t>
            </a:r>
            <a:endParaRPr/>
          </a:p>
          <a:p>
            <a:pPr indent="-274320" lvl="0" marL="274320" rtl="0" algn="l">
              <a:spcBef>
                <a:spcPts val="520"/>
              </a:spcBef>
              <a:spcAft>
                <a:spcPts val="0"/>
              </a:spcAft>
              <a:buSzPts val="2470"/>
              <a:buChar char="⚫"/>
            </a:pPr>
            <a:r>
              <a:rPr lang="en-US">
                <a:solidFill>
                  <a:srgbClr val="FF0000"/>
                </a:solidFill>
              </a:rPr>
              <a:t>Fill in container </a:t>
            </a:r>
            <a:r>
              <a:rPr lang="en-US"/>
              <a:t>and </a:t>
            </a:r>
            <a:r>
              <a:rPr lang="en-US">
                <a:solidFill>
                  <a:srgbClr val="FF0000"/>
                </a:solidFill>
              </a:rPr>
              <a:t>label</a:t>
            </a:r>
            <a:r>
              <a:rPr lang="en-US"/>
              <a:t> the drug product</a:t>
            </a:r>
            <a:endParaRPr/>
          </a:p>
          <a:p>
            <a:pPr indent="-274320" lvl="0" marL="274320" rtl="0" algn="l">
              <a:spcBef>
                <a:spcPts val="520"/>
              </a:spcBef>
              <a:spcAft>
                <a:spcPts val="0"/>
              </a:spcAft>
              <a:buSzPts val="2470"/>
              <a:buChar char="⚫"/>
            </a:pPr>
            <a:r>
              <a:rPr lang="en-US"/>
              <a:t>Make sure that your </a:t>
            </a:r>
            <a:r>
              <a:rPr lang="en-US">
                <a:solidFill>
                  <a:srgbClr val="FF0000"/>
                </a:solidFill>
              </a:rPr>
              <a:t>place</a:t>
            </a:r>
            <a:r>
              <a:rPr lang="en-US"/>
              <a:t> , balances and used equipment's are </a:t>
            </a:r>
            <a:r>
              <a:rPr b="1" lang="en-US">
                <a:solidFill>
                  <a:srgbClr val="0070C0"/>
                </a:solidFill>
              </a:rPr>
              <a:t>clean </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457200" y="30480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2800"/>
              <a:buFont typeface="Calibri"/>
              <a:buNone/>
            </a:pPr>
            <a:r>
              <a:rPr b="1" lang="en-US" sz="2800"/>
              <a:t>Pharmacy Dispensing procedure on receipt of a compunding prescription</a:t>
            </a:r>
            <a:endParaRPr b="1" sz="2800"/>
          </a:p>
        </p:txBody>
      </p:sp>
      <p:sp>
        <p:nvSpPr>
          <p:cNvPr id="129" name="Google Shape;129;p18"/>
          <p:cNvSpPr txBox="1"/>
          <p:nvPr>
            <p:ph idx="1" type="body"/>
          </p:nvPr>
        </p:nvSpPr>
        <p:spPr>
          <a:xfrm>
            <a:off x="457200" y="1676400"/>
            <a:ext cx="8229600" cy="4389120"/>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SzPct val="95000"/>
              <a:buNone/>
            </a:pPr>
            <a:r>
              <a:rPr lang="en-US"/>
              <a:t>1- Check the prescription contains the following information:</a:t>
            </a:r>
            <a:endParaRPr/>
          </a:p>
          <a:p>
            <a:pPr indent="0" lvl="0" marL="0" rtl="0" algn="l">
              <a:spcBef>
                <a:spcPts val="481"/>
              </a:spcBef>
              <a:spcAft>
                <a:spcPts val="0"/>
              </a:spcAft>
              <a:buSzPct val="95000"/>
              <a:buNone/>
            </a:pPr>
            <a:r>
              <a:rPr lang="en-US"/>
              <a:t>a- Name and address of the patient.</a:t>
            </a:r>
            <a:endParaRPr/>
          </a:p>
          <a:p>
            <a:pPr indent="0" lvl="0" marL="0" rtl="0" algn="l">
              <a:spcBef>
                <a:spcPts val="481"/>
              </a:spcBef>
              <a:spcAft>
                <a:spcPts val="0"/>
              </a:spcAft>
              <a:buSzPct val="95000"/>
              <a:buNone/>
            </a:pPr>
            <a:r>
              <a:rPr lang="en-US"/>
              <a:t>b-Age of the patient </a:t>
            </a:r>
            <a:endParaRPr/>
          </a:p>
          <a:p>
            <a:pPr indent="0" lvl="0" marL="0" rtl="0" algn="l">
              <a:spcBef>
                <a:spcPts val="481"/>
              </a:spcBef>
              <a:spcAft>
                <a:spcPts val="0"/>
              </a:spcAft>
              <a:buSzPct val="95000"/>
              <a:buNone/>
            </a:pPr>
            <a:r>
              <a:rPr lang="en-US"/>
              <a:t>c- Signed by the prescriber.</a:t>
            </a:r>
            <a:endParaRPr/>
          </a:p>
          <a:p>
            <a:pPr indent="0" lvl="0" marL="0" rtl="0" algn="l">
              <a:spcBef>
                <a:spcPts val="481"/>
              </a:spcBef>
              <a:spcAft>
                <a:spcPts val="0"/>
              </a:spcAft>
              <a:buSzPct val="95000"/>
              <a:buNone/>
            </a:pPr>
            <a:r>
              <a:rPr lang="en-US"/>
              <a:t>d-Suitably dated by the prescriber.</a:t>
            </a:r>
            <a:endParaRPr/>
          </a:p>
          <a:p>
            <a:pPr indent="0" lvl="0" marL="0" rtl="0" algn="l">
              <a:spcBef>
                <a:spcPts val="481"/>
              </a:spcBef>
              <a:spcAft>
                <a:spcPts val="0"/>
              </a:spcAft>
              <a:buSzPct val="95000"/>
              <a:buNone/>
            </a:pPr>
            <a:r>
              <a:rPr lang="en-US"/>
              <a:t>2- Check your interpretation of the prescriber’s instructions.</a:t>
            </a:r>
            <a:endParaRPr/>
          </a:p>
          <a:p>
            <a:pPr indent="0" lvl="0" marL="0" rtl="0" algn="l">
              <a:spcBef>
                <a:spcPts val="481"/>
              </a:spcBef>
              <a:spcAft>
                <a:spcPts val="0"/>
              </a:spcAft>
              <a:buSzPct val="95000"/>
              <a:buNone/>
            </a:pPr>
            <a:r>
              <a:rPr lang="en-US"/>
              <a:t>a- Is the formula official or unofficial?</a:t>
            </a:r>
            <a:endParaRPr/>
          </a:p>
          <a:p>
            <a:pPr indent="0" lvl="0" marL="0" rtl="0" algn="l">
              <a:spcBef>
                <a:spcPts val="481"/>
              </a:spcBef>
              <a:spcAft>
                <a:spcPts val="0"/>
              </a:spcAft>
              <a:buSzPct val="95000"/>
              <a:buNone/>
            </a:pPr>
            <a:r>
              <a:rPr lang="en-US"/>
              <a:t>b- Are all ingredients within a safe dosage limit?</a:t>
            </a:r>
            <a:endParaRPr/>
          </a:p>
          <a:p>
            <a:pPr indent="0" lvl="0" marL="0" rtl="0" algn="l">
              <a:spcBef>
                <a:spcPts val="481"/>
              </a:spcBef>
              <a:spcAft>
                <a:spcPts val="0"/>
              </a:spcAft>
              <a:buSzPct val="95000"/>
              <a:buNone/>
            </a:pPr>
            <a:r>
              <a:rPr lang="en-US"/>
              <a:t>c- Are all ingredients compatible?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Prepare a label for the product</a:t>
            </a:r>
            <a:endParaRPr/>
          </a:p>
          <a:p>
            <a:pPr indent="-274320" lvl="0" marL="274320" rtl="0" algn="l">
              <a:spcBef>
                <a:spcPts val="520"/>
              </a:spcBef>
              <a:spcAft>
                <a:spcPts val="0"/>
              </a:spcAft>
              <a:buSzPts val="2470"/>
              <a:buChar char="⚫"/>
            </a:pPr>
            <a:r>
              <a:rPr lang="en-US"/>
              <a:t>Copy out the formula onto the extemporaneous work record sheet</a:t>
            </a:r>
            <a:endParaRPr/>
          </a:p>
          <a:p>
            <a:pPr indent="-274320" lvl="0" marL="274320" rtl="0" algn="l">
              <a:spcBef>
                <a:spcPts val="520"/>
              </a:spcBef>
              <a:spcAft>
                <a:spcPts val="0"/>
              </a:spcAft>
              <a:buSzPts val="2470"/>
              <a:buChar char="⚫"/>
            </a:pPr>
            <a:r>
              <a:rPr lang="en-US"/>
              <a:t>Recheck any calculations made.</a:t>
            </a:r>
            <a:endParaRPr/>
          </a:p>
          <a:p>
            <a:pPr indent="-274320" lvl="0" marL="274320" rtl="0" algn="l">
              <a:spcBef>
                <a:spcPts val="520"/>
              </a:spcBef>
              <a:spcAft>
                <a:spcPts val="0"/>
              </a:spcAft>
              <a:buSzPts val="2470"/>
              <a:buChar char="⚫"/>
            </a:pPr>
            <a:r>
              <a:rPr lang="en-US"/>
              <a:t>Test the dispensing balance before use (particularly important if the scales have not been used for some time).</a:t>
            </a:r>
            <a:endParaRPr/>
          </a:p>
          <a:p>
            <a:pPr indent="-274320" lvl="0" marL="274320" rtl="0" algn="l">
              <a:spcBef>
                <a:spcPts val="520"/>
              </a:spcBef>
              <a:spcAft>
                <a:spcPts val="0"/>
              </a:spcAft>
              <a:buSzPts val="2470"/>
              <a:buChar char="⚫"/>
            </a:pPr>
            <a:r>
              <a:rPr lang="en-US"/>
              <a:t>Select the equipment to be used for the preparation of the product</a:t>
            </a:r>
            <a:endParaRPr/>
          </a:p>
        </p:txBody>
      </p:sp>
      <p:sp>
        <p:nvSpPr>
          <p:cNvPr id="135" name="Google Shape;135;p1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2800"/>
              <a:buFont typeface="Calibri"/>
              <a:buNone/>
            </a:pPr>
            <a:r>
              <a:rPr b="1" lang="en-US" sz="2800"/>
              <a:t>Dispensing procedure on receipt of a prescription</a:t>
            </a:r>
            <a:endParaRPr b="1"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n-US"/>
              <a:t>Select the container to be used for the completed product.</a:t>
            </a:r>
            <a:endParaRPr/>
          </a:p>
          <a:p>
            <a:pPr indent="-274320" lvl="0" marL="274320" rtl="0" algn="l">
              <a:spcBef>
                <a:spcPts val="520"/>
              </a:spcBef>
              <a:spcAft>
                <a:spcPts val="0"/>
              </a:spcAft>
              <a:buSzPts val="2470"/>
              <a:buChar char="⚫"/>
            </a:pPr>
            <a:r>
              <a:rPr lang="en-US"/>
              <a:t>Select the first item to be measured or weighed and make a note of the </a:t>
            </a:r>
            <a:r>
              <a:rPr lang="en-US">
                <a:solidFill>
                  <a:srgbClr val="0070C0"/>
                </a:solidFill>
              </a:rPr>
              <a:t>batch number </a:t>
            </a:r>
            <a:r>
              <a:rPr lang="en-US"/>
              <a:t>used.</a:t>
            </a:r>
            <a:endParaRPr/>
          </a:p>
          <a:p>
            <a:pPr indent="0" lvl="0" marL="0" rtl="0" algn="l">
              <a:spcBef>
                <a:spcPts val="520"/>
              </a:spcBef>
              <a:spcAft>
                <a:spcPts val="0"/>
              </a:spcAft>
              <a:buSzPts val="2470"/>
              <a:buNone/>
            </a:pPr>
            <a:r>
              <a:rPr lang="en-US"/>
              <a:t> Note when selecting an ingredient from stock, check the label, check it again when measuring/weighing the ingredient, and a third check should be made when returning it to the stock shelf.</a:t>
            </a:r>
            <a:endParaRPr/>
          </a:p>
          <a:p>
            <a:pPr indent="-274320" lvl="0" marL="274320" rtl="0" algn="l">
              <a:spcBef>
                <a:spcPts val="520"/>
              </a:spcBef>
              <a:spcAft>
                <a:spcPts val="0"/>
              </a:spcAft>
              <a:buSzPts val="2470"/>
              <a:buChar char="⚫"/>
            </a:pPr>
            <a:r>
              <a:rPr lang="en-US"/>
              <a:t>Use a spatula when weighing (remember to clean the spatula between each different powder that is weighed).</a:t>
            </a:r>
            <a:endParaRPr/>
          </a:p>
          <a:p>
            <a:pPr indent="-117475" lvl="0" marL="274320" rtl="0" algn="l">
              <a:spcBef>
                <a:spcPts val="520"/>
              </a:spcBef>
              <a:spcAft>
                <a:spcPts val="0"/>
              </a:spcAft>
              <a:buSzPts val="2470"/>
              <a:buNone/>
            </a:pPr>
            <a:r>
              <a:t/>
            </a:r>
            <a:endParaRPr/>
          </a:p>
        </p:txBody>
      </p:sp>
      <p:sp>
        <p:nvSpPr>
          <p:cNvPr id="141" name="Google Shape;141;p2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2800"/>
              <a:buFont typeface="Calibri"/>
              <a:buNone/>
            </a:pPr>
            <a:r>
              <a:rPr b="1" lang="en-US" sz="2800"/>
              <a:t>Dispensing procedure on receipt of a prescription</a:t>
            </a:r>
            <a:endParaRPr b="1"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Ensure the scale pan is cleaned between each weighing procedure</a:t>
            </a:r>
            <a:endParaRPr/>
          </a:p>
          <a:p>
            <a:pPr indent="-274320" lvl="0" marL="274320" rtl="0" algn="l">
              <a:spcBef>
                <a:spcPts val="520"/>
              </a:spcBef>
              <a:spcAft>
                <a:spcPts val="0"/>
              </a:spcAft>
              <a:buSzPts val="2470"/>
              <a:buChar char="⚫"/>
            </a:pPr>
            <a:r>
              <a:rPr lang="en-US"/>
              <a:t>Do not put the material directly on weighing pan (Weighing boat)</a:t>
            </a:r>
            <a:endParaRPr/>
          </a:p>
          <a:p>
            <a:pPr indent="-274320" lvl="0" marL="274320" rtl="0" algn="l">
              <a:spcBef>
                <a:spcPts val="520"/>
              </a:spcBef>
              <a:spcAft>
                <a:spcPts val="0"/>
              </a:spcAft>
              <a:buSzPts val="2470"/>
              <a:buChar char="⚫"/>
            </a:pPr>
            <a:r>
              <a:rPr lang="en-US"/>
              <a:t>Tare the balance after you finished weighing</a:t>
            </a:r>
            <a:endParaRPr/>
          </a:p>
          <a:p>
            <a:pPr indent="-274320" lvl="0" marL="274320" rtl="0" algn="l">
              <a:spcBef>
                <a:spcPts val="520"/>
              </a:spcBef>
              <a:spcAft>
                <a:spcPts val="0"/>
              </a:spcAft>
              <a:buSzPts val="2470"/>
              <a:buChar char="⚫"/>
            </a:pPr>
            <a:r>
              <a:rPr lang="en-US"/>
              <a:t>Compound the ingredients</a:t>
            </a:r>
            <a:endParaRPr/>
          </a:p>
          <a:p>
            <a:pPr indent="-274320" lvl="0" marL="274320" rtl="0" algn="l">
              <a:spcBef>
                <a:spcPts val="520"/>
              </a:spcBef>
              <a:spcAft>
                <a:spcPts val="0"/>
              </a:spcAft>
              <a:buSzPts val="2470"/>
              <a:buChar char="⚫"/>
            </a:pPr>
            <a:r>
              <a:rPr lang="en-US"/>
              <a:t>When the preparation is ready to be dispensed, transfer it to the final container and label</a:t>
            </a:r>
            <a:endParaRPr/>
          </a:p>
          <a:p>
            <a:pPr indent="-117475" lvl="0" marL="274320" rtl="0" algn="l">
              <a:spcBef>
                <a:spcPts val="520"/>
              </a:spcBef>
              <a:spcAft>
                <a:spcPts val="0"/>
              </a:spcAft>
              <a:buSzPts val="2470"/>
              <a:buNone/>
            </a:pPr>
            <a:r>
              <a:t/>
            </a:r>
            <a:endParaRPr/>
          </a:p>
        </p:txBody>
      </p:sp>
      <p:sp>
        <p:nvSpPr>
          <p:cNvPr id="147" name="Google Shape;147;p21"/>
          <p:cNvSpPr txBox="1"/>
          <p:nvPr>
            <p:ph type="title"/>
          </p:nvPr>
        </p:nvSpPr>
        <p:spPr>
          <a:xfrm>
            <a:off x="457200" y="704088"/>
            <a:ext cx="8229600" cy="819912"/>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2800"/>
              <a:buFont typeface="Calibri"/>
              <a:buNone/>
            </a:pPr>
            <a:r>
              <a:rPr b="1" lang="en-US" sz="2800"/>
              <a:t>Dispensing procedure on receipt of a prescription</a:t>
            </a:r>
            <a:endParaRPr b="1"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3600"/>
              <a:buFont typeface="Calibri"/>
              <a:buNone/>
            </a:pPr>
            <a:r>
              <a:rPr lang="en-US" sz="3600"/>
              <a:t>The label of a pharmaceutical product has many functions:</a:t>
            </a:r>
            <a:endParaRPr sz="3600"/>
          </a:p>
        </p:txBody>
      </p:sp>
      <p:sp>
        <p:nvSpPr>
          <p:cNvPr id="153" name="Google Shape;153;p2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To indicate clearly the contents of the container</a:t>
            </a:r>
            <a:endParaRPr/>
          </a:p>
          <a:p>
            <a:pPr indent="-274320" lvl="0" marL="274320" rtl="0" algn="l">
              <a:spcBef>
                <a:spcPts val="520"/>
              </a:spcBef>
              <a:spcAft>
                <a:spcPts val="0"/>
              </a:spcAft>
              <a:buSzPts val="2470"/>
              <a:buChar char="⚫"/>
            </a:pPr>
            <a:r>
              <a:rPr lang="en-US"/>
              <a:t>To indicate clearly to patients how and when the medicinal product should be taken or used</a:t>
            </a:r>
            <a:endParaRPr/>
          </a:p>
          <a:p>
            <a:pPr indent="-274320" lvl="0" marL="274320" rtl="0" algn="l">
              <a:spcBef>
                <a:spcPts val="520"/>
              </a:spcBef>
              <a:spcAft>
                <a:spcPts val="0"/>
              </a:spcAft>
              <a:buSzPts val="2470"/>
              <a:buChar char="⚫"/>
            </a:pPr>
            <a:r>
              <a:rPr lang="en-US"/>
              <a:t>To indicate clearly to patients how the product should be stored and for how long</a:t>
            </a:r>
            <a:endParaRPr/>
          </a:p>
          <a:p>
            <a:pPr indent="-274320" lvl="0" marL="274320" rtl="0" algn="l">
              <a:spcBef>
                <a:spcPts val="520"/>
              </a:spcBef>
              <a:spcAft>
                <a:spcPts val="0"/>
              </a:spcAft>
              <a:buSzPts val="2470"/>
              <a:buChar char="⚫"/>
            </a:pPr>
            <a:r>
              <a:rPr lang="en-US"/>
              <a:t>To indicate clearly to patients any warnings or cautions of which they need to be made aware.</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sp>
        <p:nvSpPr>
          <p:cNvPr id="159" name="Google Shape;159;p2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p:txBody>
      </p:sp>
      <p:pic>
        <p:nvPicPr>
          <p:cNvPr id="160" name="Google Shape;160;p23"/>
          <p:cNvPicPr preferRelativeResize="0"/>
          <p:nvPr/>
        </p:nvPicPr>
        <p:blipFill rotWithShape="1">
          <a:blip r:embed="rId3">
            <a:alphaModFix/>
          </a:blip>
          <a:srcRect b="0" l="0" r="0" t="0"/>
          <a:stretch/>
        </p:blipFill>
        <p:spPr>
          <a:xfrm>
            <a:off x="1600200" y="762000"/>
            <a:ext cx="5943600" cy="3724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