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5"/>
    <p:sldMasterId id="2147483661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</p:sldIdLst>
  <p:sldSz cy="6858000" cx="9144000"/>
  <p:notesSz cx="6858000" cy="9144000"/>
  <p:embeddedFontLst>
    <p:embeddedFont>
      <p:font typeface="Constantia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7B595D8-0407-4E8D-9339-849EA7D7B620}">
  <a:tblStyle styleId="{97B595D8-0407-4E8D-9339-849EA7D7B620}" styleName="Table_0">
    <a:wholeTbl>
      <a:tcTxStyle b="off" i="off">
        <a:font>
          <a:latin typeface="Constantia"/>
          <a:ea typeface="Constantia"/>
          <a:cs typeface="Constantia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6EBF5"/>
          </a:solidFill>
        </a:fill>
      </a:tcStyle>
    </a:wholeTbl>
    <a:band1H>
      <a:tcTxStyle/>
      <a:tcStyle>
        <a:fill>
          <a:solidFill>
            <a:srgbClr val="CAD4EA"/>
          </a:solidFill>
        </a:fill>
      </a:tcStyle>
    </a:band1H>
    <a:band2H>
      <a:tcTxStyle/>
    </a:band2H>
    <a:band1V>
      <a:tcTxStyle/>
      <a:tcStyle>
        <a:fill>
          <a:solidFill>
            <a:srgbClr val="CAD4EA"/>
          </a:solidFill>
        </a:fill>
      </a:tcStyle>
    </a:band1V>
    <a:band2V>
      <a:tcTxStyle/>
    </a:band2V>
    <a:lastCol>
      <a:tcTxStyle b="on" i="off">
        <a:font>
          <a:latin typeface="Constantia"/>
          <a:ea typeface="Constantia"/>
          <a:cs typeface="Constantia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onstantia"/>
          <a:ea typeface="Constantia"/>
          <a:cs typeface="Constantia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onstantia"/>
          <a:ea typeface="Constantia"/>
          <a:cs typeface="Constantia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onstantia"/>
          <a:ea typeface="Constantia"/>
          <a:cs typeface="Constantia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3.xml"/><Relationship Id="rId22" Type="http://schemas.openxmlformats.org/officeDocument/2006/relationships/font" Target="fonts/Constantia-regular.fntdata"/><Relationship Id="rId21" Type="http://schemas.openxmlformats.org/officeDocument/2006/relationships/slide" Target="slides/slide14.xml"/><Relationship Id="rId24" Type="http://schemas.openxmlformats.org/officeDocument/2006/relationships/font" Target="fonts/Constantia-italic.fntdata"/><Relationship Id="rId23" Type="http://schemas.openxmlformats.org/officeDocument/2006/relationships/font" Target="fonts/Constantia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25" Type="http://schemas.openxmlformats.org/officeDocument/2006/relationships/font" Target="fonts/Constantia-boldItalic.fntdata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19" Type="http://schemas.openxmlformats.org/officeDocument/2006/relationships/slide" Target="slides/slide12.xml"/><Relationship Id="rId18" Type="http://schemas.openxmlformats.org/officeDocument/2006/relationships/slide" Target="slides/slide1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4" name="Google Shape;16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4572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3" name="Google Shape;23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"/>
          <p:cNvSpPr/>
          <p:nvPr/>
        </p:nvSpPr>
        <p:spPr>
          <a:xfrm flipH="1" rot="-10380000">
            <a:off x="3165753" y="1108077"/>
            <a:ext cx="5257800" cy="4114800"/>
          </a:xfrm>
          <a:prstGeom prst="snipRoundRect">
            <a:avLst>
              <a:gd fmla="val 0" name="adj1"/>
              <a:gd fmla="val 3646" name="adj2"/>
            </a:avLst>
          </a:prstGeom>
          <a:solidFill>
            <a:srgbClr val="FFFFFF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  <a:effectLst>
            <a:outerShdw blurRad="63500" sx="98500" kx="100000" rotWithShape="0" algn="tl" dir="7500000" dist="38500" sy="100080">
              <a:srgbClr val="000000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9" name="Google Shape;89;p12"/>
          <p:cNvSpPr/>
          <p:nvPr/>
        </p:nvSpPr>
        <p:spPr>
          <a:xfrm flipH="1" rot="-10380000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cap="flat" cmpd="sng" w="12700">
            <a:solidFill>
              <a:srgbClr val="FFFFFF"/>
            </a:solidFill>
            <a:prstDash val="solid"/>
            <a:bevel/>
            <a:headEnd len="sm" w="sm" type="none"/>
            <a:tailEnd len="sm" w="sm" type="none"/>
          </a:ln>
          <a:effectLst>
            <a:outerShdw blurRad="19685" rotWithShape="0" algn="tl" dir="12900000" dist="6350">
              <a:srgbClr val="000000">
                <a:alpha val="4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0" name="Google Shape;90;p12"/>
          <p:cNvSpPr txBox="1"/>
          <p:nvPr>
            <p:ph type="title"/>
          </p:nvPr>
        </p:nvSpPr>
        <p:spPr>
          <a:xfrm>
            <a:off x="609600" y="1176996"/>
            <a:ext cx="2212848" cy="158262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  <a:defRPr b="1" sz="20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2"/>
          <p:cNvSpPr txBox="1"/>
          <p:nvPr>
            <p:ph idx="1" type="body"/>
          </p:nvPr>
        </p:nvSpPr>
        <p:spPr>
          <a:xfrm>
            <a:off x="609600" y="2828785"/>
            <a:ext cx="2209800" cy="2179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64000" spcFirstLastPara="1" rIns="45700" wrap="square" tIns="45700">
            <a:normAutofit/>
          </a:bodyPr>
          <a:lstStyle>
            <a:lvl1pPr indent="-228600" lvl="0" marL="457200" algn="l">
              <a:spcBef>
                <a:spcPts val="250"/>
              </a:spcBef>
              <a:spcAft>
                <a:spcPts val="0"/>
              </a:spcAft>
              <a:buSzPts val="1235"/>
              <a:buFont typeface="Constantia"/>
              <a:buNone/>
              <a:defRPr sz="1300"/>
            </a:lvl1pPr>
            <a:lvl2pPr indent="-293369" lvl="1" marL="914400" algn="l">
              <a:spcBef>
                <a:spcPts val="240"/>
              </a:spcBef>
              <a:spcAft>
                <a:spcPts val="0"/>
              </a:spcAft>
              <a:buSzPts val="1020"/>
              <a:buChar char="⚫"/>
              <a:defRPr sz="1200"/>
            </a:lvl2pPr>
            <a:lvl3pPr indent="-273050" lvl="2" marL="1371600" algn="l">
              <a:spcBef>
                <a:spcPts val="200"/>
              </a:spcBef>
              <a:spcAft>
                <a:spcPts val="0"/>
              </a:spcAft>
              <a:buSzPts val="700"/>
              <a:buChar char="⚫"/>
              <a:defRPr sz="1000"/>
            </a:lvl3pPr>
            <a:lvl4pPr indent="-265747" lvl="3" marL="182880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4pPr>
            <a:lvl5pPr indent="-265747" lvl="4" marL="228600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2" name="Google Shape;92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2"/>
          <p:cNvSpPr txBox="1"/>
          <p:nvPr>
            <p:ph idx="12" type="sldNum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5" name="Google Shape;95;p12"/>
          <p:cNvSpPr/>
          <p:nvPr>
            <p:ph idx="2" type="pic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lt2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6" name="Google Shape;96;p12"/>
          <p:cNvSpPr/>
          <p:nvPr/>
        </p:nvSpPr>
        <p:spPr>
          <a:xfrm flipH="1" rot="10800000">
            <a:off x="-9525" y="5816600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7" name="Google Shape;97;p12"/>
          <p:cNvSpPr/>
          <p:nvPr/>
        </p:nvSpPr>
        <p:spPr>
          <a:xfrm flipH="1" rot="10800000">
            <a:off x="4381500" y="6219825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3"/>
          <p:cNvSpPr txBox="1"/>
          <p:nvPr>
            <p:ph idx="1" type="body"/>
          </p:nvPr>
        </p:nvSpPr>
        <p:spPr>
          <a:xfrm rot="5400000">
            <a:off x="2377440" y="15240"/>
            <a:ext cx="438912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1" name="Google Shape;101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4"/>
          <p:cNvSpPr txBox="1"/>
          <p:nvPr>
            <p:ph type="title"/>
          </p:nvPr>
        </p:nvSpPr>
        <p:spPr>
          <a:xfrm rot="5400000">
            <a:off x="5052219" y="2491582"/>
            <a:ext cx="5211763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14"/>
          <p:cNvSpPr txBox="1"/>
          <p:nvPr>
            <p:ph idx="1" type="body"/>
          </p:nvPr>
        </p:nvSpPr>
        <p:spPr>
          <a:xfrm rot="5400000">
            <a:off x="861219" y="510382"/>
            <a:ext cx="5211763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7" name="Google Shape;107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4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5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5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4572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6" name="Google Shape;46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5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5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6"/>
          <p:cNvSpPr txBox="1"/>
          <p:nvPr>
            <p:ph type="title"/>
          </p:nvPr>
        </p:nvSpPr>
        <p:spPr>
          <a:xfrm>
            <a:off x="530352" y="1316736"/>
            <a:ext cx="7772400" cy="136245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4AE3AC"/>
              </a:buClr>
              <a:buSzPts val="5600"/>
              <a:buFont typeface="Calibri"/>
              <a:buNone/>
              <a:defRPr b="1" sz="5600" cap="none">
                <a:solidFill>
                  <a:srgbClr val="4AE3A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6"/>
          <p:cNvSpPr txBox="1"/>
          <p:nvPr>
            <p:ph idx="1" type="body"/>
          </p:nvPr>
        </p:nvSpPr>
        <p:spPr>
          <a:xfrm>
            <a:off x="530352" y="2704664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SzPts val="2090"/>
              <a:buNone/>
              <a:defRPr sz="22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6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6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7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7"/>
          <p:cNvSpPr txBox="1"/>
          <p:nvPr>
            <p:ph idx="1" type="body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8" name="Google Shape;58;p7"/>
          <p:cNvSpPr txBox="1"/>
          <p:nvPr>
            <p:ph idx="2" type="body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9" name="Google Shape;59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7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7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8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8"/>
          <p:cNvSpPr txBox="1"/>
          <p:nvPr>
            <p:ph idx="1" type="body"/>
          </p:nvPr>
        </p:nvSpPr>
        <p:spPr>
          <a:xfrm>
            <a:off x="457200" y="1855248"/>
            <a:ext cx="4040188" cy="65935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8"/>
          <p:cNvSpPr txBox="1"/>
          <p:nvPr>
            <p:ph idx="2" type="body"/>
          </p:nvPr>
        </p:nvSpPr>
        <p:spPr>
          <a:xfrm>
            <a:off x="4645025" y="1859757"/>
            <a:ext cx="4041775" cy="65484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6" name="Google Shape;66;p8"/>
          <p:cNvSpPr txBox="1"/>
          <p:nvPr>
            <p:ph idx="3" type="body"/>
          </p:nvPr>
        </p:nvSpPr>
        <p:spPr>
          <a:xfrm>
            <a:off x="457200" y="2514600"/>
            <a:ext cx="4040188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7" name="Google Shape;67;p8"/>
          <p:cNvSpPr txBox="1"/>
          <p:nvPr>
            <p:ph idx="4" type="body"/>
          </p:nvPr>
        </p:nvSpPr>
        <p:spPr>
          <a:xfrm>
            <a:off x="4645025" y="2514600"/>
            <a:ext cx="4041775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8" name="Google Shape;68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8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8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9"/>
          <p:cNvSpPr txBox="1"/>
          <p:nvPr>
            <p:ph type="title"/>
          </p:nvPr>
        </p:nvSpPr>
        <p:spPr>
          <a:xfrm>
            <a:off x="457200" y="704088"/>
            <a:ext cx="8305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9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9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0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0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1"/>
          <p:cNvSpPr txBox="1"/>
          <p:nvPr>
            <p:ph type="title"/>
          </p:nvPr>
        </p:nvSpPr>
        <p:spPr>
          <a:xfrm>
            <a:off x="685800" y="514352"/>
            <a:ext cx="2743200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alibri"/>
              <a:buNone/>
              <a:defRPr b="0" sz="26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1"/>
          <p:cNvSpPr txBox="1"/>
          <p:nvPr>
            <p:ph idx="1" type="body"/>
          </p:nvPr>
        </p:nvSpPr>
        <p:spPr>
          <a:xfrm>
            <a:off x="685800" y="1676400"/>
            <a:ext cx="27432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75" spcFirstLastPara="1" rIns="1827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33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7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11"/>
          <p:cNvSpPr txBox="1"/>
          <p:nvPr>
            <p:ph idx="2" type="body"/>
          </p:nvPr>
        </p:nvSpPr>
        <p:spPr>
          <a:xfrm>
            <a:off x="3575050" y="1676400"/>
            <a:ext cx="511175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97510" lvl="0" marL="457200" algn="l">
              <a:spcBef>
                <a:spcPts val="560"/>
              </a:spcBef>
              <a:spcAft>
                <a:spcPts val="0"/>
              </a:spcAft>
              <a:buSzPts val="2660"/>
              <a:buChar char="⚫"/>
              <a:defRPr sz="2800"/>
            </a:lvl1pPr>
            <a:lvl2pPr indent="-368935" lvl="1" marL="914400" algn="l">
              <a:spcBef>
                <a:spcPts val="520"/>
              </a:spcBef>
              <a:spcAft>
                <a:spcPts val="0"/>
              </a:spcAft>
              <a:buSzPts val="2210"/>
              <a:buChar char="⚫"/>
              <a:defRPr sz="2600"/>
            </a:lvl2pPr>
            <a:lvl3pPr indent="-335280" lvl="2" marL="1371600" algn="l">
              <a:spcBef>
                <a:spcPts val="480"/>
              </a:spcBef>
              <a:spcAft>
                <a:spcPts val="0"/>
              </a:spcAft>
              <a:buSzPts val="1680"/>
              <a:buChar char="⚫"/>
              <a:defRPr sz="2400"/>
            </a:lvl3pPr>
            <a:lvl4pPr indent="-311150" lvl="3" marL="1828800" algn="l">
              <a:spcBef>
                <a:spcPts val="400"/>
              </a:spcBef>
              <a:spcAft>
                <a:spcPts val="0"/>
              </a:spcAft>
              <a:buSzPts val="1300"/>
              <a:buChar char="⚫"/>
              <a:defRPr sz="20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12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tile algn="tl" flip="none" tx="0" sx="65000" ty="0" sy="65000"/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-9525" y="-7144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4381500" y="-7144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2" name="Google Shape;12;p1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" name="Google Shape;13;p1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5" name="Google Shape;15;p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6" name="Google Shape;16;p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17" name="Google Shape;17;p1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18" name="Google Shape;18;p1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9" name="Google Shape;19;p1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tile algn="tl" flip="none" tx="0" sx="65000" ty="0" sy="65000"/>
        </a:blip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"/>
          <p:cNvSpPr/>
          <p:nvPr/>
        </p:nvSpPr>
        <p:spPr>
          <a:xfrm>
            <a:off x="-9525" y="-7144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8" name="Google Shape;28;p3"/>
          <p:cNvSpPr/>
          <p:nvPr/>
        </p:nvSpPr>
        <p:spPr>
          <a:xfrm>
            <a:off x="4381500" y="-7144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9" name="Google Shape;29;p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0" name="Google Shape;30;p3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31" name="Google Shape;31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32" name="Google Shape;32;p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33" name="Google Shape;33;p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34" name="Google Shape;34;p3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35" name="Google Shape;35;p3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6" name="Google Shape;36;p3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5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</a:pPr>
            <a:r>
              <a:rPr lang="en-US"/>
              <a:t>Enteral and Parenteral Nutrition</a:t>
            </a:r>
            <a:endParaRPr/>
          </a:p>
        </p:txBody>
      </p:sp>
      <p:sp>
        <p:nvSpPr>
          <p:cNvPr id="115" name="Google Shape;115;p15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/>
          <a:p>
            <a:pPr indent="0" lvl="0" marL="0" marR="45720" rtl="0" algn="r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rPr lang="en-US"/>
              <a:t>PHAR 322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4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Administering medication</a:t>
            </a:r>
            <a:endParaRPr/>
          </a:p>
        </p:txBody>
      </p:sp>
      <p:grpSp>
        <p:nvGrpSpPr>
          <p:cNvPr id="250" name="Google Shape;250;p24"/>
          <p:cNvGrpSpPr/>
          <p:nvPr/>
        </p:nvGrpSpPr>
        <p:grpSpPr>
          <a:xfrm>
            <a:off x="457200" y="2458243"/>
            <a:ext cx="8229598" cy="3343275"/>
            <a:chOff x="0" y="523080"/>
            <a:chExt cx="8229598" cy="3343275"/>
          </a:xfrm>
        </p:grpSpPr>
        <p:sp>
          <p:nvSpPr>
            <p:cNvPr id="251" name="Google Shape;251;p24"/>
            <p:cNvSpPr/>
            <p:nvPr/>
          </p:nvSpPr>
          <p:spPr>
            <a:xfrm>
              <a:off x="0" y="523080"/>
              <a:ext cx="2571749" cy="1543050"/>
            </a:xfrm>
            <a:prstGeom prst="rect">
              <a:avLst/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" name="Google Shape;252;p24"/>
            <p:cNvSpPr txBox="1"/>
            <p:nvPr/>
          </p:nvSpPr>
          <p:spPr>
            <a:xfrm>
              <a:off x="0" y="523080"/>
              <a:ext cx="2571749" cy="15430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Stop FEEDING at least 15 min before &amp; after</a:t>
              </a:r>
              <a:endParaRPr sz="24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53" name="Google Shape;253;p24"/>
            <p:cNvSpPr/>
            <p:nvPr/>
          </p:nvSpPr>
          <p:spPr>
            <a:xfrm>
              <a:off x="2828925" y="523080"/>
              <a:ext cx="2571749" cy="1543050"/>
            </a:xfrm>
            <a:prstGeom prst="rect">
              <a:avLst/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4" name="Google Shape;254;p24"/>
            <p:cNvSpPr txBox="1"/>
            <p:nvPr/>
          </p:nvSpPr>
          <p:spPr>
            <a:xfrm>
              <a:off x="2828925" y="523080"/>
              <a:ext cx="2571749" cy="15430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If by tube, flush with 30ml warm water before and after</a:t>
              </a:r>
              <a:endParaRPr sz="24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55" name="Google Shape;255;p24"/>
            <p:cNvSpPr/>
            <p:nvPr/>
          </p:nvSpPr>
          <p:spPr>
            <a:xfrm>
              <a:off x="5657849" y="523080"/>
              <a:ext cx="2571749" cy="1543050"/>
            </a:xfrm>
            <a:prstGeom prst="rect">
              <a:avLst/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6" name="Google Shape;256;p24"/>
            <p:cNvSpPr txBox="1"/>
            <p:nvPr/>
          </p:nvSpPr>
          <p:spPr>
            <a:xfrm>
              <a:off x="5657849" y="523080"/>
              <a:ext cx="2571749" cy="15430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If tablets crush...but do not crush coated tablets </a:t>
              </a:r>
              <a:endParaRPr sz="24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57" name="Google Shape;257;p24"/>
            <p:cNvSpPr/>
            <p:nvPr/>
          </p:nvSpPr>
          <p:spPr>
            <a:xfrm>
              <a:off x="1414462" y="2323305"/>
              <a:ext cx="2571749" cy="1543050"/>
            </a:xfrm>
            <a:prstGeom prst="rect">
              <a:avLst/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" name="Google Shape;258;p24"/>
            <p:cNvSpPr txBox="1"/>
            <p:nvPr/>
          </p:nvSpPr>
          <p:spPr>
            <a:xfrm>
              <a:off x="1414462" y="2323305"/>
              <a:ext cx="2571749" cy="15430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Consider drug-nutrient interaction</a:t>
              </a:r>
              <a:endParaRPr sz="24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59" name="Google Shape;259;p24"/>
            <p:cNvSpPr/>
            <p:nvPr/>
          </p:nvSpPr>
          <p:spPr>
            <a:xfrm>
              <a:off x="4243387" y="2323305"/>
              <a:ext cx="2571749" cy="1543050"/>
            </a:xfrm>
            <a:prstGeom prst="rect">
              <a:avLst/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" name="Google Shape;260;p24"/>
            <p:cNvSpPr txBox="1"/>
            <p:nvPr/>
          </p:nvSpPr>
          <p:spPr>
            <a:xfrm>
              <a:off x="4243387" y="2323305"/>
              <a:ext cx="2571749" cy="15430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Include 30 ml water in fluid needs </a:t>
              </a:r>
              <a:endParaRPr sz="24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5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Parenteral Nutrition</a:t>
            </a:r>
            <a:endParaRPr/>
          </a:p>
        </p:txBody>
      </p:sp>
      <p:sp>
        <p:nvSpPr>
          <p:cNvPr id="266" name="Google Shape;266;p25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Indications for PN? 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Types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Peripheral parenteral nutrition (PPN)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Total parenteral nutrition (TPN)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Nutrients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Lipids?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CHO?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PRO?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26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Administration</a:t>
            </a:r>
            <a:endParaRPr/>
          </a:p>
        </p:txBody>
      </p:sp>
      <p:grpSp>
        <p:nvGrpSpPr>
          <p:cNvPr id="272" name="Google Shape;272;p26"/>
          <p:cNvGrpSpPr/>
          <p:nvPr/>
        </p:nvGrpSpPr>
        <p:grpSpPr>
          <a:xfrm>
            <a:off x="736074" y="1935163"/>
            <a:ext cx="7671851" cy="4389437"/>
            <a:chOff x="278874" y="0"/>
            <a:chExt cx="7671851" cy="4389437"/>
          </a:xfrm>
        </p:grpSpPr>
        <p:sp>
          <p:nvSpPr>
            <p:cNvPr id="273" name="Google Shape;273;p26"/>
            <p:cNvSpPr/>
            <p:nvPr/>
          </p:nvSpPr>
          <p:spPr>
            <a:xfrm>
              <a:off x="617219" y="0"/>
              <a:ext cx="6995160" cy="4389437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rgbClr val="CAD4E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" name="Google Shape;274;p26"/>
            <p:cNvSpPr/>
            <p:nvPr/>
          </p:nvSpPr>
          <p:spPr>
            <a:xfrm>
              <a:off x="278874" y="1316831"/>
              <a:ext cx="2468880" cy="1755774"/>
            </a:xfrm>
            <a:prstGeom prst="roundRect">
              <a:avLst>
                <a:gd fmla="val 16667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5" name="Google Shape;275;p26"/>
            <p:cNvSpPr txBox="1"/>
            <p:nvPr/>
          </p:nvSpPr>
          <p:spPr>
            <a:xfrm>
              <a:off x="364584" y="1402541"/>
              <a:ext cx="2297460" cy="15843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Start with slow rate ur</a:t>
              </a:r>
              <a:endParaRPr sz="32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76" name="Google Shape;276;p26"/>
            <p:cNvSpPr/>
            <p:nvPr/>
          </p:nvSpPr>
          <p:spPr>
            <a:xfrm>
              <a:off x="2880359" y="1316831"/>
              <a:ext cx="2468880" cy="1755774"/>
            </a:xfrm>
            <a:prstGeom prst="roundRect">
              <a:avLst>
                <a:gd fmla="val 16667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" name="Google Shape;277;p26"/>
            <p:cNvSpPr txBox="1"/>
            <p:nvPr/>
          </p:nvSpPr>
          <p:spPr>
            <a:xfrm>
              <a:off x="2966069" y="1402541"/>
              <a:ext cx="2297460" cy="15843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Increase to target second day</a:t>
              </a:r>
              <a:endParaRPr sz="32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78" name="Google Shape;278;p26"/>
            <p:cNvSpPr/>
            <p:nvPr/>
          </p:nvSpPr>
          <p:spPr>
            <a:xfrm>
              <a:off x="5481845" y="1316831"/>
              <a:ext cx="2468880" cy="1755774"/>
            </a:xfrm>
            <a:prstGeom prst="roundRect">
              <a:avLst>
                <a:gd fmla="val 16667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9" name="Google Shape;279;p26"/>
            <p:cNvSpPr txBox="1"/>
            <p:nvPr/>
          </p:nvSpPr>
          <p:spPr>
            <a:xfrm>
              <a:off x="5567555" y="1402541"/>
              <a:ext cx="2297460" cy="15843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32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MONITOR</a:t>
              </a:r>
              <a:endParaRPr b="1" sz="32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27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Monitoring</a:t>
            </a:r>
            <a:endParaRPr/>
          </a:p>
        </p:txBody>
      </p:sp>
      <p:sp>
        <p:nvSpPr>
          <p:cNvPr id="285" name="Google Shape;285;p27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What?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Patient clinical state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Serum values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Vital signs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Nutritional status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Weight</a:t>
            </a:r>
            <a:endParaRPr/>
          </a:p>
          <a:p>
            <a:pPr indent="-274320" lvl="0" marL="274320" rtl="0" algn="ctr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ctr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en-US"/>
              <a:t>Before you begin feeding what you should do?</a:t>
            </a:r>
            <a:endParaRPr/>
          </a:p>
          <a:p>
            <a:pPr indent="-153543" lvl="2" marL="914400" rtl="0" algn="l">
              <a:spcBef>
                <a:spcPts val="420"/>
              </a:spcBef>
              <a:spcAft>
                <a:spcPts val="0"/>
              </a:spcAft>
              <a:buSzPts val="147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28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PN complication</a:t>
            </a:r>
            <a:endParaRPr/>
          </a:p>
        </p:txBody>
      </p:sp>
      <p:grpSp>
        <p:nvGrpSpPr>
          <p:cNvPr id="291" name="Google Shape;291;p28"/>
          <p:cNvGrpSpPr/>
          <p:nvPr/>
        </p:nvGrpSpPr>
        <p:grpSpPr>
          <a:xfrm>
            <a:off x="1061561" y="1935857"/>
            <a:ext cx="7020877" cy="4388048"/>
            <a:chOff x="604361" y="694"/>
            <a:chExt cx="7020877" cy="4388048"/>
          </a:xfrm>
        </p:grpSpPr>
        <p:sp>
          <p:nvSpPr>
            <p:cNvPr id="292" name="Google Shape;292;p28"/>
            <p:cNvSpPr/>
            <p:nvPr/>
          </p:nvSpPr>
          <p:spPr>
            <a:xfrm>
              <a:off x="604361" y="694"/>
              <a:ext cx="2194024" cy="1316414"/>
            </a:xfrm>
            <a:prstGeom prst="rect">
              <a:avLst/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3" name="Google Shape;293;p28"/>
            <p:cNvSpPr txBox="1"/>
            <p:nvPr/>
          </p:nvSpPr>
          <p:spPr>
            <a:xfrm>
              <a:off x="604361" y="694"/>
              <a:ext cx="2194024" cy="13164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spcFirstLastPara="1" rIns="60950" wrap="square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Hyperglycemia?</a:t>
              </a:r>
              <a:endParaRPr sz="16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94" name="Google Shape;294;p28"/>
            <p:cNvSpPr/>
            <p:nvPr/>
          </p:nvSpPr>
          <p:spPr>
            <a:xfrm>
              <a:off x="3017787" y="694"/>
              <a:ext cx="2194024" cy="1316414"/>
            </a:xfrm>
            <a:prstGeom prst="rect">
              <a:avLst/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5" name="Google Shape;295;p28"/>
            <p:cNvSpPr txBox="1"/>
            <p:nvPr/>
          </p:nvSpPr>
          <p:spPr>
            <a:xfrm>
              <a:off x="3017787" y="694"/>
              <a:ext cx="2194024" cy="13164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spcFirstLastPara="1" rIns="60950" wrap="square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Hypoglycemia?</a:t>
              </a:r>
              <a:endParaRPr sz="16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96" name="Google Shape;296;p28"/>
            <p:cNvSpPr/>
            <p:nvPr/>
          </p:nvSpPr>
          <p:spPr>
            <a:xfrm>
              <a:off x="5431214" y="694"/>
              <a:ext cx="2194024" cy="1316414"/>
            </a:xfrm>
            <a:prstGeom prst="rect">
              <a:avLst/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7" name="Google Shape;297;p28"/>
            <p:cNvSpPr txBox="1"/>
            <p:nvPr/>
          </p:nvSpPr>
          <p:spPr>
            <a:xfrm>
              <a:off x="5431214" y="694"/>
              <a:ext cx="2194024" cy="13164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spcFirstLastPara="1" rIns="60950" wrap="square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Hypertriglyceridemia?</a:t>
              </a:r>
              <a:endParaRPr sz="16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98" name="Google Shape;298;p28"/>
            <p:cNvSpPr/>
            <p:nvPr/>
          </p:nvSpPr>
          <p:spPr>
            <a:xfrm>
              <a:off x="604361" y="1536511"/>
              <a:ext cx="2194024" cy="1316414"/>
            </a:xfrm>
            <a:prstGeom prst="rect">
              <a:avLst/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9" name="Google Shape;299;p28"/>
            <p:cNvSpPr txBox="1"/>
            <p:nvPr/>
          </p:nvSpPr>
          <p:spPr>
            <a:xfrm>
              <a:off x="604361" y="1536511"/>
              <a:ext cx="2194024" cy="13164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spcFirstLastPara="1" rIns="60950" wrap="square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Refeeding syndrome?</a:t>
              </a:r>
              <a:endParaRPr sz="16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00" name="Google Shape;300;p28"/>
            <p:cNvSpPr/>
            <p:nvPr/>
          </p:nvSpPr>
          <p:spPr>
            <a:xfrm>
              <a:off x="3017787" y="1536511"/>
              <a:ext cx="2194024" cy="1316414"/>
            </a:xfrm>
            <a:prstGeom prst="rect">
              <a:avLst/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1" name="Google Shape;301;p28"/>
            <p:cNvSpPr txBox="1"/>
            <p:nvPr/>
          </p:nvSpPr>
          <p:spPr>
            <a:xfrm>
              <a:off x="3017787" y="1536511"/>
              <a:ext cx="2194024" cy="13164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spcFirstLastPara="1" rIns="60950" wrap="square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Abnormal liver? </a:t>
              </a:r>
              <a:endParaRPr sz="16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02" name="Google Shape;302;p28"/>
            <p:cNvSpPr/>
            <p:nvPr/>
          </p:nvSpPr>
          <p:spPr>
            <a:xfrm>
              <a:off x="5431214" y="1536511"/>
              <a:ext cx="2194024" cy="1316414"/>
            </a:xfrm>
            <a:prstGeom prst="rect">
              <a:avLst/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3" name="Google Shape;303;p28"/>
            <p:cNvSpPr txBox="1"/>
            <p:nvPr/>
          </p:nvSpPr>
          <p:spPr>
            <a:xfrm>
              <a:off x="5431214" y="1536511"/>
              <a:ext cx="2194024" cy="13164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spcFirstLastPara="1" rIns="60950" wrap="square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Gallbladder Disease?</a:t>
              </a:r>
              <a:endParaRPr sz="16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04" name="Google Shape;304;p28"/>
            <p:cNvSpPr/>
            <p:nvPr/>
          </p:nvSpPr>
          <p:spPr>
            <a:xfrm>
              <a:off x="3017787" y="3072328"/>
              <a:ext cx="2194024" cy="1316414"/>
            </a:xfrm>
            <a:prstGeom prst="rect">
              <a:avLst/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5" name="Google Shape;305;p28"/>
            <p:cNvSpPr txBox="1"/>
            <p:nvPr/>
          </p:nvSpPr>
          <p:spPr>
            <a:xfrm>
              <a:off x="3017787" y="3072328"/>
              <a:ext cx="2194024" cy="13164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spcFirstLastPara="1" rIns="60950" wrap="square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Bone disease?</a:t>
              </a:r>
              <a:endParaRPr sz="16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6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alibri"/>
              <a:buNone/>
            </a:pPr>
            <a:r>
              <a:rPr lang="en-US"/>
              <a:t>What conditions make Enteral feeding preferred</a:t>
            </a:r>
            <a:endParaRPr/>
          </a:p>
        </p:txBody>
      </p:sp>
      <p:grpSp>
        <p:nvGrpSpPr>
          <p:cNvPr id="121" name="Google Shape;121;p16"/>
          <p:cNvGrpSpPr/>
          <p:nvPr/>
        </p:nvGrpSpPr>
        <p:grpSpPr>
          <a:xfrm>
            <a:off x="1061561" y="1935857"/>
            <a:ext cx="7020877" cy="4388048"/>
            <a:chOff x="604361" y="694"/>
            <a:chExt cx="7020877" cy="4388048"/>
          </a:xfrm>
        </p:grpSpPr>
        <p:sp>
          <p:nvSpPr>
            <p:cNvPr id="122" name="Google Shape;122;p16"/>
            <p:cNvSpPr/>
            <p:nvPr/>
          </p:nvSpPr>
          <p:spPr>
            <a:xfrm>
              <a:off x="604361" y="694"/>
              <a:ext cx="2194024" cy="1316414"/>
            </a:xfrm>
            <a:prstGeom prst="rect">
              <a:avLst/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6"/>
            <p:cNvSpPr txBox="1"/>
            <p:nvPr/>
          </p:nvSpPr>
          <p:spPr>
            <a:xfrm>
              <a:off x="604361" y="694"/>
              <a:ext cx="2194024" cy="13164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3800" lIns="83800" spcFirstLastPara="1" rIns="83800" wrap="square" tIns="83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2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Swallowing problems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770"/>
                </a:spcBef>
                <a:spcAft>
                  <a:spcPts val="0"/>
                </a:spcAft>
                <a:buNone/>
              </a:pPr>
              <a:r>
                <a:t/>
              </a:r>
              <a:endParaRPr sz="22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24" name="Google Shape;124;p16"/>
            <p:cNvSpPr/>
            <p:nvPr/>
          </p:nvSpPr>
          <p:spPr>
            <a:xfrm>
              <a:off x="3017787" y="694"/>
              <a:ext cx="2194024" cy="1316414"/>
            </a:xfrm>
            <a:prstGeom prst="rect">
              <a:avLst/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16"/>
            <p:cNvSpPr txBox="1"/>
            <p:nvPr/>
          </p:nvSpPr>
          <p:spPr>
            <a:xfrm>
              <a:off x="3017787" y="694"/>
              <a:ext cx="2194024" cy="13164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3800" lIns="83800" spcFirstLastPara="1" rIns="83800" wrap="square" tIns="83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2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Impaired GI function</a:t>
              </a:r>
              <a:endParaRPr sz="22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26" name="Google Shape;126;p16"/>
            <p:cNvSpPr/>
            <p:nvPr/>
          </p:nvSpPr>
          <p:spPr>
            <a:xfrm>
              <a:off x="5431214" y="694"/>
              <a:ext cx="2194024" cy="1316414"/>
            </a:xfrm>
            <a:prstGeom prst="rect">
              <a:avLst/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16"/>
            <p:cNvSpPr txBox="1"/>
            <p:nvPr/>
          </p:nvSpPr>
          <p:spPr>
            <a:xfrm>
              <a:off x="5431214" y="694"/>
              <a:ext cx="2194024" cy="13164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3800" lIns="83800" spcFirstLastPara="1" rIns="83800" wrap="square" tIns="83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2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Fistulas and GI obstruction that can be bypassed</a:t>
              </a:r>
              <a:endParaRPr sz="22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28" name="Google Shape;128;p16"/>
            <p:cNvSpPr/>
            <p:nvPr/>
          </p:nvSpPr>
          <p:spPr>
            <a:xfrm>
              <a:off x="604361" y="1536511"/>
              <a:ext cx="2194024" cy="1316414"/>
            </a:xfrm>
            <a:prstGeom prst="rect">
              <a:avLst/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16"/>
            <p:cNvSpPr txBox="1"/>
            <p:nvPr/>
          </p:nvSpPr>
          <p:spPr>
            <a:xfrm>
              <a:off x="604361" y="1536511"/>
              <a:ext cx="2194024" cy="13164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3800" lIns="83800" spcFirstLastPara="1" rIns="83800" wrap="square" tIns="83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2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Intestinal Surgeries</a:t>
              </a:r>
              <a:endParaRPr sz="22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30" name="Google Shape;130;p16"/>
            <p:cNvSpPr/>
            <p:nvPr/>
          </p:nvSpPr>
          <p:spPr>
            <a:xfrm>
              <a:off x="3017787" y="1536511"/>
              <a:ext cx="2194024" cy="1316414"/>
            </a:xfrm>
            <a:prstGeom prst="rect">
              <a:avLst/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16"/>
            <p:cNvSpPr txBox="1"/>
            <p:nvPr/>
          </p:nvSpPr>
          <p:spPr>
            <a:xfrm>
              <a:off x="3017787" y="1536511"/>
              <a:ext cx="2194024" cy="13164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3800" lIns="83800" spcFirstLastPara="1" rIns="83800" wrap="square" tIns="83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2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Mechanical Ventilation</a:t>
              </a:r>
              <a:endParaRPr sz="22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32" name="Google Shape;132;p16"/>
            <p:cNvSpPr/>
            <p:nvPr/>
          </p:nvSpPr>
          <p:spPr>
            <a:xfrm>
              <a:off x="5431214" y="1536511"/>
              <a:ext cx="2194024" cy="1316414"/>
            </a:xfrm>
            <a:prstGeom prst="rect">
              <a:avLst/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16"/>
            <p:cNvSpPr txBox="1"/>
            <p:nvPr/>
          </p:nvSpPr>
          <p:spPr>
            <a:xfrm>
              <a:off x="5431214" y="1536511"/>
              <a:ext cx="2194024" cy="13164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3800" lIns="83800" spcFirstLastPara="1" rIns="83800" wrap="square" tIns="83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2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Loss of appetite</a:t>
              </a:r>
              <a:endParaRPr sz="22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34" name="Google Shape;134;p16"/>
            <p:cNvSpPr/>
            <p:nvPr/>
          </p:nvSpPr>
          <p:spPr>
            <a:xfrm>
              <a:off x="1811074" y="3072328"/>
              <a:ext cx="2194024" cy="1316414"/>
            </a:xfrm>
            <a:prstGeom prst="rect">
              <a:avLst/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16"/>
            <p:cNvSpPr txBox="1"/>
            <p:nvPr/>
          </p:nvSpPr>
          <p:spPr>
            <a:xfrm>
              <a:off x="1811074" y="3072328"/>
              <a:ext cx="2194024" cy="13164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3800" lIns="83800" spcFirstLastPara="1" rIns="83800" wrap="square" tIns="83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2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High energy and nutrient needs</a:t>
              </a:r>
              <a:endParaRPr sz="22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36" name="Google Shape;136;p16"/>
            <p:cNvSpPr/>
            <p:nvPr/>
          </p:nvSpPr>
          <p:spPr>
            <a:xfrm>
              <a:off x="4224501" y="3072328"/>
              <a:ext cx="2194024" cy="1316414"/>
            </a:xfrm>
            <a:prstGeom prst="rect">
              <a:avLst/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16"/>
            <p:cNvSpPr txBox="1"/>
            <p:nvPr/>
          </p:nvSpPr>
          <p:spPr>
            <a:xfrm>
              <a:off x="4224501" y="3072328"/>
              <a:ext cx="2194024" cy="13164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3800" lIns="83800" spcFirstLastPara="1" rIns="83800" wrap="square" tIns="83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2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Mental incapacitation</a:t>
              </a:r>
              <a:endParaRPr sz="22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7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Enteral Formulation</a:t>
            </a:r>
            <a:endParaRPr/>
          </a:p>
        </p:txBody>
      </p:sp>
      <p:sp>
        <p:nvSpPr>
          <p:cNvPr id="143" name="Google Shape;143;p17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Macronutrients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Can be prepared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Commercially prepared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8"/>
          <p:cNvSpPr txBox="1"/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Macronutrient preparation</a:t>
            </a:r>
            <a:endParaRPr/>
          </a:p>
        </p:txBody>
      </p:sp>
      <p:graphicFrame>
        <p:nvGraphicFramePr>
          <p:cNvPr id="149" name="Google Shape;149;p18"/>
          <p:cNvGraphicFramePr/>
          <p:nvPr/>
        </p:nvGraphicFramePr>
        <p:xfrm>
          <a:off x="457200" y="12192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{97B595D8-0407-4E8D-9339-849EA7D7B620}</a:tableStyleId>
              </a:tblPr>
              <a:tblGrid>
                <a:gridCol w="2743200"/>
                <a:gridCol w="2743200"/>
                <a:gridCol w="27432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Macronutrients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source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What</a:t>
                      </a:r>
                      <a:r>
                        <a:rPr lang="en-US" sz="1800"/>
                        <a:t> to keep in mind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Proteins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Skimmed</a:t>
                      </a:r>
                      <a:r>
                        <a:rPr lang="en-US" sz="1800"/>
                        <a:t> or Powder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Lactose,</a:t>
                      </a:r>
                      <a:r>
                        <a:rPr lang="en-US" sz="1800"/>
                        <a:t> Casien flakes may clog the tube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Blenderized</a:t>
                      </a:r>
                      <a:r>
                        <a:rPr lang="en-US" sz="1800"/>
                        <a:t> meats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Tube</a:t>
                      </a:r>
                      <a:r>
                        <a:rPr lang="en-US" sz="1800"/>
                        <a:t> Clogging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Egg</a:t>
                      </a:r>
                      <a:r>
                        <a:rPr lang="en-US" sz="1800"/>
                        <a:t> white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Tube</a:t>
                      </a:r>
                      <a:r>
                        <a:rPr lang="en-US" sz="1800"/>
                        <a:t> clogging and salmonella contamination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Blenderized beans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Quality? clogging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Protein</a:t>
                      </a:r>
                      <a:r>
                        <a:rPr lang="en-US" sz="1800"/>
                        <a:t> powder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Lactose impurities,</a:t>
                      </a:r>
                      <a:r>
                        <a:rPr lang="en-US" sz="1800"/>
                        <a:t> need more water for mixing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Fat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Oils: Corn, soy,</a:t>
                      </a:r>
                      <a:r>
                        <a:rPr lang="en-US" sz="1800"/>
                        <a:t> olive, sunflower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Does</a:t>
                      </a:r>
                      <a:r>
                        <a:rPr lang="en-US" sz="1800"/>
                        <a:t> not mix, max 40% of Kcal, addition of FSV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Milk fat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High sat, easier to mix than oil, may form whipped, add unsat</a:t>
                      </a:r>
                      <a:r>
                        <a:rPr lang="en-US" sz="1800"/>
                        <a:t> fat source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9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Macronutrient preparation</a:t>
            </a:r>
            <a:endParaRPr/>
          </a:p>
        </p:txBody>
      </p:sp>
      <p:graphicFrame>
        <p:nvGraphicFramePr>
          <p:cNvPr id="155" name="Google Shape;155;p19"/>
          <p:cNvGraphicFramePr/>
          <p:nvPr/>
        </p:nvGraphicFramePr>
        <p:xfrm>
          <a:off x="457200" y="193516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{97B595D8-0407-4E8D-9339-849EA7D7B620}</a:tableStyleId>
              </a:tblPr>
              <a:tblGrid>
                <a:gridCol w="2743200"/>
                <a:gridCol w="2743200"/>
                <a:gridCol w="27432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Macronutrient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sources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Keep in mind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Fat 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Egg yolk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High</a:t>
                      </a:r>
                      <a:r>
                        <a:rPr lang="en-US" sz="1800"/>
                        <a:t> in cholesterol, sat fat, can cause clogging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Soya</a:t>
                      </a:r>
                      <a:r>
                        <a:rPr lang="en-US" sz="1800"/>
                        <a:t> fat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Good alternative, no clogging, mixes well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Carbohydrate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Starch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Heating</a:t>
                      </a:r>
                      <a:r>
                        <a:rPr lang="en-US" sz="1800"/>
                        <a:t> thickens it, no heating sinks to the bottom causing clogs both ways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Fructose,</a:t>
                      </a:r>
                      <a:r>
                        <a:rPr lang="en-US" sz="1800"/>
                        <a:t> Sucrose, Lactose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Easy</a:t>
                      </a:r>
                      <a:r>
                        <a:rPr lang="en-US" sz="1800"/>
                        <a:t> to dilute, overload causes diarrhea, no clogs, high osmolarity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Oligosaccharides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Good choice,</a:t>
                      </a:r>
                      <a:r>
                        <a:rPr lang="en-US" sz="1800"/>
                        <a:t> tasteless, no clogs, low osmolarity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Glucose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Easy</a:t>
                      </a:r>
                      <a:r>
                        <a:rPr lang="en-US" sz="1800"/>
                        <a:t> to dilute, high osmolarity</a:t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0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Micronutrient Preparation</a:t>
            </a:r>
            <a:endParaRPr/>
          </a:p>
        </p:txBody>
      </p:sp>
      <p:graphicFrame>
        <p:nvGraphicFramePr>
          <p:cNvPr id="161" name="Google Shape;161;p20"/>
          <p:cNvGraphicFramePr/>
          <p:nvPr/>
        </p:nvGraphicFramePr>
        <p:xfrm>
          <a:off x="457200" y="193516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{97B595D8-0407-4E8D-9339-849EA7D7B620}</a:tableStyleId>
              </a:tblPr>
              <a:tblGrid>
                <a:gridCol w="2743200"/>
                <a:gridCol w="2743200"/>
                <a:gridCol w="27432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Micronutrient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sources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Keep in mind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Vitamins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Multivitamin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Given after</a:t>
                      </a:r>
                      <a:r>
                        <a:rPr lang="en-US" sz="1800"/>
                        <a:t> formula, diluted in water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Mineral</a:t>
                      </a:r>
                      <a:r>
                        <a:rPr lang="en-US" sz="1800"/>
                        <a:t> supplements (unless included in multivitamin) 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Given</a:t>
                      </a:r>
                      <a:r>
                        <a:rPr lang="en-US" sz="1800"/>
                        <a:t> after formula, diluted in water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Electrolytes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Supplement</a:t>
                      </a:r>
                      <a:r>
                        <a:rPr lang="en-US" sz="1800"/>
                        <a:t> (based on serum level)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Mg and K may cause diarrhea in large doses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My</a:t>
                      </a:r>
                      <a:r>
                        <a:rPr lang="en-US" sz="1800"/>
                        <a:t> flake formula and cause clogs</a:t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1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Commercially Prepared</a:t>
            </a:r>
            <a:endParaRPr/>
          </a:p>
        </p:txBody>
      </p:sp>
      <p:sp>
        <p:nvSpPr>
          <p:cNvPr id="168" name="Google Shape;168;p21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Polymeric</a:t>
            </a:r>
            <a:endParaRPr/>
          </a:p>
          <a:p>
            <a:pPr indent="-246888" lvl="1" marL="640080" rtl="0" algn="l">
              <a:spcBef>
                <a:spcPts val="408"/>
              </a:spcBef>
              <a:spcAft>
                <a:spcPts val="0"/>
              </a:spcAft>
              <a:buSzPct val="85000"/>
              <a:buChar char="⚫"/>
            </a:pPr>
            <a:r>
              <a:rPr lang="en-US"/>
              <a:t>Intact proteins</a:t>
            </a:r>
            <a:endParaRPr/>
          </a:p>
          <a:p>
            <a:pPr indent="-246888" lvl="1" marL="640080" rtl="0" algn="l">
              <a:spcBef>
                <a:spcPts val="408"/>
              </a:spcBef>
              <a:spcAft>
                <a:spcPts val="0"/>
              </a:spcAft>
              <a:buSzPct val="85000"/>
              <a:buChar char="⚫"/>
            </a:pPr>
            <a:r>
              <a:rPr lang="en-US"/>
              <a:t>Standard</a:t>
            </a:r>
            <a:endParaRPr/>
          </a:p>
          <a:p>
            <a:pPr indent="-246888" lvl="1" marL="640080" rtl="0" algn="l">
              <a:spcBef>
                <a:spcPts val="408"/>
              </a:spcBef>
              <a:spcAft>
                <a:spcPts val="0"/>
              </a:spcAft>
              <a:buSzPct val="85000"/>
              <a:buChar char="⚫"/>
            </a:pPr>
            <a:r>
              <a:rPr lang="en-US"/>
              <a:t>Some variations </a:t>
            </a:r>
            <a:endParaRPr/>
          </a:p>
          <a:p>
            <a:pPr indent="-246887" lvl="2" marL="914400" rtl="0" algn="l">
              <a:spcBef>
                <a:spcPts val="357"/>
              </a:spcBef>
              <a:spcAft>
                <a:spcPts val="0"/>
              </a:spcAft>
              <a:buSzPct val="70000"/>
              <a:buChar char="⚫"/>
            </a:pPr>
            <a:r>
              <a:rPr lang="en-US"/>
              <a:t>High fiber</a:t>
            </a:r>
            <a:endParaRPr/>
          </a:p>
          <a:p>
            <a:pPr indent="-246887" lvl="2" marL="914400" rtl="0" algn="l">
              <a:spcBef>
                <a:spcPts val="357"/>
              </a:spcBef>
              <a:spcAft>
                <a:spcPts val="0"/>
              </a:spcAft>
              <a:buSzPct val="70000"/>
              <a:buChar char="⚫"/>
            </a:pPr>
            <a:r>
              <a:rPr lang="en-US"/>
              <a:t>High proteins</a:t>
            </a:r>
            <a:endParaRPr/>
          </a:p>
          <a:p>
            <a:pPr indent="-274320" lvl="0" marL="274320" rtl="0" algn="l">
              <a:spcBef>
                <a:spcPts val="442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Oligomeric</a:t>
            </a:r>
            <a:endParaRPr/>
          </a:p>
          <a:p>
            <a:pPr indent="-246888" lvl="1" marL="640080" rtl="0" algn="l">
              <a:spcBef>
                <a:spcPts val="408"/>
              </a:spcBef>
              <a:spcAft>
                <a:spcPts val="0"/>
              </a:spcAft>
              <a:buSzPct val="85000"/>
              <a:buChar char="⚫"/>
            </a:pPr>
            <a:r>
              <a:rPr lang="en-US"/>
              <a:t>Partially hydrolyzed proteins</a:t>
            </a:r>
            <a:endParaRPr/>
          </a:p>
          <a:p>
            <a:pPr indent="-246888" lvl="1" marL="640080" rtl="0" algn="l">
              <a:spcBef>
                <a:spcPts val="408"/>
              </a:spcBef>
              <a:spcAft>
                <a:spcPts val="0"/>
              </a:spcAft>
              <a:buSzPct val="85000"/>
              <a:buChar char="⚫"/>
            </a:pPr>
            <a:r>
              <a:rPr lang="en-US"/>
              <a:t>MCT, omega 3 &amp; 6 fatty acids </a:t>
            </a:r>
            <a:endParaRPr/>
          </a:p>
          <a:p>
            <a:pPr indent="-246888" lvl="1" marL="640080" rtl="0" algn="l">
              <a:spcBef>
                <a:spcPts val="408"/>
              </a:spcBef>
              <a:spcAft>
                <a:spcPts val="0"/>
              </a:spcAft>
              <a:buSzPct val="85000"/>
              <a:buChar char="⚫"/>
            </a:pPr>
            <a:r>
              <a:rPr lang="en-US"/>
              <a:t>Some or all glucose</a:t>
            </a:r>
            <a:endParaRPr/>
          </a:p>
          <a:p>
            <a:pPr indent="-274320" lvl="0" marL="274320" rtl="0" algn="l">
              <a:spcBef>
                <a:spcPts val="442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Monomeric </a:t>
            </a:r>
            <a:endParaRPr/>
          </a:p>
          <a:p>
            <a:pPr indent="-246888" lvl="1" marL="640080" rtl="0" algn="l">
              <a:spcBef>
                <a:spcPts val="408"/>
              </a:spcBef>
              <a:spcAft>
                <a:spcPts val="0"/>
              </a:spcAft>
              <a:buSzPct val="85000"/>
              <a:buChar char="⚫"/>
            </a:pPr>
            <a:r>
              <a:rPr lang="en-US"/>
              <a:t>Free amino acids</a:t>
            </a:r>
            <a:endParaRPr/>
          </a:p>
          <a:p>
            <a:pPr indent="-246888" lvl="1" marL="640080" rtl="0" algn="l">
              <a:spcBef>
                <a:spcPts val="408"/>
              </a:spcBef>
              <a:spcAft>
                <a:spcPts val="0"/>
              </a:spcAft>
              <a:buSzPct val="85000"/>
              <a:buChar char="⚫"/>
            </a:pPr>
            <a:r>
              <a:rPr lang="en-US"/>
              <a:t>MCT or essential fatty acids</a:t>
            </a:r>
            <a:endParaRPr/>
          </a:p>
          <a:p>
            <a:pPr indent="-246888" lvl="1" marL="640080" rtl="0" algn="l">
              <a:spcBef>
                <a:spcPts val="408"/>
              </a:spcBef>
              <a:spcAft>
                <a:spcPts val="0"/>
              </a:spcAft>
              <a:buSzPct val="85000"/>
              <a:buChar char="⚫"/>
            </a:pPr>
            <a:r>
              <a:rPr lang="en-US"/>
              <a:t>Glucose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2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Formula selection</a:t>
            </a:r>
            <a:endParaRPr/>
          </a:p>
        </p:txBody>
      </p:sp>
      <p:grpSp>
        <p:nvGrpSpPr>
          <p:cNvPr id="174" name="Google Shape;174;p22"/>
          <p:cNvGrpSpPr/>
          <p:nvPr/>
        </p:nvGrpSpPr>
        <p:grpSpPr>
          <a:xfrm>
            <a:off x="2080215" y="1936170"/>
            <a:ext cx="4983568" cy="4387421"/>
            <a:chOff x="1623015" y="1007"/>
            <a:chExt cx="4983568" cy="4387421"/>
          </a:xfrm>
        </p:grpSpPr>
        <p:sp>
          <p:nvSpPr>
            <p:cNvPr id="175" name="Google Shape;175;p22"/>
            <p:cNvSpPr/>
            <p:nvPr/>
          </p:nvSpPr>
          <p:spPr>
            <a:xfrm>
              <a:off x="4537933" y="1075766"/>
              <a:ext cx="1034325" cy="492245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81776"/>
                  </a:lnTo>
                  <a:lnTo>
                    <a:pt x="120000" y="81776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25400">
              <a:solidFill>
                <a:srgbClr val="08579C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76" name="Google Shape;176;p22"/>
            <p:cNvSpPr/>
            <p:nvPr/>
          </p:nvSpPr>
          <p:spPr>
            <a:xfrm>
              <a:off x="3503607" y="2642769"/>
              <a:ext cx="1034325" cy="492245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81776"/>
                  </a:lnTo>
                  <a:lnTo>
                    <a:pt x="120000" y="81776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25400">
              <a:solidFill>
                <a:srgbClr val="0A62B2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77" name="Google Shape;177;p22"/>
            <p:cNvSpPr/>
            <p:nvPr/>
          </p:nvSpPr>
          <p:spPr>
            <a:xfrm>
              <a:off x="2469281" y="2642769"/>
              <a:ext cx="1034325" cy="492245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81776"/>
                  </a:lnTo>
                  <a:lnTo>
                    <a:pt x="0" y="81776"/>
                  </a:lnTo>
                  <a:lnTo>
                    <a:pt x="0" y="120000"/>
                  </a:lnTo>
                </a:path>
              </a:pathLst>
            </a:custGeom>
            <a:noFill/>
            <a:ln cap="flat" cmpd="sng" w="25400">
              <a:solidFill>
                <a:srgbClr val="0A62B2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78" name="Google Shape;178;p22"/>
            <p:cNvSpPr/>
            <p:nvPr/>
          </p:nvSpPr>
          <p:spPr>
            <a:xfrm>
              <a:off x="3503607" y="1075766"/>
              <a:ext cx="1034325" cy="492245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81776"/>
                  </a:lnTo>
                  <a:lnTo>
                    <a:pt x="0" y="81776"/>
                  </a:lnTo>
                  <a:lnTo>
                    <a:pt x="0" y="120000"/>
                  </a:lnTo>
                </a:path>
              </a:pathLst>
            </a:custGeom>
            <a:noFill/>
            <a:ln cap="flat" cmpd="sng" w="25400">
              <a:solidFill>
                <a:srgbClr val="08579C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79" name="Google Shape;179;p22"/>
            <p:cNvSpPr/>
            <p:nvPr/>
          </p:nvSpPr>
          <p:spPr>
            <a:xfrm>
              <a:off x="3691666" y="1007"/>
              <a:ext cx="1692532" cy="1074758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Google Shape;180;p22"/>
            <p:cNvSpPr/>
            <p:nvPr/>
          </p:nvSpPr>
          <p:spPr>
            <a:xfrm>
              <a:off x="3879725" y="179663"/>
              <a:ext cx="1692532" cy="1074758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0D6DC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22"/>
            <p:cNvSpPr txBox="1"/>
            <p:nvPr/>
          </p:nvSpPr>
          <p:spPr>
            <a:xfrm>
              <a:off x="3911204" y="211142"/>
              <a:ext cx="1629574" cy="1011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Digestion and absorption normal</a:t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82" name="Google Shape;182;p22"/>
            <p:cNvSpPr/>
            <p:nvPr/>
          </p:nvSpPr>
          <p:spPr>
            <a:xfrm>
              <a:off x="2657341" y="1568011"/>
              <a:ext cx="1692532" cy="1074758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22"/>
            <p:cNvSpPr/>
            <p:nvPr/>
          </p:nvSpPr>
          <p:spPr>
            <a:xfrm>
              <a:off x="2845400" y="1746667"/>
              <a:ext cx="1692532" cy="1074758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0D6DC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22"/>
            <p:cNvSpPr txBox="1"/>
            <p:nvPr/>
          </p:nvSpPr>
          <p:spPr>
            <a:xfrm>
              <a:off x="2876879" y="1778146"/>
              <a:ext cx="1629574" cy="1011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Standard</a:t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85" name="Google Shape;185;p22"/>
            <p:cNvSpPr/>
            <p:nvPr/>
          </p:nvSpPr>
          <p:spPr>
            <a:xfrm>
              <a:off x="1623015" y="3135014"/>
              <a:ext cx="1692532" cy="1074758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22"/>
            <p:cNvSpPr/>
            <p:nvPr/>
          </p:nvSpPr>
          <p:spPr>
            <a:xfrm>
              <a:off x="1811074" y="3313670"/>
              <a:ext cx="1692532" cy="1074758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0D6DC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Google Shape;187;p22"/>
            <p:cNvSpPr txBox="1"/>
            <p:nvPr/>
          </p:nvSpPr>
          <p:spPr>
            <a:xfrm>
              <a:off x="1842553" y="3345149"/>
              <a:ext cx="1629574" cy="1011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Low fiber, lactose free, protein isolate</a:t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88" name="Google Shape;188;p22"/>
            <p:cNvSpPr/>
            <p:nvPr/>
          </p:nvSpPr>
          <p:spPr>
            <a:xfrm>
              <a:off x="3691666" y="3135014"/>
              <a:ext cx="1692532" cy="1074758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" name="Google Shape;189;p22"/>
            <p:cNvSpPr/>
            <p:nvPr/>
          </p:nvSpPr>
          <p:spPr>
            <a:xfrm>
              <a:off x="3879725" y="3313670"/>
              <a:ext cx="1692532" cy="1074758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0D6DC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" name="Google Shape;190;p22"/>
            <p:cNvSpPr txBox="1"/>
            <p:nvPr/>
          </p:nvSpPr>
          <p:spPr>
            <a:xfrm>
              <a:off x="3911204" y="3345149"/>
              <a:ext cx="1629574" cy="1011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High fiber</a:t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91" name="Google Shape;191;p22"/>
            <p:cNvSpPr/>
            <p:nvPr/>
          </p:nvSpPr>
          <p:spPr>
            <a:xfrm>
              <a:off x="4725992" y="1568011"/>
              <a:ext cx="1692532" cy="1074758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" name="Google Shape;192;p22"/>
            <p:cNvSpPr/>
            <p:nvPr/>
          </p:nvSpPr>
          <p:spPr>
            <a:xfrm>
              <a:off x="4914051" y="1746667"/>
              <a:ext cx="1692532" cy="1074758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0D6DC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" name="Google Shape;193;p22"/>
            <p:cNvSpPr txBox="1"/>
            <p:nvPr/>
          </p:nvSpPr>
          <p:spPr>
            <a:xfrm>
              <a:off x="4945530" y="1778146"/>
              <a:ext cx="1629574" cy="1011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Elemental</a:t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sp>
        <p:nvSpPr>
          <p:cNvPr id="194" name="Google Shape;194;p22"/>
          <p:cNvSpPr txBox="1"/>
          <p:nvPr/>
        </p:nvSpPr>
        <p:spPr>
          <a:xfrm>
            <a:off x="3347864" y="2492896"/>
            <a:ext cx="48551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Yes</a:t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95" name="Google Shape;195;p22"/>
          <p:cNvSpPr txBox="1"/>
          <p:nvPr/>
        </p:nvSpPr>
        <p:spPr>
          <a:xfrm>
            <a:off x="6228184" y="2564904"/>
            <a:ext cx="45557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No</a:t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3"/>
          <p:cNvSpPr txBox="1"/>
          <p:nvPr>
            <p:ph type="title"/>
          </p:nvPr>
        </p:nvSpPr>
        <p:spPr>
          <a:xfrm>
            <a:off x="323528" y="26064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Formula selection continued</a:t>
            </a:r>
            <a:endParaRPr/>
          </a:p>
        </p:txBody>
      </p:sp>
      <p:grpSp>
        <p:nvGrpSpPr>
          <p:cNvPr id="201" name="Google Shape;201;p23"/>
          <p:cNvGrpSpPr/>
          <p:nvPr/>
        </p:nvGrpSpPr>
        <p:grpSpPr>
          <a:xfrm>
            <a:off x="398348" y="1805680"/>
            <a:ext cx="8223974" cy="4359625"/>
            <a:chOff x="2812" y="320896"/>
            <a:chExt cx="8223974" cy="4359625"/>
          </a:xfrm>
        </p:grpSpPr>
        <p:sp>
          <p:nvSpPr>
            <p:cNvPr id="202" name="Google Shape;202;p23"/>
            <p:cNvSpPr/>
            <p:nvPr/>
          </p:nvSpPr>
          <p:spPr>
            <a:xfrm>
              <a:off x="7343440" y="2460272"/>
              <a:ext cx="91440" cy="398634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cap="flat" cmpd="sng" w="25400">
              <a:solidFill>
                <a:srgbClr val="0A62B2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203" name="Google Shape;203;p23"/>
            <p:cNvSpPr/>
            <p:nvPr/>
          </p:nvSpPr>
          <p:spPr>
            <a:xfrm>
              <a:off x="4038652" y="1191267"/>
              <a:ext cx="3350508" cy="398634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81776"/>
                  </a:lnTo>
                  <a:lnTo>
                    <a:pt x="120000" y="81776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25400">
              <a:solidFill>
                <a:srgbClr val="08579C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204" name="Google Shape;204;p23"/>
            <p:cNvSpPr/>
            <p:nvPr/>
          </p:nvSpPr>
          <p:spPr>
            <a:xfrm>
              <a:off x="5668186" y="2460272"/>
              <a:ext cx="91440" cy="398634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cap="flat" cmpd="sng" w="25400">
              <a:solidFill>
                <a:srgbClr val="0A62B2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205" name="Google Shape;205;p23"/>
            <p:cNvSpPr/>
            <p:nvPr/>
          </p:nvSpPr>
          <p:spPr>
            <a:xfrm>
              <a:off x="4038652" y="1191267"/>
              <a:ext cx="1675254" cy="398634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81776"/>
                  </a:lnTo>
                  <a:lnTo>
                    <a:pt x="120000" y="81776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25400">
              <a:solidFill>
                <a:srgbClr val="08579C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206" name="Google Shape;206;p23"/>
            <p:cNvSpPr/>
            <p:nvPr/>
          </p:nvSpPr>
          <p:spPr>
            <a:xfrm>
              <a:off x="3992932" y="2460272"/>
              <a:ext cx="91440" cy="398634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cap="flat" cmpd="sng" w="25400">
              <a:solidFill>
                <a:srgbClr val="0A62B2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207" name="Google Shape;207;p23"/>
            <p:cNvSpPr/>
            <p:nvPr/>
          </p:nvSpPr>
          <p:spPr>
            <a:xfrm>
              <a:off x="3992932" y="1191267"/>
              <a:ext cx="91440" cy="398634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cap="flat" cmpd="sng" w="25400">
              <a:solidFill>
                <a:srgbClr val="08579C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208" name="Google Shape;208;p23"/>
            <p:cNvSpPr/>
            <p:nvPr/>
          </p:nvSpPr>
          <p:spPr>
            <a:xfrm>
              <a:off x="2317678" y="2460272"/>
              <a:ext cx="91440" cy="398634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cap="flat" cmpd="sng" w="25400">
              <a:solidFill>
                <a:srgbClr val="0A62B2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209" name="Google Shape;209;p23"/>
            <p:cNvSpPr/>
            <p:nvPr/>
          </p:nvSpPr>
          <p:spPr>
            <a:xfrm>
              <a:off x="2363398" y="1191267"/>
              <a:ext cx="1675254" cy="398634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81776"/>
                  </a:lnTo>
                  <a:lnTo>
                    <a:pt x="0" y="81776"/>
                  </a:lnTo>
                  <a:lnTo>
                    <a:pt x="0" y="120000"/>
                  </a:lnTo>
                </a:path>
              </a:pathLst>
            </a:custGeom>
            <a:noFill/>
            <a:ln cap="flat" cmpd="sng" w="25400">
              <a:solidFill>
                <a:srgbClr val="08579C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210" name="Google Shape;210;p23"/>
            <p:cNvSpPr/>
            <p:nvPr/>
          </p:nvSpPr>
          <p:spPr>
            <a:xfrm>
              <a:off x="642424" y="2460272"/>
              <a:ext cx="91440" cy="398634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cap="flat" cmpd="sng" w="25400">
              <a:solidFill>
                <a:srgbClr val="0A62B2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211" name="Google Shape;211;p23"/>
            <p:cNvSpPr/>
            <p:nvPr/>
          </p:nvSpPr>
          <p:spPr>
            <a:xfrm>
              <a:off x="688144" y="1191267"/>
              <a:ext cx="3350508" cy="398634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81776"/>
                  </a:lnTo>
                  <a:lnTo>
                    <a:pt x="0" y="81776"/>
                  </a:lnTo>
                  <a:lnTo>
                    <a:pt x="0" y="120000"/>
                  </a:lnTo>
                </a:path>
              </a:pathLst>
            </a:custGeom>
            <a:noFill/>
            <a:ln cap="flat" cmpd="sng" w="25400">
              <a:solidFill>
                <a:srgbClr val="08579C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212" name="Google Shape;212;p23"/>
            <p:cNvSpPr/>
            <p:nvPr/>
          </p:nvSpPr>
          <p:spPr>
            <a:xfrm>
              <a:off x="3353320" y="320896"/>
              <a:ext cx="1370662" cy="870370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3" name="Google Shape;213;p23"/>
            <p:cNvSpPr/>
            <p:nvPr/>
          </p:nvSpPr>
          <p:spPr>
            <a:xfrm>
              <a:off x="3505616" y="465577"/>
              <a:ext cx="1370662" cy="870370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0D6DC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" name="Google Shape;214;p23"/>
            <p:cNvSpPr txBox="1"/>
            <p:nvPr/>
          </p:nvSpPr>
          <p:spPr>
            <a:xfrm>
              <a:off x="3531108" y="491069"/>
              <a:ext cx="1319678" cy="8193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525" lIns="49525" spcFirstLastPara="1" rIns="49525" wrap="square" tIns="495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300">
                  <a:solidFill>
                    <a:schemeClr val="dk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Determine nutrient needs and intolerances</a:t>
              </a:r>
              <a:endParaRPr sz="13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15" name="Google Shape;215;p23"/>
            <p:cNvSpPr/>
            <p:nvPr/>
          </p:nvSpPr>
          <p:spPr>
            <a:xfrm>
              <a:off x="2812" y="1589901"/>
              <a:ext cx="1370662" cy="870370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" name="Google Shape;216;p23"/>
            <p:cNvSpPr/>
            <p:nvPr/>
          </p:nvSpPr>
          <p:spPr>
            <a:xfrm>
              <a:off x="155108" y="1734582"/>
              <a:ext cx="1370662" cy="870370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0D6DC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7" name="Google Shape;217;p23"/>
            <p:cNvSpPr txBox="1"/>
            <p:nvPr/>
          </p:nvSpPr>
          <p:spPr>
            <a:xfrm>
              <a:off x="180600" y="1760074"/>
              <a:ext cx="1319678" cy="8193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525" lIns="49525" spcFirstLastPara="1" rIns="49525" wrap="square" tIns="495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300">
                  <a:solidFill>
                    <a:schemeClr val="dk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Moderate nutrient needs</a:t>
              </a:r>
              <a:endParaRPr sz="13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18" name="Google Shape;218;p23"/>
            <p:cNvSpPr/>
            <p:nvPr/>
          </p:nvSpPr>
          <p:spPr>
            <a:xfrm>
              <a:off x="2812" y="2858906"/>
              <a:ext cx="1370662" cy="1532914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9" name="Google Shape;219;p23"/>
            <p:cNvSpPr/>
            <p:nvPr/>
          </p:nvSpPr>
          <p:spPr>
            <a:xfrm>
              <a:off x="155108" y="3003587"/>
              <a:ext cx="1370662" cy="1532914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0D6DC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" name="Google Shape;220;p23"/>
            <p:cNvSpPr txBox="1"/>
            <p:nvPr/>
          </p:nvSpPr>
          <p:spPr>
            <a:xfrm>
              <a:off x="195253" y="3043732"/>
              <a:ext cx="1290372" cy="14526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525" lIns="49525" spcFirstLastPara="1" rIns="49525" wrap="square" tIns="495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300">
                  <a:solidFill>
                    <a:schemeClr val="dk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Standard or blenderized formula</a:t>
              </a:r>
              <a:endParaRPr sz="13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21" name="Google Shape;221;p23"/>
            <p:cNvSpPr/>
            <p:nvPr/>
          </p:nvSpPr>
          <p:spPr>
            <a:xfrm>
              <a:off x="1678066" y="1589901"/>
              <a:ext cx="1370662" cy="870370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" name="Google Shape;222;p23"/>
            <p:cNvSpPr/>
            <p:nvPr/>
          </p:nvSpPr>
          <p:spPr>
            <a:xfrm>
              <a:off x="1830362" y="1734582"/>
              <a:ext cx="1370662" cy="870370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0D6DC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" name="Google Shape;223;p23"/>
            <p:cNvSpPr txBox="1"/>
            <p:nvPr/>
          </p:nvSpPr>
          <p:spPr>
            <a:xfrm>
              <a:off x="1855854" y="1760074"/>
              <a:ext cx="1319678" cy="8193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525" lIns="49525" spcFirstLastPara="1" rIns="49525" wrap="square" tIns="495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300">
                  <a:solidFill>
                    <a:schemeClr val="dk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High nutrient needs 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455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24" name="Google Shape;224;p23"/>
            <p:cNvSpPr/>
            <p:nvPr/>
          </p:nvSpPr>
          <p:spPr>
            <a:xfrm>
              <a:off x="1678066" y="2858906"/>
              <a:ext cx="1370662" cy="1446434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5" name="Google Shape;225;p23"/>
            <p:cNvSpPr/>
            <p:nvPr/>
          </p:nvSpPr>
          <p:spPr>
            <a:xfrm>
              <a:off x="1830362" y="3003587"/>
              <a:ext cx="1370662" cy="1446434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0D6DC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6" name="Google Shape;226;p23"/>
            <p:cNvSpPr txBox="1"/>
            <p:nvPr/>
          </p:nvSpPr>
          <p:spPr>
            <a:xfrm>
              <a:off x="1870507" y="3043732"/>
              <a:ext cx="1290372" cy="13661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525" lIns="49525" spcFirstLastPara="1" rIns="49525" wrap="square" tIns="495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300">
                  <a:solidFill>
                    <a:schemeClr val="dk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High Kcal, high protein, to support healing</a:t>
              </a:r>
              <a:endParaRPr sz="13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27" name="Google Shape;227;p23"/>
            <p:cNvSpPr/>
            <p:nvPr/>
          </p:nvSpPr>
          <p:spPr>
            <a:xfrm>
              <a:off x="3353320" y="1589901"/>
              <a:ext cx="1370662" cy="870370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8" name="Google Shape;228;p23"/>
            <p:cNvSpPr/>
            <p:nvPr/>
          </p:nvSpPr>
          <p:spPr>
            <a:xfrm>
              <a:off x="3505616" y="1734582"/>
              <a:ext cx="1370662" cy="870370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0D6DC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" name="Google Shape;229;p23"/>
            <p:cNvSpPr txBox="1"/>
            <p:nvPr/>
          </p:nvSpPr>
          <p:spPr>
            <a:xfrm>
              <a:off x="3531108" y="1760074"/>
              <a:ext cx="1319678" cy="8193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525" lIns="49525" spcFirstLastPara="1" rIns="49525" wrap="square" tIns="495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300">
                  <a:solidFill>
                    <a:schemeClr val="dk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Glucose intolerance</a:t>
              </a:r>
              <a:endParaRPr sz="13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30" name="Google Shape;230;p23"/>
            <p:cNvSpPr/>
            <p:nvPr/>
          </p:nvSpPr>
          <p:spPr>
            <a:xfrm>
              <a:off x="3353320" y="2858906"/>
              <a:ext cx="1370662" cy="1475382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" name="Google Shape;231;p23"/>
            <p:cNvSpPr/>
            <p:nvPr/>
          </p:nvSpPr>
          <p:spPr>
            <a:xfrm>
              <a:off x="3505616" y="3003587"/>
              <a:ext cx="1370662" cy="1475382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0D6DC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" name="Google Shape;232;p23"/>
            <p:cNvSpPr txBox="1"/>
            <p:nvPr/>
          </p:nvSpPr>
          <p:spPr>
            <a:xfrm>
              <a:off x="3545761" y="3043732"/>
              <a:ext cx="1290372" cy="13950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525" lIns="49525" spcFirstLastPara="1" rIns="49525" wrap="square" tIns="495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300">
                  <a:solidFill>
                    <a:schemeClr val="dk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CHO modified </a:t>
              </a:r>
              <a:endParaRPr sz="13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33" name="Google Shape;233;p23"/>
            <p:cNvSpPr/>
            <p:nvPr/>
          </p:nvSpPr>
          <p:spPr>
            <a:xfrm>
              <a:off x="5028574" y="1589901"/>
              <a:ext cx="1370662" cy="870370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" name="Google Shape;234;p23"/>
            <p:cNvSpPr/>
            <p:nvPr/>
          </p:nvSpPr>
          <p:spPr>
            <a:xfrm>
              <a:off x="5180870" y="1734582"/>
              <a:ext cx="1370662" cy="870370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0D6DC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" name="Google Shape;235;p23"/>
            <p:cNvSpPr txBox="1"/>
            <p:nvPr/>
          </p:nvSpPr>
          <p:spPr>
            <a:xfrm>
              <a:off x="5206362" y="1760074"/>
              <a:ext cx="1319678" cy="8193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525" lIns="49525" spcFirstLastPara="1" rIns="49525" wrap="square" tIns="495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300">
                  <a:solidFill>
                    <a:schemeClr val="dk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Fluid, sodium, etc...restriction</a:t>
              </a:r>
              <a:endParaRPr sz="13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36" name="Google Shape;236;p23"/>
            <p:cNvSpPr/>
            <p:nvPr/>
          </p:nvSpPr>
          <p:spPr>
            <a:xfrm>
              <a:off x="5028574" y="2858906"/>
              <a:ext cx="1370662" cy="1532914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7" name="Google Shape;237;p23"/>
            <p:cNvSpPr/>
            <p:nvPr/>
          </p:nvSpPr>
          <p:spPr>
            <a:xfrm>
              <a:off x="5180870" y="3003587"/>
              <a:ext cx="1370662" cy="1532914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0D6DC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" name="Google Shape;238;p23"/>
            <p:cNvSpPr txBox="1"/>
            <p:nvPr/>
          </p:nvSpPr>
          <p:spPr>
            <a:xfrm>
              <a:off x="5221015" y="3043732"/>
              <a:ext cx="1290372" cy="14526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525" lIns="49525" spcFirstLastPara="1" rIns="49525" wrap="square" tIns="495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300">
                  <a:solidFill>
                    <a:schemeClr val="dk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High Kcal, complete nutrient low sodium/ volume formula </a:t>
              </a:r>
              <a:endParaRPr sz="13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39" name="Google Shape;239;p23"/>
            <p:cNvSpPr/>
            <p:nvPr/>
          </p:nvSpPr>
          <p:spPr>
            <a:xfrm>
              <a:off x="6703828" y="1589901"/>
              <a:ext cx="1370662" cy="870370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" name="Google Shape;240;p23"/>
            <p:cNvSpPr/>
            <p:nvPr/>
          </p:nvSpPr>
          <p:spPr>
            <a:xfrm>
              <a:off x="6856124" y="1734582"/>
              <a:ext cx="1370662" cy="870370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0D6DC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" name="Google Shape;241;p23"/>
            <p:cNvSpPr txBox="1"/>
            <p:nvPr/>
          </p:nvSpPr>
          <p:spPr>
            <a:xfrm>
              <a:off x="6881616" y="1760074"/>
              <a:ext cx="1319678" cy="8193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525" lIns="49525" spcFirstLastPara="1" rIns="49525" wrap="square" tIns="495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300">
                  <a:solidFill>
                    <a:schemeClr val="dk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Electrolyte, fluid, protein restriction</a:t>
              </a:r>
              <a:endParaRPr sz="13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42" name="Google Shape;242;p23"/>
            <p:cNvSpPr/>
            <p:nvPr/>
          </p:nvSpPr>
          <p:spPr>
            <a:xfrm>
              <a:off x="6703828" y="2858906"/>
              <a:ext cx="1370662" cy="1676934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" name="Google Shape;243;p23"/>
            <p:cNvSpPr/>
            <p:nvPr/>
          </p:nvSpPr>
          <p:spPr>
            <a:xfrm>
              <a:off x="6856124" y="3003587"/>
              <a:ext cx="1370662" cy="1676934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0D6DC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4" name="Google Shape;244;p23"/>
            <p:cNvSpPr txBox="1"/>
            <p:nvPr/>
          </p:nvSpPr>
          <p:spPr>
            <a:xfrm>
              <a:off x="6896269" y="3043732"/>
              <a:ext cx="1290372" cy="15966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525" lIns="49525" spcFirstLastPara="1" rIns="49525" wrap="square" tIns="495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300">
                  <a:solidFill>
                    <a:schemeClr val="dk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Renal/hepatic disease, insufficiency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455"/>
                </a:spcBef>
                <a:spcAft>
                  <a:spcPts val="0"/>
                </a:spcAft>
                <a:buNone/>
              </a:pPr>
              <a:r>
                <a:rPr lang="en-US" sz="1300">
                  <a:solidFill>
                    <a:schemeClr val="dk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fomula </a:t>
              </a:r>
              <a:endParaRPr sz="13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