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y="6858000" cx="9144000"/>
  <p:notesSz cx="6858000" cy="9144000"/>
  <p:embeddedFontLst>
    <p:embeddedFont>
      <p:font typeface="Constanti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7B595D8-0407-4E8D-9339-849EA7D7B620}">
  <a:tblStyle styleId="{97B595D8-0407-4E8D-9339-849EA7D7B620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Constantia-regular.fntdata"/><Relationship Id="rId21" Type="http://schemas.openxmlformats.org/officeDocument/2006/relationships/slide" Target="slides/slide14.xml"/><Relationship Id="rId24" Type="http://schemas.openxmlformats.org/officeDocument/2006/relationships/font" Target="fonts/Constantia-italic.fntdata"/><Relationship Id="rId23" Type="http://schemas.openxmlformats.org/officeDocument/2006/relationships/font" Target="fonts/Constanti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Constantia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Enteral and Parenteral Nutrition</a:t>
            </a:r>
            <a:endParaRPr/>
          </a:p>
        </p:txBody>
      </p:sp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PHAR 322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Administering medication</a:t>
            </a:r>
            <a:endParaRPr/>
          </a:p>
        </p:txBody>
      </p:sp>
      <p:grpSp>
        <p:nvGrpSpPr>
          <p:cNvPr id="250" name="Google Shape;250;p24"/>
          <p:cNvGrpSpPr/>
          <p:nvPr/>
        </p:nvGrpSpPr>
        <p:grpSpPr>
          <a:xfrm>
            <a:off x="457200" y="2458243"/>
            <a:ext cx="8229598" cy="3343275"/>
            <a:chOff x="0" y="523080"/>
            <a:chExt cx="8229598" cy="3343275"/>
          </a:xfrm>
        </p:grpSpPr>
        <p:sp>
          <p:nvSpPr>
            <p:cNvPr id="251" name="Google Shape;251;p24"/>
            <p:cNvSpPr/>
            <p:nvPr/>
          </p:nvSpPr>
          <p:spPr>
            <a:xfrm>
              <a:off x="0" y="523080"/>
              <a:ext cx="2571749" cy="1543050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4"/>
            <p:cNvSpPr txBox="1"/>
            <p:nvPr/>
          </p:nvSpPr>
          <p:spPr>
            <a:xfrm>
              <a:off x="0" y="523080"/>
              <a:ext cx="2571749" cy="1543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Stop FEEDING at least 15 min before &amp; after</a:t>
              </a:r>
              <a:endParaRPr sz="24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3" name="Google Shape;253;p24"/>
            <p:cNvSpPr/>
            <p:nvPr/>
          </p:nvSpPr>
          <p:spPr>
            <a:xfrm>
              <a:off x="2828925" y="523080"/>
              <a:ext cx="2571749" cy="1543050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4"/>
            <p:cNvSpPr txBox="1"/>
            <p:nvPr/>
          </p:nvSpPr>
          <p:spPr>
            <a:xfrm>
              <a:off x="2828925" y="523080"/>
              <a:ext cx="2571749" cy="1543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If by tube, flush with 30ml warm water before and after</a:t>
              </a:r>
              <a:endParaRPr sz="24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5657849" y="523080"/>
              <a:ext cx="2571749" cy="1543050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4"/>
            <p:cNvSpPr txBox="1"/>
            <p:nvPr/>
          </p:nvSpPr>
          <p:spPr>
            <a:xfrm>
              <a:off x="5657849" y="523080"/>
              <a:ext cx="2571749" cy="1543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If tablets crush...but do not crush coated tablets </a:t>
              </a:r>
              <a:endParaRPr sz="24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1414462" y="2323305"/>
              <a:ext cx="2571749" cy="1543050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 txBox="1"/>
            <p:nvPr/>
          </p:nvSpPr>
          <p:spPr>
            <a:xfrm>
              <a:off x="1414462" y="2323305"/>
              <a:ext cx="2571749" cy="1543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Consider drug-nutrient interaction</a:t>
              </a:r>
              <a:endParaRPr sz="24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9" name="Google Shape;259;p24"/>
            <p:cNvSpPr/>
            <p:nvPr/>
          </p:nvSpPr>
          <p:spPr>
            <a:xfrm>
              <a:off x="4243387" y="2323305"/>
              <a:ext cx="2571749" cy="1543050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4"/>
            <p:cNvSpPr txBox="1"/>
            <p:nvPr/>
          </p:nvSpPr>
          <p:spPr>
            <a:xfrm>
              <a:off x="4243387" y="2323305"/>
              <a:ext cx="2571749" cy="1543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Include 30 ml water in fluid needs </a:t>
              </a:r>
              <a:endParaRPr sz="24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Parenteral Nutrition</a:t>
            </a:r>
            <a:endParaRPr/>
          </a:p>
        </p:txBody>
      </p:sp>
      <p:sp>
        <p:nvSpPr>
          <p:cNvPr id="266" name="Google Shape;266;p2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Indications for PN?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Types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Peripheral parenteral nutrition (PPN)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Total parenteral nutrition (TPN)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Nutrients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Lipids?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CHO?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PRO?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Administration</a:t>
            </a:r>
            <a:endParaRPr/>
          </a:p>
        </p:txBody>
      </p:sp>
      <p:grpSp>
        <p:nvGrpSpPr>
          <p:cNvPr id="272" name="Google Shape;272;p26"/>
          <p:cNvGrpSpPr/>
          <p:nvPr/>
        </p:nvGrpSpPr>
        <p:grpSpPr>
          <a:xfrm>
            <a:off x="736074" y="1935163"/>
            <a:ext cx="7671851" cy="4389437"/>
            <a:chOff x="278874" y="0"/>
            <a:chExt cx="7671851" cy="4389437"/>
          </a:xfrm>
        </p:grpSpPr>
        <p:sp>
          <p:nvSpPr>
            <p:cNvPr id="273" name="Google Shape;273;p26"/>
            <p:cNvSpPr/>
            <p:nvPr/>
          </p:nvSpPr>
          <p:spPr>
            <a:xfrm>
              <a:off x="617219" y="0"/>
              <a:ext cx="6995160" cy="438943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AD4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278874" y="1316831"/>
              <a:ext cx="2468880" cy="1755774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6"/>
            <p:cNvSpPr txBox="1"/>
            <p:nvPr/>
          </p:nvSpPr>
          <p:spPr>
            <a:xfrm>
              <a:off x="364584" y="1402541"/>
              <a:ext cx="2297460" cy="15843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Start with slow rate ur</a:t>
              </a:r>
              <a:endParaRPr sz="3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2880359" y="1316831"/>
              <a:ext cx="2468880" cy="1755774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6"/>
            <p:cNvSpPr txBox="1"/>
            <p:nvPr/>
          </p:nvSpPr>
          <p:spPr>
            <a:xfrm>
              <a:off x="2966069" y="1402541"/>
              <a:ext cx="2297460" cy="15843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Increase to target second day</a:t>
              </a:r>
              <a:endParaRPr sz="3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8" name="Google Shape;278;p26"/>
            <p:cNvSpPr/>
            <p:nvPr/>
          </p:nvSpPr>
          <p:spPr>
            <a:xfrm>
              <a:off x="5481845" y="1316831"/>
              <a:ext cx="2468880" cy="1755774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6"/>
            <p:cNvSpPr txBox="1"/>
            <p:nvPr/>
          </p:nvSpPr>
          <p:spPr>
            <a:xfrm>
              <a:off x="5567555" y="1402541"/>
              <a:ext cx="2297460" cy="15843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MONITOR</a:t>
              </a:r>
              <a:endParaRPr b="1" sz="3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Monitoring</a:t>
            </a:r>
            <a:endParaRPr/>
          </a:p>
        </p:txBody>
      </p:sp>
      <p:sp>
        <p:nvSpPr>
          <p:cNvPr id="285" name="Google Shape;285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What?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Patient clinical state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Serum values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Vital signs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Nutritional status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Weight</a:t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ct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Before you begin feeding what you should do?</a:t>
            </a:r>
            <a:endParaRPr/>
          </a:p>
          <a:p>
            <a:pPr indent="-153543" lvl="2" marL="914400" rtl="0" algn="l">
              <a:spcBef>
                <a:spcPts val="420"/>
              </a:spcBef>
              <a:spcAft>
                <a:spcPts val="0"/>
              </a:spcAft>
              <a:buSzPts val="1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PN complication</a:t>
            </a:r>
            <a:endParaRPr/>
          </a:p>
        </p:txBody>
      </p:sp>
      <p:grpSp>
        <p:nvGrpSpPr>
          <p:cNvPr id="291" name="Google Shape;291;p28"/>
          <p:cNvGrpSpPr/>
          <p:nvPr/>
        </p:nvGrpSpPr>
        <p:grpSpPr>
          <a:xfrm>
            <a:off x="1061561" y="1935857"/>
            <a:ext cx="7020877" cy="4388048"/>
            <a:chOff x="604361" y="694"/>
            <a:chExt cx="7020877" cy="4388048"/>
          </a:xfrm>
        </p:grpSpPr>
        <p:sp>
          <p:nvSpPr>
            <p:cNvPr id="292" name="Google Shape;292;p28"/>
            <p:cNvSpPr/>
            <p:nvPr/>
          </p:nvSpPr>
          <p:spPr>
            <a:xfrm>
              <a:off x="604361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8"/>
            <p:cNvSpPr txBox="1"/>
            <p:nvPr/>
          </p:nvSpPr>
          <p:spPr>
            <a:xfrm>
              <a:off x="604361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Hyperglycemia?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4" name="Google Shape;294;p28"/>
            <p:cNvSpPr/>
            <p:nvPr/>
          </p:nvSpPr>
          <p:spPr>
            <a:xfrm>
              <a:off x="3017787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8"/>
            <p:cNvSpPr txBox="1"/>
            <p:nvPr/>
          </p:nvSpPr>
          <p:spPr>
            <a:xfrm>
              <a:off x="3017787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Hypoglycemia?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6" name="Google Shape;296;p28"/>
            <p:cNvSpPr/>
            <p:nvPr/>
          </p:nvSpPr>
          <p:spPr>
            <a:xfrm>
              <a:off x="5431214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8"/>
            <p:cNvSpPr txBox="1"/>
            <p:nvPr/>
          </p:nvSpPr>
          <p:spPr>
            <a:xfrm>
              <a:off x="5431214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Hypertriglyceridemia?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8" name="Google Shape;298;p28"/>
            <p:cNvSpPr/>
            <p:nvPr/>
          </p:nvSpPr>
          <p:spPr>
            <a:xfrm>
              <a:off x="604361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8"/>
            <p:cNvSpPr txBox="1"/>
            <p:nvPr/>
          </p:nvSpPr>
          <p:spPr>
            <a:xfrm>
              <a:off x="604361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Refeeding syndrome?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0" name="Google Shape;300;p28"/>
            <p:cNvSpPr/>
            <p:nvPr/>
          </p:nvSpPr>
          <p:spPr>
            <a:xfrm>
              <a:off x="3017787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28"/>
            <p:cNvSpPr txBox="1"/>
            <p:nvPr/>
          </p:nvSpPr>
          <p:spPr>
            <a:xfrm>
              <a:off x="3017787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Abnormal liver? 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2" name="Google Shape;302;p28"/>
            <p:cNvSpPr/>
            <p:nvPr/>
          </p:nvSpPr>
          <p:spPr>
            <a:xfrm>
              <a:off x="5431214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8"/>
            <p:cNvSpPr txBox="1"/>
            <p:nvPr/>
          </p:nvSpPr>
          <p:spPr>
            <a:xfrm>
              <a:off x="5431214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Gallbladder Disease?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3017787" y="3072328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8"/>
            <p:cNvSpPr txBox="1"/>
            <p:nvPr/>
          </p:nvSpPr>
          <p:spPr>
            <a:xfrm>
              <a:off x="3017787" y="3072328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Bone disease?</a:t>
              </a:r>
              <a:endParaRPr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What conditions make Enteral feeding preferred</a:t>
            </a:r>
            <a:endParaRPr/>
          </a:p>
        </p:txBody>
      </p:sp>
      <p:grpSp>
        <p:nvGrpSpPr>
          <p:cNvPr id="121" name="Google Shape;121;p16"/>
          <p:cNvGrpSpPr/>
          <p:nvPr/>
        </p:nvGrpSpPr>
        <p:grpSpPr>
          <a:xfrm>
            <a:off x="1061561" y="1935857"/>
            <a:ext cx="7020877" cy="4388048"/>
            <a:chOff x="604361" y="694"/>
            <a:chExt cx="7020877" cy="4388048"/>
          </a:xfrm>
        </p:grpSpPr>
        <p:sp>
          <p:nvSpPr>
            <p:cNvPr id="122" name="Google Shape;122;p16"/>
            <p:cNvSpPr/>
            <p:nvPr/>
          </p:nvSpPr>
          <p:spPr>
            <a:xfrm>
              <a:off x="604361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604361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Swallowing problems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3017787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 txBox="1"/>
            <p:nvPr/>
          </p:nvSpPr>
          <p:spPr>
            <a:xfrm>
              <a:off x="3017787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Impaired GI function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5431214" y="694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5431214" y="694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Fistulas and GI obstruction that can be bypassed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604361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604361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Intestinal Surgeries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3017787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3017787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Mechanical Ventilation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5431214" y="1536511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 txBox="1"/>
            <p:nvPr/>
          </p:nvSpPr>
          <p:spPr>
            <a:xfrm>
              <a:off x="5431214" y="1536511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Loss of appetite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1811074" y="3072328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 txBox="1"/>
            <p:nvPr/>
          </p:nvSpPr>
          <p:spPr>
            <a:xfrm>
              <a:off x="1811074" y="3072328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High energy and nutrient needs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4224501" y="3072328"/>
              <a:ext cx="2194024" cy="1316414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 txBox="1"/>
            <p:nvPr/>
          </p:nvSpPr>
          <p:spPr>
            <a:xfrm>
              <a:off x="4224501" y="3072328"/>
              <a:ext cx="2194024" cy="13164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200">
                  <a:solidFill>
                    <a:schemeClr val="lt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Mental incapacitation</a:t>
              </a:r>
              <a:endParaRPr sz="22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Enteral Formulation</a:t>
            </a:r>
            <a:endParaRPr/>
          </a:p>
        </p:txBody>
      </p:sp>
      <p:sp>
        <p:nvSpPr>
          <p:cNvPr id="143" name="Google Shape;143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Macronutrients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Can be prepared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Commercially prepared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Macronutrient preparation</a:t>
            </a:r>
            <a:endParaRPr/>
          </a:p>
        </p:txBody>
      </p:sp>
      <p:graphicFrame>
        <p:nvGraphicFramePr>
          <p:cNvPr id="149" name="Google Shape;149;p18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{97B595D8-0407-4E8D-9339-849EA7D7B620}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Macronutrients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source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What</a:t>
                      </a:r>
                      <a:r>
                        <a:rPr lang="en-US" sz="1800"/>
                        <a:t> to keep in mind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Skimmed</a:t>
                      </a:r>
                      <a:r>
                        <a:rPr lang="en-US" sz="1800"/>
                        <a:t> or Powder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Lactose,</a:t>
                      </a:r>
                      <a:r>
                        <a:rPr lang="en-US" sz="1800"/>
                        <a:t> Casien flakes may clog the tube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Blenderized</a:t>
                      </a:r>
                      <a:r>
                        <a:rPr lang="en-US" sz="1800"/>
                        <a:t> meats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Tube</a:t>
                      </a:r>
                      <a:r>
                        <a:rPr lang="en-US" sz="1800"/>
                        <a:t> Clogging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Egg</a:t>
                      </a:r>
                      <a:r>
                        <a:rPr lang="en-US" sz="1800"/>
                        <a:t> white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Tube</a:t>
                      </a:r>
                      <a:r>
                        <a:rPr lang="en-US" sz="1800"/>
                        <a:t> clogging and salmonella contamination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Blenderized beans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Quality? clogging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</a:t>
                      </a:r>
                      <a:r>
                        <a:rPr lang="en-US" sz="1800"/>
                        <a:t> powder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Lactose impurities,</a:t>
                      </a:r>
                      <a:r>
                        <a:rPr lang="en-US" sz="1800"/>
                        <a:t> need more water for mixing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Oils: Corn, soy,</a:t>
                      </a:r>
                      <a:r>
                        <a:rPr lang="en-US" sz="1800"/>
                        <a:t> olive, sunflower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Does</a:t>
                      </a:r>
                      <a:r>
                        <a:rPr lang="en-US" sz="1800"/>
                        <a:t> not mix, max 40% of Kcal, addition of FSV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Milk 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 sat, easier to mix than oil, may form whipped, add unsat</a:t>
                      </a:r>
                      <a:r>
                        <a:rPr lang="en-US" sz="1800"/>
                        <a:t> fat source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Macronutrient preparation</a:t>
            </a:r>
            <a:endParaRPr/>
          </a:p>
        </p:txBody>
      </p:sp>
      <p:graphicFrame>
        <p:nvGraphicFramePr>
          <p:cNvPr id="155" name="Google Shape;155;p19"/>
          <p:cNvGraphicFramePr/>
          <p:nvPr/>
        </p:nvGraphicFramePr>
        <p:xfrm>
          <a:off x="457200" y="19351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{97B595D8-0407-4E8D-9339-849EA7D7B620}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Macronutrient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sources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Keep in mind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Egg yolk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</a:t>
                      </a:r>
                      <a:r>
                        <a:rPr lang="en-US" sz="1800"/>
                        <a:t> in cholesterol, sat fat, can cause clogging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Soya</a:t>
                      </a:r>
                      <a:r>
                        <a:rPr lang="en-US" sz="1800"/>
                        <a:t> 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Good alternative, no clogging, mixes well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Carbohydrate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Starch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Heating</a:t>
                      </a:r>
                      <a:r>
                        <a:rPr lang="en-US" sz="1800"/>
                        <a:t> thickens it, no heating sinks to the bottom causing clogs both ways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Fructose,</a:t>
                      </a:r>
                      <a:r>
                        <a:rPr lang="en-US" sz="1800"/>
                        <a:t> Sucrose, Lactose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Easy</a:t>
                      </a:r>
                      <a:r>
                        <a:rPr lang="en-US" sz="1800"/>
                        <a:t> to dilute, overload causes diarrhea, no clogs, high osmolarity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Oligosaccharides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Good choice,</a:t>
                      </a:r>
                      <a:r>
                        <a:rPr lang="en-US" sz="1800"/>
                        <a:t> tasteless, no clogs, low osmolarity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Glucose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Easy</a:t>
                      </a:r>
                      <a:r>
                        <a:rPr lang="en-US" sz="1800"/>
                        <a:t> to dilute, high osmolarity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Micronutrient Preparation</a:t>
            </a:r>
            <a:endParaRPr/>
          </a:p>
        </p:txBody>
      </p:sp>
      <p:graphicFrame>
        <p:nvGraphicFramePr>
          <p:cNvPr id="161" name="Google Shape;161;p20"/>
          <p:cNvGraphicFramePr/>
          <p:nvPr/>
        </p:nvGraphicFramePr>
        <p:xfrm>
          <a:off x="457200" y="19351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{97B595D8-0407-4E8D-9339-849EA7D7B620}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Micronutrient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sources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Keep in mind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Vitamins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Multivitamin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Given after</a:t>
                      </a:r>
                      <a:r>
                        <a:rPr lang="en-US" sz="1800"/>
                        <a:t> formula, diluted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Mineral</a:t>
                      </a:r>
                      <a:r>
                        <a:rPr lang="en-US" sz="1800"/>
                        <a:t> supplements (unless included in multivitamin)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Given</a:t>
                      </a:r>
                      <a:r>
                        <a:rPr lang="en-US" sz="1800"/>
                        <a:t> after formula, diluted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Electrolytes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Supplement</a:t>
                      </a:r>
                      <a:r>
                        <a:rPr lang="en-US" sz="1800"/>
                        <a:t> (based on serum level)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Mg and K may cause diarrhea in large doses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My</a:t>
                      </a:r>
                      <a:r>
                        <a:rPr lang="en-US" sz="1800"/>
                        <a:t> flake formula and cause clogs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Commercially Prepared</a:t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Polymeric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Intact proteins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Standard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Some variations </a:t>
            </a:r>
            <a:endParaRPr/>
          </a:p>
          <a:p>
            <a:pPr indent="-246887" lvl="2" marL="914400" rtl="0" algn="l">
              <a:spcBef>
                <a:spcPts val="357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High fiber</a:t>
            </a:r>
            <a:endParaRPr/>
          </a:p>
          <a:p>
            <a:pPr indent="-246887" lvl="2" marL="914400" rtl="0" algn="l">
              <a:spcBef>
                <a:spcPts val="357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High proteins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Oligomeric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Partially hydrolyzed proteins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MCT, omega 3 &amp; 6 fatty acids 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Some or all glucose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Monomeric 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Free amino acids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MCT or essential fatty acids</a:t>
            </a:r>
            <a:endParaRPr/>
          </a:p>
          <a:p>
            <a:pPr indent="-246888" lvl="1" marL="640080" rtl="0" algn="l">
              <a:spcBef>
                <a:spcPts val="408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Glucose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Formula selection</a:t>
            </a:r>
            <a:endParaRPr/>
          </a:p>
        </p:txBody>
      </p:sp>
      <p:grpSp>
        <p:nvGrpSpPr>
          <p:cNvPr id="174" name="Google Shape;174;p22"/>
          <p:cNvGrpSpPr/>
          <p:nvPr/>
        </p:nvGrpSpPr>
        <p:grpSpPr>
          <a:xfrm>
            <a:off x="2080215" y="1936170"/>
            <a:ext cx="4983568" cy="4387421"/>
            <a:chOff x="1623015" y="1007"/>
            <a:chExt cx="4983568" cy="4387421"/>
          </a:xfrm>
        </p:grpSpPr>
        <p:sp>
          <p:nvSpPr>
            <p:cNvPr id="175" name="Google Shape;175;p22"/>
            <p:cNvSpPr/>
            <p:nvPr/>
          </p:nvSpPr>
          <p:spPr>
            <a:xfrm>
              <a:off x="4537933" y="1075766"/>
              <a:ext cx="1034325" cy="49224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6" name="Google Shape;176;p22"/>
            <p:cNvSpPr/>
            <p:nvPr/>
          </p:nvSpPr>
          <p:spPr>
            <a:xfrm>
              <a:off x="3503607" y="2642769"/>
              <a:ext cx="1034325" cy="492245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7" name="Google Shape;177;p22"/>
            <p:cNvSpPr/>
            <p:nvPr/>
          </p:nvSpPr>
          <p:spPr>
            <a:xfrm>
              <a:off x="2469281" y="2642769"/>
              <a:ext cx="1034325" cy="492245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8" name="Google Shape;178;p22"/>
            <p:cNvSpPr/>
            <p:nvPr/>
          </p:nvSpPr>
          <p:spPr>
            <a:xfrm>
              <a:off x="3503607" y="1075766"/>
              <a:ext cx="1034325" cy="492245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79" name="Google Shape;179;p22"/>
            <p:cNvSpPr/>
            <p:nvPr/>
          </p:nvSpPr>
          <p:spPr>
            <a:xfrm>
              <a:off x="3691666" y="1007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2"/>
            <p:cNvSpPr/>
            <p:nvPr/>
          </p:nvSpPr>
          <p:spPr>
            <a:xfrm>
              <a:off x="3879725" y="179663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2"/>
            <p:cNvSpPr txBox="1"/>
            <p:nvPr/>
          </p:nvSpPr>
          <p:spPr>
            <a:xfrm>
              <a:off x="3911204" y="211142"/>
              <a:ext cx="1629574" cy="1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Digestion and absorption normal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82" name="Google Shape;182;p22"/>
            <p:cNvSpPr/>
            <p:nvPr/>
          </p:nvSpPr>
          <p:spPr>
            <a:xfrm>
              <a:off x="2657341" y="1568011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>
              <a:off x="2845400" y="1746667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2"/>
            <p:cNvSpPr txBox="1"/>
            <p:nvPr/>
          </p:nvSpPr>
          <p:spPr>
            <a:xfrm>
              <a:off x="2876879" y="1778146"/>
              <a:ext cx="1629574" cy="1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Standard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85" name="Google Shape;185;p22"/>
            <p:cNvSpPr/>
            <p:nvPr/>
          </p:nvSpPr>
          <p:spPr>
            <a:xfrm>
              <a:off x="1623015" y="3135014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2"/>
            <p:cNvSpPr/>
            <p:nvPr/>
          </p:nvSpPr>
          <p:spPr>
            <a:xfrm>
              <a:off x="1811074" y="3313670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2"/>
            <p:cNvSpPr txBox="1"/>
            <p:nvPr/>
          </p:nvSpPr>
          <p:spPr>
            <a:xfrm>
              <a:off x="1842553" y="3345149"/>
              <a:ext cx="1629574" cy="1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Low fiber, lactose free, protein isolate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88" name="Google Shape;188;p22"/>
            <p:cNvSpPr/>
            <p:nvPr/>
          </p:nvSpPr>
          <p:spPr>
            <a:xfrm>
              <a:off x="3691666" y="3135014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3879725" y="3313670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2"/>
            <p:cNvSpPr txBox="1"/>
            <p:nvPr/>
          </p:nvSpPr>
          <p:spPr>
            <a:xfrm>
              <a:off x="3911204" y="3345149"/>
              <a:ext cx="1629574" cy="1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High fiber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1" name="Google Shape;191;p22"/>
            <p:cNvSpPr/>
            <p:nvPr/>
          </p:nvSpPr>
          <p:spPr>
            <a:xfrm>
              <a:off x="4725992" y="1568011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2"/>
            <p:cNvSpPr/>
            <p:nvPr/>
          </p:nvSpPr>
          <p:spPr>
            <a:xfrm>
              <a:off x="4914051" y="1746667"/>
              <a:ext cx="1692532" cy="107475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2"/>
            <p:cNvSpPr txBox="1"/>
            <p:nvPr/>
          </p:nvSpPr>
          <p:spPr>
            <a:xfrm>
              <a:off x="4945530" y="1778146"/>
              <a:ext cx="1629574" cy="101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Elemental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sp>
        <p:nvSpPr>
          <p:cNvPr id="194" name="Google Shape;194;p22"/>
          <p:cNvSpPr txBox="1"/>
          <p:nvPr/>
        </p:nvSpPr>
        <p:spPr>
          <a:xfrm>
            <a:off x="3347864" y="2492896"/>
            <a:ext cx="4855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Yes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6228184" y="2564904"/>
            <a:ext cx="4555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No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/>
          <p:nvPr>
            <p:ph type="title"/>
          </p:nvPr>
        </p:nvSpPr>
        <p:spPr>
          <a:xfrm>
            <a:off x="323528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Formula selection continued</a:t>
            </a:r>
            <a:endParaRPr/>
          </a:p>
        </p:txBody>
      </p:sp>
      <p:grpSp>
        <p:nvGrpSpPr>
          <p:cNvPr id="201" name="Google Shape;201;p23"/>
          <p:cNvGrpSpPr/>
          <p:nvPr/>
        </p:nvGrpSpPr>
        <p:grpSpPr>
          <a:xfrm>
            <a:off x="398348" y="1805680"/>
            <a:ext cx="8223974" cy="4359625"/>
            <a:chOff x="2812" y="320896"/>
            <a:chExt cx="8223974" cy="4359625"/>
          </a:xfrm>
        </p:grpSpPr>
        <p:sp>
          <p:nvSpPr>
            <p:cNvPr id="202" name="Google Shape;202;p23"/>
            <p:cNvSpPr/>
            <p:nvPr/>
          </p:nvSpPr>
          <p:spPr>
            <a:xfrm>
              <a:off x="7343440" y="2460272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3" name="Google Shape;203;p23"/>
            <p:cNvSpPr/>
            <p:nvPr/>
          </p:nvSpPr>
          <p:spPr>
            <a:xfrm>
              <a:off x="4038652" y="1191267"/>
              <a:ext cx="3350508" cy="398634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4" name="Google Shape;204;p23"/>
            <p:cNvSpPr/>
            <p:nvPr/>
          </p:nvSpPr>
          <p:spPr>
            <a:xfrm>
              <a:off x="5668186" y="2460272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5" name="Google Shape;205;p23"/>
            <p:cNvSpPr/>
            <p:nvPr/>
          </p:nvSpPr>
          <p:spPr>
            <a:xfrm>
              <a:off x="4038652" y="1191267"/>
              <a:ext cx="1675254" cy="398634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6" name="Google Shape;206;p23"/>
            <p:cNvSpPr/>
            <p:nvPr/>
          </p:nvSpPr>
          <p:spPr>
            <a:xfrm>
              <a:off x="3992932" y="2460272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7" name="Google Shape;207;p23"/>
            <p:cNvSpPr/>
            <p:nvPr/>
          </p:nvSpPr>
          <p:spPr>
            <a:xfrm>
              <a:off x="3992932" y="1191267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8" name="Google Shape;208;p23"/>
            <p:cNvSpPr/>
            <p:nvPr/>
          </p:nvSpPr>
          <p:spPr>
            <a:xfrm>
              <a:off x="2317678" y="2460272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09" name="Google Shape;209;p23"/>
            <p:cNvSpPr/>
            <p:nvPr/>
          </p:nvSpPr>
          <p:spPr>
            <a:xfrm>
              <a:off x="2363398" y="1191267"/>
              <a:ext cx="1675254" cy="398634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0" name="Google Shape;210;p23"/>
            <p:cNvSpPr/>
            <p:nvPr/>
          </p:nvSpPr>
          <p:spPr>
            <a:xfrm>
              <a:off x="642424" y="2460272"/>
              <a:ext cx="91440" cy="39863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rgbClr val="0A62B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1" name="Google Shape;211;p23"/>
            <p:cNvSpPr/>
            <p:nvPr/>
          </p:nvSpPr>
          <p:spPr>
            <a:xfrm>
              <a:off x="688144" y="1191267"/>
              <a:ext cx="3350508" cy="398634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08579C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12" name="Google Shape;212;p23"/>
            <p:cNvSpPr/>
            <p:nvPr/>
          </p:nvSpPr>
          <p:spPr>
            <a:xfrm>
              <a:off x="3353320" y="320896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3"/>
            <p:cNvSpPr/>
            <p:nvPr/>
          </p:nvSpPr>
          <p:spPr>
            <a:xfrm>
              <a:off x="3505616" y="465577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3"/>
            <p:cNvSpPr txBox="1"/>
            <p:nvPr/>
          </p:nvSpPr>
          <p:spPr>
            <a:xfrm>
              <a:off x="3531108" y="491069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Determine nutrient needs and intolerances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15" name="Google Shape;215;p23"/>
            <p:cNvSpPr/>
            <p:nvPr/>
          </p:nvSpPr>
          <p:spPr>
            <a:xfrm>
              <a:off x="2812" y="1589901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3"/>
            <p:cNvSpPr/>
            <p:nvPr/>
          </p:nvSpPr>
          <p:spPr>
            <a:xfrm>
              <a:off x="155108" y="1734582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3"/>
            <p:cNvSpPr txBox="1"/>
            <p:nvPr/>
          </p:nvSpPr>
          <p:spPr>
            <a:xfrm>
              <a:off x="180600" y="1760074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Moderate nutrient needs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18" name="Google Shape;218;p23"/>
            <p:cNvSpPr/>
            <p:nvPr/>
          </p:nvSpPr>
          <p:spPr>
            <a:xfrm>
              <a:off x="2812" y="2858906"/>
              <a:ext cx="1370662" cy="1532914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3"/>
            <p:cNvSpPr/>
            <p:nvPr/>
          </p:nvSpPr>
          <p:spPr>
            <a:xfrm>
              <a:off x="155108" y="3003587"/>
              <a:ext cx="1370662" cy="153291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3"/>
            <p:cNvSpPr txBox="1"/>
            <p:nvPr/>
          </p:nvSpPr>
          <p:spPr>
            <a:xfrm>
              <a:off x="195253" y="3043732"/>
              <a:ext cx="1290372" cy="14526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Standard or blenderized formula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21" name="Google Shape;221;p23"/>
            <p:cNvSpPr/>
            <p:nvPr/>
          </p:nvSpPr>
          <p:spPr>
            <a:xfrm>
              <a:off x="1678066" y="1589901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1830362" y="1734582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3"/>
            <p:cNvSpPr txBox="1"/>
            <p:nvPr/>
          </p:nvSpPr>
          <p:spPr>
            <a:xfrm>
              <a:off x="1855854" y="1760074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High nutrient needs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1678066" y="2858906"/>
              <a:ext cx="1370662" cy="1446434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3"/>
            <p:cNvSpPr/>
            <p:nvPr/>
          </p:nvSpPr>
          <p:spPr>
            <a:xfrm>
              <a:off x="1830362" y="3003587"/>
              <a:ext cx="1370662" cy="144643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3"/>
            <p:cNvSpPr txBox="1"/>
            <p:nvPr/>
          </p:nvSpPr>
          <p:spPr>
            <a:xfrm>
              <a:off x="1870507" y="3043732"/>
              <a:ext cx="1290372" cy="1366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High Kcal, high protein, to support healing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3353320" y="1589901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3505616" y="1734582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3"/>
            <p:cNvSpPr txBox="1"/>
            <p:nvPr/>
          </p:nvSpPr>
          <p:spPr>
            <a:xfrm>
              <a:off x="3531108" y="1760074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Glucose intolerance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0" name="Google Shape;230;p23"/>
            <p:cNvSpPr/>
            <p:nvPr/>
          </p:nvSpPr>
          <p:spPr>
            <a:xfrm>
              <a:off x="3353320" y="2858906"/>
              <a:ext cx="1370662" cy="1475382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3"/>
            <p:cNvSpPr/>
            <p:nvPr/>
          </p:nvSpPr>
          <p:spPr>
            <a:xfrm>
              <a:off x="3505616" y="3003587"/>
              <a:ext cx="1370662" cy="147538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3"/>
            <p:cNvSpPr txBox="1"/>
            <p:nvPr/>
          </p:nvSpPr>
          <p:spPr>
            <a:xfrm>
              <a:off x="3545761" y="3043732"/>
              <a:ext cx="1290372" cy="13950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CHO modified 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3" name="Google Shape;233;p23"/>
            <p:cNvSpPr/>
            <p:nvPr/>
          </p:nvSpPr>
          <p:spPr>
            <a:xfrm>
              <a:off x="5028574" y="1589901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5180870" y="1734582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3"/>
            <p:cNvSpPr txBox="1"/>
            <p:nvPr/>
          </p:nvSpPr>
          <p:spPr>
            <a:xfrm>
              <a:off x="5206362" y="1760074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Fluid, sodium, etc...restriction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6" name="Google Shape;236;p23"/>
            <p:cNvSpPr/>
            <p:nvPr/>
          </p:nvSpPr>
          <p:spPr>
            <a:xfrm>
              <a:off x="5028574" y="2858906"/>
              <a:ext cx="1370662" cy="1532914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3"/>
            <p:cNvSpPr/>
            <p:nvPr/>
          </p:nvSpPr>
          <p:spPr>
            <a:xfrm>
              <a:off x="5180870" y="3003587"/>
              <a:ext cx="1370662" cy="153291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3"/>
            <p:cNvSpPr txBox="1"/>
            <p:nvPr/>
          </p:nvSpPr>
          <p:spPr>
            <a:xfrm>
              <a:off x="5221015" y="3043732"/>
              <a:ext cx="1290372" cy="14526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High Kcal, complete nutrient low sodium/ volume formula 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9" name="Google Shape;239;p23"/>
            <p:cNvSpPr/>
            <p:nvPr/>
          </p:nvSpPr>
          <p:spPr>
            <a:xfrm>
              <a:off x="6703828" y="1589901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6856124" y="1734582"/>
              <a:ext cx="1370662" cy="87037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3"/>
            <p:cNvSpPr txBox="1"/>
            <p:nvPr/>
          </p:nvSpPr>
          <p:spPr>
            <a:xfrm>
              <a:off x="6881616" y="1760074"/>
              <a:ext cx="1319678" cy="8193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Electrolyte, fluid, protein restriction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6703828" y="2858906"/>
              <a:ext cx="1370662" cy="1676934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6856124" y="3003587"/>
              <a:ext cx="1370662" cy="167693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3"/>
            <p:cNvSpPr txBox="1"/>
            <p:nvPr/>
          </p:nvSpPr>
          <p:spPr>
            <a:xfrm>
              <a:off x="6896269" y="3043732"/>
              <a:ext cx="1290372" cy="15966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Renal/hepatic disease, insufficiency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Constantia"/>
                  <a:ea typeface="Constantia"/>
                  <a:cs typeface="Constantia"/>
                  <a:sym typeface="Constantia"/>
                </a:rPr>
                <a:t>fomula </a:t>
              </a:r>
              <a:endParaRPr sz="13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