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6858000" cy="9144000"/>
  <p:embeddedFontLst>
    <p:embeddedFont>
      <p:font typeface="Constantia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Constantia-bold.fntdata"/><Relationship Id="rId16" Type="http://schemas.openxmlformats.org/officeDocument/2006/relationships/font" Target="fonts/Constantia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Constantia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Constantia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5" name="Google Shape;85;p12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6" name="Google Shape;86;p12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12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12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3" name="Google Shape;93;p12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 rot="5400000">
            <a:off x="5052219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 rot="5400000">
            <a:off x="861219" y="510382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8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3" name="Google Shape;13;p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4" name="Google Shape;14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4" name="Google Shape;24;p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5" name="Google Shape;25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9" name="Google Shape;29;p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0" name="Google Shape;30;p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1" name="Google Shape;31;p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</a:pPr>
            <a:r>
              <a:rPr lang="en-US"/>
              <a:t>Upper GI disorder</a:t>
            </a:r>
            <a:endParaRPr/>
          </a:p>
        </p:txBody>
      </p:sp>
      <p:sp>
        <p:nvSpPr>
          <p:cNvPr id="111" name="Google Shape;111;p1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marR="45720" rtl="0" algn="r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PHAR322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Dysphagia</a:t>
            </a:r>
            <a:endParaRPr/>
          </a:p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Swallowing stages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Or pharyngeal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esophageal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Types of dysphagia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Oropharyngeal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Esophageal</a:t>
            </a:r>
            <a:endParaRPr/>
          </a:p>
          <a:p>
            <a:pPr indent="-246887" lvl="2" marL="914400" rtl="0" algn="l">
              <a:spcBef>
                <a:spcPts val="420"/>
              </a:spcBef>
              <a:spcAft>
                <a:spcPts val="0"/>
              </a:spcAft>
              <a:buSzPts val="1470"/>
              <a:buChar char="⚫"/>
            </a:pPr>
            <a:r>
              <a:rPr lang="en-US"/>
              <a:t>Stricture vs. achalasia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Dysphagia intervention</a:t>
            </a:r>
            <a:endParaRPr/>
          </a:p>
        </p:txBody>
      </p:sp>
      <p:sp>
        <p:nvSpPr>
          <p:cNvPr id="123" name="Google Shape;123;p1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Level 1-dysphagia pureed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Mashed, cohesive, homogenous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Level 2-dyshagia mechanically altered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Moist, cohesive, soft texture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Level 3-dysphagia advanced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Moist and bite sized pieces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Liquid consistencies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Thin, nectar, honey, spoon-thick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Gastroesophageal Reflux</a:t>
            </a:r>
            <a:endParaRPr/>
          </a:p>
        </p:txBody>
      </p:sp>
      <p:sp>
        <p:nvSpPr>
          <p:cNvPr id="129" name="Google Shape;129;p18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Heart burn or acid indigestion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Lower  esophageal sphincter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Causes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Hatial hernia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Obesity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Pregnancy</a:t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GERD</a:t>
            </a:r>
            <a:endParaRPr/>
          </a:p>
        </p:txBody>
      </p:sp>
      <p:sp>
        <p:nvSpPr>
          <p:cNvPr id="135" name="Google Shape;135;p19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Consequences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Barret’s esophagus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Reflux esophagitis</a:t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Anti-acids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Proton pump inhibitor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Histamine-2 receptor blocker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Nutrition management?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Stomach</a:t>
            </a:r>
            <a:endParaRPr/>
          </a:p>
        </p:txBody>
      </p:sp>
      <p:sp>
        <p:nvSpPr>
          <p:cNvPr id="141" name="Google Shape;141;p20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Dyspepsia 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Nausea &amp; vomiting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Vomiting within an hour</a:t>
            </a:r>
            <a:endParaRPr/>
          </a:p>
          <a:p>
            <a:pPr indent="-246888" lvl="1" marL="640080" rtl="0" algn="l">
              <a:spcBef>
                <a:spcPts val="480"/>
              </a:spcBef>
              <a:spcAft>
                <a:spcPts val="0"/>
              </a:spcAft>
              <a:buSzPts val="2040"/>
              <a:buChar char="⚫"/>
            </a:pPr>
            <a:r>
              <a:rPr lang="en-US"/>
              <a:t>Vomiting after one hour</a:t>
            </a:r>
            <a:endParaRPr/>
          </a:p>
          <a:p>
            <a:pPr indent="-117348" lvl="1" marL="640080" rtl="0" algn="l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Gastritis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Peptic Ulcer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Bariatric surgery جراحة لعلاج البدانة</a:t>
            </a:r>
            <a:endParaRPr/>
          </a:p>
        </p:txBody>
      </p:sp>
      <p:sp>
        <p:nvSpPr>
          <p:cNvPr id="147" name="Google Shape;147;p2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Gastric bypass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Gastric Banding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metabolic-bariatric-surgery.gif" id="153" name="Google Shape;153;p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685800"/>
            <a:ext cx="4037086" cy="5791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126129.jpg" id="154" name="Google Shape;154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095750" y="1143000"/>
            <a:ext cx="5048250" cy="552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Gastric surgery</a:t>
            </a:r>
            <a:endParaRPr/>
          </a:p>
        </p:txBody>
      </p:sp>
      <p:sp>
        <p:nvSpPr>
          <p:cNvPr id="160" name="Google Shape;160;p2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Gastrectomy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Gastroduodenostomy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Gastrojejunostomy</a:t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Total Gastrectomy</a:t>
            </a:r>
            <a:endParaRPr/>
          </a:p>
          <a:p>
            <a:pPr indent="-127063" lvl="1" marL="640080" rtl="0" algn="l">
              <a:spcBef>
                <a:spcPts val="444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  <a:p>
            <a:pPr indent="-246888" lvl="1" marL="640080" rtl="0" algn="l">
              <a:spcBef>
                <a:spcPts val="444"/>
              </a:spcBef>
              <a:spcAft>
                <a:spcPts val="0"/>
              </a:spcAft>
              <a:buSzPct val="85000"/>
              <a:buChar char="⚫"/>
            </a:pPr>
            <a:r>
              <a:rPr lang="en-US"/>
              <a:t>Post gastrectomy</a:t>
            </a:r>
            <a:endParaRPr/>
          </a:p>
          <a:p>
            <a:pPr indent="-246910" lvl="2" marL="914400" rtl="0" algn="l">
              <a:spcBef>
                <a:spcPts val="388"/>
              </a:spcBef>
              <a:spcAft>
                <a:spcPts val="0"/>
              </a:spcAft>
              <a:buSzPct val="70000"/>
              <a:buChar char="⚫"/>
            </a:pPr>
            <a:r>
              <a:rPr lang="en-US"/>
              <a:t>Meats? </a:t>
            </a:r>
            <a:endParaRPr/>
          </a:p>
          <a:p>
            <a:pPr indent="-246910" lvl="2" marL="914400" rtl="0" algn="l">
              <a:spcBef>
                <a:spcPts val="388"/>
              </a:spcBef>
              <a:spcAft>
                <a:spcPts val="0"/>
              </a:spcAft>
              <a:buSzPct val="70000"/>
              <a:buChar char="⚫"/>
            </a:pPr>
            <a:r>
              <a:rPr lang="en-US"/>
              <a:t>Milk and milk products</a:t>
            </a:r>
            <a:endParaRPr/>
          </a:p>
          <a:p>
            <a:pPr indent="-246910" lvl="2" marL="914400" rtl="0" algn="l">
              <a:spcBef>
                <a:spcPts val="388"/>
              </a:spcBef>
              <a:spcAft>
                <a:spcPts val="0"/>
              </a:spcAft>
              <a:buSzPct val="70000"/>
              <a:buChar char="⚫"/>
            </a:pPr>
            <a:r>
              <a:rPr lang="en-US"/>
              <a:t>Bread and Cereal? </a:t>
            </a:r>
            <a:endParaRPr/>
          </a:p>
          <a:p>
            <a:pPr indent="-246910" lvl="2" marL="914400" rtl="0" algn="l">
              <a:spcBef>
                <a:spcPts val="388"/>
              </a:spcBef>
              <a:spcAft>
                <a:spcPts val="0"/>
              </a:spcAft>
              <a:buSzPct val="70000"/>
              <a:buChar char="⚫"/>
            </a:pPr>
            <a:r>
              <a:rPr lang="en-US"/>
              <a:t>Vegetables </a:t>
            </a:r>
            <a:endParaRPr/>
          </a:p>
          <a:p>
            <a:pPr indent="-246910" lvl="2" marL="914400" rtl="0" algn="l">
              <a:spcBef>
                <a:spcPts val="388"/>
              </a:spcBef>
              <a:spcAft>
                <a:spcPts val="0"/>
              </a:spcAft>
              <a:buSzPct val="70000"/>
              <a:buChar char="⚫"/>
            </a:pPr>
            <a:r>
              <a:rPr lang="en-US"/>
              <a:t>Fruits</a:t>
            </a:r>
            <a:endParaRPr/>
          </a:p>
          <a:p>
            <a:pPr indent="-246910" lvl="2" marL="914400" rtl="0" algn="l">
              <a:spcBef>
                <a:spcPts val="388"/>
              </a:spcBef>
              <a:spcAft>
                <a:spcPts val="0"/>
              </a:spcAft>
              <a:buSzPct val="70000"/>
              <a:buChar char="⚫"/>
            </a:pPr>
            <a:r>
              <a:rPr lang="en-US"/>
              <a:t>Beverages? </a:t>
            </a:r>
            <a:endParaRPr/>
          </a:p>
          <a:p>
            <a:pPr indent="-246910" lvl="2" marL="914400" rtl="0" algn="l">
              <a:spcBef>
                <a:spcPts val="388"/>
              </a:spcBef>
              <a:spcAft>
                <a:spcPts val="0"/>
              </a:spcAft>
              <a:buSzPct val="70000"/>
              <a:buChar char="⚫"/>
            </a:pPr>
            <a:r>
              <a:rPr lang="en-US"/>
              <a:t>Meal frequency</a:t>
            </a:r>
            <a:endParaRPr/>
          </a:p>
          <a:p>
            <a:pPr indent="-246910" lvl="2" marL="914400" rtl="0" algn="l">
              <a:spcBef>
                <a:spcPts val="388"/>
              </a:spcBef>
              <a:spcAft>
                <a:spcPts val="0"/>
              </a:spcAft>
              <a:buSzPct val="70000"/>
              <a:buChar char="⚫"/>
            </a:pPr>
            <a:r>
              <a:rPr lang="en-US"/>
              <a:t>Eating settings</a:t>
            </a:r>
            <a:endParaRPr/>
          </a:p>
          <a:p>
            <a:pPr indent="-127063" lvl="1" marL="640080" rtl="0" algn="l">
              <a:spcBef>
                <a:spcPts val="444"/>
              </a:spcBef>
              <a:spcAft>
                <a:spcPts val="0"/>
              </a:spcAft>
              <a:buSzPct val="8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