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58000" cy="9144000"/>
  <p:embeddedFontLst>
    <p:embeddedFont>
      <p:font typeface="Constanti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B2A58C-787E-4EF5-9DEF-3257E4B7BC55}">
  <a:tblStyle styleId="{CEB2A58C-787E-4EF5-9DEF-3257E4B7BC55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/>
      <a:tcStyle>
        <a:fill>
          <a:solidFill>
            <a:srgbClr val="CAD4EA"/>
          </a:solidFill>
        </a:fill>
      </a:tcStyle>
    </a:band1H>
    <a:band2H>
      <a:tcTxStyle/>
    </a:band2H>
    <a:band1V>
      <a:tcTxStyle/>
      <a:tcStyle>
        <a:fill>
          <a:solidFill>
            <a:srgbClr val="CAD4EA"/>
          </a:solidFill>
        </a:fill>
      </a:tcStyle>
    </a:band1V>
    <a:band2V>
      <a:tcTxStyle/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font" Target="fonts/Constantia-bold.fntdata"/><Relationship Id="rId10" Type="http://schemas.openxmlformats.org/officeDocument/2006/relationships/slide" Target="slides/slide3.xml"/><Relationship Id="rId21" Type="http://schemas.openxmlformats.org/officeDocument/2006/relationships/font" Target="fonts/Constantia-regular.fntdata"/><Relationship Id="rId13" Type="http://schemas.openxmlformats.org/officeDocument/2006/relationships/slide" Target="slides/slide6.xml"/><Relationship Id="rId24" Type="http://schemas.openxmlformats.org/officeDocument/2006/relationships/font" Target="fonts/Constantia-boldItalic.fntdata"/><Relationship Id="rId12" Type="http://schemas.openxmlformats.org/officeDocument/2006/relationships/slide" Target="slides/slide5.xml"/><Relationship Id="rId23" Type="http://schemas.openxmlformats.org/officeDocument/2006/relationships/font" Target="fonts/Constanti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Lower GI diseases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PHAR322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Cystic Fibrosis</a:t>
            </a:r>
            <a:endParaRPr/>
          </a:p>
        </p:txBody>
      </p:sp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What is it?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Nutrition management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Weight loss and energy need increase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Fat inclusion in the diet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In terms of meal frequency?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Use of pancreatic enzymes supplements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Celiac disease</a:t>
            </a:r>
            <a:endParaRPr/>
          </a:p>
        </p:txBody>
      </p:sp>
      <p:sp>
        <p:nvSpPr>
          <p:cNvPr id="179" name="Google Shape;179;p2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Define it?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What food sources should be avoided?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You should know the food recipe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Food label reading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-US"/>
              <a:t>Crohns Disease &amp; Ulcerative Colitis</a:t>
            </a:r>
            <a:endParaRPr/>
          </a:p>
        </p:txBody>
      </p:sp>
      <p:sp>
        <p:nvSpPr>
          <p:cNvPr id="185" name="Google Shape;185;p2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What is the difference between both?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Crohn’s disease nutrition management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During disease spurts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Protein?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Fiber?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Fat?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Micronutrients?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Lactose?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Crohns disease remission period?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Ulcerative Colitis</a:t>
            </a:r>
            <a:endParaRPr/>
          </a:p>
        </p:txBody>
      </p:sp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Bleeding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What would you do to improve healing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What would bleeding do in term of micronutrient deficiencies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Fecal volume reduction?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Flatulence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What is Flatulence?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Causes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Type of diet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Food not fully digested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What CHO can cause faltulence?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Malabsoroption disorders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Constipation</a:t>
            </a:r>
            <a:endParaRPr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Diet and lifestyle?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Certain diseases and disorders?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Supplements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Ca </a:t>
            </a:r>
            <a:r>
              <a:rPr baseline="30000" lang="en-US"/>
              <a:t>2+</a:t>
            </a:r>
            <a:r>
              <a:rPr lang="en-US"/>
              <a:t> and Fe </a:t>
            </a:r>
            <a:r>
              <a:rPr baseline="30000" lang="en-US"/>
              <a:t>2+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Medications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Anti acids containing Al</a:t>
            </a:r>
            <a:r>
              <a:rPr baseline="30000" lang="en-US"/>
              <a:t>3+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Anti depressant and Anti Convulsants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Diarrhea</a:t>
            </a:r>
            <a:endParaRPr/>
          </a:p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What is Diarrhea?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Causes?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Osmotic?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Secretory?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Diarrhea Treatment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Correct underlying cause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If medication what would you do? 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If food what option do you have? 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If GI motility, would you treat? 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If intractable and cant be treated ?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TPN or EN?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Oral Rehydration </a:t>
            </a:r>
            <a:endParaRPr/>
          </a:p>
        </p:txBody>
      </p:sp>
      <p:pic>
        <p:nvPicPr>
          <p:cNvPr descr="31lO4sbAogL._SY300_.jpg" id="141" name="Google Shape;141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3250" y="2701131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/>
        </p:nvSpPr>
        <p:spPr>
          <a:xfrm>
            <a:off x="2362200" y="1295400"/>
            <a:ext cx="13360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½ tbsp NaCl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5943600" y="1371600"/>
            <a:ext cx="13641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1/3 tbsp KCl </a:t>
            </a:r>
            <a:endParaRPr/>
          </a:p>
        </p:txBody>
      </p:sp>
      <p:sp>
        <p:nvSpPr>
          <p:cNvPr id="144" name="Google Shape;144;p20"/>
          <p:cNvSpPr txBox="1"/>
          <p:nvPr/>
        </p:nvSpPr>
        <p:spPr>
          <a:xfrm>
            <a:off x="1371600" y="2286000"/>
            <a:ext cx="17629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1+1/3 tbsp sugar</a:t>
            </a:r>
            <a:endParaRPr/>
          </a:p>
        </p:txBody>
      </p:sp>
      <p:sp>
        <p:nvSpPr>
          <p:cNvPr id="145" name="Google Shape;145;p20"/>
          <p:cNvSpPr txBox="1"/>
          <p:nvPr/>
        </p:nvSpPr>
        <p:spPr>
          <a:xfrm>
            <a:off x="6096000" y="2362200"/>
            <a:ext cx="18181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3/4 tbsp NaHCO</a:t>
            </a:r>
            <a:r>
              <a:rPr baseline="-25000"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3810000" y="4267200"/>
            <a:ext cx="15833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0.95 L of water</a:t>
            </a:r>
            <a:endParaRPr/>
          </a:p>
        </p:txBody>
      </p:sp>
      <p:cxnSp>
        <p:nvCxnSpPr>
          <p:cNvPr id="147" name="Google Shape;147;p20"/>
          <p:cNvCxnSpPr/>
          <p:nvPr/>
        </p:nvCxnSpPr>
        <p:spPr>
          <a:xfrm>
            <a:off x="3581400" y="1600200"/>
            <a:ext cx="914400" cy="9144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8" name="Google Shape;148;p20"/>
          <p:cNvCxnSpPr/>
          <p:nvPr/>
        </p:nvCxnSpPr>
        <p:spPr>
          <a:xfrm flipH="1">
            <a:off x="4800600" y="1676400"/>
            <a:ext cx="990600" cy="8382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9" name="Google Shape;149;p20"/>
          <p:cNvCxnSpPr/>
          <p:nvPr/>
        </p:nvCxnSpPr>
        <p:spPr>
          <a:xfrm rot="10800000">
            <a:off x="4953000" y="2514600"/>
            <a:ext cx="1066800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0" name="Google Shape;150;p20"/>
          <p:cNvCxnSpPr/>
          <p:nvPr/>
        </p:nvCxnSpPr>
        <p:spPr>
          <a:xfrm>
            <a:off x="3200400" y="2514600"/>
            <a:ext cx="990600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Fat malabsorption</a:t>
            </a:r>
            <a:endParaRPr/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Causes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Enzyme deficiency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Intestinal disorder related to certain diseases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AIDs, Celiac, etc…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Infections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Bile insufficiency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Surgery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Gastric bypass surgery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22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{CEB2A58C-787E-4EF5-9DEF-3257E4B7BC55}</a:tableStyleId>
              </a:tblPr>
              <a:tblGrid>
                <a:gridCol w="3048000"/>
                <a:gridCol w="3048000"/>
                <a:gridCol w="3048000"/>
              </a:tblGrid>
              <a:tr h="40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Food Category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Avoid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recommended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609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Exceeding</a:t>
                      </a:r>
                      <a:r>
                        <a:rPr lang="en-US" sz="1800"/>
                        <a:t> the recommended amount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nstantia"/>
                        <a:buNone/>
                      </a:pPr>
                      <a:r>
                        <a:rPr lang="en-US" sz="1800"/>
                        <a:t>Limit to 50g</a:t>
                      </a:r>
                      <a:r>
                        <a:rPr lang="en-US" sz="1800"/>
                        <a:t>  = 8tbsp vegetable oil, olive oil, butter, margarine mayonnaise 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2 tbsp = low fat salad dressing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307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CHO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Whole grains, bakeries</a:t>
                      </a:r>
                      <a:r>
                        <a:rPr lang="en-US" sz="1800"/>
                        <a:t> that are plain with no added sugar or fat, salted cracker, plain rice, noodles and pasta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Noodles, rice,</a:t>
                      </a:r>
                      <a:r>
                        <a:rPr lang="en-US" sz="1800"/>
                        <a:t> and pasta cooked with oils, biscuits, muffins, waffles, cakes, fried potatoes and rice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307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Meats and</a:t>
                      </a:r>
                      <a:r>
                        <a:rPr lang="en-US" sz="1800"/>
                        <a:t> alternatives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Lean with no fat,</a:t>
                      </a:r>
                      <a:r>
                        <a:rPr lang="en-US" sz="1800"/>
                        <a:t> 2 eggs/week, chicken breast, skinless chicken, turkey (low fat)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Processed meats, meats with</a:t>
                      </a:r>
                      <a:r>
                        <a:rPr lang="en-US" sz="1800"/>
                        <a:t> fat, sausages, salame, etc…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0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Milk and diaries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Whole and low fat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 free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704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Fruits &amp; vegetables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Added sugar and canned, avocado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Fresh</a:t>
                      </a:r>
                      <a:r>
                        <a:rPr lang="en-US" sz="1800"/>
                        <a:t> </a:t>
                      </a:r>
                      <a:r>
                        <a:rPr lang="en-US" sz="1800"/>
                        <a:t>fruits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0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Desserts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 free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Cakes, etc…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704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Drinks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 free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Beverages with whole milk</a:t>
                      </a:r>
                      <a:r>
                        <a:rPr lang="en-US" sz="1800"/>
                        <a:t> and cream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Pancereatitis</a:t>
            </a:r>
            <a:endParaRPr/>
          </a:p>
        </p:txBody>
      </p:sp>
      <p:sp>
        <p:nvSpPr>
          <p:cNvPr id="167" name="Google Shape;167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Acute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Intravenous rehydration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Till pain ceases no ORAL FOODS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Low fat diet till recovery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Chronic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Low fat to reduce fat malabsoroption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Enzyme replacement maybe used (enteric coated)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Multi-vitamin supplements 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