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y="6858000" cx="9144000"/>
  <p:notesSz cx="6858000" cy="9144000"/>
  <p:embeddedFontLst>
    <p:embeddedFont>
      <p:font typeface="Constantia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Constantia-regular.fntdata"/><Relationship Id="rId21" Type="http://schemas.openxmlformats.org/officeDocument/2006/relationships/slide" Target="slides/slide15.xml"/><Relationship Id="rId24" Type="http://schemas.openxmlformats.org/officeDocument/2006/relationships/font" Target="fonts/Constantia-italic.fntdata"/><Relationship Id="rId23" Type="http://schemas.openxmlformats.org/officeDocument/2006/relationships/font" Target="fonts/Constantia-bold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5" Type="http://schemas.openxmlformats.org/officeDocument/2006/relationships/font" Target="fonts/Constantia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5" name="Google Shape;85;p12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6" name="Google Shape;86;p12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rm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1" name="Google Shape;91;p12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12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3" name="Google Shape;93;p12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3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/>
          <p:nvPr>
            <p:ph type="title"/>
          </p:nvPr>
        </p:nvSpPr>
        <p:spPr>
          <a:xfrm rot="5400000">
            <a:off x="5052219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4"/>
          <p:cNvSpPr txBox="1"/>
          <p:nvPr>
            <p:ph idx="1" type="body"/>
          </p:nvPr>
        </p:nvSpPr>
        <p:spPr>
          <a:xfrm rot="5400000">
            <a:off x="861219" y="510382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3" name="Google Shape;13;p1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4" name="Google Shape;14;p1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4" name="Google Shape;24;p3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5" name="Google Shape;25;p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9" name="Google Shape;29;p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30" name="Google Shape;30;p3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1" name="Google Shape;31;p3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gif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gif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</a:pPr>
            <a:r>
              <a:rPr lang="en-US"/>
              <a:t>Nutrition and Cardiovascular Diseases</a:t>
            </a:r>
            <a:endParaRPr/>
          </a:p>
        </p:txBody>
      </p:sp>
      <p:sp>
        <p:nvSpPr>
          <p:cNvPr id="111" name="Google Shape;111;p1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/>
          <a:p>
            <a:pPr indent="0" lvl="0" marL="0" marR="45720" rtl="0" algn="r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US"/>
              <a:t>PHAR322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ASSESSING CHD 10 year Risk</a:t>
            </a:r>
            <a:endParaRPr/>
          </a:p>
        </p:txBody>
      </p:sp>
      <p:sp>
        <p:nvSpPr>
          <p:cNvPr id="172" name="Google Shape;172;p24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US"/>
              <a:t>Each one of you calculate your risk of CHD in the next 10 years</a:t>
            </a:r>
            <a:endParaRPr/>
          </a:p>
          <a:p>
            <a:pPr indent="-274320" lvl="0" marL="274320" rtl="0" algn="ctr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ctr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Refer to </a:t>
            </a:r>
            <a:endParaRPr/>
          </a:p>
          <a:p>
            <a:pPr indent="-274320" lvl="0" marL="274320" rtl="0" algn="ctr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/>
              <a:t>https://www.nhlbi.nih.gov/health-pro/guidelines/current/cholesterol-guidelines/quick-desk-reference-html/10-year-risk-framingham-table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5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Stroke</a:t>
            </a:r>
            <a:endParaRPr/>
          </a:p>
        </p:txBody>
      </p:sp>
      <p:sp>
        <p:nvSpPr>
          <p:cNvPr id="178" name="Google Shape;178;p25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Ischaemic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Hemmoraeghic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Transient Ischemic attack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Stroke and malnutrition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Stroke and dehydration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Stroke, nutritional status, and outcomes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6"/>
          <p:cNvSpPr txBox="1"/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Hypertension</a:t>
            </a:r>
            <a:endParaRPr/>
          </a:p>
        </p:txBody>
      </p:sp>
      <p:sp>
        <p:nvSpPr>
          <p:cNvPr id="184" name="Google Shape;184;p26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Blood pressure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Systolic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Diastolic</a:t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Hypertension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What is hypertension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US"/>
              <a:t>Systolic= ?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US"/>
              <a:t>Diastolic= ?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pic>
        <p:nvPicPr>
          <p:cNvPr descr="image.jpg" id="185" name="Google Shape;185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19600" y="1828800"/>
            <a:ext cx="3795536" cy="403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26"/>
          <p:cNvSpPr txBox="1"/>
          <p:nvPr/>
        </p:nvSpPr>
        <p:spPr>
          <a:xfrm>
            <a:off x="3657600" y="6324600"/>
            <a:ext cx="524534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Source:  http://patienteducationcenter.org/information/high-blood-pressure-hypertension/</a:t>
            </a:r>
            <a:endParaRPr sz="10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Factors that increases BP	</a:t>
            </a:r>
            <a:endParaRPr/>
          </a:p>
        </p:txBody>
      </p:sp>
      <p:sp>
        <p:nvSpPr>
          <p:cNvPr id="192" name="Google Shape;192;p27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Salt sensitivity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Excess Alcohol consumption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Genetics/family history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Aging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Diet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Congestive Heart Failure</a:t>
            </a:r>
            <a:endParaRPr/>
          </a:p>
        </p:txBody>
      </p:sp>
      <p:sp>
        <p:nvSpPr>
          <p:cNvPr id="198" name="Google Shape;198;p28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How does it happen? </a:t>
            </a:r>
            <a:endParaRPr/>
          </a:p>
          <a:p>
            <a:pPr indent="-246888" lvl="1" marL="640080" rtl="0" algn="l">
              <a:spcBef>
                <a:spcPts val="408"/>
              </a:spcBef>
              <a:spcAft>
                <a:spcPts val="0"/>
              </a:spcAft>
              <a:buSzPct val="85000"/>
              <a:buChar char="⚫"/>
            </a:pPr>
            <a:r>
              <a:rPr lang="en-US"/>
              <a:t>Chronic</a:t>
            </a:r>
            <a:endParaRPr/>
          </a:p>
          <a:p>
            <a:pPr indent="-246888" lvl="1" marL="640080" rtl="0" algn="l">
              <a:spcBef>
                <a:spcPts val="408"/>
              </a:spcBef>
              <a:spcAft>
                <a:spcPts val="0"/>
              </a:spcAft>
              <a:buSzPct val="85000"/>
              <a:buChar char="⚫"/>
            </a:pPr>
            <a:r>
              <a:rPr lang="en-US"/>
              <a:t>Acute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Why? </a:t>
            </a:r>
            <a:endParaRPr/>
          </a:p>
          <a:p>
            <a:pPr indent="-246888" lvl="1" marL="640080" rtl="0" algn="l">
              <a:spcBef>
                <a:spcPts val="408"/>
              </a:spcBef>
              <a:spcAft>
                <a:spcPts val="0"/>
              </a:spcAft>
              <a:buSzPct val="85000"/>
              <a:buChar char="⚫"/>
            </a:pPr>
            <a:r>
              <a:rPr lang="en-US"/>
              <a:t>Heart muscle</a:t>
            </a:r>
            <a:endParaRPr/>
          </a:p>
          <a:p>
            <a:pPr indent="-246888" lvl="1" marL="640080" rtl="0" algn="l">
              <a:spcBef>
                <a:spcPts val="408"/>
              </a:spcBef>
              <a:spcAft>
                <a:spcPts val="0"/>
              </a:spcAft>
              <a:buSzPct val="85000"/>
              <a:buChar char="⚫"/>
            </a:pPr>
            <a:r>
              <a:rPr lang="en-US"/>
              <a:t>kidney</a:t>
            </a:r>
            <a:endParaRPr/>
          </a:p>
          <a:p>
            <a:pPr indent="-141001" lvl="0" marL="274320" rtl="0" algn="l">
              <a:spcBef>
                <a:spcPts val="442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Causes</a:t>
            </a:r>
            <a:endParaRPr/>
          </a:p>
          <a:p>
            <a:pPr indent="-246888" lvl="1" marL="640080" rtl="0" algn="l">
              <a:spcBef>
                <a:spcPts val="408"/>
              </a:spcBef>
              <a:spcAft>
                <a:spcPts val="0"/>
              </a:spcAft>
              <a:buSzPct val="85000"/>
              <a:buChar char="⚫"/>
            </a:pPr>
            <a:r>
              <a:rPr lang="en-US"/>
              <a:t>CHD</a:t>
            </a:r>
            <a:endParaRPr/>
          </a:p>
          <a:p>
            <a:pPr indent="-246888" lvl="1" marL="640080" rtl="0" algn="l">
              <a:spcBef>
                <a:spcPts val="408"/>
              </a:spcBef>
              <a:spcAft>
                <a:spcPts val="0"/>
              </a:spcAft>
              <a:buSzPct val="85000"/>
              <a:buChar char="⚫"/>
            </a:pPr>
            <a:r>
              <a:rPr lang="en-US"/>
              <a:t>Cardiomyopathy</a:t>
            </a:r>
            <a:endParaRPr/>
          </a:p>
          <a:p>
            <a:pPr indent="-246888" lvl="1" marL="640080" rtl="0" algn="l">
              <a:spcBef>
                <a:spcPts val="408"/>
              </a:spcBef>
              <a:spcAft>
                <a:spcPts val="0"/>
              </a:spcAft>
              <a:buSzPct val="85000"/>
              <a:buChar char="⚫"/>
            </a:pPr>
            <a:r>
              <a:rPr lang="en-US"/>
              <a:t>Overworked muscle </a:t>
            </a:r>
            <a:endParaRPr/>
          </a:p>
          <a:p>
            <a:pPr indent="-136779" lvl="1" marL="640080" rtl="0" algn="l">
              <a:spcBef>
                <a:spcPts val="408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Sodium and fluids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The Cardio-protective diet</a:t>
            </a:r>
            <a:endParaRPr/>
          </a:p>
        </p:txBody>
      </p:sp>
      <p:sp>
        <p:nvSpPr>
          <p:cNvPr id="204" name="Google Shape;204;p29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280"/>
              <a:buNone/>
            </a:pPr>
            <a:r>
              <a:rPr lang="en-US"/>
              <a:t>The Classics</a:t>
            </a:r>
            <a:endParaRPr/>
          </a:p>
        </p:txBody>
      </p:sp>
      <p:sp>
        <p:nvSpPr>
          <p:cNvPr id="205" name="Google Shape;205;p29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280"/>
              <a:buNone/>
            </a:pPr>
            <a:r>
              <a:rPr lang="en-US"/>
              <a:t>The findings or not!</a:t>
            </a:r>
            <a:endParaRPr/>
          </a:p>
        </p:txBody>
      </p:sp>
      <p:sp>
        <p:nvSpPr>
          <p:cNvPr id="206" name="Google Shape;206;p29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090"/>
              <a:buChar char="⚫"/>
            </a:pPr>
            <a:r>
              <a:rPr lang="en-US"/>
              <a:t>Fat</a:t>
            </a:r>
            <a:endParaRPr/>
          </a:p>
          <a:p>
            <a:pPr indent="-274320" lvl="0" marL="274320" rtl="0" algn="l">
              <a:spcBef>
                <a:spcPts val="440"/>
              </a:spcBef>
              <a:spcAft>
                <a:spcPts val="0"/>
              </a:spcAft>
              <a:buSzPts val="2090"/>
              <a:buChar char="⚫"/>
            </a:pPr>
            <a:r>
              <a:rPr lang="en-US"/>
              <a:t>Dietary Fiber</a:t>
            </a:r>
            <a:endParaRPr/>
          </a:p>
          <a:p>
            <a:pPr indent="-274320" lvl="0" marL="274320" rtl="0" algn="l">
              <a:spcBef>
                <a:spcPts val="440"/>
              </a:spcBef>
              <a:spcAft>
                <a:spcPts val="0"/>
              </a:spcAft>
              <a:buSzPts val="2090"/>
              <a:buChar char="⚫"/>
            </a:pPr>
            <a:r>
              <a:rPr lang="en-US"/>
              <a:t>Carbohydrates</a:t>
            </a:r>
            <a:endParaRPr/>
          </a:p>
          <a:p>
            <a:pPr indent="-141605" lvl="0" marL="274320" rtl="0" algn="l">
              <a:spcBef>
                <a:spcPts val="440"/>
              </a:spcBef>
              <a:spcAft>
                <a:spcPts val="0"/>
              </a:spcAft>
              <a:buSzPts val="2090"/>
              <a:buNone/>
            </a:pPr>
            <a:r>
              <a:t/>
            </a:r>
            <a:endParaRPr/>
          </a:p>
          <a:p>
            <a:pPr indent="-141605" lvl="0" marL="274320" rtl="0" algn="l">
              <a:spcBef>
                <a:spcPts val="440"/>
              </a:spcBef>
              <a:spcAft>
                <a:spcPts val="0"/>
              </a:spcAft>
              <a:buSzPts val="2090"/>
              <a:buNone/>
            </a:pPr>
            <a:r>
              <a:t/>
            </a:r>
            <a:endParaRPr/>
          </a:p>
        </p:txBody>
      </p:sp>
      <p:sp>
        <p:nvSpPr>
          <p:cNvPr id="207" name="Google Shape;207;p29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090"/>
              <a:buChar char="⚫"/>
            </a:pPr>
            <a:r>
              <a:rPr lang="en-US"/>
              <a:t>Plant Sterol and Stanols</a:t>
            </a:r>
            <a:endParaRPr/>
          </a:p>
          <a:p>
            <a:pPr indent="-274320" lvl="0" marL="274320" rtl="0" algn="l">
              <a:spcBef>
                <a:spcPts val="440"/>
              </a:spcBef>
              <a:spcAft>
                <a:spcPts val="0"/>
              </a:spcAft>
              <a:buSzPts val="2090"/>
              <a:buChar char="⚫"/>
            </a:pPr>
            <a:r>
              <a:rPr lang="en-US"/>
              <a:t>Iron</a:t>
            </a:r>
            <a:endParaRPr/>
          </a:p>
          <a:p>
            <a:pPr indent="-274320" lvl="0" marL="274320" rtl="0" algn="l">
              <a:spcBef>
                <a:spcPts val="440"/>
              </a:spcBef>
              <a:spcAft>
                <a:spcPts val="0"/>
              </a:spcAft>
              <a:buSzPts val="2090"/>
              <a:buChar char="⚫"/>
            </a:pPr>
            <a:r>
              <a:rPr lang="en-US"/>
              <a:t>Calcium  &amp; Pottassium</a:t>
            </a:r>
            <a:endParaRPr/>
          </a:p>
          <a:p>
            <a:pPr indent="-274320" lvl="0" marL="274320" rtl="0" algn="l">
              <a:spcBef>
                <a:spcPts val="440"/>
              </a:spcBef>
              <a:spcAft>
                <a:spcPts val="0"/>
              </a:spcAft>
              <a:buSzPts val="2090"/>
              <a:buChar char="⚫"/>
            </a:pPr>
            <a:r>
              <a:rPr lang="en-US"/>
              <a:t>Garlic</a:t>
            </a:r>
            <a:endParaRPr/>
          </a:p>
          <a:p>
            <a:pPr indent="-274320" lvl="0" marL="274320" rtl="0" algn="l">
              <a:spcBef>
                <a:spcPts val="440"/>
              </a:spcBef>
              <a:spcAft>
                <a:spcPts val="0"/>
              </a:spcAft>
              <a:buSzPts val="2090"/>
              <a:buChar char="⚫"/>
            </a:pPr>
            <a:r>
              <a:rPr lang="en-US"/>
              <a:t>Dark Chocolate</a:t>
            </a:r>
            <a:endParaRPr/>
          </a:p>
          <a:p>
            <a:pPr indent="-141605" lvl="0" marL="274320" rtl="0" algn="l">
              <a:spcBef>
                <a:spcPts val="440"/>
              </a:spcBef>
              <a:spcAft>
                <a:spcPts val="0"/>
              </a:spcAft>
              <a:buSzPts val="2090"/>
              <a:buNone/>
            </a:pPr>
            <a:r>
              <a:t/>
            </a:r>
            <a:endParaRPr/>
          </a:p>
          <a:p>
            <a:pPr indent="-141605" lvl="0" marL="274320" rtl="0" algn="l">
              <a:spcBef>
                <a:spcPts val="440"/>
              </a:spcBef>
              <a:spcAft>
                <a:spcPts val="0"/>
              </a:spcAft>
              <a:buSzPts val="209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Outline</a:t>
            </a:r>
            <a:endParaRPr/>
          </a:p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Atherosclerosis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Coronary Heart Disease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Stroke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Hypertension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Heart Failure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Atherosclerosis</a:t>
            </a:r>
            <a:endParaRPr/>
          </a:p>
        </p:txBody>
      </p:sp>
      <p:pic>
        <p:nvPicPr>
          <p:cNvPr descr="ather_lowres.gif" id="123" name="Google Shape;123;p1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76400" y="1066800"/>
            <a:ext cx="5486400" cy="5498592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7"/>
          <p:cNvSpPr txBox="1"/>
          <p:nvPr/>
        </p:nvSpPr>
        <p:spPr>
          <a:xfrm>
            <a:off x="2209800" y="6611779"/>
            <a:ext cx="4629794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Source:  https://www.nhlbi.nih.gov/health/health-topics/topics/atherosclerosis/</a:t>
            </a:r>
            <a:endParaRPr sz="10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Pathology &amp; development</a:t>
            </a:r>
            <a:endParaRPr/>
          </a:p>
        </p:txBody>
      </p:sp>
      <p:pic>
        <p:nvPicPr>
          <p:cNvPr descr="255v60n09-13114113fig03.jpg" id="130" name="Google Shape;130;p1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0600" y="2133600"/>
            <a:ext cx="7381253" cy="403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8"/>
          <p:cNvSpPr txBox="1"/>
          <p:nvPr/>
        </p:nvSpPr>
        <p:spPr>
          <a:xfrm>
            <a:off x="2971800" y="6324600"/>
            <a:ext cx="302999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Source:  http://healthyprotocols.com/2_athero.htm</a:t>
            </a:r>
            <a:endParaRPr sz="10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Concepts</a:t>
            </a:r>
            <a:endParaRPr/>
          </a:p>
        </p:txBody>
      </p:sp>
      <p:sp>
        <p:nvSpPr>
          <p:cNvPr id="137" name="Google Shape;137;p19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Thrombus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Embolus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Embolism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Angina pectoris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Intermittent claudicating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Aneurysm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Causes</a:t>
            </a:r>
            <a:endParaRPr/>
          </a:p>
        </p:txBody>
      </p:sp>
      <p:sp>
        <p:nvSpPr>
          <p:cNvPr id="143" name="Google Shape;143;p20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Can begin in Childhood and Adolescence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Risk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Shear Stress/hypertension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VLDL, LDL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Smoking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Diabetes Mellitus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US"/>
              <a:t>Age &amp; Gender</a:t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1"/>
          <p:cNvSpPr txBox="1"/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alibri"/>
              <a:buNone/>
            </a:pPr>
            <a:r>
              <a:rPr lang="en-US"/>
              <a:t>Coronary Heart Disease</a:t>
            </a:r>
            <a:br>
              <a:rPr lang="en-US"/>
            </a:br>
            <a:r>
              <a:rPr lang="en-US"/>
              <a:t>Pathology</a:t>
            </a:r>
            <a:endParaRPr/>
          </a:p>
        </p:txBody>
      </p:sp>
      <p:sp>
        <p:nvSpPr>
          <p:cNvPr id="149" name="Google Shape;149;p2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pic>
        <p:nvPicPr>
          <p:cNvPr descr="heart_coronary_artery.gif" id="150" name="Google Shape;150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47800" y="1524000"/>
            <a:ext cx="5715000" cy="4729163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/>
          <p:cNvSpPr txBox="1"/>
          <p:nvPr/>
        </p:nvSpPr>
        <p:spPr>
          <a:xfrm>
            <a:off x="1524000" y="6400800"/>
            <a:ext cx="6553200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Source:  http://www.nhlbi.nih.gov/health//dci/Diseases/Cad/CAD_SignsAndSymptoms.html</a:t>
            </a:r>
            <a:endParaRPr sz="10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2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Risk Factors for CHD</a:t>
            </a:r>
            <a:endParaRPr/>
          </a:p>
        </p:txBody>
      </p:sp>
      <p:sp>
        <p:nvSpPr>
          <p:cNvPr id="157" name="Google Shape;157;p22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280"/>
              <a:buNone/>
            </a:pPr>
            <a:r>
              <a:rPr lang="en-US"/>
              <a:t>Non-modifiable</a:t>
            </a:r>
            <a:endParaRPr/>
          </a:p>
        </p:txBody>
      </p:sp>
      <p:sp>
        <p:nvSpPr>
          <p:cNvPr id="158" name="Google Shape;158;p22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280"/>
              <a:buNone/>
            </a:pPr>
            <a:r>
              <a:rPr lang="en-US"/>
              <a:t>Modifiable</a:t>
            </a:r>
            <a:endParaRPr/>
          </a:p>
        </p:txBody>
      </p:sp>
      <p:sp>
        <p:nvSpPr>
          <p:cNvPr id="159" name="Google Shape;159;p22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090"/>
              <a:buChar char="⚫"/>
            </a:pPr>
            <a:r>
              <a:rPr lang="en-US"/>
              <a:t>Age </a:t>
            </a:r>
            <a:endParaRPr/>
          </a:p>
          <a:p>
            <a:pPr indent="-274320" lvl="0" marL="274320" rtl="0" algn="l">
              <a:spcBef>
                <a:spcPts val="440"/>
              </a:spcBef>
              <a:spcAft>
                <a:spcPts val="0"/>
              </a:spcAft>
              <a:buSzPts val="2090"/>
              <a:buChar char="⚫"/>
            </a:pPr>
            <a:r>
              <a:rPr lang="en-US"/>
              <a:t>Gender</a:t>
            </a:r>
            <a:endParaRPr/>
          </a:p>
          <a:p>
            <a:pPr indent="-274320" lvl="0" marL="274320" rtl="0" algn="l">
              <a:spcBef>
                <a:spcPts val="440"/>
              </a:spcBef>
              <a:spcAft>
                <a:spcPts val="0"/>
              </a:spcAft>
              <a:buSzPts val="2090"/>
              <a:buChar char="⚫"/>
            </a:pPr>
            <a:r>
              <a:rPr lang="en-US"/>
              <a:t>Family history</a:t>
            </a:r>
            <a:endParaRPr/>
          </a:p>
        </p:txBody>
      </p:sp>
      <p:sp>
        <p:nvSpPr>
          <p:cNvPr id="160" name="Google Shape;160;p22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090"/>
              <a:buChar char="⚫"/>
            </a:pPr>
            <a:r>
              <a:rPr lang="en-US"/>
              <a:t>Tot Cholesterol</a:t>
            </a:r>
            <a:endParaRPr/>
          </a:p>
          <a:p>
            <a:pPr indent="-274320" lvl="0" marL="274320" rtl="0" algn="l">
              <a:spcBef>
                <a:spcPts val="440"/>
              </a:spcBef>
              <a:spcAft>
                <a:spcPts val="0"/>
              </a:spcAft>
              <a:buSzPts val="2090"/>
              <a:buChar char="⚫"/>
            </a:pPr>
            <a:r>
              <a:rPr lang="en-US"/>
              <a:t>Smoking</a:t>
            </a:r>
            <a:endParaRPr/>
          </a:p>
          <a:p>
            <a:pPr indent="-274320" lvl="0" marL="274320" rtl="0" algn="l">
              <a:spcBef>
                <a:spcPts val="440"/>
              </a:spcBef>
              <a:spcAft>
                <a:spcPts val="0"/>
              </a:spcAft>
              <a:buSzPts val="2090"/>
              <a:buChar char="⚫"/>
            </a:pPr>
            <a:r>
              <a:rPr lang="en-US"/>
              <a:t>Excess Alcohol Consumption</a:t>
            </a:r>
            <a:endParaRPr/>
          </a:p>
          <a:p>
            <a:pPr indent="-274320" lvl="0" marL="274320" rtl="0" algn="l">
              <a:spcBef>
                <a:spcPts val="440"/>
              </a:spcBef>
              <a:spcAft>
                <a:spcPts val="0"/>
              </a:spcAft>
              <a:buSzPts val="2090"/>
              <a:buChar char="⚫"/>
            </a:pPr>
            <a:r>
              <a:rPr lang="en-US"/>
              <a:t>Inactivity</a:t>
            </a:r>
            <a:endParaRPr/>
          </a:p>
          <a:p>
            <a:pPr indent="-274320" lvl="0" marL="274320" rtl="0" algn="l">
              <a:spcBef>
                <a:spcPts val="440"/>
              </a:spcBef>
              <a:spcAft>
                <a:spcPts val="0"/>
              </a:spcAft>
              <a:buSzPts val="2090"/>
              <a:buChar char="⚫"/>
            </a:pPr>
            <a:r>
              <a:rPr lang="en-US"/>
              <a:t>Hypertension</a:t>
            </a:r>
            <a:endParaRPr/>
          </a:p>
          <a:p>
            <a:pPr indent="-274320" lvl="0" marL="274320" rtl="0" algn="l">
              <a:spcBef>
                <a:spcPts val="440"/>
              </a:spcBef>
              <a:spcAft>
                <a:spcPts val="0"/>
              </a:spcAft>
              <a:buSzPts val="2090"/>
              <a:buChar char="⚫"/>
            </a:pPr>
            <a:r>
              <a:rPr lang="en-US"/>
              <a:t>Low HDL, High LDL</a:t>
            </a:r>
            <a:endParaRPr/>
          </a:p>
          <a:p>
            <a:pPr indent="-274320" lvl="0" marL="274320" rtl="0" algn="l">
              <a:spcBef>
                <a:spcPts val="440"/>
              </a:spcBef>
              <a:spcAft>
                <a:spcPts val="0"/>
              </a:spcAft>
              <a:buSzPts val="2090"/>
              <a:buChar char="⚫"/>
            </a:pPr>
            <a:r>
              <a:rPr lang="en-US"/>
              <a:t>High triglycerides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symptoms</a:t>
            </a:r>
            <a:endParaRPr/>
          </a:p>
        </p:txBody>
      </p:sp>
      <p:sp>
        <p:nvSpPr>
          <p:cNvPr id="166" name="Google Shape;166;p2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Angina Pectoris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Fatigue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Shortness of breath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Nausea and/or vomiting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Sweating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