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6858000" cx="9144000"/>
  <p:notesSz cx="6858000" cy="9144000"/>
  <p:embeddedFontLst>
    <p:embeddedFont>
      <p:font typeface="Constantia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Constantia-regular.fntdata"/><Relationship Id="rId21" Type="http://schemas.openxmlformats.org/officeDocument/2006/relationships/slide" Target="slides/slide15.xml"/><Relationship Id="rId24" Type="http://schemas.openxmlformats.org/officeDocument/2006/relationships/font" Target="fonts/Constantia-italic.fntdata"/><Relationship Id="rId23" Type="http://schemas.openxmlformats.org/officeDocument/2006/relationships/font" Target="fonts/Constantia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schemas.openxmlformats.org/officeDocument/2006/relationships/font" Target="fonts/Constantia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3" name="Google Shape;13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en-US"/>
              <a:t>Nutrition and Cardiovascular Diseases</a:t>
            </a:r>
            <a:endParaRPr/>
          </a:p>
        </p:txBody>
      </p:sp>
      <p:sp>
        <p:nvSpPr>
          <p:cNvPr id="111" name="Google Shape;111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PHAR322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ASSESSING CHD 10 year Risk</a:t>
            </a:r>
            <a:endParaRPr/>
          </a:p>
        </p:txBody>
      </p:sp>
      <p:sp>
        <p:nvSpPr>
          <p:cNvPr id="172" name="Google Shape;172;p2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Each one of you calculate your risk of CHD in the next 10 years</a:t>
            </a:r>
            <a:endParaRPr/>
          </a:p>
          <a:p>
            <a:pPr indent="-274320" lvl="0" marL="274320" rtl="0" algn="ctr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ctr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Refer to </a:t>
            </a:r>
            <a:endParaRPr/>
          </a:p>
          <a:p>
            <a:pPr indent="-274320" lvl="0" marL="274320" rtl="0" algn="ctr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https://www.nhlbi.nih.gov/health-pro/guidelines/current/cholesterol-guidelines/quick-desk-reference-html/10-year-risk-framingham-table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Stroke</a:t>
            </a:r>
            <a:endParaRPr/>
          </a:p>
        </p:txBody>
      </p:sp>
      <p:sp>
        <p:nvSpPr>
          <p:cNvPr id="178" name="Google Shape;178;p25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Ischaemic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Hemmoraeghic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Transient Ischemic attack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Stroke and malnutrition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Stroke and dehydration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Stroke, nutritional status, and outcomes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/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Hypertension</a:t>
            </a:r>
            <a:endParaRPr/>
          </a:p>
        </p:txBody>
      </p:sp>
      <p:sp>
        <p:nvSpPr>
          <p:cNvPr id="184" name="Google Shape;184;p2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Blood pressure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Systolic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Diastolic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Hypertension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What is hypertension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US"/>
              <a:t>Systolic= ?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US"/>
              <a:t>Diastolic= ?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descr="image.jpg" id="185" name="Google Shape;18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9600" y="1828800"/>
            <a:ext cx="3795536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6"/>
          <p:cNvSpPr txBox="1"/>
          <p:nvPr/>
        </p:nvSpPr>
        <p:spPr>
          <a:xfrm>
            <a:off x="3657600" y="6324600"/>
            <a:ext cx="524534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Source:  http://patienteducationcenter.org/information/high-blood-pressure-hypertension/</a:t>
            </a:r>
            <a:endParaRPr sz="10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Factors that increases BP	</a:t>
            </a:r>
            <a:endParaRPr/>
          </a:p>
        </p:txBody>
      </p:sp>
      <p:sp>
        <p:nvSpPr>
          <p:cNvPr id="192" name="Google Shape;192;p2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Salt sensitivity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Excess Alcohol consumption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Genetics/family history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Aging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Diet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Congestive Heart Failure</a:t>
            </a:r>
            <a:endParaRPr/>
          </a:p>
        </p:txBody>
      </p:sp>
      <p:sp>
        <p:nvSpPr>
          <p:cNvPr id="198" name="Google Shape;198;p2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How does it happen? 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Chronic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Acute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Why? 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Heart muscle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kidney</a:t>
            </a:r>
            <a:endParaRPr/>
          </a:p>
          <a:p>
            <a:pPr indent="-141001" lvl="0" marL="27432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Causes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CHD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Cardiomyopathy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Overworked muscle </a:t>
            </a:r>
            <a:endParaRPr/>
          </a:p>
          <a:p>
            <a:pPr indent="-136779" lvl="1" marL="640080" rtl="0" algn="l">
              <a:spcBef>
                <a:spcPts val="408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Sodium and fluids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The Cardio-protective diet</a:t>
            </a:r>
            <a:endParaRPr/>
          </a:p>
        </p:txBody>
      </p:sp>
      <p:sp>
        <p:nvSpPr>
          <p:cNvPr id="204" name="Google Shape;204;p29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80"/>
              <a:buNone/>
            </a:pPr>
            <a:r>
              <a:rPr lang="en-US"/>
              <a:t>The Classics</a:t>
            </a:r>
            <a:endParaRPr/>
          </a:p>
        </p:txBody>
      </p:sp>
      <p:sp>
        <p:nvSpPr>
          <p:cNvPr id="205" name="Google Shape;205;p29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80"/>
              <a:buNone/>
            </a:pPr>
            <a:r>
              <a:rPr lang="en-US"/>
              <a:t>The findings or not!</a:t>
            </a:r>
            <a:endParaRPr/>
          </a:p>
        </p:txBody>
      </p:sp>
      <p:sp>
        <p:nvSpPr>
          <p:cNvPr id="206" name="Google Shape;206;p29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Fat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Dietary Fiber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Carbohydrates</a:t>
            </a:r>
            <a:endParaRPr/>
          </a:p>
          <a:p>
            <a:pPr indent="-141605" lvl="0" marL="274320" rtl="0" algn="l">
              <a:spcBef>
                <a:spcPts val="440"/>
              </a:spcBef>
              <a:spcAft>
                <a:spcPts val="0"/>
              </a:spcAft>
              <a:buSzPts val="2090"/>
              <a:buNone/>
            </a:pPr>
            <a:r>
              <a:t/>
            </a:r>
            <a:endParaRPr/>
          </a:p>
          <a:p>
            <a:pPr indent="-141605" lvl="0" marL="274320" rtl="0" algn="l">
              <a:spcBef>
                <a:spcPts val="440"/>
              </a:spcBef>
              <a:spcAft>
                <a:spcPts val="0"/>
              </a:spcAft>
              <a:buSzPts val="2090"/>
              <a:buNone/>
            </a:pPr>
            <a:r>
              <a:t/>
            </a:r>
            <a:endParaRPr/>
          </a:p>
        </p:txBody>
      </p:sp>
      <p:sp>
        <p:nvSpPr>
          <p:cNvPr id="207" name="Google Shape;207;p29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Plant Sterol and Stanols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Iron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Calcium  &amp; Pottassium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Garlic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Dark Chocolate</a:t>
            </a:r>
            <a:endParaRPr/>
          </a:p>
          <a:p>
            <a:pPr indent="-141605" lvl="0" marL="274320" rtl="0" algn="l">
              <a:spcBef>
                <a:spcPts val="440"/>
              </a:spcBef>
              <a:spcAft>
                <a:spcPts val="0"/>
              </a:spcAft>
              <a:buSzPts val="2090"/>
              <a:buNone/>
            </a:pPr>
            <a:r>
              <a:t/>
            </a:r>
            <a:endParaRPr/>
          </a:p>
          <a:p>
            <a:pPr indent="-141605" lvl="0" marL="274320" rtl="0" algn="l">
              <a:spcBef>
                <a:spcPts val="440"/>
              </a:spcBef>
              <a:spcAft>
                <a:spcPts val="0"/>
              </a:spcAft>
              <a:buSzPts val="209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Outline</a:t>
            </a:r>
            <a:endParaRPr/>
          </a:p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Atherosclerosis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Coronary Heart Disease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Stroke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Hypertension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Heart Failure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Atherosclerosis</a:t>
            </a:r>
            <a:endParaRPr/>
          </a:p>
        </p:txBody>
      </p:sp>
      <p:pic>
        <p:nvPicPr>
          <p:cNvPr descr="ather_lowres.gif" id="123" name="Google Shape;123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1066800"/>
            <a:ext cx="5486400" cy="5498592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7"/>
          <p:cNvSpPr txBox="1"/>
          <p:nvPr/>
        </p:nvSpPr>
        <p:spPr>
          <a:xfrm>
            <a:off x="2209800" y="6611779"/>
            <a:ext cx="462979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Source:  https://www.nhlbi.nih.gov/health/health-topics/topics/atherosclerosis/</a:t>
            </a:r>
            <a:endParaRPr sz="10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Pathology &amp; development</a:t>
            </a:r>
            <a:endParaRPr/>
          </a:p>
        </p:txBody>
      </p:sp>
      <p:pic>
        <p:nvPicPr>
          <p:cNvPr descr="255v60n09-13114113fig03.jpg" id="130" name="Google Shape;130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133600"/>
            <a:ext cx="7381253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8"/>
          <p:cNvSpPr txBox="1"/>
          <p:nvPr/>
        </p:nvSpPr>
        <p:spPr>
          <a:xfrm>
            <a:off x="2971800" y="6324600"/>
            <a:ext cx="302999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Source:  http://healthyprotocols.com/2_athero.htm</a:t>
            </a:r>
            <a:endParaRPr sz="10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Concepts</a:t>
            </a:r>
            <a:endParaRPr/>
          </a:p>
        </p:txBody>
      </p:sp>
      <p:sp>
        <p:nvSpPr>
          <p:cNvPr id="137" name="Google Shape;137;p1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Thrombus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Embolus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Embolism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Angina pectoris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Intermittent claudicating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Aneurysm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Causes</a:t>
            </a:r>
            <a:endParaRPr/>
          </a:p>
        </p:txBody>
      </p:sp>
      <p:sp>
        <p:nvSpPr>
          <p:cNvPr id="143" name="Google Shape;143;p20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Can begin in Childhood and Adolescence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Risk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Shear Stress/hypertension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VLDL, LDL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Smoking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Diabetes Mellitus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Age &amp; Gender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n-US"/>
              <a:t>Coronary Heart Disease</a:t>
            </a:r>
            <a:br>
              <a:rPr lang="en-US"/>
            </a:br>
            <a:r>
              <a:rPr lang="en-US"/>
              <a:t>Pathology</a:t>
            </a:r>
            <a:endParaRPr/>
          </a:p>
        </p:txBody>
      </p:sp>
      <p:sp>
        <p:nvSpPr>
          <p:cNvPr id="149" name="Google Shape;149;p2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descr="heart_coronary_artery.gif" id="150" name="Google Shape;15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7800" y="1524000"/>
            <a:ext cx="5715000" cy="4729163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1"/>
          <p:cNvSpPr txBox="1"/>
          <p:nvPr/>
        </p:nvSpPr>
        <p:spPr>
          <a:xfrm>
            <a:off x="1524000" y="6400800"/>
            <a:ext cx="655320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Source:  http://www.nhlbi.nih.gov/health//dci/Diseases/Cad/CAD_SignsAndSymptoms.html</a:t>
            </a:r>
            <a:endParaRPr sz="10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Risk Factors for CHD</a:t>
            </a:r>
            <a:endParaRPr/>
          </a:p>
        </p:txBody>
      </p:sp>
      <p:sp>
        <p:nvSpPr>
          <p:cNvPr id="157" name="Google Shape;157;p22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80"/>
              <a:buNone/>
            </a:pPr>
            <a:r>
              <a:rPr lang="en-US"/>
              <a:t>Non-modifiable</a:t>
            </a:r>
            <a:endParaRPr/>
          </a:p>
        </p:txBody>
      </p:sp>
      <p:sp>
        <p:nvSpPr>
          <p:cNvPr id="158" name="Google Shape;158;p22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80"/>
              <a:buNone/>
            </a:pPr>
            <a:r>
              <a:rPr lang="en-US"/>
              <a:t>Modifiable</a:t>
            </a:r>
            <a:endParaRPr/>
          </a:p>
        </p:txBody>
      </p:sp>
      <p:sp>
        <p:nvSpPr>
          <p:cNvPr id="159" name="Google Shape;159;p22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Age 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Gender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Family history</a:t>
            </a:r>
            <a:endParaRPr/>
          </a:p>
        </p:txBody>
      </p:sp>
      <p:sp>
        <p:nvSpPr>
          <p:cNvPr id="160" name="Google Shape;160;p22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Tot Cholesterol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Smoking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Excess Alcohol Consumption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Inactivity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Hypertension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Low HDL, High LDL</a:t>
            </a:r>
            <a:endParaRPr/>
          </a:p>
          <a:p>
            <a:pPr indent="-274320" lvl="0" marL="27432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</a:pPr>
            <a:r>
              <a:rPr lang="en-US"/>
              <a:t>High triglycerides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symptoms</a:t>
            </a:r>
            <a:endParaRPr/>
          </a:p>
        </p:txBody>
      </p:sp>
      <p:sp>
        <p:nvSpPr>
          <p:cNvPr id="166" name="Google Shape;166;p2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Angina Pectoris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Fatigue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Shortness of breath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Nausea and/or vomiting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Sweating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