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2AEFA6A-407A-48F6-85E3-4C02A6C172B6}">
  <a:tblStyle styleId="{F2AEFA6A-407A-48F6-85E3-4C02A6C172B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24" Type="http://schemas.openxmlformats.org/officeDocument/2006/relationships/slide" Target="slides/slide18.xml"/><Relationship Id="rId12" Type="http://schemas.openxmlformats.org/officeDocument/2006/relationships/slide" Target="slides/slide6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C-reactive protein</a:t>
            </a:r>
            <a:endParaRPr/>
          </a:p>
        </p:txBody>
      </p:sp>
      <p:sp>
        <p:nvSpPr>
          <p:cNvPr id="111" name="Google Shape;111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Increase with decreased catabolism in CRF</a:t>
            </a:r>
            <a:endParaRPr/>
          </a:p>
        </p:txBody>
      </p:sp>
      <p:sp>
        <p:nvSpPr>
          <p:cNvPr id="118" name="Google Shape;118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Kidney Diseases (Renal Diseases)</a:t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PHAR332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Nutrition guidelines</a:t>
            </a:r>
            <a:endParaRPr/>
          </a:p>
        </p:txBody>
      </p:sp>
      <p:graphicFrame>
        <p:nvGraphicFramePr>
          <p:cNvPr id="145" name="Google Shape;145;p22"/>
          <p:cNvGraphicFramePr/>
          <p:nvPr/>
        </p:nvGraphicFramePr>
        <p:xfrm>
          <a:off x="2286000" y="1676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{F2AEFA6A-407A-48F6-85E3-4C02A6C172B6}</a:tableStyleId>
              </a:tblPr>
              <a:tblGrid>
                <a:gridCol w="2057400"/>
                <a:gridCol w="20574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guideline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Energy (kcal/kg)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30-35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Protein (g/kg)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0.8-1.2 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Fluids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500ml + urine output (to estimate needs)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Potassium (mg/day)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2000-3000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Phosphorus</a:t>
                      </a:r>
                      <a:r>
                        <a:rPr lang="en-US" sz="1800"/>
                        <a:t> (mg/day)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8-15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Sodium</a:t>
                      </a:r>
                      <a:r>
                        <a:rPr lang="en-US" sz="1800"/>
                        <a:t> mg/day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2000-3000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Chronic Kidney disease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Loss of function overtime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GFR rate &lt;90 ml/min.1.73 m</a:t>
            </a:r>
            <a:r>
              <a:rPr baseline="30000" lang="en-US"/>
              <a:t>2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aseline="30000"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aseline="30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Chronic renal failure</a:t>
            </a:r>
            <a:endParaRPr/>
          </a:p>
        </p:txBody>
      </p:sp>
      <p:graphicFrame>
        <p:nvGraphicFramePr>
          <p:cNvPr id="157" name="Google Shape;157;p24"/>
          <p:cNvGraphicFramePr/>
          <p:nvPr/>
        </p:nvGraphicFramePr>
        <p:xfrm>
          <a:off x="304800" y="17526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{F2AEFA6A-407A-48F6-85E3-4C02A6C172B6}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Prediaylsis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Hemodialysis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Peritonial</a:t>
                      </a:r>
                      <a:r>
                        <a:rPr lang="en-US" sz="1800"/>
                        <a:t> dialysis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Energy (kcal/kg BW)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30-35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30-35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30-35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Protein (g/kg BW)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0.60-0.75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1-0-1.2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1.2-1.3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As</a:t>
                      </a:r>
                      <a:r>
                        <a:rPr lang="en-US" sz="1800"/>
                        <a:t> required for a healthy lipid profile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As</a:t>
                      </a:r>
                      <a:r>
                        <a:rPr lang="en-US" sz="1800"/>
                        <a:t> required for a healthy lipid profile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As</a:t>
                      </a:r>
                      <a:r>
                        <a:rPr lang="en-US" sz="1800"/>
                        <a:t> required for a healthy lipid profile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Protein Catabolic rate</a:t>
            </a:r>
            <a:endParaRPr/>
          </a:p>
        </p:txBody>
      </p:sp>
      <p:grpSp>
        <p:nvGrpSpPr>
          <p:cNvPr id="163" name="Google Shape;163;p25"/>
          <p:cNvGrpSpPr/>
          <p:nvPr/>
        </p:nvGrpSpPr>
        <p:grpSpPr>
          <a:xfrm>
            <a:off x="466040" y="1600200"/>
            <a:ext cx="8211919" cy="4525963"/>
            <a:chOff x="8840" y="0"/>
            <a:chExt cx="8211919" cy="4525963"/>
          </a:xfrm>
        </p:grpSpPr>
        <p:sp>
          <p:nvSpPr>
            <p:cNvPr id="164" name="Google Shape;164;p25"/>
            <p:cNvSpPr/>
            <p:nvPr/>
          </p:nvSpPr>
          <p:spPr>
            <a:xfrm>
              <a:off x="617219" y="0"/>
              <a:ext cx="6995160" cy="4525963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5"/>
            <p:cNvSpPr/>
            <p:nvPr/>
          </p:nvSpPr>
          <p:spPr>
            <a:xfrm>
              <a:off x="8840" y="1357788"/>
              <a:ext cx="2648902" cy="1810385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5"/>
            <p:cNvSpPr txBox="1"/>
            <p:nvPr/>
          </p:nvSpPr>
          <p:spPr>
            <a:xfrm>
              <a:off x="97216" y="1446164"/>
              <a:ext cx="2472150" cy="1633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5725" lIns="125725" spcFirstLastPara="1" rIns="125725" wrap="square" tIns="12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Pre-dialysis BUN – Post dialysis BUN</a:t>
              </a:r>
              <a:endPara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5"/>
            <p:cNvSpPr/>
            <p:nvPr/>
          </p:nvSpPr>
          <p:spPr>
            <a:xfrm>
              <a:off x="2790348" y="1357788"/>
              <a:ext cx="2648902" cy="1810385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25"/>
            <p:cNvSpPr txBox="1"/>
            <p:nvPr/>
          </p:nvSpPr>
          <p:spPr>
            <a:xfrm>
              <a:off x="2878724" y="1446164"/>
              <a:ext cx="2472150" cy="1633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5725" lIns="125725" spcFirstLastPara="1" rIns="125725" wrap="square" tIns="12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Calculate Interval </a:t>
              </a:r>
              <a:endPara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5"/>
            <p:cNvSpPr/>
            <p:nvPr/>
          </p:nvSpPr>
          <p:spPr>
            <a:xfrm>
              <a:off x="5571857" y="1357788"/>
              <a:ext cx="2648902" cy="1810385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5"/>
            <p:cNvSpPr txBox="1"/>
            <p:nvPr/>
          </p:nvSpPr>
          <p:spPr>
            <a:xfrm>
              <a:off x="5660233" y="1446164"/>
              <a:ext cx="2472150" cy="1633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5725" lIns="125725" spcFirstLastPara="1" rIns="125725" wrap="square" tIns="1257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nPCR</a:t>
              </a:r>
              <a:r>
                <a:rPr b="0" i="0" lang="en-US" sz="33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&lt;0.8</a:t>
              </a:r>
              <a:r>
                <a:rPr b="0" i="0" lang="en-US" sz="3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g/kg/day </a:t>
              </a:r>
              <a:endParaRPr b="0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nPCR formula</a:t>
            </a:r>
            <a:endParaRPr/>
          </a:p>
        </p:txBody>
      </p:sp>
      <p:sp>
        <p:nvSpPr>
          <p:cNvPr id="176" name="Google Shape;176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Hemodialysis</a:t>
            </a:r>
            <a:endParaRPr/>
          </a:p>
          <a:p>
            <a:pPr indent="-285750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0.22+(0.036x ID rise in BUNx24)/ID interval</a:t>
            </a:r>
            <a:endParaRPr/>
          </a:p>
          <a:p>
            <a:pPr indent="-285750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And you must add nitrogen appreance in urine only if urine output is consistent</a:t>
            </a:r>
            <a:endParaRPr/>
          </a:p>
          <a:p>
            <a:pPr indent="-228600" lvl="2" marL="11430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+  (urinary nitrogen x 150)/(ID interval x weight)</a:t>
            </a:r>
            <a:endParaRPr/>
          </a:p>
          <a:p>
            <a:pPr indent="-285750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Peritoneal dialysis</a:t>
            </a:r>
            <a:endParaRPr/>
          </a:p>
          <a:p>
            <a:pPr indent="-285750" lvl="1" marL="742950" rtl="0" algn="l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6.25x(urea appreance x 1.81+(0.031xlean body weight))</a:t>
            </a:r>
            <a:endParaRPr/>
          </a:p>
          <a:p>
            <a:pPr indent="-228600" lvl="2" marL="11430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Urea appearcance g/day= (VuxCu)+(VdxCd)</a:t>
            </a:r>
            <a:endParaRPr/>
          </a:p>
          <a:p>
            <a:pPr indent="-228600" lvl="3" marL="1600200" rtl="0" algn="l"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Urea in u for urine, d dialysate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Urea kinetic modeling</a:t>
            </a:r>
            <a:endParaRPr/>
          </a:p>
        </p:txBody>
      </p:sp>
      <p:sp>
        <p:nvSpPr>
          <p:cNvPr id="182" name="Google Shape;182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Provide information on protein intake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Mainly in ESRF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It can also be associated with protein degradation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Kt/V (urea removal during dialysis) </a:t>
            </a:r>
            <a:r>
              <a:rPr lang="en-US">
                <a:solidFill>
                  <a:srgbClr val="FF0000"/>
                </a:solidFill>
              </a:rPr>
              <a:t>&lt;1.2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Kt/V = Ln(R - 0.008 × t)+(4 - 3.5 ×R) ×UF/W (1)</a:t>
            </a:r>
            <a:endParaRPr/>
          </a:p>
          <a:p>
            <a:pPr indent="-342900" lvl="0" marL="34290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in which Ln is the natural logarithm; R is the postdialysis BUN ¸ predialysis BUN; t is the dialysis session length in hours; UF is the ultrafiltration volume in liters; and W is the patient’s postdialysis weight in kilograms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PCR from Kt/V</a:t>
            </a:r>
            <a:endParaRPr/>
          </a:p>
        </p:txBody>
      </p:sp>
      <p:sp>
        <p:nvSpPr>
          <p:cNvPr id="188" name="Google Shape;188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Kt/V urea removal during dialysis can provide information on PCR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= (0.0136 x F*) + 0.251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F=Kt/V x (pre dialysis BUN – post dialysis BUN)/2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Fluid and micronutrients</a:t>
            </a:r>
            <a:endParaRPr/>
          </a:p>
        </p:txBody>
      </p:sp>
      <p:graphicFrame>
        <p:nvGraphicFramePr>
          <p:cNvPr id="194" name="Google Shape;194;p29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{F2AEFA6A-407A-48F6-85E3-4C02A6C172B6}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Predialysis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Hemodialysis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Peritoneal dialysis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Fluid (ml/day)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Unrestricted with normal urine output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500 ml + check urine output, blood</a:t>
                      </a:r>
                      <a:r>
                        <a:rPr lang="en-US" sz="1800"/>
                        <a:t> pressure, serum sodium, oedema, vital signs (breathing, pulse)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/>
                        <a:t>500 ml + check urine output, blood</a:t>
                      </a:r>
                      <a:r>
                        <a:rPr lang="en-US" sz="1800"/>
                        <a:t> pressure, serum sodium, oedema, vital signs (breathing, pulse)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Sodium (mg/day)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100-3000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1000-3000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2000-4000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Pottasium (mg/day)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Check seru</a:t>
                      </a:r>
                      <a:r>
                        <a:rPr lang="en-US" sz="1800"/>
                        <a:t>m level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2000-3000 check serum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3000-4000</a:t>
                      </a:r>
                      <a:r>
                        <a:rPr lang="en-US" sz="1800"/>
                        <a:t> check serum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Phosphorus</a:t>
                      </a:r>
                      <a:r>
                        <a:rPr lang="en-US" sz="1800"/>
                        <a:t> (mg/day)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800-1000 check serum +paraTH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800-1000 check serum</a:t>
                      </a:r>
                      <a:r>
                        <a:rPr lang="en-US" sz="1800"/>
                        <a:t> + paraTH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800-1000 check serum + paraTH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Calcium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1000-1500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≤2000 all</a:t>
                      </a:r>
                      <a:r>
                        <a:rPr lang="en-US" sz="1800"/>
                        <a:t> sources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≤2000 all sources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Sources of micronutrients</a:t>
            </a:r>
            <a:endParaRPr/>
          </a:p>
        </p:txBody>
      </p:sp>
      <p:graphicFrame>
        <p:nvGraphicFramePr>
          <p:cNvPr id="200" name="Google Shape;200;p30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{F2AEFA6A-407A-48F6-85E3-4C02A6C172B6}</a:tableStyleId>
              </a:tblPr>
              <a:tblGrid>
                <a:gridCol w="4114800"/>
                <a:gridCol w="41148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sources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Fluids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Juices, soups, drinks, yoghurt, jelly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Phosphorus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Restrict</a:t>
                      </a:r>
                      <a:r>
                        <a:rPr lang="en-US" sz="1800"/>
                        <a:t> or reduce high phosphorus foods like organ meats, fish, nuts, processed meats, canned drinks, dried beans, milk products*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Potassium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Rely</a:t>
                      </a:r>
                      <a:r>
                        <a:rPr lang="en-US" sz="1800"/>
                        <a:t> on lower sodium fruits + vegetables like </a:t>
                      </a:r>
                      <a:r>
                        <a:rPr lang="en-US" sz="1800"/>
                        <a:t>Strawberry, cabbage,</a:t>
                      </a:r>
                      <a:r>
                        <a:rPr lang="en-US" sz="1800"/>
                        <a:t> carrots, cauliflower, eggplant, grapes, grean bean, green pepper, cucumber, onions, plum, watermelon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Sodium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Manage</a:t>
                      </a:r>
                      <a:r>
                        <a:rPr lang="en-US" sz="1800"/>
                        <a:t> consumption of </a:t>
                      </a:r>
                      <a:r>
                        <a:rPr lang="en-US" sz="1800"/>
                        <a:t>Ready meals, canned foods, smoked foods, table salt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Calcium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Dairy products* </a:t>
                      </a:r>
                      <a:r>
                        <a:rPr lang="en-US" sz="1800"/>
                        <a:t> + check if medication provide calcium and manage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Kindney function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Retaining sodium + water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Blood pressure control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Vitamin D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Convert vitamin D to its active form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Red blood cells synthesis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Erythropoeitin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Background</a:t>
            </a:r>
            <a:endParaRPr/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Nephrotic Sydrome</a:t>
            </a:r>
            <a:endParaRPr/>
          </a:p>
          <a:p>
            <a:pPr indent="-16129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Acute Renal Failure (ARF)</a:t>
            </a:r>
            <a:endParaRPr/>
          </a:p>
          <a:p>
            <a:pPr indent="-28575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Sudden deterioration in renal function</a:t>
            </a:r>
            <a:endParaRPr/>
          </a:p>
          <a:p>
            <a:pPr indent="-28575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Injury or illness</a:t>
            </a:r>
            <a:endParaRPr/>
          </a:p>
          <a:p>
            <a:pPr indent="-16129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Chronic Renal Failure (CRF)</a:t>
            </a:r>
            <a:endParaRPr/>
          </a:p>
          <a:p>
            <a:pPr indent="-28575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Changes in structure or function</a:t>
            </a:r>
            <a:endParaRPr/>
          </a:p>
          <a:p>
            <a:pPr indent="-28575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Both kidneys &gt; 3 months</a:t>
            </a:r>
            <a:endParaRPr/>
          </a:p>
          <a:p>
            <a:pPr indent="-16129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End Stage Renal Failure (ESRF)</a:t>
            </a:r>
            <a:endParaRPr/>
          </a:p>
          <a:p>
            <a:pPr indent="-285750" lvl="1" marL="742950" rtl="0" algn="l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Both kidney can no longer support life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Malnutrition and RD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&gt;40 % of patient malnourished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Poor nutritional status &amp; dialysis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Odds ratio x 2.5 for mortality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Body Composition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Poor protein intake 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Increase in muscle mass loss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Nutrition assessment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Anthropometric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Weight?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BMI? 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Biochemical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Serum albumin and mortality in ESRF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Serum albumin is it a good indicator? 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Nutrition assessment 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Serum prealbumin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Is it useful? 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Blood urea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Impaired renal function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Serum Transferrin 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How would it respond to anemia?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Nephrotic Syndrome</a:t>
            </a:r>
            <a:endParaRPr/>
          </a:p>
        </p:txBody>
      </p: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Severe glomelrual damage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Proteinuria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Edema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Hypoalbuminemia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Deep vein thrombosis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Vitamin D deficiency and PEM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Nutrition guidelines</a:t>
            </a:r>
            <a:endParaRPr/>
          </a:p>
        </p:txBody>
      </p:sp>
      <p:graphicFrame>
        <p:nvGraphicFramePr>
          <p:cNvPr id="133" name="Google Shape;133;p20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{F2AEFA6A-407A-48F6-85E3-4C02A6C172B6}</a:tableStyleId>
              </a:tblPr>
              <a:tblGrid>
                <a:gridCol w="2743200"/>
                <a:gridCol w="2743200"/>
                <a:gridCol w="2743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guideline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sources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Protein g/kg</a:t>
                      </a:r>
                      <a:r>
                        <a:rPr lang="en-US" sz="1800"/>
                        <a:t> BW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0.8-1.0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</a:t>
                      </a:r>
                      <a:r>
                        <a:rPr lang="en-US" sz="1800"/>
                        <a:t> quality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Fat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&lt;</a:t>
                      </a:r>
                      <a:r>
                        <a:rPr lang="en-US" sz="1800"/>
                        <a:t> 200 mg cholesterol, go for heart healthy fats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Mono</a:t>
                      </a:r>
                      <a:r>
                        <a:rPr lang="en-US" sz="1800"/>
                        <a:t> and polyunsaturated fats (make sure to conisder protein needs)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Sodium g/day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1-2 g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Table salt, canned</a:t>
                      </a:r>
                      <a:r>
                        <a:rPr lang="en-US" sz="1800"/>
                        <a:t> fruits,</a:t>
                      </a:r>
                      <a:r>
                        <a:rPr lang="en-US" sz="1800"/>
                        <a:t> cured and smoked meats,</a:t>
                      </a:r>
                      <a:r>
                        <a:rPr lang="en-US" sz="1800"/>
                        <a:t> etc…conisder all intake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Vitamin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Consider</a:t>
                      </a:r>
                      <a:r>
                        <a:rPr lang="en-US" sz="1800"/>
                        <a:t> Vitamin D supplementation if necessary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Minerals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Consider calcium supplementation 1000-1500</a:t>
                      </a:r>
                      <a:r>
                        <a:rPr lang="en-US" sz="1800"/>
                        <a:t> mg/day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Acute Renal Failure</a:t>
            </a:r>
            <a:endParaRPr/>
          </a:p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Injury, sepsis, infection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Prerenal cause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Intrarenal cause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Postrenal cause</a:t>
            </a:r>
            <a:endParaRPr/>
          </a:p>
          <a:p>
            <a:pPr indent="-1079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Urine output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Uremia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Electrolyte imbalances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