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embeddedFontLst>
    <p:embeddedFont>
      <p:font typeface="Constanti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Constantia-bold.fntdata"/><Relationship Id="rId16" Type="http://schemas.openxmlformats.org/officeDocument/2006/relationships/font" Target="fonts/Constantia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Constantia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onstantia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1" name="Google Shape;91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GB"/>
              <a:t>Drug-nutrient interaction</a:t>
            </a:r>
            <a:endParaRPr/>
          </a:p>
        </p:txBody>
      </p:sp>
      <p:sp>
        <p:nvSpPr>
          <p:cNvPr id="111" name="Google Shape;111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GB"/>
              <a:t>PHAR 322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grpSp>
        <p:nvGrpSpPr>
          <p:cNvPr id="117" name="Google Shape;117;p16"/>
          <p:cNvGrpSpPr/>
          <p:nvPr/>
        </p:nvGrpSpPr>
        <p:grpSpPr>
          <a:xfrm>
            <a:off x="457924" y="1935163"/>
            <a:ext cx="8228152" cy="4389437"/>
            <a:chOff x="724" y="0"/>
            <a:chExt cx="8228152" cy="4389437"/>
          </a:xfrm>
        </p:grpSpPr>
        <p:sp>
          <p:nvSpPr>
            <p:cNvPr id="118" name="Google Shape;118;p16"/>
            <p:cNvSpPr/>
            <p:nvPr/>
          </p:nvSpPr>
          <p:spPr>
            <a:xfrm rot="-5400000">
              <a:off x="-950312" y="951036"/>
              <a:ext cx="4389437" cy="2487364"/>
            </a:xfrm>
            <a:prstGeom prst="flowChartManualOperation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6"/>
            <p:cNvSpPr txBox="1"/>
            <p:nvPr/>
          </p:nvSpPr>
          <p:spPr>
            <a:xfrm>
              <a:off x="724" y="877887"/>
              <a:ext cx="2487364" cy="2633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96850" spcFirstLastPara="1" rIns="19647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Food Intake</a:t>
              </a:r>
              <a:endParaRPr sz="31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108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onstantia"/>
                <a:buChar char="•"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appetite</a:t>
              </a:r>
              <a:endPara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20" name="Google Shape;120;p16"/>
            <p:cNvSpPr/>
            <p:nvPr/>
          </p:nvSpPr>
          <p:spPr>
            <a:xfrm rot="-5400000">
              <a:off x="1920081" y="754559"/>
              <a:ext cx="4389437" cy="2880318"/>
            </a:xfrm>
            <a:prstGeom prst="flowChartManualOperation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6"/>
            <p:cNvSpPr txBox="1"/>
            <p:nvPr/>
          </p:nvSpPr>
          <p:spPr>
            <a:xfrm>
              <a:off x="2674641" y="877886"/>
              <a:ext cx="2880318" cy="2633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96850" spcFirstLastPara="1" rIns="19647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Food digestion</a:t>
              </a:r>
              <a:endParaRPr sz="31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108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onstantia"/>
                <a:buChar char="•"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absorbtion</a:t>
              </a:r>
              <a:endPara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onstantia"/>
                <a:buChar char="•"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metabolism</a:t>
              </a:r>
              <a:endPara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onstantia"/>
                <a:buChar char="•"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excretion</a:t>
              </a:r>
              <a:endPara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22" name="Google Shape;122;p16"/>
            <p:cNvSpPr/>
            <p:nvPr/>
          </p:nvSpPr>
          <p:spPr>
            <a:xfrm rot="-5400000">
              <a:off x="4790475" y="951036"/>
              <a:ext cx="4389437" cy="2487364"/>
            </a:xfrm>
            <a:prstGeom prst="flowChartManualOperation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6"/>
            <p:cNvSpPr txBox="1"/>
            <p:nvPr/>
          </p:nvSpPr>
          <p:spPr>
            <a:xfrm>
              <a:off x="5741511" y="877887"/>
              <a:ext cx="2487364" cy="2633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96850" spcFirstLastPara="1" rIns="19647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Toxicity</a:t>
              </a:r>
              <a:endParaRPr sz="31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108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onstantia"/>
                <a:buChar char="•"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Side effects </a:t>
              </a:r>
              <a:endPara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onstantia"/>
                <a:buChar char="•"/>
              </a:pPr>
              <a:r>
                <a:rPr b="0" i="0" lang="en-GB" sz="2400" u="none" cap="none" strike="noStrike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Drug concentration</a:t>
              </a:r>
              <a:endPara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Drugs and Food intake</a:t>
            </a:r>
            <a:endParaRPr/>
          </a:p>
        </p:txBody>
      </p:sp>
      <p:sp>
        <p:nvSpPr>
          <p:cNvPr id="129" name="Google Shape;129;p1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Appetite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Amphetamines suppress appetite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Corticoteroids increase appetite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Food sensation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food smell and taste (eg amphetamines)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Nausea and vomiting	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(eg: drug digitalis)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Oral function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Antidepressant and mouth dryness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Mouth sores or inflammation 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Mouth ulcers by mothotrexate</a:t>
            </a:r>
            <a:endParaRPr/>
          </a:p>
          <a:p>
            <a:pPr indent="-127063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127063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Drug-nutrient absorption</a:t>
            </a:r>
            <a:endParaRPr/>
          </a:p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Acidity changes 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Antacid reduce iron, vitamin B12, and folate 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rPr lang="en-GB"/>
              <a:t>Absorption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Ketoconazole absorption reduced in high acidity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Damaging to mucosal cells tract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Chemotherapy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Drug-nutrient binding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Bile acids binder bind to fat soluble vitamins  preventing their absorption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GB"/>
              <a:t>Direct inhibition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GB"/>
              <a:t>Trimethoprim compete with folate for absorbtion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129238" lvl="0" marL="274320" rtl="0" algn="l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Drug-nutrient absorbtion</a:t>
            </a:r>
            <a:endParaRPr/>
          </a:p>
        </p:txBody>
      </p:sp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Slow Stomach emptying rate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Food may slow drug absorption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Food may enhance drug absorption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Drug absorption sites not saturated (no competition)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Not recommended with food (if drug effect is urgent)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Rate of absorption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High fiber diets reduce the digestion of digoxin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Minerals can bind to drugs reducing ?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 and nutrient metabolism</a:t>
            </a:r>
            <a:endParaRPr/>
          </a:p>
        </p:txBody>
      </p:sp>
      <p:sp>
        <p:nvSpPr>
          <p:cNvPr id="147" name="Google Shape;147;p20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Vitamin K, D and folate enzymes level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In liver increase by anticonvulsants drugs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Supplement maybe required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Methotrexate compete with folate for its enzyme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Reduces folate metabolism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Active folate supplement is suggested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Corticosteroid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Can have affects similar to cortisol</a:t>
            </a:r>
            <a:endParaRPr/>
          </a:p>
          <a:p>
            <a:pPr indent="-210311" lvl="3" marL="1188720" rtl="0" algn="l">
              <a:spcBef>
                <a:spcPts val="400"/>
              </a:spcBef>
              <a:spcAft>
                <a:spcPts val="0"/>
              </a:spcAft>
              <a:buSzPts val="1300"/>
              <a:buChar char="⚫"/>
            </a:pPr>
            <a:r>
              <a:rPr lang="en-GB"/>
              <a:t>Weight gain, bone loss, muscle wasting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Drugs and nutrient metabolism</a:t>
            </a:r>
            <a:endParaRPr/>
          </a:p>
        </p:txBody>
      </p:sp>
      <p:sp>
        <p:nvSpPr>
          <p:cNvPr id="153" name="Google Shape;153;p2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Toxicity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Grapefruit components prevent drugs metabolism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Inhibit enzymatic activities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Drug concentration increases to toxic levels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Vitamin K inhibits warfarin activity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Competes for same enzyme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Vitmain K consumption must be kept the same during warfarin treatment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Drug-nutrient excretion</a:t>
            </a:r>
            <a:endParaRPr/>
          </a:p>
        </p:txBody>
      </p:sp>
      <p:sp>
        <p:nvSpPr>
          <p:cNvPr id="159" name="Google Shape;159;p22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Diuretics may increase or retain nutrients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May reduce nutrient reabsorption 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eg, calcium, phosphorus, pottasium, magnesium, thiamine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Supplements are recommended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Nutrient effect on drug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Lithium influenced by sodium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GB"/>
              <a:t>dehydration/low sodium intake &amp; hydration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Urine pH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quinidine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GB"/>
              <a:t>Drug nutrient toxicity</a:t>
            </a:r>
            <a:endParaRPr/>
          </a:p>
        </p:txBody>
      </p:sp>
      <p:sp>
        <p:nvSpPr>
          <p:cNvPr id="165" name="Google Shape;165;p2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Side effect or toxic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Caffeine and stimulants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GB"/>
              <a:t>Drug toxicity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MAO inhibitor and tyramine (in aged/pickled/canned food)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GB"/>
              <a:t>Grapefruit and some drugs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