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6858000" cx="9144000"/>
  <p:notesSz cx="6858000" cy="9144000"/>
  <p:embeddedFontLst>
    <p:embeddedFont>
      <p:font typeface="Constantia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Constantia-bold.fntdata"/><Relationship Id="rId16" Type="http://schemas.openxmlformats.org/officeDocument/2006/relationships/font" Target="fonts/Constantia-regular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Constantia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Constantia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/>
          <p:nvPr/>
        </p:nvSpPr>
        <p:spPr>
          <a:xfrm flipH="1" rot="-10380000">
            <a:off x="3165753" y="1108077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00" rotWithShape="0" algn="tl" dir="7500000" dist="38500" sy="10008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5" name="Google Shape;85;p12"/>
          <p:cNvSpPr/>
          <p:nvPr/>
        </p:nvSpPr>
        <p:spPr>
          <a:xfrm flipH="1" rot="-10380000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6" name="Google Shape;86;p12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b="1" sz="2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>
            <a:norm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indent="-293369" lvl="1" marL="914400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73050" lvl="2" marL="137160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indent="-265747" lvl="3" marL="18288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indent="-265747" lvl="4" marL="22860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91" name="Google Shape;91;p12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12"/>
          <p:cNvSpPr/>
          <p:nvPr/>
        </p:nvSpPr>
        <p:spPr>
          <a:xfrm flipH="1" rot="10800000">
            <a:off x="-9525" y="5816600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3" name="Google Shape;93;p12"/>
          <p:cNvSpPr/>
          <p:nvPr/>
        </p:nvSpPr>
        <p:spPr>
          <a:xfrm flipH="1" rot="10800000">
            <a:off x="4381500" y="6219825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3"/>
          <p:cNvSpPr txBox="1"/>
          <p:nvPr>
            <p:ph idx="1" type="body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/>
          <p:nvPr>
            <p:ph type="title"/>
          </p:nvPr>
        </p:nvSpPr>
        <p:spPr>
          <a:xfrm rot="5400000">
            <a:off x="5052219" y="2491582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4"/>
          <p:cNvSpPr txBox="1"/>
          <p:nvPr>
            <p:ph idx="1" type="body"/>
          </p:nvPr>
        </p:nvSpPr>
        <p:spPr>
          <a:xfrm rot="5400000">
            <a:off x="861219" y="510382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b="1" sz="5600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8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97510" lvl="0" marL="45720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pSp>
        <p:nvGrpSpPr>
          <p:cNvPr id="13" name="Google Shape;13;p1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4" name="Google Shape;14;p1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4" name="Google Shape;24;p3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5" name="Google Shape;25;p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9" name="Google Shape;29;p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pSp>
        <p:nvGrpSpPr>
          <p:cNvPr id="30" name="Google Shape;30;p3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31" name="Google Shape;31;p3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</a:pPr>
            <a:r>
              <a:rPr lang="en-GB"/>
              <a:t>Drug-nutrient interaction</a:t>
            </a:r>
            <a:endParaRPr/>
          </a:p>
        </p:txBody>
      </p:sp>
      <p:sp>
        <p:nvSpPr>
          <p:cNvPr id="111" name="Google Shape;111;p1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/>
          <a:p>
            <a:pPr indent="0" lvl="0" marL="0" marR="45720" rtl="0" algn="r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n-GB"/>
              <a:t>PHAR 322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t/>
            </a:r>
            <a:endParaRPr/>
          </a:p>
        </p:txBody>
      </p:sp>
      <p:grpSp>
        <p:nvGrpSpPr>
          <p:cNvPr id="117" name="Google Shape;117;p16"/>
          <p:cNvGrpSpPr/>
          <p:nvPr/>
        </p:nvGrpSpPr>
        <p:grpSpPr>
          <a:xfrm>
            <a:off x="457924" y="1935163"/>
            <a:ext cx="8228152" cy="4389437"/>
            <a:chOff x="724" y="0"/>
            <a:chExt cx="8228152" cy="4389437"/>
          </a:xfrm>
        </p:grpSpPr>
        <p:sp>
          <p:nvSpPr>
            <p:cNvPr id="118" name="Google Shape;118;p16"/>
            <p:cNvSpPr/>
            <p:nvPr/>
          </p:nvSpPr>
          <p:spPr>
            <a:xfrm rot="-5400000">
              <a:off x="-950312" y="951036"/>
              <a:ext cx="4389437" cy="2487364"/>
            </a:xfrm>
            <a:prstGeom prst="flowChartManualOperation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6"/>
            <p:cNvSpPr txBox="1"/>
            <p:nvPr/>
          </p:nvSpPr>
          <p:spPr>
            <a:xfrm>
              <a:off x="724" y="877887"/>
              <a:ext cx="2487364" cy="26336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196850" spcFirstLastPara="1" rIns="19647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1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Food Intake</a:t>
              </a:r>
              <a:endParaRPr sz="31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1085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onstantia"/>
                <a:buChar char="•"/>
              </a:pPr>
              <a:r>
                <a:rPr b="0" i="0" lang="en-GB" sz="2400" u="none" cap="none" strike="noStrike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appetite</a:t>
              </a:r>
              <a:endPara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20" name="Google Shape;120;p16"/>
            <p:cNvSpPr/>
            <p:nvPr/>
          </p:nvSpPr>
          <p:spPr>
            <a:xfrm rot="-5400000">
              <a:off x="1920081" y="754559"/>
              <a:ext cx="4389437" cy="2880318"/>
            </a:xfrm>
            <a:prstGeom prst="flowChartManualOperation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6"/>
            <p:cNvSpPr txBox="1"/>
            <p:nvPr/>
          </p:nvSpPr>
          <p:spPr>
            <a:xfrm>
              <a:off x="2674641" y="877886"/>
              <a:ext cx="2880318" cy="26336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196850" spcFirstLastPara="1" rIns="19647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1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Food digestion</a:t>
              </a:r>
              <a:endParaRPr sz="31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1085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onstantia"/>
                <a:buChar char="•"/>
              </a:pPr>
              <a:r>
                <a:rPr b="0" i="0" lang="en-GB" sz="2400" u="none" cap="none" strike="noStrike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absorbtion</a:t>
              </a:r>
              <a:endPara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onstantia"/>
                <a:buChar char="•"/>
              </a:pPr>
              <a:r>
                <a:rPr b="0" i="0" lang="en-GB" sz="2400" u="none" cap="none" strike="noStrike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metabolism</a:t>
              </a:r>
              <a:endPara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onstantia"/>
                <a:buChar char="•"/>
              </a:pPr>
              <a:r>
                <a:rPr b="0" i="0" lang="en-GB" sz="2400" u="none" cap="none" strike="noStrike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excretion</a:t>
              </a:r>
              <a:endPara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22" name="Google Shape;122;p16"/>
            <p:cNvSpPr/>
            <p:nvPr/>
          </p:nvSpPr>
          <p:spPr>
            <a:xfrm rot="-5400000">
              <a:off x="4790475" y="951036"/>
              <a:ext cx="4389437" cy="2487364"/>
            </a:xfrm>
            <a:prstGeom prst="flowChartManualOperation">
              <a:avLst/>
            </a:prstGeom>
            <a:solidFill>
              <a:srgbClr val="0D6DC5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6"/>
            <p:cNvSpPr txBox="1"/>
            <p:nvPr/>
          </p:nvSpPr>
          <p:spPr>
            <a:xfrm>
              <a:off x="5741511" y="877887"/>
              <a:ext cx="2487364" cy="26336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196850" spcFirstLastPara="1" rIns="19647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3100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Toxicity</a:t>
              </a:r>
              <a:endParaRPr sz="31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1085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onstantia"/>
                <a:buChar char="•"/>
              </a:pPr>
              <a:r>
                <a:rPr b="0" i="0" lang="en-GB" sz="2400" u="none" cap="none" strike="noStrike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Side effects </a:t>
              </a:r>
              <a:endPara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onstantia"/>
                <a:buChar char="•"/>
              </a:pPr>
              <a:r>
                <a:rPr b="0" i="0" lang="en-GB" sz="2400" u="none" cap="none" strike="noStrike">
                  <a:solidFill>
                    <a:schemeClr val="lt1"/>
                  </a:solidFill>
                  <a:latin typeface="Constantia"/>
                  <a:ea typeface="Constantia"/>
                  <a:cs typeface="Constantia"/>
                  <a:sym typeface="Constantia"/>
                </a:rPr>
                <a:t>Drug concentration</a:t>
              </a:r>
              <a:endPara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GB"/>
              <a:t>Drugs and Food intake</a:t>
            </a:r>
            <a:endParaRPr/>
          </a:p>
        </p:txBody>
      </p:sp>
      <p:sp>
        <p:nvSpPr>
          <p:cNvPr id="129" name="Google Shape;129;p17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95000"/>
              <a:buChar char="⚫"/>
            </a:pPr>
            <a:r>
              <a:rPr lang="en-GB"/>
              <a:t>Appetite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GB"/>
              <a:t>Amphetamines suppress appetite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GB"/>
              <a:t>Corticoteroids increase appetite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GB"/>
              <a:t>Food sensation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GB"/>
              <a:t>food smell and taste (eg amphetamines)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GB"/>
              <a:t>Nausea and vomiting	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GB"/>
              <a:t>(eg: drug digitalis)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GB"/>
              <a:t>Oral function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GB"/>
              <a:t>Antidepressant and mouth dryness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GB"/>
              <a:t>Mouth sores or inflammation 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GB"/>
              <a:t>Mouth ulcers by mothotrexate</a:t>
            </a:r>
            <a:endParaRPr/>
          </a:p>
          <a:p>
            <a:pPr indent="-127063" lvl="1" marL="640080" rtl="0" algn="l">
              <a:spcBef>
                <a:spcPts val="444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/>
          </a:p>
          <a:p>
            <a:pPr indent="-127063" lvl="1" marL="640080" rtl="0" algn="l">
              <a:spcBef>
                <a:spcPts val="444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GB"/>
              <a:t>Drug-nutrient absorption</a:t>
            </a:r>
            <a:endParaRPr/>
          </a:p>
        </p:txBody>
      </p:sp>
      <p:sp>
        <p:nvSpPr>
          <p:cNvPr id="135" name="Google Shape;135;p18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95000"/>
              <a:buChar char="⚫"/>
            </a:pPr>
            <a:r>
              <a:rPr lang="en-GB"/>
              <a:t>Acidity changes 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GB"/>
              <a:t>Antacid reduce iron, vitamin B12, and folate 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None/>
            </a:pPr>
            <a:r>
              <a:rPr lang="en-GB"/>
              <a:t>Absorption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GB"/>
              <a:t>Ketoconazole absorption reduced in high acidity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GB"/>
              <a:t>Damaging to mucosal cells tract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GB"/>
              <a:t>Chemotherapy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GB"/>
              <a:t>Drug-nutrient binding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GB"/>
              <a:t>Bile acids binder bind to fat soluble vitamins  preventing their absorption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GB"/>
              <a:t>Direct inhibition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Char char="⚫"/>
            </a:pPr>
            <a:r>
              <a:rPr lang="en-GB"/>
              <a:t>Trimethoprim compete with folate for absorbtion</a:t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/>
          </a:p>
          <a:p>
            <a:pPr indent="-246888" lvl="1" marL="640080" rtl="0" algn="l">
              <a:spcBef>
                <a:spcPts val="444"/>
              </a:spcBef>
              <a:spcAft>
                <a:spcPts val="0"/>
              </a:spcAft>
              <a:buSzPct val="85000"/>
              <a:buNone/>
            </a:pPr>
            <a:r>
              <a:t/>
            </a:r>
            <a:endParaRPr/>
          </a:p>
          <a:p>
            <a:pPr indent="-129238" lvl="0" marL="274320" rtl="0" algn="l">
              <a:spcBef>
                <a:spcPts val="481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GB"/>
              <a:t>Drug-nutrient absorbtion</a:t>
            </a:r>
            <a:endParaRPr/>
          </a:p>
        </p:txBody>
      </p:sp>
      <p:sp>
        <p:nvSpPr>
          <p:cNvPr id="141" name="Google Shape;141;p19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GB"/>
              <a:t>Slow Stomach emptying rate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Food may slow drug absorption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Food may enhance drug absorption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GB"/>
              <a:t>Drug absorption sites not saturated (no competition)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Not recommended with food (if drug effect is urgent)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GB"/>
              <a:t>Rate of absorption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High fiber diets reduce the digestion of digoxin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GB"/>
              <a:t>Minerals can bind to drugs reducing ?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11734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0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GB"/>
              <a:t>Drug and nutrient metabolism</a:t>
            </a:r>
            <a:endParaRPr/>
          </a:p>
        </p:txBody>
      </p:sp>
      <p:sp>
        <p:nvSpPr>
          <p:cNvPr id="147" name="Google Shape;147;p20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GB"/>
              <a:t>Vitamin K, D and folate enzymes level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In liver increase by anticonvulsants drugs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GB"/>
              <a:t>Supplement maybe required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Methotrexate compete with folate for its enzyme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GB"/>
              <a:t>Reduces folate metabolism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GB"/>
              <a:t>Active folate supplement is suggested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Corticosteroid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GB"/>
              <a:t>Can have affects similar to cortisol</a:t>
            </a:r>
            <a:endParaRPr/>
          </a:p>
          <a:p>
            <a:pPr indent="-210311" lvl="3" marL="1188720" rtl="0" algn="l">
              <a:spcBef>
                <a:spcPts val="400"/>
              </a:spcBef>
              <a:spcAft>
                <a:spcPts val="0"/>
              </a:spcAft>
              <a:buSzPts val="1300"/>
              <a:buChar char="⚫"/>
            </a:pPr>
            <a:r>
              <a:rPr lang="en-GB"/>
              <a:t>Weight gain, bone loss, muscle wasting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GB"/>
              <a:t>Drugs and nutrient metabolism</a:t>
            </a:r>
            <a:endParaRPr/>
          </a:p>
        </p:txBody>
      </p:sp>
      <p:sp>
        <p:nvSpPr>
          <p:cNvPr id="153" name="Google Shape;153;p2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GB"/>
              <a:t>Toxicity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Grapefruit components prevent drugs metabolism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GB"/>
              <a:t>Inhibit enzymatic activities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GB"/>
              <a:t>Drug concentration increases to toxic levels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Vitamin K inhibits warfarin activity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GB"/>
              <a:t>Competes for same enzyme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GB"/>
              <a:t>Vitmain K consumption must be kept the same during warfarin treatment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2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GB"/>
              <a:t>Drug-nutrient excretion</a:t>
            </a:r>
            <a:endParaRPr/>
          </a:p>
        </p:txBody>
      </p:sp>
      <p:sp>
        <p:nvSpPr>
          <p:cNvPr id="159" name="Google Shape;159;p22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GB"/>
              <a:t>Diuretics may increase or retain nutrients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May reduce nutrient reabsorption 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GB"/>
              <a:t>eg, calcium, phosphorus, pottasium, magnesium, thiamine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Supplements are recommended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GB"/>
              <a:t>Nutrient effect on drug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Lithium influenced by sodium</a:t>
            </a:r>
            <a:endParaRPr/>
          </a:p>
          <a:p>
            <a:pPr indent="-246887" lvl="2" marL="914400" rtl="0" algn="l">
              <a:spcBef>
                <a:spcPts val="420"/>
              </a:spcBef>
              <a:spcAft>
                <a:spcPts val="0"/>
              </a:spcAft>
              <a:buSzPts val="1470"/>
              <a:buChar char="⚫"/>
            </a:pPr>
            <a:r>
              <a:rPr lang="en-GB"/>
              <a:t>dehydration/low sodium intake &amp; hydration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GB"/>
              <a:t>Urine pH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quinidine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GB"/>
              <a:t>Drug nutrient toxicity</a:t>
            </a:r>
            <a:endParaRPr/>
          </a:p>
        </p:txBody>
      </p:sp>
      <p:sp>
        <p:nvSpPr>
          <p:cNvPr id="165" name="Google Shape;165;p2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GB"/>
              <a:t>Side effect or toxic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Caffeine and stimulants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GB"/>
              <a:t>Drug toxicity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MAO inhibitor and tyramine (in aged/pickled/canned food)</a:t>
            </a:r>
            <a:endParaRPr/>
          </a:p>
          <a:p>
            <a:pPr indent="-246888" lvl="1" marL="640080" rtl="0" algn="l">
              <a:spcBef>
                <a:spcPts val="480"/>
              </a:spcBef>
              <a:spcAft>
                <a:spcPts val="0"/>
              </a:spcAft>
              <a:buSzPts val="2040"/>
              <a:buChar char="⚫"/>
            </a:pPr>
            <a:r>
              <a:rPr lang="en-GB"/>
              <a:t>Grapefruit and some drugs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