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b="1"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marR="64008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19" name="Google Shape;19;p2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0" name="Google Shape;20;p2"/>
            <p:cNvSpPr/>
            <p:nvPr/>
          </p:nvSpPr>
          <p:spPr>
            <a:xfrm>
              <a:off x="1687513" y="4832896"/>
              <a:ext cx="7456487" cy="518816"/>
            </a:xfrm>
            <a:custGeom>
              <a:rect b="b" l="l" r="r" t="t"/>
              <a:pathLst>
                <a:path extrusionOk="0"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443" y="5135526"/>
              <a:ext cx="9108557" cy="838200"/>
            </a:xfrm>
            <a:custGeom>
              <a:rect b="b" l="l" r="r" t="t"/>
              <a:pathLst>
                <a:path extrusionOk="0"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4883888"/>
              <a:ext cx="9144000" cy="1981200"/>
            </a:xfrm>
            <a:custGeom>
              <a:rect b="b" l="l" r="r" t="t"/>
              <a:pathLst>
                <a:path extrusionOk="0" h="1248" w="576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3" name="Google Shape;23;p2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cap="flat" cmpd="sng" w="12050">
              <a:solidFill>
                <a:srgbClr val="93C5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4" name="Google Shape;24;p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" type="body"/>
          </p:nvPr>
        </p:nvSpPr>
        <p:spPr>
          <a:xfrm rot="5400000">
            <a:off x="2378965" y="-440435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title"/>
          </p:nvPr>
        </p:nvSpPr>
        <p:spPr>
          <a:xfrm rot="5400000">
            <a:off x="4936367" y="2182286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" type="body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b="1"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" type="body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indent="-381000" lvl="1" marL="9144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2" type="body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indent="-381000" lvl="1" marL="9144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3" type="body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indent="-355600" lvl="1" marL="9144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4" type="body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indent="-355600" lvl="1" marL="9144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b="0" sz="2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6776" lvl="0" marL="457200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indent="-406400" lvl="1" marL="914400" algn="l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marR="18288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indent="-304800" lvl="1" marL="914400" algn="l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5" name="Google Shape;75;p10"/>
          <p:cNvSpPr/>
          <p:nvPr>
            <p:ph idx="2" type="pic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0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0"/>
          <p:cNvSpPr txBox="1"/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b="0"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3" name="Google Shape;83;p10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" name="Google Shape;84;p10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</a:pPr>
            <a:r>
              <a:rPr lang="en-US"/>
              <a:t>Lipids</a:t>
            </a:r>
            <a:endParaRPr/>
          </a:p>
        </p:txBody>
      </p:sp>
      <p:sp>
        <p:nvSpPr>
          <p:cNvPr id="103" name="Google Shape;103;p13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marR="64008" rtl="0" algn="r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en-US"/>
              <a:t>PHAR 421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ne6-1-fig3.jpg" id="158" name="Google Shape;158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524000"/>
            <a:ext cx="7711808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EFA conversion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Notice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Desaturation and elongation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Lenolenic gets converted to EPA then EPA to DHA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Lenoleic gets converted to AA (second desaturation) which is then converted to the family of omega-6 eicosanoids</a:t>
            </a:r>
            <a:endParaRPr/>
          </a:p>
        </p:txBody>
      </p:sp>
      <p:sp>
        <p:nvSpPr>
          <p:cNvPr id="165" name="Google Shape;165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EFA conversion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Omega-3 and Lipid profile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Suggested to improve lipid profile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ts val="21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↑ HDL (not as much compared to exercise)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ts val="21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↓ LDL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ts val="21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Too much of one thing maybe bad</a:t>
            </a:r>
            <a:endParaRPr/>
          </a:p>
          <a:p>
            <a:pPr indent="-228600" lvl="3" marL="1143000" rtl="0" algn="l">
              <a:spcBef>
                <a:spcPts val="350"/>
              </a:spcBef>
              <a:spcAft>
                <a:spcPts val="0"/>
              </a:spcAft>
              <a:buSzPts val="19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Increase bleeding time, wound healing time, raise LDL, suppress immune function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Omega-3 and Omega-6 are important in homeostatic processes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Conversion to Eicosoanoids (hormonlike)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ts val="2100"/>
              <a:buChar char="●"/>
            </a:pPr>
            <a:r>
              <a:rPr lang="en-US"/>
              <a:t>Blood pressure, blood clotting, etc….</a:t>
            </a:r>
            <a:endParaRPr/>
          </a:p>
          <a:p>
            <a:pPr indent="-228600" lvl="3" marL="1143000" rtl="0" algn="l">
              <a:spcBef>
                <a:spcPts val="350"/>
              </a:spcBef>
              <a:spcAft>
                <a:spcPts val="0"/>
              </a:spcAft>
              <a:buSzPts val="19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Prostaglandins, thromboxanes, leukotrienes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EFA and health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Vegetable oils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Liquid at room temperature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Hydrogenation 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ts val="2100"/>
              <a:buChar char="●"/>
            </a:pPr>
            <a:r>
              <a:rPr lang="en-US"/>
              <a:t> to increase shelf life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Causes a change in structure to trans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Trans fatty acids are suggested to cause Dyslipidemia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Mainly baked sweet and fast foods </a:t>
            </a:r>
            <a:endParaRPr/>
          </a:p>
          <a:p>
            <a:pPr indent="-82550" lvl="1" marL="621792" rtl="0" algn="l">
              <a:spcBef>
                <a:spcPts val="324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/>
          </a:p>
        </p:txBody>
      </p:sp>
      <p:sp>
        <p:nvSpPr>
          <p:cNvPr id="177" name="Google Shape;177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Trans Fatty Acids</a:t>
            </a:r>
            <a:endParaRPr/>
          </a:p>
        </p:txBody>
      </p:sp>
      <p:pic>
        <p:nvPicPr>
          <p:cNvPr descr="Trans-Fats.jpg" id="178" name="Google Shape;17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5017625"/>
            <a:ext cx="2743200" cy="18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30px-Triglyceride_Hydrogenation&amp;Isomerization_V.1.png" id="183" name="Google Shape;183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676400"/>
            <a:ext cx="5734801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Trans Fats structure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Phospholipids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Abundant in food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ts val="2100"/>
              <a:buChar char="●"/>
            </a:pPr>
            <a:r>
              <a:rPr lang="en-US"/>
              <a:t>Soybeans, peanuts, liver, eggs, wheat germ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Similar to triglycerides 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ts val="2100"/>
              <a:buChar char="●"/>
            </a:pPr>
            <a:r>
              <a:rPr lang="en-US"/>
              <a:t>But instead of three fatty acids + glycerol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ts val="2100"/>
              <a:buChar char="●"/>
            </a:pPr>
            <a:r>
              <a:rPr lang="en-US"/>
              <a:t>A phosphate group+ choline replace the position of one fatty acid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Cell membrane constituent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ts val="2100"/>
              <a:buChar char="●"/>
            </a:pPr>
            <a:r>
              <a:rPr lang="en-US"/>
              <a:t>Main function</a:t>
            </a:r>
            <a:endParaRPr/>
          </a:p>
        </p:txBody>
      </p:sp>
      <p:sp>
        <p:nvSpPr>
          <p:cNvPr id="190" name="Google Shape;190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Phospholipids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spholipid_structure.jpg" id="195" name="Google Shape;195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535" y="1481138"/>
            <a:ext cx="7480929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Phospholipids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Cholesterol part of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Hormones (Testosterone), vitamin D, adrenal hormones (Cortisol), bile acids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Animal based</a:t>
            </a:r>
            <a:endParaRPr/>
          </a:p>
          <a:p>
            <a:pPr indent="-82550" lvl="1" marL="621792" rtl="0" algn="l">
              <a:spcBef>
                <a:spcPts val="324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Plant sterol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Mimic cholesterol 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Compete for absorption with cholesterol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/>
          </a:p>
        </p:txBody>
      </p:sp>
      <p:sp>
        <p:nvSpPr>
          <p:cNvPr id="202" name="Google Shape;202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Sterols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Cholesterol and plant sterol</a:t>
            </a:r>
            <a:endParaRPr/>
          </a:p>
        </p:txBody>
      </p:sp>
      <p:pic>
        <p:nvPicPr>
          <p:cNvPr descr="STEROL.gif" id="208" name="Google Shape;20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1371600"/>
            <a:ext cx="4724400" cy="507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Bile salts help in the formation of micelles in the GI tract to facilitate fat absorption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At the GI tract triglycerides are degraded by intestinal lipases into glycerol and fatty acids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Triglycerides breakdown products are absorbed by intestinal mucosa and converted to triglycerides again 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14" name="Google Shape;214;p31"/>
          <p:cNvSpPr txBox="1"/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Fats digestion and Absorption (see Figure 1)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Triglycerides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3 x fatty acid + glycerol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4-24 carbons long 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ts val="2100"/>
              <a:buChar char="●"/>
            </a:pPr>
            <a:r>
              <a:rPr lang="en-US"/>
              <a:t>18 is most common</a:t>
            </a:r>
            <a:endParaRPr/>
          </a:p>
          <a:p>
            <a:pPr indent="-82550" lvl="1" marL="621792" rtl="0" algn="l">
              <a:spcBef>
                <a:spcPts val="324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Saturated </a:t>
            </a:r>
            <a:endParaRPr/>
          </a:p>
          <a:p>
            <a:pPr indent="-82550" lvl="1" marL="621792" rtl="0" algn="l">
              <a:spcBef>
                <a:spcPts val="324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/>
          </a:p>
          <a:p>
            <a:pPr indent="-82550" lvl="1" marL="621792" rtl="0" algn="l">
              <a:spcBef>
                <a:spcPts val="324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Unsaturated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ts val="2100"/>
              <a:buChar char="●"/>
            </a:pPr>
            <a:r>
              <a:rPr lang="en-US"/>
              <a:t>Monounsaturated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ts val="2100"/>
              <a:buChar char="●"/>
            </a:pPr>
            <a:r>
              <a:rPr lang="en-US"/>
              <a:t>Polyunsaturated</a:t>
            </a:r>
            <a:endParaRPr/>
          </a:p>
        </p:txBody>
      </p:sp>
      <p:sp>
        <p:nvSpPr>
          <p:cNvPr id="109" name="Google Shape;109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Lipids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view_html_6ffa79d.jpg" id="219" name="Google Shape;219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219200"/>
            <a:ext cx="47244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Lipids digestion and absorption </a:t>
            </a:r>
            <a:endParaRPr/>
          </a:p>
        </p:txBody>
      </p:sp>
      <p:sp>
        <p:nvSpPr>
          <p:cNvPr id="221" name="Google Shape;221;p32"/>
          <p:cNvSpPr txBox="1"/>
          <p:nvPr/>
        </p:nvSpPr>
        <p:spPr>
          <a:xfrm>
            <a:off x="7391400" y="2438400"/>
            <a:ext cx="877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Figure I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Absorbed triglycerides with cholesterol are integrated into Chylomicrons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Short and medium chain fatty acids enter the circulation directly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Chylomicrons enter the lymphatic system for delivery to the liver via the circulation (Figure 3)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Chylomicrons may also lose some of their triglycerides as they get degraded by capillary lipoprotein lipase (Figure 2)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27" name="Google Shape;227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Past GI absorption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view_html_6ffa79d (1).jpg" id="232" name="Google Shape;232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600200"/>
            <a:ext cx="3962400" cy="465094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Past GI absorption </a:t>
            </a:r>
            <a:endParaRPr/>
          </a:p>
        </p:txBody>
      </p:sp>
      <p:sp>
        <p:nvSpPr>
          <p:cNvPr id="234" name="Google Shape;234;p34"/>
          <p:cNvSpPr txBox="1"/>
          <p:nvPr/>
        </p:nvSpPr>
        <p:spPr>
          <a:xfrm>
            <a:off x="5486400" y="6324600"/>
            <a:ext cx="9366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Figure 2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56053" lvl="0" marL="365760" rtl="0" algn="l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Chylomicrons content (cholesterol and triglycerides) delivered to the liver are integrated into Very low Density Lipoproteins (VLDL) </a:t>
            </a:r>
            <a:endParaRPr/>
          </a:p>
          <a:p>
            <a:pPr indent="-148211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VLDL enter the circulation from liver</a:t>
            </a:r>
            <a:endParaRPr/>
          </a:p>
          <a:p>
            <a:pPr indent="-148211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VLDL looses some of its content to body tissue (by the action of lipoprotein lipase)</a:t>
            </a:r>
            <a:endParaRPr/>
          </a:p>
          <a:p>
            <a:pPr indent="-148211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VLDL is now LDL (in between VLDL remnant is called IDL)</a:t>
            </a:r>
            <a:endParaRPr/>
          </a:p>
        </p:txBody>
      </p:sp>
      <p:sp>
        <p:nvSpPr>
          <p:cNvPr id="240" name="Google Shape;240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Past GI absorption (Figure 3)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poproteinCirculation.jpg" id="245" name="Google Shape;245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905000"/>
            <a:ext cx="5715000" cy="430053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_polypatt01.gif" id="114" name="Google Shape;114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2286000"/>
            <a:ext cx="6070404" cy="286305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Structure of a fatty acid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t_struct_jan13.jpg" id="120" name="Google Shape;120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6498" y="1481138"/>
            <a:ext cx="6471003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Structure of a triglyceride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en-US"/>
              <a:t>Saturated</a:t>
            </a:r>
            <a:endParaRPr/>
          </a:p>
          <a:p>
            <a:pPr indent="-228599" lvl="1" marL="621792" rtl="0" algn="l">
              <a:spcBef>
                <a:spcPts val="324"/>
              </a:spcBef>
              <a:spcAft>
                <a:spcPts val="0"/>
              </a:spcAft>
              <a:buSzPct val="100000"/>
              <a:buChar char="◦"/>
            </a:pPr>
            <a:r>
              <a:rPr lang="en-US"/>
              <a:t>Stearic Acid 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18 carbon-most common 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Animal fats </a:t>
            </a:r>
            <a:endParaRPr/>
          </a:p>
          <a:p>
            <a:pPr indent="-228599" lvl="1" marL="621792" rtl="0" algn="l">
              <a:spcBef>
                <a:spcPts val="324"/>
              </a:spcBef>
              <a:spcAft>
                <a:spcPts val="0"/>
              </a:spcAft>
              <a:buSzPct val="100000"/>
              <a:buChar char="◦"/>
            </a:pPr>
            <a:r>
              <a:rPr lang="en-US"/>
              <a:t>Saturated fats increase the risk of CVD!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May increase LDL cholesterol</a:t>
            </a:r>
            <a:endParaRPr/>
          </a:p>
          <a:p>
            <a:pPr indent="-228599" lvl="1" marL="621792" rtl="0" algn="l">
              <a:spcBef>
                <a:spcPts val="324"/>
              </a:spcBef>
              <a:spcAft>
                <a:spcPts val="0"/>
              </a:spcAft>
              <a:buSzPct val="100000"/>
              <a:buChar char="◦"/>
            </a:pPr>
            <a:r>
              <a:rPr lang="en-US"/>
              <a:t>Systematic review position is variable with regard to CVD risk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ct val="65625"/>
              <a:buChar char="●"/>
            </a:pPr>
            <a:r>
              <a:rPr lang="en-US"/>
              <a:t>Hooper, 2011 (supervisor)</a:t>
            </a:r>
            <a:endParaRPr sz="3200"/>
          </a:p>
          <a:p>
            <a:pPr indent="-228600" lvl="3" marL="1143000" rtl="0" algn="l">
              <a:spcBef>
                <a:spcPts val="350"/>
              </a:spcBef>
              <a:spcAft>
                <a:spcPts val="0"/>
              </a:spcAft>
              <a:buSzPct val="67857"/>
              <a:buChar char="●"/>
            </a:pPr>
            <a:r>
              <a:rPr lang="en-US"/>
              <a:t>14% reduction in CVD risk</a:t>
            </a:r>
            <a:endParaRPr sz="2800"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ct val="65625"/>
              <a:buChar char="●"/>
            </a:pPr>
            <a:r>
              <a:rPr lang="en-US"/>
              <a:t>Micha, 2010</a:t>
            </a:r>
            <a:endParaRPr sz="3200"/>
          </a:p>
          <a:p>
            <a:pPr indent="-228600" lvl="3" marL="1143000" rtl="0" algn="l">
              <a:spcBef>
                <a:spcPts val="350"/>
              </a:spcBef>
              <a:spcAft>
                <a:spcPts val="0"/>
              </a:spcAft>
              <a:buSzPct val="67857"/>
              <a:buChar char="●"/>
            </a:pPr>
            <a:r>
              <a:rPr lang="en-US"/>
              <a:t>Not clear, further investigation</a:t>
            </a:r>
            <a:endParaRPr sz="2800"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ct val="65625"/>
              <a:buChar char="●"/>
            </a:pPr>
            <a:r>
              <a:rPr lang="en-US"/>
              <a:t>Mozaffarian, 2010</a:t>
            </a:r>
            <a:endParaRPr sz="3200"/>
          </a:p>
          <a:p>
            <a:pPr indent="-228600" lvl="3" marL="1143000" rtl="0" algn="l">
              <a:spcBef>
                <a:spcPts val="350"/>
              </a:spcBef>
              <a:spcAft>
                <a:spcPts val="0"/>
              </a:spcAft>
              <a:buSzPct val="67857"/>
              <a:buChar char="●"/>
            </a:pPr>
            <a:r>
              <a:rPr lang="en-US"/>
              <a:t>RCT results suggested that replacing SFA with PUFA reduce the risk of CHD mortality.</a:t>
            </a:r>
            <a:endParaRPr sz="2800"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ct val="65625"/>
              <a:buChar char="●"/>
            </a:pPr>
            <a:r>
              <a:rPr lang="en-US"/>
              <a:t>Siri-Tarino, 2010</a:t>
            </a:r>
            <a:endParaRPr sz="3200"/>
          </a:p>
          <a:p>
            <a:pPr indent="-228600" lvl="3" marL="1143000" rtl="0" algn="l">
              <a:spcBef>
                <a:spcPts val="350"/>
              </a:spcBef>
              <a:spcAft>
                <a:spcPts val="0"/>
              </a:spcAft>
              <a:buSzPct val="67857"/>
              <a:buChar char="●"/>
            </a:pPr>
            <a:r>
              <a:rPr lang="en-US"/>
              <a:t>5–23 years of follow-up of 347,747 subjects, 11,006 only developed CHD or stroke. </a:t>
            </a:r>
            <a:endParaRPr sz="2800"/>
          </a:p>
        </p:txBody>
      </p:sp>
      <p:sp>
        <p:nvSpPr>
          <p:cNvPr id="127" name="Google Shape;127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Fatty Acids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One double bond in the fatty acid molecule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Common for our region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Oleic Acid (or omega-9)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Found Olive oil mainly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One double bond at carbon 9…from what side you start counting? </a:t>
            </a:r>
            <a:endParaRPr/>
          </a:p>
          <a:p>
            <a:pPr indent="-82550" lvl="1" marL="621792" rtl="0" algn="l">
              <a:spcBef>
                <a:spcPts val="324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In general MUFA are found in many plant based oils</a:t>
            </a:r>
            <a:endParaRPr/>
          </a:p>
          <a:p>
            <a:pPr indent="-82550" lvl="1" marL="621792" rtl="0" algn="l">
              <a:spcBef>
                <a:spcPts val="324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br>
              <a:rPr lang="en-US"/>
            </a:br>
            <a:r>
              <a:rPr lang="en-US"/>
              <a:t>Monounsaturated Fatty Acids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93px-Oleic-acid-skeletal.svg.png" id="138" name="Google Shape;138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337" y="2791619"/>
            <a:ext cx="755332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Oleic Acid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Lenoleic acid (omega-6)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Sunflower and vegetable oils, poultry, some nuts like pine nuts, seeds like sunflower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First double bond is at carbon number 6 from which side? 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Lenolenic acid (omega-3)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Oils (walnuts, soybean, canola, flaxseed)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Walnuts, flaxseed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First double bond is at carbon number 3from which side? </a:t>
            </a:r>
            <a:endParaRPr/>
          </a:p>
          <a:p>
            <a:pPr indent="-82550" lvl="1" marL="621792" rtl="0" algn="l">
              <a:spcBef>
                <a:spcPts val="324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Essential fatty acids</a:t>
            </a:r>
            <a:endParaRPr/>
          </a:p>
        </p:txBody>
      </p:sp>
      <p:pic>
        <p:nvPicPr>
          <p:cNvPr descr="walnuts-in-shell-partially-in-shell-and-shelled.jpg" id="146" name="Google Shape;14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5499736"/>
            <a:ext cx="2362199" cy="135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Omega 6 (Lenoleic acid) can be converted to Arachidonic acid (AA)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AA sources in case of omega 6 deficiency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ts val="2100"/>
              <a:buChar char="●"/>
            </a:pPr>
            <a:r>
              <a:rPr lang="en-US"/>
              <a:t>Meats, chicken (poultry in general), eggs</a:t>
            </a:r>
            <a:endParaRPr/>
          </a:p>
          <a:p>
            <a:pPr indent="-95250" lvl="2" marL="859536" rtl="0" algn="l">
              <a:spcBef>
                <a:spcPts val="35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n-US"/>
              <a:t>Omega-3 (lenolenic acid) can be converted to </a:t>
            </a:r>
            <a:endParaRPr/>
          </a:p>
          <a:p>
            <a:pPr indent="-228600" lvl="1" marL="621792" rtl="0" algn="l">
              <a:spcBef>
                <a:spcPts val="324"/>
              </a:spcBef>
              <a:spcAft>
                <a:spcPts val="0"/>
              </a:spcAft>
              <a:buSzPts val="2300"/>
              <a:buChar char="◦"/>
            </a:pPr>
            <a:r>
              <a:rPr lang="en-US"/>
              <a:t>Eicosapentanoic acid (EPA) &amp; Docosahexanoic acid (DHA)</a:t>
            </a:r>
            <a:endParaRPr/>
          </a:p>
          <a:p>
            <a:pPr indent="-228600" lvl="2" marL="859536" rtl="0" algn="l">
              <a:spcBef>
                <a:spcPts val="350"/>
              </a:spcBef>
              <a:spcAft>
                <a:spcPts val="0"/>
              </a:spcAft>
              <a:buSzPts val="2100"/>
              <a:buChar char="●"/>
            </a:pPr>
            <a:r>
              <a:rPr lang="en-US"/>
              <a:t>Sources in case of lenolenic acid deficiencies</a:t>
            </a:r>
            <a:endParaRPr/>
          </a:p>
          <a:p>
            <a:pPr indent="-228600" lvl="3" marL="1143000" rtl="0" algn="l">
              <a:spcBef>
                <a:spcPts val="350"/>
              </a:spcBef>
              <a:spcAft>
                <a:spcPts val="0"/>
              </a:spcAft>
              <a:buSzPts val="1900"/>
              <a:buChar char="●"/>
            </a:pPr>
            <a:r>
              <a:rPr lang="en-US"/>
              <a:t>Human milk, and oil fish </a:t>
            </a:r>
            <a:endParaRPr/>
          </a:p>
          <a:p>
            <a:pPr indent="-82550" lvl="1" marL="621792" rtl="0" algn="l">
              <a:spcBef>
                <a:spcPts val="324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152" name="Google Shape;152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Is that it for EFA</a:t>
            </a:r>
            <a:endParaRPr/>
          </a:p>
        </p:txBody>
      </p:sp>
      <p:pic>
        <p:nvPicPr>
          <p:cNvPr descr="fishoil pills.jpeg" id="153" name="Google Shape;15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3990" y="5562600"/>
            <a:ext cx="203001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