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" name="Google Shape;38;p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9" name="Google Shape;39;p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rtl="1" algn="ctr">
              <a:spcBef>
                <a:spcPts val="0"/>
              </a:spcBef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ين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ذو تسمية توضيحية" showMasterSp="0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" name="Google Shape;74;p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Google Shape;75;p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3" name="Google Shape;83;p1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" name="Google Shape;84;p1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1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/>
            </a:lvl1pPr>
            <a:lvl2pPr indent="0" lvl="1" marL="0" rtl="1" algn="ctr">
              <a:spcBef>
                <a:spcPts val="0"/>
              </a:spcBef>
              <a:buNone/>
              <a:defRPr/>
            </a:lvl2pPr>
            <a:lvl3pPr indent="0" lvl="2" marL="0" rtl="1" algn="ctr">
              <a:spcBef>
                <a:spcPts val="0"/>
              </a:spcBef>
              <a:buNone/>
              <a:defRPr/>
            </a:lvl3pPr>
            <a:lvl4pPr indent="0" lvl="3" marL="0" rtl="1" algn="ctr">
              <a:spcBef>
                <a:spcPts val="0"/>
              </a:spcBef>
              <a:buNone/>
              <a:defRPr/>
            </a:lvl4pPr>
            <a:lvl5pPr indent="0" lvl="4" marL="0" rtl="1" algn="ctr">
              <a:spcBef>
                <a:spcPts val="0"/>
              </a:spcBef>
              <a:buNone/>
              <a:defRPr/>
            </a:lvl5pPr>
            <a:lvl6pPr indent="0" lvl="5" marL="0" rtl="1" algn="ctr">
              <a:spcBef>
                <a:spcPts val="0"/>
              </a:spcBef>
              <a:buNone/>
              <a:defRPr/>
            </a:lvl6pPr>
            <a:lvl7pPr indent="0" lvl="6" marL="0" rtl="1" algn="ctr">
              <a:spcBef>
                <a:spcPts val="0"/>
              </a:spcBef>
              <a:buNone/>
              <a:defRPr/>
            </a:lvl7pPr>
            <a:lvl8pPr indent="0" lvl="7" marL="0" rtl="1" algn="ctr">
              <a:spcBef>
                <a:spcPts val="0"/>
              </a:spcBef>
              <a:buNone/>
              <a:defRPr/>
            </a:lvl8pPr>
            <a:lvl9pPr indent="0" lvl="8" marL="0" rtl="1" algn="ctr">
              <a:spcBef>
                <a:spcPts val="0"/>
              </a:spcBef>
              <a:buNone/>
              <a:defRPr/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b="0" i="0" sz="5400" u="none" cap="none" strike="noStrik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0" name="Google Shape;10;p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ctrTitle"/>
          </p:nvPr>
        </p:nvSpPr>
        <p:spPr>
          <a:xfrm>
            <a:off x="1524000" y="1122363"/>
            <a:ext cx="9144000" cy="778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</a:pPr>
            <a:r>
              <a:rPr lang="en-US" sz="3200"/>
              <a:t>BLACK RICE(FORBIDDEN OR EMPERORS RICE) VALUE AND COST?</a:t>
            </a:r>
            <a:endParaRPr sz="3200"/>
          </a:p>
        </p:txBody>
      </p:sp>
      <p:sp>
        <p:nvSpPr>
          <p:cNvPr id="105" name="Google Shape;105;p13"/>
          <p:cNvSpPr txBox="1"/>
          <p:nvPr>
            <p:ph idx="1" type="subTitle"/>
          </p:nvPr>
        </p:nvSpPr>
        <p:spPr>
          <a:xfrm>
            <a:off x="1524000" y="2273968"/>
            <a:ext cx="9144000" cy="1179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sz="2800"/>
              <a:t>The black color: anthocyanin</a:t>
            </a:r>
            <a:br>
              <a:rPr lang="en-US" sz="2800"/>
            </a:br>
            <a:br>
              <a:rPr lang="en-US" sz="2800"/>
            </a:br>
            <a:r>
              <a:rPr lang="en-US" sz="2800"/>
              <a:t>sweet and nutty flavor</a:t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cereal monocot grain</a:t>
            </a:r>
            <a:endParaRPr sz="2800"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2668" y="3946358"/>
            <a:ext cx="4664995" cy="2112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IN WHAT CUISINES CAN IT BE INVOLVED? </a:t>
            </a:r>
            <a:endParaRPr/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It is suitable for creating porridge, dessert, traditional Chinese black rice cake, bread, and noodles.</a:t>
            </a:r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295" y="3152273"/>
            <a:ext cx="6096000" cy="244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t/>
            </a:r>
            <a:endParaRPr/>
          </a:p>
        </p:txBody>
      </p:sp>
      <p:pic>
        <p:nvPicPr>
          <p:cNvPr id="119" name="Google Shape;119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383" y="1973180"/>
            <a:ext cx="4394849" cy="321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1103" y="2013131"/>
            <a:ext cx="4477145" cy="3260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CONTENTS</a:t>
            </a:r>
            <a:br>
              <a:rPr lang="en-US"/>
            </a:br>
            <a:r>
              <a:rPr lang="en-US"/>
              <a:t>+++</a:t>
            </a:r>
            <a:endParaRPr/>
          </a:p>
        </p:txBody>
      </p:sp>
      <p:pic>
        <p:nvPicPr>
          <p:cNvPr id="126" name="Google Shape;12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032" y="1837657"/>
            <a:ext cx="9023683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CONTENTS OF MACROMOLECULES</a:t>
            </a:r>
            <a:endParaRPr/>
          </a:p>
        </p:txBody>
      </p:sp>
      <p:pic>
        <p:nvPicPr>
          <p:cNvPr id="132" name="Google Shape;13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126" y="2009274"/>
            <a:ext cx="9757611" cy="382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838200" y="365125"/>
            <a:ext cx="10515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r>
              <a:rPr lang="en-US"/>
              <a:t>NUTRITIONAL BENEFITS</a:t>
            </a:r>
            <a:endParaRPr/>
          </a:p>
        </p:txBody>
      </p:sp>
      <p:pic>
        <p:nvPicPr>
          <p:cNvPr id="138" name="Google Shape;138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51284"/>
            <a:ext cx="9962147" cy="530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OTHER BENEFITS OF BLACK RICE</a:t>
            </a:r>
            <a:endParaRPr/>
          </a:p>
        </p:txBody>
      </p:sp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Hair growth and skin care</a:t>
            </a:r>
            <a:br>
              <a:rPr lang="en-US"/>
            </a:br>
            <a:br>
              <a:rPr lang="en-US"/>
            </a:b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463" y="3019925"/>
            <a:ext cx="3958390" cy="315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9569" y="3019925"/>
            <a:ext cx="3465094" cy="306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1069848" y="484631"/>
            <a:ext cx="10058400" cy="1999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ckwell"/>
              <a:buNone/>
            </a:pPr>
            <a:r>
              <a:rPr lang="en-US" sz="2000"/>
              <a:t>HISTORY:</a:t>
            </a:r>
            <a:br>
              <a:rPr lang="en-US" sz="2000"/>
            </a:br>
            <a:r>
              <a:rPr lang="en-US" sz="2000">
                <a:solidFill>
                  <a:srgbClr val="EF8B67"/>
                </a:solidFill>
              </a:rPr>
              <a:t>LUCK AND SUCCESS RICE</a:t>
            </a:r>
            <a:br>
              <a:rPr lang="en-US" sz="2000">
                <a:solidFill>
                  <a:srgbClr val="EF8B67"/>
                </a:solidFill>
              </a:rPr>
            </a:br>
            <a:r>
              <a:rPr lang="en-US" sz="2000">
                <a:solidFill>
                  <a:srgbClr val="EF8B67"/>
                </a:solidFill>
              </a:rPr>
              <a:t>DURING HAN PERIOD</a:t>
            </a:r>
            <a:br>
              <a:rPr lang="en-US" sz="2000">
                <a:solidFill>
                  <a:srgbClr val="EF8B67"/>
                </a:solidFill>
              </a:rPr>
            </a:br>
            <a:r>
              <a:rPr lang="en-US" sz="2000">
                <a:solidFill>
                  <a:srgbClr val="EF8B67"/>
                </a:solidFill>
              </a:rPr>
              <a:t>HEMATOPOIETIC RICE”MEDICAL RICE” MING PERIOD</a:t>
            </a:r>
            <a:endParaRPr sz="2000">
              <a:solidFill>
                <a:srgbClr val="EF8B67"/>
              </a:solidFill>
            </a:endParaRPr>
          </a:p>
        </p:txBody>
      </p:sp>
      <p:pic>
        <p:nvPicPr>
          <p:cNvPr id="152" name="Google Shape;152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075" y="2183642"/>
            <a:ext cx="10058399" cy="453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RICE AGRICULTURE IN CHINA(HISTORY)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92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1643610"/>
            <a:ext cx="10615863" cy="474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وع الخشب">
  <a:themeElements>
    <a:clrScheme name="نوع الخشب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